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59" r:id="rId4"/>
    <p:sldId id="26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6" r:id="rId14"/>
  </p:sldIdLst>
  <p:sldSz cx="9144000" cy="6858000" type="screen4x3"/>
  <p:notesSz cx="9928225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0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5A00AB-B346-42D2-99DB-C179D1259251}" type="datetimeFigureOut">
              <a:rPr lang="cs-CZ" smtClean="0"/>
              <a:t>21.2.2018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DBEE7-E9F9-4D09-ACAB-25FE96245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333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E0139-014D-4A60-8220-595F9B62C1B7}" type="datetimeFigureOut">
              <a:rPr lang="cs-CZ" smtClean="0"/>
              <a:pPr/>
              <a:t>21.2.2018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3C0BA-5965-4D71-A4D7-CFCD0B369DB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790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3C0BA-5965-4D71-A4D7-CFCD0B369DBE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712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ať</a:t>
            </a:r>
            <a:r>
              <a:rPr lang="cs-CZ" baseline="0" dirty="0" smtClean="0"/>
              <a:t> studenti teď zkusí vytvořit nějaké fráze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3C0BA-5965-4D71-A4D7-CFCD0B369DBE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697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21.2.2018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21.2.2018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21.2.2018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21.2.2018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21.2.2018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7C4FF82-A73E-4D67-8057-E621BBEB815E}" type="datetimeFigureOut">
              <a:rPr lang="cs-CZ" smtClean="0"/>
              <a:pPr/>
              <a:t>21.2.2018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21.2.2018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21.2.2018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21.2.2018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21.2.2018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7C4FF82-A73E-4D67-8057-E621BBEB815E}" type="datetimeFigureOut">
              <a:rPr lang="cs-CZ" smtClean="0"/>
              <a:pPr/>
              <a:t>21.2.2018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7C4FF82-A73E-4D67-8057-E621BBEB815E}" type="datetimeFigureOut">
              <a:rPr lang="cs-CZ" smtClean="0"/>
              <a:pPr/>
              <a:t>21.2.2018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Revision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60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686800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suprarenal</a:t>
            </a:r>
            <a:r>
              <a:rPr lang="cs-CZ" dirty="0" smtClean="0"/>
              <a:t> </a:t>
            </a:r>
            <a:r>
              <a:rPr lang="cs-CZ" dirty="0" err="1" smtClean="0"/>
              <a:t>glands</a:t>
            </a:r>
            <a:endParaRPr lang="cs-CZ" dirty="0" smtClean="0"/>
          </a:p>
          <a:p>
            <a:pPr marL="0" indent="0"/>
            <a:r>
              <a:rPr lang="cs-CZ" dirty="0" smtClean="0"/>
              <a:t> </a:t>
            </a:r>
            <a:r>
              <a:rPr lang="cs-CZ" dirty="0" err="1" smtClean="0">
                <a:solidFill>
                  <a:srgbClr val="0070C0"/>
                </a:solidFill>
              </a:rPr>
              <a:t>glandulae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suprarenales</a:t>
            </a:r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joints</a:t>
            </a:r>
            <a:endParaRPr lang="cs-CZ" dirty="0" smtClean="0"/>
          </a:p>
          <a:p>
            <a:pPr marL="0" indent="0"/>
            <a:r>
              <a:rPr lang="cs-CZ" dirty="0" smtClean="0"/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articulationes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simplices</a:t>
            </a:r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err="1" smtClean="0"/>
              <a:t>lateral</a:t>
            </a:r>
            <a:r>
              <a:rPr lang="cs-CZ" dirty="0" smtClean="0"/>
              <a:t> </a:t>
            </a:r>
            <a:r>
              <a:rPr lang="cs-CZ" dirty="0" err="1" smtClean="0"/>
              <a:t>margin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nail</a:t>
            </a:r>
            <a:endParaRPr lang="cs-CZ" dirty="0" smtClean="0"/>
          </a:p>
          <a:p>
            <a:pPr marL="0" indent="0"/>
            <a:r>
              <a:rPr lang="cs-CZ" dirty="0" smtClean="0"/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margo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lateralis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unguis</a:t>
            </a:r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err="1" smtClean="0"/>
              <a:t>hollow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lacrimal</a:t>
            </a:r>
            <a:r>
              <a:rPr lang="cs-CZ" dirty="0" smtClean="0"/>
              <a:t> </a:t>
            </a:r>
            <a:r>
              <a:rPr lang="cs-CZ" dirty="0" err="1" smtClean="0"/>
              <a:t>gland</a:t>
            </a:r>
            <a:r>
              <a:rPr lang="cs-CZ" dirty="0" smtClean="0"/>
              <a:t> </a:t>
            </a:r>
            <a:r>
              <a:rPr lang="cs-CZ" i="1" dirty="0" smtClean="0"/>
              <a:t>(</a:t>
            </a:r>
            <a:r>
              <a:rPr lang="cs-CZ" i="1" dirty="0" err="1" smtClean="0"/>
              <a:t>literally</a:t>
            </a:r>
            <a:r>
              <a:rPr lang="cs-CZ" i="1" dirty="0" smtClean="0"/>
              <a:t> </a:t>
            </a:r>
            <a:r>
              <a:rPr lang="cs-CZ" u="sng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lacrimal</a:t>
            </a:r>
            <a:r>
              <a:rPr lang="cs-CZ" i="1" dirty="0" smtClean="0"/>
              <a:t> </a:t>
            </a:r>
            <a:r>
              <a:rPr lang="cs-CZ" i="1" dirty="0" err="1" smtClean="0"/>
              <a:t>gland</a:t>
            </a:r>
            <a:r>
              <a:rPr lang="cs-CZ" i="1" dirty="0" smtClean="0"/>
              <a:t>) </a:t>
            </a:r>
          </a:p>
          <a:p>
            <a:pPr marL="0" indent="0"/>
            <a:r>
              <a:rPr lang="cs-CZ" dirty="0" smtClean="0"/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fossa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glandulae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lacrimalis</a:t>
            </a:r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err="1" smtClean="0"/>
              <a:t>nucleus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abducent</a:t>
            </a:r>
            <a:r>
              <a:rPr lang="cs-CZ" dirty="0" smtClean="0"/>
              <a:t> nerve</a:t>
            </a:r>
          </a:p>
          <a:p>
            <a:pPr marL="0" indent="0"/>
            <a:r>
              <a:rPr lang="cs-CZ" sz="2400" dirty="0" smtClean="0"/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nucleus</a:t>
            </a:r>
            <a:r>
              <a:rPr lang="cs-CZ" sz="2400" dirty="0" smtClean="0">
                <a:solidFill>
                  <a:srgbClr val="0070C0"/>
                </a:solidFill>
              </a:rPr>
              <a:t> nervi </a:t>
            </a:r>
            <a:r>
              <a:rPr lang="cs-CZ" sz="2400" dirty="0" err="1" smtClean="0">
                <a:solidFill>
                  <a:srgbClr val="0070C0"/>
                </a:solidFill>
              </a:rPr>
              <a:t>abducentis</a:t>
            </a:r>
            <a:endParaRPr lang="cs-CZ" sz="24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err="1" smtClean="0"/>
              <a:t>vein</a:t>
            </a:r>
            <a:r>
              <a:rPr lang="cs-CZ" dirty="0" smtClean="0"/>
              <a:t> </a:t>
            </a:r>
            <a:r>
              <a:rPr lang="cs-CZ" dirty="0" err="1" smtClean="0"/>
              <a:t>accompanying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hypoglossal</a:t>
            </a:r>
            <a:r>
              <a:rPr lang="cs-CZ" dirty="0" smtClean="0"/>
              <a:t> nerve </a:t>
            </a:r>
            <a:r>
              <a:rPr lang="cs-CZ" i="1" dirty="0" smtClean="0"/>
              <a:t>(</a:t>
            </a:r>
            <a:r>
              <a:rPr lang="cs-CZ" i="1" dirty="0" err="1" smtClean="0"/>
              <a:t>literally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accompanying</a:t>
            </a:r>
            <a:r>
              <a:rPr lang="cs-CZ" i="1" dirty="0" smtClean="0"/>
              <a:t> </a:t>
            </a:r>
            <a:r>
              <a:rPr lang="cs-CZ" i="1" dirty="0" err="1" smtClean="0"/>
              <a:t>vein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hypoglossal</a:t>
            </a:r>
            <a:r>
              <a:rPr lang="cs-CZ" i="1" dirty="0" smtClean="0"/>
              <a:t> nerve)</a:t>
            </a:r>
          </a:p>
          <a:p>
            <a:pPr marL="0" indent="0"/>
            <a:r>
              <a:rPr lang="cs-CZ" i="1" dirty="0" smtClean="0"/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vena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comitans</a:t>
            </a:r>
            <a:r>
              <a:rPr lang="cs-CZ" sz="2400" dirty="0" smtClean="0">
                <a:solidFill>
                  <a:srgbClr val="0070C0"/>
                </a:solidFill>
              </a:rPr>
              <a:t> nervi </a:t>
            </a:r>
            <a:r>
              <a:rPr lang="cs-CZ" sz="2400" dirty="0" err="1" smtClean="0">
                <a:solidFill>
                  <a:srgbClr val="0070C0"/>
                </a:solidFill>
              </a:rPr>
              <a:t>hypoglossi</a:t>
            </a:r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Translate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932469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439601" cy="215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332656"/>
            <a:ext cx="8686800" cy="61205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err="1" smtClean="0"/>
              <a:t>short</a:t>
            </a:r>
            <a:r>
              <a:rPr lang="cs-CZ" sz="2000" dirty="0" smtClean="0"/>
              <a:t> </a:t>
            </a:r>
            <a:r>
              <a:rPr lang="cs-CZ" sz="2000" dirty="0" err="1" smtClean="0"/>
              <a:t>levator</a:t>
            </a:r>
            <a:r>
              <a:rPr lang="cs-CZ" sz="2000" dirty="0" smtClean="0"/>
              <a:t> </a:t>
            </a:r>
            <a:r>
              <a:rPr lang="cs-CZ" sz="2000" dirty="0" err="1" smtClean="0"/>
              <a:t>muscles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ribs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000" dirty="0" err="1" smtClean="0"/>
              <a:t>internal</a:t>
            </a:r>
            <a:r>
              <a:rPr lang="cs-CZ" sz="2000" dirty="0" smtClean="0"/>
              <a:t> </a:t>
            </a:r>
            <a:r>
              <a:rPr lang="cs-CZ" sz="2000" dirty="0" err="1" smtClean="0"/>
              <a:t>carotid</a:t>
            </a:r>
            <a:r>
              <a:rPr lang="cs-CZ" sz="2000" dirty="0" smtClean="0"/>
              <a:t> </a:t>
            </a:r>
            <a:r>
              <a:rPr lang="cs-CZ" sz="2000" dirty="0" err="1" smtClean="0"/>
              <a:t>artery</a:t>
            </a:r>
            <a:r>
              <a:rPr lang="cs-CZ" sz="2000" dirty="0" smtClean="0"/>
              <a:t>      </a:t>
            </a:r>
          </a:p>
          <a:p>
            <a:pPr marL="0" indent="0"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000" dirty="0" err="1" smtClean="0"/>
              <a:t>fissure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round</a:t>
            </a:r>
            <a:r>
              <a:rPr lang="cs-CZ" sz="2000" dirty="0" smtClean="0"/>
              <a:t> </a:t>
            </a:r>
            <a:r>
              <a:rPr lang="cs-CZ" sz="2000" dirty="0" err="1" smtClean="0"/>
              <a:t>ligament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000" dirty="0" err="1" smtClean="0"/>
              <a:t>long</a:t>
            </a:r>
            <a:r>
              <a:rPr lang="cs-CZ" sz="2000" dirty="0" smtClean="0"/>
              <a:t>/</a:t>
            </a:r>
            <a:r>
              <a:rPr lang="cs-CZ" sz="2000" dirty="0" err="1" smtClean="0"/>
              <a:t>short</a:t>
            </a:r>
            <a:r>
              <a:rPr lang="cs-CZ" sz="2000" dirty="0" smtClean="0"/>
              <a:t> </a:t>
            </a:r>
            <a:r>
              <a:rPr lang="cs-CZ" sz="2000" dirty="0" err="1" smtClean="0"/>
              <a:t>head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biceps </a:t>
            </a:r>
            <a:r>
              <a:rPr lang="cs-CZ" sz="2000" dirty="0" err="1" smtClean="0"/>
              <a:t>muscle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humerus</a:t>
            </a:r>
          </a:p>
          <a:p>
            <a:pPr marL="0" indent="0">
              <a:buNone/>
            </a:pPr>
            <a:endParaRPr lang="cs-CZ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000" dirty="0" err="1" smtClean="0"/>
              <a:t>orifice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vermiform</a:t>
            </a:r>
            <a:r>
              <a:rPr lang="cs-CZ" sz="2000" dirty="0"/>
              <a:t> </a:t>
            </a:r>
            <a:r>
              <a:rPr lang="cs-CZ" sz="2000" dirty="0" err="1" smtClean="0"/>
              <a:t>appendix</a:t>
            </a:r>
            <a:endParaRPr lang="cs-CZ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2204864"/>
            <a:ext cx="1728192" cy="2185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Elipsa 9"/>
          <p:cNvSpPr/>
          <p:nvPr/>
        </p:nvSpPr>
        <p:spPr>
          <a:xfrm>
            <a:off x="5076056" y="2852936"/>
            <a:ext cx="288032" cy="28803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4797152"/>
            <a:ext cx="2664296" cy="130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Přímá spojovací šipka 13"/>
          <p:cNvCxnSpPr/>
          <p:nvPr/>
        </p:nvCxnSpPr>
        <p:spPr>
          <a:xfrm flipV="1">
            <a:off x="7740352" y="1340768"/>
            <a:ext cx="504056" cy="7200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2276872"/>
            <a:ext cx="2448272" cy="16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Přímá spojovací šipka 15"/>
          <p:cNvCxnSpPr/>
          <p:nvPr/>
        </p:nvCxnSpPr>
        <p:spPr>
          <a:xfrm>
            <a:off x="6660232" y="3501008"/>
            <a:ext cx="576064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/>
          <p:nvPr/>
        </p:nvCxnSpPr>
        <p:spPr>
          <a:xfrm>
            <a:off x="7740352" y="5517232"/>
            <a:ext cx="576064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7984" y="548680"/>
            <a:ext cx="2016224" cy="1310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Elipsa 26"/>
          <p:cNvSpPr/>
          <p:nvPr/>
        </p:nvSpPr>
        <p:spPr>
          <a:xfrm>
            <a:off x="5004048" y="908720"/>
            <a:ext cx="288032" cy="28803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Elipsa 27"/>
          <p:cNvSpPr/>
          <p:nvPr/>
        </p:nvSpPr>
        <p:spPr>
          <a:xfrm>
            <a:off x="4788024" y="764704"/>
            <a:ext cx="288032" cy="28803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467544" y="1412776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mm. </a:t>
            </a:r>
            <a:r>
              <a:rPr lang="cs-CZ" dirty="0" err="1" smtClean="0">
                <a:solidFill>
                  <a:srgbClr val="FF0000"/>
                </a:solidFill>
              </a:rPr>
              <a:t>levatores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costarum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breves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67544" y="2492896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arteria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carotis</a:t>
            </a:r>
            <a:r>
              <a:rPr lang="cs-CZ" dirty="0" smtClean="0">
                <a:solidFill>
                  <a:srgbClr val="FF0000"/>
                </a:solidFill>
              </a:rPr>
              <a:t> interna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467544" y="3645024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fissura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ligamenti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teretis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467544" y="4725144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caput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longum</a:t>
            </a:r>
            <a:r>
              <a:rPr lang="cs-CZ" dirty="0" smtClean="0">
                <a:solidFill>
                  <a:srgbClr val="FF0000"/>
                </a:solidFill>
              </a:rPr>
              <a:t>/breve </a:t>
            </a:r>
            <a:r>
              <a:rPr lang="cs-CZ" dirty="0" err="1" smtClean="0">
                <a:solidFill>
                  <a:srgbClr val="FF0000"/>
                </a:solidFill>
              </a:rPr>
              <a:t>musculi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bicipitis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humeri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467544" y="573325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ostium </a:t>
            </a:r>
            <a:r>
              <a:rPr lang="cs-CZ" dirty="0" err="1" smtClean="0">
                <a:solidFill>
                  <a:srgbClr val="FF0000"/>
                </a:solidFill>
              </a:rPr>
              <a:t>appendicis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vermiformis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07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allAtOnce"/>
      <p:bldP spid="30" grpId="0" build="allAtOnce"/>
      <p:bldP spid="31" grpId="0" build="allAtOnce"/>
      <p:bldP spid="32" grpId="0" build="allAtOnce"/>
      <p:bldP spid="3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782BF"/>
                </a:solidFill>
              </a:rPr>
              <a:t>Form phrases from words in boxes</a:t>
            </a:r>
            <a:r>
              <a:rPr lang="cs-CZ" dirty="0">
                <a:solidFill>
                  <a:srgbClr val="1782BF"/>
                </a:solidFill>
              </a:rPr>
              <a:t/>
            </a:r>
            <a:br>
              <a:rPr lang="cs-CZ" dirty="0">
                <a:solidFill>
                  <a:srgbClr val="1782BF"/>
                </a:solidFill>
              </a:rPr>
            </a:br>
            <a:r>
              <a:rPr lang="cs-CZ" dirty="0" smtClean="0">
                <a:solidFill>
                  <a:srgbClr val="1782BF"/>
                </a:solidFill>
              </a:rPr>
              <a:t>and </a:t>
            </a:r>
            <a:r>
              <a:rPr lang="cs-CZ" dirty="0" err="1" smtClean="0">
                <a:solidFill>
                  <a:srgbClr val="1782BF"/>
                </a:solidFill>
              </a:rPr>
              <a:t>translate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them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into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English</a:t>
            </a:r>
            <a:endParaRPr lang="en-US" dirty="0">
              <a:solidFill>
                <a:srgbClr val="1782B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1210" y="1412776"/>
            <a:ext cx="4392488" cy="24482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medicamenta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	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contagiosum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morbum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contra</a:t>
            </a:r>
            <a:endParaRPr lang="cs-CZ" sz="2400" dirty="0" smtClean="0">
              <a:latin typeface="+mj-lt"/>
            </a:endParaRPr>
          </a:p>
          <a:p>
            <a:r>
              <a:rPr lang="cs-CZ" sz="2000" dirty="0" err="1" smtClean="0">
                <a:latin typeface="+mj-lt"/>
              </a:rPr>
              <a:t>medicamenta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contra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morbum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contagiosum</a:t>
            </a:r>
            <a:endParaRPr lang="cs-CZ" sz="2000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medicaments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against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contagious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disease</a:t>
            </a:r>
            <a:endParaRPr lang="en-US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16016" y="1412776"/>
            <a:ext cx="4248472" cy="244827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acutus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pulmonis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dolor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dextri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dolor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acutus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pulmonis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dextri</a:t>
            </a:r>
            <a:endParaRPr lang="cs-CZ" sz="2200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acute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pain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right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lung</a:t>
            </a:r>
            <a:endParaRPr lang="en-US" sz="2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3933056"/>
            <a:ext cx="4320480" cy="2450052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symptomata</a:t>
            </a:r>
            <a:endParaRPr lang="cs-CZ" sz="2400" dirty="0" smtClean="0">
              <a:solidFill>
                <a:srgbClr val="000000"/>
              </a:solidFill>
              <a:latin typeface="+mj-lt"/>
            </a:endParaRPr>
          </a:p>
          <a:p>
            <a:pPr algn="r"/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hepatitidis</a:t>
            </a:r>
            <a:endParaRPr lang="cs-CZ" sz="2400" dirty="0" smtClean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acutae</a:t>
            </a:r>
            <a:endParaRPr lang="cs-CZ" sz="2400" dirty="0" smtClean="0">
              <a:solidFill>
                <a:srgbClr val="000000"/>
              </a:solidFill>
              <a:latin typeface="+mj-lt"/>
            </a:endParaRPr>
          </a:p>
          <a:p>
            <a:pPr>
              <a:spcBef>
                <a:spcPts val="2400"/>
              </a:spcBef>
            </a:pP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symptomata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hepatitidis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acutae</a:t>
            </a:r>
            <a:endParaRPr lang="cs-CZ" sz="2000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symptoms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acute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inflammation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the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liver 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3933056"/>
            <a:ext cx="4392488" cy="244882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collapsus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periculum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	</a:t>
            </a:r>
          </a:p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digestorii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systematis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dirty="0" err="1" smtClean="0">
                <a:solidFill>
                  <a:schemeClr val="bg1"/>
                </a:solidFill>
                <a:latin typeface="+mj-lt"/>
              </a:rPr>
              <a:t>periculum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collapsus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systematis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digestorii</a:t>
            </a:r>
            <a:endParaRPr lang="cs-CZ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dirty="0" err="1" smtClean="0">
                <a:solidFill>
                  <a:schemeClr val="bg1"/>
                </a:solidFill>
                <a:latin typeface="+mj-lt"/>
              </a:rPr>
              <a:t>danger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a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collapse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the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digestive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system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8462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correct</a:t>
            </a:r>
            <a:r>
              <a:rPr lang="cs-CZ" dirty="0" smtClean="0"/>
              <a:t> LATIN </a:t>
            </a:r>
            <a:r>
              <a:rPr lang="cs-CZ" dirty="0" err="1" smtClean="0"/>
              <a:t>terms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wallum</a:t>
            </a:r>
            <a:r>
              <a:rPr lang="cs-CZ" dirty="0" smtClean="0"/>
              <a:t> </a:t>
            </a:r>
            <a:r>
              <a:rPr lang="cs-CZ" dirty="0" err="1" smtClean="0"/>
              <a:t>perforatum</a:t>
            </a:r>
            <a:endParaRPr lang="cs-CZ" dirty="0" smtClean="0"/>
          </a:p>
          <a:p>
            <a:r>
              <a:rPr lang="cs-CZ" dirty="0" err="1" smtClean="0"/>
              <a:t>neonatus</a:t>
            </a:r>
            <a:r>
              <a:rPr lang="cs-CZ" dirty="0" smtClean="0"/>
              <a:t> </a:t>
            </a:r>
            <a:r>
              <a:rPr lang="cs-CZ" dirty="0" err="1" smtClean="0"/>
              <a:t>malignus</a:t>
            </a:r>
            <a:endParaRPr lang="cs-CZ" dirty="0" smtClean="0"/>
          </a:p>
          <a:p>
            <a:r>
              <a:rPr lang="cs-CZ" dirty="0" err="1"/>
              <a:t>cancer</a:t>
            </a:r>
            <a:r>
              <a:rPr lang="cs-CZ" dirty="0"/>
              <a:t> </a:t>
            </a:r>
            <a:r>
              <a:rPr lang="cs-CZ" dirty="0" err="1"/>
              <a:t>testiculi</a:t>
            </a:r>
            <a:endParaRPr lang="cs-CZ" dirty="0"/>
          </a:p>
          <a:p>
            <a:r>
              <a:rPr lang="cs-CZ" dirty="0" smtClean="0"/>
              <a:t>traumata </a:t>
            </a:r>
            <a:r>
              <a:rPr lang="cs-CZ" dirty="0" err="1" smtClean="0"/>
              <a:t>bruisa</a:t>
            </a:r>
            <a:endParaRPr lang="cs-CZ" dirty="0" smtClean="0"/>
          </a:p>
          <a:p>
            <a:r>
              <a:rPr lang="cs-CZ" dirty="0" err="1" smtClean="0"/>
              <a:t>vulni</a:t>
            </a:r>
            <a:r>
              <a:rPr lang="cs-CZ" dirty="0" smtClean="0"/>
              <a:t> sub </a:t>
            </a:r>
            <a:r>
              <a:rPr lang="cs-CZ" dirty="0" err="1" smtClean="0"/>
              <a:t>tempibus</a:t>
            </a:r>
            <a:endParaRPr lang="cs-CZ" dirty="0" smtClean="0"/>
          </a:p>
          <a:p>
            <a:r>
              <a:rPr lang="cs-CZ" dirty="0" err="1" smtClean="0"/>
              <a:t>inflammatio</a:t>
            </a:r>
            <a:r>
              <a:rPr lang="cs-CZ" dirty="0" smtClean="0"/>
              <a:t> </a:t>
            </a:r>
            <a:r>
              <a:rPr lang="cs-CZ" dirty="0" err="1" smtClean="0"/>
              <a:t>cerebri</a:t>
            </a:r>
            <a:endParaRPr lang="cs-CZ" dirty="0" smtClean="0"/>
          </a:p>
          <a:p>
            <a:r>
              <a:rPr lang="cs-CZ" dirty="0" err="1"/>
              <a:t>tea</a:t>
            </a:r>
            <a:r>
              <a:rPr lang="cs-CZ" dirty="0"/>
              <a:t> </a:t>
            </a:r>
            <a:r>
              <a:rPr lang="cs-CZ" dirty="0" err="1" smtClean="0"/>
              <a:t>urologica</a:t>
            </a:r>
            <a:endParaRPr lang="cs-CZ" dirty="0" smtClean="0"/>
          </a:p>
          <a:p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827584" y="162880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827584" y="162880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827584" y="214124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827584" y="214124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1187624" y="3501008"/>
            <a:ext cx="2088232" cy="50405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1043608" y="3573016"/>
            <a:ext cx="2280555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611560" y="4581128"/>
            <a:ext cx="576064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V="1">
            <a:off x="611560" y="4653136"/>
            <a:ext cx="576064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>
            <a:off x="1907704" y="2575175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flipV="1">
            <a:off x="1907704" y="2575175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>
            <a:off x="1259632" y="4149080"/>
            <a:ext cx="2160240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V="1">
            <a:off x="1331640" y="4077072"/>
            <a:ext cx="1992523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>
            <a:off x="2195736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 flipV="1">
            <a:off x="2195736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4860032" y="1481009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paries</a:t>
            </a:r>
            <a:r>
              <a:rPr lang="cs-CZ" sz="2700" dirty="0" smtClean="0"/>
              <a:t> </a:t>
            </a:r>
            <a:r>
              <a:rPr lang="cs-CZ" sz="2700" dirty="0" err="1" smtClean="0"/>
              <a:t>perforatus</a:t>
            </a:r>
            <a:endParaRPr lang="cs-CZ" sz="2700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4860032" y="1993449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smtClean="0"/>
              <a:t>tumor </a:t>
            </a:r>
            <a:r>
              <a:rPr lang="cs-CZ" sz="2700" dirty="0" err="1" smtClean="0"/>
              <a:t>malignus</a:t>
            </a:r>
            <a:endParaRPr lang="cs-CZ" sz="2700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4887654" y="2427384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cancer</a:t>
            </a:r>
            <a:r>
              <a:rPr lang="cs-CZ" sz="2700" dirty="0" smtClean="0"/>
              <a:t> </a:t>
            </a:r>
            <a:r>
              <a:rPr lang="cs-CZ" sz="2700" dirty="0" err="1" smtClean="0"/>
              <a:t>testis</a:t>
            </a:r>
            <a:endParaRPr lang="cs-CZ" sz="2700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4887654" y="2921168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vulnera</a:t>
            </a:r>
            <a:r>
              <a:rPr lang="cs-CZ" sz="2700" dirty="0" smtClean="0"/>
              <a:t> </a:t>
            </a:r>
            <a:r>
              <a:rPr lang="cs-CZ" sz="2700" dirty="0" err="1" smtClean="0"/>
              <a:t>contusa</a:t>
            </a:r>
            <a:endParaRPr lang="cs-CZ" sz="2700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4858062" y="3425225"/>
            <a:ext cx="41064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vulnera</a:t>
            </a:r>
            <a:r>
              <a:rPr lang="cs-CZ" sz="2700" dirty="0" smtClean="0"/>
              <a:t> sub </a:t>
            </a:r>
            <a:r>
              <a:rPr lang="cs-CZ" sz="2700" dirty="0" err="1" smtClean="0"/>
              <a:t>temporibus</a:t>
            </a:r>
            <a:endParaRPr lang="cs-CZ" sz="2700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4890616" y="3929281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encephalitis</a:t>
            </a:r>
            <a:endParaRPr lang="cs-CZ" sz="2700" dirty="0"/>
          </a:p>
        </p:txBody>
      </p:sp>
      <p:sp>
        <p:nvSpPr>
          <p:cNvPr id="66" name="TextovéPole 65"/>
          <p:cNvSpPr txBox="1"/>
          <p:nvPr/>
        </p:nvSpPr>
        <p:spPr>
          <a:xfrm>
            <a:off x="4860032" y="4437112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smtClean="0"/>
              <a:t>species </a:t>
            </a:r>
            <a:r>
              <a:rPr lang="cs-CZ" sz="2700" dirty="0" err="1" smtClean="0"/>
              <a:t>urologicae</a:t>
            </a:r>
            <a:endParaRPr lang="cs-CZ" sz="2700" dirty="0"/>
          </a:p>
        </p:txBody>
      </p:sp>
      <p:cxnSp>
        <p:nvCxnSpPr>
          <p:cNvPr id="67" name="Přímá spojnice 66"/>
          <p:cNvCxnSpPr/>
          <p:nvPr/>
        </p:nvCxnSpPr>
        <p:spPr>
          <a:xfrm>
            <a:off x="899592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flipV="1">
            <a:off x="899592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3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88A44D"/>
                </a:solidFill>
              </a:rPr>
              <a:t>???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784976" cy="507206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typical</a:t>
            </a:r>
            <a:r>
              <a:rPr lang="cs-CZ" dirty="0" smtClean="0"/>
              <a:t> </a:t>
            </a:r>
            <a:r>
              <a:rPr lang="cs-CZ" dirty="0" err="1" smtClean="0"/>
              <a:t>features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particular</a:t>
            </a:r>
            <a:r>
              <a:rPr lang="cs-CZ" dirty="0" smtClean="0"/>
              <a:t> </a:t>
            </a:r>
            <a:r>
              <a:rPr lang="cs-CZ" dirty="0" err="1" smtClean="0"/>
              <a:t>declensions</a:t>
            </a:r>
            <a:r>
              <a:rPr lang="cs-CZ" dirty="0" smtClean="0"/>
              <a:t>?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How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decide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declension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noun</a:t>
            </a:r>
            <a:r>
              <a:rPr lang="cs-CZ" dirty="0" smtClean="0"/>
              <a:t>?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typical</a:t>
            </a:r>
            <a:r>
              <a:rPr lang="cs-CZ" dirty="0" smtClean="0"/>
              <a:t> </a:t>
            </a:r>
            <a:r>
              <a:rPr lang="cs-CZ" dirty="0" err="1" smtClean="0"/>
              <a:t>endings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particular</a:t>
            </a:r>
            <a:r>
              <a:rPr lang="cs-CZ" dirty="0" smtClean="0"/>
              <a:t> </a:t>
            </a:r>
            <a:r>
              <a:rPr lang="cs-CZ" dirty="0" err="1" smtClean="0"/>
              <a:t>cases</a:t>
            </a:r>
            <a:r>
              <a:rPr lang="cs-CZ" dirty="0" smtClean="0"/>
              <a:t>?</a:t>
            </a:r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How</a:t>
            </a:r>
            <a:r>
              <a:rPr lang="cs-CZ" dirty="0" smtClean="0"/>
              <a:t> do </a:t>
            </a:r>
            <a:r>
              <a:rPr lang="cs-CZ" dirty="0" err="1" smtClean="0"/>
              <a:t>neuters</a:t>
            </a:r>
            <a:r>
              <a:rPr lang="cs-CZ" dirty="0" smtClean="0"/>
              <a:t> </a:t>
            </a:r>
            <a:r>
              <a:rPr lang="cs-CZ" dirty="0" err="1" smtClean="0"/>
              <a:t>behave</a:t>
            </a:r>
            <a:r>
              <a:rPr lang="cs-CZ" dirty="0" smtClean="0"/>
              <a:t>?</a:t>
            </a:r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Genitive?</a:t>
            </a:r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Genitive stem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recognize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?</a:t>
            </a:r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a </a:t>
            </a:r>
            <a:r>
              <a:rPr lang="cs-CZ" dirty="0" err="1" smtClean="0"/>
              <a:t>word</a:t>
            </a:r>
            <a:r>
              <a:rPr lang="cs-CZ" dirty="0" smtClean="0"/>
              <a:t> </a:t>
            </a:r>
            <a:r>
              <a:rPr lang="cs-CZ" dirty="0" err="1" smtClean="0"/>
              <a:t>behave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a </a:t>
            </a:r>
            <a:r>
              <a:rPr lang="cs-CZ" dirty="0" err="1" smtClean="0"/>
              <a:t>preposition</a:t>
            </a:r>
            <a:r>
              <a:rPr lang="cs-CZ" dirty="0" smtClean="0"/>
              <a:t>?</a:t>
            </a:r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How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treat</a:t>
            </a:r>
            <a:r>
              <a:rPr lang="cs-CZ" dirty="0" smtClean="0"/>
              <a:t> </a:t>
            </a:r>
            <a:r>
              <a:rPr lang="cs-CZ" dirty="0" err="1" smtClean="0"/>
              <a:t>numbers</a:t>
            </a:r>
            <a:r>
              <a:rPr lang="cs-CZ" dirty="0" smtClean="0"/>
              <a:t>?</a:t>
            </a:r>
          </a:p>
          <a:p>
            <a:pPr>
              <a:spcBef>
                <a:spcPts val="1200"/>
              </a:spcBef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62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>
                <a:solidFill>
                  <a:srgbClr val="88A44D"/>
                </a:solidFill>
              </a:rPr>
              <a:t>Adjectives</a:t>
            </a:r>
            <a:endParaRPr lang="cs-CZ" altLang="cs-CZ" dirty="0" smtClean="0">
              <a:solidFill>
                <a:srgbClr val="88A44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Latin </a:t>
            </a:r>
            <a:r>
              <a:rPr lang="cs-CZ" altLang="cs-CZ" dirty="0" err="1" smtClean="0"/>
              <a:t>adjective</a:t>
            </a:r>
            <a:r>
              <a:rPr lang="cs-CZ" altLang="cs-CZ" dirty="0" smtClean="0"/>
              <a:t> has to </a:t>
            </a:r>
            <a:r>
              <a:rPr lang="cs-CZ" altLang="cs-CZ" dirty="0" err="1" smtClean="0"/>
              <a:t>match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noun</a:t>
            </a:r>
            <a:r>
              <a:rPr lang="cs-CZ" altLang="cs-CZ" dirty="0" smtClean="0"/>
              <a:t> in...?</a:t>
            </a:r>
          </a:p>
          <a:p>
            <a:pPr lvl="1" eaLnBrk="1" hangingPunct="1"/>
            <a:r>
              <a:rPr lang="cs-CZ" altLang="cs-CZ" dirty="0" smtClean="0"/>
              <a:t>gender, case, </a:t>
            </a:r>
            <a:r>
              <a:rPr lang="cs-CZ" altLang="cs-CZ" dirty="0" err="1" smtClean="0"/>
              <a:t>number</a:t>
            </a:r>
            <a:endParaRPr lang="cs-CZ" altLang="cs-CZ" dirty="0" smtClean="0"/>
          </a:p>
          <a:p>
            <a:pPr lvl="1" eaLnBrk="1" hangingPunct="1"/>
            <a:r>
              <a:rPr lang="cs-CZ" altLang="cs-CZ" dirty="0" err="1" smtClean="0"/>
              <a:t>thus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endings</a:t>
            </a:r>
            <a:r>
              <a:rPr lang="cs-CZ" altLang="cs-CZ" dirty="0" smtClean="0"/>
              <a:t> do NOT </a:t>
            </a:r>
            <a:r>
              <a:rPr lang="cs-CZ" altLang="cs-CZ" dirty="0" err="1" smtClean="0"/>
              <a:t>have</a:t>
            </a:r>
            <a:r>
              <a:rPr lang="cs-CZ" altLang="cs-CZ" dirty="0" smtClean="0"/>
              <a:t> to look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same</a:t>
            </a:r>
            <a:r>
              <a:rPr lang="cs-CZ" altLang="cs-CZ" dirty="0" smtClean="0"/>
              <a:t>!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smtClean="0"/>
              <a:t>diabet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es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mellit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 smtClean="0"/>
              <a:t>,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 smtClean="0"/>
              <a:t>gen.: </a:t>
            </a:r>
            <a:r>
              <a:rPr lang="cs-CZ" altLang="cs-CZ" dirty="0" err="1" smtClean="0"/>
              <a:t>diabet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ae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mellit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smtClean="0"/>
              <a:t>ret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venos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um</a:t>
            </a:r>
            <a:r>
              <a:rPr lang="cs-CZ" altLang="cs-CZ" dirty="0" smtClean="0"/>
              <a:t>,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/>
              <a:t>gen.: </a:t>
            </a:r>
            <a:r>
              <a:rPr lang="cs-CZ" altLang="cs-CZ" dirty="0" err="1" smtClean="0"/>
              <a:t>ret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venos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err="1" smtClean="0"/>
              <a:t>vuln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lacer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um</a:t>
            </a:r>
            <a:r>
              <a:rPr lang="cs-CZ" altLang="cs-CZ" dirty="0"/>
              <a:t>,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/>
              <a:t>gen.: </a:t>
            </a:r>
            <a:r>
              <a:rPr lang="cs-CZ" altLang="cs-CZ" dirty="0" err="1" smtClean="0"/>
              <a:t>vulner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lacer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err="1"/>
              <a:t>man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/>
              <a:t> </a:t>
            </a:r>
            <a:r>
              <a:rPr lang="cs-CZ" altLang="cs-CZ" dirty="0" err="1"/>
              <a:t>dextr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a</a:t>
            </a:r>
            <a:r>
              <a:rPr lang="cs-CZ" altLang="cs-CZ" dirty="0"/>
              <a:t>,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/>
              <a:t>gen.: </a:t>
            </a:r>
            <a:r>
              <a:rPr lang="cs-CZ" altLang="cs-CZ" dirty="0" err="1"/>
              <a:t>man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/>
              <a:t> </a:t>
            </a:r>
            <a:r>
              <a:rPr lang="cs-CZ" altLang="cs-CZ" dirty="0" err="1"/>
              <a:t>dextr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ae</a:t>
            </a: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err="1" smtClean="0"/>
              <a:t>etc</a:t>
            </a:r>
            <a:r>
              <a:rPr lang="cs-CZ" altLang="cs-CZ" dirty="0" smtClean="0"/>
              <a:t>...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96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67544"/>
          </a:xfrm>
        </p:spPr>
        <p:txBody>
          <a:bodyPr>
            <a:normAutofit fontScale="90000"/>
          </a:bodyPr>
          <a:lstStyle/>
          <a:p>
            <a:r>
              <a:rPr lang="en-GB" sz="2700" dirty="0" smtClean="0">
                <a:effectLst/>
              </a:rPr>
              <a:t>Give the noun which the underlined adjectives come from, its genitive singular form, gender, declension and meaning </a:t>
            </a:r>
            <a:r>
              <a:rPr lang="cs-CZ" dirty="0">
                <a:effectLst/>
              </a:rPr>
              <a:t> 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4567886"/>
              </p:ext>
            </p:extLst>
          </p:nvPr>
        </p:nvGraphicFramePr>
        <p:xfrm>
          <a:off x="179511" y="1700808"/>
          <a:ext cx="8830816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2063"/>
                <a:gridCol w="1171229"/>
                <a:gridCol w="1171229"/>
                <a:gridCol w="1171229"/>
                <a:gridCol w="1537238"/>
                <a:gridCol w="12178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term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nom</a:t>
                      </a:r>
                      <a:r>
                        <a:rPr lang="cs-CZ" dirty="0" smtClean="0"/>
                        <a:t>.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gen.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gender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declension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meaning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 </a:t>
                      </a:r>
                      <a:r>
                        <a:rPr lang="cs-CZ" u="sng" dirty="0" smtClean="0"/>
                        <a:t>frontale</a:t>
                      </a:r>
                    </a:p>
                    <a:p>
                      <a:endParaRPr lang="cs-CZ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margo</a:t>
                      </a:r>
                      <a:r>
                        <a:rPr lang="cs-CZ" dirty="0" smtClean="0"/>
                        <a:t> </a:t>
                      </a:r>
                      <a:r>
                        <a:rPr lang="cs-CZ" b="0" u="sng" dirty="0" err="1" smtClean="0"/>
                        <a:t>supraorbitalis</a:t>
                      </a:r>
                      <a:endParaRPr lang="cs-CZ" b="0" u="sng" dirty="0" smtClean="0"/>
                    </a:p>
                    <a:p>
                      <a:endParaRPr lang="cs-CZ" b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concha</a:t>
                      </a:r>
                      <a:r>
                        <a:rPr lang="cs-CZ" dirty="0" smtClean="0"/>
                        <a:t> </a:t>
                      </a:r>
                      <a:r>
                        <a:rPr lang="cs-CZ" i="0" u="sng" dirty="0" err="1" smtClean="0"/>
                        <a:t>nasalis</a:t>
                      </a:r>
                      <a:r>
                        <a:rPr lang="cs-CZ" dirty="0" smtClean="0"/>
                        <a:t> media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 </a:t>
                      </a:r>
                      <a:r>
                        <a:rPr lang="cs-CZ" u="sng" dirty="0" err="1" smtClean="0"/>
                        <a:t>parietale</a:t>
                      </a:r>
                      <a:endParaRPr lang="cs-CZ" u="sng" dirty="0" smtClean="0"/>
                    </a:p>
                    <a:p>
                      <a:endParaRPr lang="cs-CZ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 </a:t>
                      </a:r>
                      <a:r>
                        <a:rPr lang="cs-CZ" u="sng" dirty="0" err="1" smtClean="0"/>
                        <a:t>temporale</a:t>
                      </a:r>
                      <a:endParaRPr lang="cs-CZ" u="sng" dirty="0" smtClean="0"/>
                    </a:p>
                    <a:p>
                      <a:endParaRPr lang="cs-CZ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u="none" dirty="0" smtClean="0"/>
                        <a:t>os </a:t>
                      </a:r>
                      <a:r>
                        <a:rPr lang="cs-CZ" u="sng" dirty="0" err="1" smtClean="0"/>
                        <a:t>occipitale</a:t>
                      </a:r>
                      <a:endParaRPr lang="cs-CZ" u="sng" dirty="0" smtClean="0"/>
                    </a:p>
                    <a:p>
                      <a:endParaRPr lang="cs-CZ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45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Identify</a:t>
            </a:r>
            <a:r>
              <a:rPr lang="cs-CZ" dirty="0" smtClean="0"/>
              <a:t>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mistakes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112568"/>
          </a:xfrm>
        </p:spPr>
        <p:txBody>
          <a:bodyPr numCol="2"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cs-CZ" dirty="0" err="1" smtClean="0"/>
              <a:t>genuae</a:t>
            </a:r>
            <a:r>
              <a:rPr lang="cs-CZ" dirty="0" smtClean="0"/>
              <a:t> </a:t>
            </a:r>
            <a:r>
              <a:rPr lang="cs-CZ" dirty="0" err="1" smtClean="0"/>
              <a:t>varae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fracturae</a:t>
            </a:r>
            <a:r>
              <a:rPr lang="cs-CZ" dirty="0" smtClean="0"/>
              <a:t> </a:t>
            </a:r>
            <a:r>
              <a:rPr lang="cs-CZ" dirty="0" err="1" smtClean="0"/>
              <a:t>ossium</a:t>
            </a:r>
            <a:r>
              <a:rPr lang="cs-CZ" dirty="0" smtClean="0"/>
              <a:t> </a:t>
            </a:r>
            <a:r>
              <a:rPr lang="cs-CZ" dirty="0" err="1" smtClean="0"/>
              <a:t>brevium</a:t>
            </a:r>
            <a:r>
              <a:rPr lang="cs-CZ" dirty="0" smtClean="0"/>
              <a:t> </a:t>
            </a:r>
            <a:r>
              <a:rPr lang="cs-CZ" dirty="0" err="1" smtClean="0"/>
              <a:t>multiplicium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smtClean="0"/>
              <a:t>abortus post </a:t>
            </a:r>
            <a:r>
              <a:rPr lang="cs-CZ" dirty="0" err="1" smtClean="0"/>
              <a:t>traumam</a:t>
            </a:r>
            <a:r>
              <a:rPr lang="cs-CZ" dirty="0" smtClean="0"/>
              <a:t> </a:t>
            </a:r>
            <a:r>
              <a:rPr lang="cs-CZ" dirty="0" err="1" smtClean="0"/>
              <a:t>gravem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fractura</a:t>
            </a:r>
            <a:r>
              <a:rPr lang="cs-CZ" dirty="0" smtClean="0"/>
              <a:t> </a:t>
            </a:r>
            <a:r>
              <a:rPr lang="cs-CZ" dirty="0" err="1" smtClean="0"/>
              <a:t>ossum</a:t>
            </a:r>
            <a:r>
              <a:rPr lang="cs-CZ" dirty="0" smtClean="0"/>
              <a:t> </a:t>
            </a:r>
            <a:r>
              <a:rPr lang="cs-CZ" dirty="0" err="1" smtClean="0"/>
              <a:t>metacarpalis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collapsus</a:t>
            </a:r>
            <a:r>
              <a:rPr lang="cs-CZ" dirty="0" smtClean="0"/>
              <a:t> </a:t>
            </a:r>
            <a:r>
              <a:rPr lang="cs-CZ" dirty="0" err="1" smtClean="0"/>
              <a:t>pulmonum</a:t>
            </a:r>
            <a:r>
              <a:rPr lang="cs-CZ" dirty="0" smtClean="0"/>
              <a:t> in </a:t>
            </a:r>
            <a:r>
              <a:rPr lang="cs-CZ" dirty="0" err="1" smtClean="0"/>
              <a:t>graviditem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vulna</a:t>
            </a:r>
            <a:r>
              <a:rPr lang="cs-CZ" dirty="0" smtClean="0"/>
              <a:t> </a:t>
            </a:r>
            <a:r>
              <a:rPr lang="cs-CZ" dirty="0" err="1" smtClean="0"/>
              <a:t>scissa</a:t>
            </a:r>
            <a:r>
              <a:rPr lang="cs-CZ" dirty="0" smtClean="0"/>
              <a:t> in </a:t>
            </a:r>
            <a:r>
              <a:rPr lang="cs-CZ" dirty="0" err="1" smtClean="0"/>
              <a:t>regio</a:t>
            </a:r>
            <a:r>
              <a:rPr lang="cs-CZ" dirty="0" smtClean="0"/>
              <a:t> </a:t>
            </a:r>
            <a:r>
              <a:rPr lang="cs-CZ" dirty="0" err="1" smtClean="0"/>
              <a:t>abdominis</a:t>
            </a:r>
            <a:endParaRPr lang="cs-CZ" dirty="0" smtClean="0"/>
          </a:p>
          <a:p>
            <a:pPr>
              <a:lnSpc>
                <a:spcPct val="170000"/>
              </a:lnSpc>
            </a:pP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abruptio</a:t>
            </a:r>
            <a:r>
              <a:rPr lang="cs-CZ" dirty="0" smtClean="0"/>
              <a:t> </a:t>
            </a:r>
            <a:r>
              <a:rPr lang="cs-CZ" dirty="0" err="1" smtClean="0"/>
              <a:t>corpi</a:t>
            </a:r>
            <a:r>
              <a:rPr lang="cs-CZ" dirty="0" smtClean="0"/>
              <a:t> </a:t>
            </a:r>
            <a:r>
              <a:rPr lang="cs-CZ" dirty="0" err="1" smtClean="0"/>
              <a:t>vertebrae</a:t>
            </a:r>
            <a:r>
              <a:rPr lang="cs-CZ" dirty="0" smtClean="0"/>
              <a:t> </a:t>
            </a:r>
            <a:r>
              <a:rPr lang="cs-CZ" dirty="0" err="1" smtClean="0"/>
              <a:t>cervicalis</a:t>
            </a:r>
            <a:r>
              <a:rPr lang="cs-CZ" dirty="0" smtClean="0"/>
              <a:t> </a:t>
            </a:r>
            <a:r>
              <a:rPr lang="cs-CZ" dirty="0" err="1" smtClean="0"/>
              <a:t>secundi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smtClean="0"/>
              <a:t>in </a:t>
            </a:r>
            <a:r>
              <a:rPr lang="cs-CZ" dirty="0" err="1" smtClean="0"/>
              <a:t>dente</a:t>
            </a:r>
            <a:r>
              <a:rPr lang="cs-CZ" dirty="0" smtClean="0"/>
              <a:t> permanente</a:t>
            </a:r>
          </a:p>
          <a:p>
            <a:pPr>
              <a:lnSpc>
                <a:spcPct val="170000"/>
              </a:lnSpc>
            </a:pPr>
            <a:r>
              <a:rPr lang="cs-CZ" dirty="0" err="1" smtClean="0"/>
              <a:t>medicamentum</a:t>
            </a:r>
            <a:r>
              <a:rPr lang="cs-CZ" dirty="0" smtClean="0"/>
              <a:t> pro usu </a:t>
            </a:r>
            <a:r>
              <a:rPr lang="cs-CZ" dirty="0" err="1" smtClean="0"/>
              <a:t>externo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ulcus</a:t>
            </a:r>
            <a:r>
              <a:rPr lang="cs-CZ" dirty="0" smtClean="0"/>
              <a:t> </a:t>
            </a:r>
            <a:r>
              <a:rPr lang="cs-CZ" dirty="0" err="1" smtClean="0"/>
              <a:t>durus</a:t>
            </a:r>
            <a:r>
              <a:rPr lang="cs-CZ" dirty="0" smtClean="0"/>
              <a:t> </a:t>
            </a:r>
            <a:r>
              <a:rPr lang="cs-CZ" dirty="0" err="1" smtClean="0"/>
              <a:t>duodeni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musculi</a:t>
            </a:r>
            <a:r>
              <a:rPr lang="cs-CZ" dirty="0" smtClean="0"/>
              <a:t> </a:t>
            </a:r>
            <a:r>
              <a:rPr lang="cs-CZ" dirty="0" err="1" smtClean="0"/>
              <a:t>sphinctes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smtClean="0"/>
              <a:t>sub </a:t>
            </a:r>
            <a:r>
              <a:rPr lang="cs-CZ" dirty="0" err="1" smtClean="0"/>
              <a:t>meato</a:t>
            </a:r>
            <a:r>
              <a:rPr lang="cs-CZ" dirty="0" smtClean="0"/>
              <a:t> </a:t>
            </a:r>
            <a:r>
              <a:rPr lang="cs-CZ" dirty="0" err="1" smtClean="0"/>
              <a:t>acustico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medulla</a:t>
            </a:r>
            <a:r>
              <a:rPr lang="cs-CZ" dirty="0" smtClean="0"/>
              <a:t> </a:t>
            </a:r>
            <a:r>
              <a:rPr lang="cs-CZ" dirty="0" err="1" smtClean="0"/>
              <a:t>ossium</a:t>
            </a:r>
            <a:r>
              <a:rPr lang="cs-CZ" dirty="0" smtClean="0"/>
              <a:t> </a:t>
            </a:r>
            <a:r>
              <a:rPr lang="cs-CZ" dirty="0" err="1" smtClean="0"/>
              <a:t>ruberum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93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Confusing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03920" cy="5112568"/>
          </a:xfrm>
        </p:spPr>
        <p:txBody>
          <a:bodyPr>
            <a:normAutofit fontScale="92500"/>
          </a:bodyPr>
          <a:lstStyle/>
          <a:p>
            <a:r>
              <a:rPr lang="cs-CZ" dirty="0" err="1" smtClean="0"/>
              <a:t>Tell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difference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and make up </a:t>
            </a:r>
            <a:r>
              <a:rPr lang="cs-CZ" dirty="0" err="1" smtClean="0"/>
              <a:t>illustrative</a:t>
            </a:r>
            <a:r>
              <a:rPr lang="cs-CZ" dirty="0" smtClean="0"/>
              <a:t> </a:t>
            </a:r>
            <a:r>
              <a:rPr lang="cs-CZ" dirty="0" err="1" smtClean="0"/>
              <a:t>phrases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dislocatio</a:t>
            </a:r>
            <a:r>
              <a:rPr lang="cs-CZ" dirty="0" smtClean="0"/>
              <a:t>, </a:t>
            </a:r>
            <a:r>
              <a:rPr lang="cs-CZ" dirty="0" err="1" smtClean="0"/>
              <a:t>onis</a:t>
            </a:r>
            <a:r>
              <a:rPr lang="cs-CZ" dirty="0" smtClean="0"/>
              <a:t>, </a:t>
            </a:r>
            <a:r>
              <a:rPr lang="cs-CZ" dirty="0" err="1" smtClean="0"/>
              <a:t>f</a:t>
            </a:r>
            <a:r>
              <a:rPr lang="cs-CZ" dirty="0" smtClean="0"/>
              <a:t>.		X	</a:t>
            </a:r>
            <a:r>
              <a:rPr lang="cs-CZ" dirty="0" err="1" smtClean="0"/>
              <a:t>dislocatus</a:t>
            </a:r>
            <a:r>
              <a:rPr lang="cs-CZ" dirty="0" smtClean="0"/>
              <a:t>, a, um</a:t>
            </a:r>
          </a:p>
          <a:p>
            <a:pPr lvl="2"/>
            <a:r>
              <a:rPr lang="cs-CZ" dirty="0" err="1" smtClean="0"/>
              <a:t>fractura</a:t>
            </a:r>
            <a:r>
              <a:rPr lang="cs-CZ" dirty="0" smtClean="0"/>
              <a:t> </a:t>
            </a:r>
            <a:r>
              <a:rPr lang="cs-CZ" dirty="0" err="1" smtClean="0"/>
              <a:t>costae</a:t>
            </a:r>
            <a:r>
              <a:rPr lang="cs-CZ" dirty="0" smtClean="0"/>
              <a:t> </a:t>
            </a:r>
            <a:r>
              <a:rPr lang="cs-CZ" dirty="0" err="1" smtClean="0"/>
              <a:t>verae</a:t>
            </a:r>
            <a:r>
              <a:rPr lang="cs-CZ" dirty="0" smtClean="0"/>
              <a:t> </a:t>
            </a:r>
            <a:r>
              <a:rPr lang="cs-CZ" dirty="0" err="1" smtClean="0"/>
              <a:t>secundae</a:t>
            </a:r>
            <a:r>
              <a:rPr lang="cs-CZ" dirty="0" smtClean="0"/>
              <a:t> l.sin. </a:t>
            </a:r>
            <a:r>
              <a:rPr lang="cs-CZ" dirty="0" err="1" smtClean="0">
                <a:solidFill>
                  <a:srgbClr val="FF0000"/>
                </a:solidFill>
              </a:rPr>
              <a:t>dislocata</a:t>
            </a:r>
            <a:endParaRPr lang="cs-CZ" dirty="0" smtClean="0">
              <a:solidFill>
                <a:srgbClr val="FF0000"/>
              </a:solidFill>
            </a:endParaRPr>
          </a:p>
          <a:p>
            <a:pPr lvl="2"/>
            <a:r>
              <a:rPr lang="cs-CZ" dirty="0" err="1" smtClean="0">
                <a:solidFill>
                  <a:srgbClr val="FF0000"/>
                </a:solidFill>
              </a:rPr>
              <a:t>dislocatio</a:t>
            </a:r>
            <a:r>
              <a:rPr lang="cs-CZ" dirty="0" smtClean="0"/>
              <a:t> </a:t>
            </a:r>
            <a:r>
              <a:rPr lang="cs-CZ" dirty="0" err="1" smtClean="0"/>
              <a:t>articulationis</a:t>
            </a:r>
            <a:r>
              <a:rPr lang="cs-CZ" dirty="0" smtClean="0"/>
              <a:t> </a:t>
            </a:r>
            <a:r>
              <a:rPr lang="cs-CZ" dirty="0" err="1" smtClean="0"/>
              <a:t>sacroiliacae</a:t>
            </a:r>
            <a:r>
              <a:rPr lang="cs-CZ" dirty="0" smtClean="0"/>
              <a:t> l.</a:t>
            </a:r>
            <a:r>
              <a:rPr lang="cs-CZ" dirty="0" err="1" smtClean="0"/>
              <a:t>dx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ruptura, </a:t>
            </a:r>
            <a:r>
              <a:rPr lang="cs-CZ" dirty="0" err="1" smtClean="0"/>
              <a:t>ae</a:t>
            </a:r>
            <a:r>
              <a:rPr lang="cs-CZ" dirty="0" smtClean="0"/>
              <a:t>, f.		X 	</a:t>
            </a:r>
            <a:r>
              <a:rPr lang="cs-CZ" dirty="0" err="1" smtClean="0"/>
              <a:t>ruptus</a:t>
            </a:r>
            <a:r>
              <a:rPr lang="cs-CZ" dirty="0" smtClean="0"/>
              <a:t>, </a:t>
            </a:r>
            <a:r>
              <a:rPr lang="cs-CZ" dirty="0" err="1" smtClean="0"/>
              <a:t>rupta</a:t>
            </a:r>
            <a:r>
              <a:rPr lang="cs-CZ" dirty="0" smtClean="0"/>
              <a:t>, </a:t>
            </a:r>
            <a:r>
              <a:rPr lang="cs-CZ" dirty="0" err="1" smtClean="0"/>
              <a:t>ruptum</a:t>
            </a:r>
            <a:endParaRPr lang="cs-CZ" dirty="0" smtClean="0"/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ruptura</a:t>
            </a:r>
            <a:r>
              <a:rPr lang="cs-CZ" dirty="0" smtClean="0"/>
              <a:t> </a:t>
            </a:r>
            <a:r>
              <a:rPr lang="cs-CZ" dirty="0" err="1" smtClean="0"/>
              <a:t>tendinum</a:t>
            </a:r>
            <a:r>
              <a:rPr lang="cs-CZ" dirty="0" smtClean="0"/>
              <a:t> </a:t>
            </a:r>
            <a:r>
              <a:rPr lang="cs-CZ" dirty="0" err="1" smtClean="0"/>
              <a:t>manus</a:t>
            </a:r>
            <a:r>
              <a:rPr lang="cs-CZ" dirty="0" smtClean="0"/>
              <a:t> </a:t>
            </a:r>
            <a:r>
              <a:rPr lang="cs-CZ" dirty="0" err="1" smtClean="0"/>
              <a:t>dextrae</a:t>
            </a:r>
            <a:endParaRPr lang="cs-CZ" dirty="0" smtClean="0"/>
          </a:p>
          <a:p>
            <a:pPr lvl="2"/>
            <a:r>
              <a:rPr lang="cs-CZ" dirty="0" smtClean="0"/>
              <a:t>sutura </a:t>
            </a:r>
            <a:r>
              <a:rPr lang="cs-CZ" dirty="0" err="1" smtClean="0"/>
              <a:t>parietis</a:t>
            </a:r>
            <a:r>
              <a:rPr lang="cs-CZ" dirty="0" smtClean="0"/>
              <a:t> </a:t>
            </a:r>
            <a:r>
              <a:rPr lang="cs-CZ" dirty="0" err="1" smtClean="0"/>
              <a:t>vaginae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ruptae</a:t>
            </a:r>
            <a:r>
              <a:rPr lang="cs-CZ" dirty="0" smtClean="0"/>
              <a:t> post </a:t>
            </a:r>
            <a:r>
              <a:rPr lang="cs-CZ" dirty="0" err="1" smtClean="0"/>
              <a:t>partum</a:t>
            </a:r>
            <a:endParaRPr lang="cs-CZ" dirty="0" smtClean="0"/>
          </a:p>
          <a:p>
            <a:pPr lvl="1"/>
            <a:r>
              <a:rPr lang="cs-CZ" dirty="0" err="1" smtClean="0"/>
              <a:t>perforatio</a:t>
            </a:r>
            <a:r>
              <a:rPr lang="cs-CZ" dirty="0" smtClean="0"/>
              <a:t>, </a:t>
            </a:r>
            <a:r>
              <a:rPr lang="cs-CZ" dirty="0" err="1" smtClean="0"/>
              <a:t>onis</a:t>
            </a:r>
            <a:r>
              <a:rPr lang="cs-CZ" dirty="0" smtClean="0"/>
              <a:t>, </a:t>
            </a:r>
            <a:r>
              <a:rPr lang="cs-CZ" dirty="0" err="1" smtClean="0"/>
              <a:t>f</a:t>
            </a:r>
            <a:r>
              <a:rPr lang="cs-CZ" dirty="0" smtClean="0"/>
              <a:t>.		X	</a:t>
            </a:r>
            <a:r>
              <a:rPr lang="cs-CZ" dirty="0" err="1" smtClean="0"/>
              <a:t>perforatus</a:t>
            </a:r>
            <a:r>
              <a:rPr lang="cs-CZ" dirty="0" smtClean="0"/>
              <a:t>, a, um/</a:t>
            </a:r>
            <a:r>
              <a:rPr lang="cs-CZ" dirty="0" err="1" smtClean="0"/>
              <a:t>perforans</a:t>
            </a:r>
            <a:r>
              <a:rPr lang="cs-CZ" dirty="0" smtClean="0"/>
              <a:t>, </a:t>
            </a:r>
            <a:r>
              <a:rPr lang="cs-CZ" dirty="0" err="1" smtClean="0"/>
              <a:t>ntis</a:t>
            </a:r>
            <a:endParaRPr lang="cs-CZ" dirty="0" smtClean="0"/>
          </a:p>
          <a:p>
            <a:pPr lvl="2"/>
            <a:r>
              <a:rPr lang="cs-CZ" dirty="0" err="1" smtClean="0">
                <a:solidFill>
                  <a:srgbClr val="FF0000"/>
                </a:solidFill>
              </a:rPr>
              <a:t>perforatio</a:t>
            </a:r>
            <a:r>
              <a:rPr lang="cs-CZ" dirty="0" smtClean="0"/>
              <a:t> </a:t>
            </a:r>
            <a:r>
              <a:rPr lang="cs-CZ" dirty="0" err="1" smtClean="0"/>
              <a:t>parietis</a:t>
            </a:r>
            <a:r>
              <a:rPr lang="cs-CZ" dirty="0" smtClean="0"/>
              <a:t> </a:t>
            </a:r>
            <a:r>
              <a:rPr lang="cs-CZ" dirty="0" err="1" smtClean="0"/>
              <a:t>gastris</a:t>
            </a:r>
            <a:r>
              <a:rPr lang="cs-CZ" dirty="0" smtClean="0"/>
              <a:t> </a:t>
            </a:r>
            <a:r>
              <a:rPr lang="cs-CZ" dirty="0" err="1" smtClean="0"/>
              <a:t>propter</a:t>
            </a:r>
            <a:r>
              <a:rPr lang="cs-CZ" dirty="0" smtClean="0"/>
              <a:t> </a:t>
            </a:r>
            <a:r>
              <a:rPr lang="cs-CZ" dirty="0" err="1" smtClean="0"/>
              <a:t>ulcus</a:t>
            </a:r>
            <a:endParaRPr lang="cs-CZ" dirty="0" smtClean="0"/>
          </a:p>
          <a:p>
            <a:pPr lvl="2"/>
            <a:r>
              <a:rPr lang="cs-CZ" dirty="0" err="1" smtClean="0"/>
              <a:t>ulcus</a:t>
            </a:r>
            <a:r>
              <a:rPr lang="cs-CZ" dirty="0" smtClean="0"/>
              <a:t> </a:t>
            </a:r>
            <a:r>
              <a:rPr lang="cs-CZ" dirty="0" err="1" smtClean="0"/>
              <a:t>duodeni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perforatum</a:t>
            </a:r>
            <a:r>
              <a:rPr lang="cs-CZ" dirty="0" smtClean="0">
                <a:solidFill>
                  <a:srgbClr val="FF0000"/>
                </a:solidFill>
              </a:rPr>
              <a:t>/</a:t>
            </a:r>
            <a:r>
              <a:rPr lang="cs-CZ" dirty="0" err="1" smtClean="0">
                <a:solidFill>
                  <a:srgbClr val="FF0000"/>
                </a:solidFill>
              </a:rPr>
              <a:t>perforans</a:t>
            </a:r>
            <a:endParaRPr lang="cs-CZ" dirty="0" smtClean="0">
              <a:solidFill>
                <a:srgbClr val="FF0000"/>
              </a:solidFill>
            </a:endParaRPr>
          </a:p>
          <a:p>
            <a:pPr lvl="1"/>
            <a:r>
              <a:rPr lang="cs-CZ" dirty="0" err="1" smtClean="0"/>
              <a:t>suspicio</a:t>
            </a:r>
            <a:r>
              <a:rPr lang="cs-CZ" dirty="0" smtClean="0"/>
              <a:t>, </a:t>
            </a:r>
            <a:r>
              <a:rPr lang="cs-CZ" dirty="0" err="1" smtClean="0"/>
              <a:t>onis</a:t>
            </a:r>
            <a:r>
              <a:rPr lang="cs-CZ" dirty="0" smtClean="0"/>
              <a:t> </a:t>
            </a:r>
            <a:r>
              <a:rPr lang="cs-CZ" dirty="0" err="1" smtClean="0"/>
              <a:t>f</a:t>
            </a:r>
            <a:r>
              <a:rPr lang="cs-CZ" dirty="0" smtClean="0"/>
              <a:t>.		X	</a:t>
            </a:r>
            <a:r>
              <a:rPr lang="cs-CZ" dirty="0" err="1" smtClean="0"/>
              <a:t>suspectus</a:t>
            </a:r>
            <a:r>
              <a:rPr lang="cs-CZ" dirty="0" smtClean="0"/>
              <a:t>, a, um</a:t>
            </a:r>
          </a:p>
          <a:p>
            <a:pPr lvl="2"/>
            <a:r>
              <a:rPr lang="cs-CZ" dirty="0" err="1" smtClean="0">
                <a:solidFill>
                  <a:srgbClr val="FF0000"/>
                </a:solidFill>
              </a:rPr>
              <a:t>suspicio</a:t>
            </a:r>
            <a:r>
              <a:rPr lang="cs-CZ" dirty="0" smtClean="0"/>
              <a:t> </a:t>
            </a:r>
            <a:r>
              <a:rPr lang="cs-CZ" dirty="0" err="1" smtClean="0"/>
              <a:t>carcinomatis</a:t>
            </a:r>
            <a:r>
              <a:rPr lang="cs-CZ" dirty="0" smtClean="0"/>
              <a:t> </a:t>
            </a:r>
            <a:r>
              <a:rPr lang="cs-CZ" dirty="0" err="1" smtClean="0"/>
              <a:t>mammae</a:t>
            </a:r>
            <a:r>
              <a:rPr lang="cs-CZ" dirty="0" smtClean="0"/>
              <a:t> l.sin.</a:t>
            </a:r>
          </a:p>
          <a:p>
            <a:pPr lvl="2"/>
            <a:r>
              <a:rPr lang="cs-CZ" dirty="0" err="1" smtClean="0"/>
              <a:t>Infractio</a:t>
            </a:r>
            <a:r>
              <a:rPr lang="cs-CZ" dirty="0" smtClean="0"/>
              <a:t> </a:t>
            </a:r>
            <a:r>
              <a:rPr lang="cs-CZ" dirty="0" err="1" smtClean="0"/>
              <a:t>partis</a:t>
            </a:r>
            <a:r>
              <a:rPr lang="cs-CZ" dirty="0" smtClean="0"/>
              <a:t> </a:t>
            </a:r>
            <a:r>
              <a:rPr lang="cs-CZ" dirty="0" err="1" smtClean="0"/>
              <a:t>distalis</a:t>
            </a:r>
            <a:r>
              <a:rPr lang="cs-CZ" dirty="0" smtClean="0"/>
              <a:t> </a:t>
            </a:r>
            <a:r>
              <a:rPr lang="cs-CZ" dirty="0" err="1" smtClean="0"/>
              <a:t>tibiae</a:t>
            </a:r>
            <a:r>
              <a:rPr lang="cs-CZ" dirty="0" smtClean="0"/>
              <a:t> l.</a:t>
            </a:r>
            <a:r>
              <a:rPr lang="cs-CZ" dirty="0" err="1" smtClean="0"/>
              <a:t>dx</a:t>
            </a:r>
            <a:r>
              <a:rPr lang="cs-CZ" dirty="0" smtClean="0"/>
              <a:t>. </a:t>
            </a:r>
            <a:r>
              <a:rPr lang="cs-CZ" dirty="0" err="1" smtClean="0">
                <a:solidFill>
                  <a:srgbClr val="FF0000"/>
                </a:solidFill>
              </a:rPr>
              <a:t>suspecta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87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Confusing</a:t>
            </a:r>
            <a:r>
              <a:rPr lang="cs-CZ" dirty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II</a:t>
            </a:r>
            <a:br>
              <a:rPr lang="cs-CZ" dirty="0" smtClean="0"/>
            </a:br>
            <a:r>
              <a:rPr lang="cs-CZ" dirty="0" err="1"/>
              <a:t>Match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pictures</a:t>
            </a:r>
            <a:endParaRPr lang="cs-CZ" dirty="0"/>
          </a:p>
        </p:txBody>
      </p:sp>
      <p:pic>
        <p:nvPicPr>
          <p:cNvPr id="1026" name="Picture 2" descr="http://k12insightblogs.files.wordpress.com/2014/03/part-of-the-whole-0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5" r="5415" b="8629"/>
          <a:stretch/>
        </p:blipFill>
        <p:spPr bwMode="auto">
          <a:xfrm>
            <a:off x="755576" y="5006072"/>
            <a:ext cx="2088231" cy="135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0/06/Hrad_Oparno,_ze%C4%8F_a_Mile%C5%A1ovka.JPG/290px-Hrad_Oparno,_ze%C4%8F_a_Mile%C5%A1ovk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396" y="3049163"/>
            <a:ext cx="2160240" cy="1623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.aktualne.centrum.cz/580/68/5806802-smrt-nehoda-tragedie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27" b="2905"/>
          <a:stretch/>
        </p:blipFill>
        <p:spPr bwMode="auto">
          <a:xfrm>
            <a:off x="2004363" y="1491978"/>
            <a:ext cx="2520280" cy="173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Výsledek obrázku pro nemo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10" descr="Výsledek obrázku pro nemo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6" name="Picture 12" descr="http://i.idnes.cz/07/122/cl/SPI1fd376_nemoc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311" y="4673068"/>
            <a:ext cx="1962199" cy="14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zoom.iprima.cz/sites/default/files/image_crops/image_620x349/d/379186_nejjedovatejsi-hadi-zakousnuta-svihovka_image_620x349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87" t="18687"/>
          <a:stretch/>
        </p:blipFill>
        <p:spPr bwMode="auto">
          <a:xfrm>
            <a:off x="1017489" y="3405925"/>
            <a:ext cx="2622806" cy="1446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arthurkilmurray.com/wp-content/uploads/2015/08/hqdefault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87" b="5805"/>
          <a:stretch/>
        </p:blipFill>
        <p:spPr bwMode="auto">
          <a:xfrm>
            <a:off x="6516215" y="1283608"/>
            <a:ext cx="2456393" cy="161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12775" y="179534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morsus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681064" y="285720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pars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8201000" y="344295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mors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642266" y="394999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morbus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076056" y="198884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paries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072622" y="604013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fascia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51819" y="382938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facies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>
          <a:xfrm>
            <a:off x="6904" y="6833580"/>
            <a:ext cx="8503920" cy="45720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42" name="Picture 18" descr="http://www.jenzeny.cz/tinymce/jscripts/tiny_mce/plugins/imagemanager/soubory/people/tv4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833" y="4739494"/>
            <a:ext cx="2493826" cy="1622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150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Confusing</a:t>
            </a:r>
            <a:r>
              <a:rPr lang="cs-CZ" dirty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II</a:t>
            </a:r>
            <a:br>
              <a:rPr lang="cs-CZ" dirty="0" smtClean="0"/>
            </a:br>
            <a:r>
              <a:rPr lang="cs-CZ" dirty="0" err="1"/>
              <a:t>Match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pictures</a:t>
            </a:r>
            <a:endParaRPr lang="cs-CZ" dirty="0"/>
          </a:p>
        </p:txBody>
      </p:sp>
      <p:pic>
        <p:nvPicPr>
          <p:cNvPr id="1026" name="Picture 2" descr="http://k12insightblogs.files.wordpress.com/2014/03/part-of-the-whole-0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5" r="5415" b="8629"/>
          <a:stretch/>
        </p:blipFill>
        <p:spPr bwMode="auto">
          <a:xfrm>
            <a:off x="1128940" y="5050115"/>
            <a:ext cx="2088231" cy="135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0/06/Hrad_Oparno,_ze%C4%8F_a_Mile%C5%A1ovka.JPG/290px-Hrad_Oparno,_ze%C4%8F_a_Mile%C5%A1ovk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735" y="2771410"/>
            <a:ext cx="2160240" cy="1623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.aktualne.centrum.cz/580/68/5806802-smrt-nehoda-tragedie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27" b="2905"/>
          <a:stretch/>
        </p:blipFill>
        <p:spPr bwMode="auto">
          <a:xfrm>
            <a:off x="912916" y="1441402"/>
            <a:ext cx="2520280" cy="173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Výsledek obrázku pro nemo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10" descr="Výsledek obrázku pro nemo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6" name="Picture 12" descr="http://i.idnes.cz/07/122/cl/SPI1fd376_nemoc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7421" y="4877138"/>
            <a:ext cx="1962199" cy="14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zoom.iprima.cz/sites/default/files/image_crops/image_620x349/d/379186_nejjedovatejsi-hadi-zakousnuta-svihovka_image_620x349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87" t="18687"/>
          <a:stretch/>
        </p:blipFill>
        <p:spPr bwMode="auto">
          <a:xfrm>
            <a:off x="155575" y="3442950"/>
            <a:ext cx="2622806" cy="1446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arthurkilmurray.com/wp-content/uploads/2015/08/hqdefault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87" b="5805"/>
          <a:stretch/>
        </p:blipFill>
        <p:spPr bwMode="auto">
          <a:xfrm>
            <a:off x="6286213" y="1354845"/>
            <a:ext cx="2456393" cy="161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916871" y="4554828"/>
            <a:ext cx="2054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morsus</a:t>
            </a:r>
            <a:r>
              <a:rPr lang="cs-CZ" b="1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us</a:t>
            </a:r>
            <a:r>
              <a:rPr lang="cs-CZ" b="1" dirty="0" smtClean="0">
                <a:solidFill>
                  <a:schemeClr val="bg1"/>
                </a:solidFill>
              </a:rPr>
              <a:t>, m.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318118" y="6073780"/>
            <a:ext cx="1519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pars</a:t>
            </a:r>
            <a:r>
              <a:rPr lang="cs-CZ" b="1" dirty="0" smtClean="0"/>
              <a:t>, tis, f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199690" y="2840570"/>
            <a:ext cx="1756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mors</a:t>
            </a:r>
            <a:r>
              <a:rPr lang="cs-CZ" b="1" dirty="0" smtClean="0">
                <a:solidFill>
                  <a:schemeClr val="bg1"/>
                </a:solidFill>
              </a:rPr>
              <a:t>, tis, f.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238483" y="5979456"/>
            <a:ext cx="1841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morbus</a:t>
            </a:r>
            <a:r>
              <a:rPr lang="cs-CZ" b="1" dirty="0" smtClean="0"/>
              <a:t>, i, m. </a:t>
            </a:r>
            <a:endParaRPr lang="cs-CZ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647734" y="4008604"/>
            <a:ext cx="2109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paries</a:t>
            </a:r>
            <a:r>
              <a:rPr lang="cs-CZ" b="1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etis</a:t>
            </a:r>
            <a:r>
              <a:rPr lang="cs-CZ" b="1" dirty="0" smtClean="0">
                <a:solidFill>
                  <a:schemeClr val="bg1"/>
                </a:solidFill>
              </a:rPr>
              <a:t>, m.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278324" y="2597671"/>
            <a:ext cx="1915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fascia</a:t>
            </a:r>
            <a:r>
              <a:rPr lang="cs-CZ" b="1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ae</a:t>
            </a:r>
            <a:r>
              <a:rPr lang="cs-CZ" b="1" dirty="0" smtClean="0">
                <a:solidFill>
                  <a:schemeClr val="bg1"/>
                </a:solidFill>
              </a:rPr>
              <a:t>, f. 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>
          <a:xfrm>
            <a:off x="6904" y="6833580"/>
            <a:ext cx="8503920" cy="45720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42" name="Picture 18" descr="http://www.jenzeny.cz/tinymce/jscripts/tiny_mce/plugins/imagemanager/soubory/people/tv4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496" y="3612221"/>
            <a:ext cx="2493826" cy="1622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6288178" y="4838228"/>
            <a:ext cx="1608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facies, </a:t>
            </a:r>
            <a:r>
              <a:rPr lang="cs-CZ" b="1" dirty="0" err="1" smtClean="0"/>
              <a:t>ei</a:t>
            </a:r>
            <a:r>
              <a:rPr lang="cs-CZ" b="1" dirty="0" smtClean="0"/>
              <a:t>, f.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6074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Translate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412776"/>
            <a:ext cx="8856984" cy="4968552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rupture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wide</a:t>
            </a:r>
            <a:r>
              <a:rPr lang="cs-CZ" dirty="0" smtClean="0"/>
              <a:t> </a:t>
            </a:r>
            <a:r>
              <a:rPr lang="cs-CZ" dirty="0" err="1" smtClean="0"/>
              <a:t>fascia</a:t>
            </a:r>
            <a:endParaRPr lang="cs-CZ" dirty="0" smtClean="0"/>
          </a:p>
          <a:p>
            <a:pPr lvl="1"/>
            <a:r>
              <a:rPr lang="cs-CZ" dirty="0" smtClean="0"/>
              <a:t>ruptura </a:t>
            </a:r>
            <a:r>
              <a:rPr lang="cs-CZ" dirty="0" err="1" smtClean="0"/>
              <a:t>fasciae</a:t>
            </a:r>
            <a:r>
              <a:rPr lang="cs-CZ" dirty="0" smtClean="0"/>
              <a:t> </a:t>
            </a:r>
            <a:r>
              <a:rPr lang="cs-CZ" dirty="0" err="1" smtClean="0"/>
              <a:t>latae</a:t>
            </a:r>
            <a:endParaRPr lang="cs-CZ" dirty="0" smtClean="0"/>
          </a:p>
          <a:p>
            <a:r>
              <a:rPr lang="cs-CZ" dirty="0" err="1" smtClean="0"/>
              <a:t>death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animal bite</a:t>
            </a:r>
          </a:p>
          <a:p>
            <a:pPr lvl="1"/>
            <a:r>
              <a:rPr lang="cs-CZ" dirty="0" err="1" smtClean="0"/>
              <a:t>mors</a:t>
            </a:r>
            <a:r>
              <a:rPr lang="cs-CZ" dirty="0" smtClean="0"/>
              <a:t> post </a:t>
            </a:r>
            <a:r>
              <a:rPr lang="cs-CZ" dirty="0" err="1" smtClean="0"/>
              <a:t>morsum</a:t>
            </a:r>
            <a:r>
              <a:rPr lang="cs-CZ" dirty="0" smtClean="0"/>
              <a:t> </a:t>
            </a:r>
            <a:r>
              <a:rPr lang="cs-CZ" dirty="0" err="1" smtClean="0"/>
              <a:t>animalis</a:t>
            </a:r>
            <a:endParaRPr lang="cs-CZ" dirty="0" smtClean="0"/>
          </a:p>
          <a:p>
            <a:r>
              <a:rPr lang="cs-CZ" dirty="0" err="1" smtClean="0"/>
              <a:t>parts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gall</a:t>
            </a:r>
            <a:r>
              <a:rPr lang="cs-CZ" dirty="0" smtClean="0"/>
              <a:t> </a:t>
            </a:r>
            <a:r>
              <a:rPr lang="cs-CZ" dirty="0" err="1" smtClean="0"/>
              <a:t>bladder</a:t>
            </a:r>
            <a:endParaRPr lang="cs-CZ" dirty="0" smtClean="0"/>
          </a:p>
          <a:p>
            <a:pPr lvl="1"/>
            <a:r>
              <a:rPr lang="cs-CZ" dirty="0" smtClean="0"/>
              <a:t>partes </a:t>
            </a:r>
            <a:r>
              <a:rPr lang="cs-CZ" dirty="0" err="1" smtClean="0"/>
              <a:t>vesicae</a:t>
            </a:r>
            <a:r>
              <a:rPr lang="cs-CZ" dirty="0" smtClean="0"/>
              <a:t> </a:t>
            </a:r>
            <a:r>
              <a:rPr lang="cs-CZ" dirty="0" err="1" smtClean="0"/>
              <a:t>felleae</a:t>
            </a:r>
            <a:endParaRPr lang="cs-CZ" dirty="0" smtClean="0"/>
          </a:p>
          <a:p>
            <a:r>
              <a:rPr lang="cs-CZ" dirty="0" err="1" smtClean="0"/>
              <a:t>pelvic</a:t>
            </a:r>
            <a:r>
              <a:rPr lang="cs-CZ" dirty="0" smtClean="0"/>
              <a:t> </a:t>
            </a:r>
            <a:r>
              <a:rPr lang="cs-CZ" dirty="0" err="1" smtClean="0"/>
              <a:t>surface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sacral</a:t>
            </a:r>
            <a:r>
              <a:rPr lang="cs-CZ" dirty="0" smtClean="0"/>
              <a:t> bone</a:t>
            </a:r>
          </a:p>
          <a:p>
            <a:pPr lvl="1"/>
            <a:r>
              <a:rPr lang="cs-CZ" dirty="0" smtClean="0"/>
              <a:t>facies </a:t>
            </a:r>
            <a:r>
              <a:rPr lang="cs-CZ" dirty="0" err="1" smtClean="0"/>
              <a:t>pelvina</a:t>
            </a:r>
            <a:r>
              <a:rPr lang="cs-CZ" dirty="0" smtClean="0"/>
              <a:t> </a:t>
            </a:r>
            <a:r>
              <a:rPr lang="cs-CZ" dirty="0" err="1" smtClean="0"/>
              <a:t>ossis</a:t>
            </a:r>
            <a:r>
              <a:rPr lang="cs-CZ" dirty="0" smtClean="0"/>
              <a:t> </a:t>
            </a:r>
            <a:r>
              <a:rPr lang="cs-CZ" dirty="0" err="1" smtClean="0"/>
              <a:t>sacri</a:t>
            </a:r>
            <a:endParaRPr lang="cs-CZ" dirty="0" smtClean="0"/>
          </a:p>
          <a:p>
            <a:r>
              <a:rPr lang="cs-CZ" dirty="0" err="1" smtClean="0"/>
              <a:t>infectious</a:t>
            </a:r>
            <a:r>
              <a:rPr lang="cs-CZ" dirty="0" smtClean="0"/>
              <a:t> </a:t>
            </a:r>
            <a:r>
              <a:rPr lang="cs-CZ" dirty="0" err="1" smtClean="0"/>
              <a:t>diseases</a:t>
            </a:r>
            <a:endParaRPr lang="cs-CZ" dirty="0" smtClean="0"/>
          </a:p>
          <a:p>
            <a:pPr lvl="1"/>
            <a:r>
              <a:rPr lang="cs-CZ" dirty="0" err="1" smtClean="0"/>
              <a:t>morbi</a:t>
            </a:r>
            <a:r>
              <a:rPr lang="cs-CZ" dirty="0" smtClean="0"/>
              <a:t> </a:t>
            </a:r>
            <a:r>
              <a:rPr lang="cs-CZ" dirty="0" err="1" smtClean="0"/>
              <a:t>contagiosi</a:t>
            </a:r>
            <a:endParaRPr lang="cs-CZ" dirty="0" smtClean="0"/>
          </a:p>
          <a:p>
            <a:r>
              <a:rPr lang="cs-CZ" dirty="0" err="1" smtClean="0"/>
              <a:t>perforation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/>
              <a:t> </a:t>
            </a:r>
            <a:r>
              <a:rPr lang="cs-CZ" dirty="0" err="1" smtClean="0"/>
              <a:t>wall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stomach</a:t>
            </a:r>
            <a:endParaRPr lang="cs-CZ" dirty="0" smtClean="0"/>
          </a:p>
          <a:p>
            <a:pPr lvl="1"/>
            <a:r>
              <a:rPr lang="cs-CZ" dirty="0" err="1" smtClean="0"/>
              <a:t>perforatio</a:t>
            </a:r>
            <a:r>
              <a:rPr lang="cs-CZ" dirty="0" smtClean="0"/>
              <a:t> </a:t>
            </a:r>
            <a:r>
              <a:rPr lang="cs-CZ" dirty="0" err="1" smtClean="0"/>
              <a:t>parietis</a:t>
            </a:r>
            <a:r>
              <a:rPr lang="cs-CZ" dirty="0" smtClean="0"/>
              <a:t> </a:t>
            </a:r>
            <a:r>
              <a:rPr lang="cs-CZ" dirty="0" err="1" smtClean="0"/>
              <a:t>gastris</a:t>
            </a:r>
            <a:endParaRPr lang="cs-CZ" dirty="0" smtClean="0"/>
          </a:p>
        </p:txBody>
      </p:sp>
      <p:pic>
        <p:nvPicPr>
          <p:cNvPr id="4098" name="Picture 2" descr="http://images.slideplayer.com.br/12/3764838/slides/slide_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76871"/>
            <a:ext cx="4104456" cy="3078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41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814</TotalTime>
  <Words>521</Words>
  <Application>Microsoft Office PowerPoint</Application>
  <PresentationFormat>Předvádění na obrazovce (4:3)</PresentationFormat>
  <Paragraphs>165</Paragraphs>
  <Slides>13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Administrativní</vt:lpstr>
      <vt:lpstr>Revision</vt:lpstr>
      <vt:lpstr>???</vt:lpstr>
      <vt:lpstr>Adjectives</vt:lpstr>
      <vt:lpstr>Give the noun which the underlined adjectives come from, its genitive singular form, gender, declension and meaning  </vt:lpstr>
      <vt:lpstr>Identify common mistakes</vt:lpstr>
      <vt:lpstr>Confusing words I</vt:lpstr>
      <vt:lpstr>Confusing words II Match the nouns with the pictures</vt:lpstr>
      <vt:lpstr>Confusing words II Match the nouns with the pictures</vt:lpstr>
      <vt:lpstr>Translate</vt:lpstr>
      <vt:lpstr>Translate</vt:lpstr>
      <vt:lpstr>Prezentace aplikace PowerPoint</vt:lpstr>
      <vt:lpstr>Form phrases from words in boxes and translate them into English</vt:lpstr>
      <vt:lpstr>What are the correct LATIN terms?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</dc:title>
  <dc:creator>Ševčíková Tereza</dc:creator>
  <cp:lastModifiedBy>Ševčíková Tereza</cp:lastModifiedBy>
  <cp:revision>81</cp:revision>
  <cp:lastPrinted>2018-02-21T08:45:06Z</cp:lastPrinted>
  <dcterms:created xsi:type="dcterms:W3CDTF">2016-02-19T10:06:29Z</dcterms:created>
  <dcterms:modified xsi:type="dcterms:W3CDTF">2018-02-21T08:56:33Z</dcterms:modified>
</cp:coreProperties>
</file>