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9" r:id="rId2"/>
    <p:sldId id="256" r:id="rId3"/>
    <p:sldId id="271" r:id="rId4"/>
    <p:sldId id="272" r:id="rId5"/>
    <p:sldId id="257" r:id="rId6"/>
    <p:sldId id="273" r:id="rId7"/>
    <p:sldId id="270" r:id="rId8"/>
    <p:sldId id="275" r:id="rId9"/>
    <p:sldId id="259" r:id="rId10"/>
    <p:sldId id="277" r:id="rId11"/>
    <p:sldId id="266" r:id="rId12"/>
    <p:sldId id="276" r:id="rId13"/>
    <p:sldId id="267" r:id="rId14"/>
    <p:sldId id="279" r:id="rId15"/>
    <p:sldId id="278" r:id="rId16"/>
    <p:sldId id="280" r:id="rId17"/>
    <p:sldId id="281" r:id="rId18"/>
    <p:sldId id="269" r:id="rId19"/>
    <p:sldId id="261" r:id="rId20"/>
    <p:sldId id="263" r:id="rId21"/>
    <p:sldId id="262" r:id="rId22"/>
    <p:sldId id="265" r:id="rId23"/>
    <p:sldId id="292" r:id="rId24"/>
    <p:sldId id="293" r:id="rId25"/>
    <p:sldId id="284" r:id="rId26"/>
    <p:sldId id="285" r:id="rId27"/>
    <p:sldId id="286" r:id="rId28"/>
    <p:sldId id="287" r:id="rId29"/>
    <p:sldId id="288" r:id="rId30"/>
    <p:sldId id="295" r:id="rId31"/>
    <p:sldId id="296" r:id="rId32"/>
    <p:sldId id="297" r:id="rId33"/>
    <p:sldId id="282" r:id="rId34"/>
    <p:sldId id="290" r:id="rId35"/>
    <p:sldId id="298" r:id="rId36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Gachallová" initials="N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100"/>
    <a:srgbClr val="F66900"/>
    <a:srgbClr val="F6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F124-F4B8-404E-8B1C-82181CEAC234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3AAF-475D-4699-9CA3-11FF66BBF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2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phrases</a:t>
            </a:r>
            <a:r>
              <a:rPr lang="cs-CZ" dirty="0"/>
              <a:t> are in </a:t>
            </a:r>
            <a:r>
              <a:rPr lang="cs-CZ" dirty="0" err="1"/>
              <a:t>Plural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Hypothermia</a:t>
            </a:r>
            <a:r>
              <a:rPr lang="cs-CZ" dirty="0"/>
              <a:t> gradus </a:t>
            </a:r>
            <a:r>
              <a:rPr lang="cs-CZ" dirty="0" err="1"/>
              <a:t>tertii</a:t>
            </a:r>
            <a:r>
              <a:rPr lang="cs-CZ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Congelatio</a:t>
            </a:r>
            <a:r>
              <a:rPr lang="cs-CZ" dirty="0"/>
              <a:t> gradus </a:t>
            </a:r>
            <a:r>
              <a:rPr lang="cs-CZ" dirty="0" err="1"/>
              <a:t>tertii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thrombosi</a:t>
            </a:r>
            <a:r>
              <a:rPr lang="cs-CZ" dirty="0"/>
              <a:t> </a:t>
            </a:r>
            <a:r>
              <a:rPr lang="cs-CZ" dirty="0" err="1"/>
              <a:t>vasculorum</a:t>
            </a:r>
            <a:r>
              <a:rPr lang="cs-CZ" dirty="0"/>
              <a:t> </a:t>
            </a:r>
            <a:r>
              <a:rPr lang="cs-CZ" dirty="0" err="1"/>
              <a:t>distali</a:t>
            </a:r>
            <a:r>
              <a:rPr lang="cs-CZ" dirty="0"/>
              <a:t> </a:t>
            </a:r>
            <a:r>
              <a:rPr lang="cs-CZ" dirty="0" err="1"/>
              <a:t>diffusa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Periculum</a:t>
            </a:r>
            <a:r>
              <a:rPr lang="cs-CZ" dirty="0"/>
              <a:t> </a:t>
            </a:r>
            <a:r>
              <a:rPr lang="cs-CZ" dirty="0" err="1"/>
              <a:t>amputationis</a:t>
            </a:r>
            <a:r>
              <a:rPr lang="cs-CZ" dirty="0"/>
              <a:t> </a:t>
            </a:r>
            <a:r>
              <a:rPr lang="cs-CZ" dirty="0" err="1"/>
              <a:t>partialis</a:t>
            </a:r>
            <a:r>
              <a:rPr lang="cs-CZ" dirty="0"/>
              <a:t> </a:t>
            </a:r>
            <a:r>
              <a:rPr lang="cs-CZ" dirty="0" err="1"/>
              <a:t>membri</a:t>
            </a:r>
            <a:r>
              <a:rPr lang="cs-CZ" dirty="0"/>
              <a:t> (</a:t>
            </a:r>
            <a:r>
              <a:rPr lang="cs-CZ" dirty="0" err="1"/>
              <a:t>extremitatis</a:t>
            </a:r>
            <a:r>
              <a:rPr lang="cs-CZ" dirty="0"/>
              <a:t>)</a:t>
            </a:r>
            <a:r>
              <a:rPr lang="cs-CZ" baseline="0" dirty="0"/>
              <a:t> </a:t>
            </a:r>
            <a:r>
              <a:rPr lang="cs-CZ" dirty="0"/>
              <a:t>/ </a:t>
            </a: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partialis</a:t>
            </a:r>
            <a:r>
              <a:rPr lang="cs-CZ" dirty="0"/>
              <a:t> </a:t>
            </a:r>
            <a:r>
              <a:rPr lang="cs-CZ" dirty="0" err="1"/>
              <a:t>imminens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76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28. 2. 2018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77" y="82828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REVISION: CONNECT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4971" y="552226"/>
            <a:ext cx="3171061" cy="537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/>
              <a:t>columna</a:t>
            </a:r>
            <a:r>
              <a:rPr lang="en-US" sz="2200" dirty="0"/>
              <a:t> </a:t>
            </a:r>
            <a:r>
              <a:rPr lang="en-US" sz="2200" dirty="0" err="1"/>
              <a:t>vertebralis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vertebrae </a:t>
            </a:r>
            <a:r>
              <a:rPr lang="en-US" sz="2200" dirty="0" err="1"/>
              <a:t>lumbales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ligamentum </a:t>
            </a:r>
            <a:r>
              <a:rPr lang="en-US" sz="2200" dirty="0" err="1"/>
              <a:t>teres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colon </a:t>
            </a:r>
            <a:r>
              <a:rPr lang="en-US" sz="2200" dirty="0" err="1"/>
              <a:t>descendens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herpes simplex</a:t>
            </a:r>
          </a:p>
          <a:p>
            <a:pPr>
              <a:lnSpc>
                <a:spcPct val="120000"/>
              </a:lnSpc>
            </a:pPr>
            <a:r>
              <a:rPr lang="en-US" sz="2200" dirty="0" err="1"/>
              <a:t>dentes</a:t>
            </a:r>
            <a:r>
              <a:rPr lang="en-US" sz="2200" dirty="0"/>
              <a:t> </a:t>
            </a:r>
            <a:r>
              <a:rPr lang="en-US" sz="2200" dirty="0" err="1"/>
              <a:t>permanentes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musculus</a:t>
            </a:r>
            <a:r>
              <a:rPr lang="en-US" sz="2200" dirty="0"/>
              <a:t> biceps </a:t>
            </a:r>
            <a:r>
              <a:rPr lang="en-US" sz="2200" dirty="0" err="1"/>
              <a:t>brachii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appendix </a:t>
            </a:r>
            <a:r>
              <a:rPr lang="en-US" sz="2200" dirty="0" err="1"/>
              <a:t>vermiformis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ethmoidale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ossa</a:t>
            </a:r>
            <a:r>
              <a:rPr lang="en-US" sz="2200" dirty="0"/>
              <a:t> </a:t>
            </a:r>
            <a:r>
              <a:rPr lang="en-US" sz="2200" dirty="0" err="1"/>
              <a:t>nasalia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morbus</a:t>
            </a:r>
            <a:r>
              <a:rPr lang="en-US" sz="2200" dirty="0"/>
              <a:t> </a:t>
            </a:r>
            <a:r>
              <a:rPr lang="en-US" sz="2200" dirty="0" err="1"/>
              <a:t>exacerbans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trauma grave</a:t>
            </a:r>
          </a:p>
          <a:p>
            <a:pPr>
              <a:lnSpc>
                <a:spcPct val="120000"/>
              </a:lnSpc>
            </a:pPr>
            <a:r>
              <a:rPr lang="en-US" sz="2200" dirty="0" err="1"/>
              <a:t>febris</a:t>
            </a:r>
            <a:r>
              <a:rPr lang="en-US" sz="2200" dirty="0"/>
              <a:t> </a:t>
            </a:r>
            <a:r>
              <a:rPr lang="en-US" sz="2200" dirty="0" err="1"/>
              <a:t>recurrens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45122" y="538417"/>
            <a:ext cx="1721946" cy="537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partes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processus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ruptura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carcinoma</a:t>
            </a: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sanatio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caries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bursa</a:t>
            </a: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inflammatio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lamina</a:t>
            </a: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fractura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therapia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operatio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remedium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032" y="562964"/>
            <a:ext cx="3725700" cy="537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columnae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vertebralis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vertebrarum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lumbalium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ligamenti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teretis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</a:rPr>
              <a:t>coli </a:t>
            </a:r>
            <a:r>
              <a:rPr lang="en-US" sz="2200" b="1" dirty="0" err="1">
                <a:solidFill>
                  <a:schemeClr val="accent5"/>
                </a:solidFill>
              </a:rPr>
              <a:t>descendentis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herpetis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simplicis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dentium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permanentium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musculi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bicipitis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brachii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appendicis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vermiformis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ossis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ethmoidalis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ossium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nasalium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morbi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exacerbantis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traumatis</a:t>
            </a:r>
            <a:r>
              <a:rPr lang="en-US" sz="2200" b="1" dirty="0">
                <a:solidFill>
                  <a:schemeClr val="accent5"/>
                </a:solidFill>
              </a:rPr>
              <a:t> gravis</a:t>
            </a: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febris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recurrentis</a:t>
            </a:r>
            <a:endParaRPr lang="en-US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Comparatives</a:t>
            </a:r>
            <a:r>
              <a:rPr lang="cs-CZ" dirty="0"/>
              <a:t> in </a:t>
            </a:r>
            <a:r>
              <a:rPr lang="cs-CZ" dirty="0" err="1"/>
              <a:t>Anatomical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4727448"/>
          </a:xfrm>
        </p:spPr>
        <p:txBody>
          <a:bodyPr>
            <a:normAutofit/>
          </a:bodyPr>
          <a:lstStyle/>
          <a:p>
            <a:r>
              <a:rPr lang="cs-CZ" sz="2000" dirty="0" err="1"/>
              <a:t>Comparative</a:t>
            </a:r>
            <a:r>
              <a:rPr lang="cs-CZ" sz="2000" dirty="0"/>
              <a:t> </a:t>
            </a:r>
            <a:r>
              <a:rPr lang="cs-CZ" sz="2000" dirty="0" err="1"/>
              <a:t>forms</a:t>
            </a:r>
            <a:r>
              <a:rPr lang="cs-CZ" sz="2000" dirty="0"/>
              <a:t> are </a:t>
            </a:r>
            <a:r>
              <a:rPr lang="cs-CZ" sz="2000" dirty="0" err="1"/>
              <a:t>used</a:t>
            </a:r>
            <a:r>
              <a:rPr lang="cs-CZ" sz="2000" dirty="0"/>
              <a:t> in </a:t>
            </a:r>
            <a:r>
              <a:rPr lang="cs-CZ" sz="2000" dirty="0" err="1"/>
              <a:t>anatomical</a:t>
            </a:r>
            <a:r>
              <a:rPr lang="cs-CZ" sz="2000" dirty="0"/>
              <a:t> terminology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two</a:t>
            </a:r>
            <a:r>
              <a:rPr lang="cs-CZ" sz="2000" dirty="0"/>
              <a:t> </a:t>
            </a:r>
            <a:r>
              <a:rPr lang="cs-CZ" sz="2000" dirty="0" err="1"/>
              <a:t>phaenomena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 </a:t>
            </a:r>
            <a:r>
              <a:rPr lang="cs-CZ" sz="2000" dirty="0" err="1"/>
              <a:t>kind</a:t>
            </a:r>
            <a:r>
              <a:rPr lang="cs-CZ" sz="2000" dirty="0"/>
              <a:t> </a:t>
            </a:r>
            <a:r>
              <a:rPr lang="cs-CZ" sz="2000" dirty="0" err="1"/>
              <a:t>occur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want</a:t>
            </a:r>
            <a:r>
              <a:rPr lang="cs-CZ" sz="2000" dirty="0"/>
              <a:t> to </a:t>
            </a:r>
            <a:r>
              <a:rPr lang="cs-CZ" sz="2000" dirty="0" err="1"/>
              <a:t>denote</a:t>
            </a:r>
            <a:r>
              <a:rPr lang="cs-CZ" sz="2000" dirty="0"/>
              <a:t> </a:t>
            </a:r>
            <a:r>
              <a:rPr lang="cs-CZ" sz="2000" dirty="0" err="1"/>
              <a:t>location</a:t>
            </a:r>
            <a:r>
              <a:rPr lang="cs-CZ" sz="2000" dirty="0"/>
              <a:t>:</a:t>
            </a:r>
          </a:p>
          <a:p>
            <a:pPr marL="268288" lvl="1" indent="-268288"/>
            <a:r>
              <a:rPr lang="cs-CZ" sz="1800" dirty="0" err="1"/>
              <a:t>circulatio</a:t>
            </a:r>
            <a:r>
              <a:rPr lang="cs-CZ" sz="1800" dirty="0"/>
              <a:t> </a:t>
            </a:r>
            <a:r>
              <a:rPr lang="cs-CZ" sz="1800" dirty="0" err="1"/>
              <a:t>sanguinis</a:t>
            </a:r>
            <a:r>
              <a:rPr lang="cs-CZ" sz="1800" dirty="0"/>
              <a:t> major / minor</a:t>
            </a:r>
          </a:p>
          <a:p>
            <a:pPr marL="268288" lvl="1" indent="-268288">
              <a:tabLst>
                <a:tab pos="268288" algn="l"/>
              </a:tabLst>
            </a:pPr>
            <a:r>
              <a:rPr lang="cs-CZ" sz="1800" dirty="0" err="1"/>
              <a:t>cornu</a:t>
            </a:r>
            <a:r>
              <a:rPr lang="cs-CZ" sz="1800" dirty="0"/>
              <a:t> </a:t>
            </a:r>
            <a:r>
              <a:rPr lang="cs-CZ" sz="1800" dirty="0" err="1"/>
              <a:t>majus</a:t>
            </a:r>
            <a:r>
              <a:rPr lang="cs-CZ" sz="1800" dirty="0"/>
              <a:t> / minus </a:t>
            </a:r>
            <a:r>
              <a:rPr lang="cs-CZ" sz="1800" dirty="0" err="1"/>
              <a:t>ossis</a:t>
            </a:r>
            <a:r>
              <a:rPr lang="cs-CZ" sz="1800" dirty="0"/>
              <a:t> </a:t>
            </a:r>
            <a:r>
              <a:rPr lang="cs-CZ" sz="1800" dirty="0" err="1"/>
              <a:t>hyoidei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8283" r="-1556" b="8049"/>
          <a:stretch/>
        </p:blipFill>
        <p:spPr bwMode="auto">
          <a:xfrm>
            <a:off x="5181600" y="2209800"/>
            <a:ext cx="3774590" cy="41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38217" r="26433" b="11190"/>
          <a:stretch/>
        </p:blipFill>
        <p:spPr bwMode="auto">
          <a:xfrm>
            <a:off x="152400" y="2667000"/>
            <a:ext cx="4924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8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86400" y="137160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    </a:t>
            </a:r>
            <a:r>
              <a:rPr lang="cs-CZ" sz="2000" dirty="0" err="1"/>
              <a:t>cartilago</a:t>
            </a:r>
            <a:r>
              <a:rPr lang="cs-CZ" sz="2000" dirty="0"/>
              <a:t> </a:t>
            </a:r>
            <a:r>
              <a:rPr lang="cs-CZ" sz="2000" dirty="0" err="1"/>
              <a:t>lateralis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2    </a:t>
            </a: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</a:t>
            </a:r>
            <a:r>
              <a:rPr lang="cs-CZ" sz="2000" i="1" dirty="0" err="1">
                <a:solidFill>
                  <a:srgbClr val="FF0000"/>
                </a:solidFill>
              </a:rPr>
              <a:t>inferior</a:t>
            </a:r>
            <a:endParaRPr lang="cs-CZ" sz="2000" i="1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r>
              <a:rPr lang="cs-CZ" sz="2000" dirty="0"/>
              <a:t>3    </a:t>
            </a: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 media</a:t>
            </a:r>
          </a:p>
          <a:p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 </a:t>
            </a:r>
            <a:r>
              <a:rPr lang="cs-CZ" sz="2000" i="1" dirty="0">
                <a:solidFill>
                  <a:srgbClr val="FF0000"/>
                </a:solidFill>
              </a:rPr>
              <a:t>superior</a:t>
            </a:r>
          </a:p>
          <a:p>
            <a:pPr marL="342900" indent="-342900">
              <a:buAutoNum type="arabicPlain" startAt="4"/>
            </a:pPr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/>
              <a:t>sinus </a:t>
            </a:r>
            <a:r>
              <a:rPr lang="cs-CZ" sz="2000" dirty="0" err="1"/>
              <a:t>sphenoidalis</a:t>
            </a:r>
            <a:endParaRPr lang="cs-CZ" sz="2000" dirty="0"/>
          </a:p>
          <a:p>
            <a:pPr marL="342900" indent="-342900">
              <a:buAutoNum type="arabicPlain" startAt="4"/>
            </a:pPr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/>
              <a:t>septum </a:t>
            </a:r>
            <a:r>
              <a:rPr lang="cs-CZ" sz="2000" dirty="0" err="1"/>
              <a:t>nasi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609600" y="190869"/>
            <a:ext cx="8077200" cy="622670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77000" y="55626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934200" y="49530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02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131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38200" y="4724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                       </a:t>
            </a:r>
            <a:r>
              <a:rPr lang="cs-CZ" sz="2400" dirty="0" err="1"/>
              <a:t>praesentatio</a:t>
            </a:r>
            <a:r>
              <a:rPr lang="cs-CZ" sz="2400" dirty="0"/>
              <a:t> </a:t>
            </a:r>
            <a:r>
              <a:rPr lang="cs-CZ" sz="2400" dirty="0" err="1"/>
              <a:t>occipitis</a:t>
            </a:r>
            <a:endParaRPr lang="cs-CZ" sz="2800" dirty="0"/>
          </a:p>
          <a:p>
            <a:r>
              <a:rPr lang="cs-CZ" sz="2800" i="1" dirty="0" err="1">
                <a:solidFill>
                  <a:srgbClr val="FF0000"/>
                </a:solidFill>
              </a:rPr>
              <a:t>anterior</a:t>
            </a:r>
            <a:r>
              <a:rPr lang="cs-CZ" sz="2800" dirty="0"/>
              <a:t>                                              </a:t>
            </a:r>
            <a:r>
              <a:rPr lang="cs-CZ" sz="2800" i="1" dirty="0" err="1">
                <a:solidFill>
                  <a:srgbClr val="FF0000"/>
                </a:solidFill>
              </a:rPr>
              <a:t>posterior</a:t>
            </a:r>
            <a:r>
              <a:rPr lang="cs-CZ" sz="2800" i="1" dirty="0">
                <a:solidFill>
                  <a:srgbClr val="FF0000"/>
                </a:solidFill>
              </a:rPr>
              <a:t>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7615" b="1522"/>
          <a:stretch/>
        </p:blipFill>
        <p:spPr bwMode="auto">
          <a:xfrm>
            <a:off x="685800" y="304800"/>
            <a:ext cx="7620000" cy="63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53200" y="17526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343400" y="6368498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7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Superlatives</a:t>
            </a:r>
            <a:r>
              <a:rPr lang="cs-CZ" dirty="0"/>
              <a:t> in </a:t>
            </a:r>
            <a:r>
              <a:rPr lang="cs-CZ" dirty="0" err="1"/>
              <a:t>Anatomical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Superlative </a:t>
            </a:r>
            <a:r>
              <a:rPr lang="cs-CZ" sz="2000" dirty="0" err="1"/>
              <a:t>forms</a:t>
            </a:r>
            <a:r>
              <a:rPr lang="cs-CZ" sz="2000" dirty="0"/>
              <a:t> are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cs-CZ" sz="2000" dirty="0" err="1"/>
              <a:t>when</a:t>
            </a:r>
            <a:r>
              <a:rPr lang="cs-CZ" sz="2000" dirty="0"/>
              <a:t> more </a:t>
            </a:r>
            <a:r>
              <a:rPr lang="cs-CZ" sz="2000" dirty="0" err="1"/>
              <a:t>than</a:t>
            </a:r>
            <a:r>
              <a:rPr lang="cs-CZ" sz="2000" dirty="0"/>
              <a:t> 2 </a:t>
            </a:r>
            <a:r>
              <a:rPr lang="cs-CZ" sz="2000" dirty="0" err="1"/>
              <a:t>phaenomena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 </a:t>
            </a:r>
            <a:r>
              <a:rPr lang="cs-CZ" sz="2000" dirty="0" err="1"/>
              <a:t>kind</a:t>
            </a:r>
            <a:r>
              <a:rPr lang="cs-CZ" sz="2000" dirty="0"/>
              <a:t> </a:t>
            </a:r>
            <a:r>
              <a:rPr lang="cs-CZ" sz="2000" dirty="0" err="1"/>
              <a:t>occur</a:t>
            </a:r>
            <a:r>
              <a:rPr lang="cs-CZ" sz="2000" dirty="0"/>
              <a:t> to </a:t>
            </a:r>
            <a:r>
              <a:rPr lang="cs-CZ" sz="2000" dirty="0" err="1"/>
              <a:t>denote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highest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phaenomenon</a:t>
            </a:r>
            <a:endParaRPr lang="cs-CZ" sz="2000" dirty="0"/>
          </a:p>
          <a:p>
            <a:pPr lvl="1"/>
            <a:r>
              <a:rPr lang="cs-CZ" sz="1800" dirty="0" err="1"/>
              <a:t>e.g</a:t>
            </a:r>
            <a:r>
              <a:rPr lang="cs-CZ" sz="1800" dirty="0"/>
              <a:t>.:	</a:t>
            </a:r>
            <a:r>
              <a:rPr lang="cs-CZ" sz="1800" dirty="0" err="1"/>
              <a:t>musculus</a:t>
            </a:r>
            <a:r>
              <a:rPr lang="cs-CZ" sz="1800" dirty="0"/>
              <a:t> </a:t>
            </a:r>
            <a:r>
              <a:rPr lang="cs-CZ" sz="1800" dirty="0" err="1"/>
              <a:t>gluteus</a:t>
            </a:r>
            <a:r>
              <a:rPr lang="cs-CZ" sz="1800" dirty="0"/>
              <a:t> </a:t>
            </a:r>
            <a:r>
              <a:rPr lang="cs-CZ" sz="1800" dirty="0" err="1"/>
              <a:t>maximus</a:t>
            </a:r>
            <a:r>
              <a:rPr lang="cs-CZ" sz="1800" dirty="0"/>
              <a:t> / </a:t>
            </a:r>
            <a:r>
              <a:rPr lang="cs-CZ" sz="1800" dirty="0" err="1"/>
              <a:t>medius</a:t>
            </a:r>
            <a:r>
              <a:rPr lang="cs-CZ" sz="1800" dirty="0"/>
              <a:t> /</a:t>
            </a:r>
            <a:r>
              <a:rPr lang="cs-CZ" sz="1800" dirty="0" err="1"/>
              <a:t>minimus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5277959" cy="36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2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r="23670" b="2423"/>
          <a:stretch/>
        </p:blipFill>
        <p:spPr bwMode="auto">
          <a:xfrm>
            <a:off x="990600" y="228600"/>
            <a:ext cx="6320184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486400" y="36576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36E0AE3-9192-4129-8777-9D9E7AF0EFAF}"/>
              </a:ext>
            </a:extLst>
          </p:cNvPr>
          <p:cNvSpPr/>
          <p:nvPr/>
        </p:nvSpPr>
        <p:spPr>
          <a:xfrm>
            <a:off x="1219200" y="61722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89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600" y="6324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more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handout </a:t>
            </a:r>
            <a:r>
              <a:rPr lang="cs-CZ" dirty="0" err="1"/>
              <a:t>called</a:t>
            </a:r>
            <a:r>
              <a:rPr lang="cs-CZ" dirty="0"/>
              <a:t> „</a:t>
            </a:r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superlatives</a:t>
            </a:r>
            <a:r>
              <a:rPr lang="cs-CZ" dirty="0"/>
              <a:t>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7293" r="23440" b="7748"/>
          <a:stretch/>
        </p:blipFill>
        <p:spPr bwMode="auto">
          <a:xfrm>
            <a:off x="533400" y="263662"/>
            <a:ext cx="7467600" cy="60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91075" y="28194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207852" y="3336425"/>
            <a:ext cx="1488347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3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Form comparatives and superlatives from given adjectives</a:t>
            </a:r>
            <a:endParaRPr lang="cs-CZ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2094780"/>
              </p:ext>
            </p:extLst>
          </p:nvPr>
        </p:nvGraphicFramePr>
        <p:xfrm>
          <a:off x="304800" y="1676400"/>
          <a:ext cx="8504238" cy="456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parvus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brevis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fortis</a:t>
                      </a:r>
                      <a:r>
                        <a:rPr lang="cs-CZ" dirty="0"/>
                        <a:t>,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acutus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magnus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longus</a:t>
                      </a:r>
                      <a:r>
                        <a:rPr lang="cs-CZ" dirty="0"/>
                        <a:t>, a,um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gravis,</a:t>
                      </a:r>
                      <a:r>
                        <a:rPr lang="cs-CZ" baseline="0" dirty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profundus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latus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581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minor</a:t>
            </a:r>
            <a:r>
              <a:rPr lang="cs-CZ" dirty="0">
                <a:solidFill>
                  <a:srgbClr val="FF0000"/>
                </a:solidFill>
              </a:rPr>
              <a:t>, minus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48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minimus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81400" y="403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maior, </a:t>
            </a:r>
            <a:r>
              <a:rPr lang="cs-CZ" dirty="0" err="1">
                <a:solidFill>
                  <a:srgbClr val="FF0000"/>
                </a:solidFill>
              </a:rPr>
              <a:t>maius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14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longior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84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gravissimus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814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gravior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484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profundissimus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814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profundior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814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latior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484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latissimus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81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brevior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484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fortissimus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814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fortior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81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acutior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2484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acutissimus</a:t>
            </a:r>
            <a:r>
              <a:rPr lang="cs-CZ" dirty="0">
                <a:solidFill>
                  <a:srgbClr val="FF0000"/>
                </a:solidFill>
              </a:rPr>
              <a:t>, a um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248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maximus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2484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longissimus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2484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brevissimus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cs-CZ" sz="2400" dirty="0"/>
              <a:t>FILL IN COMPARATIVES AND SUPERLATIVES IN CORRECT FORMS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minimus</a:t>
            </a:r>
            <a:r>
              <a:rPr lang="cs-CZ" sz="2400" i="1" dirty="0">
                <a:solidFill>
                  <a:srgbClr val="C00000"/>
                </a:solidFill>
              </a:rPr>
              <a:t>, a, um	</a:t>
            </a:r>
            <a:r>
              <a:rPr lang="cs-CZ" sz="2400" dirty="0" err="1"/>
              <a:t>musculus</a:t>
            </a:r>
            <a:r>
              <a:rPr lang="cs-CZ" sz="2400" dirty="0"/>
              <a:t> </a:t>
            </a:r>
            <a:r>
              <a:rPr lang="cs-CZ" sz="2400" dirty="0" err="1"/>
              <a:t>abductor</a:t>
            </a:r>
            <a:r>
              <a:rPr lang="cs-CZ" sz="2400" dirty="0"/>
              <a:t> </a:t>
            </a:r>
            <a:r>
              <a:rPr lang="cs-CZ" sz="2400" dirty="0" err="1"/>
              <a:t>digiti</a:t>
            </a:r>
            <a:r>
              <a:rPr lang="cs-CZ" sz="2400" dirty="0"/>
              <a:t> 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minor</a:t>
            </a:r>
            <a:r>
              <a:rPr lang="cs-CZ" sz="2400" i="1" dirty="0">
                <a:solidFill>
                  <a:srgbClr val="C00000"/>
                </a:solidFill>
              </a:rPr>
              <a:t>,minus</a:t>
            </a:r>
            <a:r>
              <a:rPr lang="cs-CZ" sz="2400" dirty="0"/>
              <a:t>  		</a:t>
            </a:r>
            <a:r>
              <a:rPr lang="cs-CZ" sz="2400" dirty="0" err="1"/>
              <a:t>cornu</a:t>
            </a:r>
            <a:r>
              <a:rPr lang="cs-CZ" sz="2400" dirty="0"/>
              <a:t> _______  </a:t>
            </a:r>
            <a:r>
              <a:rPr lang="cs-CZ" sz="2400" dirty="0" err="1"/>
              <a:t>ossis</a:t>
            </a:r>
            <a:r>
              <a:rPr lang="cs-CZ" sz="2400" dirty="0"/>
              <a:t> </a:t>
            </a:r>
            <a:r>
              <a:rPr lang="cs-CZ" sz="2400" dirty="0" err="1"/>
              <a:t>hyoidei</a:t>
            </a:r>
            <a:endParaRPr lang="cs-CZ" sz="2400" dirty="0"/>
          </a:p>
          <a:p>
            <a:pPr>
              <a:lnSpc>
                <a:spcPct val="150000"/>
              </a:lnSpc>
              <a:buNone/>
            </a:pPr>
            <a:r>
              <a:rPr lang="cs-CZ" sz="2400" i="1" dirty="0">
                <a:solidFill>
                  <a:srgbClr val="C00000"/>
                </a:solidFill>
              </a:rPr>
              <a:t>superior, 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</a:t>
            </a:r>
            <a:r>
              <a:rPr lang="cs-CZ" sz="2400" dirty="0" err="1"/>
              <a:t>defectus</a:t>
            </a:r>
            <a:r>
              <a:rPr lang="cs-CZ" sz="2400" dirty="0"/>
              <a:t> </a:t>
            </a:r>
            <a:r>
              <a:rPr lang="cs-CZ" sz="2400" dirty="0" err="1"/>
              <a:t>arcus</a:t>
            </a:r>
            <a:r>
              <a:rPr lang="cs-CZ" sz="2400" dirty="0"/>
              <a:t> </a:t>
            </a:r>
            <a:r>
              <a:rPr lang="cs-CZ" sz="2400" dirty="0" err="1"/>
              <a:t>dentalis</a:t>
            </a:r>
            <a:r>
              <a:rPr lang="cs-CZ" sz="2400" dirty="0"/>
              <a:t>____________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>
                <a:solidFill>
                  <a:srgbClr val="C00000"/>
                </a:solidFill>
              </a:rPr>
              <a:t>intimus,a,um	</a:t>
            </a:r>
            <a:r>
              <a:rPr lang="cs-CZ" sz="2400" dirty="0"/>
              <a:t>	</a:t>
            </a:r>
            <a:r>
              <a:rPr lang="cs-CZ" sz="2400" dirty="0" err="1"/>
              <a:t>musculi</a:t>
            </a:r>
            <a:r>
              <a:rPr lang="cs-CZ" sz="2400" dirty="0"/>
              <a:t> </a:t>
            </a:r>
            <a:r>
              <a:rPr lang="cs-CZ" sz="2400" dirty="0" err="1"/>
              <a:t>intercostales</a:t>
            </a:r>
            <a:r>
              <a:rPr lang="cs-CZ" sz="2400" dirty="0"/>
              <a:t>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inferior</a:t>
            </a:r>
            <a:r>
              <a:rPr lang="cs-CZ" sz="2400" i="1" dirty="0">
                <a:solidFill>
                  <a:srgbClr val="C00000"/>
                </a:solidFill>
              </a:rPr>
              <a:t>,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</a:t>
            </a:r>
            <a:r>
              <a:rPr lang="cs-CZ" sz="2400" dirty="0" err="1"/>
              <a:t>amputatio</a:t>
            </a:r>
            <a:r>
              <a:rPr lang="cs-CZ" sz="2400" dirty="0"/>
              <a:t> </a:t>
            </a:r>
            <a:r>
              <a:rPr lang="cs-CZ" sz="2400" dirty="0" err="1"/>
              <a:t>membri</a:t>
            </a:r>
            <a:r>
              <a:rPr lang="cs-CZ" sz="2400" dirty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imus</a:t>
            </a:r>
            <a:r>
              <a:rPr lang="cs-CZ" sz="2400" i="1" dirty="0">
                <a:solidFill>
                  <a:srgbClr val="C00000"/>
                </a:solidFill>
              </a:rPr>
              <a:t>, a,um</a:t>
            </a:r>
            <a:r>
              <a:rPr lang="cs-CZ" sz="2400" dirty="0"/>
              <a:t>		</a:t>
            </a:r>
            <a:r>
              <a:rPr lang="cs-CZ" sz="2400" dirty="0" err="1"/>
              <a:t>arteriae</a:t>
            </a:r>
            <a:r>
              <a:rPr lang="cs-CZ" sz="2400" dirty="0"/>
              <a:t> </a:t>
            </a:r>
            <a:r>
              <a:rPr lang="cs-CZ" sz="2400" dirty="0" err="1"/>
              <a:t>lumbales</a:t>
            </a:r>
            <a:r>
              <a:rPr lang="cs-CZ" sz="2400" dirty="0"/>
              <a:t>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anterior</a:t>
            </a:r>
            <a:r>
              <a:rPr lang="cs-CZ" sz="2400" i="1" dirty="0">
                <a:solidFill>
                  <a:srgbClr val="C00000"/>
                </a:solidFill>
              </a:rPr>
              <a:t>, 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peritoneum </a:t>
            </a:r>
            <a:r>
              <a:rPr lang="cs-CZ" sz="2400" dirty="0" err="1"/>
              <a:t>parietale</a:t>
            </a:r>
            <a:r>
              <a:rPr lang="cs-CZ" sz="2400" dirty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latissimus</a:t>
            </a:r>
            <a:r>
              <a:rPr lang="cs-CZ" sz="2400" i="1" dirty="0">
                <a:solidFill>
                  <a:srgbClr val="C00000"/>
                </a:solidFill>
              </a:rPr>
              <a:t>,a,um</a:t>
            </a:r>
            <a:r>
              <a:rPr lang="cs-CZ" sz="2400" dirty="0"/>
              <a:t>	ruptura </a:t>
            </a:r>
            <a:r>
              <a:rPr lang="cs-CZ" sz="2400" dirty="0" err="1"/>
              <a:t>musculi</a:t>
            </a:r>
            <a:r>
              <a:rPr lang="cs-CZ" sz="2400" dirty="0"/>
              <a:t> ___________ </a:t>
            </a:r>
            <a:r>
              <a:rPr lang="cs-CZ" sz="2400" dirty="0" err="1"/>
              <a:t>dorsi</a:t>
            </a:r>
            <a:endParaRPr lang="cs-CZ" sz="2400" dirty="0"/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posterior</a:t>
            </a:r>
            <a:r>
              <a:rPr lang="cs-CZ" sz="2400" i="1" dirty="0">
                <a:solidFill>
                  <a:srgbClr val="C00000"/>
                </a:solidFill>
              </a:rPr>
              <a:t>, 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</a:t>
            </a:r>
            <a:r>
              <a:rPr lang="cs-CZ" sz="2400" dirty="0" err="1"/>
              <a:t>arteria</a:t>
            </a:r>
            <a:r>
              <a:rPr lang="cs-CZ" sz="2400" dirty="0"/>
              <a:t> </a:t>
            </a:r>
            <a:r>
              <a:rPr lang="cs-CZ" sz="2400" dirty="0" err="1"/>
              <a:t>temporalis</a:t>
            </a:r>
            <a:r>
              <a:rPr lang="cs-CZ" sz="2400" dirty="0"/>
              <a:t> </a:t>
            </a:r>
            <a:r>
              <a:rPr lang="cs-CZ" sz="2400" dirty="0" err="1"/>
              <a:t>profunda</a:t>
            </a:r>
            <a:r>
              <a:rPr lang="cs-CZ" sz="2400" dirty="0"/>
              <a:t> ________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43600" y="257274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superioris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38600" y="2057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minus  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62600" y="3581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62600" y="409674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imae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91200" y="308008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intimi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10200" y="508935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latissimi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91200" y="4572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anterius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9400" y="5562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posterior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16579" y="155406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minimi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2</a:t>
            </a:r>
            <a:r>
              <a:rPr lang="cs-CZ" sz="2800" baseline="30000" dirty="0"/>
              <a:t>nd</a:t>
            </a:r>
            <a:r>
              <a:rPr lang="cs-CZ" sz="2800" dirty="0"/>
              <a:t> </a:t>
            </a:r>
            <a:r>
              <a:rPr lang="cs-CZ" sz="2800" dirty="0" err="1"/>
              <a:t>week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err="1"/>
              <a:t>Comparison</a:t>
            </a:r>
            <a:r>
              <a:rPr lang="cs-CZ" sz="5400" dirty="0"/>
              <a:t>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adjectives</a:t>
            </a:r>
            <a:endParaRPr lang="cs-CZ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CREATE MEANINGFUL DIAGNOSES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/>
              <a:t>pro / dosis / </a:t>
            </a:r>
            <a:r>
              <a:rPr lang="cs-CZ" sz="2000" dirty="0" err="1"/>
              <a:t>infantibus</a:t>
            </a:r>
            <a:r>
              <a:rPr lang="cs-CZ" sz="2000" dirty="0"/>
              <a:t> / maxima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>
                <a:solidFill>
                  <a:srgbClr val="FF0000"/>
                </a:solidFill>
              </a:rPr>
              <a:t>dosis maxima pro </a:t>
            </a:r>
            <a:r>
              <a:rPr lang="cs-CZ" sz="2000" dirty="0" err="1">
                <a:solidFill>
                  <a:srgbClr val="FF0000"/>
                </a:solidFill>
              </a:rPr>
              <a:t>infantibus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oris</a:t>
            </a:r>
            <a:r>
              <a:rPr lang="cs-CZ" sz="2000" dirty="0"/>
              <a:t> / </a:t>
            </a:r>
            <a:r>
              <a:rPr lang="cs-CZ" sz="2000" dirty="0" err="1"/>
              <a:t>chronicum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ulcus</a:t>
            </a:r>
            <a:r>
              <a:rPr lang="cs-CZ" sz="2000" dirty="0"/>
              <a:t> / labii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ulcus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chronicum</a:t>
            </a:r>
            <a:r>
              <a:rPr lang="cs-CZ" sz="2000" dirty="0">
                <a:solidFill>
                  <a:srgbClr val="FF0000"/>
                </a:solidFill>
              </a:rPr>
              <a:t> labii </a:t>
            </a:r>
            <a:r>
              <a:rPr lang="cs-CZ" sz="2000" dirty="0" err="1">
                <a:solidFill>
                  <a:srgbClr val="FF0000"/>
                </a:solidFill>
              </a:rPr>
              <a:t>superioris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oris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sepsim</a:t>
            </a:r>
            <a:r>
              <a:rPr lang="cs-CZ" sz="2000" dirty="0"/>
              <a:t> / </a:t>
            </a:r>
            <a:r>
              <a:rPr lang="cs-CZ" sz="2000" dirty="0" err="1"/>
              <a:t>propter</a:t>
            </a:r>
            <a:r>
              <a:rPr lang="cs-CZ" sz="2000" dirty="0"/>
              <a:t> / </a:t>
            </a:r>
            <a:r>
              <a:rPr lang="cs-CZ" sz="2000" dirty="0" err="1"/>
              <a:t>lateris</a:t>
            </a:r>
            <a:r>
              <a:rPr lang="cs-CZ" sz="2000" dirty="0"/>
              <a:t> / </a:t>
            </a:r>
            <a:r>
              <a:rPr lang="cs-CZ" sz="2000" dirty="0" err="1"/>
              <a:t>amputatio</a:t>
            </a:r>
            <a:r>
              <a:rPr lang="cs-CZ" sz="2000" dirty="0"/>
              <a:t> / </a:t>
            </a:r>
            <a:r>
              <a:rPr lang="cs-CZ" sz="2000" dirty="0" err="1"/>
              <a:t>membri</a:t>
            </a:r>
            <a:r>
              <a:rPr lang="cs-CZ" sz="2000" dirty="0"/>
              <a:t> / </a:t>
            </a:r>
            <a:r>
              <a:rPr lang="cs-CZ" sz="2000" dirty="0" err="1"/>
              <a:t>sinistri</a:t>
            </a:r>
            <a:r>
              <a:rPr lang="cs-CZ" sz="2000" dirty="0"/>
              <a:t> / </a:t>
            </a:r>
            <a:r>
              <a:rPr lang="cs-CZ" sz="2000" dirty="0" err="1"/>
              <a:t>inferioris</a:t>
            </a:r>
            <a:endParaRPr lang="cs-CZ" sz="2000" dirty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amputatio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membri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lateris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sinistri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propter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sepsim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gastritidis</a:t>
            </a:r>
            <a:r>
              <a:rPr lang="cs-CZ" sz="2000" dirty="0"/>
              <a:t> / </a:t>
            </a:r>
            <a:r>
              <a:rPr lang="cs-CZ" sz="2000" dirty="0" err="1"/>
              <a:t>minoris</a:t>
            </a:r>
            <a:r>
              <a:rPr lang="cs-CZ" sz="2000" dirty="0"/>
              <a:t> / </a:t>
            </a:r>
            <a:r>
              <a:rPr lang="cs-CZ" sz="2000" dirty="0" err="1"/>
              <a:t>suspicio</a:t>
            </a:r>
            <a:r>
              <a:rPr lang="cs-CZ" sz="2000" dirty="0"/>
              <a:t> / gradus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suspicio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gastritidis</a:t>
            </a:r>
            <a:r>
              <a:rPr lang="cs-CZ" sz="2000" dirty="0">
                <a:solidFill>
                  <a:srgbClr val="FF0000"/>
                </a:solidFill>
              </a:rPr>
              <a:t> gradus </a:t>
            </a:r>
            <a:r>
              <a:rPr lang="cs-CZ" sz="2000" dirty="0" err="1">
                <a:solidFill>
                  <a:srgbClr val="FF0000"/>
                </a:solidFill>
              </a:rPr>
              <a:t>minoris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inferioris</a:t>
            </a:r>
            <a:r>
              <a:rPr lang="cs-CZ" sz="2000" dirty="0"/>
              <a:t> / </a:t>
            </a:r>
            <a:r>
              <a:rPr lang="cs-CZ" sz="2000" dirty="0" err="1"/>
              <a:t>dextri</a:t>
            </a:r>
            <a:r>
              <a:rPr lang="cs-CZ" sz="2000" dirty="0"/>
              <a:t> / </a:t>
            </a:r>
            <a:r>
              <a:rPr lang="cs-CZ" sz="2000" dirty="0" err="1"/>
              <a:t>rami</a:t>
            </a:r>
            <a:r>
              <a:rPr lang="cs-CZ" sz="2000" dirty="0"/>
              <a:t> / et / </a:t>
            </a:r>
            <a:r>
              <a:rPr lang="cs-CZ" sz="2000" dirty="0" err="1"/>
              <a:t>ossis</a:t>
            </a:r>
            <a:r>
              <a:rPr lang="cs-CZ" sz="2000" dirty="0"/>
              <a:t> / </a:t>
            </a:r>
            <a:r>
              <a:rPr lang="cs-CZ" sz="2000" dirty="0" err="1"/>
              <a:t>fractura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pubis</a:t>
            </a:r>
            <a:r>
              <a:rPr lang="cs-CZ" sz="2000" dirty="0"/>
              <a:t> / </a:t>
            </a:r>
            <a:r>
              <a:rPr lang="cs-CZ" sz="2000" dirty="0" err="1"/>
              <a:t>lateris</a:t>
            </a:r>
            <a:endParaRPr lang="cs-CZ" sz="2000" dirty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fractura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rami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superioris</a:t>
            </a:r>
            <a:r>
              <a:rPr lang="cs-CZ" sz="2000" dirty="0">
                <a:solidFill>
                  <a:srgbClr val="FF0000"/>
                </a:solidFill>
              </a:rPr>
              <a:t> et </a:t>
            </a:r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ossis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pubis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lateris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dextri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TRANSLATE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53272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shorter</a:t>
            </a:r>
            <a:r>
              <a:rPr lang="cs-CZ" sz="2000" dirty="0"/>
              <a:t> bone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os </a:t>
            </a:r>
            <a:r>
              <a:rPr lang="cs-CZ" sz="1800" dirty="0" err="1">
                <a:solidFill>
                  <a:srgbClr val="FF0000"/>
                </a:solidFill>
              </a:rPr>
              <a:t>brevius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more severe </a:t>
            </a:r>
            <a:r>
              <a:rPr lang="cs-CZ" sz="2000" dirty="0" err="1"/>
              <a:t>injury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trauma </a:t>
            </a:r>
            <a:r>
              <a:rPr lang="cs-CZ" sz="1800" dirty="0" err="1">
                <a:solidFill>
                  <a:srgbClr val="FF0000"/>
                </a:solidFill>
              </a:rPr>
              <a:t>gravius</a:t>
            </a:r>
            <a:endParaRPr lang="cs-CZ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bigger</a:t>
            </a:r>
            <a:r>
              <a:rPr lang="cs-CZ" sz="2000" dirty="0"/>
              <a:t> </a:t>
            </a:r>
            <a:r>
              <a:rPr lang="cs-CZ" sz="2000" dirty="0" err="1"/>
              <a:t>danger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>
                <a:solidFill>
                  <a:srgbClr val="FF0000"/>
                </a:solidFill>
              </a:rPr>
              <a:t>periculum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majus</a:t>
            </a:r>
            <a:endParaRPr lang="cs-CZ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bigger</a:t>
            </a:r>
            <a:r>
              <a:rPr lang="cs-CZ" sz="2000" dirty="0"/>
              <a:t> </a:t>
            </a:r>
            <a:r>
              <a:rPr lang="cs-CZ" sz="2000" dirty="0" err="1"/>
              <a:t>sublingual</a:t>
            </a:r>
            <a:r>
              <a:rPr lang="cs-CZ" sz="2000" dirty="0"/>
              <a:t> </a:t>
            </a:r>
            <a:r>
              <a:rPr lang="cs-CZ" sz="2000" dirty="0" err="1"/>
              <a:t>duct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>
                <a:solidFill>
                  <a:srgbClr val="FF0000"/>
                </a:solidFill>
              </a:rPr>
              <a:t>ductus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sublingualis</a:t>
            </a:r>
            <a:r>
              <a:rPr lang="cs-CZ" sz="1800" dirty="0">
                <a:solidFill>
                  <a:srgbClr val="FF0000"/>
                </a:solidFill>
              </a:rPr>
              <a:t> major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upper</a:t>
            </a:r>
            <a:r>
              <a:rPr lang="cs-CZ" sz="2000" dirty="0"/>
              <a:t> </a:t>
            </a:r>
            <a:r>
              <a:rPr lang="cs-CZ" sz="2000" dirty="0" err="1"/>
              <a:t>hollow</a:t>
            </a:r>
            <a:r>
              <a:rPr lang="cs-CZ" sz="2000" dirty="0"/>
              <a:t> </a:t>
            </a:r>
            <a:r>
              <a:rPr lang="cs-CZ" sz="2000" dirty="0" err="1"/>
              <a:t>vein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in </a:t>
            </a:r>
            <a:r>
              <a:rPr lang="cs-CZ" sz="1800" dirty="0" err="1">
                <a:solidFill>
                  <a:srgbClr val="FF0000"/>
                </a:solidFill>
              </a:rPr>
              <a:t>vena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cava</a:t>
            </a:r>
            <a:r>
              <a:rPr lang="cs-CZ" sz="1800" dirty="0">
                <a:solidFill>
                  <a:srgbClr val="FF0000"/>
                </a:solidFill>
              </a:rPr>
              <a:t> superiore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longest</a:t>
            </a:r>
            <a:r>
              <a:rPr lang="cs-CZ" sz="2000" dirty="0"/>
              <a:t> </a:t>
            </a:r>
            <a:r>
              <a:rPr lang="cs-CZ" sz="2000" dirty="0" err="1"/>
              <a:t>muscle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upper</a:t>
            </a:r>
            <a:r>
              <a:rPr lang="cs-CZ" sz="2000" dirty="0"/>
              <a:t> limb</a:t>
            </a:r>
            <a:endParaRPr lang="cs-CZ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>
                <a:solidFill>
                  <a:srgbClr val="FF0000"/>
                </a:solidFill>
              </a:rPr>
              <a:t>musculus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longissimus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membri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superioris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 err="1"/>
              <a:t>lesser</a:t>
            </a:r>
            <a:r>
              <a:rPr lang="cs-CZ" sz="2100" dirty="0"/>
              <a:t> </a:t>
            </a:r>
            <a:r>
              <a:rPr lang="cs-CZ" sz="2100" dirty="0" err="1"/>
              <a:t>curvature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ventricle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heart</a:t>
            </a:r>
            <a:endParaRPr lang="cs-CZ" sz="2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curvatura</a:t>
            </a:r>
            <a:r>
              <a:rPr lang="cs-CZ" sz="2000" dirty="0">
                <a:solidFill>
                  <a:srgbClr val="FF0000"/>
                </a:solidFill>
              </a:rPr>
              <a:t> minor </a:t>
            </a:r>
            <a:r>
              <a:rPr lang="cs-CZ" sz="2000" dirty="0" err="1">
                <a:solidFill>
                  <a:srgbClr val="FF0000"/>
                </a:solidFill>
              </a:rPr>
              <a:t>ventriculi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cordis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TRANSLATE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 2" panose="05020102010507070707" pitchFamily="18" charset="2"/>
              <a:buChar char=""/>
            </a:pPr>
            <a:r>
              <a:rPr lang="cs-CZ" sz="2000" dirty="0" err="1"/>
              <a:t>posterior</a:t>
            </a:r>
            <a:r>
              <a:rPr lang="cs-CZ" sz="2000" dirty="0"/>
              <a:t> </a:t>
            </a:r>
            <a:r>
              <a:rPr lang="cs-CZ" sz="2000" dirty="0" err="1"/>
              <a:t>deep</a:t>
            </a:r>
            <a:r>
              <a:rPr lang="cs-CZ" sz="2000" dirty="0"/>
              <a:t> </a:t>
            </a:r>
            <a:r>
              <a:rPr lang="cs-CZ" sz="2000" dirty="0" err="1"/>
              <a:t>temporal</a:t>
            </a:r>
            <a:r>
              <a:rPr lang="cs-CZ" sz="2000" dirty="0"/>
              <a:t> </a:t>
            </a:r>
            <a:r>
              <a:rPr lang="cs-CZ" sz="2000" dirty="0" err="1"/>
              <a:t>artery</a:t>
            </a:r>
            <a:r>
              <a:rPr lang="cs-CZ" sz="2000" dirty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arteria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temporalis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profunda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posterior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fracture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phalanx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smallest</a:t>
            </a:r>
            <a:r>
              <a:rPr lang="cs-CZ" sz="2000" dirty="0"/>
              <a:t> </a:t>
            </a:r>
            <a:r>
              <a:rPr lang="cs-CZ" sz="2000" dirty="0" err="1"/>
              <a:t>finger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fractura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phalangis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mediae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digiti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minimi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recent</a:t>
            </a:r>
            <a:r>
              <a:rPr lang="cs-CZ" sz="2000" dirty="0"/>
              <a:t> </a:t>
            </a:r>
            <a:r>
              <a:rPr lang="cs-CZ" sz="2000" dirty="0" err="1"/>
              <a:t>infarction</a:t>
            </a:r>
            <a:r>
              <a:rPr lang="cs-CZ" sz="2000" dirty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infarctus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recentissimus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frequent</a:t>
            </a:r>
            <a:r>
              <a:rPr lang="cs-CZ" sz="2000" dirty="0"/>
              <a:t> </a:t>
            </a:r>
            <a:r>
              <a:rPr lang="cs-CZ" sz="2000" dirty="0" err="1"/>
              <a:t>disease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morbus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frequentissimus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innermost</a:t>
            </a:r>
            <a:r>
              <a:rPr lang="cs-CZ" sz="2000" dirty="0"/>
              <a:t> </a:t>
            </a:r>
            <a:r>
              <a:rPr lang="cs-CZ" sz="2000" dirty="0" err="1"/>
              <a:t>layer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oesophagus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>
                <a:solidFill>
                  <a:srgbClr val="FF0000"/>
                </a:solidFill>
              </a:rPr>
              <a:t>tunica intima </a:t>
            </a:r>
            <a:r>
              <a:rPr lang="cs-CZ" sz="2000" dirty="0" err="1">
                <a:solidFill>
                  <a:srgbClr val="FF0000"/>
                </a:solidFill>
              </a:rPr>
              <a:t>oesophagi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amputation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lower</a:t>
            </a:r>
            <a:r>
              <a:rPr lang="cs-CZ" sz="2000" dirty="0"/>
              <a:t> limb </a:t>
            </a:r>
            <a:r>
              <a:rPr lang="cs-CZ" sz="2000" dirty="0" err="1"/>
              <a:t>due</a:t>
            </a:r>
            <a:r>
              <a:rPr lang="cs-CZ" sz="2000" dirty="0"/>
              <a:t> to </a:t>
            </a:r>
            <a:r>
              <a:rPr lang="cs-CZ" sz="2000" dirty="0" err="1"/>
              <a:t>gangraena</a:t>
            </a:r>
            <a:r>
              <a:rPr lang="cs-CZ" sz="2000" dirty="0"/>
              <a:t> </a:t>
            </a:r>
            <a:r>
              <a:rPr lang="cs-CZ" sz="2000" dirty="0" err="1"/>
              <a:t>caused</a:t>
            </a:r>
            <a:r>
              <a:rPr lang="cs-CZ" sz="2000" dirty="0"/>
              <a:t> by diabetes </a:t>
            </a:r>
            <a:r>
              <a:rPr lang="cs-CZ" sz="2000" dirty="0" err="1"/>
              <a:t>mellitus</a:t>
            </a:r>
            <a:endParaRPr lang="cs-CZ" sz="2000" dirty="0"/>
          </a:p>
          <a:p>
            <a:pPr marL="536575" lvl="1" indent="-268288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amputatio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extremitatis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propter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ganreaenam</a:t>
            </a:r>
            <a:r>
              <a:rPr lang="cs-CZ" sz="2000" dirty="0">
                <a:solidFill>
                  <a:srgbClr val="FF0000"/>
                </a:solidFill>
              </a:rPr>
              <a:t> e </a:t>
            </a:r>
            <a:r>
              <a:rPr lang="cs-CZ" sz="2000" dirty="0" err="1">
                <a:solidFill>
                  <a:srgbClr val="FF0000"/>
                </a:solidFill>
              </a:rPr>
              <a:t>diabeta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mellito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correct</a:t>
            </a:r>
            <a:r>
              <a:rPr lang="cs-CZ" dirty="0"/>
              <a:t> Latin </a:t>
            </a:r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15" y="1902064"/>
            <a:ext cx="6742858" cy="38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 cstate="print"/>
          <a:srcRect t="4482" b="3278"/>
          <a:stretch>
            <a:fillRect/>
          </a:stretch>
        </p:blipFill>
        <p:spPr bwMode="auto">
          <a:xfrm>
            <a:off x="971550" y="90488"/>
            <a:ext cx="60499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950" y="2349500"/>
          <a:ext cx="8712200" cy="442149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12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1. Pelvis feminina </a:t>
                      </a:r>
                      <a:r>
                        <a:rPr lang="cs-CZ" sz="1800" dirty="0" err="1"/>
                        <a:t>levior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2. Pelvis </a:t>
                      </a:r>
                      <a:r>
                        <a:rPr lang="cs-CZ" sz="1800" dirty="0" err="1"/>
                        <a:t>masculina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latior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3. Apertura superior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major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4. </a:t>
                      </a:r>
                      <a:r>
                        <a:rPr lang="cs-CZ" sz="1800" dirty="0" err="1"/>
                        <a:t>Cavitas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angustior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5. Os </a:t>
                      </a:r>
                      <a:r>
                        <a:rPr lang="cs-CZ" sz="1800" dirty="0" err="1"/>
                        <a:t>sacrum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masculinae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brevius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6. Os </a:t>
                      </a:r>
                      <a:r>
                        <a:rPr lang="cs-CZ" sz="1800" dirty="0" err="1"/>
                        <a:t>sacrum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latius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7. </a:t>
                      </a:r>
                      <a:r>
                        <a:rPr lang="cs-CZ" sz="1800" dirty="0" err="1"/>
                        <a:t>Foramina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obturatoria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majora </a:t>
                      </a:r>
                      <a:r>
                        <a:rPr lang="cs-CZ" sz="1800" dirty="0" err="1"/>
                        <a:t>sunt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8. Acetabula feminina majora </a:t>
                      </a:r>
                      <a:r>
                        <a:rPr lang="cs-CZ" sz="1800" dirty="0" err="1"/>
                        <a:t>sunt</a:t>
                      </a:r>
                      <a:r>
                        <a:rPr lang="cs-CZ" sz="1800" dirty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>
                          <a:sym typeface="Wingdings"/>
                        </a:rPr>
                        <a:t> 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9. </a:t>
                      </a:r>
                      <a:r>
                        <a:rPr lang="cs-CZ" sz="1800" dirty="0" err="1"/>
                        <a:t>Coccyx</a:t>
                      </a:r>
                      <a:r>
                        <a:rPr lang="cs-CZ" sz="1800" dirty="0"/>
                        <a:t> feminina </a:t>
                      </a:r>
                      <a:r>
                        <a:rPr lang="cs-CZ" sz="1800" dirty="0" err="1"/>
                        <a:t>brevior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10. </a:t>
                      </a:r>
                      <a:r>
                        <a:rPr lang="cs-CZ" sz="1800" dirty="0" err="1"/>
                        <a:t>Angulus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alarum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ossis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ilii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masculini</a:t>
                      </a:r>
                      <a:r>
                        <a:rPr lang="cs-CZ" sz="1800" dirty="0"/>
                        <a:t> minor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11. </a:t>
                      </a:r>
                      <a:r>
                        <a:rPr lang="cs-CZ" sz="1800" dirty="0" err="1"/>
                        <a:t>Promontorium</a:t>
                      </a:r>
                      <a:r>
                        <a:rPr lang="cs-CZ" sz="1800" dirty="0"/>
                        <a:t> femininum minus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12. </a:t>
                      </a:r>
                      <a:r>
                        <a:rPr lang="cs-CZ" sz="1800" dirty="0" err="1"/>
                        <a:t>Symphysis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pubica</a:t>
                      </a:r>
                      <a:r>
                        <a:rPr lang="cs-CZ" sz="1800" dirty="0"/>
                        <a:t> feminina </a:t>
                      </a:r>
                      <a:r>
                        <a:rPr lang="cs-CZ" sz="1800" dirty="0" err="1"/>
                        <a:t>longior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	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705" name="TextBox 8"/>
          <p:cNvSpPr txBox="1">
            <a:spLocks noChangeArrowheads="1"/>
          </p:cNvSpPr>
          <p:nvPr/>
        </p:nvSpPr>
        <p:spPr bwMode="auto">
          <a:xfrm>
            <a:off x="7308850" y="1989138"/>
            <a:ext cx="1599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dirty="0" err="1">
                <a:solidFill>
                  <a:srgbClr val="FF0000"/>
                </a:solidFill>
                <a:latin typeface="Arial" pitchFamily="34" charset="0"/>
              </a:rPr>
              <a:t>True</a:t>
            </a:r>
            <a:r>
              <a:rPr lang="en-US" altLang="cs-CZ" sz="1800" dirty="0">
                <a:solidFill>
                  <a:srgbClr val="FF0000"/>
                </a:solidFill>
                <a:latin typeface="Arial" pitchFamily="34" charset="0"/>
              </a:rPr>
              <a:t>      </a:t>
            </a:r>
            <a:r>
              <a:rPr lang="cs-CZ" altLang="cs-CZ" sz="1800" dirty="0" err="1">
                <a:solidFill>
                  <a:srgbClr val="FF0000"/>
                </a:solidFill>
                <a:latin typeface="Arial" pitchFamily="34" charset="0"/>
              </a:rPr>
              <a:t>False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0288" y="2349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66100" y="277177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80288" y="3132138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66100" y="3492500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66100" y="385127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0288" y="421163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66100" y="4572000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66100" y="4941888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80288" y="529113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0288" y="5651500"/>
            <a:ext cx="36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80288" y="602138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72450" y="637222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68680"/>
          </a:xfrm>
        </p:spPr>
        <p:txBody>
          <a:bodyPr>
            <a:noAutofit/>
          </a:bodyPr>
          <a:lstStyle/>
          <a:p>
            <a:r>
              <a:rPr lang="en-US" sz="2900" dirty="0"/>
              <a:t>HOW DO WE DERIVE WORDS IN MEDICAL TERMINOLOGY</a:t>
            </a:r>
            <a:endParaRPr lang="cs-CZ" sz="29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1)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endParaRPr lang="cs-CZ" dirty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cs-CZ" dirty="0">
                <a:latin typeface="Cambria"/>
                <a:cs typeface="Cambria"/>
              </a:rPr>
              <a:t>a) Prefix: ante-</a:t>
            </a:r>
            <a:r>
              <a:rPr lang="cs-CZ" dirty="0" err="1">
                <a:latin typeface="Cambria"/>
                <a:cs typeface="Cambria"/>
              </a:rPr>
              <a:t>brachium</a:t>
            </a:r>
            <a:r>
              <a:rPr lang="cs-CZ" dirty="0">
                <a:latin typeface="Cambria"/>
                <a:cs typeface="Cambria"/>
              </a:rPr>
              <a:t>; </a:t>
            </a:r>
            <a:r>
              <a:rPr lang="cs-CZ" dirty="0" err="1">
                <a:latin typeface="Cambria"/>
                <a:cs typeface="Cambria"/>
              </a:rPr>
              <a:t>ana-lysis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dirty="0">
                <a:latin typeface="Cambria"/>
                <a:cs typeface="Cambria"/>
              </a:rPr>
              <a:t>b) Sufix: </a:t>
            </a:r>
            <a:r>
              <a:rPr lang="cs-CZ" dirty="0" err="1">
                <a:latin typeface="Cambria"/>
                <a:cs typeface="Cambria"/>
              </a:rPr>
              <a:t>brachi-alis</a:t>
            </a:r>
            <a:r>
              <a:rPr lang="cs-CZ" dirty="0">
                <a:latin typeface="Cambria"/>
                <a:cs typeface="Cambria"/>
              </a:rPr>
              <a:t>; </a:t>
            </a:r>
            <a:r>
              <a:rPr lang="cs-CZ" dirty="0" err="1">
                <a:latin typeface="Cambria"/>
                <a:cs typeface="Cambria"/>
              </a:rPr>
              <a:t>nephr-itis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fr-FR" dirty="0">
                <a:latin typeface="Cambria"/>
                <a:cs typeface="Cambria"/>
              </a:rPr>
              <a:t>c) Prefix + sufix: ante-</a:t>
            </a:r>
            <a:r>
              <a:rPr lang="fr-FR" dirty="0" err="1">
                <a:latin typeface="Cambria"/>
                <a:cs typeface="Cambria"/>
              </a:rPr>
              <a:t>brachi</a:t>
            </a:r>
            <a:r>
              <a:rPr lang="fr-FR" dirty="0">
                <a:latin typeface="Cambria"/>
                <a:cs typeface="Cambria"/>
              </a:rPr>
              <a:t>-</a:t>
            </a:r>
            <a:r>
              <a:rPr lang="fr-FR" dirty="0" err="1">
                <a:latin typeface="Cambria"/>
                <a:cs typeface="Cambria"/>
              </a:rPr>
              <a:t>alis</a:t>
            </a:r>
            <a:r>
              <a:rPr lang="fr-FR" dirty="0">
                <a:latin typeface="Cambria"/>
                <a:cs typeface="Cambria"/>
              </a:rPr>
              <a:t>; para-</a:t>
            </a:r>
            <a:r>
              <a:rPr lang="fr-FR" dirty="0" err="1">
                <a:latin typeface="Cambria"/>
                <a:cs typeface="Cambria"/>
              </a:rPr>
              <a:t>nephr</a:t>
            </a:r>
            <a:r>
              <a:rPr lang="fr-FR" dirty="0">
                <a:latin typeface="Cambria"/>
                <a:cs typeface="Cambria"/>
              </a:rPr>
              <a:t>-</a:t>
            </a:r>
            <a:r>
              <a:rPr lang="fr-FR" dirty="0" err="1">
                <a:latin typeface="Cambria"/>
                <a:cs typeface="Cambria"/>
              </a:rPr>
              <a:t>itis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2)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>
                <a:latin typeface="Cambria"/>
                <a:cs typeface="Cambria"/>
              </a:rPr>
              <a:t>: prim-i-para; </a:t>
            </a:r>
            <a:r>
              <a:rPr lang="cs-CZ" dirty="0" err="1">
                <a:latin typeface="Cambria"/>
                <a:cs typeface="Cambria"/>
              </a:rPr>
              <a:t>pneum</a:t>
            </a:r>
            <a:r>
              <a:rPr lang="cs-CZ" dirty="0">
                <a:latin typeface="Cambria"/>
                <a:cs typeface="Cambria"/>
              </a:rPr>
              <a:t>-o-</a:t>
            </a:r>
            <a:r>
              <a:rPr lang="cs-CZ" dirty="0" err="1">
                <a:latin typeface="Cambria"/>
                <a:cs typeface="Cambria"/>
              </a:rPr>
              <a:t>thorax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3)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 +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>
                <a:latin typeface="Cambria"/>
                <a:cs typeface="Cambria"/>
              </a:rPr>
              <a:t>: </a:t>
            </a:r>
            <a:r>
              <a:rPr lang="cs-CZ" dirty="0" err="1">
                <a:latin typeface="Cambria"/>
                <a:cs typeface="Cambria"/>
              </a:rPr>
              <a:t>nas</a:t>
            </a:r>
            <a:r>
              <a:rPr lang="cs-CZ" dirty="0">
                <a:latin typeface="Cambria"/>
                <a:cs typeface="Cambria"/>
              </a:rPr>
              <a:t>-o-</a:t>
            </a:r>
            <a:r>
              <a:rPr lang="cs-CZ" dirty="0" err="1">
                <a:latin typeface="Cambria"/>
                <a:cs typeface="Cambria"/>
              </a:rPr>
              <a:t>lacrim</a:t>
            </a:r>
            <a:r>
              <a:rPr lang="cs-CZ" dirty="0">
                <a:latin typeface="Cambria"/>
                <a:cs typeface="Cambria"/>
              </a:rPr>
              <a:t>-</a:t>
            </a:r>
            <a:r>
              <a:rPr lang="cs-CZ" dirty="0" err="1">
                <a:latin typeface="Cambria"/>
                <a:cs typeface="Cambria"/>
              </a:rPr>
              <a:t>alis</a:t>
            </a:r>
            <a:r>
              <a:rPr lang="cs-CZ" dirty="0">
                <a:latin typeface="Cambria"/>
                <a:cs typeface="Cambria"/>
              </a:rPr>
              <a:t>; </a:t>
            </a:r>
            <a:r>
              <a:rPr lang="cs-CZ" dirty="0" err="1">
                <a:latin typeface="Cambria"/>
                <a:cs typeface="Cambria"/>
              </a:rPr>
              <a:t>haemat-ur-ia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4)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Abbreviation</a:t>
            </a:r>
            <a:r>
              <a:rPr lang="cs-CZ" dirty="0">
                <a:latin typeface="Cambria"/>
                <a:cs typeface="Cambria"/>
              </a:rPr>
              <a:t>: DM; CT; HIV, AIDS</a:t>
            </a: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5)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Borrowings</a:t>
            </a:r>
            <a:r>
              <a:rPr lang="cs-CZ" dirty="0">
                <a:latin typeface="Cambria"/>
                <a:cs typeface="Cambria"/>
              </a:rPr>
              <a:t>: </a:t>
            </a:r>
            <a:r>
              <a:rPr lang="cs-CZ" dirty="0" err="1">
                <a:latin typeface="Cambria"/>
                <a:cs typeface="Cambria"/>
              </a:rPr>
              <a:t>shock</a:t>
            </a:r>
            <a:r>
              <a:rPr lang="cs-CZ" dirty="0">
                <a:latin typeface="Cambria"/>
                <a:cs typeface="Cambria"/>
              </a:rPr>
              <a:t>; stress</a:t>
            </a:r>
          </a:p>
          <a:p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256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394" y="1490870"/>
            <a:ext cx="231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WORD ROOT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131" y="1490870"/>
            <a:ext cx="139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PREFIX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8911" y="1501366"/>
            <a:ext cx="135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SUFFIX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27766"/>
              </p:ext>
            </p:extLst>
          </p:nvPr>
        </p:nvGraphicFramePr>
        <p:xfrm>
          <a:off x="1275121" y="2094395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SUP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328206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/>
              <a:t>BASIC TERMINOLOGY</a:t>
            </a:r>
            <a:br>
              <a:rPr lang="en-US" sz="2800" b="1" dirty="0"/>
            </a:br>
            <a:r>
              <a:rPr lang="cs-CZ" sz="2800" b="1" dirty="0"/>
              <a:t> </a:t>
            </a:r>
            <a:r>
              <a:rPr lang="en-US" sz="2200" dirty="0">
                <a:latin typeface="Cambria"/>
                <a:cs typeface="Cambria"/>
              </a:rPr>
              <a:t>Medical words, like many other words consist of 3 basic component parts: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2275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Cambria"/>
                <a:cs typeface="Cambria"/>
              </a:rPr>
              <a:t>ORIGIN</a:t>
            </a:r>
            <a:r>
              <a:rPr lang="cs-CZ" dirty="0">
                <a:latin typeface="Cambria"/>
                <a:cs typeface="Cambria"/>
              </a:rPr>
              <a:t>: LATIN/GREEK </a:t>
            </a:r>
            <a:r>
              <a:rPr lang="cs-CZ" dirty="0" err="1">
                <a:latin typeface="Cambria"/>
                <a:cs typeface="Cambria"/>
              </a:rPr>
              <a:t>prepositions</a:t>
            </a:r>
            <a:r>
              <a:rPr lang="cs-CZ" dirty="0">
                <a:latin typeface="Cambria"/>
                <a:cs typeface="Cambria"/>
              </a:rPr>
              <a:t> and </a:t>
            </a:r>
            <a:r>
              <a:rPr lang="cs-CZ" dirty="0" err="1">
                <a:latin typeface="Cambria"/>
                <a:cs typeface="Cambria"/>
              </a:rPr>
              <a:t>their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phonological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variants</a:t>
            </a:r>
            <a:endParaRPr lang="cs-CZ" dirty="0"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>
                <a:latin typeface="Cambria"/>
                <a:cs typeface="Cambria"/>
              </a:rPr>
              <a:t>: SPECIFY/RESTRICT/CHANGE/ALTER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derived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Ad-</a:t>
            </a:r>
            <a:r>
              <a:rPr lang="cs-CZ" sz="2400" dirty="0" err="1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r>
              <a:rPr lang="cs-CZ" sz="2400" dirty="0">
                <a:solidFill>
                  <a:schemeClr val="tx2"/>
                </a:solidFill>
                <a:latin typeface="Cambria"/>
                <a:cs typeface="Cambria"/>
              </a:rPr>
              <a:t> vs. 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Ab-</a:t>
            </a:r>
            <a:r>
              <a:rPr lang="cs-CZ" sz="2400" dirty="0" err="1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endParaRPr lang="cs-CZ" sz="2400" dirty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>
                <a:latin typeface="Cambria"/>
                <a:cs typeface="Cambria"/>
              </a:rPr>
              <a:t>: AT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BEGINNING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>
                <a:solidFill>
                  <a:schemeClr val="accent2"/>
                </a:solidFill>
                <a:latin typeface="Cambria"/>
                <a:cs typeface="Cambria"/>
              </a:rPr>
              <a:t>TIME/PLACE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DEGREE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DEVIATION/CORECTNESS</a:t>
            </a:r>
            <a:endParaRPr lang="cs-CZ" dirty="0">
              <a:latin typeface="Cambria"/>
              <a:cs typeface="Cambria"/>
            </a:endParaRPr>
          </a:p>
          <a:p>
            <a:pPr lvl="1"/>
            <a:endParaRPr lang="cs-CZ" b="1" dirty="0">
              <a:latin typeface="Cambria"/>
              <a:cs typeface="Cambria"/>
            </a:endParaRPr>
          </a:p>
          <a:p>
            <a:pPr lvl="1"/>
            <a:endParaRPr lang="cs-CZ" dirty="0">
              <a:latin typeface="Cambria"/>
              <a:cs typeface="Cambria"/>
            </a:endParaRPr>
          </a:p>
          <a:p>
            <a:pPr marL="290513" lvl="1" indent="-290513"/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469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SUF</a:t>
            </a:r>
            <a:r>
              <a:rPr lang="en-US" dirty="0"/>
              <a:t>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>
                <a:latin typeface="Cambria"/>
                <a:cs typeface="Cambria"/>
              </a:rPr>
              <a:t>: SPECIFY/RESTRICT/CHANGE/ALTER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derived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English</a:t>
            </a:r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example</a:t>
            </a:r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: </a:t>
            </a:r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 vs. </a:t>
            </a:r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b="1" dirty="0" err="1">
                <a:solidFill>
                  <a:srgbClr val="E26100"/>
                </a:solidFill>
                <a:latin typeface="Cambria"/>
                <a:cs typeface="Cambria"/>
              </a:rPr>
              <a:t>er</a:t>
            </a:r>
            <a:endParaRPr lang="cs-CZ" b="1" dirty="0">
              <a:solidFill>
                <a:srgbClr val="E261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io</a:t>
            </a:r>
            <a:r>
              <a:rPr lang="cs-CZ" sz="2400" dirty="0">
                <a:solidFill>
                  <a:schemeClr val="tx2"/>
                </a:solidFill>
                <a:latin typeface="Cambria"/>
                <a:cs typeface="Cambria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mbria"/>
                <a:cs typeface="Cambria"/>
              </a:rPr>
              <a:t>vs.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or</a:t>
            </a:r>
            <a:endParaRPr lang="cs-CZ" sz="2400" b="1" dirty="0">
              <a:solidFill>
                <a:srgbClr val="FF66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osis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itis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oma</a:t>
            </a:r>
            <a:endParaRPr lang="cs-CZ" sz="2400" dirty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>
                <a:latin typeface="Cambria"/>
                <a:cs typeface="Cambria"/>
              </a:rPr>
              <a:t>: AT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END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>
                <a:solidFill>
                  <a:schemeClr val="accent2"/>
                </a:solidFill>
                <a:latin typeface="Cambria"/>
                <a:cs typeface="Cambria"/>
              </a:rPr>
              <a:t>NOUN ENDINGS: STATE, QUALITY, FORM OF DISEASE,...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ADJECTIVE ENDINGS: RELATION, POSSIBILITY, ABILITY, SHAPE,...</a:t>
            </a:r>
            <a:endParaRPr lang="cs-CZ" dirty="0">
              <a:latin typeface="Cambria"/>
              <a:cs typeface="Cambria"/>
            </a:endParaRPr>
          </a:p>
          <a:p>
            <a:pPr lvl="1"/>
            <a:endParaRPr lang="cs-CZ" b="1" dirty="0">
              <a:latin typeface="Cambria"/>
              <a:cs typeface="Cambria"/>
            </a:endParaRPr>
          </a:p>
          <a:p>
            <a:pPr lvl="1"/>
            <a:endParaRPr lang="cs-CZ" dirty="0">
              <a:latin typeface="Cambria"/>
              <a:cs typeface="Cambria"/>
            </a:endParaRPr>
          </a:p>
          <a:p>
            <a:pPr marL="290513" lvl="1" indent="-290513"/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3985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Diminutives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4873752"/>
          </a:xfrm>
        </p:spPr>
        <p:txBody>
          <a:bodyPr>
            <a:normAutofit/>
          </a:bodyPr>
          <a:lstStyle/>
          <a:p>
            <a:r>
              <a:rPr lang="en-US" sz="2400" dirty="0"/>
              <a:t>A diminutive creates a meaning of ‘small’ or ‘little’.</a:t>
            </a:r>
            <a:endParaRPr lang="cs-CZ" dirty="0"/>
          </a:p>
          <a:p>
            <a:pPr lvl="1"/>
            <a:r>
              <a:rPr lang="cs-CZ" sz="2000" dirty="0" err="1"/>
              <a:t>English</a:t>
            </a:r>
            <a:r>
              <a:rPr lang="cs-CZ" sz="2000" dirty="0"/>
              <a:t> </a:t>
            </a:r>
            <a:r>
              <a:rPr lang="cs-CZ" sz="2000" dirty="0" err="1"/>
              <a:t>example</a:t>
            </a:r>
            <a:r>
              <a:rPr lang="cs-CZ" sz="2000" dirty="0"/>
              <a:t>: </a:t>
            </a:r>
            <a:r>
              <a:rPr lang="cs-CZ" sz="2000" dirty="0" err="1"/>
              <a:t>kittie</a:t>
            </a:r>
            <a:r>
              <a:rPr lang="cs-CZ" sz="2000" dirty="0"/>
              <a:t>, </a:t>
            </a:r>
            <a:r>
              <a:rPr lang="cs-CZ" sz="2000" dirty="0" err="1"/>
              <a:t>sweetie</a:t>
            </a:r>
            <a:r>
              <a:rPr lang="cs-CZ" sz="2000" dirty="0"/>
              <a:t>, </a:t>
            </a:r>
            <a:r>
              <a:rPr lang="cs-CZ" sz="2000" dirty="0" err="1"/>
              <a:t>Maggie</a:t>
            </a:r>
            <a:r>
              <a:rPr lang="cs-CZ" sz="2000" dirty="0"/>
              <a:t>,...</a:t>
            </a:r>
          </a:p>
          <a:p>
            <a:r>
              <a:rPr lang="cs-CZ" sz="2400" dirty="0"/>
              <a:t>In Latin,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diminutive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en-US" sz="2400" dirty="0"/>
              <a:t>formed from another </a:t>
            </a:r>
            <a:r>
              <a:rPr lang="cs-CZ" sz="2400" dirty="0" err="1"/>
              <a:t>noun</a:t>
            </a:r>
            <a:r>
              <a:rPr lang="cs-CZ" sz="2400" dirty="0"/>
              <a:t> </a:t>
            </a:r>
            <a:r>
              <a:rPr lang="en-US" sz="2400" dirty="0"/>
              <a:t>by the addition of a suffix</a:t>
            </a:r>
            <a:r>
              <a:rPr lang="cs-CZ" sz="2400" dirty="0"/>
              <a:t> to </a:t>
            </a:r>
            <a:r>
              <a:rPr lang="cs-CZ" sz="2400" dirty="0" err="1"/>
              <a:t>its</a:t>
            </a:r>
            <a:r>
              <a:rPr lang="cs-CZ" sz="2400" dirty="0"/>
              <a:t> genitive stem:</a:t>
            </a:r>
          </a:p>
          <a:p>
            <a:pPr lvl="1"/>
            <a:r>
              <a:rPr lang="cs-CZ" sz="2000" dirty="0"/>
              <a:t>-(i)</a:t>
            </a:r>
            <a:r>
              <a:rPr lang="cs-CZ" sz="2000" dirty="0" err="1"/>
              <a:t>culus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canaliculus</a:t>
            </a:r>
            <a:r>
              <a:rPr lang="cs-CZ" sz="2000" dirty="0"/>
              <a:t> (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canal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ulus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capitulum</a:t>
            </a:r>
            <a:r>
              <a:rPr lang="cs-CZ" sz="2000" dirty="0"/>
              <a:t> (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head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olus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/>
              <a:t>alveolus</a:t>
            </a:r>
            <a:r>
              <a:rPr lang="cs-CZ" sz="2000" dirty="0"/>
              <a:t> (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cavity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pit)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illus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pupilla</a:t>
            </a:r>
            <a:r>
              <a:rPr lang="cs-CZ" sz="2000" dirty="0"/>
              <a:t> (pupil;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dark</a:t>
            </a:r>
            <a:r>
              <a:rPr lang="cs-CZ" sz="2000" dirty="0"/>
              <a:t> </a:t>
            </a:r>
            <a:r>
              <a:rPr lang="cs-CZ" sz="2000" dirty="0" err="1"/>
              <a:t>circular</a:t>
            </a:r>
            <a:r>
              <a:rPr lang="cs-CZ" sz="2000" dirty="0"/>
              <a:t> </a:t>
            </a:r>
            <a:r>
              <a:rPr lang="cs-CZ" sz="2000" dirty="0" err="1"/>
              <a:t>aperture</a:t>
            </a:r>
            <a:r>
              <a:rPr lang="cs-CZ" sz="2000" dirty="0"/>
              <a:t> 					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centre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iris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eye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ellus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/>
              <a:t>cerebellum</a:t>
            </a:r>
            <a:r>
              <a:rPr lang="cs-CZ" sz="2000" dirty="0"/>
              <a:t> (</a:t>
            </a:r>
            <a:r>
              <a:rPr lang="cs-CZ" sz="2000" dirty="0" err="1"/>
              <a:t>posterior</a:t>
            </a:r>
            <a:r>
              <a:rPr lang="cs-CZ" sz="2000" dirty="0"/>
              <a:t> </a:t>
            </a:r>
            <a:r>
              <a:rPr lang="cs-CZ" sz="2000" dirty="0" err="1"/>
              <a:t>brain</a:t>
            </a:r>
            <a:r>
              <a:rPr lang="cs-CZ" sz="2000" dirty="0"/>
              <a:t> </a:t>
            </a:r>
            <a:r>
              <a:rPr lang="cs-CZ" sz="2000" dirty="0" err="1"/>
              <a:t>mass</a:t>
            </a:r>
            <a:r>
              <a:rPr lang="cs-CZ" sz="2000" dirty="0"/>
              <a:t>, lit.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brain</a:t>
            </a:r>
            <a:r>
              <a:rPr lang="cs-CZ" sz="2000" dirty="0"/>
              <a:t>)</a:t>
            </a:r>
          </a:p>
          <a:p>
            <a:r>
              <a:rPr lang="cs-CZ" sz="2400" dirty="0">
                <a:solidFill>
                  <a:srgbClr val="FF0000"/>
                </a:solidFill>
              </a:rPr>
              <a:t>Latin </a:t>
            </a:r>
            <a:r>
              <a:rPr lang="cs-CZ" sz="2400" dirty="0" err="1">
                <a:solidFill>
                  <a:srgbClr val="FF0000"/>
                </a:solidFill>
              </a:rPr>
              <a:t>diminutives</a:t>
            </a:r>
            <a:r>
              <a:rPr lang="cs-CZ" sz="2400" dirty="0">
                <a:solidFill>
                  <a:srgbClr val="FF0000"/>
                </a:solidFill>
              </a:rPr>
              <a:t> are </a:t>
            </a:r>
            <a:r>
              <a:rPr lang="cs-CZ" sz="2400" dirty="0" err="1">
                <a:solidFill>
                  <a:srgbClr val="FF0000"/>
                </a:solidFill>
              </a:rPr>
              <a:t>always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same</a:t>
            </a:r>
            <a:r>
              <a:rPr lang="cs-CZ" sz="2400" dirty="0">
                <a:solidFill>
                  <a:srgbClr val="FF0000"/>
                </a:solidFill>
              </a:rPr>
              <a:t> gender </a:t>
            </a:r>
            <a:r>
              <a:rPr lang="cs-CZ" sz="2400" dirty="0" err="1">
                <a:solidFill>
                  <a:srgbClr val="FF0000"/>
                </a:solidFill>
              </a:rPr>
              <a:t>like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nouns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they</a:t>
            </a:r>
            <a:r>
              <a:rPr lang="cs-CZ" sz="2400" dirty="0">
                <a:solidFill>
                  <a:srgbClr val="FF0000"/>
                </a:solidFill>
              </a:rPr>
              <a:t> are </a:t>
            </a:r>
            <a:r>
              <a:rPr lang="cs-CZ" sz="2400" dirty="0" err="1">
                <a:solidFill>
                  <a:srgbClr val="FF0000"/>
                </a:solidFill>
              </a:rPr>
              <a:t>derived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from</a:t>
            </a:r>
            <a:r>
              <a:rPr lang="cs-CZ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9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797552"/>
          </a:xfrm>
        </p:spPr>
        <p:txBody>
          <a:bodyPr/>
          <a:lstStyle/>
          <a:p>
            <a:r>
              <a:rPr lang="cs-CZ" sz="2500" dirty="0" err="1"/>
              <a:t>Adjectives</a:t>
            </a:r>
            <a:r>
              <a:rPr lang="cs-CZ" sz="2500" dirty="0"/>
              <a:t> </a:t>
            </a:r>
            <a:r>
              <a:rPr lang="cs-CZ" sz="2500" dirty="0" err="1"/>
              <a:t>can</a:t>
            </a:r>
            <a:r>
              <a:rPr lang="cs-CZ" sz="2500" dirty="0"/>
              <a:t> express </a:t>
            </a:r>
            <a:r>
              <a:rPr lang="cs-CZ" sz="2500" dirty="0" err="1"/>
              <a:t>different</a:t>
            </a:r>
            <a:r>
              <a:rPr lang="cs-CZ" sz="2500" dirty="0"/>
              <a:t> </a:t>
            </a:r>
            <a:r>
              <a:rPr lang="cs-CZ" sz="2500" dirty="0" err="1"/>
              <a:t>levels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quality</a:t>
            </a:r>
            <a:endParaRPr lang="cs-CZ" sz="2500" dirty="0"/>
          </a:p>
          <a:p>
            <a:pPr lvl="1"/>
            <a:r>
              <a:rPr lang="cs-CZ" dirty="0"/>
              <a:t>1st </a:t>
            </a:r>
            <a:r>
              <a:rPr lang="cs-CZ" dirty="0" err="1"/>
              <a:t>level</a:t>
            </a:r>
            <a:r>
              <a:rPr lang="cs-CZ" dirty="0"/>
              <a:t>	– </a:t>
            </a:r>
            <a:r>
              <a:rPr lang="cs-CZ" sz="2400" dirty="0">
                <a:solidFill>
                  <a:srgbClr val="00B050"/>
                </a:solidFill>
              </a:rPr>
              <a:t>POSITIVE </a:t>
            </a:r>
            <a:endParaRPr lang="cs-CZ" dirty="0">
              <a:solidFill>
                <a:srgbClr val="00B050"/>
              </a:solidFill>
            </a:endParaRPr>
          </a:p>
          <a:p>
            <a:pPr lvl="2"/>
            <a:r>
              <a:rPr lang="cs-CZ" dirty="0" err="1"/>
              <a:t>expresses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endParaRPr lang="cs-CZ" dirty="0"/>
          </a:p>
          <a:p>
            <a:pPr lvl="2"/>
            <a:r>
              <a:rPr lang="cs-CZ" dirty="0"/>
              <a:t>	</a:t>
            </a:r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good</a:t>
            </a:r>
            <a:r>
              <a:rPr lang="cs-CZ" i="1" dirty="0"/>
              <a:t>, </a:t>
            </a:r>
            <a:r>
              <a:rPr lang="cs-CZ" i="1" dirty="0" err="1"/>
              <a:t>small</a:t>
            </a:r>
            <a:r>
              <a:rPr lang="cs-CZ" i="1" dirty="0"/>
              <a:t>, </a:t>
            </a:r>
            <a:r>
              <a:rPr lang="cs-CZ" i="1" dirty="0" err="1"/>
              <a:t>easy</a:t>
            </a:r>
            <a:endParaRPr lang="cs-CZ" i="1" dirty="0"/>
          </a:p>
          <a:p>
            <a:pPr lvl="1">
              <a:spcBef>
                <a:spcPts val="1200"/>
              </a:spcBef>
            </a:pPr>
            <a:r>
              <a:rPr lang="cs-CZ" dirty="0"/>
              <a:t>2nd </a:t>
            </a:r>
            <a:r>
              <a:rPr lang="cs-CZ" dirty="0" err="1"/>
              <a:t>level</a:t>
            </a:r>
            <a:r>
              <a:rPr lang="cs-CZ" dirty="0"/>
              <a:t>	– </a:t>
            </a:r>
            <a:r>
              <a:rPr lang="cs-CZ" dirty="0">
                <a:solidFill>
                  <a:srgbClr val="00B050"/>
                </a:solidFill>
              </a:rPr>
              <a:t>COMPARATIVE</a:t>
            </a:r>
          </a:p>
          <a:p>
            <a:pPr lvl="2"/>
            <a:r>
              <a:rPr lang="en-US" dirty="0"/>
              <a:t>compare differences between the </a:t>
            </a:r>
            <a:r>
              <a:rPr lang="cs-CZ" dirty="0" err="1"/>
              <a:t>qualities</a:t>
            </a:r>
            <a:r>
              <a:rPr lang="en-US" dirty="0"/>
              <a:t> of two nouns </a:t>
            </a:r>
            <a:endParaRPr lang="cs-CZ" dirty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better</a:t>
            </a:r>
            <a:r>
              <a:rPr lang="cs-CZ" i="1" dirty="0"/>
              <a:t>, </a:t>
            </a:r>
            <a:r>
              <a:rPr lang="cs-CZ" i="1" dirty="0" err="1"/>
              <a:t>smaller</a:t>
            </a:r>
            <a:r>
              <a:rPr lang="cs-CZ" i="1" dirty="0"/>
              <a:t>, </a:t>
            </a:r>
            <a:r>
              <a:rPr lang="cs-CZ" i="1" dirty="0" err="1"/>
              <a:t>easier</a:t>
            </a:r>
            <a:endParaRPr lang="cs-CZ" i="1" dirty="0"/>
          </a:p>
          <a:p>
            <a:pPr lvl="1">
              <a:spcBef>
                <a:spcPts val="1200"/>
              </a:spcBef>
            </a:pPr>
            <a:r>
              <a:rPr lang="cs-CZ" dirty="0"/>
              <a:t>3rd </a:t>
            </a:r>
            <a:r>
              <a:rPr lang="cs-CZ" dirty="0" err="1"/>
              <a:t>level</a:t>
            </a:r>
            <a:r>
              <a:rPr lang="cs-CZ" dirty="0"/>
              <a:t>	– </a:t>
            </a:r>
            <a:r>
              <a:rPr lang="cs-CZ" dirty="0">
                <a:solidFill>
                  <a:srgbClr val="00B050"/>
                </a:solidFill>
              </a:rPr>
              <a:t>SUPERLATIVE </a:t>
            </a:r>
          </a:p>
          <a:p>
            <a:pPr lvl="2"/>
            <a:r>
              <a:rPr lang="en-US" dirty="0"/>
              <a:t>describe the </a:t>
            </a:r>
            <a:r>
              <a:rPr lang="cs-CZ" dirty="0" err="1"/>
              <a:t>quality</a:t>
            </a:r>
            <a:r>
              <a:rPr lang="en-US" dirty="0"/>
              <a:t> of a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en-US" dirty="0"/>
              <a:t>that is the highest (or lowest) in degree compared to the members of the noun’s group.</a:t>
            </a:r>
            <a:endParaRPr lang="cs-CZ" dirty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best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smallest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easiest</a:t>
            </a:r>
            <a:endParaRPr lang="cs-CZ" i="1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43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733800" cy="34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" y="4953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7"/>
            </a:pPr>
            <a:r>
              <a:rPr lang="cs-CZ" dirty="0" err="1"/>
              <a:t>corpus</a:t>
            </a:r>
            <a:r>
              <a:rPr lang="cs-CZ" dirty="0" err="1">
                <a:solidFill>
                  <a:srgbClr val="FF0000"/>
                </a:solidFill>
              </a:rPr>
              <a:t>culum</a:t>
            </a:r>
            <a:r>
              <a:rPr lang="cs-CZ" dirty="0"/>
              <a:t> </a:t>
            </a:r>
            <a:r>
              <a:rPr lang="cs-CZ" dirty="0" err="1"/>
              <a:t>ren</a:t>
            </a:r>
            <a:r>
              <a:rPr lang="cs-CZ" dirty="0" err="1">
                <a:solidFill>
                  <a:srgbClr val="00B050"/>
                </a:solidFill>
              </a:rPr>
              <a:t>ale</a:t>
            </a:r>
            <a:endParaRPr lang="cs-CZ" dirty="0">
              <a:solidFill>
                <a:srgbClr val="00B050"/>
              </a:solidFill>
            </a:endParaRPr>
          </a:p>
          <a:p>
            <a:pPr marL="342900" indent="-342900">
              <a:buAutoNum type="arabicPlain" startAt="37"/>
            </a:pPr>
            <a:endParaRPr lang="cs-CZ" dirty="0"/>
          </a:p>
          <a:p>
            <a:pPr marL="342900" indent="-342900">
              <a:buAutoNum type="arabicPlain" startAt="37"/>
            </a:pPr>
            <a:r>
              <a:rPr lang="cs-CZ" dirty="0"/>
              <a:t> glomer</a:t>
            </a:r>
            <a:r>
              <a:rPr lang="cs-CZ" dirty="0">
                <a:solidFill>
                  <a:srgbClr val="FF0000"/>
                </a:solidFill>
              </a:rPr>
              <a:t>ulus</a:t>
            </a:r>
          </a:p>
          <a:p>
            <a:pPr marL="342900" indent="-342900">
              <a:buAutoNum type="arabicPlain" startAt="37"/>
            </a:pPr>
            <a:endParaRPr lang="cs-CZ" dirty="0"/>
          </a:p>
          <a:p>
            <a:pPr marL="342900" indent="-342900">
              <a:buAutoNum type="arabicPlain" startAt="37"/>
            </a:pPr>
            <a:r>
              <a:rPr lang="cs-CZ" dirty="0" err="1"/>
              <a:t>capsula</a:t>
            </a:r>
            <a:r>
              <a:rPr lang="cs-CZ" dirty="0"/>
              <a:t> </a:t>
            </a:r>
            <a:r>
              <a:rPr lang="cs-CZ" dirty="0" err="1"/>
              <a:t>glomer</a:t>
            </a:r>
            <a:r>
              <a:rPr lang="cs-CZ" dirty="0" err="1">
                <a:solidFill>
                  <a:srgbClr val="FF0000"/>
                </a:solidFill>
              </a:rPr>
              <a:t>ul</a:t>
            </a:r>
            <a:r>
              <a:rPr lang="cs-CZ" dirty="0" err="1">
                <a:solidFill>
                  <a:srgbClr val="00B050"/>
                </a:solidFill>
              </a:rPr>
              <a:t>aris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1365433" cy="620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191000" y="5867400"/>
            <a:ext cx="533400" cy="38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 rot="2690305">
            <a:off x="4343400" y="381000"/>
            <a:ext cx="1447800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62600" y="1447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caput</a:t>
            </a:r>
            <a:r>
              <a:rPr lang="cs-CZ" dirty="0"/>
              <a:t> </a:t>
            </a:r>
            <a:r>
              <a:rPr lang="cs-CZ" dirty="0" err="1"/>
              <a:t>humeri</a:t>
            </a:r>
            <a:r>
              <a:rPr lang="cs-CZ" dirty="0"/>
              <a:t> </a:t>
            </a:r>
          </a:p>
          <a:p>
            <a:r>
              <a:rPr lang="cs-CZ" dirty="0"/>
              <a:t>          </a:t>
            </a:r>
            <a:r>
              <a:rPr lang="cs-CZ" i="1" dirty="0"/>
              <a:t> x</a:t>
            </a:r>
          </a:p>
          <a:p>
            <a:r>
              <a:rPr lang="cs-CZ" dirty="0" err="1"/>
              <a:t>capit</a:t>
            </a:r>
            <a:r>
              <a:rPr lang="cs-CZ" dirty="0" err="1">
                <a:solidFill>
                  <a:srgbClr val="FF0000"/>
                </a:solidFill>
              </a:rPr>
              <a:t>ulum</a:t>
            </a:r>
            <a:r>
              <a:rPr lang="cs-CZ" dirty="0"/>
              <a:t> </a:t>
            </a:r>
            <a:r>
              <a:rPr lang="cs-CZ" dirty="0" err="1"/>
              <a:t>humeri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4" y="2819400"/>
            <a:ext cx="3495676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943600" y="4724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cutic</a:t>
            </a:r>
            <a:r>
              <a:rPr lang="cs-CZ" dirty="0" err="1">
                <a:solidFill>
                  <a:srgbClr val="FF0000"/>
                </a:solidFill>
              </a:rPr>
              <a:t>ula</a:t>
            </a:r>
            <a:r>
              <a:rPr lang="cs-CZ" dirty="0"/>
              <a:t> </a:t>
            </a:r>
            <a:r>
              <a:rPr lang="cs-CZ" dirty="0" err="1"/>
              <a:t>unguis</a:t>
            </a: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6858000" y="3962400"/>
            <a:ext cx="609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72316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52800" y="17526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err="1"/>
              <a:t>pap</a:t>
            </a:r>
            <a:r>
              <a:rPr lang="cs-CZ" dirty="0" err="1">
                <a:solidFill>
                  <a:srgbClr val="FF0000"/>
                </a:solidFill>
              </a:rPr>
              <a:t>illa</a:t>
            </a:r>
            <a:r>
              <a:rPr lang="cs-CZ" dirty="0"/>
              <a:t> </a:t>
            </a:r>
            <a:r>
              <a:rPr lang="cs-CZ" dirty="0" err="1"/>
              <a:t>mammae</a:t>
            </a:r>
            <a:r>
              <a:rPr lang="cs-CZ" dirty="0"/>
              <a:t>			19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err="1"/>
              <a:t>lobi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 err="1">
                <a:solidFill>
                  <a:srgbClr val="FF0000"/>
                </a:solidFill>
              </a:rPr>
              <a:t>ulae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mamm</a:t>
            </a:r>
            <a:r>
              <a:rPr lang="cs-CZ" dirty="0" err="1">
                <a:solidFill>
                  <a:srgbClr val="00B050"/>
                </a:solidFill>
              </a:rPr>
              <a:t>ariae</a:t>
            </a:r>
            <a:r>
              <a:rPr lang="cs-CZ" dirty="0"/>
              <a:t> 	23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err="1"/>
              <a:t>lob</a:t>
            </a:r>
            <a:r>
              <a:rPr lang="cs-CZ" dirty="0" err="1">
                <a:solidFill>
                  <a:srgbClr val="FF0000"/>
                </a:solidFill>
              </a:rPr>
              <a:t>uli</a:t>
            </a:r>
            <a:r>
              <a:rPr lang="cs-CZ" dirty="0"/>
              <a:t>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mammariae</a:t>
            </a:r>
            <a:r>
              <a:rPr lang="cs-CZ" dirty="0"/>
              <a:t>	24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/>
              <a:t>are</a:t>
            </a:r>
            <a:r>
              <a:rPr lang="cs-CZ" dirty="0">
                <a:solidFill>
                  <a:srgbClr val="FF0000"/>
                </a:solidFill>
              </a:rPr>
              <a:t>ola</a:t>
            </a:r>
            <a:r>
              <a:rPr lang="cs-CZ" dirty="0"/>
              <a:t> </a:t>
            </a:r>
            <a:r>
              <a:rPr lang="cs-CZ" dirty="0" err="1"/>
              <a:t>mammae</a:t>
            </a:r>
            <a:r>
              <a:rPr lang="cs-CZ" dirty="0"/>
              <a:t>			27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are</a:t>
            </a:r>
            <a:r>
              <a:rPr lang="cs-CZ" dirty="0" err="1">
                <a:solidFill>
                  <a:srgbClr val="FF0000"/>
                </a:solidFill>
              </a:rPr>
              <a:t>ol</a:t>
            </a:r>
            <a:r>
              <a:rPr lang="cs-CZ" dirty="0" err="1">
                <a:solidFill>
                  <a:srgbClr val="00B050"/>
                </a:solidFill>
              </a:rPr>
              <a:t>ares</a:t>
            </a:r>
            <a:r>
              <a:rPr lang="cs-CZ" dirty="0"/>
              <a:t>		28</a:t>
            </a:r>
          </a:p>
          <a:p>
            <a:pPr marL="342900" indent="-342900">
              <a:buAutoNum type="arabicPlain" startAt="27"/>
            </a:pPr>
            <a:endParaRPr lang="cs-CZ" dirty="0"/>
          </a:p>
          <a:p>
            <a:pPr marL="342900" indent="-342900"/>
            <a:r>
              <a:rPr lang="cs-CZ" dirty="0" err="1"/>
              <a:t>ligg</a:t>
            </a:r>
            <a:r>
              <a:rPr lang="cs-CZ" dirty="0"/>
              <a:t>. suspensoria </a:t>
            </a:r>
            <a:r>
              <a:rPr lang="cs-CZ" dirty="0" err="1"/>
              <a:t>mammaria</a:t>
            </a:r>
            <a:r>
              <a:rPr lang="cs-CZ" dirty="0"/>
              <a:t>	31</a:t>
            </a:r>
          </a:p>
        </p:txBody>
      </p:sp>
      <p:sp>
        <p:nvSpPr>
          <p:cNvPr id="6" name="Elipsa 5"/>
          <p:cNvSpPr/>
          <p:nvPr/>
        </p:nvSpPr>
        <p:spPr>
          <a:xfrm>
            <a:off x="3276600" y="4495800"/>
            <a:ext cx="609600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4800" y="304800"/>
            <a:ext cx="8199438" cy="579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   </a:t>
            </a:r>
            <a:r>
              <a:rPr lang="cs-CZ" sz="2400" i="1" dirty="0" err="1">
                <a:solidFill>
                  <a:srgbClr val="00B050"/>
                </a:solidFill>
              </a:rPr>
              <a:t>lingula</a:t>
            </a:r>
            <a:r>
              <a:rPr lang="cs-CZ" sz="2400" i="1" dirty="0"/>
              <a:t> (&lt; </a:t>
            </a:r>
            <a:r>
              <a:rPr lang="cs-CZ" sz="2400" i="1" dirty="0" err="1"/>
              <a:t>lingua</a:t>
            </a:r>
            <a:r>
              <a:rPr lang="cs-CZ" sz="2400" i="1" dirty="0"/>
              <a:t>)</a:t>
            </a:r>
          </a:p>
          <a:p>
            <a:pPr>
              <a:buNone/>
            </a:pPr>
            <a:r>
              <a:rPr lang="cs-CZ" sz="2400" i="1" dirty="0"/>
              <a:t>= </a:t>
            </a:r>
            <a:r>
              <a:rPr lang="cs-CZ" sz="2400" i="1" dirty="0" err="1"/>
              <a:t>little</a:t>
            </a:r>
            <a:r>
              <a:rPr lang="cs-CZ" sz="2400" i="1" dirty="0"/>
              <a:t> </a:t>
            </a:r>
            <a:r>
              <a:rPr lang="cs-CZ" sz="2400" i="1" dirty="0" err="1"/>
              <a:t>projection</a:t>
            </a:r>
            <a:r>
              <a:rPr lang="cs-CZ" sz="2400" i="1" dirty="0"/>
              <a:t>, </a:t>
            </a:r>
            <a:r>
              <a:rPr lang="cs-CZ" sz="2400" i="1" dirty="0" err="1"/>
              <a:t>process</a:t>
            </a:r>
            <a:endParaRPr lang="cs-CZ" sz="2400" i="1" dirty="0"/>
          </a:p>
          <a:p>
            <a:pPr>
              <a:buNone/>
            </a:pPr>
            <a:endParaRPr lang="cs-CZ" sz="2400" i="1" dirty="0"/>
          </a:p>
          <a:p>
            <a:pPr>
              <a:buNone/>
            </a:pPr>
            <a:r>
              <a:rPr lang="cs-CZ" sz="2400" dirty="0" err="1"/>
              <a:t>E.g</a:t>
            </a:r>
            <a:r>
              <a:rPr lang="cs-CZ" sz="2400" dirty="0"/>
              <a:t>.:</a:t>
            </a:r>
          </a:p>
          <a:p>
            <a:r>
              <a:rPr lang="cs-CZ" sz="2400" dirty="0" err="1"/>
              <a:t>sphenoidalis</a:t>
            </a:r>
            <a:endParaRPr lang="cs-CZ" sz="2400" dirty="0"/>
          </a:p>
          <a:p>
            <a:r>
              <a:rPr lang="cs-CZ" sz="2400" dirty="0" err="1"/>
              <a:t>pulmonis</a:t>
            </a:r>
            <a:r>
              <a:rPr lang="cs-CZ" sz="2400" dirty="0"/>
              <a:t> </a:t>
            </a:r>
            <a:r>
              <a:rPr lang="cs-CZ" sz="2400" dirty="0" err="1"/>
              <a:t>sinistri</a:t>
            </a:r>
            <a:endParaRPr lang="cs-CZ" sz="2400" dirty="0"/>
          </a:p>
          <a:p>
            <a:r>
              <a:rPr lang="cs-CZ" sz="2400" dirty="0" err="1"/>
              <a:t>mandibulae</a:t>
            </a:r>
            <a:endParaRPr lang="cs-CZ" sz="2400" dirty="0"/>
          </a:p>
        </p:txBody>
      </p:sp>
      <p:pic>
        <p:nvPicPr>
          <p:cNvPr id="4" name="Obrázek 3" descr="ling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4572000" cy="255984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276600" y="51054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2885435" cy="29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6629400" y="4038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7200"/>
            <a:ext cx="2743200" cy="26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7162800" y="2133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2888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cs-CZ" sz="2300" dirty="0" err="1"/>
              <a:t>capitulum</a:t>
            </a:r>
            <a:r>
              <a:rPr lang="cs-CZ" sz="2300" dirty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nodulus</a:t>
            </a:r>
            <a:r>
              <a:rPr lang="cs-CZ" sz="2300" dirty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cerebellum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lingula</a:t>
            </a:r>
            <a:r>
              <a:rPr lang="cs-CZ" sz="2300" dirty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cuticula</a:t>
            </a:r>
            <a:r>
              <a:rPr lang="cs-CZ" sz="2300" dirty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denticulus</a:t>
            </a:r>
            <a:r>
              <a:rPr lang="cs-CZ" sz="2300" dirty="0"/>
              <a:t> 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vasculum</a:t>
            </a:r>
            <a:r>
              <a:rPr lang="cs-CZ" sz="2300" dirty="0"/>
              <a:t> 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/>
              <a:t>ossiculum</a:t>
            </a:r>
            <a:r>
              <a:rPr lang="cs-CZ" sz="2300" dirty="0"/>
              <a:t> 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venula</a:t>
            </a:r>
            <a:r>
              <a:rPr lang="cs-CZ" sz="2300" dirty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geniculum</a:t>
            </a:r>
            <a:r>
              <a:rPr lang="cs-CZ" sz="2300" dirty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canaliculus</a:t>
            </a:r>
            <a:r>
              <a:rPr lang="cs-CZ" sz="2300" dirty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arteriola........................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areola ........................ 					</a:t>
            </a:r>
          </a:p>
          <a:p>
            <a:pPr>
              <a:spcAft>
                <a:spcPts val="600"/>
              </a:spcAft>
            </a:pPr>
            <a:endParaRPr lang="cs-CZ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722127" y="1354401"/>
            <a:ext cx="189026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FF0000"/>
                </a:solidFill>
                <a:latin typeface="+mj-lt"/>
                <a:cs typeface="Apple Chancery"/>
              </a:rPr>
              <a:t>caput</a:t>
            </a:r>
            <a:r>
              <a:rPr lang="cs-CZ" sz="2300" i="1" dirty="0">
                <a:solidFill>
                  <a:srgbClr val="FF0000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FF0000"/>
                </a:solidFill>
                <a:latin typeface="+mj-lt"/>
                <a:cs typeface="Apple Chancery"/>
              </a:rPr>
              <a:t>itis</a:t>
            </a:r>
            <a:r>
              <a:rPr lang="cs-CZ" sz="2300" i="1" dirty="0">
                <a:solidFill>
                  <a:srgbClr val="FF0000"/>
                </a:solidFill>
                <a:latin typeface="+mj-lt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+mj-lt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445" y="1806413"/>
            <a:ext cx="17059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nodus, i, m.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5269" y="2598580"/>
            <a:ext cx="18229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lingu</a:t>
            </a:r>
            <a:r>
              <a:rPr lang="en-US" sz="2300" i="1" dirty="0">
                <a:solidFill>
                  <a:srgbClr val="DB0013"/>
                </a:solidFill>
                <a:latin typeface="+mj-lt"/>
                <a:cs typeface="Apple Chancery"/>
              </a:rPr>
              <a:t>a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3094" y="3044856"/>
            <a:ext cx="1494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cutis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9230" y="2188991"/>
            <a:ext cx="21066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rgbClr val="DB0013"/>
                </a:solidFill>
                <a:latin typeface="+mj-lt"/>
                <a:cs typeface="Apple Chancery"/>
              </a:rPr>
              <a:t>cerebrum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i, n.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5290" y="1372573"/>
            <a:ext cx="16530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os,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ossis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6495" y="1753475"/>
            <a:ext cx="16401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vena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797" y="2199751"/>
            <a:ext cx="17219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genu,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us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8208" y="2646027"/>
            <a:ext cx="19688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canalis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m.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3710" y="3054030"/>
            <a:ext cx="19094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arteria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800" dirty="0"/>
              <a:t>Give nouns from which following diminutives are derived:</a:t>
            </a:r>
            <a:endParaRPr lang="cs-CZ" sz="2800" dirty="0"/>
          </a:p>
        </p:txBody>
      </p:sp>
      <p:sp>
        <p:nvSpPr>
          <p:cNvPr id="19" name="TextBox 14"/>
          <p:cNvSpPr txBox="1"/>
          <p:nvPr/>
        </p:nvSpPr>
        <p:spPr>
          <a:xfrm>
            <a:off x="1803094" y="3491132"/>
            <a:ext cx="22621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dens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dentis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m.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528569" y="3948880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vas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vasis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354095" y="3522534"/>
            <a:ext cx="15905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area, </a:t>
            </a:r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291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19" grpId="0"/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8320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/>
              <a:t>lobus</a:t>
            </a:r>
            <a:r>
              <a:rPr lang="cs-CZ" sz="2300" dirty="0"/>
              <a:t> ........................	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ductus</a:t>
            </a:r>
            <a:r>
              <a:rPr lang="cs-CZ" sz="2300" dirty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anus</a:t>
            </a:r>
            <a:r>
              <a:rPr lang="cs-CZ" sz="2300" dirty="0"/>
              <a:t> ........................ 	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frenum</a:t>
            </a:r>
            <a:r>
              <a:rPr lang="cs-CZ" sz="2300" dirty="0"/>
              <a:t> 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valva</a:t>
            </a:r>
            <a:r>
              <a:rPr lang="cs-CZ" sz="2300" dirty="0"/>
              <a:t> 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mus</a:t>
            </a:r>
            <a:r>
              <a:rPr lang="cs-CZ" sz="2300" dirty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venter</a:t>
            </a:r>
            <a:r>
              <a:rPr lang="cs-CZ" sz="2300" dirty="0"/>
              <a:t>.....................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/>
              <a:t>vena</a:t>
            </a:r>
            <a:r>
              <a:rPr lang="cs-CZ" sz="2300" dirty="0"/>
              <a:t>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septum........................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fossa</a:t>
            </a:r>
            <a:r>
              <a:rPr lang="cs-CZ" sz="2300" dirty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tuber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corpus ........................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glans</a:t>
            </a:r>
            <a:r>
              <a:rPr lang="cs-CZ" sz="2300" dirty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auris</a:t>
            </a:r>
            <a:r>
              <a:rPr lang="cs-CZ" sz="2300" dirty="0"/>
              <a:t> ........................ 					</a:t>
            </a:r>
          </a:p>
          <a:p>
            <a:pPr>
              <a:spcAft>
                <a:spcPts val="600"/>
              </a:spcAft>
            </a:pPr>
            <a:endParaRPr lang="cs-CZ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564500" y="1772088"/>
            <a:ext cx="11400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C00000"/>
                </a:solidFill>
                <a:latin typeface="+mj-lt"/>
                <a:cs typeface="Apple Chancery"/>
              </a:rPr>
              <a:t>lobulus</a:t>
            </a:r>
            <a:endParaRPr lang="en-US" sz="2300" i="1" dirty="0">
              <a:solidFill>
                <a:srgbClr val="C00000"/>
              </a:solidFill>
              <a:latin typeface="+mj-lt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672" y="2178079"/>
            <a:ext cx="130997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ductulus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505200"/>
            <a:ext cx="11753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+mj-lt"/>
                <a:cs typeface="Apple Chancery"/>
              </a:rPr>
              <a:t>valvula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886200"/>
            <a:ext cx="1428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musculus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554" y="2609412"/>
            <a:ext cx="10775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anulus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752600"/>
            <a:ext cx="10791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venula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133600"/>
            <a:ext cx="14061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septulum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590800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fossula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429000"/>
            <a:ext cx="189507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corpusculum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3886200"/>
            <a:ext cx="13708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glandula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800" dirty="0"/>
              <a:t>Form diminutives:</a:t>
            </a:r>
            <a:endParaRPr lang="cs-CZ" sz="2800" dirty="0"/>
          </a:p>
        </p:txBody>
      </p:sp>
      <p:sp>
        <p:nvSpPr>
          <p:cNvPr id="17" name="TextBox 12"/>
          <p:cNvSpPr txBox="1"/>
          <p:nvPr/>
        </p:nvSpPr>
        <p:spPr>
          <a:xfrm>
            <a:off x="1143000" y="4343400"/>
            <a:ext cx="16674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ventriculus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5378255" y="4351421"/>
            <a:ext cx="13019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auricula</a:t>
            </a:r>
            <a:endParaRPr lang="en-US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95400" y="30480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frenulum</a:t>
            </a:r>
            <a:endParaRPr lang="cs-CZ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410200" y="3048000"/>
            <a:ext cx="228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+mj-lt"/>
                <a:cs typeface="Apple Chancery"/>
              </a:rPr>
              <a:t>tuberculum</a:t>
            </a:r>
            <a:endParaRPr lang="cs-CZ" sz="2300" i="1" dirty="0">
              <a:solidFill>
                <a:srgbClr val="DB0013"/>
              </a:solidFill>
              <a:latin typeface="+mj-lt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6479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8" grpId="0" build="allAtOnce"/>
      <p:bldP spid="20" grpId="0" build="allAtOnce"/>
      <p:bldP spid="22" grpId="0" build="allAtOnce"/>
      <p:bldP spid="17" grpId="0" build="allAtOnce"/>
      <p:bldP spid="19" grpId="0" build="allAtOnce"/>
      <p:bldP spid="21" grpId="0" build="allAtOnce"/>
      <p:bldP spid="2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72" r="3292" b="4704"/>
          <a:stretch/>
        </p:blipFill>
        <p:spPr bwMode="auto">
          <a:xfrm>
            <a:off x="152400" y="152400"/>
            <a:ext cx="3826933" cy="28617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229" r="1933" b="2684"/>
          <a:stretch/>
        </p:blipFill>
        <p:spPr bwMode="auto">
          <a:xfrm>
            <a:off x="4656667" y="3581400"/>
            <a:ext cx="4326466" cy="309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79332" y="100915"/>
            <a:ext cx="5012268" cy="6528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 </a:t>
            </a:r>
            <a:r>
              <a:rPr lang="en-US" sz="1800" dirty="0"/>
              <a:t>A 16-year-old boy was admitted to the hospital</a:t>
            </a:r>
            <a:r>
              <a:rPr lang="cs-CZ" sz="1800" dirty="0"/>
              <a:t> </a:t>
            </a:r>
            <a:r>
              <a:rPr lang="en-US" sz="1800" dirty="0"/>
              <a:t>after being found unconscious in a snow bank at 6 a.m. on New Year's Day. He had </a:t>
            </a:r>
            <a:r>
              <a:rPr lang="cs-CZ" sz="1800" dirty="0"/>
              <a:t>b</a:t>
            </a:r>
            <a:r>
              <a:rPr lang="en-US" sz="1800" dirty="0" err="1"/>
              <a:t>een</a:t>
            </a:r>
            <a:r>
              <a:rPr lang="en-US" sz="1800" dirty="0"/>
              <a:t> well until the night before admission, when he attended a party where alcohol </a:t>
            </a:r>
            <a:r>
              <a:rPr lang="cs-CZ" sz="1800" dirty="0"/>
              <a:t>w</a:t>
            </a:r>
            <a:r>
              <a:rPr lang="en-US" sz="1800" dirty="0"/>
              <a:t>as consumed. He was last seen at approximately 11 p.m. Approximately 2 hours later, his friends and family noticed his absence and notified police; a search was begun. At approximately 6 a.m., he was found unconscious in a snowbank by local firefighters and police officers. 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8191F03-BFC1-421A-B16E-1C1155906D67}"/>
              </a:ext>
            </a:extLst>
          </p:cNvPr>
          <p:cNvSpPr txBox="1"/>
          <p:nvPr/>
        </p:nvSpPr>
        <p:spPr>
          <a:xfrm>
            <a:off x="228600" y="3200400"/>
            <a:ext cx="8746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ambient temperature was −15°C (5°F), with a wind-chill factor of approximately −29°C (−20°F). He was partially undressed</a:t>
            </a:r>
            <a:endParaRPr lang="cs-CZ" dirty="0"/>
          </a:p>
          <a:p>
            <a:r>
              <a:rPr lang="en-US" dirty="0"/>
              <a:t>with his pants down and his right boot off;</a:t>
            </a:r>
            <a:endParaRPr lang="cs-CZ" dirty="0"/>
          </a:p>
          <a:p>
            <a:r>
              <a:rPr lang="en-US" dirty="0"/>
              <a:t>his limbs were buried in the snow, and</a:t>
            </a:r>
            <a:endParaRPr lang="cs-CZ" dirty="0"/>
          </a:p>
          <a:p>
            <a:r>
              <a:rPr lang="en-US" dirty="0"/>
              <a:t>a layer of ice surrounded his right foot.</a:t>
            </a:r>
            <a:endParaRPr lang="cs-CZ" dirty="0"/>
          </a:p>
          <a:p>
            <a:r>
              <a:rPr lang="cs-CZ" u="sng" dirty="0" err="1"/>
              <a:t>Diagnosis</a:t>
            </a:r>
            <a:r>
              <a:rPr lang="cs-CZ" dirty="0"/>
              <a:t>:</a:t>
            </a:r>
          </a:p>
          <a:p>
            <a:r>
              <a:rPr lang="cs-CZ" dirty="0" err="1">
                <a:solidFill>
                  <a:srgbClr val="FF0000"/>
                </a:solidFill>
              </a:rPr>
              <a:t>Stage</a:t>
            </a:r>
            <a:r>
              <a:rPr lang="cs-CZ" dirty="0">
                <a:solidFill>
                  <a:srgbClr val="FF0000"/>
                </a:solidFill>
              </a:rPr>
              <a:t> 3 </a:t>
            </a:r>
            <a:r>
              <a:rPr lang="cs-CZ" dirty="0" err="1">
                <a:solidFill>
                  <a:srgbClr val="FF0000"/>
                </a:solidFill>
              </a:rPr>
              <a:t>hypothermia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Stage 3 frostbite with diffuse distal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small-vessel thrombosis and impending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part</a:t>
            </a:r>
            <a:r>
              <a:rPr lang="cs-CZ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al limb loss.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41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91600" cy="5181600"/>
          </a:xfrm>
        </p:spPr>
        <p:txBody>
          <a:bodyPr>
            <a:normAutofit/>
          </a:bodyPr>
          <a:lstStyle/>
          <a:p>
            <a:r>
              <a:rPr lang="cs-CZ" sz="2500" dirty="0"/>
              <a:t>In Latin, as </a:t>
            </a:r>
            <a:r>
              <a:rPr lang="cs-CZ" sz="2500" dirty="0" err="1"/>
              <a:t>well</a:t>
            </a:r>
            <a:r>
              <a:rPr lang="cs-CZ" sz="2500" dirty="0"/>
              <a:t> as in </a:t>
            </a:r>
            <a:r>
              <a:rPr lang="cs-CZ" sz="2500" dirty="0" err="1"/>
              <a:t>English</a:t>
            </a:r>
            <a:r>
              <a:rPr lang="cs-CZ" sz="2500" dirty="0"/>
              <a:t>, </a:t>
            </a:r>
            <a:r>
              <a:rPr lang="cs-CZ" sz="2500" dirty="0" err="1"/>
              <a:t>there</a:t>
            </a:r>
            <a:r>
              <a:rPr lang="cs-CZ" sz="2500" dirty="0"/>
              <a:t> </a:t>
            </a:r>
            <a:r>
              <a:rPr lang="cs-CZ" sz="2500" dirty="0" err="1"/>
              <a:t>exist</a:t>
            </a:r>
            <a:r>
              <a:rPr lang="cs-CZ" sz="2500" dirty="0"/>
              <a:t> </a:t>
            </a:r>
            <a:r>
              <a:rPr lang="cs-CZ" sz="2500" dirty="0" err="1"/>
              <a:t>various</a:t>
            </a:r>
            <a:r>
              <a:rPr lang="cs-CZ" sz="2500" dirty="0"/>
              <a:t> </a:t>
            </a:r>
            <a:r>
              <a:rPr lang="cs-CZ" sz="2500" dirty="0" err="1"/>
              <a:t>ways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comparing</a:t>
            </a:r>
            <a:r>
              <a:rPr lang="cs-CZ" sz="2500" dirty="0"/>
              <a:t> </a:t>
            </a:r>
            <a:r>
              <a:rPr lang="cs-CZ" sz="2500" dirty="0" err="1"/>
              <a:t>adjectives</a:t>
            </a:r>
            <a:r>
              <a:rPr lang="cs-CZ" sz="2500" dirty="0"/>
              <a:t>: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/>
              <a:t>comparatives</a:t>
            </a:r>
            <a:r>
              <a:rPr lang="cs-CZ" dirty="0"/>
              <a:t> and </a:t>
            </a:r>
            <a:r>
              <a:rPr lang="cs-CZ" dirty="0" err="1"/>
              <a:t>adjectives</a:t>
            </a:r>
            <a:r>
              <a:rPr lang="cs-CZ" dirty="0"/>
              <a:t> are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suffixes</a:t>
            </a:r>
            <a:endParaRPr lang="cs-CZ" dirty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/>
              <a:t>small</a:t>
            </a:r>
            <a:r>
              <a:rPr lang="cs-CZ" dirty="0"/>
              <a:t>, </a:t>
            </a:r>
            <a:r>
              <a:rPr lang="cs-CZ" dirty="0" err="1"/>
              <a:t>smaller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smallest</a:t>
            </a:r>
            <a:endParaRPr lang="cs-CZ" dirty="0"/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irregular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/>
              <a:t>comparatives</a:t>
            </a:r>
            <a:r>
              <a:rPr lang="cs-CZ" dirty="0"/>
              <a:t> and </a:t>
            </a:r>
            <a:r>
              <a:rPr lang="cs-CZ" dirty="0" err="1"/>
              <a:t>superlatives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/>
              <a:t>good</a:t>
            </a:r>
            <a:r>
              <a:rPr lang="cs-CZ" dirty="0"/>
              <a:t>, </a:t>
            </a:r>
            <a:r>
              <a:rPr lang="cs-CZ" dirty="0" err="1"/>
              <a:t>better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endParaRPr lang="cs-CZ" dirty="0"/>
          </a:p>
          <a:p>
            <a:pPr lvl="1"/>
            <a:r>
              <a:rPr lang="cs-CZ" dirty="0" err="1"/>
              <a:t>periphrastic</a:t>
            </a:r>
            <a:endParaRPr lang="cs-CZ" dirty="0"/>
          </a:p>
          <a:p>
            <a:pPr marL="720725" lvl="2" indent="-184150"/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multi-word expression has the same role as an inflection</a:t>
            </a:r>
            <a:endParaRPr lang="cs-CZ" dirty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/>
              <a:t>intelligent</a:t>
            </a:r>
            <a:r>
              <a:rPr lang="cs-CZ" dirty="0"/>
              <a:t>, more </a:t>
            </a:r>
            <a:r>
              <a:rPr lang="cs-CZ" dirty="0" err="1"/>
              <a:t>intelligent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intelligent</a:t>
            </a:r>
            <a:endParaRPr lang="cs-CZ" dirty="0"/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incomplete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/>
            <a:r>
              <a:rPr lang="cs-CZ" dirty="0"/>
              <a:t>no positive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adjective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comparatives</a:t>
            </a:r>
            <a:r>
              <a:rPr lang="cs-CZ" dirty="0"/>
              <a:t> (and </a:t>
            </a:r>
            <a:r>
              <a:rPr lang="cs-CZ" dirty="0" err="1"/>
              <a:t>superlatives</a:t>
            </a:r>
            <a:r>
              <a:rPr lang="cs-CZ" dirty="0"/>
              <a:t>) </a:t>
            </a:r>
            <a:r>
              <a:rPr lang="cs-CZ" dirty="0" err="1"/>
              <a:t>exist</a:t>
            </a:r>
            <a:endParaRPr lang="cs-CZ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8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/>
              <a:t>Regular</a:t>
            </a:r>
            <a:r>
              <a:rPr lang="cs-CZ" sz="3500" dirty="0"/>
              <a:t> </a:t>
            </a:r>
            <a:r>
              <a:rPr lang="cs-CZ" sz="3500" dirty="0" err="1"/>
              <a:t>comparison</a:t>
            </a:r>
            <a:r>
              <a:rPr lang="cs-CZ" sz="3500" dirty="0"/>
              <a:t> - </a:t>
            </a:r>
            <a:r>
              <a:rPr lang="cs-CZ" sz="3500" dirty="0" err="1"/>
              <a:t>comparative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LONGUS, A, UM 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/>
              <a:t>gen.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-I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BREVIS, E </a:t>
            </a:r>
            <a:r>
              <a:rPr lang="cs-CZ" sz="2400" b="1" dirty="0"/>
              <a:t>		gen. </a:t>
            </a: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-IS</a:t>
            </a:r>
          </a:p>
          <a:p>
            <a:pPr lvl="1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i="1" dirty="0" err="1">
                <a:solidFill>
                  <a:srgbClr val="00B050"/>
                </a:solidFill>
              </a:rPr>
              <a:t>Comparative</a:t>
            </a:r>
            <a:r>
              <a:rPr lang="cs-CZ" sz="2400" i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sz="2400" dirty="0" err="1"/>
              <a:t>take</a:t>
            </a:r>
            <a:r>
              <a:rPr lang="cs-CZ" sz="2400" dirty="0"/>
              <a:t> genitive stem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adjective</a:t>
            </a:r>
            <a:r>
              <a:rPr lang="cs-CZ" sz="2400" dirty="0"/>
              <a:t> and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endings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-</a:t>
            </a:r>
            <a:r>
              <a:rPr lang="cs-CZ" sz="2400" dirty="0" err="1"/>
              <a:t>ior</a:t>
            </a:r>
            <a:r>
              <a:rPr lang="cs-CZ" sz="2400" dirty="0"/>
              <a:t> (m+f), -ius (n), genitive </a:t>
            </a:r>
            <a:r>
              <a:rPr lang="cs-CZ" sz="2400" dirty="0" err="1"/>
              <a:t>ending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3 </a:t>
            </a:r>
            <a:r>
              <a:rPr lang="cs-CZ" sz="2400" dirty="0" err="1"/>
              <a:t>genders</a:t>
            </a:r>
            <a:r>
              <a:rPr lang="cs-CZ" sz="2400" dirty="0"/>
              <a:t>: -</a:t>
            </a:r>
            <a:r>
              <a:rPr lang="cs-CZ" sz="2400" dirty="0" err="1"/>
              <a:t>ioris</a:t>
            </a:r>
            <a:endParaRPr lang="cs-CZ" sz="2400" dirty="0"/>
          </a:p>
          <a:p>
            <a:pPr lvl="1"/>
            <a:r>
              <a:rPr lang="cs-CZ" sz="2400" dirty="0" err="1"/>
              <a:t>declined</a:t>
            </a:r>
            <a:r>
              <a:rPr lang="cs-CZ" sz="2400" dirty="0"/>
              <a:t>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/>
              <a:t>3rd </a:t>
            </a:r>
            <a:r>
              <a:rPr lang="cs-CZ" sz="2400" b="1" dirty="0" err="1"/>
              <a:t>declension</a:t>
            </a:r>
            <a:r>
              <a:rPr lang="cs-CZ" sz="2400" b="1" dirty="0"/>
              <a:t> </a:t>
            </a:r>
            <a:r>
              <a:rPr lang="cs-CZ" sz="2400" b="1" dirty="0" err="1"/>
              <a:t>consonant</a:t>
            </a:r>
            <a:r>
              <a:rPr lang="cs-CZ" sz="2400" b="1" dirty="0"/>
              <a:t> </a:t>
            </a:r>
            <a:r>
              <a:rPr lang="cs-CZ" sz="2400" b="1" dirty="0" err="1"/>
              <a:t>stems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 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IOR</a:t>
            </a:r>
            <a:r>
              <a:rPr lang="cs-CZ" sz="2400" dirty="0">
                <a:solidFill>
                  <a:srgbClr val="FF0000"/>
                </a:solidFill>
              </a:rPr>
              <a:t>, LONG</a:t>
            </a:r>
            <a:r>
              <a:rPr lang="cs-CZ" sz="2400" b="1" dirty="0">
                <a:solidFill>
                  <a:srgbClr val="FF0000"/>
                </a:solidFill>
              </a:rPr>
              <a:t>IUS, </a:t>
            </a:r>
            <a:r>
              <a:rPr lang="cs-CZ" sz="2400" b="1" dirty="0"/>
              <a:t>gen. </a:t>
            </a:r>
            <a:r>
              <a:rPr lang="cs-CZ" sz="2400" b="1" dirty="0">
                <a:solidFill>
                  <a:srgbClr val="FF0000"/>
                </a:solidFill>
              </a:rPr>
              <a:t>LONGIORIS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   BREV</a:t>
            </a:r>
            <a:r>
              <a:rPr lang="cs-CZ" sz="2400" b="1" dirty="0">
                <a:solidFill>
                  <a:srgbClr val="FF0000"/>
                </a:solidFill>
              </a:rPr>
              <a:t>IOR, </a:t>
            </a: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IUS, </a:t>
            </a:r>
            <a:r>
              <a:rPr lang="cs-CZ" sz="2400" b="1" dirty="0"/>
              <a:t>gen. </a:t>
            </a:r>
            <a:r>
              <a:rPr lang="cs-CZ" sz="2400" b="1" dirty="0">
                <a:solidFill>
                  <a:srgbClr val="FF0000"/>
                </a:solidFill>
              </a:rPr>
              <a:t>BREVIORIS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Declining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comparatives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777737"/>
              </p:ext>
            </p:extLst>
          </p:nvPr>
        </p:nvGraphicFramePr>
        <p:xfrm>
          <a:off x="179388" y="1844675"/>
          <a:ext cx="8504235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19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singular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plural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nom</a:t>
                      </a:r>
                      <a:r>
                        <a:rPr lang="cs-CZ" sz="19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gen.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brevioris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breviorum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acc</a:t>
                      </a:r>
                      <a:r>
                        <a:rPr lang="cs-CZ" sz="19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breviorem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abl</a:t>
                      </a:r>
                      <a:r>
                        <a:rPr lang="cs-CZ" sz="1900" dirty="0"/>
                        <a:t>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brevioribus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05" name="TextovéPole 4"/>
          <p:cNvSpPr txBox="1">
            <a:spLocks noChangeArrowheads="1"/>
          </p:cNvSpPr>
          <p:nvPr/>
        </p:nvSpPr>
        <p:spPr bwMode="auto">
          <a:xfrm>
            <a:off x="179388" y="3860800"/>
            <a:ext cx="88566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err="1">
                <a:latin typeface="+mj-lt"/>
              </a:rPr>
              <a:t>Comparative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forms</a:t>
            </a:r>
            <a:r>
              <a:rPr lang="cs-CZ" dirty="0">
                <a:latin typeface="+mj-lt"/>
              </a:rPr>
              <a:t> are </a:t>
            </a:r>
            <a:r>
              <a:rPr lang="cs-CZ" dirty="0" err="1">
                <a:latin typeface="+mj-lt"/>
              </a:rPr>
              <a:t>declined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according</a:t>
            </a:r>
            <a:r>
              <a:rPr lang="cs-CZ" dirty="0">
                <a:latin typeface="+mj-lt"/>
              </a:rPr>
              <a:t> to </a:t>
            </a:r>
            <a:r>
              <a:rPr lang="cs-CZ" dirty="0" err="1">
                <a:latin typeface="+mj-lt"/>
              </a:rPr>
              <a:t>paradigms</a:t>
            </a:r>
            <a:r>
              <a:rPr lang="cs-CZ" dirty="0">
                <a:latin typeface="+mj-lt"/>
              </a:rPr>
              <a:t> DOLOR (M., F.) and CORPUS (N.)</a:t>
            </a:r>
          </a:p>
          <a:p>
            <a:r>
              <a:rPr lang="cs-CZ" altLang="cs-CZ" dirty="0">
                <a:latin typeface="+mj-lt"/>
              </a:rPr>
              <a:t>Genitive </a:t>
            </a:r>
            <a:r>
              <a:rPr lang="cs-CZ" altLang="cs-CZ" dirty="0" err="1">
                <a:latin typeface="+mj-lt"/>
              </a:rPr>
              <a:t>ending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is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for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all</a:t>
            </a:r>
            <a:r>
              <a:rPr lang="cs-CZ" altLang="cs-CZ" dirty="0">
                <a:latin typeface="+mj-lt"/>
              </a:rPr>
              <a:t> 3 </a:t>
            </a:r>
            <a:r>
              <a:rPr lang="cs-CZ" altLang="cs-CZ" dirty="0" err="1">
                <a:latin typeface="+mj-lt"/>
              </a:rPr>
              <a:t>genders</a:t>
            </a:r>
            <a:r>
              <a:rPr lang="cs-CZ" altLang="cs-CZ" dirty="0">
                <a:latin typeface="+mj-lt"/>
              </a:rPr>
              <a:t>: – IORIS. </a:t>
            </a:r>
          </a:p>
          <a:p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simplex, </a:t>
            </a:r>
            <a:r>
              <a:rPr lang="cs-CZ" altLang="cs-CZ" dirty="0" err="1">
                <a:latin typeface="+mj-lt"/>
              </a:rPr>
              <a:t>simplicis</a:t>
            </a:r>
            <a:r>
              <a:rPr lang="cs-CZ" altLang="cs-CZ" dirty="0">
                <a:latin typeface="+mj-lt"/>
              </a:rPr>
              <a:t>	-&gt; </a:t>
            </a:r>
            <a:r>
              <a:rPr lang="cs-CZ" altLang="cs-CZ" dirty="0" err="1">
                <a:latin typeface="+mj-lt"/>
              </a:rPr>
              <a:t>simplicior</a:t>
            </a:r>
            <a:r>
              <a:rPr lang="cs-CZ" altLang="cs-CZ" dirty="0">
                <a:latin typeface="+mj-lt"/>
              </a:rPr>
              <a:t> (m., f.), </a:t>
            </a:r>
            <a:r>
              <a:rPr lang="cs-CZ" altLang="cs-CZ" dirty="0" err="1">
                <a:latin typeface="+mj-lt"/>
              </a:rPr>
              <a:t>simplicius</a:t>
            </a:r>
            <a:r>
              <a:rPr lang="cs-CZ" altLang="cs-CZ" dirty="0">
                <a:latin typeface="+mj-lt"/>
              </a:rPr>
              <a:t> (n.)	-&gt; g. </a:t>
            </a:r>
            <a:r>
              <a:rPr lang="cs-CZ" altLang="cs-CZ" dirty="0" err="1">
                <a:latin typeface="+mj-lt"/>
              </a:rPr>
              <a:t>sg</a:t>
            </a:r>
            <a:r>
              <a:rPr lang="cs-CZ" altLang="cs-CZ" dirty="0">
                <a:latin typeface="+mj-lt"/>
              </a:rPr>
              <a:t>.: </a:t>
            </a:r>
            <a:r>
              <a:rPr lang="cs-CZ" altLang="cs-CZ" dirty="0" err="1">
                <a:solidFill>
                  <a:srgbClr val="FF0000"/>
                </a:solidFill>
                <a:latin typeface="+mj-lt"/>
              </a:rPr>
              <a:t>simplicior</a:t>
            </a:r>
            <a:r>
              <a:rPr lang="cs-CZ" altLang="cs-CZ" dirty="0" err="1">
                <a:latin typeface="+mj-lt"/>
              </a:rPr>
              <a:t>is</a:t>
            </a:r>
            <a:r>
              <a:rPr lang="cs-CZ" altLang="cs-CZ" dirty="0">
                <a:latin typeface="+mj-lt"/>
              </a:rPr>
              <a:t> (m., f., n.)</a:t>
            </a:r>
          </a:p>
          <a:p>
            <a:r>
              <a:rPr lang="cs-CZ" altLang="cs-CZ" dirty="0" err="1">
                <a:latin typeface="+mj-lt"/>
              </a:rPr>
              <a:t>latus</a:t>
            </a:r>
            <a:r>
              <a:rPr lang="cs-CZ" altLang="cs-CZ" dirty="0">
                <a:latin typeface="+mj-lt"/>
              </a:rPr>
              <a:t>, a, um 	-&gt; </a:t>
            </a:r>
            <a:r>
              <a:rPr lang="cs-CZ" altLang="cs-CZ" dirty="0" err="1">
                <a:latin typeface="+mj-lt"/>
              </a:rPr>
              <a:t>latior</a:t>
            </a:r>
            <a:r>
              <a:rPr lang="cs-CZ" altLang="cs-CZ" dirty="0">
                <a:latin typeface="+mj-lt"/>
              </a:rPr>
              <a:t> (m., f.), </a:t>
            </a:r>
            <a:r>
              <a:rPr lang="cs-CZ" altLang="cs-CZ" dirty="0" err="1">
                <a:latin typeface="+mj-lt"/>
              </a:rPr>
              <a:t>latius</a:t>
            </a:r>
            <a:r>
              <a:rPr lang="cs-CZ" altLang="cs-CZ" dirty="0">
                <a:latin typeface="+mj-lt"/>
              </a:rPr>
              <a:t> (n.) 		-&gt; g. </a:t>
            </a:r>
            <a:r>
              <a:rPr lang="cs-CZ" altLang="cs-CZ" dirty="0" err="1">
                <a:latin typeface="+mj-lt"/>
              </a:rPr>
              <a:t>sg</a:t>
            </a:r>
            <a:r>
              <a:rPr lang="cs-CZ" altLang="cs-CZ" dirty="0">
                <a:latin typeface="+mj-lt"/>
              </a:rPr>
              <a:t>.: </a:t>
            </a:r>
            <a:r>
              <a:rPr lang="cs-CZ" altLang="cs-CZ" dirty="0" err="1">
                <a:solidFill>
                  <a:srgbClr val="FF0000"/>
                </a:solidFill>
                <a:latin typeface="+mj-lt"/>
              </a:rPr>
              <a:t>latior</a:t>
            </a:r>
            <a:r>
              <a:rPr lang="cs-CZ" altLang="cs-CZ" dirty="0" err="1">
                <a:latin typeface="+mj-lt"/>
              </a:rPr>
              <a:t>is</a:t>
            </a: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49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s.muni.cz/auth/el/1411/jaro2016/aVLLT0222c/um/Obrazek1.png"/>
          <p:cNvSpPr>
            <a:spLocks noChangeAspect="1" noChangeArrowheads="1"/>
          </p:cNvSpPr>
          <p:nvPr/>
        </p:nvSpPr>
        <p:spPr bwMode="auto">
          <a:xfrm>
            <a:off x="-28432" y="1752600"/>
            <a:ext cx="735953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21910"/>
            <a:ext cx="8718300" cy="5726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19600" y="1295400"/>
            <a:ext cx="609600" cy="48768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037000" y="1295400"/>
            <a:ext cx="601800" cy="48768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58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/>
              <a:t>Regular</a:t>
            </a:r>
            <a:r>
              <a:rPr lang="cs-CZ" sz="3500" dirty="0"/>
              <a:t> </a:t>
            </a:r>
            <a:r>
              <a:rPr lang="cs-CZ" sz="3500" dirty="0" err="1"/>
              <a:t>comparison</a:t>
            </a:r>
            <a:r>
              <a:rPr lang="cs-CZ" sz="3500" dirty="0"/>
              <a:t> - superlative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LONGUS, A, UM 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/>
              <a:t>gen.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-I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BREVIS, E </a:t>
            </a:r>
            <a:r>
              <a:rPr lang="cs-CZ" sz="2400" b="1" dirty="0"/>
              <a:t>		gen. </a:t>
            </a: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-IS</a:t>
            </a:r>
          </a:p>
          <a:p>
            <a:endParaRPr lang="cs-CZ" sz="2400" i="1" dirty="0">
              <a:solidFill>
                <a:srgbClr val="00B050"/>
              </a:solidFill>
            </a:endParaRPr>
          </a:p>
          <a:p>
            <a:r>
              <a:rPr lang="cs-CZ" sz="2400" i="1" dirty="0">
                <a:solidFill>
                  <a:srgbClr val="00B050"/>
                </a:solidFill>
              </a:rPr>
              <a:t>Superlative</a:t>
            </a:r>
          </a:p>
          <a:p>
            <a:pPr lvl="1"/>
            <a:r>
              <a:rPr lang="cs-CZ" sz="2400" dirty="0" err="1"/>
              <a:t>take</a:t>
            </a:r>
            <a:r>
              <a:rPr lang="cs-CZ" sz="2400" dirty="0"/>
              <a:t> genitive stem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adjective</a:t>
            </a:r>
            <a:r>
              <a:rPr lang="cs-CZ" sz="2400" dirty="0"/>
              <a:t> and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endings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-</a:t>
            </a:r>
            <a:r>
              <a:rPr lang="cs-CZ" sz="2400" dirty="0" err="1"/>
              <a:t>issimus</a:t>
            </a:r>
            <a:r>
              <a:rPr lang="cs-CZ" sz="2400" dirty="0"/>
              <a:t> (m), a (f), um (n) – </a:t>
            </a:r>
            <a:r>
              <a:rPr lang="cs-CZ" sz="2400" dirty="0" err="1"/>
              <a:t>declined</a:t>
            </a:r>
            <a:r>
              <a:rPr lang="cs-CZ" sz="2400" dirty="0"/>
              <a:t>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b="1" dirty="0"/>
              <a:t>1+2 </a:t>
            </a:r>
            <a:r>
              <a:rPr lang="cs-CZ" sz="2400" b="1" dirty="0" err="1"/>
              <a:t>decl</a:t>
            </a:r>
            <a:r>
              <a:rPr lang="cs-CZ" sz="2400" b="1" dirty="0"/>
              <a:t>. </a:t>
            </a:r>
            <a:r>
              <a:rPr lang="cs-CZ" sz="2400" b="1" dirty="0" err="1"/>
              <a:t>adjectives</a:t>
            </a:r>
            <a:r>
              <a:rPr lang="cs-CZ" sz="2400" b="1" dirty="0"/>
              <a:t> 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ISSIMUS, A, UM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ISSIMUS, A, UM</a:t>
            </a:r>
          </a:p>
        </p:txBody>
      </p:sp>
    </p:spTree>
    <p:extLst>
      <p:ext uri="{BB962C8B-B14F-4D97-AF65-F5344CB8AC3E}">
        <p14:creationId xmlns:p14="http://schemas.microsoft.com/office/powerpoint/2010/main" val="126744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 anchor="ctr">
            <a:normAutofit/>
          </a:bodyPr>
          <a:lstStyle/>
          <a:p>
            <a:r>
              <a:rPr lang="cs-CZ" dirty="0" err="1"/>
              <a:t>Irregular</a:t>
            </a:r>
            <a:r>
              <a:rPr lang="cs-CZ" dirty="0"/>
              <a:t>  and </a:t>
            </a:r>
            <a:r>
              <a:rPr lang="cs-CZ" dirty="0" err="1"/>
              <a:t>incomplete</a:t>
            </a:r>
            <a:r>
              <a:rPr lang="cs-CZ" dirty="0"/>
              <a:t> </a:t>
            </a:r>
            <a:r>
              <a:rPr lang="cs-CZ" dirty="0" err="1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51296"/>
            <a:ext cx="8839200" cy="494995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>
                <a:solidFill>
                  <a:schemeClr val="tx1"/>
                </a:solidFill>
              </a:rPr>
              <a:t>Irregular</a:t>
            </a:r>
            <a:r>
              <a:rPr lang="cs-CZ" sz="2900" dirty="0">
                <a:solidFill>
                  <a:schemeClr val="tx1"/>
                </a:solidFill>
              </a:rPr>
              <a:t> </a:t>
            </a:r>
            <a:r>
              <a:rPr lang="cs-CZ" sz="2900" dirty="0" err="1">
                <a:solidFill>
                  <a:schemeClr val="tx1"/>
                </a:solidFill>
              </a:rPr>
              <a:t>comparison</a:t>
            </a:r>
            <a:endParaRPr lang="cs-CZ" sz="29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/>
                </a:solidFill>
              </a:rPr>
              <a:t>magnus</a:t>
            </a:r>
            <a:r>
              <a:rPr lang="cs-CZ" sz="2400" dirty="0">
                <a:solidFill>
                  <a:schemeClr val="tx1"/>
                </a:solidFill>
              </a:rPr>
              <a:t>		</a:t>
            </a:r>
            <a:r>
              <a:rPr lang="cs-CZ" sz="2400" dirty="0">
                <a:solidFill>
                  <a:srgbClr val="FF0000"/>
                </a:solidFill>
              </a:rPr>
              <a:t>major, </a:t>
            </a:r>
            <a:r>
              <a:rPr lang="cs-CZ" sz="2400" dirty="0" err="1">
                <a:solidFill>
                  <a:srgbClr val="FF0000"/>
                </a:solidFill>
              </a:rPr>
              <a:t>majus</a:t>
            </a:r>
            <a:r>
              <a:rPr lang="cs-CZ" sz="2400" dirty="0">
                <a:solidFill>
                  <a:srgbClr val="FF0000"/>
                </a:solidFill>
              </a:rPr>
              <a:t>		</a:t>
            </a:r>
            <a:r>
              <a:rPr lang="cs-CZ" sz="2400" dirty="0" err="1">
                <a:solidFill>
                  <a:srgbClr val="FF0000"/>
                </a:solidFill>
              </a:rPr>
              <a:t>maximus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/>
                </a:solidFill>
              </a:rPr>
              <a:t>parvus</a:t>
            </a:r>
            <a:r>
              <a:rPr lang="cs-CZ" sz="2400" dirty="0">
                <a:solidFill>
                  <a:schemeClr val="tx1"/>
                </a:solidFill>
              </a:rPr>
              <a:t>		</a:t>
            </a:r>
            <a:r>
              <a:rPr lang="cs-CZ" sz="2400" dirty="0">
                <a:solidFill>
                  <a:srgbClr val="FF0000"/>
                </a:solidFill>
              </a:rPr>
              <a:t>minor, minus		</a:t>
            </a:r>
            <a:r>
              <a:rPr lang="cs-CZ" sz="2400" dirty="0" err="1">
                <a:solidFill>
                  <a:srgbClr val="FF0000"/>
                </a:solidFill>
              </a:rPr>
              <a:t>minimus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/>
              <a:t>Incomplete</a:t>
            </a:r>
            <a:r>
              <a:rPr lang="cs-CZ" sz="2900" dirty="0"/>
              <a:t> </a:t>
            </a:r>
            <a:r>
              <a:rPr lang="cs-CZ" sz="2900" dirty="0" err="1"/>
              <a:t>comparison</a:t>
            </a:r>
            <a:endParaRPr lang="cs-CZ" sz="2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/>
              <a:t>forms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to </a:t>
            </a:r>
            <a:r>
              <a:rPr lang="cs-CZ" sz="2400" dirty="0" err="1"/>
              <a:t>describe</a:t>
            </a:r>
            <a:r>
              <a:rPr lang="cs-CZ" sz="2400" dirty="0"/>
              <a:t> </a:t>
            </a:r>
            <a:r>
              <a:rPr lang="cs-CZ" sz="2400" dirty="0" err="1"/>
              <a:t>positions</a:t>
            </a:r>
            <a:r>
              <a:rPr lang="cs-CZ" sz="2400" dirty="0"/>
              <a:t> on </a:t>
            </a:r>
            <a:r>
              <a:rPr lang="cs-CZ" sz="2400" dirty="0" err="1"/>
              <a:t>human</a:t>
            </a:r>
            <a:r>
              <a:rPr lang="cs-CZ" sz="2400" dirty="0"/>
              <a:t> body, </a:t>
            </a:r>
            <a:r>
              <a:rPr lang="cs-CZ" sz="2400" dirty="0" err="1"/>
              <a:t>derived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prepositions</a:t>
            </a:r>
            <a:r>
              <a:rPr lang="cs-CZ" sz="2400" dirty="0"/>
              <a:t>, </a:t>
            </a:r>
            <a:r>
              <a:rPr lang="cs-CZ" sz="2400" dirty="0" err="1"/>
              <a:t>having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comparative</a:t>
            </a:r>
            <a:r>
              <a:rPr lang="cs-CZ" sz="2400" dirty="0"/>
              <a:t> and superlative </a:t>
            </a:r>
            <a:r>
              <a:rPr lang="cs-CZ" sz="2400" dirty="0" err="1"/>
              <a:t>forms</a:t>
            </a:r>
            <a:endParaRPr lang="cs-CZ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ante		</a:t>
            </a:r>
            <a:r>
              <a:rPr lang="cs-CZ" sz="2400" dirty="0" err="1">
                <a:solidFill>
                  <a:srgbClr val="FF0000"/>
                </a:solidFill>
              </a:rPr>
              <a:t>anterior</a:t>
            </a:r>
            <a:r>
              <a:rPr lang="cs-CZ" sz="2400" dirty="0">
                <a:solidFill>
                  <a:srgbClr val="FF0000"/>
                </a:solidFill>
              </a:rPr>
              <a:t>, ius</a:t>
            </a:r>
            <a:r>
              <a:rPr lang="cs-CZ" sz="24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post		</a:t>
            </a:r>
            <a:r>
              <a:rPr lang="cs-CZ" sz="2400" dirty="0" err="1">
                <a:solidFill>
                  <a:srgbClr val="FF0000"/>
                </a:solidFill>
              </a:rPr>
              <a:t>posterior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postremus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supra		</a:t>
            </a:r>
            <a:r>
              <a:rPr lang="cs-CZ" sz="2400" dirty="0">
                <a:solidFill>
                  <a:srgbClr val="FF0000"/>
                </a:solidFill>
              </a:rPr>
              <a:t>superior, ius		</a:t>
            </a:r>
            <a:r>
              <a:rPr lang="cs-CZ" sz="2400" dirty="0" err="1">
                <a:solidFill>
                  <a:srgbClr val="FF0000"/>
                </a:solidFill>
              </a:rPr>
              <a:t>supremus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err="1"/>
              <a:t>infra</a:t>
            </a:r>
            <a:r>
              <a:rPr lang="cs-CZ" sz="2400" dirty="0"/>
              <a:t>		</a:t>
            </a:r>
            <a:r>
              <a:rPr lang="cs-CZ" sz="2400" dirty="0" err="1">
                <a:solidFill>
                  <a:srgbClr val="FF0000"/>
                </a:solidFill>
              </a:rPr>
              <a:t>inferior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infimus</a:t>
            </a:r>
            <a:r>
              <a:rPr lang="cs-CZ" sz="2400" dirty="0">
                <a:solidFill>
                  <a:srgbClr val="FF0000"/>
                </a:solidFill>
              </a:rPr>
              <a:t>/</a:t>
            </a:r>
            <a:r>
              <a:rPr lang="cs-CZ" sz="2400" dirty="0" err="1">
                <a:solidFill>
                  <a:srgbClr val="FF0000"/>
                </a:solidFill>
              </a:rPr>
              <a:t>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intra		</a:t>
            </a:r>
            <a:r>
              <a:rPr lang="cs-CZ" sz="2400" dirty="0" err="1">
                <a:solidFill>
                  <a:srgbClr val="FF0000"/>
                </a:solidFill>
              </a:rPr>
              <a:t>interior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intimus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1828</TotalTime>
  <Words>1449</Words>
  <Application>Microsoft Office PowerPoint</Application>
  <PresentationFormat>Předvádění na obrazovce (4:3)</PresentationFormat>
  <Paragraphs>428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Apple Chancery</vt:lpstr>
      <vt:lpstr>Arial</vt:lpstr>
      <vt:lpstr>Calibri</vt:lpstr>
      <vt:lpstr>Cambria</vt:lpstr>
      <vt:lpstr>Courier New</vt:lpstr>
      <vt:lpstr>Georgia</vt:lpstr>
      <vt:lpstr>Wingdings</vt:lpstr>
      <vt:lpstr>Wingdings 2</vt:lpstr>
      <vt:lpstr>Administrativní</vt:lpstr>
      <vt:lpstr>Prezentace aplikace PowerPoint</vt:lpstr>
      <vt:lpstr>Comparison of adjectives</vt:lpstr>
      <vt:lpstr>Comparison of adjectives</vt:lpstr>
      <vt:lpstr>Types of comparison</vt:lpstr>
      <vt:lpstr>Regular comparison - comparative</vt:lpstr>
      <vt:lpstr>Declining of comparatives</vt:lpstr>
      <vt:lpstr>Prezentace aplikace PowerPoint</vt:lpstr>
      <vt:lpstr>Regular comparison - superlative</vt:lpstr>
      <vt:lpstr>Irregular  and incomplete comparison</vt:lpstr>
      <vt:lpstr>Use of Comparatives in Anatomical Terminology</vt:lpstr>
      <vt:lpstr>Prezentace aplikace PowerPoint</vt:lpstr>
      <vt:lpstr>Prezentace aplikace PowerPoint</vt:lpstr>
      <vt:lpstr>Prezentace aplikace PowerPoint</vt:lpstr>
      <vt:lpstr>Prezentace aplikace PowerPoint</vt:lpstr>
      <vt:lpstr>Use of Superlatives in Anatomical Terminology</vt:lpstr>
      <vt:lpstr>Prezentace aplikace PowerPoint</vt:lpstr>
      <vt:lpstr>Prezentace aplikace PowerPoint</vt:lpstr>
      <vt:lpstr>Form comparatives and superlatives from given adjectives</vt:lpstr>
      <vt:lpstr>FILL IN COMPARATIVES AND SUPERLATIVES IN CORRECT FORMS</vt:lpstr>
      <vt:lpstr>CREATE MEANINGFUL DIAGNOSES</vt:lpstr>
      <vt:lpstr>TRANSLATE </vt:lpstr>
      <vt:lpstr>TRANSLATE </vt:lpstr>
      <vt:lpstr>Put the correct Latin anatomical terms</vt:lpstr>
      <vt:lpstr>Prezentace aplikace PowerPoint</vt:lpstr>
      <vt:lpstr>HOW DO WE DERIVE WORDS IN MEDICAL TERMINOLOGY</vt:lpstr>
      <vt:lpstr>BASIC TERMINOLOGY  Medical words, like many other words consist of 3 basic component parts:</vt:lpstr>
      <vt:lpstr>PREFIXES</vt:lpstr>
      <vt:lpstr>SUFFIXES</vt:lpstr>
      <vt:lpstr>Diminutives</vt:lpstr>
      <vt:lpstr>Prezentace aplikace PowerPoint</vt:lpstr>
      <vt:lpstr>Prezentace aplikace PowerPoint</vt:lpstr>
      <vt:lpstr>Prezentace aplikace PowerPoint</vt:lpstr>
      <vt:lpstr>Give nouns from which following diminutives are derived:</vt:lpstr>
      <vt:lpstr>Form diminutives: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user</dc:creator>
  <cp:lastModifiedBy>Pavel Ševčík</cp:lastModifiedBy>
  <cp:revision>101</cp:revision>
  <dcterms:created xsi:type="dcterms:W3CDTF">2014-02-28T10:32:39Z</dcterms:created>
  <dcterms:modified xsi:type="dcterms:W3CDTF">2018-02-28T17:27:23Z</dcterms:modified>
</cp:coreProperties>
</file>