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57" r:id="rId3"/>
    <p:sldId id="258" r:id="rId4"/>
    <p:sldId id="259" r:id="rId5"/>
    <p:sldId id="262" r:id="rId6"/>
    <p:sldId id="263" r:id="rId7"/>
    <p:sldId id="256" r:id="rId8"/>
    <p:sldId id="274" r:id="rId9"/>
    <p:sldId id="275" r:id="rId10"/>
    <p:sldId id="276" r:id="rId11"/>
    <p:sldId id="266" r:id="rId12"/>
    <p:sldId id="269" r:id="rId13"/>
    <p:sldId id="267" r:id="rId14"/>
    <p:sldId id="268" r:id="rId15"/>
    <p:sldId id="270" r:id="rId16"/>
    <p:sldId id="271" r:id="rId17"/>
    <p:sldId id="278" r:id="rId18"/>
    <p:sldId id="265" r:id="rId19"/>
    <p:sldId id="273" r:id="rId20"/>
    <p:sldId id="264" r:id="rId21"/>
    <p:sldId id="272" r:id="rId22"/>
    <p:sldId id="261" r:id="rId2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EAD8-40C6-4308-9890-00714E360E59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DA3E-12E5-4351-89AD-32BED0858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Xanthoderma</a:t>
            </a:r>
            <a:r>
              <a:rPr lang="en-US" dirty="0" smtClean="0"/>
              <a:t> – </a:t>
            </a:r>
            <a:r>
              <a:rPr lang="en-US" dirty="0" err="1" smtClean="0"/>
              <a:t>melanocytus</a:t>
            </a:r>
            <a:r>
              <a:rPr lang="en-US" dirty="0" smtClean="0"/>
              <a:t> – </a:t>
            </a:r>
            <a:r>
              <a:rPr lang="en-US" dirty="0" err="1" smtClean="0"/>
              <a:t>erythrocytopenia</a:t>
            </a:r>
            <a:r>
              <a:rPr lang="en-US" dirty="0" smtClean="0"/>
              <a:t> – </a:t>
            </a:r>
            <a:r>
              <a:rPr lang="en-US" dirty="0" err="1" smtClean="0"/>
              <a:t>chlorophyllum</a:t>
            </a:r>
            <a:r>
              <a:rPr lang="en-US" dirty="0" smtClean="0"/>
              <a:t> (on) - </a:t>
            </a:r>
            <a:r>
              <a:rPr lang="en-US" dirty="0" err="1" smtClean="0"/>
              <a:t>cyanob</a:t>
            </a:r>
            <a:r>
              <a:rPr lang="cs-CZ" dirty="0" smtClean="0"/>
              <a:t>á</a:t>
            </a:r>
            <a:r>
              <a:rPr lang="en-US" dirty="0" err="1" smtClean="0"/>
              <a:t>cteria</a:t>
            </a:r>
            <a:r>
              <a:rPr lang="en-US" dirty="0" smtClean="0"/>
              <a:t> - leucorrhoea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ODYNIA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synonymic</a:t>
            </a:r>
            <a:r>
              <a:rPr lang="en-US" baseline="0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Haemangioma</a:t>
            </a:r>
            <a:r>
              <a:rPr lang="en-US" dirty="0"/>
              <a:t> </a:t>
            </a:r>
            <a:r>
              <a:rPr lang="en-US" baseline="0" dirty="0"/>
              <a:t>– </a:t>
            </a:r>
            <a:r>
              <a:rPr lang="en-US" baseline="0" dirty="0" err="1"/>
              <a:t>pyrosis</a:t>
            </a:r>
            <a:r>
              <a:rPr lang="en-US" baseline="0" dirty="0"/>
              <a:t>  - hydrocephalus – </a:t>
            </a:r>
            <a:r>
              <a:rPr lang="en-US" baseline="0" dirty="0" err="1"/>
              <a:t>lipectom</a:t>
            </a:r>
            <a:r>
              <a:rPr lang="cs-CZ" baseline="0" dirty="0" err="1"/>
              <a:t>ia</a:t>
            </a:r>
            <a:r>
              <a:rPr lang="en-US" baseline="0" dirty="0"/>
              <a:t> -  </a:t>
            </a:r>
            <a:r>
              <a:rPr lang="en-US" baseline="0" dirty="0" err="1"/>
              <a:t>Pyosalpinx</a:t>
            </a:r>
            <a:r>
              <a:rPr lang="en-US" baseline="0" dirty="0"/>
              <a:t> – </a:t>
            </a:r>
            <a:r>
              <a:rPr lang="en-US" baseline="0" dirty="0" err="1"/>
              <a:t>Nephrolith</a:t>
            </a:r>
            <a:r>
              <a:rPr lang="cs-CZ" baseline="0" dirty="0" err="1"/>
              <a:t>ec</a:t>
            </a:r>
            <a:r>
              <a:rPr lang="en-US" baseline="0" dirty="0"/>
              <a:t>tom</a:t>
            </a:r>
            <a:r>
              <a:rPr lang="cs-CZ" baseline="0" dirty="0" err="1"/>
              <a:t>ia</a:t>
            </a:r>
            <a:r>
              <a:rPr lang="en-US" baseline="0" dirty="0"/>
              <a:t> – </a:t>
            </a:r>
            <a:r>
              <a:rPr lang="en-US" baseline="0" dirty="0" err="1"/>
              <a:t>Uraemia</a:t>
            </a:r>
            <a:r>
              <a:rPr lang="en-US" baseline="0" dirty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Handout 5 –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prepare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Handout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cap="small" dirty="0" err="1" smtClean="0">
                <a:solidFill>
                  <a:srgbClr val="CB0202"/>
                </a:solidFill>
              </a:rPr>
              <a:t>Time</a:t>
            </a:r>
            <a:r>
              <a:rPr lang="cs-CZ" sz="1200" b="1" cap="small" dirty="0" smtClean="0">
                <a:solidFill>
                  <a:srgbClr val="CB0202"/>
                </a:solidFill>
              </a:rPr>
              <a:t> to </a:t>
            </a:r>
            <a:r>
              <a:rPr lang="cs-CZ" sz="1200" b="1" cap="small" dirty="0" err="1" smtClean="0">
                <a:solidFill>
                  <a:srgbClr val="CB0202"/>
                </a:solidFill>
              </a:rPr>
              <a:t>prepare</a:t>
            </a: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 smtClean="0">
              <a:solidFill>
                <a:srgbClr val="CB020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prepare</a:t>
            </a:r>
            <a:r>
              <a:rPr lang="cs-CZ" dirty="0" smtClean="0"/>
              <a:t>: </a:t>
            </a:r>
            <a:r>
              <a:rPr lang="cs-CZ" dirty="0" err="1" smtClean="0"/>
              <a:t>Angioplastica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Angiographia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Cardiacus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Cardiopneumographia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Nephrostomia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Cystostomia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Glossectomia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Mastoplastica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Dermatoplastica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03.04.2017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78133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MATCH GREEK ELEMENTS WITH LATIN EQUIVALENTS</a:t>
            </a: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9832" y="836712"/>
            <a:ext cx="2736304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1340768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844824"/>
            <a:ext cx="2808312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15816" y="1340768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5816" y="2780928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3284984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3356992"/>
            <a:ext cx="27363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5816" y="42930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816" y="1844824"/>
            <a:ext cx="2664296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836712"/>
            <a:ext cx="2664296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59832" y="2348880"/>
            <a:ext cx="2592288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71800" y="5301208"/>
            <a:ext cx="28083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5" y="712953"/>
            <a:ext cx="344196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-PATHIA</a:t>
            </a:r>
            <a:r>
              <a:rPr lang="en-US" sz="2400" dirty="0" smtClean="0">
                <a:latin typeface="Calibri" pitchFamily="34" charset="0"/>
              </a:rPr>
              <a:t> : </a:t>
            </a:r>
            <a:r>
              <a:rPr lang="cs-CZ" sz="2400" dirty="0" err="1" smtClean="0">
                <a:latin typeface="Calibri" pitchFamily="34" charset="0"/>
              </a:rPr>
              <a:t>pathology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sth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67" y="135906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Psychopathia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525" y="44560"/>
            <a:ext cx="781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OR DERIVE THE COMPOUND WORD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667" y="1951276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5434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Neuropathia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72790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Angiopathia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135694"/>
            <a:ext cx="321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cartilage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7" y="4320112"/>
            <a:ext cx="24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Disorder of a cell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7" y="49123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Rhinopathia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67" y="5504530"/>
            <a:ext cx="29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tongue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67" y="609673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Myopathia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9953" y="724093"/>
            <a:ext cx="324178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-PTOSIS</a:t>
            </a:r>
            <a:r>
              <a:rPr lang="en-US" sz="2400" dirty="0" smtClean="0">
                <a:latin typeface="Calibri" pitchFamily="34" charset="0"/>
              </a:rPr>
              <a:t> : </a:t>
            </a:r>
            <a:r>
              <a:rPr lang="en-US" sz="2400" dirty="0" err="1" smtClean="0">
                <a:latin typeface="Calibri" pitchFamily="34" charset="0"/>
              </a:rPr>
              <a:t>prolapse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sth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4399" y="1359065"/>
            <a:ext cx="307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4399" y="1949480"/>
            <a:ext cx="197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Gastroptosis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399" y="2539895"/>
            <a:ext cx="447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Fallopian tube(s)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399" y="3130310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Colonoptosis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399" y="3720725"/>
            <a:ext cx="311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kidney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99" y="4311138"/>
            <a:ext cx="234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Blepharoptosis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16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779220"/>
            <a:ext cx="882047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ECTOMIA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excision, surgical removal of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part of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or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whole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orga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append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ectomia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removal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vermiform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appendix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70" y="1801598"/>
            <a:ext cx="290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FINGER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82" y="2285531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STOMACH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40" y="2769464"/>
            <a:ext cx="269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LIVER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51" y="3253397"/>
            <a:ext cx="297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LARYNX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7" y="3737330"/>
            <a:ext cx="26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8" y="4221263"/>
            <a:ext cx="295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BREAST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50" y="4705196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PANCREAS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89130"/>
            <a:ext cx="328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PROSTATE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050" y="1772816"/>
            <a:ext cx="24192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Dactyl-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601" y="2252408"/>
            <a:ext cx="22878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Gastr-ec-tomia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42" y="2732000"/>
            <a:ext cx="23775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Hepat-ec-tomia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050" y="3211592"/>
            <a:ext cx="25081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Laryng-ec-tomia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318" y="3691184"/>
            <a:ext cx="205697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050" y="4170776"/>
            <a:ext cx="22015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126" y="4650368"/>
            <a:ext cx="2788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Pancreat-ec-tomia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050" y="5129957"/>
            <a:ext cx="255971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Prostat-ec-tomia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631631"/>
            <a:ext cx="29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</a:t>
            </a:r>
            <a:r>
              <a:rPr lang="cs-CZ" sz="2400" dirty="0" smtClean="0">
                <a:latin typeface="Cambria"/>
                <a:cs typeface="Cambria"/>
              </a:rPr>
              <a:t>UTERUS-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601" y="5631631"/>
            <a:ext cx="24673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Hyster-ec-tomia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9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8568952" cy="1200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GRAPHIA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recor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imag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ing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sth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hystero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recording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strenght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uterine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contractions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51311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</a:t>
            </a: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with imaging </a:t>
            </a:r>
            <a:r>
              <a:rPr lang="en-US" sz="2400" dirty="0" smtClean="0">
                <a:latin typeface="Cambria"/>
                <a:cs typeface="Cambria"/>
              </a:rPr>
              <a:t>technology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894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 vessels examination with some </a:t>
            </a:r>
            <a:r>
              <a:rPr lang="en-US" sz="2400" dirty="0">
                <a:latin typeface="Cambria"/>
                <a:cs typeface="Cambria"/>
              </a:rPr>
              <a:t>type of </a:t>
            </a:r>
            <a:r>
              <a:rPr lang="en-US" sz="2400" dirty="0" smtClean="0">
                <a:latin typeface="Cambria"/>
                <a:cs typeface="Cambria"/>
              </a:rPr>
              <a:t>viewing/recording </a:t>
            </a:r>
            <a:r>
              <a:rPr lang="en-US" sz="2400" dirty="0">
                <a:latin typeface="Cambria"/>
                <a:cs typeface="Cambria"/>
              </a:rPr>
              <a:t>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Internal organs examination by taking X-ray photographs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21178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process of recording electrical impulses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204864"/>
            <a:ext cx="32015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Mamm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Angi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221088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Radi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157017"/>
            <a:ext cx="3611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Electr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/>
      <p:bldP spid="9" grpId="0" build="allAtOnce"/>
      <p:bldP spid="11" grpId="0" build="allAtOnce"/>
      <p:bldP spid="13" grpId="0" build="allAtOnce"/>
      <p:bldP spid="16" grpId="0" build="allAtOnce"/>
      <p:bldP spid="17" grpId="0" build="allAtOnce"/>
      <p:bldP spid="20" grpId="0" build="allAtOnce"/>
      <p:bldP spid="23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METRIA 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</a:rPr>
              <a:t>measuremen</a:t>
            </a:r>
            <a:r>
              <a:rPr lang="cs-CZ" sz="2400" dirty="0" smtClean="0">
                <a:latin typeface="Calibri" pitchFamily="34" charset="0"/>
              </a:rPr>
              <a:t>t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sth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</a:p>
          <a:p>
            <a:pPr algn="l"/>
            <a:r>
              <a:rPr lang="en-US" sz="2400" dirty="0" smtClean="0">
                <a:latin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pupillo</a:t>
            </a:r>
            <a:r>
              <a:rPr lang="en-US" sz="2400" dirty="0" err="1" smtClean="0">
                <a:latin typeface="Calibri" pitchFamily="34" charset="0"/>
              </a:rPr>
              <a:t>metria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– measurement of the diameter </a:t>
            </a:r>
            <a:r>
              <a:rPr lang="en-US" sz="2400" dirty="0" smtClean="0">
                <a:latin typeface="Calibri" pitchFamily="34" charset="0"/>
              </a:rPr>
              <a:t>of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</a:rPr>
              <a:t>eye pupil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72" y="239127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2494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Pelvi-metria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72" y="347139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Cephal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2" y="522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Cyst-o-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1" y="4047455"/>
            <a:ext cx="23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Odont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653136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Oste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2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331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PELVIS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16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HEAD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370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Measurement of BLADDER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TEETH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4653136"/>
            <a:ext cx="33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BONES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3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25795"/>
            <a:ext cx="8496944" cy="1200328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SCOPIA</a:t>
            </a:r>
            <a:r>
              <a:rPr lang="en-US" sz="2400" dirty="0" smtClean="0">
                <a:latin typeface="Calibri" pitchFamily="34" charset="0"/>
              </a:rPr>
              <a:t> : visual examination of the interior of a body organ, broadly also </a:t>
            </a:r>
            <a:r>
              <a:rPr lang="cs-CZ" sz="2400" dirty="0" err="1" smtClean="0">
                <a:latin typeface="Calibri" pitchFamily="34" charset="0"/>
              </a:rPr>
              <a:t>any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inspection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a body part</a:t>
            </a:r>
            <a:endParaRPr lang="en-US" sz="2400" dirty="0" smtClean="0">
              <a:latin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endo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scopia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: examination of the inside of the body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  </a:t>
            </a:r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FETUS-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365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PHARYNX-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ANUS-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ABDOMINAL CAVITY-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4591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LARGE INTESTINE-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454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THORACIC CAVITY-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562" y="2132856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Fet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562" y="2591534"/>
            <a:ext cx="26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Pharyng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113" y="305021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An-o-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1113" y="350889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Lapar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813" y="3967568"/>
            <a:ext cx="25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Col-o(no)-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113" y="442624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Thorac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309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VAGINA-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113" y="488492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Colp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</a:t>
            </a:r>
            <a:r>
              <a:rPr lang="cs-CZ" sz="2400" dirty="0" smtClean="0">
                <a:latin typeface="Cambria"/>
                <a:cs typeface="Cambria"/>
              </a:rPr>
              <a:t>ion </a:t>
            </a:r>
            <a:r>
              <a:rPr lang="cs-CZ" sz="2400" dirty="0" err="1" smtClean="0">
                <a:latin typeface="Cambria"/>
                <a:cs typeface="Cambria"/>
              </a:rPr>
              <a:t>of</a:t>
            </a:r>
            <a:r>
              <a:rPr lang="en-US" sz="2400" dirty="0" smtClean="0">
                <a:latin typeface="Cambria"/>
                <a:cs typeface="Cambria"/>
              </a:rPr>
              <a:t> EYE-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1113" y="534359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Ophthalm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8495928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-TOMIA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cutting, incision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sth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hernio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tomia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– a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surgical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incision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to fix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hernia</a:t>
            </a:r>
            <a:endParaRPr lang="en-US" sz="24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ARTERY-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317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BRONCHUS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267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SKULL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252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291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MUSCLE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375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PERICARDIUM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868" y="170080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Arteri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868" y="222816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Bronch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868" y="2755522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317" y="3282879"/>
            <a:ext cx="19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442" y="3810236"/>
            <a:ext cx="181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My-o-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17" y="4337593"/>
            <a:ext cx="271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Pericardi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554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PERINEUM (PUBIC REGION)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4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 </a:t>
            </a:r>
            <a:r>
              <a:rPr lang="en-US" sz="2400" dirty="0" smtClean="0">
                <a:latin typeface="Cambria"/>
                <a:cs typeface="Cambria"/>
              </a:rPr>
              <a:t>VEIN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34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</a:t>
            </a:r>
            <a:r>
              <a:rPr lang="cs-CZ" sz="2400" dirty="0" smtClean="0">
                <a:latin typeface="Cambria"/>
                <a:cs typeface="Cambria"/>
              </a:rPr>
              <a:t>to</a:t>
            </a:r>
            <a:r>
              <a:rPr lang="en-US" sz="2400" dirty="0" smtClean="0">
                <a:latin typeface="Cambria"/>
                <a:cs typeface="Cambria"/>
              </a:rPr>
              <a:t>TYMPANUM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317" y="4864950"/>
            <a:ext cx="208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Episi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435" y="53923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Phleb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9317" y="5919663"/>
            <a:ext cx="255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Tympan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87607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 dirty="0" smtClean="0">
                <a:latin typeface="+mj-lt"/>
              </a:rPr>
              <a:t>DECIDE WHETHER THE COMPOUND WORD CONTAINS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GREEK </a:t>
            </a:r>
          </a:p>
          <a:p>
            <a:pPr algn="l">
              <a:defRPr/>
            </a:pPr>
            <a:r>
              <a:rPr lang="en-US" sz="2000" b="1" dirty="0" smtClean="0">
                <a:latin typeface="+mj-lt"/>
              </a:rPr>
              <a:t>ELEMENT CORRESPONDING WITH THE LABELLED BODY PART</a:t>
            </a:r>
            <a:r>
              <a:rPr lang="cs-CZ" sz="2000" b="1" dirty="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342" y="2204864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smtClean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smtClean="0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4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77" y="32331"/>
            <a:ext cx="6155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MATCH DEFINITIONS WITH GREEK </a:t>
            </a:r>
            <a:r>
              <a:rPr lang="cs-CZ" sz="2000" b="1" dirty="0">
                <a:solidFill>
                  <a:schemeClr val="bg1"/>
                </a:solidFill>
              </a:rPr>
              <a:t>ROOTS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benign tumor made up of newly formed blood vessels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77" y="2772284"/>
            <a:ext cx="609654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Condition in which excess cerebrospinal fluid accumulates in the ventricles of the brain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577" y="3668775"/>
            <a:ext cx="609654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77" y="4226712"/>
            <a:ext cx="609654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An accumulation of pus in the Fallopian tube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577" y="4784649"/>
            <a:ext cx="609654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a kidney stone through an incision into the kidney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577" y="5681140"/>
            <a:ext cx="609654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toxic condition resulting from renal failure in which kidney function is compromised and urea is retained in the blood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577" y="1537238"/>
            <a:ext cx="6096541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burning sensation caused by the return of acidic stomach contents into the </a:t>
            </a:r>
            <a:r>
              <a:rPr lang="en-US" sz="2200" dirty="0" err="1">
                <a:latin typeface="Cambria"/>
                <a:cs typeface="Cambria"/>
              </a:rPr>
              <a:t>oesophagus</a:t>
            </a:r>
            <a:r>
              <a:rPr lang="en-US" sz="2200" dirty="0">
                <a:latin typeface="Cambria"/>
                <a:cs typeface="Cambria"/>
              </a:rPr>
              <a:t> is called heartburn or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18117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Haem</a:t>
            </a:r>
            <a:r>
              <a:rPr lang="en-US" sz="2400" b="1" i="1" dirty="0">
                <a:latin typeface="Cambria"/>
                <a:cs typeface="Cambria"/>
              </a:rPr>
              <a:t>-a</a:t>
            </a:r>
            <a:r>
              <a:rPr lang="cs-CZ" sz="2400" b="1" i="1" dirty="0" err="1">
                <a:latin typeface="Cambria"/>
                <a:cs typeface="Cambria"/>
              </a:rPr>
              <a:t>ngi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Hydr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79450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/>
                <a:cs typeface="Cambria"/>
              </a:rPr>
              <a:t>Lip-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9090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Lith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7332" y="1137399"/>
            <a:ext cx="69952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Py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7332" y="1863979"/>
            <a:ext cx="83988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Pyr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70373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/>
                <a:cs typeface="Cambria"/>
              </a:rPr>
              <a:t>Ur-</a:t>
            </a: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368232"/>
            <a:ext cx="896214" cy="3073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 flipV="1">
            <a:off x="6371118" y="2091236"/>
            <a:ext cx="896214" cy="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347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 flipV="1">
            <a:off x="6371118" y="3157005"/>
            <a:ext cx="896214" cy="111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3884219"/>
            <a:ext cx="896214" cy="11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>
            <a:off x="6371118" y="5727713"/>
            <a:ext cx="896214" cy="50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252" y="548680"/>
            <a:ext cx="8443187" cy="63093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800"/>
              </a:spcBef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oothache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hypersensitivity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dealing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fear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dental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care,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dentistry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cavity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surgical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tooth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53" y="79494"/>
            <a:ext cx="810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ANALYZE THE MEDICAL TERMS INCL. GREEK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ODÓUS, ODONTOS</a:t>
            </a:r>
            <a:r>
              <a:rPr lang="cs-CZ" b="1" dirty="0" smtClean="0">
                <a:latin typeface="+mj-lt"/>
              </a:rPr>
              <a:t>:</a:t>
            </a:r>
            <a:endParaRPr lang="en-US" b="1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52120" y="12114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ODONTALGIA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2120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PERIODONTITIS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52120" y="242088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ODONTOHYPERAESTHESIA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2120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ODONTOLOGIA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52120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ODONTOMA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52120" y="40050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ODONTOGENESIS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52120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ODONTOPHOBIA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52120" y="52292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ODONTOSCOPIA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24128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ODONTECTOMIA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629303"/>
            <a:ext cx="4922613" cy="46166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mbria"/>
                <a:cs typeface="Cambria"/>
              </a:rPr>
              <a:t>Use </a:t>
            </a:r>
            <a:r>
              <a:rPr lang="cs-CZ" sz="2400" dirty="0" err="1" smtClean="0">
                <a:latin typeface="Cambria"/>
                <a:cs typeface="Cambria"/>
              </a:rPr>
              <a:t>the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root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b="1" dirty="0" smtClean="0">
                <a:latin typeface="Cambria"/>
                <a:cs typeface="Cambria"/>
              </a:rPr>
              <a:t>my-o-/s/-</a:t>
            </a:r>
            <a:r>
              <a:rPr lang="cs-CZ" sz="2400" b="1" dirty="0" smtClean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(</a:t>
            </a:r>
            <a:r>
              <a:rPr lang="en-US" sz="2400" dirty="0" smtClean="0">
                <a:latin typeface="Cambria"/>
                <a:cs typeface="Cambria"/>
              </a:rPr>
              <a:t>muscle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26" y="57208"/>
            <a:ext cx="758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</a:t>
            </a:r>
            <a:r>
              <a:rPr lang="cs-CZ" sz="2400" b="1" dirty="0" smtClean="0"/>
              <a:t>MEDICAL </a:t>
            </a:r>
            <a:r>
              <a:rPr lang="en-US" sz="2400" b="1" dirty="0" smtClean="0"/>
              <a:t>TERMS BASED ON DEFINITIONS</a:t>
            </a:r>
            <a:r>
              <a:rPr lang="cs-CZ" sz="2400" b="1" dirty="0" smtClean="0"/>
              <a:t>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1162812"/>
            <a:ext cx="884654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Benign tumor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Inflammation of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F</a:t>
            </a:r>
            <a:r>
              <a:rPr lang="en-US" sz="2400" dirty="0" smtClean="0">
                <a:latin typeface="Cambria"/>
                <a:cs typeface="Cambria"/>
              </a:rPr>
              <a:t>ormation of multiple tumors in a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cs-CZ" sz="2400" dirty="0" err="1" smtClean="0">
                <a:latin typeface="Cambria"/>
                <a:cs typeface="Cambria"/>
              </a:rPr>
              <a:t>Heart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muscle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tissue in the uterus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(adj.</a:t>
            </a:r>
            <a:r>
              <a:rPr lang="en-US" sz="2400" dirty="0" smtClean="0">
                <a:latin typeface="Cambria"/>
                <a:cs typeface="Cambria"/>
              </a:rPr>
              <a:t>) Referring to the heart muscle 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Recording the strength of a muscle contraction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cs-CZ" sz="2400" dirty="0" err="1" smtClean="0">
                <a:latin typeface="Cambria"/>
                <a:cs typeface="Cambria"/>
              </a:rPr>
              <a:t>Medical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field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studying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muscles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Removal of a </a:t>
            </a:r>
            <a:r>
              <a:rPr lang="cs-CZ" sz="2400" dirty="0" err="1" smtClean="0">
                <a:latin typeface="Cambria"/>
                <a:cs typeface="Cambria"/>
              </a:rPr>
              <a:t>muscular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tissue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tumour</a:t>
            </a:r>
            <a:endParaRPr lang="en-US" sz="2400" dirty="0" smtClean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Surgical </a:t>
            </a:r>
            <a:r>
              <a:rPr lang="cs-CZ" sz="2400" dirty="0" err="1" smtClean="0">
                <a:latin typeface="Cambria"/>
                <a:cs typeface="Cambria"/>
              </a:rPr>
              <a:t>incision</a:t>
            </a:r>
            <a:r>
              <a:rPr lang="cs-CZ" sz="2400" dirty="0" smtClean="0">
                <a:latin typeface="Cambria"/>
                <a:cs typeface="Cambria"/>
              </a:rPr>
              <a:t> to a </a:t>
            </a:r>
            <a:r>
              <a:rPr lang="en-US" sz="2400" dirty="0" smtClean="0">
                <a:latin typeface="Cambria"/>
                <a:cs typeface="Cambria"/>
              </a:rPr>
              <a:t>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Plastic surgery to repair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20272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MYOSITIS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80312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MYOMATOSIS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20272" y="25649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MYOCARDIUM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20272" y="29969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MYOMETRIUM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MYOCARDIACUS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20272" y="386104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MYOGRAPHIA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42930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MYOLOGIA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20272" y="472514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MYOMECTOMIA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020272" y="52292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MYOTOMIA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020272" y="573325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MYOPLASTICA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56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THE ITEMS IN THE TWO COLUMNS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Chrom</a:t>
            </a:r>
            <a:r>
              <a:rPr lang="en-US" sz="2800" dirty="0" smtClean="0">
                <a:latin typeface="Cambria"/>
                <a:cs typeface="Cambria"/>
              </a:rPr>
              <a:t>-o-, </a:t>
            </a:r>
            <a:r>
              <a:rPr lang="en-US" sz="2800" dirty="0" err="1" smtClean="0">
                <a:latin typeface="Cambria"/>
                <a:cs typeface="Cambria"/>
              </a:rPr>
              <a:t>chromat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Chlor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Erythr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Leuc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Xanth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Poli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rey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ed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Melan</a:t>
            </a:r>
            <a:r>
              <a:rPr lang="en-US" sz="2800" dirty="0" smtClean="0">
                <a:latin typeface="Cambria"/>
                <a:cs typeface="Cambria"/>
              </a:rPr>
              <a:t>-o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96045"/>
            <a:ext cx="8686800" cy="58619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>
                <a:solidFill>
                  <a:schemeClr val="tx1"/>
                </a:solidFill>
              </a:rPr>
              <a:t>h</a:t>
            </a:r>
            <a:r>
              <a:rPr lang="cs-CZ" sz="2200" dirty="0" err="1" smtClean="0">
                <a:solidFill>
                  <a:schemeClr val="tx1"/>
                </a:solidFill>
              </a:rPr>
              <a:t>ystera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salpinx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graphia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pan – </a:t>
            </a:r>
            <a:r>
              <a:rPr lang="cs-CZ" sz="2200" dirty="0" err="1" smtClean="0">
                <a:solidFill>
                  <a:schemeClr val="tx1"/>
                </a:solidFill>
              </a:rPr>
              <a:t>hystera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salpinx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oophoron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ectome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oligos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erythros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kytos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haima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thrombos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kytos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penia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pneumon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haima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pericardium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kystis</a:t>
            </a:r>
            <a:r>
              <a:rPr lang="cs-CZ" sz="2200" dirty="0" smtClean="0">
                <a:solidFill>
                  <a:schemeClr val="tx1"/>
                </a:solidFill>
              </a:rPr>
              <a:t> – ureter – </a:t>
            </a:r>
            <a:r>
              <a:rPr lang="cs-CZ" sz="2200" dirty="0" err="1" smtClean="0">
                <a:solidFill>
                  <a:schemeClr val="tx1"/>
                </a:solidFill>
              </a:rPr>
              <a:t>pyelos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nephros</a:t>
            </a:r>
            <a:r>
              <a:rPr lang="cs-CZ" sz="2200" dirty="0" smtClean="0">
                <a:solidFill>
                  <a:schemeClr val="tx1"/>
                </a:solidFill>
              </a:rPr>
              <a:t> - </a:t>
            </a:r>
            <a:r>
              <a:rPr lang="cs-CZ" sz="2200" dirty="0" err="1" smtClean="0">
                <a:solidFill>
                  <a:schemeClr val="tx1"/>
                </a:solidFill>
              </a:rPr>
              <a:t>itis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hepaticus</a:t>
            </a:r>
            <a:r>
              <a:rPr lang="cs-CZ" sz="2200" dirty="0" smtClean="0">
                <a:solidFill>
                  <a:schemeClr val="tx1"/>
                </a:solidFill>
              </a:rPr>
              <a:t> – duodenum – </a:t>
            </a:r>
            <a:r>
              <a:rPr lang="cs-CZ" sz="2200" dirty="0" err="1" smtClean="0">
                <a:solidFill>
                  <a:schemeClr val="tx1"/>
                </a:solidFill>
              </a:rPr>
              <a:t>anastomosis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223"/>
            <a:ext cx="941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CREATE COMPOUND MEDICAL TERMS FROM </a:t>
            </a:r>
          </a:p>
          <a:p>
            <a:r>
              <a:rPr lang="cs-CZ" sz="2000" b="1" dirty="0" smtClean="0">
                <a:latin typeface="+mj-lt"/>
              </a:rPr>
              <a:t>THE GIVEN COMPONENTS AND FIGURE OUT THEIR MEANING: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7944" y="1412776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hysterosalpingographia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67944" y="2276872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panhysterosalpingoophorectomia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3068960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oligoerythrocytaemia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378904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thrombocytopenia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95936" y="4653136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pneumohaemopericardium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67944" y="551723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cystoureteropyelonephritis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67944" y="6237312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hepaticoduodenoanastomosis</a:t>
            </a:r>
            <a:endParaRPr lang="cs-CZ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251520" y="789672"/>
            <a:ext cx="8496944" cy="609397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repair a blood vessel (e.g. </a:t>
            </a:r>
            <a:r>
              <a:rPr lang="cs-CZ" sz="2000" dirty="0" smtClean="0">
                <a:latin typeface="Cambria"/>
                <a:cs typeface="Cambria"/>
              </a:rPr>
              <a:t>a </a:t>
            </a:r>
            <a:r>
              <a:rPr lang="en-US" sz="2000" dirty="0" smtClean="0">
                <a:latin typeface="Cambria"/>
                <a:cs typeface="Cambria"/>
              </a:rPr>
              <a:t>narrowed artery)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X-ray examination of a </a:t>
            </a:r>
            <a:r>
              <a:rPr lang="cs-CZ" sz="2000" dirty="0" err="1" smtClean="0">
                <a:latin typeface="Cambria"/>
                <a:cs typeface="Cambria"/>
              </a:rPr>
              <a:t>vessel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using radio-opaque dye so the </a:t>
            </a:r>
            <a:r>
              <a:rPr lang="cs-CZ" sz="2000" dirty="0" err="1" smtClean="0">
                <a:latin typeface="Cambria"/>
                <a:cs typeface="Cambria"/>
              </a:rPr>
              <a:t>vessel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cs-CZ" sz="2000" dirty="0" err="1" smtClean="0">
                <a:latin typeface="Cambria"/>
                <a:cs typeface="Cambria"/>
              </a:rPr>
              <a:t>shows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up </a:t>
            </a:r>
            <a:r>
              <a:rPr lang="cs-CZ" sz="2000" dirty="0" err="1" smtClean="0">
                <a:latin typeface="Cambria"/>
                <a:cs typeface="Cambria"/>
              </a:rPr>
              <a:t>is</a:t>
            </a:r>
            <a:r>
              <a:rPr lang="en-US" sz="2000" dirty="0" smtClean="0">
                <a:latin typeface="Cambria"/>
                <a:cs typeface="Cambria"/>
              </a:rPr>
              <a:t>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(Adjective) </a:t>
            </a:r>
            <a:r>
              <a:rPr lang="cs-CZ" sz="2000" dirty="0" err="1" smtClean="0">
                <a:latin typeface="Cambria"/>
                <a:cs typeface="Cambria"/>
              </a:rPr>
              <a:t>referring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to the heart and the chest region 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abbreviation C-PG stands for examination of the heart function and breathing, in Latin it is called…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 permanent opening into the pelvis of kidney from the surface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cs-CZ" sz="2000" dirty="0" err="1" smtClean="0">
                <a:latin typeface="Cambria"/>
                <a:cs typeface="Cambria"/>
              </a:rPr>
              <a:t>Surgery</a:t>
            </a:r>
            <a:r>
              <a:rPr lang="cs-CZ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to make an opening between the bladder and the abdominal wall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removal of tongue is...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of breasts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Replacement of the damaged skin by skin taken from a donor is…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FILL IN THE MEDICAL TERMS:</a:t>
            </a:r>
            <a:endParaRPr lang="cs-CZ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READ THE DIAGNOSES, PUT THE FULL FORMS OF ABBREVIATIONS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199"/>
            <a:ext cx="85344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743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861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6934200" y="19812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876800" y="1981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048000" y="55626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200400" y="59436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62200" y="2971800"/>
            <a:ext cx="609600" cy="381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90800" y="2667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>
                <a:solidFill>
                  <a:srgbClr val="00B050"/>
                </a:solidFill>
              </a:rPr>
              <a:t>secundum</a:t>
            </a:r>
            <a:r>
              <a:rPr lang="cs-CZ" sz="1600" i="1" dirty="0" smtClean="0">
                <a:solidFill>
                  <a:srgbClr val="00B050"/>
                </a:solidFill>
              </a:rPr>
              <a:t>  (</a:t>
            </a:r>
            <a:r>
              <a:rPr lang="cs-CZ" sz="1600" i="1" dirty="0" err="1" smtClean="0">
                <a:solidFill>
                  <a:srgbClr val="00B050"/>
                </a:solidFill>
              </a:rPr>
              <a:t>prep</a:t>
            </a:r>
            <a:r>
              <a:rPr lang="cs-CZ" sz="1600" i="1" dirty="0" smtClean="0">
                <a:solidFill>
                  <a:srgbClr val="00B050"/>
                </a:solidFill>
              </a:rPr>
              <a:t>.!) = </a:t>
            </a:r>
            <a:r>
              <a:rPr lang="cs-CZ" sz="1600" i="1" dirty="0" err="1" smtClean="0">
                <a:solidFill>
                  <a:srgbClr val="00B050"/>
                </a:solidFill>
              </a:rPr>
              <a:t>according</a:t>
            </a:r>
            <a:r>
              <a:rPr lang="cs-CZ" sz="1600" i="1" dirty="0" smtClean="0">
                <a:solidFill>
                  <a:srgbClr val="00B050"/>
                </a:solidFill>
              </a:rPr>
              <a:t>  to</a:t>
            </a:r>
            <a:endParaRPr lang="cs-CZ" sz="1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WORDS WITH NAMES OF COLOURS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1.  A yellowish </a:t>
            </a:r>
            <a:r>
              <a:rPr lang="en-US" sz="2400" dirty="0">
                <a:latin typeface="Cambria"/>
                <a:cs typeface="Cambria"/>
              </a:rPr>
              <a:t>discoloration of the </a:t>
            </a:r>
            <a:r>
              <a:rPr lang="en-US" sz="2400" dirty="0" smtClean="0">
                <a:latin typeface="Cambria"/>
                <a:cs typeface="Cambria"/>
              </a:rPr>
              <a:t>skin is known as .…….…….</a:t>
            </a:r>
            <a:r>
              <a:rPr lang="en-US" sz="2400" i="1" dirty="0" smtClean="0">
                <a:latin typeface="Cambria"/>
                <a:cs typeface="Cambria"/>
              </a:rPr>
              <a:t>derma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2. A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cell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producing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dark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pigment (…………...) is called ……………………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3. A decreased number 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red blood cells is ………………..</a:t>
            </a:r>
            <a:r>
              <a:rPr lang="en-US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6. An excessive  discharge of white (or sometimes yellowish) mucus from </a:t>
            </a:r>
            <a:r>
              <a:rPr lang="en-US" sz="2400" dirty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 is ………………..</a:t>
            </a:r>
            <a:r>
              <a:rPr lang="en-US" sz="2400" i="1" dirty="0" err="1" smtClean="0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5. A </a:t>
            </a:r>
            <a:r>
              <a:rPr lang="en-US" sz="2400" dirty="0">
                <a:latin typeface="Cambria"/>
                <a:cs typeface="Cambria"/>
              </a:rPr>
              <a:t>group of photosynthetic bacteria </a:t>
            </a:r>
            <a:r>
              <a:rPr lang="en-US" sz="2400" dirty="0" smtClean="0">
                <a:latin typeface="Cambria"/>
                <a:cs typeface="Cambria"/>
              </a:rPr>
              <a:t>containing </a:t>
            </a:r>
            <a:r>
              <a:rPr lang="en-US" sz="2400" dirty="0">
                <a:latin typeface="Cambria"/>
                <a:cs typeface="Cambria"/>
              </a:rPr>
              <a:t>a blue </a:t>
            </a:r>
            <a:r>
              <a:rPr lang="en-US" sz="2400" dirty="0" smtClean="0">
                <a:latin typeface="Cambria"/>
                <a:cs typeface="Cambria"/>
              </a:rPr>
              <a:t>pigment is ………….</a:t>
            </a:r>
            <a:r>
              <a:rPr lang="en-US" sz="2400" i="1" dirty="0" smtClean="0">
                <a:latin typeface="Cambria"/>
                <a:cs typeface="Cambria"/>
              </a:rPr>
              <a:t>bacteria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4. The </a:t>
            </a:r>
            <a:r>
              <a:rPr lang="en-US" sz="2400" dirty="0">
                <a:latin typeface="Cambria"/>
                <a:cs typeface="Cambria"/>
              </a:rPr>
              <a:t>green pigment of plant leaves and </a:t>
            </a:r>
            <a:r>
              <a:rPr lang="en-US" sz="2400" dirty="0" smtClean="0">
                <a:latin typeface="Cambria"/>
                <a:cs typeface="Cambria"/>
              </a:rPr>
              <a:t>algae is ………………</a:t>
            </a:r>
            <a:r>
              <a:rPr lang="en-US" sz="2400" i="1" dirty="0" err="1" smtClean="0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BRACHYDACTYLIA </a:t>
            </a:r>
            <a:r>
              <a:rPr lang="cs-CZ" sz="2600" dirty="0" smtClean="0">
                <a:solidFill>
                  <a:schemeClr val="tx1"/>
                </a:solidFill>
                <a:latin typeface="Cambria"/>
                <a:cs typeface="Cambria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OLIGODACTYLIA </a:t>
            </a:r>
            <a:endParaRPr lang="en-US" sz="2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232" y="3109958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086232" y="4684415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/>
          <a:srcRect l="9826" r="10924"/>
          <a:stretch/>
        </p:blipFill>
        <p:spPr>
          <a:xfrm>
            <a:off x="3503211" y="3109958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/>
          <a:srcRect t="9915"/>
          <a:stretch/>
        </p:blipFill>
        <p:spPr>
          <a:xfrm>
            <a:off x="6055941" y="3109958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chemeClr val="accent5"/>
                </a:solidFill>
              </a:rPr>
              <a:t>-DACTYLIA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661568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04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4160" y="5054140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9380" y="110374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61363"/>
              </p:ext>
            </p:extLst>
          </p:nvPr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88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Latin </a:t>
                      </a:r>
                      <a:r>
                        <a:rPr lang="cs-CZ" sz="1600" dirty="0" err="1" smtClean="0"/>
                        <a:t>origin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Greek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origin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Hybrids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both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compound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and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derived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terms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112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dirty="0" smtClean="0"/>
                        <a:t>⇨ </a:t>
                      </a:r>
                      <a:r>
                        <a:rPr lang="cs-CZ" sz="1600" dirty="0" err="1" smtClean="0"/>
                        <a:t>usually</a:t>
                      </a:r>
                      <a:r>
                        <a:rPr lang="cs-CZ" sz="1600" dirty="0" smtClean="0"/>
                        <a:t> 2-</a:t>
                      </a:r>
                      <a:r>
                        <a:rPr lang="cs-CZ" sz="1600" dirty="0" err="1" smtClean="0"/>
                        <a:t>root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expressions</a:t>
                      </a:r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/>
                        <a:t>⇨ </a:t>
                      </a:r>
                      <a:r>
                        <a:rPr lang="cs-CZ" sz="1600" baseline="0" dirty="0" err="1" smtClean="0"/>
                        <a:t>connecting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vowels</a:t>
                      </a:r>
                      <a:r>
                        <a:rPr lang="cs-CZ" sz="1600" baseline="0" dirty="0" smtClean="0"/>
                        <a:t>: </a:t>
                      </a:r>
                      <a:r>
                        <a:rPr lang="cs-CZ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o/i/</a:t>
                      </a:r>
                      <a:r>
                        <a:rPr kumimoji="0" lang="en-US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kumimoji="0" lang="cs-CZ" sz="16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⇨ a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noun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numeral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place</a:t>
                      </a:r>
                      <a:endParaRPr lang="cs-CZ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examples</a:t>
                      </a:r>
                      <a:r>
                        <a:rPr lang="cs-CZ" sz="1600" dirty="0" smtClean="0"/>
                        <a:t>:</a:t>
                      </a:r>
                    </a:p>
                    <a:p>
                      <a:pPr algn="l"/>
                      <a:r>
                        <a:rPr lang="cs-CZ" sz="1600" dirty="0" err="1" smtClean="0"/>
                        <a:t>nas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lacrim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alis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secund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grav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ida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un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later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alis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mult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cs-CZ" sz="1600" dirty="0" err="1" smtClean="0"/>
                        <a:t>ngulus</a:t>
                      </a:r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cerebr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-o-spin-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alis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noun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mult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-i-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cellul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adj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prim</a:t>
                      </a:r>
                      <a:r>
                        <a:rPr lang="cs-CZ" sz="1600" dirty="0" smtClean="0"/>
                        <a:t>-i-para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numeral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l"/>
                      <a:endParaRPr lang="cs-CZ" sz="160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⇨</a:t>
                      </a:r>
                      <a:r>
                        <a:rPr lang="cs-CZ" sz="1600" dirty="0" err="1" smtClean="0"/>
                        <a:t>multi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root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expressions</a:t>
                      </a:r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⇨ </a:t>
                      </a:r>
                      <a:r>
                        <a:rPr lang="cs-CZ" sz="1600" baseline="0" dirty="0" err="1" smtClean="0"/>
                        <a:t>connecting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vowels</a:t>
                      </a:r>
                      <a:r>
                        <a:rPr lang="cs-CZ" sz="1600" baseline="0" dirty="0" smtClean="0"/>
                        <a:t>: </a:t>
                      </a:r>
                      <a:r>
                        <a:rPr lang="cs-CZ" sz="16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</a:t>
                      </a:r>
                      <a:r>
                        <a:rPr kumimoji="0" lang="en-US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lang="cs-CZ" sz="16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⇨ a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noun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numeral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place</a:t>
                      </a:r>
                      <a:endParaRPr lang="cs-CZ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examples</a:t>
                      </a:r>
                      <a:r>
                        <a:rPr lang="cs-CZ" sz="160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thromb</a:t>
                      </a:r>
                      <a:r>
                        <a:rPr lang="cs-CZ" sz="1600" dirty="0" smtClean="0"/>
                        <a:t>-o-</a:t>
                      </a:r>
                      <a:r>
                        <a:rPr lang="cs-CZ" sz="1600" dirty="0" err="1" smtClean="0"/>
                        <a:t>cyt</a:t>
                      </a:r>
                      <a:r>
                        <a:rPr lang="cs-CZ" sz="1600" dirty="0" smtClean="0"/>
                        <a:t>-o-</a:t>
                      </a:r>
                      <a:r>
                        <a:rPr lang="cs-CZ" sz="1600" dirty="0" err="1" smtClean="0"/>
                        <a:t>penia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(3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roots</a:t>
                      </a:r>
                      <a:r>
                        <a:rPr lang="cs-CZ" sz="1600" baseline="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pan-</a:t>
                      </a:r>
                      <a:r>
                        <a:rPr lang="cs-CZ" sz="1600" baseline="0" dirty="0" err="1" smtClean="0"/>
                        <a:t>hyster</a:t>
                      </a:r>
                      <a:r>
                        <a:rPr lang="cs-CZ" sz="1600" baseline="0" dirty="0" smtClean="0"/>
                        <a:t>-o-</a:t>
                      </a:r>
                      <a:r>
                        <a:rPr lang="cs-CZ" sz="1600" baseline="0" dirty="0" err="1" smtClean="0"/>
                        <a:t>salping</a:t>
                      </a:r>
                      <a:r>
                        <a:rPr lang="cs-CZ" sz="1600" baseline="0" dirty="0" smtClean="0"/>
                        <a:t>-o-</a:t>
                      </a:r>
                      <a:r>
                        <a:rPr lang="cs-CZ" sz="1600" baseline="0" dirty="0" err="1" smtClean="0"/>
                        <a:t>oophor</a:t>
                      </a:r>
                      <a:r>
                        <a:rPr lang="cs-CZ" sz="1600" baseline="0" dirty="0" smtClean="0"/>
                        <a:t>-</a:t>
                      </a:r>
                      <a:r>
                        <a:rPr lang="cs-CZ" sz="1600" baseline="0" dirty="0" err="1" smtClean="0"/>
                        <a:t>ec</a:t>
                      </a:r>
                      <a:r>
                        <a:rPr lang="cs-CZ" sz="1600" baseline="0" dirty="0" smtClean="0"/>
                        <a:t>-tom-</a:t>
                      </a:r>
                      <a:r>
                        <a:rPr lang="cs-CZ" sz="1600" baseline="0" dirty="0" err="1" smtClean="0"/>
                        <a:t>ia</a:t>
                      </a:r>
                      <a:r>
                        <a:rPr lang="cs-CZ" sz="1600" baseline="0" dirty="0" smtClean="0"/>
                        <a:t> (5 </a:t>
                      </a:r>
                      <a:r>
                        <a:rPr lang="cs-CZ" sz="1600" baseline="0" dirty="0" err="1" smtClean="0"/>
                        <a:t>roots</a:t>
                      </a:r>
                      <a:r>
                        <a:rPr lang="cs-CZ" sz="1600" baseline="0" dirty="0" smtClean="0"/>
                        <a:t>)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haemat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 smtClean="0"/>
                        <a:t>-log-</a:t>
                      </a:r>
                      <a:r>
                        <a:rPr lang="cs-CZ" sz="1600" dirty="0" err="1" smtClean="0"/>
                        <a:t>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haemat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</a:t>
                      </a:r>
                      <a:r>
                        <a:rPr lang="cs-CZ" sz="1600" dirty="0" err="1" smtClean="0"/>
                        <a:t>r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pleg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py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ur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noun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macr</a:t>
                      </a:r>
                      <a:r>
                        <a:rPr lang="cs-CZ" sz="1600" dirty="0" smtClean="0"/>
                        <a:t>-o-</a:t>
                      </a:r>
                      <a:r>
                        <a:rPr lang="cs-CZ" sz="1600" dirty="0" err="1" smtClean="0"/>
                        <a:t>cephal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adj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</a:t>
                      </a:r>
                      <a:r>
                        <a:rPr lang="cs-CZ" sz="1600" dirty="0" smtClean="0"/>
                        <a:t>-o-</a:t>
                      </a:r>
                      <a:r>
                        <a:rPr lang="cs-CZ" sz="1600" dirty="0" err="1" smtClean="0"/>
                        <a:t>pleg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ia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numeral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solidFill>
                            <a:srgbClr val="00B050"/>
                          </a:solidFill>
                        </a:rPr>
                        <a:t>haemat</a:t>
                      </a:r>
                      <a:r>
                        <a:rPr lang="cs-CZ" sz="1600" dirty="0" err="1" smtClean="0">
                          <a:solidFill>
                            <a:srgbClr val="FF0000"/>
                          </a:solidFill>
                        </a:rPr>
                        <a:t>uria</a:t>
                      </a:r>
                      <a:r>
                        <a:rPr lang="cs-CZ" sz="1600" dirty="0" smtClean="0"/>
                        <a:t> x </a:t>
                      </a:r>
                      <a:r>
                        <a:rPr lang="cs-CZ" sz="1600" dirty="0" err="1" smtClean="0">
                          <a:solidFill>
                            <a:srgbClr val="FF0000"/>
                          </a:solidFill>
                        </a:rPr>
                        <a:t>ur</a:t>
                      </a:r>
                      <a:r>
                        <a:rPr lang="cs-CZ" sz="1600" dirty="0" err="1" smtClean="0">
                          <a:solidFill>
                            <a:srgbClr val="00B050"/>
                          </a:solidFill>
                        </a:rPr>
                        <a:t>aemia</a:t>
                      </a:r>
                      <a:endParaRPr lang="cs-CZ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⇨</a:t>
                      </a:r>
                      <a:r>
                        <a:rPr lang="cs-CZ" sz="1600" dirty="0" err="1" smtClean="0"/>
                        <a:t>multi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root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err="1" smtClean="0"/>
                        <a:t>expressions</a:t>
                      </a:r>
                      <a:endParaRPr lang="cs-CZ" sz="1600" dirty="0" smtClean="0"/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examples</a:t>
                      </a:r>
                      <a:r>
                        <a:rPr lang="cs-CZ" sz="1600" dirty="0" smtClean="0"/>
                        <a:t>:</a:t>
                      </a:r>
                    </a:p>
                    <a:p>
                      <a:pPr algn="l"/>
                      <a:r>
                        <a:rPr lang="cs-CZ" sz="1600" dirty="0" err="1" smtClean="0"/>
                        <a:t>ap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pendic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itis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</a:t>
                      </a:r>
                      <a:r>
                        <a:rPr lang="cs-CZ" sz="16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G</a:t>
                      </a:r>
                      <a:endParaRPr lang="cs-CZ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 smtClean="0"/>
                    </a:p>
                    <a:p>
                      <a:pPr algn="l"/>
                      <a:r>
                        <a:rPr lang="cs-CZ" sz="1600" dirty="0" err="1" smtClean="0"/>
                        <a:t>hepat</a:t>
                      </a:r>
                      <a:r>
                        <a:rPr lang="cs-CZ" sz="1600" dirty="0" smtClean="0"/>
                        <a:t>-o- </a:t>
                      </a:r>
                      <a:r>
                        <a:rPr lang="cs-CZ" sz="1600" dirty="0" err="1" smtClean="0"/>
                        <a:t>ren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/>
                        <a:t>alis</a:t>
                      </a:r>
                      <a:endParaRPr lang="cs-CZ" sz="1600" dirty="0" smtClean="0"/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             L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</a:t>
                      </a:r>
                      <a:endParaRPr lang="cs-CZ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ovari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ec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-tom-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ia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        G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endParaRPr lang="cs-CZ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cheil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-o-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gnath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-o-palat-o-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schisis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         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L         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6026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			</a:t>
            </a:r>
            <a:r>
              <a:rPr lang="cs-CZ" dirty="0" err="1" smtClean="0">
                <a:solidFill>
                  <a:srgbClr val="00B050"/>
                </a:solidFill>
              </a:rPr>
              <a:t>Obes</a:t>
            </a:r>
            <a:r>
              <a:rPr lang="cs-CZ" dirty="0" err="1" smtClean="0">
                <a:solidFill>
                  <a:srgbClr val="0070C0"/>
                </a:solidFill>
              </a:rPr>
              <a:t>itas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per</a:t>
            </a:r>
            <a:r>
              <a:rPr lang="cs-CZ" dirty="0" err="1" smtClean="0">
                <a:solidFill>
                  <a:srgbClr val="00B050"/>
                </a:solidFill>
              </a:rPr>
              <a:t>magn</a:t>
            </a:r>
            <a:r>
              <a:rPr lang="cs-CZ" dirty="0" err="1" smtClean="0"/>
              <a:t>a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     				</a:t>
            </a:r>
          </a:p>
          <a:p>
            <a:pPr marL="109728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	</a:t>
            </a:r>
            <a:r>
              <a:rPr lang="cs-CZ" sz="1800" cap="small" dirty="0" smtClean="0">
                <a:solidFill>
                  <a:srgbClr val="00B050"/>
                </a:solidFill>
              </a:rPr>
              <a:t>ROOT		</a:t>
            </a:r>
            <a:r>
              <a:rPr lang="cs-CZ" sz="1800" cap="small" dirty="0" smtClean="0">
                <a:solidFill>
                  <a:srgbClr val="0070C0"/>
                </a:solidFill>
              </a:rPr>
              <a:t>SUFFIX   	  </a:t>
            </a:r>
            <a:r>
              <a:rPr lang="cs-CZ" sz="1800" cap="small" dirty="0" smtClean="0">
                <a:solidFill>
                  <a:srgbClr val="FF0000"/>
                </a:solidFill>
              </a:rPr>
              <a:t>PREFIX</a:t>
            </a:r>
            <a:r>
              <a:rPr lang="cs-CZ" sz="1800" cap="small" dirty="0" smtClean="0">
                <a:solidFill>
                  <a:srgbClr val="00B050"/>
                </a:solidFill>
              </a:rPr>
              <a:t>	 ROOT  	 </a:t>
            </a:r>
          </a:p>
          <a:p>
            <a:pPr marL="109728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</a:p>
          <a:p>
            <a:pPr marL="109728" indent="0">
              <a:buNone/>
            </a:pPr>
            <a:r>
              <a:rPr lang="cs-CZ" dirty="0" smtClean="0"/>
              <a:t>St. p. </a:t>
            </a:r>
            <a:r>
              <a:rPr lang="cs-CZ" dirty="0" err="1" smtClean="0">
                <a:solidFill>
                  <a:srgbClr val="00B050"/>
                </a:solidFill>
              </a:rPr>
              <a:t>cholecyst</a:t>
            </a:r>
            <a:r>
              <a:rPr lang="cs-CZ" dirty="0" err="1" smtClean="0">
                <a:solidFill>
                  <a:srgbClr val="FF0000"/>
                </a:solidFill>
              </a:rPr>
              <a:t>ec</a:t>
            </a:r>
            <a:r>
              <a:rPr lang="cs-CZ" dirty="0" err="1" smtClean="0">
                <a:solidFill>
                  <a:srgbClr val="00B050"/>
                </a:solidFill>
              </a:rPr>
              <a:t>tom</a:t>
            </a:r>
            <a:r>
              <a:rPr lang="cs-CZ" dirty="0" err="1" smtClean="0">
                <a:solidFill>
                  <a:srgbClr val="0070C0"/>
                </a:solidFill>
              </a:rPr>
              <a:t>ia</a:t>
            </a:r>
            <a:r>
              <a:rPr lang="cs-CZ" dirty="0" err="1" smtClean="0">
                <a:solidFill>
                  <a:schemeClr val="tx1"/>
                </a:solidFill>
              </a:rPr>
              <a:t>m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lapar</a:t>
            </a:r>
            <a:r>
              <a:rPr lang="cs-CZ" dirty="0" err="1" smtClean="0">
                <a:solidFill>
                  <a:srgbClr val="FFC000"/>
                </a:solidFill>
              </a:rPr>
              <a:t>o</a:t>
            </a:r>
            <a:r>
              <a:rPr lang="cs-CZ" dirty="0" err="1" smtClean="0">
                <a:solidFill>
                  <a:srgbClr val="00B050"/>
                </a:solidFill>
              </a:rPr>
              <a:t>scop</a:t>
            </a:r>
            <a:r>
              <a:rPr lang="cs-CZ" dirty="0" err="1" smtClean="0">
                <a:solidFill>
                  <a:srgbClr val="0070C0"/>
                </a:solidFill>
              </a:rPr>
              <a:t>ica</a:t>
            </a:r>
            <a:r>
              <a:rPr lang="cs-CZ" dirty="0" err="1" smtClean="0">
                <a:solidFill>
                  <a:schemeClr val="tx1"/>
                </a:solidFill>
              </a:rPr>
              <a:t>m</a:t>
            </a:r>
            <a:endParaRPr lang="cs-CZ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ROOT 1 ROOT2	 </a:t>
            </a:r>
            <a:r>
              <a:rPr lang="cs-CZ" sz="1800" dirty="0" smtClean="0">
                <a:solidFill>
                  <a:srgbClr val="FF0000"/>
                </a:solidFill>
              </a:rPr>
              <a:t>PREFIX</a:t>
            </a:r>
            <a:r>
              <a:rPr lang="cs-CZ" sz="1800" dirty="0" smtClean="0">
                <a:solidFill>
                  <a:srgbClr val="00B050"/>
                </a:solidFill>
              </a:rPr>
              <a:t> ROOT 3 </a:t>
            </a:r>
            <a:r>
              <a:rPr lang="cs-CZ" sz="1800" dirty="0" smtClean="0">
                <a:solidFill>
                  <a:srgbClr val="0070C0"/>
                </a:solidFill>
              </a:rPr>
              <a:t>SUFFIX </a:t>
            </a:r>
            <a:r>
              <a:rPr lang="cs-CZ" sz="1800" dirty="0" smtClean="0">
                <a:solidFill>
                  <a:srgbClr val="00B050"/>
                </a:solidFill>
              </a:rPr>
              <a:t>       </a:t>
            </a:r>
          </a:p>
          <a:p>
            <a:pPr marL="109728" indent="0">
              <a:buNone/>
            </a:pPr>
            <a:endParaRPr lang="cs-CZ" sz="1800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                                                            ROOT 1     ROOT       </a:t>
            </a:r>
            <a:r>
              <a:rPr lang="cs-CZ" sz="1800" dirty="0" smtClean="0">
                <a:solidFill>
                  <a:srgbClr val="0070C0"/>
                </a:solidFill>
              </a:rPr>
              <a:t>SUFFIX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			 			</a:t>
            </a:r>
            <a:endParaRPr lang="cs-CZ" sz="1800" dirty="0">
              <a:solidFill>
                <a:srgbClr val="0070C0"/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 flipH="1">
            <a:off x="2051720" y="908720"/>
            <a:ext cx="151216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3851920" y="836712"/>
            <a:ext cx="576064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932040" y="836712"/>
            <a:ext cx="504056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755576" y="3212976"/>
            <a:ext cx="115212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1691680" y="3212976"/>
            <a:ext cx="432048" cy="48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275856" y="3212976"/>
            <a:ext cx="7200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851920" y="3284984"/>
            <a:ext cx="216024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4788024" y="3284984"/>
            <a:ext cx="216024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796136" y="3212976"/>
            <a:ext cx="1008112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5508104" y="3284984"/>
            <a:ext cx="216024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2627784" y="3284984"/>
            <a:ext cx="7200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1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PATHOLOGICAL STATES AND DISEASES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124450"/>
            <a:ext cx="7609656" cy="533400"/>
          </a:xfrm>
        </p:spPr>
        <p:txBody>
          <a:bodyPr>
            <a:noAutofit/>
          </a:bodyPr>
          <a:lstStyle/>
          <a:p>
            <a:r>
              <a:rPr lang="cs-CZ" sz="2800" dirty="0" smtClean="0"/>
              <a:t>MEDICAL INTERVENTIONS AND EXAMINATIONS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36" y="68651"/>
            <a:ext cx="829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FORM COMPOUND TERMS WITH THE GIVEN GREEK ELEMENT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577" y="673478"/>
            <a:ext cx="858054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ALGIA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dirty="0">
                <a:latin typeface="Calibri" pitchFamily="34" charset="0"/>
              </a:rPr>
              <a:t>“</a:t>
            </a:r>
            <a:r>
              <a:rPr lang="en-US" sz="2400" dirty="0" smtClean="0">
                <a:latin typeface="Calibri" pitchFamily="34" charset="0"/>
              </a:rPr>
              <a:t>pain, ache, suffering” </a:t>
            </a:r>
            <a:r>
              <a:rPr lang="en-US" sz="2400" dirty="0">
                <a:latin typeface="Calibri" pitchFamily="34" charset="0"/>
              </a:rPr>
              <a:t>of </a:t>
            </a:r>
            <a:r>
              <a:rPr lang="en-US" sz="2400" dirty="0" smtClean="0">
                <a:latin typeface="Calibri" pitchFamily="34" charset="0"/>
              </a:rPr>
              <a:t>the </a:t>
            </a:r>
            <a:r>
              <a:rPr lang="en-US" sz="2400" dirty="0">
                <a:latin typeface="Calibri" pitchFamily="34" charset="0"/>
              </a:rPr>
              <a:t>body part or </a:t>
            </a:r>
            <a:r>
              <a:rPr lang="en-US" sz="2400" dirty="0" smtClean="0">
                <a:latin typeface="Calibri" pitchFamily="34" charset="0"/>
              </a:rPr>
              <a:t>organ</a:t>
            </a:r>
          </a:p>
          <a:p>
            <a:r>
              <a:rPr lang="en-US" sz="2400" dirty="0" smtClean="0">
                <a:latin typeface="Calibri" pitchFamily="34" charset="0"/>
              </a:rPr>
              <a:t>e. g.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dors</a:t>
            </a:r>
            <a:r>
              <a:rPr lang="en-US" sz="2400" dirty="0" err="1" smtClean="0">
                <a:latin typeface="Calibri" pitchFamily="34" charset="0"/>
              </a:rPr>
              <a:t>algia</a:t>
            </a:r>
            <a:r>
              <a:rPr lang="en-US" sz="2400" dirty="0" smtClean="0">
                <a:latin typeface="Calibri" pitchFamily="34" charset="0"/>
              </a:rPr>
              <a:t> – back pain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53" y="1719307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JOINT(S)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974" y="1685585"/>
            <a:ext cx="175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Arthr-algia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3" y="2285537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STOMACH pain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750" y="2254184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Gastr-algia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" y="2851767"/>
            <a:ext cx="471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along the course of NERVE(S)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5870" y="2822783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Neur-algia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3" y="341799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TOOTHache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505" y="3391382"/>
            <a:ext cx="184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Odont-algia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3" y="4550457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HEADache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66" y="4533494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Cephal-algia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53" y="3984227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HIP JOINT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0466" y="3896583"/>
            <a:ext cx="148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Cox-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3" y="5116687"/>
            <a:ext cx="275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466" y="5097179"/>
            <a:ext cx="164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Metr-algia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53" y="5682915"/>
            <a:ext cx="27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BREAST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481" y="5665777"/>
            <a:ext cx="35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Mamm-algia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61" y="6225215"/>
            <a:ext cx="413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SMALL INTESTINE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373" y="6174656"/>
            <a:ext cx="17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Enter-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00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66837"/>
            <a:ext cx="839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EXPLAIN THE MEANING OF COMPOUND and DERIVED WORDS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3611" y="3065950"/>
            <a:ext cx="180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Haemolysis</a:t>
            </a:r>
            <a:endParaRPr lang="en-US" sz="2400" b="1" dirty="0" smtClean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967" y="2585843"/>
            <a:ext cx="174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Pyretolysis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7" y="698537"/>
            <a:ext cx="85070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mbria"/>
              </a:rPr>
              <a:t>-</a:t>
            </a:r>
            <a:r>
              <a:rPr lang="en-US" sz="2400" b="1" dirty="0" smtClean="0">
                <a:latin typeface="Calibri" pitchFamily="34" charset="0"/>
                <a:cs typeface="Cambria"/>
              </a:rPr>
              <a:t>LYSIS</a:t>
            </a:r>
            <a:r>
              <a:rPr lang="en-US" sz="2400" dirty="0" smtClean="0">
                <a:latin typeface="Calibri" pitchFamily="34" charset="0"/>
                <a:cs typeface="Cambria"/>
              </a:rPr>
              <a:t> : </a:t>
            </a:r>
            <a:r>
              <a:rPr lang="cs-CZ" sz="2400" dirty="0" smtClean="0">
                <a:latin typeface="Calibri" pitchFamily="34" charset="0"/>
                <a:cs typeface="Cambria"/>
              </a:rPr>
              <a:t>    </a:t>
            </a:r>
            <a:r>
              <a:rPr lang="en-US" sz="2400" dirty="0" smtClean="0">
                <a:latin typeface="Calibri" pitchFamily="34" charset="0"/>
                <a:cs typeface="Cambria"/>
              </a:rPr>
              <a:t>1) </a:t>
            </a:r>
            <a:r>
              <a:rPr lang="en-US" sz="2400" i="1" dirty="0" smtClean="0">
                <a:latin typeface="Calibri" pitchFamily="34" charset="0"/>
                <a:cs typeface="Cambria"/>
              </a:rPr>
              <a:t>Biochemistry</a:t>
            </a:r>
            <a:r>
              <a:rPr lang="en-US" sz="2400" dirty="0" smtClean="0">
                <a:latin typeface="Calibri" pitchFamily="34" charset="0"/>
                <a:cs typeface="Cambria"/>
              </a:rPr>
              <a:t>: dissolution, destruction of cells</a:t>
            </a:r>
          </a:p>
          <a:p>
            <a:pPr marL="1169988"/>
            <a:r>
              <a:rPr lang="en-US" sz="2400" dirty="0" smtClean="0">
                <a:latin typeface="Calibri" pitchFamily="34" charset="0"/>
                <a:cs typeface="Cambria"/>
              </a:rPr>
              <a:t>2) </a:t>
            </a:r>
            <a:r>
              <a:rPr lang="en-US" sz="2400" i="1" dirty="0" smtClean="0">
                <a:latin typeface="Calibri" pitchFamily="34" charset="0"/>
                <a:cs typeface="Cambria"/>
              </a:rPr>
              <a:t>Medicine</a:t>
            </a:r>
            <a:r>
              <a:rPr lang="en-US" sz="2400" dirty="0" smtClean="0">
                <a:latin typeface="Calibri" pitchFamily="34" charset="0"/>
                <a:cs typeface="Cambria"/>
              </a:rPr>
              <a:t>: gradual subsiding of the symptoms of an acute disease</a:t>
            </a:r>
            <a:endParaRPr lang="en-US" sz="2400" dirty="0">
              <a:latin typeface="Calibri" pitchFamily="34" charset="0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11" y="3592826"/>
            <a:ext cx="211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pondylolysis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1" y="4119702"/>
            <a:ext cx="190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Spasmolysis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11" y="4646578"/>
            <a:ext cx="128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latin typeface="Cambria"/>
                <a:cs typeface="Cambria"/>
              </a:rPr>
              <a:t>ialysis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11" y="5173454"/>
            <a:ext cx="161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Osteolysis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11" y="5700330"/>
            <a:ext cx="163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Necrolysis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11" y="6227203"/>
            <a:ext cx="200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/>
                <a:cs typeface="Cambria"/>
              </a:rPr>
              <a:t>Bacteriolysis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637" y="2585843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Reduction of fever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027" y="3047508"/>
            <a:ext cx="438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isintegration </a:t>
            </a:r>
            <a:r>
              <a:rPr lang="en-US" sz="2400" dirty="0">
                <a:latin typeface="Cambria"/>
                <a:cs typeface="Cambria"/>
              </a:rPr>
              <a:t>of red blood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027" y="4108272"/>
            <a:ext cx="394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</a:t>
            </a:r>
            <a:r>
              <a:rPr lang="en-US" sz="2400" dirty="0" smtClean="0">
                <a:latin typeface="Cambria"/>
                <a:cs typeface="Cambria"/>
              </a:rPr>
              <a:t>elaxation of </a:t>
            </a:r>
            <a:r>
              <a:rPr lang="en-US" sz="2400" dirty="0">
                <a:latin typeface="Cambria"/>
                <a:cs typeface="Cambria"/>
              </a:rPr>
              <a:t>muscle spasms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027" y="4638654"/>
            <a:ext cx="57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S</a:t>
            </a:r>
            <a:r>
              <a:rPr lang="en-US" sz="2400" dirty="0" smtClean="0">
                <a:latin typeface="Cambria"/>
                <a:cs typeface="Cambria"/>
              </a:rPr>
              <a:t>eparation </a:t>
            </a:r>
            <a:r>
              <a:rPr lang="en-US" sz="2400" dirty="0">
                <a:latin typeface="Cambria"/>
                <a:cs typeface="Cambria"/>
              </a:rPr>
              <a:t>of smaller </a:t>
            </a:r>
            <a:r>
              <a:rPr lang="en-US" sz="2400" dirty="0" smtClean="0">
                <a:latin typeface="Cambria"/>
                <a:cs typeface="Cambria"/>
              </a:rPr>
              <a:t>and larger </a:t>
            </a:r>
            <a:r>
              <a:rPr lang="en-US" sz="2400" dirty="0">
                <a:latin typeface="Cambria"/>
                <a:cs typeface="Cambria"/>
              </a:rPr>
              <a:t>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027" y="5169036"/>
            <a:ext cx="574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Dissolution or degeneration of bone tissue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027" y="5699418"/>
            <a:ext cx="60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isintegration </a:t>
            </a:r>
            <a:r>
              <a:rPr lang="en-US" sz="2400" dirty="0">
                <a:latin typeface="Cambria"/>
                <a:cs typeface="Cambria"/>
              </a:rPr>
              <a:t>and dissolution of dead 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027" y="622980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Dissolution or destruction of bacteria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3027" y="3577890"/>
            <a:ext cx="58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efect </a:t>
            </a:r>
            <a:r>
              <a:rPr lang="en-US" sz="2400" dirty="0">
                <a:latin typeface="Cambria"/>
                <a:cs typeface="Cambria"/>
              </a:rPr>
              <a:t>in the connection between vertebrae</a:t>
            </a:r>
          </a:p>
        </p:txBody>
      </p:sp>
    </p:spTree>
    <p:extLst>
      <p:ext uri="{BB962C8B-B14F-4D97-AF65-F5344CB8AC3E}">
        <p14:creationId xmlns:p14="http://schemas.microsoft.com/office/powerpoint/2010/main" val="27125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324</TotalTime>
  <Words>1385</Words>
  <Application>Microsoft Office PowerPoint</Application>
  <PresentationFormat>Předvádění na obrazovce (4:3)</PresentationFormat>
  <Paragraphs>374</Paragraphs>
  <Slides>22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Původ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PATHOLOGICAL STATES AND DISEASES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READ THE DIAGNOSES, PUT THE FULL FORMS OF 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PATHOLOGICAL STATES AND DISEASES</dc:title>
  <dc:creator>Gachallová Natália</dc:creator>
  <cp:lastModifiedBy>Martin Punčochář</cp:lastModifiedBy>
  <cp:revision>40</cp:revision>
  <dcterms:created xsi:type="dcterms:W3CDTF">2017-02-20T12:17:13Z</dcterms:created>
  <dcterms:modified xsi:type="dcterms:W3CDTF">2017-04-03T06:47:06Z</dcterms:modified>
</cp:coreProperties>
</file>