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0" r:id="rId3"/>
    <p:sldId id="258" r:id="rId4"/>
    <p:sldId id="260" r:id="rId5"/>
    <p:sldId id="265" r:id="rId6"/>
    <p:sldId id="261" r:id="rId7"/>
    <p:sldId id="263" r:id="rId8"/>
    <p:sldId id="264" r:id="rId9"/>
    <p:sldId id="259" r:id="rId10"/>
    <p:sldId id="268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Ševčíková Tereza" initials="ŠT" lastIdx="1" clrIdx="0"/>
  <p:cmAuthor id="1" name="Gachallová Natália" initials="GN" lastIdx="2" clrIdx="1"/>
  <p:cmAuthor id="2" name="Pavel Ševčík" initials="PŠ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0343A-0483-413A-89CB-D14B56CD26B0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C91D3-3333-438C-AB63-CB8ED094FC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0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Subchronic</a:t>
            </a:r>
            <a:r>
              <a:rPr lang="cs-CZ" dirty="0"/>
              <a:t>: </a:t>
            </a:r>
            <a:r>
              <a:rPr lang="en-US" dirty="0"/>
              <a:t>the period is usually as long as a month but less than 10% of a lifetime.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C91D3-3333-438C-AB63-CB8ED094FC8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51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Vitrectomia</a:t>
            </a:r>
            <a:r>
              <a:rPr lang="cs-CZ" dirty="0"/>
              <a:t> = </a:t>
            </a:r>
            <a:r>
              <a:rPr lang="cs-CZ" dirty="0" err="1"/>
              <a:t>surgical</a:t>
            </a:r>
            <a:r>
              <a:rPr lang="cs-CZ" dirty="0"/>
              <a:t> </a:t>
            </a:r>
            <a:r>
              <a:rPr lang="cs-CZ" dirty="0" err="1"/>
              <a:t>removal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vitreous</a:t>
            </a:r>
            <a:r>
              <a:rPr lang="cs-CZ" dirty="0"/>
              <a:t> gel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eye</a:t>
            </a:r>
            <a:r>
              <a:rPr lang="cs-CZ" dirty="0"/>
              <a:t>;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its</a:t>
            </a:r>
            <a:r>
              <a:rPr lang="cs-CZ" baseline="0" dirty="0"/>
              <a:t> </a:t>
            </a:r>
            <a:r>
              <a:rPr lang="cs-CZ" baseline="0" dirty="0" err="1"/>
              <a:t>entanglement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intraocular</a:t>
            </a:r>
            <a:r>
              <a:rPr lang="cs-CZ" baseline="0" dirty="0"/>
              <a:t> </a:t>
            </a:r>
            <a:r>
              <a:rPr lang="cs-CZ" baseline="0" dirty="0" err="1"/>
              <a:t>lens</a:t>
            </a:r>
            <a:r>
              <a:rPr lang="cs-CZ" baseline="0" dirty="0"/>
              <a:t> </a:t>
            </a:r>
            <a:r>
              <a:rPr lang="cs-CZ" baseline="0" dirty="0" err="1"/>
              <a:t>or</a:t>
            </a:r>
            <a:r>
              <a:rPr lang="cs-CZ" baseline="0" dirty="0"/>
              <a:t> </a:t>
            </a:r>
            <a:r>
              <a:rPr lang="cs-CZ" baseline="0" dirty="0" err="1"/>
              <a:t>other</a:t>
            </a:r>
            <a:r>
              <a:rPr lang="cs-CZ" baseline="0" dirty="0"/>
              <a:t> </a:t>
            </a:r>
            <a:r>
              <a:rPr lang="cs-CZ" baseline="0" dirty="0" err="1"/>
              <a:t>structures</a:t>
            </a:r>
            <a:r>
              <a:rPr lang="cs-CZ" baseline="0" dirty="0"/>
              <a:t> in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eye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C91D3-3333-438C-AB63-CB8ED094FC8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6B48553-C4F0-4378-8C31-3FB95D960048}" type="datetimeFigureOut">
              <a:rPr lang="cs-CZ" smtClean="0"/>
              <a:pPr/>
              <a:t>12.4.2017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EA2EE90-B14A-41F6-9AC2-36E75B2009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Expressing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and </a:t>
            </a:r>
            <a:r>
              <a:rPr lang="cs-CZ" dirty="0" err="1"/>
              <a:t>quantity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Revision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pathological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and </a:t>
            </a:r>
            <a:r>
              <a:rPr lang="cs-CZ" dirty="0" err="1"/>
              <a:t>diseases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2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10629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Expressing</a:t>
            </a:r>
            <a:r>
              <a:rPr lang="cs-CZ" dirty="0"/>
              <a:t> </a:t>
            </a:r>
            <a:r>
              <a:rPr lang="cs-CZ" dirty="0" err="1"/>
              <a:t>progress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deffinitions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371600"/>
            <a:ext cx="4038600" cy="500972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peracutus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subchronicus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exacerbans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apparens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relapsus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latens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regressio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267200" cy="500972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</a:t>
            </a:r>
            <a:r>
              <a:rPr lang="en-US" dirty="0" err="1"/>
              <a:t>bvious</a:t>
            </a:r>
            <a:r>
              <a:rPr lang="en-US" dirty="0"/>
              <a:t> and easily seen; not disguised or hidden.</a:t>
            </a:r>
            <a:endParaRPr lang="cs-CZ" dirty="0"/>
          </a:p>
          <a:p>
            <a:r>
              <a:rPr lang="cs-CZ" dirty="0"/>
              <a:t>s</a:t>
            </a:r>
            <a:r>
              <a:rPr lang="en-US" dirty="0" err="1"/>
              <a:t>ubsidence</a:t>
            </a:r>
            <a:r>
              <a:rPr lang="en-US" dirty="0"/>
              <a:t> of the symptoms or process of a disease</a:t>
            </a:r>
            <a:endParaRPr lang="cs-CZ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/>
              <a:t>very </a:t>
            </a:r>
            <a:r>
              <a:rPr lang="cs-CZ" dirty="0" err="1"/>
              <a:t>acute</a:t>
            </a:r>
            <a:endParaRPr lang="cs-CZ" dirty="0"/>
          </a:p>
          <a:p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r</a:t>
            </a:r>
            <a:r>
              <a:rPr lang="en-US" dirty="0" err="1"/>
              <a:t>eturn</a:t>
            </a:r>
            <a:r>
              <a:rPr lang="en-US" dirty="0"/>
              <a:t> of the manifestations of a disease after an interval of improvement</a:t>
            </a:r>
            <a:endParaRPr lang="cs-CZ" dirty="0"/>
          </a:p>
          <a:p>
            <a:r>
              <a:rPr lang="cs-CZ" dirty="0" err="1"/>
              <a:t>worsening</a:t>
            </a:r>
            <a:endParaRPr lang="cs-CZ" dirty="0"/>
          </a:p>
          <a:p>
            <a:endParaRPr lang="cs-CZ" dirty="0"/>
          </a:p>
          <a:p>
            <a:r>
              <a:rPr lang="en-US" dirty="0"/>
              <a:t>disease of moderate or intermediate duration</a:t>
            </a:r>
            <a:endParaRPr lang="cs-CZ" dirty="0"/>
          </a:p>
          <a:p>
            <a:r>
              <a:rPr lang="cs-CZ" dirty="0" err="1"/>
              <a:t>Present</a:t>
            </a:r>
            <a:r>
              <a:rPr lang="cs-CZ" dirty="0"/>
              <a:t> but not </a:t>
            </a:r>
            <a:r>
              <a:rPr lang="cs-CZ" dirty="0" err="1"/>
              <a:t>symptomatic</a:t>
            </a:r>
            <a:r>
              <a:rPr lang="cs-CZ" dirty="0"/>
              <a:t> (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hidden</a:t>
            </a:r>
            <a:r>
              <a:rPr lang="cs-CZ" dirty="0"/>
              <a:t>)</a:t>
            </a:r>
          </a:p>
        </p:txBody>
      </p:sp>
      <p:cxnSp>
        <p:nvCxnSpPr>
          <p:cNvPr id="6" name="Přímá spojnice se šipkou 5"/>
          <p:cNvCxnSpPr>
            <a:cxnSpLocks/>
          </p:cNvCxnSpPr>
          <p:nvPr/>
        </p:nvCxnSpPr>
        <p:spPr>
          <a:xfrm>
            <a:off x="1907704" y="1556792"/>
            <a:ext cx="2750371" cy="1368152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cxnSpLocks/>
          </p:cNvCxnSpPr>
          <p:nvPr/>
        </p:nvCxnSpPr>
        <p:spPr>
          <a:xfrm>
            <a:off x="2297066" y="2276872"/>
            <a:ext cx="2419275" cy="2886377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cxnSpLocks/>
          </p:cNvCxnSpPr>
          <p:nvPr/>
        </p:nvCxnSpPr>
        <p:spPr>
          <a:xfrm>
            <a:off x="1411563" y="5114500"/>
            <a:ext cx="3246512" cy="72008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cxnSpLocks/>
          </p:cNvCxnSpPr>
          <p:nvPr/>
        </p:nvCxnSpPr>
        <p:spPr>
          <a:xfrm flipV="1">
            <a:off x="1814775" y="1628800"/>
            <a:ext cx="2901566" cy="2040859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cxnSpLocks/>
          </p:cNvCxnSpPr>
          <p:nvPr/>
        </p:nvCxnSpPr>
        <p:spPr>
          <a:xfrm flipV="1">
            <a:off x="1712745" y="3669659"/>
            <a:ext cx="3003596" cy="696011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cxnSpLocks/>
          </p:cNvCxnSpPr>
          <p:nvPr/>
        </p:nvCxnSpPr>
        <p:spPr>
          <a:xfrm flipV="1">
            <a:off x="1838231" y="2276872"/>
            <a:ext cx="2878110" cy="3412912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cxnSpLocks/>
          </p:cNvCxnSpPr>
          <p:nvPr/>
        </p:nvCxnSpPr>
        <p:spPr>
          <a:xfrm>
            <a:off x="2051720" y="2924944"/>
            <a:ext cx="2664621" cy="1512168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51520" y="634142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6904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err="1"/>
              <a:t>Grammar</a:t>
            </a:r>
            <a:r>
              <a:rPr lang="cs-CZ" dirty="0"/>
              <a:t> </a:t>
            </a:r>
            <a:r>
              <a:rPr lang="cs-CZ" dirty="0" err="1"/>
              <a:t>revision</a:t>
            </a:r>
            <a:r>
              <a:rPr lang="cs-CZ" dirty="0"/>
              <a:t> – </a:t>
            </a:r>
            <a:r>
              <a:rPr lang="cs-CZ" dirty="0" err="1"/>
              <a:t>fill</a:t>
            </a:r>
            <a:r>
              <a:rPr lang="cs-CZ" dirty="0"/>
              <a:t> in </a:t>
            </a:r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endings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38758" y="1355665"/>
            <a:ext cx="8784976" cy="53285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Causa abort...... </a:t>
            </a:r>
            <a:r>
              <a:rPr lang="cs-CZ" sz="2000" dirty="0" err="1"/>
              <a:t>imminent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Vulnus</a:t>
            </a:r>
            <a:r>
              <a:rPr lang="cs-CZ" sz="2000" dirty="0"/>
              <a:t> </a:t>
            </a:r>
            <a:r>
              <a:rPr lang="cs-CZ" sz="2000" dirty="0" err="1"/>
              <a:t>sciss</a:t>
            </a:r>
            <a:r>
              <a:rPr lang="cs-CZ" sz="2000" dirty="0"/>
              <a:t>...... </a:t>
            </a:r>
            <a:r>
              <a:rPr lang="cs-CZ" sz="2000" dirty="0" err="1"/>
              <a:t>digit</a:t>
            </a:r>
            <a:r>
              <a:rPr lang="cs-CZ" sz="2000" dirty="0"/>
              <a:t>...... minim.... man...... </a:t>
            </a:r>
            <a:r>
              <a:rPr lang="cs-CZ" sz="2000" dirty="0" err="1"/>
              <a:t>dextr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Status  </a:t>
            </a:r>
            <a:r>
              <a:rPr lang="cs-CZ" sz="2000" dirty="0" err="1"/>
              <a:t>neonat</a:t>
            </a:r>
            <a:r>
              <a:rPr lang="cs-CZ" sz="2000" dirty="0"/>
              <a:t>...... post </a:t>
            </a:r>
            <a:r>
              <a:rPr lang="cs-CZ" sz="2000" dirty="0" err="1"/>
              <a:t>icter</a:t>
            </a:r>
            <a:r>
              <a:rPr lang="cs-CZ" sz="2000" dirty="0"/>
              <a:t>...... </a:t>
            </a:r>
            <a:r>
              <a:rPr lang="cs-CZ" sz="2000" dirty="0" err="1"/>
              <a:t>physiologic</a:t>
            </a:r>
            <a:r>
              <a:rPr lang="cs-CZ" sz="2000" dirty="0"/>
              <a:t>...... </a:t>
            </a:r>
            <a:r>
              <a:rPr lang="cs-CZ" sz="2000" dirty="0" err="1"/>
              <a:t>grav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Collapsus</a:t>
            </a:r>
            <a:r>
              <a:rPr lang="cs-CZ" sz="2000" dirty="0"/>
              <a:t>  </a:t>
            </a:r>
            <a:r>
              <a:rPr lang="cs-CZ" sz="2000" dirty="0" err="1"/>
              <a:t>circulation</a:t>
            </a:r>
            <a:r>
              <a:rPr lang="cs-CZ" sz="2000" dirty="0"/>
              <a:t>...... </a:t>
            </a:r>
            <a:r>
              <a:rPr lang="cs-CZ" sz="2000" dirty="0" err="1"/>
              <a:t>sanguin</a:t>
            </a:r>
            <a:r>
              <a:rPr lang="cs-CZ" sz="2000" dirty="0"/>
              <a:t>...... major...... et minor......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Amputatio</a:t>
            </a:r>
            <a:r>
              <a:rPr lang="cs-CZ" sz="2000" dirty="0"/>
              <a:t>  lob...... </a:t>
            </a:r>
            <a:r>
              <a:rPr lang="cs-CZ" sz="2000" dirty="0" err="1"/>
              <a:t>pulmon</a:t>
            </a:r>
            <a:r>
              <a:rPr lang="cs-CZ" sz="2000" dirty="0"/>
              <a:t>...... </a:t>
            </a:r>
            <a:r>
              <a:rPr lang="cs-CZ" sz="2000" dirty="0" err="1"/>
              <a:t>later</a:t>
            </a:r>
            <a:r>
              <a:rPr lang="cs-CZ" sz="2000" dirty="0"/>
              <a:t>...... </a:t>
            </a:r>
            <a:r>
              <a:rPr lang="cs-CZ" sz="2000" dirty="0" err="1"/>
              <a:t>sinistr</a:t>
            </a:r>
            <a:r>
              <a:rPr lang="cs-CZ" sz="2000" dirty="0"/>
              <a:t>...... </a:t>
            </a:r>
            <a:r>
              <a:rPr lang="cs-CZ" sz="2000" dirty="0" err="1"/>
              <a:t>propter</a:t>
            </a:r>
            <a:r>
              <a:rPr lang="cs-CZ" sz="2000" dirty="0"/>
              <a:t> </a:t>
            </a:r>
            <a:r>
              <a:rPr lang="cs-CZ" sz="2000" dirty="0" err="1"/>
              <a:t>tuberculos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Ruptura </a:t>
            </a:r>
            <a:r>
              <a:rPr lang="cs-CZ" sz="2000" dirty="0" err="1"/>
              <a:t>ligament</a:t>
            </a:r>
            <a:r>
              <a:rPr lang="cs-CZ" sz="2000" dirty="0"/>
              <a:t>...... </a:t>
            </a:r>
            <a:r>
              <a:rPr lang="cs-CZ" sz="2000" dirty="0" err="1"/>
              <a:t>collateral</a:t>
            </a:r>
            <a:r>
              <a:rPr lang="cs-CZ" sz="2000" dirty="0"/>
              <a:t>...... </a:t>
            </a:r>
            <a:r>
              <a:rPr lang="cs-CZ" sz="2000" dirty="0" err="1"/>
              <a:t>carp</a:t>
            </a:r>
            <a:r>
              <a:rPr lang="cs-CZ" sz="2000" dirty="0"/>
              <a:t>...... </a:t>
            </a:r>
            <a:r>
              <a:rPr lang="cs-CZ" sz="2000" dirty="0" err="1"/>
              <a:t>ulnar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Fractura</a:t>
            </a:r>
            <a:r>
              <a:rPr lang="cs-CZ" sz="2000" dirty="0"/>
              <a:t> </a:t>
            </a:r>
            <a:r>
              <a:rPr lang="cs-CZ" sz="2000" dirty="0" err="1"/>
              <a:t>apert</a:t>
            </a:r>
            <a:r>
              <a:rPr lang="cs-CZ" sz="2000" dirty="0"/>
              <a:t>...... </a:t>
            </a:r>
            <a:r>
              <a:rPr lang="cs-CZ" sz="2000" dirty="0" err="1"/>
              <a:t>tibi</a:t>
            </a:r>
            <a:r>
              <a:rPr lang="cs-CZ" sz="2000" dirty="0"/>
              <a:t>...... </a:t>
            </a:r>
            <a:r>
              <a:rPr lang="cs-CZ" sz="2000" dirty="0" err="1"/>
              <a:t>later</a:t>
            </a:r>
            <a:r>
              <a:rPr lang="cs-CZ" sz="2000" dirty="0"/>
              <a:t>...... </a:t>
            </a:r>
            <a:r>
              <a:rPr lang="cs-CZ" sz="2000" dirty="0" err="1"/>
              <a:t>dextr</a:t>
            </a:r>
            <a:r>
              <a:rPr lang="cs-CZ" sz="2000" dirty="0"/>
              <a:t>...... </a:t>
            </a:r>
            <a:r>
              <a:rPr lang="cs-CZ" sz="2000" dirty="0" err="1"/>
              <a:t>cum</a:t>
            </a:r>
            <a:r>
              <a:rPr lang="cs-CZ" sz="2000" dirty="0"/>
              <a:t> </a:t>
            </a:r>
            <a:r>
              <a:rPr lang="cs-CZ" sz="2000" dirty="0" err="1"/>
              <a:t>contusion</a:t>
            </a:r>
            <a:r>
              <a:rPr lang="cs-CZ" sz="2000" dirty="0"/>
              <a:t>...... </a:t>
            </a:r>
            <a:r>
              <a:rPr lang="cs-CZ" sz="2000" dirty="0" err="1"/>
              <a:t>muscul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crur</a:t>
            </a:r>
            <a:r>
              <a:rPr lang="cs-CZ" sz="2000" dirty="0"/>
              <a:t>...... </a:t>
            </a:r>
            <a:r>
              <a:rPr lang="cs-CZ" sz="2000" dirty="0" err="1"/>
              <a:t>dextr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Cum</a:t>
            </a:r>
            <a:r>
              <a:rPr lang="cs-CZ" sz="2000" dirty="0"/>
              <a:t> dermatitid...... grad...... minor......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Exitus </a:t>
            </a:r>
            <a:r>
              <a:rPr lang="cs-CZ" sz="2000" dirty="0" err="1"/>
              <a:t>letal</a:t>
            </a:r>
            <a:r>
              <a:rPr lang="cs-CZ" sz="2000" dirty="0"/>
              <a:t>...... </a:t>
            </a:r>
            <a:r>
              <a:rPr lang="cs-CZ" sz="2000" dirty="0" err="1"/>
              <a:t>propter</a:t>
            </a:r>
            <a:r>
              <a:rPr lang="cs-CZ" sz="2000" dirty="0"/>
              <a:t> </a:t>
            </a:r>
            <a:r>
              <a:rPr lang="cs-CZ" sz="2000" dirty="0" err="1"/>
              <a:t>seps</a:t>
            </a:r>
            <a:r>
              <a:rPr lang="cs-CZ" sz="2000" dirty="0"/>
              <a:t>...... post </a:t>
            </a:r>
            <a:r>
              <a:rPr lang="cs-CZ" sz="2000" dirty="0" err="1"/>
              <a:t>vuln</a:t>
            </a:r>
            <a:r>
              <a:rPr lang="cs-CZ" sz="2000" dirty="0"/>
              <a:t>...... </a:t>
            </a:r>
            <a:r>
              <a:rPr lang="cs-CZ" sz="2000" dirty="0" err="1"/>
              <a:t>punct</a:t>
            </a:r>
            <a:r>
              <a:rPr lang="cs-CZ" sz="2000" dirty="0"/>
              <a:t>...... in region...... </a:t>
            </a:r>
            <a:r>
              <a:rPr lang="cs-CZ" sz="2000" dirty="0" err="1"/>
              <a:t>pectoral</a:t>
            </a:r>
            <a:r>
              <a:rPr lang="cs-CZ" sz="2000" dirty="0"/>
              <a:t>......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Propter</a:t>
            </a:r>
            <a:r>
              <a:rPr lang="cs-CZ" sz="2000" dirty="0"/>
              <a:t>  </a:t>
            </a:r>
            <a:r>
              <a:rPr lang="cs-CZ" sz="2000" dirty="0" err="1"/>
              <a:t>luxation</a:t>
            </a:r>
            <a:r>
              <a:rPr lang="cs-CZ" sz="2000" dirty="0"/>
              <a:t>...... </a:t>
            </a:r>
            <a:r>
              <a:rPr lang="cs-CZ" sz="2000" dirty="0" err="1"/>
              <a:t>capit</a:t>
            </a:r>
            <a:r>
              <a:rPr lang="cs-CZ" sz="2000" dirty="0"/>
              <a:t>...... </a:t>
            </a:r>
            <a:r>
              <a:rPr lang="cs-CZ" sz="2000" dirty="0" err="1"/>
              <a:t>radi</a:t>
            </a:r>
            <a:r>
              <a:rPr lang="cs-CZ" sz="2000" dirty="0"/>
              <a:t>......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13301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26124" y="176927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31840" y="132480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27784" y="263691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067944" y="2656893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8064" y="2656893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552220" y="269319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52056" y="309330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79218" y="309814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756112" y="356934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796136" y="356934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15358" y="40199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436510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207235" y="476521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511660" y="522920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211302" y="602128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96036" y="524911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959274" y="476521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511660" y="1769276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329862" y="223680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040052" y="2217720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930280" y="5249112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994158" y="2182863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11592" y="6021288"/>
            <a:ext cx="612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831496" y="4019961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011592" y="476521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479940" y="525009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623660" y="176927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871700" y="2208425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967778" y="313877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400092" y="3152375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220144" y="356934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4758426" y="353157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783274" y="4049087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317626" y="436917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163359" y="5597313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7944358" y="3131460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291399" y="5265284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723511" y="1752842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2685839" y="4027849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1871700" y="4033666"/>
            <a:ext cx="649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8139882" y="4027917"/>
            <a:ext cx="891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orum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027190" y="604238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3800500" y="176927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6983760" y="643038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13864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Grammar</a:t>
            </a:r>
            <a:r>
              <a:rPr lang="cs-CZ" dirty="0"/>
              <a:t> </a:t>
            </a:r>
            <a:r>
              <a:rPr lang="cs-CZ" dirty="0" err="1"/>
              <a:t>revision</a:t>
            </a:r>
            <a:r>
              <a:rPr lang="cs-CZ" dirty="0"/>
              <a:t> – </a:t>
            </a:r>
            <a:r>
              <a:rPr lang="cs-CZ" dirty="0" err="1"/>
              <a:t>fill</a:t>
            </a:r>
            <a:r>
              <a:rPr lang="cs-CZ" dirty="0"/>
              <a:t> in </a:t>
            </a:r>
            <a:r>
              <a:rPr lang="cs-CZ" dirty="0" err="1"/>
              <a:t>missing</a:t>
            </a:r>
            <a:r>
              <a:rPr lang="cs-CZ" dirty="0"/>
              <a:t> </a:t>
            </a:r>
            <a:r>
              <a:rPr lang="cs-CZ" dirty="0" err="1"/>
              <a:t>endings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3416" y="1348522"/>
            <a:ext cx="8662736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Oss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membr</a:t>
            </a:r>
            <a:r>
              <a:rPr lang="cs-CZ" sz="2000" dirty="0"/>
              <a:t>...... superior......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Abscessus</a:t>
            </a:r>
            <a:r>
              <a:rPr lang="cs-CZ" sz="2000" dirty="0"/>
              <a:t> </a:t>
            </a:r>
            <a:r>
              <a:rPr lang="cs-CZ" sz="2000" dirty="0" err="1"/>
              <a:t>purulent</a:t>
            </a:r>
            <a:r>
              <a:rPr lang="cs-CZ" sz="2000" dirty="0"/>
              <a:t>......extra dur...... </a:t>
            </a:r>
            <a:r>
              <a:rPr lang="cs-CZ" sz="2000" dirty="0" err="1"/>
              <a:t>matr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Sulcus</a:t>
            </a:r>
            <a:r>
              <a:rPr lang="cs-CZ" sz="2000" dirty="0"/>
              <a:t> </a:t>
            </a:r>
            <a:r>
              <a:rPr lang="cs-CZ" sz="2000" dirty="0" err="1"/>
              <a:t>tendin</a:t>
            </a:r>
            <a:r>
              <a:rPr lang="cs-CZ" sz="2000" dirty="0"/>
              <a:t>...... </a:t>
            </a:r>
            <a:r>
              <a:rPr lang="cs-CZ" sz="2000" dirty="0" err="1"/>
              <a:t>muscul</a:t>
            </a:r>
            <a:r>
              <a:rPr lang="cs-CZ" sz="2000" dirty="0"/>
              <a:t>...... flexor...... </a:t>
            </a:r>
            <a:r>
              <a:rPr lang="cs-CZ" sz="2000" dirty="0" err="1"/>
              <a:t>halluc</a:t>
            </a:r>
            <a:r>
              <a:rPr lang="cs-CZ" sz="2000" dirty="0"/>
              <a:t>...... long......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Fractura</a:t>
            </a:r>
            <a:r>
              <a:rPr lang="cs-CZ" sz="2000" dirty="0"/>
              <a:t> bas...... </a:t>
            </a:r>
            <a:r>
              <a:rPr lang="cs-CZ" sz="2000" dirty="0" err="1"/>
              <a:t>oss</a:t>
            </a:r>
            <a:r>
              <a:rPr lang="cs-CZ" sz="2000" dirty="0"/>
              <a:t>...... </a:t>
            </a:r>
            <a:r>
              <a:rPr lang="cs-CZ" sz="2000" dirty="0" err="1"/>
              <a:t>sacr</a:t>
            </a:r>
            <a:r>
              <a:rPr lang="cs-CZ" sz="2000" dirty="0"/>
              <a:t>...... </a:t>
            </a:r>
            <a:r>
              <a:rPr lang="cs-CZ" sz="2000" dirty="0" err="1"/>
              <a:t>complicat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Symptoma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metastas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carcinomat</a:t>
            </a:r>
            <a:r>
              <a:rPr lang="cs-CZ" sz="2000" dirty="0"/>
              <a:t>...... </a:t>
            </a:r>
            <a:r>
              <a:rPr lang="cs-CZ" sz="2000" dirty="0" err="1"/>
              <a:t>malign</a:t>
            </a:r>
            <a:r>
              <a:rPr lang="cs-CZ" sz="2000" dirty="0"/>
              <a:t>...... uter......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Status post </a:t>
            </a:r>
            <a:r>
              <a:rPr lang="cs-CZ" sz="2000" dirty="0" err="1"/>
              <a:t>collaps</a:t>
            </a:r>
            <a:r>
              <a:rPr lang="cs-CZ" sz="2000" dirty="0"/>
              <a:t>...... intra part...... </a:t>
            </a:r>
            <a:r>
              <a:rPr lang="cs-CZ" sz="2000" dirty="0" err="1"/>
              <a:t>praematur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Contusion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cerebr</a:t>
            </a:r>
            <a:r>
              <a:rPr lang="cs-CZ" sz="2000" dirty="0"/>
              <a:t>...... </a:t>
            </a:r>
            <a:r>
              <a:rPr lang="cs-CZ" sz="2000" dirty="0" err="1"/>
              <a:t>multiplic</a:t>
            </a:r>
            <a:r>
              <a:rPr lang="cs-CZ" sz="2000" dirty="0"/>
              <a:t>...... </a:t>
            </a:r>
            <a:r>
              <a:rPr lang="cs-CZ" sz="2000" dirty="0" err="1"/>
              <a:t>traumatic</a:t>
            </a:r>
            <a:r>
              <a:rPr lang="cs-CZ" sz="2000" dirty="0"/>
              <a:t>......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/>
              <a:t>Segment......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mediali</a:t>
            </a:r>
            <a:r>
              <a:rPr lang="cs-CZ" sz="2000" dirty="0"/>
              <a:t>...... </a:t>
            </a:r>
            <a:r>
              <a:rPr lang="cs-CZ" sz="2000" dirty="0" err="1"/>
              <a:t>medull</a:t>
            </a:r>
            <a:r>
              <a:rPr lang="cs-CZ" sz="2000" dirty="0"/>
              <a:t>...... </a:t>
            </a:r>
            <a:r>
              <a:rPr lang="cs-CZ" sz="2000" dirty="0" err="1"/>
              <a:t>spinal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Functio</a:t>
            </a:r>
            <a:r>
              <a:rPr lang="cs-CZ" sz="2000" dirty="0"/>
              <a:t> </a:t>
            </a:r>
            <a:r>
              <a:rPr lang="cs-CZ" sz="2000" dirty="0" err="1"/>
              <a:t>laes</a:t>
            </a:r>
            <a:r>
              <a:rPr lang="cs-CZ" sz="2000" dirty="0"/>
              <a:t>...... </a:t>
            </a:r>
            <a:r>
              <a:rPr lang="cs-CZ" sz="2000" dirty="0" err="1"/>
              <a:t>hepat</a:t>
            </a:r>
            <a:r>
              <a:rPr lang="cs-CZ" sz="2000" dirty="0"/>
              <a:t>...... </a:t>
            </a:r>
            <a:r>
              <a:rPr lang="cs-CZ" sz="2000" dirty="0" err="1"/>
              <a:t>propter</a:t>
            </a:r>
            <a:r>
              <a:rPr lang="cs-CZ" sz="2000" dirty="0"/>
              <a:t> </a:t>
            </a:r>
            <a:r>
              <a:rPr lang="cs-CZ" sz="2000" dirty="0" err="1"/>
              <a:t>cirrhos</a:t>
            </a:r>
            <a:r>
              <a:rPr lang="cs-CZ" sz="2000" dirty="0"/>
              <a:t>......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Extractio</a:t>
            </a:r>
            <a:r>
              <a:rPr lang="cs-CZ" sz="2000" dirty="0"/>
              <a:t> </a:t>
            </a:r>
            <a:r>
              <a:rPr lang="cs-CZ" sz="2000" dirty="0" err="1"/>
              <a:t>dent</a:t>
            </a:r>
            <a:r>
              <a:rPr lang="cs-CZ" sz="2000" dirty="0"/>
              <a:t>...... </a:t>
            </a:r>
            <a:r>
              <a:rPr lang="cs-CZ" sz="2000" dirty="0" err="1"/>
              <a:t>canin</a:t>
            </a:r>
            <a:r>
              <a:rPr lang="cs-CZ" sz="2000" dirty="0"/>
              <a:t>...... et </a:t>
            </a:r>
            <a:r>
              <a:rPr lang="cs-CZ" sz="2000" dirty="0" err="1"/>
              <a:t>dent</a:t>
            </a:r>
            <a:r>
              <a:rPr lang="cs-CZ" sz="2000" dirty="0"/>
              <a:t>...... (</a:t>
            </a:r>
            <a:r>
              <a:rPr lang="cs-CZ" sz="2000" dirty="0" err="1"/>
              <a:t>pl</a:t>
            </a:r>
            <a:r>
              <a:rPr lang="cs-CZ" sz="2000" dirty="0"/>
              <a:t>.) </a:t>
            </a:r>
            <a:r>
              <a:rPr lang="cs-CZ" sz="2000" dirty="0" err="1"/>
              <a:t>praemolar</a:t>
            </a:r>
            <a:r>
              <a:rPr lang="cs-CZ" sz="2000" dirty="0"/>
              <a:t>......  </a:t>
            </a:r>
            <a:r>
              <a:rPr lang="cs-CZ" sz="2000" dirty="0" err="1"/>
              <a:t>cum</a:t>
            </a:r>
            <a:r>
              <a:rPr lang="cs-CZ" sz="2000" dirty="0"/>
              <a:t> </a:t>
            </a:r>
            <a:r>
              <a:rPr lang="cs-CZ" sz="2000" dirty="0" err="1"/>
              <a:t>dolor</a:t>
            </a:r>
            <a:r>
              <a:rPr lang="cs-CZ" sz="2000" dirty="0"/>
              <a:t>...... </a:t>
            </a:r>
            <a:r>
              <a:rPr lang="cs-CZ" sz="2000" dirty="0" err="1"/>
              <a:t>magn</a:t>
            </a:r>
            <a:r>
              <a:rPr lang="cs-CZ" sz="2000" dirty="0"/>
              <a:t>......	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 err="1"/>
              <a:t>Deformitas</a:t>
            </a:r>
            <a:r>
              <a:rPr lang="cs-CZ" sz="2000" dirty="0"/>
              <a:t> </a:t>
            </a:r>
            <a:r>
              <a:rPr lang="cs-CZ" sz="2000" dirty="0" err="1"/>
              <a:t>congenit</a:t>
            </a:r>
            <a:r>
              <a:rPr lang="cs-CZ" sz="2000" dirty="0"/>
              <a:t>...... </a:t>
            </a:r>
            <a:r>
              <a:rPr lang="cs-CZ" sz="2000" dirty="0" err="1"/>
              <a:t>cox</a:t>
            </a:r>
            <a:r>
              <a:rPr lang="cs-CZ" sz="2000" dirty="0"/>
              <a:t>......  sine </a:t>
            </a:r>
            <a:r>
              <a:rPr lang="cs-CZ" sz="2000" dirty="0" err="1"/>
              <a:t>luxation</a:t>
            </a:r>
            <a:r>
              <a:rPr lang="cs-CZ" sz="2000" dirty="0"/>
              <a:t>...... </a:t>
            </a:r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04048" y="263691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9632" y="450912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131840" y="450912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62386" y="495882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27784" y="6184349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851920" y="1281653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662386" y="263691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448411" y="267589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19300" y="219618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109284" y="223680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64088" y="2205459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681592" y="3110104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40384" y="450912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672172" y="4977578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835696" y="540852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42338" y="1342395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082026" y="2236802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392252" y="2659705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984108" y="3100067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879936" y="3103435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082026" y="4068390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908505" y="5446036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374388" y="1745151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us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798149" y="1744248"/>
            <a:ext cx="53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851746" y="1753503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280857" y="2205459"/>
            <a:ext cx="459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2255146" y="3593867"/>
            <a:ext cx="56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785780" y="3585229"/>
            <a:ext cx="56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5463715" y="3603556"/>
            <a:ext cx="56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um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7955546" y="5408520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287937" y="6165810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262967" y="4450665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175492" y="4014047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368173" y="6172496"/>
            <a:ext cx="611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ae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302162" y="5446036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117857" y="5398166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398673" y="3126684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ium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4847230" y="4983909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im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406921" y="3134463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ta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4568951" y="4049034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es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856203" y="5732878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o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400586" y="4011569"/>
            <a:ext cx="97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es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6983760" y="643038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/>
              <a:t>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00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715" y="117716"/>
            <a:ext cx="2481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AUTHENTIC CASE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4077072"/>
            <a:ext cx="8527143" cy="2462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/>
              <a:t>A 30-year-old man presented with sudden </a:t>
            </a:r>
            <a:r>
              <a:rPr lang="en-US" sz="2200" i="1" dirty="0">
                <a:solidFill>
                  <a:srgbClr val="FF6600"/>
                </a:solidFill>
              </a:rPr>
              <a:t>vision impairment</a:t>
            </a:r>
            <a:r>
              <a:rPr lang="en-US" sz="2200" dirty="0"/>
              <a:t> in his right eye 1 hour after vigorous exercise. Slit-lamp examination revealed anterior </a:t>
            </a:r>
            <a:r>
              <a:rPr lang="en-US" sz="2200" i="1" dirty="0">
                <a:solidFill>
                  <a:srgbClr val="FF6600"/>
                </a:solidFill>
              </a:rPr>
              <a:t>displacement</a:t>
            </a:r>
            <a:r>
              <a:rPr lang="en-US" sz="2200" dirty="0">
                <a:solidFill>
                  <a:srgbClr val="FF6600"/>
                </a:solidFill>
              </a:rPr>
              <a:t> </a:t>
            </a:r>
            <a:r>
              <a:rPr lang="en-US" sz="2200" dirty="0"/>
              <a:t>of the lens. The patient underwent </a:t>
            </a:r>
            <a:r>
              <a:rPr lang="en-US" sz="2200" i="1" dirty="0">
                <a:solidFill>
                  <a:srgbClr val="FF6600"/>
                </a:solidFill>
              </a:rPr>
              <a:t>surgical</a:t>
            </a:r>
            <a:r>
              <a:rPr lang="en-US" sz="2200" dirty="0">
                <a:solidFill>
                  <a:srgbClr val="FF6600"/>
                </a:solidFill>
              </a:rPr>
              <a:t> </a:t>
            </a:r>
            <a:r>
              <a:rPr lang="en-US" sz="2200" i="1" dirty="0">
                <a:solidFill>
                  <a:srgbClr val="FF6600"/>
                </a:solidFill>
              </a:rPr>
              <a:t>removal</a:t>
            </a:r>
            <a:r>
              <a:rPr lang="en-US" sz="2200" dirty="0">
                <a:solidFill>
                  <a:srgbClr val="FF6600"/>
                </a:solidFill>
              </a:rPr>
              <a:t> </a:t>
            </a:r>
            <a:r>
              <a:rPr lang="en-US" sz="2200" dirty="0"/>
              <a:t>of the lens, anterior </a:t>
            </a:r>
            <a:r>
              <a:rPr lang="en-US" sz="2200" dirty="0" err="1"/>
              <a:t>vitrectomy</a:t>
            </a:r>
            <a:r>
              <a:rPr lang="en-US" sz="2200" dirty="0"/>
              <a:t>, and an iris-fixated lens </a:t>
            </a:r>
            <a:r>
              <a:rPr lang="en-US" sz="2200" i="1" dirty="0">
                <a:solidFill>
                  <a:srgbClr val="FF6600"/>
                </a:solidFill>
              </a:rPr>
              <a:t>was placed</a:t>
            </a:r>
            <a:r>
              <a:rPr lang="en-US" sz="2200" dirty="0">
                <a:solidFill>
                  <a:srgbClr val="FF6600"/>
                </a:solidFill>
              </a:rPr>
              <a:t> </a:t>
            </a:r>
            <a:r>
              <a:rPr lang="en-US" sz="2200" i="1" dirty="0">
                <a:solidFill>
                  <a:srgbClr val="FF6600"/>
                </a:solidFill>
              </a:rPr>
              <a:t>within his eye</a:t>
            </a:r>
            <a:r>
              <a:rPr lang="en-US" sz="2200" dirty="0"/>
              <a:t>. Rupture of the </a:t>
            </a:r>
            <a:r>
              <a:rPr lang="en-US" sz="2200" dirty="0" err="1"/>
              <a:t>zonular</a:t>
            </a:r>
            <a:r>
              <a:rPr lang="en-US" sz="2200" dirty="0"/>
              <a:t> fibers (which hold the lens in place) may result in </a:t>
            </a:r>
            <a:r>
              <a:rPr lang="en-US" sz="2200" i="1" dirty="0">
                <a:solidFill>
                  <a:srgbClr val="FF6600"/>
                </a:solidFill>
              </a:rPr>
              <a:t>complete dislocation </a:t>
            </a:r>
            <a:r>
              <a:rPr lang="en-US" sz="2200" dirty="0"/>
              <a:t>or </a:t>
            </a:r>
            <a:r>
              <a:rPr lang="en-US" sz="2200" i="1" dirty="0">
                <a:solidFill>
                  <a:srgbClr val="FF6600"/>
                </a:solidFill>
              </a:rPr>
              <a:t>partial dislocation </a:t>
            </a:r>
            <a:r>
              <a:rPr lang="en-US" sz="2200" dirty="0"/>
              <a:t>of the lens and could be caused by trauma or other pathologic conditions. </a:t>
            </a:r>
          </a:p>
        </p:txBody>
      </p:sp>
      <p:pic>
        <p:nvPicPr>
          <p:cNvPr id="4" name="Picture 3" descr="Extractio lentis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710597"/>
            <a:ext cx="4964490" cy="33469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63630" y="710597"/>
            <a:ext cx="3477988" cy="334694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cs typeface="Cambria"/>
                <a:sym typeface="Wingdings"/>
              </a:rPr>
              <a:t>D</a:t>
            </a:r>
            <a:r>
              <a:rPr lang="en-US" sz="2400" dirty="0" err="1">
                <a:solidFill>
                  <a:schemeClr val="tx1"/>
                </a:solidFill>
                <a:latin typeface="Cambria"/>
                <a:cs typeface="Cambria"/>
              </a:rPr>
              <a:t>efectus</a:t>
            </a:r>
            <a:r>
              <a:rPr lang="en-US" sz="24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mbria"/>
                <a:cs typeface="Cambria"/>
              </a:rPr>
              <a:t>visus</a:t>
            </a:r>
            <a:endParaRPr lang="en-US" sz="2400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Dislocatio</a:t>
            </a:r>
            <a:endParaRPr lang="en-US" sz="2400" dirty="0">
              <a:solidFill>
                <a:schemeClr val="tx1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Extractio</a:t>
            </a:r>
            <a:r>
              <a:rPr lang="en-US" sz="2400" dirty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 </a:t>
            </a:r>
            <a:endParaRPr lang="en-US" sz="2400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Implantatio</a:t>
            </a:r>
            <a:endParaRPr lang="en-US" sz="2400" dirty="0">
              <a:solidFill>
                <a:schemeClr val="tx1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Intraocularis</a:t>
            </a:r>
            <a:r>
              <a:rPr lang="en-US" sz="2400" dirty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 </a:t>
            </a:r>
          </a:p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Luxatio</a:t>
            </a:r>
            <a:r>
              <a:rPr lang="en-US" sz="2400" dirty="0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 </a:t>
            </a:r>
          </a:p>
          <a:p>
            <a:pPr marL="342900" indent="-342900">
              <a:buFont typeface="Wingdings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mbria"/>
                <a:ea typeface="Wingdings"/>
                <a:cs typeface="Cambria"/>
                <a:sym typeface="Wingdings"/>
              </a:rPr>
              <a:t>Subluxatio</a:t>
            </a:r>
            <a:endParaRPr lang="en-US" sz="2400" dirty="0">
              <a:solidFill>
                <a:schemeClr val="tx1"/>
              </a:solidFill>
              <a:latin typeface="Wingdings"/>
              <a:ea typeface="Wingdings"/>
              <a:cs typeface="Wingding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66831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60648"/>
            <a:ext cx="853061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Dolores in </a:t>
            </a:r>
            <a:r>
              <a:rPr lang="en-US" sz="2800" dirty="0" err="1"/>
              <a:t>hypogastrio</a:t>
            </a:r>
            <a:r>
              <a:rPr lang="en-US" sz="2800" dirty="0"/>
              <a:t> post </a:t>
            </a:r>
            <a:r>
              <a:rPr lang="en-US" sz="2800" dirty="0" err="1"/>
              <a:t>appendectomiam</a:t>
            </a:r>
            <a:r>
              <a:rPr lang="en-US" sz="2800" dirty="0"/>
              <a:t> ante dies IV (</a:t>
            </a:r>
            <a:r>
              <a:rPr lang="en-US" sz="2800" dirty="0" err="1"/>
              <a:t>quattuor</a:t>
            </a:r>
            <a:r>
              <a:rPr lang="en-US" sz="2800" dirty="0"/>
              <a:t>) </a:t>
            </a:r>
            <a:r>
              <a:rPr lang="en-US" sz="2800" dirty="0" err="1"/>
              <a:t>factam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Hypertrophia</a:t>
            </a:r>
            <a:r>
              <a:rPr lang="en-US" sz="2800" dirty="0"/>
              <a:t> </a:t>
            </a:r>
            <a:r>
              <a:rPr lang="en-US" sz="2800" dirty="0" err="1"/>
              <a:t>prostatae</a:t>
            </a:r>
            <a:r>
              <a:rPr lang="en-US" sz="2800" dirty="0"/>
              <a:t>, tumor </a:t>
            </a:r>
            <a:r>
              <a:rPr lang="en-US" sz="2800" dirty="0" err="1"/>
              <a:t>prostatae</a:t>
            </a:r>
            <a:r>
              <a:rPr lang="en-US" sz="2800" dirty="0"/>
              <a:t> </a:t>
            </a:r>
            <a:r>
              <a:rPr lang="en-US" sz="2800" dirty="0" err="1"/>
              <a:t>suspectus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Fibrillatio</a:t>
            </a:r>
            <a:r>
              <a:rPr lang="en-US" sz="2800" dirty="0"/>
              <a:t> </a:t>
            </a:r>
            <a:r>
              <a:rPr lang="en-US" sz="2800" dirty="0" err="1"/>
              <a:t>cordis</a:t>
            </a:r>
            <a:r>
              <a:rPr lang="en-US" sz="2800" dirty="0"/>
              <a:t> </a:t>
            </a:r>
            <a:r>
              <a:rPr lang="en-US" sz="2800" dirty="0" err="1"/>
              <a:t>chronica</a:t>
            </a:r>
            <a:r>
              <a:rPr lang="en-US" sz="2800" dirty="0"/>
              <a:t>. </a:t>
            </a:r>
            <a:r>
              <a:rPr lang="en-US" sz="2800" dirty="0" err="1"/>
              <a:t>Dyspnoe</a:t>
            </a:r>
            <a:r>
              <a:rPr lang="en-US" sz="2800" dirty="0"/>
              <a:t>. </a:t>
            </a:r>
            <a:r>
              <a:rPr lang="en-US" sz="2800" dirty="0" err="1"/>
              <a:t>Morbus</a:t>
            </a:r>
            <a:r>
              <a:rPr lang="en-US" sz="2800" dirty="0"/>
              <a:t> </a:t>
            </a:r>
            <a:r>
              <a:rPr lang="en-US" sz="2800" dirty="0" err="1"/>
              <a:t>hypertonicus</a:t>
            </a:r>
            <a:r>
              <a:rPr lang="en-US" sz="2800" dirty="0"/>
              <a:t> </a:t>
            </a:r>
            <a:r>
              <a:rPr lang="en-US" sz="2800" dirty="0" err="1"/>
              <a:t>cordis</a:t>
            </a:r>
            <a:r>
              <a:rPr lang="en-US" sz="2800" dirty="0"/>
              <a:t>. </a:t>
            </a:r>
            <a:r>
              <a:rPr lang="en-US" sz="2800" dirty="0" err="1"/>
              <a:t>Hypercholesterolaemia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Haematoma</a:t>
            </a:r>
            <a:r>
              <a:rPr lang="en-US" sz="2800" dirty="0"/>
              <a:t> </a:t>
            </a:r>
            <a:r>
              <a:rPr lang="en-US" sz="2800" dirty="0" err="1"/>
              <a:t>periorbitale</a:t>
            </a:r>
            <a:r>
              <a:rPr lang="en-US" sz="2800" dirty="0"/>
              <a:t> l. sin.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Infractio</a:t>
            </a:r>
            <a:r>
              <a:rPr lang="en-US" sz="2800" dirty="0"/>
              <a:t> </a:t>
            </a:r>
            <a:r>
              <a:rPr lang="en-US" sz="2800" dirty="0" err="1"/>
              <a:t>partis</a:t>
            </a:r>
            <a:r>
              <a:rPr lang="en-US" sz="2800" dirty="0"/>
              <a:t> </a:t>
            </a:r>
            <a:r>
              <a:rPr lang="en-US" sz="2800" dirty="0" err="1"/>
              <a:t>distalis</a:t>
            </a:r>
            <a:r>
              <a:rPr lang="en-US" sz="2800" dirty="0"/>
              <a:t> ulnae </a:t>
            </a:r>
            <a:r>
              <a:rPr lang="en-US" sz="2800" dirty="0" err="1"/>
              <a:t>suspecta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Injectio</a:t>
            </a:r>
            <a:r>
              <a:rPr lang="en-US" sz="2800" dirty="0"/>
              <a:t> </a:t>
            </a:r>
            <a:r>
              <a:rPr lang="en-US" sz="2800" dirty="0" err="1"/>
              <a:t>antitetanica</a:t>
            </a:r>
            <a:r>
              <a:rPr lang="en-US" sz="2800" dirty="0"/>
              <a:t> post </a:t>
            </a:r>
            <a:r>
              <a:rPr lang="en-US" sz="2800" dirty="0" err="1"/>
              <a:t>vulnus</a:t>
            </a:r>
            <a:r>
              <a:rPr lang="en-US" sz="2800" dirty="0"/>
              <a:t> </a:t>
            </a:r>
            <a:r>
              <a:rPr lang="en-US" sz="2800" dirty="0" err="1"/>
              <a:t>morsum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Embolia</a:t>
            </a:r>
            <a:r>
              <a:rPr lang="en-US" sz="2800" dirty="0"/>
              <a:t> </a:t>
            </a:r>
            <a:r>
              <a:rPr lang="en-US" sz="2800" dirty="0" err="1"/>
              <a:t>arteriarum</a:t>
            </a:r>
            <a:r>
              <a:rPr lang="en-US" sz="2800" dirty="0"/>
              <a:t> </a:t>
            </a:r>
            <a:r>
              <a:rPr lang="en-US" sz="2800" dirty="0" err="1"/>
              <a:t>pulmonalium</a:t>
            </a:r>
            <a:r>
              <a:rPr lang="en-US" sz="2800" dirty="0"/>
              <a:t> </a:t>
            </a:r>
            <a:r>
              <a:rPr lang="en-US" sz="2800" dirty="0" err="1"/>
              <a:t>recidivans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Status post </a:t>
            </a:r>
            <a:r>
              <a:rPr lang="en-US" sz="2800" dirty="0" err="1"/>
              <a:t>resectionem</a:t>
            </a:r>
            <a:r>
              <a:rPr lang="en-US" sz="2800" dirty="0"/>
              <a:t> </a:t>
            </a:r>
            <a:r>
              <a:rPr lang="en-US" sz="2800" dirty="0" err="1"/>
              <a:t>ilei</a:t>
            </a:r>
            <a:r>
              <a:rPr lang="en-US" sz="2800" dirty="0"/>
              <a:t>. St. post </a:t>
            </a:r>
            <a:r>
              <a:rPr lang="en-US" sz="2800" dirty="0" err="1"/>
              <a:t>excisionem</a:t>
            </a:r>
            <a:r>
              <a:rPr lang="en-US" sz="2800" dirty="0"/>
              <a:t> </a:t>
            </a:r>
            <a:r>
              <a:rPr lang="en-US" sz="2800" dirty="0" err="1"/>
              <a:t>tumoris</a:t>
            </a:r>
            <a:r>
              <a:rPr lang="en-US" sz="2800" dirty="0"/>
              <a:t> pelvis </a:t>
            </a:r>
            <a:r>
              <a:rPr lang="en-US" sz="2800" dirty="0" err="1"/>
              <a:t>minoris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Obstructio</a:t>
            </a:r>
            <a:r>
              <a:rPr lang="en-US" sz="2800" dirty="0"/>
              <a:t> </a:t>
            </a:r>
            <a:r>
              <a:rPr lang="en-US" sz="2800" dirty="0" err="1"/>
              <a:t>postinflammatoria</a:t>
            </a:r>
            <a:r>
              <a:rPr lang="en-US" sz="2800" dirty="0"/>
              <a:t> </a:t>
            </a:r>
            <a:r>
              <a:rPr lang="en-US" sz="2800" dirty="0" err="1"/>
              <a:t>auris</a:t>
            </a:r>
            <a:r>
              <a:rPr lang="en-US" sz="2800" dirty="0"/>
              <a:t> l. dx.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Decubitus </a:t>
            </a:r>
            <a:r>
              <a:rPr lang="en-US" sz="2800" dirty="0" err="1"/>
              <a:t>permagni</a:t>
            </a:r>
            <a:r>
              <a:rPr lang="en-US" sz="2800" dirty="0"/>
              <a:t> </a:t>
            </a:r>
            <a:r>
              <a:rPr lang="en-US" sz="2800" dirty="0" err="1"/>
              <a:t>parasacrales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699792" y="764704"/>
            <a:ext cx="1693333" cy="12095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508104" y="764704"/>
            <a:ext cx="2556933" cy="19353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99592" y="1556792"/>
            <a:ext cx="1915885" cy="12096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076056" y="2420888"/>
            <a:ext cx="1371599" cy="12096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02305" y="2885924"/>
            <a:ext cx="1915885" cy="1935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83968" y="2852936"/>
            <a:ext cx="3360057" cy="36286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059832" y="3284984"/>
            <a:ext cx="1707846" cy="17252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02305" y="3747105"/>
            <a:ext cx="1214362" cy="1935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02305" y="4226078"/>
            <a:ext cx="1069219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39752" y="4077072"/>
            <a:ext cx="1673979" cy="1935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88224" y="4581128"/>
            <a:ext cx="1485296" cy="9676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614991" y="5053391"/>
            <a:ext cx="1775580" cy="1935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250819" y="5034037"/>
            <a:ext cx="1623181" cy="1935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915816" y="5877272"/>
            <a:ext cx="2682724" cy="19354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156176" y="1700808"/>
            <a:ext cx="1371599" cy="12096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043608" y="1988840"/>
            <a:ext cx="1371599" cy="12096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724128" y="3717032"/>
            <a:ext cx="1152676" cy="10165"/>
          </a:xfrm>
          <a:prstGeom prst="line">
            <a:avLst/>
          </a:prstGeom>
          <a:ln w="38100" cmpd="sng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914400" y="4627639"/>
            <a:ext cx="1185335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2771800" y="6237312"/>
            <a:ext cx="1306285" cy="726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355976" y="6237312"/>
            <a:ext cx="1874760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83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049" y="343041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Use expressions in the table to form </a:t>
            </a:r>
            <a:br>
              <a:rPr lang="en-US" dirty="0"/>
            </a:br>
            <a:r>
              <a:rPr lang="en-US" dirty="0"/>
              <a:t>the defined medical terms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79512" y="1916832"/>
            <a:ext cx="8856984" cy="446449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A. ____________: </a:t>
            </a:r>
            <a:r>
              <a:rPr lang="cs-CZ" sz="2000" dirty="0" err="1"/>
              <a:t>measurement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dimensions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head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B. ____________: </a:t>
            </a:r>
            <a:r>
              <a:rPr lang="en-US" sz="2000" dirty="0"/>
              <a:t>treatment of a disease by means of ionizing radiation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C. ____________: </a:t>
            </a:r>
            <a:r>
              <a:rPr lang="en-US" sz="2000" dirty="0"/>
              <a:t>surgical formation of an opening through the </a:t>
            </a:r>
            <a:r>
              <a:rPr lang="cs-CZ" sz="2000" dirty="0"/>
              <a:t>				</a:t>
            </a:r>
            <a:r>
              <a:rPr lang="en-US" sz="2000" dirty="0"/>
              <a:t>abdominal wall into the   stomach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D. ____________:</a:t>
            </a:r>
            <a:r>
              <a:rPr lang="en-US" sz="2000" dirty="0"/>
              <a:t> surgical excision of the gallbladder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E. ____________: </a:t>
            </a:r>
            <a:r>
              <a:rPr lang="en-US" sz="2000" dirty="0"/>
              <a:t>endoscopic examination of the colon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F. ____________: </a:t>
            </a:r>
            <a:r>
              <a:rPr lang="en-US" sz="2000" dirty="0"/>
              <a:t>surgical repair of a defect of the lip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G. ____________:</a:t>
            </a:r>
            <a:r>
              <a:rPr lang="en-US" sz="2000" dirty="0"/>
              <a:t> surgical incision of the appendix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H. </a:t>
            </a:r>
            <a:r>
              <a:rPr lang="cs-CZ" sz="2000" dirty="0" err="1"/>
              <a:t>Electro</a:t>
            </a:r>
            <a:r>
              <a:rPr lang="cs-CZ" sz="2000" dirty="0"/>
              <a:t>- ____________:</a:t>
            </a:r>
            <a:r>
              <a:rPr lang="en-US" sz="2000" dirty="0"/>
              <a:t> recording of electrical impulses produced by the </a:t>
            </a:r>
            <a:r>
              <a:rPr lang="cs-CZ" sz="2000" dirty="0"/>
              <a:t>			</a:t>
            </a:r>
            <a:r>
              <a:rPr lang="en-US" sz="2000" dirty="0"/>
              <a:t>brain  activity (EEG)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000" dirty="0"/>
              <a:t>I. ____________:</a:t>
            </a:r>
            <a:r>
              <a:rPr lang="en-US" sz="2000" dirty="0"/>
              <a:t> surgical connection of two parts of the intestine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434299"/>
            <a:ext cx="8640960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-</a:t>
            </a:r>
            <a:r>
              <a:rPr lang="cs-CZ" dirty="0" err="1"/>
              <a:t>tomia</a:t>
            </a:r>
            <a:r>
              <a:rPr lang="cs-CZ" dirty="0"/>
              <a:t>  -</a:t>
            </a:r>
            <a:r>
              <a:rPr lang="cs-CZ" dirty="0" err="1"/>
              <a:t>ectomia</a:t>
            </a:r>
            <a:r>
              <a:rPr lang="cs-CZ" dirty="0"/>
              <a:t>  -</a:t>
            </a:r>
            <a:r>
              <a:rPr lang="cs-CZ" dirty="0" err="1"/>
              <a:t>stomia</a:t>
            </a:r>
            <a:r>
              <a:rPr lang="cs-CZ" dirty="0"/>
              <a:t>  -</a:t>
            </a:r>
            <a:r>
              <a:rPr lang="cs-CZ" dirty="0" err="1"/>
              <a:t>graphia</a:t>
            </a:r>
            <a:r>
              <a:rPr lang="cs-CZ" dirty="0"/>
              <a:t>  -</a:t>
            </a:r>
            <a:r>
              <a:rPr lang="cs-CZ" dirty="0" err="1"/>
              <a:t>plastica</a:t>
            </a:r>
            <a:r>
              <a:rPr lang="cs-CZ" dirty="0"/>
              <a:t>  -</a:t>
            </a:r>
            <a:r>
              <a:rPr lang="cs-CZ" dirty="0" err="1"/>
              <a:t>therapia</a:t>
            </a:r>
            <a:r>
              <a:rPr lang="cs-CZ" dirty="0"/>
              <a:t>  -</a:t>
            </a:r>
            <a:r>
              <a:rPr lang="cs-CZ" dirty="0" err="1"/>
              <a:t>stomosis</a:t>
            </a:r>
            <a:r>
              <a:rPr lang="cs-CZ" dirty="0"/>
              <a:t>  -</a:t>
            </a:r>
            <a:r>
              <a:rPr lang="cs-CZ" dirty="0" err="1"/>
              <a:t>scopia</a:t>
            </a:r>
            <a:r>
              <a:rPr lang="cs-CZ" dirty="0"/>
              <a:t>  -</a:t>
            </a:r>
            <a:r>
              <a:rPr lang="cs-CZ" dirty="0" err="1"/>
              <a:t>metria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1846147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cephalometria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5576" y="224857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radiotherapia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6108" y="2651011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gastrostomia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335699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solidFill>
                  <a:srgbClr val="C00000"/>
                </a:solidFill>
              </a:rPr>
              <a:t>cholecystectomia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46108" y="386104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solidFill>
                  <a:srgbClr val="C00000"/>
                </a:solidFill>
              </a:rPr>
              <a:t>colonoscopia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46108" y="430480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cheiloplastica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82167" y="470491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appendotomia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63688" y="510502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encephalograpia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580526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rgbClr val="C00000"/>
                </a:solidFill>
              </a:rPr>
              <a:t>enteroanastomosis</a:t>
            </a:r>
            <a:endParaRPr lang="cs-CZ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7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opposites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081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se</a:t>
            </a:r>
            <a:r>
              <a:rPr lang="en-GB" dirty="0" err="1"/>
              <a:t>psis</a:t>
            </a:r>
            <a:r>
              <a:rPr lang="en-GB" dirty="0"/>
              <a:t> </a:t>
            </a:r>
            <a:r>
              <a:rPr lang="en-GB" dirty="0" err="1"/>
              <a:t>endogenes</a:t>
            </a:r>
            <a:r>
              <a:rPr lang="en-GB" dirty="0"/>
              <a:t>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diastole	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eupnoe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hyperaesthesia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hypotonia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aditus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stenosis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epigastrium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371600"/>
            <a:ext cx="4392488" cy="5081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se</a:t>
            </a:r>
            <a:r>
              <a:rPr lang="en-GB" dirty="0" err="1"/>
              <a:t>psis</a:t>
            </a:r>
            <a:r>
              <a:rPr lang="en-GB" dirty="0"/>
              <a:t> e</a:t>
            </a:r>
            <a:r>
              <a:rPr lang="cs-CZ" dirty="0"/>
              <a:t>x</a:t>
            </a:r>
            <a:r>
              <a:rPr lang="en-GB" dirty="0" err="1"/>
              <a:t>ogenes</a:t>
            </a:r>
            <a:r>
              <a:rPr lang="en-GB" dirty="0"/>
              <a:t>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sy</a:t>
            </a:r>
            <a:r>
              <a:rPr lang="en-GB" dirty="0"/>
              <a:t>stole		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dys</a:t>
            </a:r>
            <a:r>
              <a:rPr lang="en-GB" dirty="0" err="1"/>
              <a:t>pnoe</a:t>
            </a:r>
            <a:r>
              <a:rPr lang="cs-CZ" dirty="0"/>
              <a:t> / apnoe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hypoaesthesia</a:t>
            </a:r>
            <a:r>
              <a:rPr lang="cs-CZ" dirty="0"/>
              <a:t> /</a:t>
            </a:r>
            <a:r>
              <a:rPr lang="cs-CZ" dirty="0" err="1"/>
              <a:t>an</a:t>
            </a:r>
            <a:r>
              <a:rPr lang="en-GB" dirty="0"/>
              <a:t>aesthesia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hyp</a:t>
            </a:r>
            <a:r>
              <a:rPr lang="cs-CZ" dirty="0" err="1"/>
              <a:t>er</a:t>
            </a:r>
            <a:r>
              <a:rPr lang="en-GB" dirty="0" err="1"/>
              <a:t>tonia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ex</a:t>
            </a:r>
            <a:r>
              <a:rPr lang="en-GB" dirty="0" err="1"/>
              <a:t>itus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dilatatio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hypo</a:t>
            </a:r>
            <a:r>
              <a:rPr lang="en-GB" dirty="0" err="1"/>
              <a:t>gastrium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8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Greek terms expressing quality and quantity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38158977"/>
              </p:ext>
            </p:extLst>
          </p:nvPr>
        </p:nvGraphicFramePr>
        <p:xfrm>
          <a:off x="179512" y="1196752"/>
          <a:ext cx="8784975" cy="534056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002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80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genitive stem</a:t>
                      </a:r>
                      <a:br>
                        <a:rPr lang="en-GB" sz="1800" dirty="0">
                          <a:effectLst/>
                          <a:latin typeface="+mn-lt"/>
                        </a:rPr>
                      </a:br>
                      <a:r>
                        <a:rPr lang="en-GB" sz="1800" b="0" dirty="0">
                          <a:effectLst/>
                          <a:latin typeface="+mn-lt"/>
                        </a:rPr>
                        <a:t> (nom. sg. in brackets)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English translation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example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brachy- </a:t>
                      </a:r>
                      <a:r>
                        <a:rPr kumimoji="0" lang="cs-CZ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cs-CZ" sz="1800" b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brachys</a:t>
                      </a:r>
                      <a:r>
                        <a:rPr kumimoji="0" lang="cs-CZ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brachydactylia</a:t>
                      </a:r>
                      <a:r>
                        <a:rPr lang="cs-CZ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brachygnathia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brady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bradys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	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slow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bradypnoe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+mn-lt"/>
                        </a:rPr>
                        <a:t>bradycardia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crypt-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kryptos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	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hidden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cryptogenes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is-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isos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same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isogenes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macr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makros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big, long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macroscopia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megal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megas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large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Megalocardia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5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micr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mikros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small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microscopia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5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necr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nekros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	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dead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necrosis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+mn-lt"/>
                        </a:rPr>
                        <a:t>necrophilia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neo-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neos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	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new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neoplasma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pseud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pseudes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false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pseudoanaemia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scler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skleros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hard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phlebosclerosis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tachy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b="0" dirty="0" err="1">
                          <a:effectLst/>
                          <a:latin typeface="+mn-lt"/>
                        </a:rPr>
                        <a:t>tachys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rapid</a:t>
                      </a:r>
                      <a:endParaRPr lang="cs-CZ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tachypnoe</a:t>
                      </a:r>
                      <a:r>
                        <a:rPr lang="cs-CZ" sz="1800" dirty="0">
                          <a:effectLst/>
                          <a:latin typeface="+mn-lt"/>
                        </a:rPr>
                        <a:t>, </a:t>
                      </a:r>
                      <a:r>
                        <a:rPr lang="cs-CZ" sz="1800" dirty="0" err="1">
                          <a:effectLst/>
                          <a:latin typeface="+mn-lt"/>
                        </a:rPr>
                        <a:t>tachycardia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</a:rPr>
                        <a:t>therm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- </a:t>
                      </a:r>
                      <a:r>
                        <a:rPr lang="en-GB" sz="1800" b="0" dirty="0">
                          <a:effectLst/>
                          <a:latin typeface="+mn-lt"/>
                        </a:rPr>
                        <a:t>(thermos)</a:t>
                      </a:r>
                      <a:endParaRPr lang="cs-CZ" sz="18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warm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hypothermia</a:t>
                      </a:r>
                      <a:endParaRPr lang="cs-CZ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8871" marR="3887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3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column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opposites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column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brady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leukos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/>
              <a:t>hyper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oligos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megalos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skleros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hemi-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melanos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malakos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pan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tachy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/>
              <a:t>poly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dirty="0" err="1"/>
              <a:t>mikros</a:t>
            </a:r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 err="1"/>
              <a:t>hypo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6120" y="63445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41696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6897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one-word</a:t>
            </a:r>
            <a:r>
              <a:rPr lang="cs-CZ" dirty="0"/>
              <a:t> </a:t>
            </a:r>
            <a:r>
              <a:rPr lang="cs-CZ" dirty="0" err="1"/>
              <a:t>Greek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Latin </a:t>
            </a:r>
            <a:r>
              <a:rPr lang="cs-CZ" dirty="0" err="1"/>
              <a:t>explanations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51537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excisio</a:t>
            </a:r>
            <a:r>
              <a:rPr lang="cs-CZ" dirty="0"/>
              <a:t> </a:t>
            </a:r>
            <a:r>
              <a:rPr lang="cs-CZ" dirty="0" err="1"/>
              <a:t>mammae</a:t>
            </a:r>
            <a:endParaRPr lang="cs-CZ" dirty="0"/>
          </a:p>
          <a:p>
            <a:r>
              <a:rPr lang="cs-CZ" dirty="0" err="1"/>
              <a:t>inflammatio</a:t>
            </a:r>
            <a:r>
              <a:rPr lang="cs-CZ" dirty="0"/>
              <a:t> </a:t>
            </a:r>
            <a:r>
              <a:rPr lang="cs-CZ" dirty="0" err="1"/>
              <a:t>appendicis</a:t>
            </a:r>
            <a:endParaRPr lang="cs-CZ" dirty="0"/>
          </a:p>
          <a:p>
            <a:r>
              <a:rPr lang="cs-CZ" dirty="0" err="1"/>
              <a:t>amputatio</a:t>
            </a:r>
            <a:r>
              <a:rPr lang="cs-CZ" dirty="0"/>
              <a:t> </a:t>
            </a:r>
            <a:r>
              <a:rPr lang="cs-CZ" dirty="0" err="1"/>
              <a:t>digiti</a:t>
            </a:r>
            <a:endParaRPr lang="cs-CZ" dirty="0"/>
          </a:p>
          <a:p>
            <a:r>
              <a:rPr lang="cs-CZ" dirty="0" err="1"/>
              <a:t>incisio</a:t>
            </a:r>
            <a:r>
              <a:rPr lang="cs-CZ" dirty="0"/>
              <a:t> </a:t>
            </a:r>
            <a:r>
              <a:rPr lang="cs-CZ" dirty="0" err="1"/>
              <a:t>gastris</a:t>
            </a:r>
            <a:endParaRPr lang="cs-CZ" dirty="0"/>
          </a:p>
          <a:p>
            <a:r>
              <a:rPr lang="cs-CZ" dirty="0" err="1"/>
              <a:t>curatio</a:t>
            </a:r>
            <a:r>
              <a:rPr lang="cs-CZ" dirty="0"/>
              <a:t> </a:t>
            </a:r>
            <a:r>
              <a:rPr lang="cs-CZ" dirty="0" err="1"/>
              <a:t>cordis</a:t>
            </a:r>
            <a:endParaRPr lang="cs-CZ" dirty="0"/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dentium</a:t>
            </a:r>
            <a:endParaRPr lang="cs-CZ" dirty="0"/>
          </a:p>
          <a:p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intestini</a:t>
            </a:r>
            <a:r>
              <a:rPr lang="cs-CZ" dirty="0"/>
              <a:t> </a:t>
            </a:r>
            <a:r>
              <a:rPr lang="cs-CZ" dirty="0" err="1"/>
              <a:t>tenuis</a:t>
            </a:r>
            <a:endParaRPr lang="cs-CZ" dirty="0"/>
          </a:p>
          <a:p>
            <a:r>
              <a:rPr lang="cs-CZ" dirty="0"/>
              <a:t>pus in </a:t>
            </a:r>
            <a:r>
              <a:rPr lang="cs-CZ" dirty="0" err="1"/>
              <a:t>sanguine</a:t>
            </a:r>
            <a:endParaRPr lang="cs-CZ" dirty="0"/>
          </a:p>
          <a:p>
            <a:r>
              <a:rPr lang="cs-CZ" dirty="0" err="1"/>
              <a:t>calculi</a:t>
            </a:r>
            <a:r>
              <a:rPr lang="cs-CZ" dirty="0"/>
              <a:t> </a:t>
            </a:r>
            <a:r>
              <a:rPr lang="cs-CZ" dirty="0" err="1"/>
              <a:t>renales</a:t>
            </a:r>
            <a:endParaRPr lang="cs-CZ" dirty="0"/>
          </a:p>
          <a:p>
            <a:r>
              <a:rPr lang="cs-CZ" dirty="0"/>
              <a:t>spasmus </a:t>
            </a:r>
            <a:r>
              <a:rPr lang="cs-CZ" dirty="0" err="1"/>
              <a:t>vasorum</a:t>
            </a:r>
            <a:endParaRPr lang="cs-CZ" dirty="0"/>
          </a:p>
          <a:p>
            <a:r>
              <a:rPr lang="cs-CZ" dirty="0" err="1"/>
              <a:t>haemorrhagia</a:t>
            </a:r>
            <a:r>
              <a:rPr lang="cs-CZ" dirty="0"/>
              <a:t> </a:t>
            </a:r>
            <a:r>
              <a:rPr lang="cs-CZ" dirty="0" err="1"/>
              <a:t>cerebri</a:t>
            </a:r>
            <a:endParaRPr lang="cs-CZ" dirty="0"/>
          </a:p>
          <a:p>
            <a:r>
              <a:rPr lang="cs-CZ" dirty="0" err="1"/>
              <a:t>alimentatio</a:t>
            </a:r>
            <a:r>
              <a:rPr lang="cs-CZ" dirty="0"/>
              <a:t> bona</a:t>
            </a:r>
          </a:p>
          <a:p>
            <a:r>
              <a:rPr lang="cs-CZ" dirty="0"/>
              <a:t>sutura labii			</a:t>
            </a:r>
          </a:p>
          <a:p>
            <a:r>
              <a:rPr lang="cs-CZ" dirty="0" err="1"/>
              <a:t>tumores</a:t>
            </a:r>
            <a:r>
              <a:rPr lang="cs-CZ" dirty="0"/>
              <a:t> </a:t>
            </a:r>
            <a:r>
              <a:rPr lang="cs-CZ" dirty="0" err="1"/>
              <a:t>multiplices</a:t>
            </a:r>
            <a:r>
              <a:rPr lang="cs-CZ" dirty="0"/>
              <a:t> </a:t>
            </a:r>
            <a:r>
              <a:rPr lang="cs-CZ" dirty="0" err="1"/>
              <a:t>ossium</a:t>
            </a:r>
            <a:endParaRPr lang="cs-CZ" dirty="0"/>
          </a:p>
          <a:p>
            <a:r>
              <a:rPr lang="cs-CZ" dirty="0" err="1"/>
              <a:t>revisio</a:t>
            </a:r>
            <a:r>
              <a:rPr lang="cs-CZ" dirty="0"/>
              <a:t> </a:t>
            </a:r>
            <a:r>
              <a:rPr lang="cs-CZ" dirty="0" err="1"/>
              <a:t>vaginae</a:t>
            </a:r>
            <a:endParaRPr lang="cs-CZ" dirty="0"/>
          </a:p>
          <a:p>
            <a:r>
              <a:rPr lang="cs-CZ" dirty="0" err="1"/>
              <a:t>prolapsus</a:t>
            </a:r>
            <a:r>
              <a:rPr lang="cs-CZ" dirty="0"/>
              <a:t> </a:t>
            </a:r>
            <a:r>
              <a:rPr lang="cs-CZ" dirty="0" err="1"/>
              <a:t>renis</a:t>
            </a:r>
            <a:endParaRPr lang="cs-CZ" dirty="0"/>
          </a:p>
          <a:p>
            <a:r>
              <a:rPr lang="cs-CZ" dirty="0" err="1"/>
              <a:t>paralysis</a:t>
            </a:r>
            <a:r>
              <a:rPr lang="cs-CZ" dirty="0"/>
              <a:t> </a:t>
            </a:r>
            <a:r>
              <a:rPr lang="cs-CZ" dirty="0" err="1"/>
              <a:t>membri</a:t>
            </a:r>
            <a:r>
              <a:rPr lang="cs-CZ" dirty="0"/>
              <a:t> </a:t>
            </a:r>
            <a:r>
              <a:rPr lang="cs-CZ" dirty="0" err="1"/>
              <a:t>totalis</a:t>
            </a:r>
            <a:r>
              <a:rPr lang="cs-CZ" dirty="0"/>
              <a:t>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1537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mastectomia</a:t>
            </a:r>
            <a:endParaRPr lang="cs-CZ" dirty="0"/>
          </a:p>
          <a:p>
            <a:r>
              <a:rPr lang="cs-CZ" dirty="0" err="1"/>
              <a:t>appendicitis</a:t>
            </a:r>
            <a:endParaRPr lang="cs-CZ" dirty="0"/>
          </a:p>
          <a:p>
            <a:r>
              <a:rPr lang="cs-CZ" dirty="0" err="1"/>
              <a:t>dactylectomia</a:t>
            </a:r>
            <a:endParaRPr lang="cs-CZ" dirty="0"/>
          </a:p>
          <a:p>
            <a:r>
              <a:rPr lang="cs-CZ" dirty="0" err="1"/>
              <a:t>gastrotomia</a:t>
            </a:r>
            <a:endParaRPr lang="cs-CZ" dirty="0"/>
          </a:p>
          <a:p>
            <a:r>
              <a:rPr lang="cs-CZ" dirty="0" err="1"/>
              <a:t>cardiotherapia</a:t>
            </a:r>
            <a:endParaRPr lang="cs-CZ" dirty="0"/>
          </a:p>
          <a:p>
            <a:r>
              <a:rPr lang="cs-CZ" dirty="0" err="1"/>
              <a:t>odontalgia</a:t>
            </a:r>
            <a:endParaRPr lang="cs-CZ" dirty="0"/>
          </a:p>
          <a:p>
            <a:r>
              <a:rPr lang="cs-CZ" dirty="0" err="1"/>
              <a:t>enteropathia</a:t>
            </a:r>
            <a:endParaRPr lang="cs-CZ" dirty="0"/>
          </a:p>
          <a:p>
            <a:r>
              <a:rPr lang="cs-CZ" dirty="0" err="1"/>
              <a:t>pyaemia</a:t>
            </a:r>
            <a:endParaRPr lang="cs-CZ" dirty="0"/>
          </a:p>
          <a:p>
            <a:r>
              <a:rPr lang="cs-CZ" dirty="0" err="1"/>
              <a:t>nephrolithiasis</a:t>
            </a:r>
            <a:endParaRPr lang="cs-CZ" dirty="0"/>
          </a:p>
          <a:p>
            <a:r>
              <a:rPr lang="cs-CZ" dirty="0" err="1"/>
              <a:t>angiospasmus</a:t>
            </a:r>
            <a:endParaRPr lang="cs-CZ" dirty="0"/>
          </a:p>
          <a:p>
            <a:r>
              <a:rPr lang="cs-CZ" dirty="0" err="1"/>
              <a:t>encephalorrhagia</a:t>
            </a:r>
            <a:endParaRPr lang="cs-CZ" dirty="0"/>
          </a:p>
          <a:p>
            <a:r>
              <a:rPr lang="cs-CZ" dirty="0" err="1"/>
              <a:t>eutrophia</a:t>
            </a:r>
            <a:endParaRPr lang="cs-CZ" dirty="0"/>
          </a:p>
          <a:p>
            <a:r>
              <a:rPr lang="cs-CZ" dirty="0" err="1"/>
              <a:t>cheilorhaphia</a:t>
            </a:r>
            <a:endParaRPr lang="cs-CZ" dirty="0"/>
          </a:p>
          <a:p>
            <a:r>
              <a:rPr lang="cs-CZ" dirty="0" err="1"/>
              <a:t>osteomatosis</a:t>
            </a:r>
            <a:endParaRPr lang="cs-CZ" dirty="0"/>
          </a:p>
          <a:p>
            <a:r>
              <a:rPr lang="cs-CZ" dirty="0" err="1"/>
              <a:t>colposcopia</a:t>
            </a:r>
            <a:endParaRPr lang="cs-CZ" dirty="0"/>
          </a:p>
          <a:p>
            <a:r>
              <a:rPr lang="cs-CZ" dirty="0" err="1"/>
              <a:t>nephroptosis</a:t>
            </a:r>
            <a:endParaRPr lang="cs-CZ" dirty="0"/>
          </a:p>
          <a:p>
            <a:r>
              <a:rPr lang="cs-CZ" dirty="0" err="1"/>
              <a:t>monoplegia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6120" y="63445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95794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942" y="692696"/>
            <a:ext cx="8647112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Find a proper treatment/examination for the disorders given in the left column and explain the meanings </a:t>
            </a:r>
            <a:r>
              <a:rPr lang="cs-CZ" dirty="0"/>
              <a:t>      </a:t>
            </a:r>
            <a:r>
              <a:rPr lang="en-US" dirty="0"/>
              <a:t>of terms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038600" cy="4681728"/>
          </a:xfrm>
        </p:spPr>
        <p:txBody>
          <a:bodyPr/>
          <a:lstStyle/>
          <a:p>
            <a:r>
              <a:rPr lang="cs-CZ" dirty="0" err="1"/>
              <a:t>hydronephrosis</a:t>
            </a:r>
            <a:endParaRPr lang="cs-CZ" dirty="0"/>
          </a:p>
          <a:p>
            <a:r>
              <a:rPr lang="cs-CZ" dirty="0" err="1"/>
              <a:t>myomatosis</a:t>
            </a:r>
            <a:endParaRPr lang="cs-CZ" dirty="0"/>
          </a:p>
          <a:p>
            <a:r>
              <a:rPr lang="cs-CZ" dirty="0" err="1"/>
              <a:t>syndactylia</a:t>
            </a:r>
            <a:endParaRPr lang="cs-CZ" dirty="0"/>
          </a:p>
          <a:p>
            <a:r>
              <a:rPr lang="cs-CZ" dirty="0" err="1"/>
              <a:t>mastodynia</a:t>
            </a:r>
            <a:endParaRPr lang="cs-CZ" dirty="0"/>
          </a:p>
          <a:p>
            <a:r>
              <a:rPr lang="cs-CZ" dirty="0" err="1"/>
              <a:t>cheiloschisis</a:t>
            </a:r>
            <a:endParaRPr lang="cs-CZ" dirty="0"/>
          </a:p>
          <a:p>
            <a:r>
              <a:rPr lang="cs-CZ" dirty="0" err="1"/>
              <a:t>haemorrhagia</a:t>
            </a:r>
            <a:endParaRPr lang="cs-CZ" dirty="0"/>
          </a:p>
          <a:p>
            <a:r>
              <a:rPr lang="cs-CZ" dirty="0"/>
              <a:t>tumor </a:t>
            </a:r>
            <a:r>
              <a:rPr lang="cs-CZ" dirty="0" err="1"/>
              <a:t>intestini</a:t>
            </a:r>
            <a:r>
              <a:rPr lang="cs-CZ" dirty="0"/>
              <a:t> </a:t>
            </a:r>
            <a:r>
              <a:rPr lang="cs-CZ" dirty="0" err="1"/>
              <a:t>crassi</a:t>
            </a:r>
            <a:endParaRPr lang="cs-CZ" dirty="0"/>
          </a:p>
          <a:p>
            <a:r>
              <a:rPr lang="cs-CZ" dirty="0" err="1"/>
              <a:t>blepharoptosis</a:t>
            </a:r>
            <a:endParaRPr lang="cs-CZ" dirty="0"/>
          </a:p>
          <a:p>
            <a:r>
              <a:rPr lang="cs-CZ" dirty="0"/>
              <a:t>corpus </a:t>
            </a:r>
            <a:r>
              <a:rPr lang="cs-CZ" dirty="0" err="1"/>
              <a:t>alienum</a:t>
            </a:r>
            <a:r>
              <a:rPr lang="cs-CZ" dirty="0"/>
              <a:t> </a:t>
            </a:r>
            <a:r>
              <a:rPr lang="cs-CZ" dirty="0" err="1"/>
              <a:t>laryngis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556792"/>
            <a:ext cx="4038600" cy="4681728"/>
          </a:xfrm>
        </p:spPr>
        <p:txBody>
          <a:bodyPr/>
          <a:lstStyle/>
          <a:p>
            <a:r>
              <a:rPr lang="cs-CZ" dirty="0" err="1"/>
              <a:t>dactylolysis</a:t>
            </a:r>
            <a:endParaRPr lang="cs-CZ" dirty="0"/>
          </a:p>
          <a:p>
            <a:r>
              <a:rPr lang="cs-CZ" dirty="0" err="1"/>
              <a:t>haemostasis</a:t>
            </a:r>
            <a:endParaRPr lang="cs-CZ" dirty="0"/>
          </a:p>
          <a:p>
            <a:r>
              <a:rPr lang="cs-CZ" dirty="0" err="1"/>
              <a:t>tracheostomia</a:t>
            </a:r>
            <a:endParaRPr lang="cs-CZ" dirty="0"/>
          </a:p>
          <a:p>
            <a:r>
              <a:rPr lang="cs-CZ" dirty="0" err="1"/>
              <a:t>nephrostomia</a:t>
            </a:r>
            <a:endParaRPr lang="cs-CZ" dirty="0"/>
          </a:p>
          <a:p>
            <a:r>
              <a:rPr lang="cs-CZ" dirty="0" err="1"/>
              <a:t>mammographia</a:t>
            </a:r>
            <a:endParaRPr lang="cs-CZ" dirty="0"/>
          </a:p>
          <a:p>
            <a:r>
              <a:rPr lang="cs-CZ" dirty="0" err="1"/>
              <a:t>blepharoplastica</a:t>
            </a:r>
            <a:endParaRPr lang="cs-CZ" dirty="0"/>
          </a:p>
          <a:p>
            <a:r>
              <a:rPr lang="cs-CZ" dirty="0" err="1"/>
              <a:t>myomectomia</a:t>
            </a:r>
            <a:endParaRPr lang="cs-CZ" dirty="0"/>
          </a:p>
          <a:p>
            <a:r>
              <a:rPr lang="cs-CZ" dirty="0" err="1"/>
              <a:t>cheiloplastica</a:t>
            </a:r>
            <a:endParaRPr lang="cs-CZ" dirty="0"/>
          </a:p>
          <a:p>
            <a:r>
              <a:rPr lang="cs-CZ" dirty="0" err="1"/>
              <a:t>colo</a:t>
            </a:r>
            <a:r>
              <a:rPr lang="cs-CZ" dirty="0"/>
              <a:t>(no)</a:t>
            </a:r>
            <a:r>
              <a:rPr lang="cs-CZ" dirty="0" err="1"/>
              <a:t>scopia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131840" y="1844824"/>
            <a:ext cx="1728192" cy="1296144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2348880"/>
            <a:ext cx="2304256" cy="216024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2411760" y="1844824"/>
            <a:ext cx="2520280" cy="936104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2411760" y="3152408"/>
            <a:ext cx="2520280" cy="49261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519772" y="3609020"/>
            <a:ext cx="2412268" cy="133214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2627784" y="2312876"/>
            <a:ext cx="2304256" cy="180020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671900" y="4581128"/>
            <a:ext cx="1260140" cy="86409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2843808" y="4113076"/>
            <a:ext cx="2088232" cy="90811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4067944" y="2780928"/>
            <a:ext cx="792088" cy="272231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36120" y="63445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83636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864" y="260648"/>
            <a:ext cx="8856984" cy="758952"/>
          </a:xfrm>
        </p:spPr>
        <p:txBody>
          <a:bodyPr>
            <a:noAutofit/>
          </a:bodyPr>
          <a:lstStyle/>
          <a:p>
            <a:r>
              <a:rPr lang="cs-CZ" sz="2700" dirty="0" err="1"/>
              <a:t>For</a:t>
            </a:r>
            <a:r>
              <a:rPr lang="en-US" sz="2700" dirty="0"/>
              <a:t>m terms from the given words with the corresponding meaning. Do not change the order of the words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831336" cy="55892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900" i="1" dirty="0" err="1"/>
              <a:t>erythros</a:t>
            </a:r>
            <a:r>
              <a:rPr lang="en-GB" sz="1900" i="1" dirty="0"/>
              <a:t> + </a:t>
            </a:r>
            <a:r>
              <a:rPr lang="en-GB" sz="1900" i="1" dirty="0" err="1"/>
              <a:t>kytos</a:t>
            </a:r>
            <a:r>
              <a:rPr lang="en-GB" sz="1900" i="1" dirty="0"/>
              <a:t> + lysis</a:t>
            </a:r>
            <a:endParaRPr lang="cs-CZ" sz="1900" i="1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breaking down of red blood cells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i="1" dirty="0" err="1"/>
              <a:t>makros</a:t>
            </a:r>
            <a:r>
              <a:rPr lang="cs-CZ" sz="1900" i="1" dirty="0"/>
              <a:t> + </a:t>
            </a:r>
            <a:r>
              <a:rPr lang="cs-CZ" sz="1900" i="1" dirty="0" err="1"/>
              <a:t>aestesis</a:t>
            </a:r>
            <a:endParaRPr lang="cs-CZ" sz="1900" i="1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</a:t>
            </a:r>
            <a:r>
              <a:rPr lang="en-US" sz="1900" dirty="0"/>
              <a:t>subjective </a:t>
            </a:r>
            <a:r>
              <a:rPr lang="cs-CZ" sz="1900" dirty="0"/>
              <a:t>feeling</a:t>
            </a:r>
            <a:r>
              <a:rPr lang="en-US" sz="1900" dirty="0"/>
              <a:t> that all objects are larger than they are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900" i="1" dirty="0"/>
              <a:t>oligos + </a:t>
            </a:r>
            <a:r>
              <a:rPr lang="en-GB" sz="1900" i="1" dirty="0" err="1"/>
              <a:t>daktylos</a:t>
            </a:r>
            <a:endParaRPr lang="cs-CZ" sz="1900" i="1" dirty="0"/>
          </a:p>
          <a:p>
            <a:pPr marL="266700" lvl="1" indent="-26670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</a:t>
            </a:r>
            <a:r>
              <a:rPr lang="cs-CZ" sz="1900" dirty="0"/>
              <a:t> </a:t>
            </a:r>
            <a:r>
              <a:rPr lang="en-GB" sz="1900" dirty="0"/>
              <a:t>presence of fewer than five</a:t>
            </a:r>
            <a:r>
              <a:rPr lang="cs-CZ" sz="1900" dirty="0"/>
              <a:t> </a:t>
            </a:r>
            <a:r>
              <a:rPr lang="en-GB" sz="1900" dirty="0"/>
              <a:t>digits on a hand or foot 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900" i="1" dirty="0"/>
              <a:t>pseudo + </a:t>
            </a:r>
            <a:r>
              <a:rPr lang="en-GB" sz="1900" i="1" dirty="0" err="1"/>
              <a:t>tumor</a:t>
            </a:r>
            <a:endParaRPr lang="cs-CZ" sz="1900" i="1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abnormality that resembles a</a:t>
            </a:r>
            <a:r>
              <a:rPr lang="cs-CZ" sz="1900" dirty="0"/>
              <a:t> </a:t>
            </a:r>
            <a:r>
              <a:rPr lang="en-GB" sz="1900" dirty="0"/>
              <a:t>tumour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1900" i="1" dirty="0"/>
              <a:t>poly + neuron + pathos</a:t>
            </a:r>
            <a:endParaRPr lang="cs-CZ" sz="1900" i="1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disease of several nerves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err="1"/>
              <a:t>pneumon</a:t>
            </a:r>
            <a:r>
              <a:rPr lang="cs-CZ" sz="1900" dirty="0"/>
              <a:t> + </a:t>
            </a:r>
            <a:r>
              <a:rPr lang="cs-CZ" sz="1900" dirty="0" err="1"/>
              <a:t>tachys</a:t>
            </a:r>
            <a:r>
              <a:rPr lang="cs-CZ" sz="1900" dirty="0"/>
              <a:t> + </a:t>
            </a:r>
            <a:r>
              <a:rPr lang="cs-CZ" sz="1900" dirty="0" err="1"/>
              <a:t>grafein</a:t>
            </a:r>
            <a:endParaRPr lang="cs-CZ" sz="1900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</a:t>
            </a:r>
            <a:r>
              <a:rPr lang="en-US" sz="1900" dirty="0"/>
              <a:t>speed and pressure measuring at various phases of breathing</a:t>
            </a:r>
            <a:endParaRPr lang="cs-CZ" sz="1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900" dirty="0" err="1"/>
              <a:t>isos</a:t>
            </a:r>
            <a:r>
              <a:rPr lang="cs-CZ" sz="1900" dirty="0"/>
              <a:t> + </a:t>
            </a:r>
            <a:r>
              <a:rPr lang="cs-CZ" sz="1900" dirty="0" err="1"/>
              <a:t>hydor</a:t>
            </a:r>
            <a:r>
              <a:rPr lang="cs-CZ" sz="1900" dirty="0"/>
              <a:t> +</a:t>
            </a:r>
            <a:r>
              <a:rPr lang="cs-CZ" sz="1900" dirty="0" err="1"/>
              <a:t>haima</a:t>
            </a:r>
            <a:endParaRPr lang="cs-CZ" sz="1900" dirty="0"/>
          </a:p>
          <a:p>
            <a:pPr marL="273050" lvl="1" indent="-2730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900" dirty="0"/>
              <a:t>_______________ </a:t>
            </a:r>
            <a:r>
              <a:rPr lang="cs-CZ" sz="1900" dirty="0" err="1"/>
              <a:t>normal</a:t>
            </a:r>
            <a:r>
              <a:rPr lang="cs-CZ" sz="1900" dirty="0"/>
              <a:t> </a:t>
            </a:r>
            <a:r>
              <a:rPr lang="cs-CZ" sz="1900" dirty="0" err="1"/>
              <a:t>level</a:t>
            </a:r>
            <a:r>
              <a:rPr lang="cs-CZ" sz="1900" dirty="0"/>
              <a:t>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liquids</a:t>
            </a:r>
            <a:r>
              <a:rPr lang="cs-CZ" sz="1900" dirty="0"/>
              <a:t> in </a:t>
            </a:r>
            <a:r>
              <a:rPr lang="cs-CZ" sz="1900" dirty="0" err="1"/>
              <a:t>blood</a:t>
            </a:r>
            <a:r>
              <a:rPr lang="cs-CZ" sz="1900" dirty="0"/>
              <a:t> </a:t>
            </a:r>
            <a:r>
              <a:rPr lang="cs-CZ" sz="1900" dirty="0" err="1"/>
              <a:t>system</a:t>
            </a:r>
            <a:endParaRPr lang="cs-CZ" sz="19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cs-CZ" sz="14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640379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erythrocytolysis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2304342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macroaesthesia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3035666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oligodactylia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3688432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pseudotumor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6825" y="4415042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polyneuropathia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983760" y="643038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Handout 6, </a:t>
            </a:r>
            <a:r>
              <a:rPr lang="cs-CZ" dirty="0" err="1"/>
              <a:t>Task</a:t>
            </a:r>
            <a:r>
              <a:rPr lang="cs-CZ" dirty="0"/>
              <a:t> 4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520" y="5080855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pneumotachygraphia</a:t>
            </a:r>
            <a:endParaRPr lang="cs-CZ" sz="1900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6825" y="6093936"/>
            <a:ext cx="25202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err="1">
                <a:solidFill>
                  <a:srgbClr val="C00000"/>
                </a:solidFill>
              </a:rPr>
              <a:t>isohydraemia</a:t>
            </a:r>
            <a:endParaRPr lang="cs-CZ" sz="1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75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842</TotalTime>
  <Words>864</Words>
  <Application>Microsoft Office PowerPoint</Application>
  <PresentationFormat>Předvádění na obrazovce (4:3)</PresentationFormat>
  <Paragraphs>339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Revision of pathological states and diseases</vt:lpstr>
      <vt:lpstr>Prezentace aplikace PowerPoint</vt:lpstr>
      <vt:lpstr>Use expressions in the table to form  the defined medical terms</vt:lpstr>
      <vt:lpstr>Give opposites</vt:lpstr>
      <vt:lpstr>Greek terms expressing quality and quantity </vt:lpstr>
      <vt:lpstr>Match the words in the left column with their opposites in the right column</vt:lpstr>
      <vt:lpstr>Give one-word Greek terms for Latin explanations</vt:lpstr>
      <vt:lpstr>Find a proper treatment/examination for the disorders given in the left column and explain the meanings       of terms</vt:lpstr>
      <vt:lpstr>Form terms from the given words with the corresponding meaning. Do not change the order of the words</vt:lpstr>
      <vt:lpstr>Expressing progress of disease Match terms with their deffinitions</vt:lpstr>
      <vt:lpstr>Grammar revision – fill in missing endings</vt:lpstr>
      <vt:lpstr>Grammar revision – fill in missing endings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Ševčíková Tereza</dc:creator>
  <cp:lastModifiedBy>Ševčíková Tereza</cp:lastModifiedBy>
  <cp:revision>42</cp:revision>
  <dcterms:created xsi:type="dcterms:W3CDTF">2017-04-04T08:42:28Z</dcterms:created>
  <dcterms:modified xsi:type="dcterms:W3CDTF">2017-04-12T12:17:51Z</dcterms:modified>
</cp:coreProperties>
</file>