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8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11496f066d39ef0" providerId="LiveId" clId="{E16A4AEF-DDD8-4EE5-8201-60138CAEB380}"/>
    <pc:docChg chg="undo custSel modSld">
      <pc:chgData name="" userId="e11496f066d39ef0" providerId="LiveId" clId="{E16A4AEF-DDD8-4EE5-8201-60138CAEB380}" dt="2018-03-12T20:46:06.979" v="136" actId="20577"/>
      <pc:docMkLst>
        <pc:docMk/>
      </pc:docMkLst>
      <pc:sldChg chg="modSp">
        <pc:chgData name="" userId="e11496f066d39ef0" providerId="LiveId" clId="{E16A4AEF-DDD8-4EE5-8201-60138CAEB380}" dt="2018-03-12T20:46:06.979" v="136" actId="20577"/>
        <pc:sldMkLst>
          <pc:docMk/>
          <pc:sldMk cId="3000163158" sldId="264"/>
        </pc:sldMkLst>
        <pc:spChg chg="mod">
          <ac:chgData name="" userId="e11496f066d39ef0" providerId="LiveId" clId="{E16A4AEF-DDD8-4EE5-8201-60138CAEB380}" dt="2018-03-12T20:46:06.979" v="136" actId="20577"/>
          <ac:spMkLst>
            <pc:docMk/>
            <pc:sldMk cId="3000163158" sldId="264"/>
            <ac:spMk id="3" creationId="{00000000-0000-0000-0000-000000000000}"/>
          </ac:spMkLst>
        </pc:spChg>
        <pc:picChg chg="mod">
          <ac:chgData name="" userId="e11496f066d39ef0" providerId="LiveId" clId="{E16A4AEF-DDD8-4EE5-8201-60138CAEB380}" dt="2018-03-12T20:45:25.181" v="99" actId="1076"/>
          <ac:picMkLst>
            <pc:docMk/>
            <pc:sldMk cId="3000163158" sldId="264"/>
            <ac:picMk id="5" creationId="{B8159DDE-DB2C-43D5-BCA2-0AEC94C03C70}"/>
          </ac:picMkLst>
        </pc:picChg>
        <pc:picChg chg="mod">
          <ac:chgData name="" userId="e11496f066d39ef0" providerId="LiveId" clId="{E16A4AEF-DDD8-4EE5-8201-60138CAEB380}" dt="2018-03-12T20:45:23.186" v="98" actId="1076"/>
          <ac:picMkLst>
            <pc:docMk/>
            <pc:sldMk cId="3000163158" sldId="264"/>
            <ac:picMk id="7" creationId="{A3975DF3-C2BB-4700-8AEF-0760DCBD51F5}"/>
          </ac:picMkLst>
        </pc:picChg>
      </pc:sldChg>
      <pc:sldChg chg="modSp">
        <pc:chgData name="" userId="e11496f066d39ef0" providerId="LiveId" clId="{E16A4AEF-DDD8-4EE5-8201-60138CAEB380}" dt="2018-03-12T20:45:04.167" v="97" actId="20577"/>
        <pc:sldMkLst>
          <pc:docMk/>
          <pc:sldMk cId="2226175810" sldId="271"/>
        </pc:sldMkLst>
        <pc:spChg chg="mod">
          <ac:chgData name="" userId="e11496f066d39ef0" providerId="LiveId" clId="{E16A4AEF-DDD8-4EE5-8201-60138CAEB380}" dt="2018-03-12T20:45:04.167" v="97" actId="20577"/>
          <ac:spMkLst>
            <pc:docMk/>
            <pc:sldMk cId="2226175810" sldId="27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BCB38-7C61-BB43-8C04-FFF74EA23D3C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7BAF8-776B-FB49-84D7-AE80466E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5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 is Latin </a:t>
            </a:r>
            <a:br>
              <a:rPr lang="en-US" dirty="0"/>
            </a:br>
            <a:r>
              <a:rPr lang="en-US" dirty="0"/>
              <a:t>Chroma</a:t>
            </a:r>
            <a:r>
              <a:rPr lang="en-US" baseline="0" dirty="0"/>
              <a:t> is Greek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BAF8-776B-FB49-84D7-AE80466ED1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33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Pithyriasis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versicolor is a fungal infection of the skin. caused by a type of yeast that naturally lives on your skin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Poikiloderma is most frequently seen on the chest or the neck and refers to a change in the skin where there is thinning, increased pigmentation and dilation of the fine blood vessels</a:t>
            </a:r>
          </a:p>
          <a:p>
            <a:endParaRPr lang="en-GB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BAF8-776B-FB49-84D7-AE80466ED1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7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Corpus luteum hormone-secreting structure that develops in an ovary after an ovum has been discharged but degenerates after a few days unless pregnancy has begun.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 because of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Carotenoids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(organic pigment)</a:t>
            </a:r>
          </a:p>
          <a:p>
            <a:endParaRPr lang="nb-N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Liver disease which involves loss of liver cells and irreversible scarring – Typical alcohol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BAF8-776B-FB49-84D7-AE80466ED1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5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Rubeola – </a:t>
            </a:r>
            <a:r>
              <a:rPr lang="en-GB" dirty="0" err="1"/>
              <a:t>Measels</a:t>
            </a:r>
            <a:r>
              <a:rPr lang="en-GB" dirty="0"/>
              <a:t> : Viral rash of the skin. Last ca 10 days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In midbrain involved in motor coordination ( crawling baby, swinging arms in typical walking)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BAF8-776B-FB49-84D7-AE80466ED1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9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Pink rash-  common and dissipear in 5-6 weeks</a:t>
            </a:r>
          </a:p>
          <a:p>
            <a:endParaRPr lang="nb-NO" dirty="0"/>
          </a:p>
          <a:p>
            <a:r>
              <a:rPr lang="nb-NO" dirty="0"/>
              <a:t>Roseola -  viral illness  affects kids, fever few days before the rash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BAF8-776B-FB49-84D7-AE80466ED1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8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Blueish mole – Its  melonocytes is deeper tha normal brown mole</a:t>
            </a:r>
          </a:p>
          <a:p>
            <a:endParaRPr lang="nb-NO" dirty="0"/>
          </a:p>
          <a:p>
            <a:r>
              <a:rPr lang="nb-NO" dirty="0"/>
              <a:t>Low oxygen saturation  to the tissue near the skin surface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BAF8-776B-FB49-84D7-AE80466ED1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Lingua villosa Nigra – Black hairy tongue; Bad hygiene, smoking, dehydration</a:t>
            </a:r>
          </a:p>
          <a:p>
            <a:r>
              <a:rPr lang="nb-NO" dirty="0"/>
              <a:t>Anthrac – Coal ; Black Lunge disease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BAF8-776B-FB49-84D7-AE80466ED1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0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Polio – Grey  Myelon – Marrow – leading to spinal cord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BAF8-776B-FB49-84D7-AE80466ED1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9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abnormal condition in which a newborn appears pale and limp, shows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apnea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BAF8-776B-FB49-84D7-AE80466ED1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 diseases which result in damage to the optic nerve and vision loss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BAF8-776B-FB49-84D7-AE80466ED1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Colors in Medical Terminology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Garrick LaBriola &amp; Alan </a:t>
            </a:r>
            <a:r>
              <a:rPr lang="en-US" dirty="0" err="1"/>
              <a:t>Ostadi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0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Caeruleus</a:t>
            </a:r>
            <a:r>
              <a:rPr lang="en-US" dirty="0"/>
              <a:t>/</a:t>
            </a:r>
            <a:r>
              <a:rPr lang="en-US" dirty="0" err="1"/>
              <a:t>Cyano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Caeruleus</a:t>
            </a:r>
            <a:r>
              <a:rPr lang="en-US" dirty="0"/>
              <a:t>, a, um- Blue/Blue-black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</a:t>
            </a:r>
            <a:r>
              <a:rPr lang="en-US" dirty="0" err="1"/>
              <a:t>Naevus</a:t>
            </a:r>
            <a:r>
              <a:rPr lang="en-US" dirty="0"/>
              <a:t> </a:t>
            </a:r>
            <a:r>
              <a:rPr lang="en-US" dirty="0" err="1"/>
              <a:t>caeruleus</a:t>
            </a:r>
            <a:endParaRPr lang="en-US" dirty="0"/>
          </a:p>
          <a:p>
            <a:endParaRPr lang="en-US" dirty="0"/>
          </a:p>
          <a:p>
            <a:r>
              <a:rPr lang="en-US" dirty="0"/>
              <a:t>Cyano- 			</a:t>
            </a:r>
            <a:br>
              <a:rPr lang="en-US" dirty="0"/>
            </a:br>
            <a:r>
              <a:rPr lang="en-US" dirty="0"/>
              <a:t>            Cyanobacteria</a:t>
            </a:r>
            <a:br>
              <a:rPr lang="en-US" dirty="0"/>
            </a:br>
            <a:r>
              <a:rPr lang="en-US" dirty="0"/>
              <a:t>            					Cyanosis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EB1865-5201-4C36-96CA-665E27338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94" y="2098307"/>
            <a:ext cx="2482034" cy="1656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8B9CC4-FD4B-4279-A18D-A57158D419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18" y="3755297"/>
            <a:ext cx="2245382" cy="17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7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Niger/</a:t>
            </a:r>
            <a:r>
              <a:rPr lang="en-US" dirty="0" err="1"/>
              <a:t>Melano</a:t>
            </a:r>
            <a:r>
              <a:rPr lang="en-US" dirty="0"/>
              <a:t>/</a:t>
            </a:r>
            <a:r>
              <a:rPr lang="en-US" dirty="0" err="1"/>
              <a:t>Anthraco</a:t>
            </a:r>
            <a:r>
              <a:rPr lang="en-US" dirty="0"/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Niger, a, um- Black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Lingua </a:t>
            </a:r>
            <a:r>
              <a:rPr lang="en-US" dirty="0" err="1"/>
              <a:t>Villosa</a:t>
            </a:r>
            <a:r>
              <a:rPr lang="en-US" dirty="0"/>
              <a:t> </a:t>
            </a:r>
            <a:r>
              <a:rPr lang="en-US" dirty="0" err="1"/>
              <a:t>Nigra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r>
              <a:rPr lang="en-US" dirty="0"/>
              <a:t>Melano- Melanoma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Anthracosis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24CC1A-3740-4347-9154-5C851E74DE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85" y="1559293"/>
            <a:ext cx="1520695" cy="2054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2D9272-16DA-485D-BD03-AB8B2DF12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4" y="3816417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0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Griseus</a:t>
            </a:r>
            <a:r>
              <a:rPr lang="en-US" dirty="0"/>
              <a:t>/Polio-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Griseus, a, um- Grey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smtClean="0"/>
              <a:t>     </a:t>
            </a:r>
            <a:r>
              <a:rPr lang="en-US" dirty="0" err="1" smtClean="0"/>
              <a:t>Substantia</a:t>
            </a:r>
            <a:r>
              <a:rPr lang="en-US" dirty="0" smtClean="0"/>
              <a:t> </a:t>
            </a:r>
            <a:r>
              <a:rPr lang="en-US" dirty="0" err="1"/>
              <a:t>grisea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</a:t>
            </a:r>
          </a:p>
          <a:p>
            <a:r>
              <a:rPr lang="en-US" dirty="0"/>
              <a:t>Polio- poliomyelitis</a:t>
            </a:r>
            <a:br>
              <a:rPr lang="en-US" dirty="0"/>
            </a:br>
            <a:r>
              <a:rPr lang="en-US" dirty="0"/>
              <a:t>	    Poliovirus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982406-4E55-4CD4-BC99-6D760691C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16" y="1819276"/>
            <a:ext cx="3810000" cy="1952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AE3805-5ECA-4DB6-BDAD-E225259A36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00" y="3080084"/>
            <a:ext cx="2214106" cy="16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Lividus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Lividus</a:t>
            </a:r>
            <a:r>
              <a:rPr lang="en-US" dirty="0"/>
              <a:t>, a, um </a:t>
            </a:r>
            <a:r>
              <a:rPr lang="mr-IN" dirty="0"/>
              <a:t>–</a:t>
            </a:r>
            <a:r>
              <a:rPr lang="en-US" dirty="0"/>
              <a:t> Discolored</a:t>
            </a:r>
            <a:br>
              <a:rPr lang="en-US" dirty="0"/>
            </a:br>
            <a:r>
              <a:rPr lang="en-US" dirty="0"/>
              <a:t>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Asphyxia </a:t>
            </a:r>
            <a:r>
              <a:rPr lang="en-US" dirty="0" err="1"/>
              <a:t>livida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37286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Glauco</a:t>
            </a:r>
            <a:r>
              <a:rPr lang="en-US" dirty="0"/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Glauco</a:t>
            </a:r>
            <a:r>
              <a:rPr lang="en-US" dirty="0"/>
              <a:t>- green/blue</a:t>
            </a:r>
            <a:br>
              <a:rPr lang="en-US" dirty="0"/>
            </a:br>
            <a:r>
              <a:rPr lang="en-US" dirty="0"/>
              <a:t>             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		Glaucoma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C06B16-BDAB-4516-AA57-7807EF5BB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7" y="2433637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2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Fuscus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Fuscus</a:t>
            </a:r>
            <a:r>
              <a:rPr lang="en-US" dirty="0"/>
              <a:t>, a, um- Dark, brown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</a:t>
            </a:r>
          </a:p>
          <a:p>
            <a:r>
              <a:rPr lang="en-US" dirty="0" err="1" smtClean="0"/>
              <a:t>Logoena</a:t>
            </a:r>
            <a:r>
              <a:rPr lang="en-US" dirty="0" smtClean="0"/>
              <a:t> </a:t>
            </a:r>
            <a:r>
              <a:rPr lang="en-US" dirty="0" err="1" smtClean="0"/>
              <a:t>Fusca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latin bri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66" y="2578713"/>
            <a:ext cx="3763784" cy="274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7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Versicolor</a:t>
            </a:r>
            <a:r>
              <a:rPr lang="en-US" dirty="0"/>
              <a:t>/</a:t>
            </a:r>
            <a:r>
              <a:rPr lang="en-US" dirty="0" err="1"/>
              <a:t>Poikilo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Versicolor, </a:t>
            </a:r>
            <a:r>
              <a:rPr lang="en-US" dirty="0" err="1"/>
              <a:t>oris</a:t>
            </a:r>
            <a:r>
              <a:rPr lang="en-US" dirty="0"/>
              <a:t>- multicolored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					</a:t>
            </a:r>
            <a:r>
              <a:rPr lang="en-US" dirty="0" err="1"/>
              <a:t>Pithyriasis</a:t>
            </a:r>
            <a:r>
              <a:rPr lang="en-US" dirty="0"/>
              <a:t> versicolor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 err="1"/>
              <a:t>Poikilo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Poikiloderma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1F26D5-35DD-436C-AD3A-28D56B1007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8" y="1559291"/>
            <a:ext cx="2067978" cy="2133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0A53E3-7129-4B7C-9D50-AE8C245402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86" y="4079032"/>
            <a:ext cx="2676341" cy="17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color are healthy teeth?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color are veins?</a:t>
            </a:r>
          </a:p>
          <a:p>
            <a:endParaRPr lang="en-US" dirty="0" smtClean="0"/>
          </a:p>
          <a:p>
            <a:r>
              <a:rPr lang="en-US" dirty="0" smtClean="0"/>
              <a:t>What color are moles usually?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2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50999"/>
            <a:ext cx="8242301" cy="4932061"/>
          </a:xfrm>
        </p:spPr>
        <p:txBody>
          <a:bodyPr/>
          <a:lstStyle/>
          <a:p>
            <a:r>
              <a:rPr lang="en-US" dirty="0"/>
              <a:t>Color, </a:t>
            </a:r>
            <a:r>
              <a:rPr lang="en-US" dirty="0" err="1"/>
              <a:t>oris</a:t>
            </a:r>
            <a:r>
              <a:rPr lang="en-US" dirty="0"/>
              <a:t>, M (Latin)</a:t>
            </a:r>
          </a:p>
          <a:p>
            <a:r>
              <a:rPr lang="en-US" dirty="0"/>
              <a:t>Chroma, </a:t>
            </a:r>
            <a:r>
              <a:rPr lang="en-US" dirty="0" err="1"/>
              <a:t>chromatis</a:t>
            </a:r>
            <a:r>
              <a:rPr lang="en-US" dirty="0"/>
              <a:t> N (Greek)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275" y="206376"/>
            <a:ext cx="824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General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999" y="3035954"/>
            <a:ext cx="4564552" cy="34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04695"/>
          </a:xfrm>
        </p:spPr>
        <p:txBody>
          <a:bodyPr/>
          <a:lstStyle/>
          <a:p>
            <a:r>
              <a:rPr lang="en-US" sz="1800" dirty="0" err="1"/>
              <a:t>Albus</a:t>
            </a:r>
            <a:r>
              <a:rPr lang="en-US" sz="1800" dirty="0"/>
              <a:t>, a, um (L)    </a:t>
            </a:r>
            <a:r>
              <a:rPr lang="en-US" sz="1800" dirty="0" err="1"/>
              <a:t>Leuko</a:t>
            </a:r>
            <a:r>
              <a:rPr lang="en-US" sz="1800" dirty="0"/>
              <a:t> (G) </a:t>
            </a:r>
            <a:r>
              <a:rPr lang="mr-IN" sz="1800" b="1" dirty="0"/>
              <a:t>–</a:t>
            </a:r>
            <a:r>
              <a:rPr lang="en-US" sz="1800" b="1" dirty="0"/>
              <a:t> White</a:t>
            </a:r>
          </a:p>
          <a:p>
            <a:r>
              <a:rPr lang="en-US" sz="1800" dirty="0" err="1"/>
              <a:t>Pallidus</a:t>
            </a:r>
            <a:r>
              <a:rPr lang="en-US" sz="1800" dirty="0"/>
              <a:t>, a, um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en-US" sz="1800" b="1" dirty="0"/>
              <a:t>Pale</a:t>
            </a:r>
          </a:p>
          <a:p>
            <a:r>
              <a:rPr lang="en-US" sz="1800" dirty="0" err="1"/>
              <a:t>Flavus</a:t>
            </a:r>
            <a:r>
              <a:rPr lang="en-US" sz="1800" dirty="0"/>
              <a:t>/</a:t>
            </a:r>
            <a:r>
              <a:rPr lang="en-US" sz="1800" dirty="0" err="1"/>
              <a:t>leteus</a:t>
            </a:r>
            <a:r>
              <a:rPr lang="en-US" sz="1800" dirty="0"/>
              <a:t>, a, um (L)     </a:t>
            </a:r>
            <a:r>
              <a:rPr lang="en-US" sz="1800" dirty="0" err="1"/>
              <a:t>Xantho</a:t>
            </a:r>
            <a:r>
              <a:rPr lang="en-US" sz="1800" dirty="0"/>
              <a:t>/</a:t>
            </a:r>
            <a:r>
              <a:rPr lang="en-US" sz="1800" dirty="0" err="1"/>
              <a:t>Cirrho</a:t>
            </a:r>
            <a:r>
              <a:rPr lang="en-US" sz="1800" dirty="0"/>
              <a:t> (G)    - </a:t>
            </a:r>
            <a:r>
              <a:rPr lang="en-US" sz="1800" b="1" dirty="0"/>
              <a:t>Yellow</a:t>
            </a:r>
          </a:p>
          <a:p>
            <a:r>
              <a:rPr lang="en-US" sz="1800" dirty="0" err="1"/>
              <a:t>Ruber</a:t>
            </a:r>
            <a:r>
              <a:rPr lang="en-US" sz="1800" dirty="0"/>
              <a:t>, a, um (L)      </a:t>
            </a:r>
            <a:r>
              <a:rPr lang="en-US" sz="1800" dirty="0" err="1"/>
              <a:t>erythro</a:t>
            </a:r>
            <a:r>
              <a:rPr lang="en-US" sz="1800" dirty="0"/>
              <a:t> (G)      - </a:t>
            </a:r>
            <a:r>
              <a:rPr lang="en-US" sz="1800" b="1" dirty="0"/>
              <a:t>Red</a:t>
            </a:r>
          </a:p>
          <a:p>
            <a:r>
              <a:rPr lang="en-US" sz="1800" dirty="0" err="1"/>
              <a:t>Roseus</a:t>
            </a:r>
            <a:r>
              <a:rPr lang="en-US" sz="1800" dirty="0"/>
              <a:t>, a, um (L)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en-US" sz="1800" b="1" dirty="0"/>
              <a:t>Pink</a:t>
            </a:r>
          </a:p>
          <a:p>
            <a:r>
              <a:rPr lang="en-US" sz="1800" dirty="0" err="1"/>
              <a:t>Caeruleus</a:t>
            </a:r>
            <a:r>
              <a:rPr lang="en-US" sz="1800" dirty="0"/>
              <a:t>, a, um (L)        </a:t>
            </a:r>
            <a:r>
              <a:rPr lang="en-US" sz="1800" dirty="0" err="1"/>
              <a:t>Cyano</a:t>
            </a:r>
            <a:r>
              <a:rPr lang="en-US" sz="1800" dirty="0"/>
              <a:t> (G)       - </a:t>
            </a:r>
            <a:r>
              <a:rPr lang="en-US" sz="1800" b="1" dirty="0"/>
              <a:t>Blue/Black</a:t>
            </a:r>
          </a:p>
          <a:p>
            <a:r>
              <a:rPr lang="en-US" sz="1800" dirty="0"/>
              <a:t>Niger, a, um (L)     </a:t>
            </a:r>
            <a:r>
              <a:rPr lang="en-US" sz="1800" dirty="0" err="1"/>
              <a:t>Melano</a:t>
            </a:r>
            <a:r>
              <a:rPr lang="en-US" sz="1800" dirty="0"/>
              <a:t>/</a:t>
            </a:r>
            <a:r>
              <a:rPr lang="en-US" sz="1800" dirty="0" err="1"/>
              <a:t>anthraco</a:t>
            </a:r>
            <a:r>
              <a:rPr lang="en-US" sz="1800" dirty="0"/>
              <a:t> (G) - </a:t>
            </a:r>
            <a:r>
              <a:rPr lang="en-US" sz="1800" b="1" dirty="0"/>
              <a:t>Black</a:t>
            </a:r>
          </a:p>
          <a:p>
            <a:r>
              <a:rPr lang="en-US" sz="1800" dirty="0" err="1"/>
              <a:t>Griseus</a:t>
            </a:r>
            <a:r>
              <a:rPr lang="en-US" sz="1800" dirty="0"/>
              <a:t>, a, um  (L)      Polio (G)   - </a:t>
            </a:r>
            <a:r>
              <a:rPr lang="en-US" sz="1800" b="1" dirty="0"/>
              <a:t>Grey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5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205377" cy="4915749"/>
          </a:xfrm>
        </p:spPr>
        <p:txBody>
          <a:bodyPr/>
          <a:lstStyle/>
          <a:p>
            <a:r>
              <a:rPr lang="en-US" dirty="0" err="1"/>
              <a:t>Lividus</a:t>
            </a:r>
            <a:r>
              <a:rPr lang="en-US" dirty="0"/>
              <a:t>, a, um (L)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discolored</a:t>
            </a:r>
          </a:p>
          <a:p>
            <a:r>
              <a:rPr lang="en-US" dirty="0" err="1"/>
              <a:t>Glauco</a:t>
            </a:r>
            <a:r>
              <a:rPr lang="en-US" dirty="0"/>
              <a:t> (G)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Green/blue</a:t>
            </a:r>
          </a:p>
          <a:p>
            <a:r>
              <a:rPr lang="en-US" dirty="0" err="1"/>
              <a:t>Fuscus</a:t>
            </a:r>
            <a:r>
              <a:rPr lang="en-US" dirty="0"/>
              <a:t>, a, um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dark/brown</a:t>
            </a:r>
          </a:p>
          <a:p>
            <a:r>
              <a:rPr lang="en-US" dirty="0" err="1"/>
              <a:t>Versicolor</a:t>
            </a:r>
            <a:r>
              <a:rPr lang="en-US" dirty="0"/>
              <a:t>, </a:t>
            </a:r>
            <a:r>
              <a:rPr lang="en-US" dirty="0" err="1"/>
              <a:t>oris</a:t>
            </a:r>
            <a:r>
              <a:rPr lang="en-US" dirty="0"/>
              <a:t> (L) </a:t>
            </a:r>
            <a:r>
              <a:rPr lang="en-US" dirty="0" err="1"/>
              <a:t>Poikilo</a:t>
            </a:r>
            <a:r>
              <a:rPr lang="en-US" dirty="0"/>
              <a:t> (G) - </a:t>
            </a:r>
            <a:r>
              <a:rPr lang="en-US" b="1" dirty="0"/>
              <a:t>multicolored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Albus</a:t>
            </a:r>
            <a:r>
              <a:rPr lang="en-US" dirty="0"/>
              <a:t>/</a:t>
            </a:r>
            <a:r>
              <a:rPr lang="en-US" dirty="0" err="1"/>
              <a:t>Leuko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Albus</a:t>
            </a:r>
            <a:r>
              <a:rPr lang="en-US" dirty="0"/>
              <a:t>, a, 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Leuko</a:t>
            </a:r>
            <a:r>
              <a:rPr lang="en-US" dirty="0"/>
              <a:t>/Leuco- </a:t>
            </a:r>
            <a:r>
              <a:rPr lang="en-US" dirty="0" err="1"/>
              <a:t>leucocytus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371BA3-852C-4942-B734-B4EF75AFDC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63" y="2103305"/>
            <a:ext cx="2805764" cy="2101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40B716-B16F-45C1-B4B1-CA658C2B4B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2" y="2598821"/>
            <a:ext cx="3217589" cy="11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3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Pallidus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Pallidus, a, um- Pale</a:t>
            </a:r>
            <a:br>
              <a:rPr lang="en-US" dirty="0"/>
            </a:br>
            <a:r>
              <a:rPr lang="en-US" dirty="0"/>
              <a:t>                 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</a:t>
            </a:r>
          </a:p>
          <a:p>
            <a:pPr marL="0" indent="0">
              <a:buNone/>
            </a:pPr>
            <a:r>
              <a:rPr lang="en-US" dirty="0"/>
              <a:t>				Facies pallida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69927C-37F3-4354-B88D-F1D21DB73B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74" y="2045368"/>
            <a:ext cx="2648976" cy="23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6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Luteus/</a:t>
            </a:r>
            <a:r>
              <a:rPr lang="en-US" dirty="0" err="1"/>
              <a:t>Xantho</a:t>
            </a:r>
            <a:r>
              <a:rPr lang="en-US" dirty="0"/>
              <a:t>/</a:t>
            </a:r>
            <a:r>
              <a:rPr lang="en-US" dirty="0" err="1"/>
              <a:t>Cirrho</a:t>
            </a:r>
            <a:r>
              <a:rPr lang="en-US" dirty="0"/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/>
          <a:p>
            <a:r>
              <a:rPr lang="en-US" dirty="0"/>
              <a:t>Luteus, a, um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Xandtho</a:t>
            </a:r>
            <a:r>
              <a:rPr lang="en-US" dirty="0"/>
              <a:t>- Xanthoderma</a:t>
            </a:r>
          </a:p>
          <a:p>
            <a:endParaRPr lang="en-US" dirty="0"/>
          </a:p>
          <a:p>
            <a:r>
              <a:rPr lang="en-US" dirty="0" err="1"/>
              <a:t>Cirrho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9AA33F-031B-46FD-A132-B817A575EA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79" y="1657554"/>
            <a:ext cx="2874695" cy="2013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DAFAE7-273F-41D7-B556-D89D7BE914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01" y="3863163"/>
            <a:ext cx="4428186" cy="232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Ruber</a:t>
            </a:r>
            <a:r>
              <a:rPr lang="en-US" dirty="0"/>
              <a:t>/</a:t>
            </a:r>
            <a:r>
              <a:rPr lang="en-US" dirty="0" err="1"/>
              <a:t>Erythro</a:t>
            </a:r>
            <a:r>
              <a:rPr lang="en-US" dirty="0"/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Ruber</a:t>
            </a:r>
            <a:r>
              <a:rPr lang="en-US" dirty="0"/>
              <a:t>, a, um- Red gums </a:t>
            </a:r>
            <a:br>
              <a:rPr lang="en-US" dirty="0"/>
            </a:br>
            <a:r>
              <a:rPr lang="en-US" dirty="0"/>
              <a:t>Gingiva </a:t>
            </a:r>
            <a:r>
              <a:rPr lang="en-US" dirty="0" err="1" smtClean="0"/>
              <a:t>rubra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Rubeola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Nucleus </a:t>
            </a:r>
            <a:r>
              <a:rPr lang="en-US" dirty="0" err="1"/>
              <a:t>ruber</a:t>
            </a:r>
            <a:endParaRPr lang="en-US" dirty="0"/>
          </a:p>
          <a:p>
            <a:r>
              <a:rPr lang="en-US" dirty="0"/>
              <a:t>Erythro- Erythrocyte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159DDE-DB2C-43D5-BCA2-0AEC94C03C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79" y="2401805"/>
            <a:ext cx="2435726" cy="1370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975DF3-C2BB-4700-8AEF-0760DCBD51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23" y="2740343"/>
            <a:ext cx="2127183" cy="21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6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Roseus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Roseus, a, um </a:t>
            </a:r>
            <a:r>
              <a:rPr lang="mr-IN" dirty="0"/>
              <a:t>–</a:t>
            </a:r>
            <a:r>
              <a:rPr lang="en-US" dirty="0"/>
              <a:t> Pink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Pithyriasis</a:t>
            </a:r>
            <a:r>
              <a:rPr lang="en-US" dirty="0"/>
              <a:t> </a:t>
            </a:r>
            <a:r>
              <a:rPr lang="en-US" dirty="0" err="1"/>
              <a:t>rosea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291A8A-BABE-46BE-92D5-207BDB52AD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43" y="2507381"/>
            <a:ext cx="3080098" cy="16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18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230</TotalTime>
  <Words>576</Words>
  <Application>Microsoft Macintosh PowerPoint</Application>
  <PresentationFormat>On-screen Show (4:3)</PresentationFormat>
  <Paragraphs>128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Colors in Medical Terminology</vt:lpstr>
      <vt:lpstr>PowerPoint Presentation</vt:lpstr>
      <vt:lpstr>Colors</vt:lpstr>
      <vt:lpstr>Colors cont.</vt:lpstr>
      <vt:lpstr>Albus/Leuko</vt:lpstr>
      <vt:lpstr>Pallidus</vt:lpstr>
      <vt:lpstr>Luteus/Xantho/Cirrho-</vt:lpstr>
      <vt:lpstr>Ruber/Erythro-</vt:lpstr>
      <vt:lpstr>Roseus</vt:lpstr>
      <vt:lpstr>Caeruleus/Cyano</vt:lpstr>
      <vt:lpstr>Niger/Melano/Anthraco-</vt:lpstr>
      <vt:lpstr>Griseus/Polio-</vt:lpstr>
      <vt:lpstr>Lividus</vt:lpstr>
      <vt:lpstr>Glauco-</vt:lpstr>
      <vt:lpstr>Fuscus</vt:lpstr>
      <vt:lpstr>Versicolor/Poikilo</vt:lpstr>
      <vt:lpstr>Quiz!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Colors in Medical Terminology</dc:title>
  <dc:creator>Garrick John Labriola</dc:creator>
  <cp:lastModifiedBy>Garrick John Labriola</cp:lastModifiedBy>
  <cp:revision>18</cp:revision>
  <dcterms:created xsi:type="dcterms:W3CDTF">2018-03-11T12:12:45Z</dcterms:created>
  <dcterms:modified xsi:type="dcterms:W3CDTF">2018-03-19T17:09:22Z</dcterms:modified>
</cp:coreProperties>
</file>