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88" r:id="rId3"/>
    <p:sldId id="257" r:id="rId4"/>
    <p:sldId id="258" r:id="rId5"/>
    <p:sldId id="260" r:id="rId6"/>
    <p:sldId id="261" r:id="rId7"/>
    <p:sldId id="262" r:id="rId8"/>
    <p:sldId id="265" r:id="rId9"/>
    <p:sldId id="266" r:id="rId10"/>
    <p:sldId id="267" r:id="rId11"/>
    <p:sldId id="264" r:id="rId12"/>
    <p:sldId id="263" r:id="rId13"/>
    <p:sldId id="273" r:id="rId14"/>
    <p:sldId id="271" r:id="rId15"/>
    <p:sldId id="275" r:id="rId16"/>
    <p:sldId id="274" r:id="rId17"/>
    <p:sldId id="270" r:id="rId18"/>
    <p:sldId id="272" r:id="rId19"/>
    <p:sldId id="284" r:id="rId20"/>
    <p:sldId id="285" r:id="rId21"/>
    <p:sldId id="286" r:id="rId22"/>
    <p:sldId id="269" r:id="rId23"/>
    <p:sldId id="268" r:id="rId24"/>
    <p:sldId id="287" r:id="rId25"/>
    <p:sldId id="289" r:id="rId26"/>
    <p:sldId id="290" r:id="rId27"/>
    <p:sldId id="276" r:id="rId28"/>
    <p:sldId id="278" r:id="rId29"/>
    <p:sldId id="277" r:id="rId30"/>
    <p:sldId id="279" r:id="rId31"/>
    <p:sldId id="281" r:id="rId32"/>
    <p:sldId id="291" r:id="rId33"/>
    <p:sldId id="292" r:id="rId3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6"/>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6"/>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4"/>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7"/>
    <p:restoredTop sz="82718"/>
  </p:normalViewPr>
  <p:slideViewPr>
    <p:cSldViewPr snapToGrid="0" snapToObjects="1">
      <p:cViewPr varScale="1">
        <p:scale>
          <a:sx n="53" d="100"/>
          <a:sy n="53" d="100"/>
        </p:scale>
        <p:origin x="-1884" y="-78"/>
      </p:cViewPr>
      <p:guideLst>
        <p:guide orient="horz" pos="3072"/>
        <p:guide pos="4096"/>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tionary.org/wiki/putrefactionis#Lati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en.wiktionary.org/wiki/Appendix:Latin_third_declension"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tionary.org/wiki/compositionis#Latin"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en.wiktionary.org/wiki/Appendix:Latin_third_declensio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200" b="0" i="0" u="none" strike="noStrike" dirty="0">
                <a:effectLst/>
                <a:latin typeface="Helvetica Neue"/>
                <a:ea typeface="Helvetica Neue"/>
                <a:cs typeface="Helvetica Neue"/>
                <a:sym typeface="Helvetica Neue"/>
              </a:rPr>
              <a:t>the permanent ending of vital processes in a cell or tissue.</a:t>
            </a:r>
          </a:p>
          <a:p>
            <a:r>
              <a:rPr lang="en-US" dirty="0"/>
              <a:t>A patient is considered dead when there is irreversible cessation of cardiopulmonary function</a:t>
            </a:r>
          </a:p>
          <a:p>
            <a:r>
              <a:rPr lang="en-US" dirty="0"/>
              <a:t>Or when there is irreversible cessation of brain function </a:t>
            </a:r>
          </a:p>
          <a:p>
            <a:r>
              <a:rPr lang="en-US" dirty="0"/>
              <a:t>Signs of death- no pulse, no breathing, </a:t>
            </a:r>
            <a:r>
              <a:rPr lang="en-US" dirty="0" err="1"/>
              <a:t>algor</a:t>
            </a:r>
            <a:r>
              <a:rPr lang="en-US" dirty="0"/>
              <a:t> mortis, pallor mortis, and livor mortis</a:t>
            </a:r>
          </a:p>
        </p:txBody>
      </p:sp>
    </p:spTree>
    <p:extLst>
      <p:ext uri="{BB962C8B-B14F-4D97-AF65-F5344CB8AC3E}">
        <p14:creationId xmlns:p14="http://schemas.microsoft.com/office/powerpoint/2010/main" xmlns="" val="991675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u="none" strike="noStrike" dirty="0" smtClean="0">
                <a:effectLst/>
                <a:latin typeface="Helvetica Neue"/>
                <a:ea typeface="Helvetica Neue"/>
                <a:cs typeface="Helvetica Neue"/>
                <a:sym typeface="Helvetica Neue"/>
              </a:rPr>
              <a:t>Infections</a:t>
            </a:r>
            <a:r>
              <a:rPr lang="en-US" sz="2200" b="0" i="0" u="none" strike="noStrike" dirty="0">
                <a:effectLst/>
                <a:latin typeface="Helvetica Neue"/>
                <a:ea typeface="Helvetica Neue"/>
                <a:cs typeface="Helvetica Neue"/>
                <a:sym typeface="Helvetica Neue"/>
              </a:rPr>
              <a:t>, especially blood infections</a:t>
            </a:r>
          </a:p>
          <a:p>
            <a:r>
              <a:rPr lang="en-US" sz="2200" b="0" i="0" u="none" strike="noStrike" dirty="0">
                <a:effectLst/>
                <a:latin typeface="Helvetica Neue"/>
                <a:ea typeface="Helvetica Neue"/>
                <a:cs typeface="Helvetica Neue"/>
                <a:sym typeface="Helvetica Neue"/>
              </a:rPr>
              <a:t>Complications of preterm birth</a:t>
            </a:r>
          </a:p>
          <a:p>
            <a:r>
              <a:rPr lang="en-US" sz="2200" b="0" i="0" u="none" strike="noStrike" dirty="0">
                <a:effectLst/>
                <a:latin typeface="Helvetica Neue"/>
                <a:ea typeface="Helvetica Neue"/>
                <a:cs typeface="Helvetica Neue"/>
                <a:sym typeface="Helvetica Neue"/>
              </a:rPr>
              <a:t>Lower respiratory infections (such as flu and pneumonia)</a:t>
            </a:r>
          </a:p>
          <a:p>
            <a:r>
              <a:rPr lang="en-US" sz="2200" b="0" i="0" u="none" strike="noStrike" dirty="0">
                <a:effectLst/>
                <a:latin typeface="Helvetica Neue"/>
                <a:ea typeface="Helvetica Neue"/>
                <a:cs typeface="Helvetica Neue"/>
                <a:sym typeface="Helvetica Neue"/>
              </a:rPr>
              <a:t>Diarrheal diseases</a:t>
            </a:r>
          </a:p>
          <a:p>
            <a:endParaRPr lang="en-US" dirty="0"/>
          </a:p>
        </p:txBody>
      </p:sp>
    </p:spTree>
    <p:extLst>
      <p:ext uri="{BB962C8B-B14F-4D97-AF65-F5344CB8AC3E}">
        <p14:creationId xmlns:p14="http://schemas.microsoft.com/office/powerpoint/2010/main" xmlns="" val="1354982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2379457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 </a:t>
            </a:r>
            <a:r>
              <a:rPr lang="en-US" dirty="0"/>
              <a:t>signs of life, organs not working in unison, vitals are weak along with body giving signs of death</a:t>
            </a:r>
          </a:p>
        </p:txBody>
      </p:sp>
    </p:spTree>
    <p:extLst>
      <p:ext uri="{BB962C8B-B14F-4D97-AF65-F5344CB8AC3E}">
        <p14:creationId xmlns:p14="http://schemas.microsoft.com/office/powerpoint/2010/main" xmlns="" val="265295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685104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1015288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xmlns="" val="1931654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xmlns="" val="92403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Pallor</a:t>
            </a:r>
            <a:r>
              <a:rPr lang="cs-CZ" dirty="0"/>
              <a:t> = </a:t>
            </a:r>
            <a:r>
              <a:rPr lang="cs-CZ" dirty="0" err="1"/>
              <a:t>paleness</a:t>
            </a:r>
            <a:r>
              <a:rPr lang="cs-CZ" dirty="0"/>
              <a:t> </a:t>
            </a:r>
          </a:p>
          <a:p>
            <a:r>
              <a:rPr lang="cs-CZ" dirty="0" err="1"/>
              <a:t>It</a:t>
            </a:r>
            <a:r>
              <a:rPr lang="cs-CZ" dirty="0"/>
              <a:t> </a:t>
            </a:r>
            <a:r>
              <a:rPr lang="cs-CZ" dirty="0" err="1"/>
              <a:t>occures</a:t>
            </a:r>
            <a:r>
              <a:rPr lang="cs-CZ" dirty="0"/>
              <a:t> </a:t>
            </a:r>
            <a:r>
              <a:rPr lang="cs-CZ" dirty="0" err="1"/>
              <a:t>almost</a:t>
            </a:r>
            <a:r>
              <a:rPr lang="cs-CZ" dirty="0"/>
              <a:t> </a:t>
            </a:r>
            <a:r>
              <a:rPr lang="cs-CZ" dirty="0" err="1"/>
              <a:t>immediately</a:t>
            </a:r>
            <a:r>
              <a:rPr lang="cs-CZ" dirty="0"/>
              <a:t>( 15-25 min.) post </a:t>
            </a:r>
            <a:r>
              <a:rPr lang="cs-CZ" dirty="0" err="1"/>
              <a:t>mortem</a:t>
            </a:r>
            <a:endParaRPr lang="cs-CZ" dirty="0"/>
          </a:p>
          <a:p>
            <a:r>
              <a:rPr lang="cs-CZ" dirty="0" err="1"/>
              <a:t>It</a:t>
            </a:r>
            <a:r>
              <a:rPr lang="cs-CZ" dirty="0"/>
              <a:t> </a:t>
            </a:r>
            <a:r>
              <a:rPr lang="cs-CZ" dirty="0" err="1"/>
              <a:t>results</a:t>
            </a:r>
            <a:r>
              <a:rPr lang="cs-CZ" dirty="0"/>
              <a:t> </a:t>
            </a:r>
            <a:r>
              <a:rPr lang="cs-CZ" dirty="0" err="1"/>
              <a:t>from</a:t>
            </a:r>
            <a:r>
              <a:rPr lang="cs-CZ" dirty="0"/>
              <a:t> </a:t>
            </a:r>
            <a:r>
              <a:rPr lang="cs-CZ" dirty="0" err="1"/>
              <a:t>the</a:t>
            </a:r>
            <a:r>
              <a:rPr lang="cs-CZ" dirty="0"/>
              <a:t> </a:t>
            </a:r>
            <a:r>
              <a:rPr lang="cs-CZ" dirty="0" err="1"/>
              <a:t>cessation</a:t>
            </a:r>
            <a:r>
              <a:rPr lang="cs-CZ" dirty="0"/>
              <a:t> </a:t>
            </a:r>
            <a:r>
              <a:rPr lang="cs-CZ" dirty="0" err="1"/>
              <a:t>of</a:t>
            </a:r>
            <a:r>
              <a:rPr lang="cs-CZ" dirty="0"/>
              <a:t> </a:t>
            </a:r>
            <a:r>
              <a:rPr lang="cs-CZ" dirty="0" err="1"/>
              <a:t>capillary</a:t>
            </a:r>
            <a:r>
              <a:rPr lang="cs-CZ" dirty="0"/>
              <a:t> </a:t>
            </a:r>
            <a:r>
              <a:rPr lang="cs-CZ" dirty="0" err="1"/>
              <a:t>circulation</a:t>
            </a:r>
            <a:r>
              <a:rPr lang="cs-CZ" dirty="0"/>
              <a:t> </a:t>
            </a:r>
            <a:r>
              <a:rPr lang="cs-CZ" dirty="0" err="1"/>
              <a:t>throughout</a:t>
            </a:r>
            <a:r>
              <a:rPr lang="cs-CZ" dirty="0"/>
              <a:t> </a:t>
            </a:r>
            <a:r>
              <a:rPr lang="cs-CZ" dirty="0" err="1"/>
              <a:t>the</a:t>
            </a:r>
            <a:r>
              <a:rPr lang="cs-CZ" dirty="0"/>
              <a:t> body. </a:t>
            </a:r>
            <a:r>
              <a:rPr lang="ja-JP" altLang="en-US"/>
              <a:t>→ </a:t>
            </a:r>
            <a:r>
              <a:rPr lang="en-US" altLang="ja-JP" dirty="0"/>
              <a:t>Livor mortis</a:t>
            </a:r>
            <a:endParaRPr lang="cs-CZ" dirty="0"/>
          </a:p>
        </p:txBody>
      </p:sp>
    </p:spTree>
    <p:extLst>
      <p:ext uri="{BB962C8B-B14F-4D97-AF65-F5344CB8AC3E}">
        <p14:creationId xmlns:p14="http://schemas.microsoft.com/office/powerpoint/2010/main" xmlns="" val="96633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u="none" strike="noStrike" dirty="0">
                <a:effectLst/>
                <a:latin typeface="Helvetica Neue"/>
                <a:ea typeface="Helvetica Neue"/>
                <a:cs typeface="Helvetica Neue"/>
                <a:sym typeface="Helvetica Neue"/>
              </a:rPr>
              <a:t>Muscles </a:t>
            </a:r>
            <a:r>
              <a:rPr lang="en-US" sz="2200" b="0" i="0" u="none" strike="noStrike" dirty="0" err="1">
                <a:effectLst/>
                <a:latin typeface="Helvetica Neue"/>
                <a:ea typeface="Helvetica Neue"/>
                <a:cs typeface="Helvetica Neue"/>
                <a:sym typeface="Helvetica Neue"/>
              </a:rPr>
              <a:t>actualy</a:t>
            </a:r>
            <a:r>
              <a:rPr lang="en-US" sz="2200" b="0" i="0" u="none" strike="noStrike" dirty="0">
                <a:effectLst/>
                <a:latin typeface="Helvetica Neue"/>
                <a:ea typeface="Helvetica Neue"/>
                <a:cs typeface="Helvetica Neue"/>
                <a:sym typeface="Helvetica Neue"/>
              </a:rPr>
              <a:t> need work to relax/extend by pumping calcium ions out of the cells and "rewinding" the fibers to default </a:t>
            </a:r>
            <a:r>
              <a:rPr lang="en-US" sz="2200" b="0" i="0" u="none" strike="noStrike" dirty="0" err="1">
                <a:effectLst/>
                <a:latin typeface="Helvetica Neue"/>
                <a:ea typeface="Helvetica Neue"/>
                <a:cs typeface="Helvetica Neue"/>
                <a:sym typeface="Helvetica Neue"/>
              </a:rPr>
              <a:t>postition</a:t>
            </a:r>
            <a:r>
              <a:rPr lang="en-US" sz="2200" b="0" i="0" u="none" strike="noStrike" dirty="0">
                <a:effectLst/>
                <a:latin typeface="Helvetica Neue"/>
                <a:ea typeface="Helvetica Neue"/>
                <a:cs typeface="Helvetica Neue"/>
                <a:sym typeface="Helvetica Neue"/>
              </a:rPr>
              <a:t>. Letting calcium ions in the cell again then in fact triggers the fibers to spring into flexed position. Also ATP is required to break the actin and myosin bridges, when the organism dies, ATP is not produced anymore. </a:t>
            </a:r>
          </a:p>
          <a:p>
            <a:r>
              <a:rPr lang="en-US" sz="2200" b="0" i="0" u="none" strike="noStrike" dirty="0">
                <a:effectLst/>
                <a:latin typeface="Helvetica Neue"/>
                <a:ea typeface="Helvetica Neue"/>
                <a:cs typeface="Helvetica Neue"/>
                <a:sym typeface="Helvetica Neue"/>
              </a:rPr>
              <a:t>After the cells die, they can't keep the ions outside anymore and they eventually get inside and flex the muscles. It’s uncoordinated and doesn't work properly but it sufficiently locks the muscles in place. </a:t>
            </a:r>
          </a:p>
          <a:p>
            <a:r>
              <a:rPr lang="en-US" sz="2200" b="0" i="0" u="none" strike="noStrike" dirty="0">
                <a:effectLst/>
                <a:latin typeface="Helvetica Neue"/>
                <a:ea typeface="Helvetica Neue"/>
                <a:cs typeface="Helvetica Neue"/>
                <a:sym typeface="Helvetica Neue"/>
              </a:rPr>
              <a:t>As these protein muscle fibers decompose the rigor subdues.</a:t>
            </a:r>
          </a:p>
          <a:p>
            <a:endParaRPr lang="en-US" dirty="0"/>
          </a:p>
        </p:txBody>
      </p:sp>
    </p:spTree>
    <p:extLst>
      <p:ext uri="{BB962C8B-B14F-4D97-AF65-F5344CB8AC3E}">
        <p14:creationId xmlns:p14="http://schemas.microsoft.com/office/powerpoint/2010/main" xmlns="" val="394307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22130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Exitus</a:t>
            </a:r>
            <a:r>
              <a:rPr lang="en-US" dirty="0"/>
              <a:t>- Path to death, exit, figuratively, clinical- </a:t>
            </a:r>
            <a:r>
              <a:rPr lang="en-US" dirty="0" err="1"/>
              <a:t>exitus</a:t>
            </a:r>
            <a:r>
              <a:rPr lang="en-US" dirty="0"/>
              <a:t> </a:t>
            </a:r>
            <a:r>
              <a:rPr lang="en-US" dirty="0" err="1"/>
              <a:t>lethalis</a:t>
            </a:r>
            <a:r>
              <a:rPr lang="en-US" dirty="0"/>
              <a:t> (natural death)</a:t>
            </a:r>
          </a:p>
          <a:p>
            <a:r>
              <a:rPr lang="en-US" dirty="0"/>
              <a:t>Mors- pathological anatomy- Mors </a:t>
            </a:r>
            <a:r>
              <a:rPr lang="en-US" dirty="0" err="1"/>
              <a:t>auxilium</a:t>
            </a:r>
            <a:r>
              <a:rPr lang="en-US" dirty="0"/>
              <a:t> vitae (</a:t>
            </a:r>
          </a:p>
          <a:p>
            <a:r>
              <a:rPr lang="en-US" dirty="0" err="1"/>
              <a:t>Finis</a:t>
            </a:r>
            <a:r>
              <a:rPr lang="en-US" dirty="0"/>
              <a:t>- end or death</a:t>
            </a:r>
          </a:p>
          <a:p>
            <a:r>
              <a:rPr lang="en-US" dirty="0" err="1"/>
              <a:t>Necros</a:t>
            </a:r>
            <a:r>
              <a:rPr lang="en-US" dirty="0"/>
              <a:t>- dead body</a:t>
            </a:r>
          </a:p>
          <a:p>
            <a:r>
              <a:rPr lang="en-US" dirty="0"/>
              <a:t>Thanatos- god of peaceful death</a:t>
            </a:r>
          </a:p>
          <a:p>
            <a:r>
              <a:rPr lang="en-US" dirty="0" err="1"/>
              <a:t>Letalis</a:t>
            </a:r>
            <a:r>
              <a:rPr lang="en-US" dirty="0"/>
              <a:t>- fatal</a:t>
            </a:r>
          </a:p>
          <a:p>
            <a:r>
              <a:rPr lang="en-US" dirty="0" err="1"/>
              <a:t>Mortalis</a:t>
            </a:r>
            <a:r>
              <a:rPr lang="en-US" dirty="0"/>
              <a:t>- subjective to death</a:t>
            </a:r>
          </a:p>
        </p:txBody>
      </p:sp>
    </p:spTree>
    <p:extLst>
      <p:ext uri="{BB962C8B-B14F-4D97-AF65-F5344CB8AC3E}">
        <p14:creationId xmlns:p14="http://schemas.microsoft.com/office/powerpoint/2010/main" xmlns="" val="1842394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a-Latn" sz="2200" b="1" i="0" u="none" strike="noStrike" dirty="0">
                <a:effectLst/>
                <a:latin typeface="Helvetica Neue"/>
                <a:ea typeface="Helvetica Neue"/>
                <a:cs typeface="Helvetica Neue"/>
                <a:sym typeface="Helvetica Neue"/>
              </a:rPr>
              <a:t>pūtrefactiō</a:t>
            </a:r>
            <a:r>
              <a:rPr lang="la-Latn" sz="2200" b="0" i="0" u="none" strike="noStrike" dirty="0">
                <a:effectLst/>
                <a:latin typeface="Helvetica Neue"/>
                <a:ea typeface="Helvetica Neue"/>
                <a:cs typeface="Helvetica Neue"/>
                <a:sym typeface="Helvetica Neue"/>
              </a:rPr>
              <a:t> </a:t>
            </a:r>
            <a:r>
              <a:rPr lang="la-Latn" sz="2200" b="0" i="1" u="none" strike="noStrike" dirty="0">
                <a:effectLst/>
                <a:latin typeface="Helvetica Neue"/>
                <a:ea typeface="Helvetica Neue"/>
                <a:cs typeface="Helvetica Neue"/>
                <a:sym typeface="Helvetica Neue"/>
              </a:rPr>
              <a:t>f</a:t>
            </a:r>
            <a:r>
              <a:rPr lang="la-Latn" sz="2200" b="0" i="0" u="none" strike="noStrike" dirty="0">
                <a:effectLst/>
                <a:latin typeface="Helvetica Neue"/>
                <a:ea typeface="Helvetica Neue"/>
                <a:cs typeface="Helvetica Neue"/>
                <a:sym typeface="Helvetica Neue"/>
              </a:rPr>
              <a:t> (</a:t>
            </a:r>
            <a:r>
              <a:rPr lang="la-Latn" sz="2200" b="0" i="1" u="none" strike="noStrike" dirty="0">
                <a:effectLst/>
                <a:latin typeface="Helvetica Neue"/>
                <a:ea typeface="Helvetica Neue"/>
                <a:cs typeface="Helvetica Neue"/>
                <a:sym typeface="Helvetica Neue"/>
              </a:rPr>
              <a:t>genitive</a:t>
            </a:r>
            <a:r>
              <a:rPr lang="la-Latn" sz="2200" b="0" i="0" u="none" strike="noStrike" dirty="0">
                <a:effectLst/>
                <a:latin typeface="Helvetica Neue"/>
                <a:ea typeface="Helvetica Neue"/>
                <a:cs typeface="Helvetica Neue"/>
                <a:sym typeface="Helvetica Neue"/>
              </a:rPr>
              <a:t> </a:t>
            </a:r>
            <a:r>
              <a:rPr lang="la-Latn" sz="2200" b="1" i="0" u="none" strike="noStrike" dirty="0">
                <a:effectLst/>
                <a:latin typeface="Helvetica Neue"/>
                <a:ea typeface="Helvetica Neue"/>
                <a:cs typeface="Helvetica Neue"/>
                <a:sym typeface="Helvetica Neue"/>
                <a:hlinkClick r:id="rId3" tooltip="putrefactionis"/>
              </a:rPr>
              <a:t>pūtrefactiōnis</a:t>
            </a:r>
            <a:r>
              <a:rPr lang="la-Latn" sz="2200" b="0" i="0" u="none" strike="noStrike" dirty="0">
                <a:effectLst/>
                <a:latin typeface="Helvetica Neue"/>
                <a:ea typeface="Helvetica Neue"/>
                <a:cs typeface="Helvetica Neue"/>
                <a:sym typeface="Helvetica Neue"/>
              </a:rPr>
              <a:t>); </a:t>
            </a:r>
            <a:r>
              <a:rPr lang="la-Latn" sz="2200" b="0" i="1" u="none" strike="noStrike" dirty="0">
                <a:effectLst/>
                <a:latin typeface="Helvetica Neue"/>
                <a:ea typeface="Helvetica Neue"/>
                <a:cs typeface="Helvetica Neue"/>
                <a:sym typeface="Helvetica Neue"/>
                <a:hlinkClick r:id="rId4" tooltip="Appendix:Latin third declension"/>
              </a:rPr>
              <a:t>third declension</a:t>
            </a:r>
            <a:r>
              <a:rPr lang="la-Latn" sz="2200" b="0" i="1" u="none" strike="noStrike" dirty="0">
                <a:effectLst/>
                <a:latin typeface="Helvetica Neue"/>
                <a:ea typeface="Helvetica Neue"/>
                <a:cs typeface="Helvetica Neue"/>
                <a:sym typeface="Helvetica Neue"/>
              </a:rPr>
              <a:t> - rotting</a:t>
            </a:r>
            <a:endParaRPr lang="en-US" dirty="0"/>
          </a:p>
        </p:txBody>
      </p:sp>
    </p:spTree>
    <p:extLst>
      <p:ext uri="{BB962C8B-B14F-4D97-AF65-F5344CB8AC3E}">
        <p14:creationId xmlns:p14="http://schemas.microsoft.com/office/powerpoint/2010/main" xmlns="" val="1551988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a-Latn" sz="2200" b="1" i="0" u="none" strike="noStrike" dirty="0">
                <a:effectLst/>
                <a:latin typeface="Helvetica Neue"/>
                <a:ea typeface="Helvetica Neue"/>
                <a:cs typeface="Helvetica Neue"/>
                <a:sym typeface="Helvetica Neue"/>
              </a:rPr>
              <a:t>compositiō</a:t>
            </a:r>
            <a:r>
              <a:rPr lang="la-Latn" sz="2200" b="0" i="0" u="none" strike="noStrike" dirty="0">
                <a:effectLst/>
                <a:latin typeface="Helvetica Neue"/>
                <a:ea typeface="Helvetica Neue"/>
                <a:cs typeface="Helvetica Neue"/>
                <a:sym typeface="Helvetica Neue"/>
              </a:rPr>
              <a:t> </a:t>
            </a:r>
            <a:r>
              <a:rPr lang="la-Latn" sz="2200" b="0" i="1" u="none" strike="noStrike" dirty="0">
                <a:effectLst/>
                <a:latin typeface="Helvetica Neue"/>
                <a:ea typeface="Helvetica Neue"/>
                <a:cs typeface="Helvetica Neue"/>
                <a:sym typeface="Helvetica Neue"/>
              </a:rPr>
              <a:t>f</a:t>
            </a:r>
            <a:r>
              <a:rPr lang="la-Latn" sz="2200" b="0" i="0" u="none" strike="noStrike" dirty="0">
                <a:effectLst/>
                <a:latin typeface="Helvetica Neue"/>
                <a:ea typeface="Helvetica Neue"/>
                <a:cs typeface="Helvetica Neue"/>
                <a:sym typeface="Helvetica Neue"/>
              </a:rPr>
              <a:t> (</a:t>
            </a:r>
            <a:r>
              <a:rPr lang="la-Latn" sz="2200" b="0" i="1" u="none" strike="noStrike" dirty="0">
                <a:effectLst/>
                <a:latin typeface="Helvetica Neue"/>
                <a:ea typeface="Helvetica Neue"/>
                <a:cs typeface="Helvetica Neue"/>
                <a:sym typeface="Helvetica Neue"/>
              </a:rPr>
              <a:t>genitive</a:t>
            </a:r>
            <a:r>
              <a:rPr lang="la-Latn" sz="2200" b="0" i="0" u="none" strike="noStrike" dirty="0">
                <a:effectLst/>
                <a:latin typeface="Helvetica Neue"/>
                <a:ea typeface="Helvetica Neue"/>
                <a:cs typeface="Helvetica Neue"/>
                <a:sym typeface="Helvetica Neue"/>
              </a:rPr>
              <a:t> </a:t>
            </a:r>
            <a:r>
              <a:rPr lang="la-Latn" sz="2200" b="1" i="0" u="none" strike="noStrike" dirty="0">
                <a:effectLst/>
                <a:latin typeface="Helvetica Neue"/>
                <a:ea typeface="Helvetica Neue"/>
                <a:cs typeface="Helvetica Neue"/>
                <a:sym typeface="Helvetica Neue"/>
                <a:hlinkClick r:id="rId3" tooltip="compositionis"/>
              </a:rPr>
              <a:t>compositiōnis</a:t>
            </a:r>
            <a:r>
              <a:rPr lang="la-Latn" sz="2200" b="0" i="0" u="none" strike="noStrike" dirty="0">
                <a:effectLst/>
                <a:latin typeface="Helvetica Neue"/>
                <a:ea typeface="Helvetica Neue"/>
                <a:cs typeface="Helvetica Neue"/>
                <a:sym typeface="Helvetica Neue"/>
              </a:rPr>
              <a:t>); </a:t>
            </a:r>
            <a:r>
              <a:rPr lang="la-Latn" sz="2200" b="0" i="1" u="none" strike="noStrike" dirty="0">
                <a:effectLst/>
                <a:latin typeface="Helvetica Neue"/>
                <a:ea typeface="Helvetica Neue"/>
                <a:cs typeface="Helvetica Neue"/>
                <a:sym typeface="Helvetica Neue"/>
                <a:hlinkClick r:id="rId4" tooltip="Appendix:Latin third declension"/>
              </a:rPr>
              <a:t>third declension</a:t>
            </a:r>
            <a:r>
              <a:rPr lang="la-Latn" sz="2200" b="0" i="1" u="none" strike="noStrike" dirty="0">
                <a:effectLst/>
                <a:latin typeface="Helvetica Neue"/>
                <a:ea typeface="Helvetica Neue"/>
                <a:cs typeface="Helvetica Neue"/>
                <a:sym typeface="Helvetica Neue"/>
              </a:rPr>
              <a:t> – mixture or union</a:t>
            </a:r>
          </a:p>
          <a:p>
            <a:r>
              <a:rPr lang="la-Latn" sz="2200" b="0" i="1" u="none" strike="noStrike" dirty="0">
                <a:effectLst/>
                <a:latin typeface="Helvetica Neue"/>
                <a:ea typeface="Helvetica Neue"/>
                <a:cs typeface="Helvetica Neue"/>
                <a:sym typeface="Helvetica Neue"/>
              </a:rPr>
              <a:t>De- of or from (latin prefix)</a:t>
            </a:r>
            <a:endParaRPr lang="en-US" dirty="0"/>
          </a:p>
        </p:txBody>
      </p:sp>
    </p:spTree>
    <p:extLst>
      <p:ext uri="{BB962C8B-B14F-4D97-AF65-F5344CB8AC3E}">
        <p14:creationId xmlns:p14="http://schemas.microsoft.com/office/powerpoint/2010/main" xmlns="" val="1671838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Post </a:t>
            </a:r>
            <a:r>
              <a:rPr lang="cs-CZ" dirty="0" err="1"/>
              <a:t>mortem</a:t>
            </a:r>
            <a:r>
              <a:rPr lang="cs-CZ" dirty="0"/>
              <a:t> </a:t>
            </a:r>
            <a:r>
              <a:rPr lang="cs-CZ" dirty="0" err="1"/>
              <a:t>muscle</a:t>
            </a:r>
            <a:r>
              <a:rPr lang="cs-CZ" dirty="0"/>
              <a:t> </a:t>
            </a:r>
            <a:r>
              <a:rPr lang="cs-CZ" dirty="0" err="1"/>
              <a:t>stuffness</a:t>
            </a:r>
            <a:r>
              <a:rPr lang="cs-CZ" dirty="0"/>
              <a:t> </a:t>
            </a:r>
            <a:r>
              <a:rPr lang="cs-CZ" dirty="0" err="1"/>
              <a:t>that</a:t>
            </a:r>
            <a:r>
              <a:rPr lang="cs-CZ" dirty="0"/>
              <a:t> </a:t>
            </a:r>
            <a:r>
              <a:rPr lang="cs-CZ" dirty="0" err="1"/>
              <a:t>occures</a:t>
            </a:r>
            <a:r>
              <a:rPr lang="cs-CZ" dirty="0"/>
              <a:t> </a:t>
            </a:r>
            <a:r>
              <a:rPr lang="cs-CZ" dirty="0" err="1"/>
              <a:t>due</a:t>
            </a:r>
            <a:r>
              <a:rPr lang="cs-CZ" dirty="0"/>
              <a:t> to </a:t>
            </a:r>
            <a:r>
              <a:rPr lang="cs-CZ" dirty="0" err="1"/>
              <a:t>the</a:t>
            </a:r>
            <a:r>
              <a:rPr lang="cs-CZ" dirty="0"/>
              <a:t> </a:t>
            </a:r>
            <a:r>
              <a:rPr lang="cs-CZ" dirty="0" err="1"/>
              <a:t>body‘s</a:t>
            </a:r>
            <a:r>
              <a:rPr lang="cs-CZ" dirty="0"/>
              <a:t> </a:t>
            </a:r>
            <a:r>
              <a:rPr lang="cs-CZ" dirty="0" err="1"/>
              <a:t>inability</a:t>
            </a:r>
            <a:r>
              <a:rPr lang="cs-CZ" dirty="0"/>
              <a:t> to</a:t>
            </a:r>
          </a:p>
          <a:p>
            <a:r>
              <a:rPr lang="cs-CZ" dirty="0" err="1"/>
              <a:t>Maintain</a:t>
            </a:r>
            <a:r>
              <a:rPr lang="cs-CZ" dirty="0"/>
              <a:t> </a:t>
            </a:r>
            <a:r>
              <a:rPr lang="cs-CZ" dirty="0" err="1"/>
              <a:t>the</a:t>
            </a:r>
            <a:r>
              <a:rPr lang="cs-CZ" dirty="0"/>
              <a:t> balance </a:t>
            </a:r>
            <a:r>
              <a:rPr lang="cs-CZ" dirty="0" err="1"/>
              <a:t>that</a:t>
            </a:r>
            <a:r>
              <a:rPr lang="cs-CZ" dirty="0"/>
              <a:t> </a:t>
            </a:r>
            <a:r>
              <a:rPr lang="cs-CZ" dirty="0" err="1"/>
              <a:t>allows</a:t>
            </a:r>
            <a:r>
              <a:rPr lang="cs-CZ" dirty="0"/>
              <a:t> </a:t>
            </a:r>
            <a:r>
              <a:rPr lang="cs-CZ" dirty="0" err="1"/>
              <a:t>for</a:t>
            </a:r>
            <a:r>
              <a:rPr lang="cs-CZ" dirty="0"/>
              <a:t> </a:t>
            </a:r>
            <a:r>
              <a:rPr lang="cs-CZ" dirty="0" err="1"/>
              <a:t>muscle</a:t>
            </a:r>
            <a:r>
              <a:rPr lang="cs-CZ" dirty="0"/>
              <a:t> </a:t>
            </a:r>
            <a:r>
              <a:rPr lang="cs-CZ" dirty="0" err="1"/>
              <a:t>contraction</a:t>
            </a:r>
            <a:r>
              <a:rPr lang="cs-CZ" dirty="0"/>
              <a:t> and </a:t>
            </a:r>
            <a:r>
              <a:rPr lang="cs-CZ" dirty="0" err="1"/>
              <a:t>relaxation</a:t>
            </a:r>
            <a:endParaRPr lang="cs-CZ" dirty="0"/>
          </a:p>
        </p:txBody>
      </p:sp>
    </p:spTree>
    <p:extLst>
      <p:ext uri="{BB962C8B-B14F-4D97-AF65-F5344CB8AC3E}">
        <p14:creationId xmlns:p14="http://schemas.microsoft.com/office/powerpoint/2010/main" xmlns="" val="4274336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Biologia</a:t>
            </a:r>
            <a:r>
              <a:rPr lang="cs-CZ" dirty="0"/>
              <a:t> </a:t>
            </a:r>
            <a:r>
              <a:rPr lang="cs-CZ" dirty="0" err="1"/>
              <a:t>is</a:t>
            </a:r>
            <a:r>
              <a:rPr lang="cs-CZ" dirty="0"/>
              <a:t> </a:t>
            </a:r>
            <a:r>
              <a:rPr lang="cs-CZ" dirty="0" err="1"/>
              <a:t>the</a:t>
            </a:r>
            <a:r>
              <a:rPr lang="cs-CZ" dirty="0"/>
              <a:t> </a:t>
            </a:r>
            <a:r>
              <a:rPr lang="cs-CZ" dirty="0" err="1"/>
              <a:t>death</a:t>
            </a:r>
            <a:r>
              <a:rPr lang="cs-CZ" dirty="0"/>
              <a:t> </a:t>
            </a:r>
            <a:r>
              <a:rPr lang="cs-CZ" dirty="0" err="1"/>
              <a:t>of</a:t>
            </a:r>
            <a:r>
              <a:rPr lang="cs-CZ" dirty="0"/>
              <a:t> </a:t>
            </a:r>
            <a:r>
              <a:rPr lang="cs-CZ" dirty="0" err="1"/>
              <a:t>cells</a:t>
            </a:r>
            <a:r>
              <a:rPr lang="cs-CZ" dirty="0"/>
              <a:t> </a:t>
            </a:r>
            <a:r>
              <a:rPr lang="cs-CZ" dirty="0" err="1"/>
              <a:t>due</a:t>
            </a:r>
            <a:r>
              <a:rPr lang="cs-CZ" dirty="0"/>
              <a:t> to </a:t>
            </a:r>
            <a:r>
              <a:rPr lang="cs-CZ" dirty="0" err="1"/>
              <a:t>lack</a:t>
            </a:r>
            <a:r>
              <a:rPr lang="cs-CZ" dirty="0"/>
              <a:t> </a:t>
            </a:r>
            <a:r>
              <a:rPr lang="cs-CZ" dirty="0" err="1"/>
              <a:t>of</a:t>
            </a:r>
            <a:r>
              <a:rPr lang="cs-CZ" dirty="0"/>
              <a:t> oxygen (</a:t>
            </a:r>
            <a:r>
              <a:rPr lang="cs-CZ" dirty="0" err="1"/>
              <a:t>irreversable</a:t>
            </a:r>
            <a:r>
              <a:rPr lang="cs-CZ" dirty="0"/>
              <a:t>), as </a:t>
            </a:r>
            <a:r>
              <a:rPr lang="cs-CZ" dirty="0" err="1"/>
              <a:t>opposed</a:t>
            </a:r>
            <a:r>
              <a:rPr lang="cs-CZ" dirty="0"/>
              <a:t> to </a:t>
            </a:r>
            <a:r>
              <a:rPr lang="cs-CZ" dirty="0" err="1"/>
              <a:t>clinica</a:t>
            </a:r>
            <a:r>
              <a:rPr lang="cs-CZ" dirty="0"/>
              <a:t> </a:t>
            </a:r>
            <a:r>
              <a:rPr lang="cs-CZ" dirty="0" err="1"/>
              <a:t>where</a:t>
            </a:r>
            <a:r>
              <a:rPr lang="cs-CZ" dirty="0"/>
              <a:t> </a:t>
            </a:r>
            <a:r>
              <a:rPr lang="cs-CZ" dirty="0" err="1"/>
              <a:t>the</a:t>
            </a:r>
            <a:r>
              <a:rPr lang="cs-CZ" dirty="0"/>
              <a:t> </a:t>
            </a:r>
            <a:r>
              <a:rPr lang="cs-CZ" dirty="0" err="1"/>
              <a:t>death</a:t>
            </a:r>
            <a:r>
              <a:rPr lang="cs-CZ" dirty="0"/>
              <a:t> </a:t>
            </a:r>
            <a:r>
              <a:rPr lang="cs-CZ" dirty="0" err="1"/>
              <a:t>of</a:t>
            </a:r>
            <a:r>
              <a:rPr lang="cs-CZ" dirty="0"/>
              <a:t> </a:t>
            </a:r>
            <a:r>
              <a:rPr lang="cs-CZ" dirty="0" err="1"/>
              <a:t>hte</a:t>
            </a:r>
            <a:r>
              <a:rPr lang="cs-CZ" dirty="0"/>
              <a:t> </a:t>
            </a:r>
            <a:r>
              <a:rPr lang="cs-CZ" dirty="0" err="1"/>
              <a:t>paitent</a:t>
            </a:r>
            <a:r>
              <a:rPr lang="cs-CZ" dirty="0"/>
              <a:t> </a:t>
            </a:r>
            <a:r>
              <a:rPr lang="cs-CZ" dirty="0" err="1"/>
              <a:t>is</a:t>
            </a:r>
            <a:r>
              <a:rPr lang="cs-CZ" dirty="0"/>
              <a:t> </a:t>
            </a:r>
            <a:r>
              <a:rPr lang="cs-CZ" dirty="0" err="1"/>
              <a:t>revesable</a:t>
            </a:r>
            <a:r>
              <a:rPr lang="cs-CZ" dirty="0"/>
              <a:t> (CPR, </a:t>
            </a:r>
            <a:r>
              <a:rPr lang="cs-CZ" dirty="0" err="1"/>
              <a:t>Difibulator</a:t>
            </a:r>
            <a:r>
              <a:rPr lang="cs-CZ" dirty="0"/>
              <a:t>)</a:t>
            </a:r>
          </a:p>
        </p:txBody>
      </p:sp>
    </p:spTree>
    <p:extLst>
      <p:ext uri="{BB962C8B-B14F-4D97-AF65-F5344CB8AC3E}">
        <p14:creationId xmlns:p14="http://schemas.microsoft.com/office/powerpoint/2010/main" xmlns="" val="398425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err="1"/>
              <a:t>Sudden</a:t>
            </a:r>
            <a:r>
              <a:rPr lang="cs-CZ" dirty="0"/>
              <a:t> </a:t>
            </a:r>
            <a:r>
              <a:rPr lang="cs-CZ" dirty="0" err="1"/>
              <a:t>death</a:t>
            </a:r>
            <a:r>
              <a:rPr lang="cs-CZ" dirty="0"/>
              <a:t> </a:t>
            </a:r>
            <a:r>
              <a:rPr lang="cs-CZ" dirty="0" err="1"/>
              <a:t>due</a:t>
            </a:r>
            <a:r>
              <a:rPr lang="cs-CZ" dirty="0"/>
              <a:t> to </a:t>
            </a:r>
            <a:r>
              <a:rPr lang="cs-CZ" dirty="0" err="1"/>
              <a:t>embolism</a:t>
            </a:r>
            <a:r>
              <a:rPr lang="cs-CZ" dirty="0"/>
              <a:t> in </a:t>
            </a:r>
            <a:r>
              <a:rPr lang="cs-CZ" dirty="0" err="1"/>
              <a:t>the</a:t>
            </a:r>
            <a:r>
              <a:rPr lang="cs-CZ" dirty="0"/>
              <a:t> </a:t>
            </a:r>
            <a:r>
              <a:rPr lang="cs-CZ" dirty="0" err="1"/>
              <a:t>lungs</a:t>
            </a:r>
            <a:endParaRPr lang="cs-CZ" dirty="0"/>
          </a:p>
          <a:p>
            <a:endParaRPr lang="cs-CZ" dirty="0"/>
          </a:p>
        </p:txBody>
      </p:sp>
    </p:spTree>
    <p:extLst>
      <p:ext uri="{BB962C8B-B14F-4D97-AF65-F5344CB8AC3E}">
        <p14:creationId xmlns:p14="http://schemas.microsoft.com/office/powerpoint/2010/main" xmlns="" val="1364690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death</a:t>
            </a:r>
          </a:p>
          <a:p>
            <a:endParaRPr lang="en-US" dirty="0"/>
          </a:p>
        </p:txBody>
      </p:sp>
    </p:spTree>
    <p:extLst>
      <p:ext uri="{BB962C8B-B14F-4D97-AF65-F5344CB8AC3E}">
        <p14:creationId xmlns:p14="http://schemas.microsoft.com/office/powerpoint/2010/main" xmlns="" val="153394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xmlns="" val="144850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740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paitent</a:t>
            </a:r>
            <a:r>
              <a:rPr lang="en-US" dirty="0"/>
              <a:t> should be able to be revived through CPR, or Defibration paddles.</a:t>
            </a:r>
          </a:p>
        </p:txBody>
      </p:sp>
    </p:spTree>
    <p:extLst>
      <p:ext uri="{BB962C8B-B14F-4D97-AF65-F5344CB8AC3E}">
        <p14:creationId xmlns:p14="http://schemas.microsoft.com/office/powerpoint/2010/main" xmlns="" val="39884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Uncontrollable </a:t>
            </a:r>
            <a:r>
              <a:rPr lang="en-US" dirty="0" err="1"/>
              <a:t>bloodloss</a:t>
            </a:r>
            <a:r>
              <a:rPr lang="en-US" dirty="0"/>
              <a:t>, stroke or heart attack, weak </a:t>
            </a:r>
            <a:r>
              <a:rPr lang="en-US" dirty="0" smtClean="0"/>
              <a:t>pat</a:t>
            </a:r>
            <a:r>
              <a:rPr lang="cs-CZ" dirty="0" smtClean="0"/>
              <a:t>i</a:t>
            </a:r>
            <a:r>
              <a:rPr lang="en-US" dirty="0" err="1" smtClean="0"/>
              <a:t>ent</a:t>
            </a:r>
            <a:r>
              <a:rPr lang="en-US" dirty="0" smtClean="0"/>
              <a:t> </a:t>
            </a:r>
            <a:r>
              <a:rPr lang="en-US" dirty="0"/>
              <a:t>that cannot withstand stress of surgery</a:t>
            </a:r>
          </a:p>
        </p:txBody>
      </p:sp>
    </p:spTree>
    <p:extLst>
      <p:ext uri="{BB962C8B-B14F-4D97-AF65-F5344CB8AC3E}">
        <p14:creationId xmlns:p14="http://schemas.microsoft.com/office/powerpoint/2010/main" xmlns="" val="80369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i="0" u="none" strike="noStrike" dirty="0" smtClean="0">
                <a:effectLst/>
                <a:latin typeface="Helvetica Neue"/>
                <a:ea typeface="Helvetica Neue"/>
                <a:cs typeface="Helvetica Neue"/>
                <a:sym typeface="Helvetica Neue"/>
              </a:rPr>
              <a:t>Arrhythmia</a:t>
            </a:r>
            <a:endParaRPr lang="en-US" sz="2200" b="1" i="0" u="none" strike="noStrike" dirty="0">
              <a:effectLst/>
              <a:latin typeface="Helvetica Neue"/>
              <a:ea typeface="Helvetica Neue"/>
              <a:cs typeface="Helvetica Neue"/>
              <a:sym typeface="Helvetica Neue"/>
            </a:endParaRPr>
          </a:p>
          <a:p>
            <a:r>
              <a:rPr lang="en-US" sz="2200" b="1" i="0" u="none" strike="noStrike" dirty="0">
                <a:effectLst/>
                <a:latin typeface="Helvetica Neue"/>
                <a:ea typeface="Helvetica Neue"/>
                <a:cs typeface="Helvetica Neue"/>
                <a:sym typeface="Helvetica Neue"/>
              </a:rPr>
              <a:t>Acute Myocardial Infarction (AMI)</a:t>
            </a:r>
          </a:p>
          <a:p>
            <a:r>
              <a:rPr lang="en-US" sz="2200" b="1" i="0" u="none" strike="noStrike" dirty="0">
                <a:effectLst/>
                <a:latin typeface="Helvetica Neue"/>
                <a:ea typeface="Helvetica Neue"/>
                <a:cs typeface="Helvetica Neue"/>
                <a:sym typeface="Helvetica Neue"/>
              </a:rPr>
              <a:t>Intracranial Emergencies</a:t>
            </a:r>
          </a:p>
          <a:p>
            <a:r>
              <a:rPr lang="en-US" sz="2200" b="1" i="0" u="none" strike="noStrike" dirty="0">
                <a:effectLst/>
                <a:latin typeface="Helvetica Neue"/>
                <a:ea typeface="Helvetica Neue"/>
                <a:cs typeface="Helvetica Neue"/>
                <a:sym typeface="Helvetica Neue"/>
              </a:rPr>
              <a:t>Pulmonary Embolism (PE)</a:t>
            </a:r>
          </a:p>
          <a:p>
            <a:r>
              <a:rPr lang="en-US" sz="2200" b="1" i="0" u="none" strike="noStrike" dirty="0">
                <a:effectLst/>
                <a:latin typeface="Helvetica Neue"/>
                <a:ea typeface="Helvetica Neue"/>
                <a:cs typeface="Helvetica Neue"/>
                <a:sym typeface="Helvetica Neue"/>
              </a:rPr>
              <a:t>Aortic Catastrophe</a:t>
            </a:r>
            <a:endParaRPr lang="en-US" dirty="0"/>
          </a:p>
        </p:txBody>
      </p:sp>
    </p:spTree>
    <p:extLst>
      <p:ext uri="{BB962C8B-B14F-4D97-AF65-F5344CB8AC3E}">
        <p14:creationId xmlns:p14="http://schemas.microsoft.com/office/powerpoint/2010/main" xmlns="" val="178441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Alzheimers</a:t>
            </a:r>
            <a:r>
              <a:rPr lang="en-US" dirty="0"/>
              <a:t> disease or AIDS</a:t>
            </a:r>
          </a:p>
          <a:p>
            <a:endParaRPr lang="en-US" dirty="0"/>
          </a:p>
        </p:txBody>
      </p:sp>
    </p:spTree>
    <p:extLst>
      <p:ext uri="{BB962C8B-B14F-4D97-AF65-F5344CB8AC3E}">
        <p14:creationId xmlns:p14="http://schemas.microsoft.com/office/powerpoint/2010/main" xmlns="" val="59102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Lupus</a:t>
            </a:r>
            <a:r>
              <a:rPr lang="en-US" dirty="0"/>
              <a:t>, trauma, hypoxia due to umbilical cord strangulation, true umbilical knot- resulting in suffocation, </a:t>
            </a:r>
            <a:r>
              <a:rPr lang="en-US" dirty="0" err="1"/>
              <a:t>rh</a:t>
            </a:r>
            <a:r>
              <a:rPr lang="en-US" dirty="0"/>
              <a:t> factor of mother, autoimmune diseases. </a:t>
            </a:r>
          </a:p>
        </p:txBody>
      </p:sp>
    </p:spTree>
    <p:extLst>
      <p:ext uri="{BB962C8B-B14F-4D97-AF65-F5344CB8AC3E}">
        <p14:creationId xmlns:p14="http://schemas.microsoft.com/office/powerpoint/2010/main" xmlns="" val="260737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508000" y="659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508000" y="408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Line"/>
          <p:cNvSpPr/>
          <p:nvPr/>
        </p:nvSpPr>
        <p:spPr>
          <a:xfrm flipV="1">
            <a:off x="7994302" y="45262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13"/>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txBox="1">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13"/>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14"/>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Line"/>
          <p:cNvSpPr/>
          <p:nvPr/>
        </p:nvSpPr>
        <p:spPr>
          <a:xfrm>
            <a:off x="508000" y="9131300"/>
            <a:ext cx="11999453"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Line"/>
          <p:cNvSpPr/>
          <p:nvPr/>
        </p:nvSpPr>
        <p:spPr>
          <a:xfrm>
            <a:off x="508000" y="6629400"/>
            <a:ext cx="12000019"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Line"/>
          <p:cNvSpPr/>
          <p:nvPr/>
        </p:nvSpPr>
        <p:spPr>
          <a:xfrm flipV="1">
            <a:off x="7994302" y="7053555"/>
            <a:ext cx="1" cy="1642759"/>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13"/>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14"/>
          </p:nvPr>
        </p:nvSpPr>
        <p:spPr>
          <a:xfrm>
            <a:off x="596900" y="633461"/>
            <a:ext cx="11811000" cy="5207001"/>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Line"/>
          <p:cNvSpPr/>
          <p:nvPr/>
        </p:nvSpPr>
        <p:spPr>
          <a:xfrm>
            <a:off x="508000" y="4876800"/>
            <a:ext cx="5676374"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Line"/>
          <p:cNvSpPr/>
          <p:nvPr/>
        </p:nvSpPr>
        <p:spPr>
          <a:xfrm>
            <a:off x="508000" y="2768600"/>
            <a:ext cx="5676316"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13"/>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14"/>
          </p:nvPr>
        </p:nvSpPr>
        <p:spPr>
          <a:xfrm>
            <a:off x="6818219" y="647699"/>
            <a:ext cx="5588001" cy="8331201"/>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0">
              <a:spcBef>
                <a:spcPts val="0"/>
              </a:spcBef>
              <a:buClrTx/>
              <a:buSzTx/>
              <a:buFontTx/>
              <a:buNone/>
              <a:defRPr sz="2400"/>
            </a:lvl2pPr>
            <a:lvl3pPr marL="0" indent="0">
              <a:spcBef>
                <a:spcPts val="0"/>
              </a:spcBef>
              <a:buClrTx/>
              <a:buSzTx/>
              <a:buFontTx/>
              <a:buNone/>
              <a:defRPr sz="2400"/>
            </a:lvl3pPr>
            <a:lvl4pPr marL="0" indent="0">
              <a:spcBef>
                <a:spcPts val="0"/>
              </a:spcBef>
              <a:buClrTx/>
              <a:buSzTx/>
              <a:buFontTx/>
              <a:buNone/>
              <a:defRPr sz="2400"/>
            </a:lvl4pPr>
            <a:lvl5pPr marL="0" indent="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13"/>
          </p:nvPr>
        </p:nvSpPr>
        <p:spPr>
          <a:xfrm>
            <a:off x="6819900" y="2654300"/>
            <a:ext cx="5588000" cy="6350000"/>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quarter" idx="13"/>
          </p:nvPr>
        </p:nvSpPr>
        <p:spPr>
          <a:xfrm>
            <a:off x="6856319" y="4772799"/>
            <a:ext cx="5499101" cy="4229101"/>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quarter" idx="14"/>
          </p:nvPr>
        </p:nvSpPr>
        <p:spPr>
          <a:xfrm>
            <a:off x="6860562" y="609600"/>
            <a:ext cx="5499101" cy="35306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15"/>
          </p:nvPr>
        </p:nvSpPr>
        <p:spPr>
          <a:xfrm>
            <a:off x="557119" y="609599"/>
            <a:ext cx="5588001" cy="8394701"/>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rPr/>
              <a:pPr/>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508000" y="21717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508000" y="635000"/>
            <a:ext cx="1199729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rPr/>
              <a:p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media/media1.mp4"/><Relationship Id="rId5" Type="http://schemas.openxmlformats.org/officeDocument/2006/relationships/image" Target="../media/image9.png"/><Relationship Id="rId4" Type="http://schemas.microsoft.com/office/2007/relationships/media" Target="../media/media1.mp4"/></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media/media2.mp4"/><Relationship Id="rId5" Type="http://schemas.openxmlformats.org/officeDocument/2006/relationships/image" Target="../media/image19.png"/><Relationship Id="rId4" Type="http://schemas.microsoft.com/office/2007/relationships/media" Target="../media/media2.mp4"/></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EATH"/>
          <p:cNvSpPr txBox="1">
            <a:spLocks noGrp="1"/>
          </p:cNvSpPr>
          <p:nvPr>
            <p:ph type="ctrTitle"/>
          </p:nvPr>
        </p:nvSpPr>
        <p:spPr>
          <a:xfrm>
            <a:off x="469998" y="4111625"/>
            <a:ext cx="7433866" cy="2413000"/>
          </a:xfrm>
          <a:prstGeom prst="rect">
            <a:avLst/>
          </a:prstGeom>
        </p:spPr>
        <p:txBody>
          <a:bodyPr/>
          <a:lstStyle/>
          <a:p>
            <a:r>
              <a:rPr dirty="0"/>
              <a:t>DEATH</a:t>
            </a:r>
          </a:p>
        </p:txBody>
      </p:sp>
      <p:sp>
        <p:nvSpPr>
          <p:cNvPr id="135" name="General terms…"/>
          <p:cNvSpPr txBox="1">
            <a:spLocks noGrp="1"/>
          </p:cNvSpPr>
          <p:nvPr>
            <p:ph type="subTitle" sz="quarter" idx="1"/>
          </p:nvPr>
        </p:nvSpPr>
        <p:spPr>
          <a:xfrm>
            <a:off x="8203901" y="4134782"/>
            <a:ext cx="7421861" cy="2413001"/>
          </a:xfrm>
          <a:prstGeom prst="rect">
            <a:avLst/>
          </a:prstGeom>
        </p:spPr>
        <p:txBody>
          <a:bodyPr/>
          <a:lstStyle/>
          <a:p>
            <a:pPr marL="313266" indent="-313266">
              <a:buSzPct val="75000"/>
              <a:buChar char="•"/>
            </a:pPr>
            <a:r>
              <a:rPr dirty="0">
                <a:solidFill>
                  <a:schemeClr val="bg1"/>
                </a:solidFill>
              </a:rPr>
              <a:t>General terms</a:t>
            </a:r>
          </a:p>
          <a:p>
            <a:pPr marL="313266" indent="-313266">
              <a:buSzPct val="75000"/>
              <a:buChar char="•"/>
            </a:pPr>
            <a:r>
              <a:rPr dirty="0">
                <a:solidFill>
                  <a:schemeClr val="bg1"/>
                </a:solidFill>
              </a:rPr>
              <a:t>Terms derived from </a:t>
            </a:r>
            <a:r>
              <a:rPr dirty="0" err="1">
                <a:solidFill>
                  <a:schemeClr val="bg1"/>
                </a:solidFill>
              </a:rPr>
              <a:t>mors</a:t>
            </a:r>
            <a:endParaRPr dirty="0">
              <a:solidFill>
                <a:schemeClr val="bg1"/>
              </a:solidFill>
            </a:endParaRPr>
          </a:p>
          <a:p>
            <a:pPr marL="313266" indent="-313266">
              <a:buSzPct val="75000"/>
              <a:buChar char="•"/>
            </a:pPr>
            <a:r>
              <a:rPr dirty="0">
                <a:solidFill>
                  <a:schemeClr val="bg1"/>
                </a:solidFill>
              </a:rPr>
              <a:t>Quiz </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Mors lentissima"/>
          <p:cNvSpPr txBox="1">
            <a:spLocks noGrp="1"/>
          </p:cNvSpPr>
          <p:nvPr>
            <p:ph type="title"/>
          </p:nvPr>
        </p:nvSpPr>
        <p:spPr>
          <a:prstGeom prst="rect">
            <a:avLst/>
          </a:prstGeom>
        </p:spPr>
        <p:txBody>
          <a:bodyPr/>
          <a:lstStyle/>
          <a:p>
            <a:r>
              <a:rPr dirty="0"/>
              <a:t>Mors </a:t>
            </a:r>
            <a:r>
              <a:rPr dirty="0" err="1"/>
              <a:t>lentissima</a:t>
            </a:r>
            <a:endParaRPr dirty="0"/>
          </a:p>
        </p:txBody>
      </p:sp>
      <p:sp>
        <p:nvSpPr>
          <p:cNvPr id="181" name="Very slow death"/>
          <p:cNvSpPr txBox="1">
            <a:spLocks noGrp="1"/>
          </p:cNvSpPr>
          <p:nvPr>
            <p:ph type="body" sz="quarter" idx="1"/>
          </p:nvPr>
        </p:nvSpPr>
        <p:spPr>
          <a:prstGeom prst="rect">
            <a:avLst/>
          </a:prstGeom>
        </p:spPr>
        <p:txBody>
          <a:bodyPr/>
          <a:lstStyle/>
          <a:p>
            <a:r>
              <a:t>Very slow death</a:t>
            </a:r>
          </a:p>
        </p:txBody>
      </p:sp>
      <p:pic>
        <p:nvPicPr>
          <p:cNvPr id="1026" name="Picture 2" descr="Image result for aid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8687" y="322952"/>
            <a:ext cx="8988425" cy="595354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Mors praenatalis"/>
          <p:cNvSpPr txBox="1">
            <a:spLocks noGrp="1"/>
          </p:cNvSpPr>
          <p:nvPr>
            <p:ph type="title"/>
          </p:nvPr>
        </p:nvSpPr>
        <p:spPr>
          <a:prstGeom prst="rect">
            <a:avLst/>
          </a:prstGeom>
        </p:spPr>
        <p:txBody>
          <a:bodyPr/>
          <a:lstStyle/>
          <a:p>
            <a:r>
              <a:t>Mors praenatalis</a:t>
            </a:r>
          </a:p>
        </p:txBody>
      </p:sp>
      <p:sp>
        <p:nvSpPr>
          <p:cNvPr id="166" name="Death of fetes before it starts breathing independently"/>
          <p:cNvSpPr txBox="1">
            <a:spLocks noGrp="1"/>
          </p:cNvSpPr>
          <p:nvPr>
            <p:ph type="body" sz="quarter" idx="1"/>
          </p:nvPr>
        </p:nvSpPr>
        <p:spPr>
          <a:prstGeom prst="rect">
            <a:avLst/>
          </a:prstGeom>
        </p:spPr>
        <p:txBody>
          <a:bodyPr/>
          <a:lstStyle/>
          <a:p>
            <a:r>
              <a:rPr dirty="0"/>
              <a:t>Death of fet</a:t>
            </a:r>
            <a:r>
              <a:rPr lang="en-US" dirty="0"/>
              <a:t>u</a:t>
            </a:r>
            <a:r>
              <a:rPr dirty="0"/>
              <a:t>s before it starts breathing independently</a:t>
            </a:r>
          </a:p>
        </p:txBody>
      </p:sp>
      <p:pic>
        <p:nvPicPr>
          <p:cNvPr id="4" name="nuchal-cord.mp4">
            <a:hlinkClick r:id="" action="ppaction://media"/>
            <a:hlinkHover r:id="" action="ppaction://ole?verb=0"/>
            <a:extLst>
              <a:ext uri="{FF2B5EF4-FFF2-40B4-BE49-F238E27FC236}">
                <a16:creationId xmlns:a16="http://schemas.microsoft.com/office/drawing/2014/main" xmlns="" id="{216F539C-F0BA-4B47-BAEA-730AB4F4B088}"/>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2275840" y="254000"/>
            <a:ext cx="8696960" cy="579797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4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Mors neonatalis"/>
          <p:cNvSpPr txBox="1">
            <a:spLocks noGrp="1"/>
          </p:cNvSpPr>
          <p:nvPr>
            <p:ph type="title"/>
          </p:nvPr>
        </p:nvSpPr>
        <p:spPr>
          <a:prstGeom prst="rect">
            <a:avLst/>
          </a:prstGeom>
        </p:spPr>
        <p:txBody>
          <a:bodyPr/>
          <a:lstStyle/>
          <a:p>
            <a:r>
              <a:rPr dirty="0"/>
              <a:t>Mors </a:t>
            </a:r>
            <a:r>
              <a:rPr dirty="0" err="1"/>
              <a:t>neonatalis</a:t>
            </a:r>
            <a:endParaRPr dirty="0"/>
          </a:p>
        </p:txBody>
      </p:sp>
      <p:sp>
        <p:nvSpPr>
          <p:cNvPr id="161" name="Death of a new-born up to 10 days after birth"/>
          <p:cNvSpPr txBox="1">
            <a:spLocks noGrp="1"/>
          </p:cNvSpPr>
          <p:nvPr>
            <p:ph type="body" sz="quarter" idx="1"/>
          </p:nvPr>
        </p:nvSpPr>
        <p:spPr>
          <a:prstGeom prst="rect">
            <a:avLst/>
          </a:prstGeom>
        </p:spPr>
        <p:txBody>
          <a:bodyPr/>
          <a:lstStyle/>
          <a:p>
            <a:r>
              <a:t>Death of a new-born up to 10 days after birth</a:t>
            </a:r>
          </a:p>
        </p:txBody>
      </p:sp>
      <p:pic>
        <p:nvPicPr>
          <p:cNvPr id="1026" name="Picture 2" descr="Image result for baby coff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84374" y="486882"/>
            <a:ext cx="8945564" cy="579168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Others"/>
          <p:cNvSpPr txBox="1">
            <a:spLocks noGrp="1"/>
          </p:cNvSpPr>
          <p:nvPr>
            <p:ph type="title"/>
          </p:nvPr>
        </p:nvSpPr>
        <p:spPr>
          <a:prstGeom prst="rect">
            <a:avLst/>
          </a:prstGeom>
        </p:spPr>
        <p:txBody>
          <a:bodyPr/>
          <a:lstStyle/>
          <a:p>
            <a:r>
              <a:rPr lang="en-US" dirty="0"/>
              <a:t>As we approach death</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Morbundus, a, um"/>
          <p:cNvSpPr txBox="1">
            <a:spLocks noGrp="1"/>
          </p:cNvSpPr>
          <p:nvPr>
            <p:ph type="title"/>
          </p:nvPr>
        </p:nvSpPr>
        <p:spPr>
          <a:prstGeom prst="rect">
            <a:avLst/>
          </a:prstGeom>
        </p:spPr>
        <p:txBody>
          <a:bodyPr/>
          <a:lstStyle/>
          <a:p>
            <a:r>
              <a:rPr dirty="0" err="1" smtClean="0"/>
              <a:t>Mor</a:t>
            </a:r>
            <a:r>
              <a:rPr lang="cs-CZ" dirty="0" smtClean="0"/>
              <a:t>i</a:t>
            </a:r>
            <a:r>
              <a:rPr dirty="0" err="1" smtClean="0"/>
              <a:t>bundus</a:t>
            </a:r>
            <a:r>
              <a:rPr dirty="0"/>
              <a:t>, a, um</a:t>
            </a:r>
          </a:p>
        </p:txBody>
      </p:sp>
      <p:sp>
        <p:nvSpPr>
          <p:cNvPr id="201" name="The one who is going to die, dying man"/>
          <p:cNvSpPr txBox="1">
            <a:spLocks noGrp="1"/>
          </p:cNvSpPr>
          <p:nvPr>
            <p:ph type="body" sz="quarter" idx="1"/>
          </p:nvPr>
        </p:nvSpPr>
        <p:spPr>
          <a:prstGeom prst="rect">
            <a:avLst/>
          </a:prstGeom>
        </p:spPr>
        <p:txBody>
          <a:bodyPr/>
          <a:lstStyle/>
          <a:p>
            <a:r>
              <a:t>The one who is going to die, dying man</a:t>
            </a:r>
          </a:p>
        </p:txBody>
      </p:sp>
      <p:pic>
        <p:nvPicPr>
          <p:cNvPr id="2" name="Obráze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43150" y="403670"/>
            <a:ext cx="8429625" cy="5595164"/>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Vita minima"/>
          <p:cNvSpPr txBox="1">
            <a:spLocks noGrp="1"/>
          </p:cNvSpPr>
          <p:nvPr>
            <p:ph type="title"/>
          </p:nvPr>
        </p:nvSpPr>
        <p:spPr>
          <a:prstGeom prst="rect">
            <a:avLst/>
          </a:prstGeom>
        </p:spPr>
        <p:txBody>
          <a:bodyPr/>
          <a:lstStyle/>
          <a:p>
            <a:r>
              <a:t>Vita minima</a:t>
            </a:r>
          </a:p>
        </p:txBody>
      </p:sp>
      <p:sp>
        <p:nvSpPr>
          <p:cNvPr id="218" name="weak signs of the life"/>
          <p:cNvSpPr txBox="1">
            <a:spLocks noGrp="1"/>
          </p:cNvSpPr>
          <p:nvPr>
            <p:ph type="body" sz="quarter" idx="1"/>
          </p:nvPr>
        </p:nvSpPr>
        <p:spPr>
          <a:prstGeom prst="rect">
            <a:avLst/>
          </a:prstGeom>
        </p:spPr>
        <p:txBody>
          <a:bodyPr/>
          <a:lstStyle/>
          <a:p>
            <a:r>
              <a:t>weak signs of the life</a:t>
            </a:r>
          </a:p>
        </p:txBody>
      </p:sp>
      <p:pic>
        <p:nvPicPr>
          <p:cNvPr id="2" name="Obráze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3361" y="385763"/>
            <a:ext cx="7816849" cy="5862637"/>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in ultimis…"/>
          <p:cNvSpPr txBox="1">
            <a:spLocks noGrp="1"/>
          </p:cNvSpPr>
          <p:nvPr>
            <p:ph type="title"/>
          </p:nvPr>
        </p:nvSpPr>
        <p:spPr>
          <a:prstGeom prst="rect">
            <a:avLst/>
          </a:prstGeom>
        </p:spPr>
        <p:txBody>
          <a:bodyPr/>
          <a:lstStyle/>
          <a:p>
            <a:r>
              <a:rPr lang="en-US" dirty="0"/>
              <a:t>I</a:t>
            </a:r>
            <a:r>
              <a:rPr dirty="0"/>
              <a:t>n </a:t>
            </a:r>
            <a:r>
              <a:rPr dirty="0" err="1"/>
              <a:t>ultimis</a:t>
            </a:r>
            <a:r>
              <a:rPr lang="en-US" dirty="0"/>
              <a:t>/                   </a:t>
            </a:r>
            <a:r>
              <a:rPr dirty="0"/>
              <a:t>in extremis</a:t>
            </a:r>
          </a:p>
        </p:txBody>
      </p:sp>
      <p:sp>
        <p:nvSpPr>
          <p:cNvPr id="213" name="in the last moment of life"/>
          <p:cNvSpPr txBox="1">
            <a:spLocks noGrp="1"/>
          </p:cNvSpPr>
          <p:nvPr>
            <p:ph type="body" sz="quarter" idx="1"/>
          </p:nvPr>
        </p:nvSpPr>
        <p:spPr>
          <a:prstGeom prst="rect">
            <a:avLst/>
          </a:prstGeom>
        </p:spPr>
        <p:txBody>
          <a:bodyPr/>
          <a:lstStyle/>
          <a:p>
            <a:r>
              <a:rPr dirty="0"/>
              <a:t>in the last moment</a:t>
            </a:r>
            <a:r>
              <a:rPr lang="en-US" dirty="0"/>
              <a:t>s</a:t>
            </a:r>
            <a:r>
              <a:rPr dirty="0"/>
              <a:t> of life</a:t>
            </a:r>
          </a:p>
        </p:txBody>
      </p:sp>
      <p:pic>
        <p:nvPicPr>
          <p:cNvPr id="4098" name="Picture 2" descr="Image result for death b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98662" y="457200"/>
            <a:ext cx="8700392" cy="57912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in articulo mortis"/>
          <p:cNvSpPr txBox="1">
            <a:spLocks noGrp="1"/>
          </p:cNvSpPr>
          <p:nvPr>
            <p:ph type="title"/>
          </p:nvPr>
        </p:nvSpPr>
        <p:spPr>
          <a:prstGeom prst="rect">
            <a:avLst/>
          </a:prstGeom>
        </p:spPr>
        <p:txBody>
          <a:bodyPr/>
          <a:lstStyle/>
          <a:p>
            <a:r>
              <a:rPr lang="en-US" dirty="0"/>
              <a:t>I</a:t>
            </a:r>
            <a:r>
              <a:rPr dirty="0"/>
              <a:t>n </a:t>
            </a:r>
            <a:r>
              <a:rPr dirty="0" err="1"/>
              <a:t>articulo</a:t>
            </a:r>
            <a:r>
              <a:rPr dirty="0"/>
              <a:t> mortis</a:t>
            </a:r>
          </a:p>
        </p:txBody>
      </p:sp>
      <p:sp>
        <p:nvSpPr>
          <p:cNvPr id="196" name="in the moment of the death"/>
          <p:cNvSpPr txBox="1">
            <a:spLocks noGrp="1"/>
          </p:cNvSpPr>
          <p:nvPr>
            <p:ph type="body" sz="quarter" idx="1"/>
          </p:nvPr>
        </p:nvSpPr>
        <p:spPr>
          <a:prstGeom prst="rect">
            <a:avLst/>
          </a:prstGeom>
        </p:spPr>
        <p:txBody>
          <a:bodyPr/>
          <a:lstStyle/>
          <a:p>
            <a:r>
              <a:t>in the moment of the death</a:t>
            </a:r>
          </a:p>
        </p:txBody>
      </p:sp>
      <p:pic>
        <p:nvPicPr>
          <p:cNvPr id="2" name="Obráze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41524" y="514350"/>
            <a:ext cx="9460458" cy="5410200"/>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mortuus, a, um"/>
          <p:cNvSpPr txBox="1">
            <a:spLocks noGrp="1"/>
          </p:cNvSpPr>
          <p:nvPr>
            <p:ph type="title"/>
          </p:nvPr>
        </p:nvSpPr>
        <p:spPr>
          <a:prstGeom prst="rect">
            <a:avLst/>
          </a:prstGeom>
        </p:spPr>
        <p:txBody>
          <a:bodyPr/>
          <a:lstStyle/>
          <a:p>
            <a:r>
              <a:rPr lang="en-US" dirty="0" err="1"/>
              <a:t>M</a:t>
            </a:r>
            <a:r>
              <a:rPr dirty="0" err="1"/>
              <a:t>ortuus</a:t>
            </a:r>
            <a:r>
              <a:rPr dirty="0"/>
              <a:t>, a, um</a:t>
            </a:r>
          </a:p>
        </p:txBody>
      </p:sp>
      <p:sp>
        <p:nvSpPr>
          <p:cNvPr id="206" name="Dead"/>
          <p:cNvSpPr txBox="1">
            <a:spLocks noGrp="1"/>
          </p:cNvSpPr>
          <p:nvPr>
            <p:ph type="body" sz="quarter" idx="1"/>
          </p:nvPr>
        </p:nvSpPr>
        <p:spPr>
          <a:prstGeom prst="rect">
            <a:avLst/>
          </a:prstGeom>
        </p:spPr>
        <p:txBody>
          <a:bodyPr/>
          <a:lstStyle/>
          <a:p>
            <a:r>
              <a:t>Dead</a:t>
            </a:r>
          </a:p>
        </p:txBody>
      </p:sp>
      <p:pic>
        <p:nvPicPr>
          <p:cNvPr id="7" name="Picture 6">
            <a:extLst>
              <a:ext uri="{FF2B5EF4-FFF2-40B4-BE49-F238E27FC236}">
                <a16:creationId xmlns:a16="http://schemas.microsoft.com/office/drawing/2014/main" xmlns="" id="{ED522C2F-F34D-6447-AAE3-BDC52587C7F0}"/>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136138" y="233679"/>
            <a:ext cx="9019541" cy="5735503"/>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xmlns="" id="{7A8EF047-442E-2E46-B185-A98DC2DB1DDD}"/>
              </a:ext>
            </a:extLst>
          </p:cNvPr>
          <p:cNvPicPr>
            <a:picLocks noGrp="1" noChangeAspect="1"/>
          </p:cNvPicPr>
          <p:nvPr>
            <p:ph type="pic" idx="14"/>
          </p:nvPr>
        </p:nvPicPr>
        <p:blipFill rotWithShape="1">
          <a:blip r:embed="rId3" cstate="print">
            <a:extLst>
              <a:ext uri="{28A0092B-C50C-407E-A947-70E740481C1C}">
                <a14:useLocalDpi xmlns:a14="http://schemas.microsoft.com/office/drawing/2010/main" xmlns=""/>
              </a:ext>
            </a:extLst>
          </a:blip>
          <a:srcRect l="5611" t="-494" r="-5611" b="383"/>
          <a:stretch/>
        </p:blipFill>
        <p:spPr>
          <a:xfrm>
            <a:off x="1467292" y="297712"/>
            <a:ext cx="10529055" cy="6103088"/>
          </a:xfrm>
        </p:spPr>
      </p:pic>
      <p:sp>
        <p:nvSpPr>
          <p:cNvPr id="4" name="Title 3">
            <a:extLst>
              <a:ext uri="{FF2B5EF4-FFF2-40B4-BE49-F238E27FC236}">
                <a16:creationId xmlns:a16="http://schemas.microsoft.com/office/drawing/2014/main" xmlns="" id="{3A2DB38C-F854-5045-8FA9-60261BDAF929}"/>
              </a:ext>
            </a:extLst>
          </p:cNvPr>
          <p:cNvSpPr>
            <a:spLocks noGrp="1"/>
          </p:cNvSpPr>
          <p:nvPr>
            <p:ph type="title"/>
          </p:nvPr>
        </p:nvSpPr>
        <p:spPr/>
        <p:txBody>
          <a:bodyPr>
            <a:normAutofit/>
          </a:bodyPr>
          <a:lstStyle/>
          <a:p>
            <a:r>
              <a:rPr lang="cs-CZ" sz="6600" dirty="0" err="1"/>
              <a:t>The</a:t>
            </a:r>
            <a:r>
              <a:rPr lang="cs-CZ" sz="6600" dirty="0"/>
              <a:t> </a:t>
            </a:r>
            <a:r>
              <a:rPr lang="cs-CZ" sz="6600" dirty="0" err="1"/>
              <a:t>stages</a:t>
            </a:r>
            <a:r>
              <a:rPr lang="cs-CZ" sz="6600" dirty="0"/>
              <a:t> </a:t>
            </a:r>
            <a:r>
              <a:rPr lang="cs-CZ" sz="6600" dirty="0" err="1"/>
              <a:t>of</a:t>
            </a:r>
            <a:r>
              <a:rPr lang="cs-CZ" sz="6600" dirty="0"/>
              <a:t> </a:t>
            </a:r>
            <a:r>
              <a:rPr lang="cs-CZ" sz="6600" dirty="0" err="1"/>
              <a:t>death</a:t>
            </a:r>
            <a:endParaRPr lang="cs-CZ" sz="6600" dirty="0"/>
          </a:p>
        </p:txBody>
      </p:sp>
      <p:sp>
        <p:nvSpPr>
          <p:cNvPr id="5" name="Text Placeholder 4">
            <a:extLst>
              <a:ext uri="{FF2B5EF4-FFF2-40B4-BE49-F238E27FC236}">
                <a16:creationId xmlns:a16="http://schemas.microsoft.com/office/drawing/2014/main" xmlns="" id="{27A19080-C53A-2C4F-BC8B-3AB66E325BF4}"/>
              </a:ext>
            </a:extLst>
          </p:cNvPr>
          <p:cNvSpPr>
            <a:spLocks noGrp="1"/>
          </p:cNvSpPr>
          <p:nvPr>
            <p:ph type="body" sz="quarter" idx="1"/>
          </p:nvPr>
        </p:nvSpPr>
        <p:spPr>
          <a:xfrm>
            <a:off x="8280400" y="6096000"/>
            <a:ext cx="4241800" cy="3984702"/>
          </a:xfrm>
        </p:spPr>
        <p:txBody>
          <a:bodyPr>
            <a:normAutofit/>
          </a:bodyPr>
          <a:lstStyle/>
          <a:p>
            <a:pPr marL="457200" indent="-457200">
              <a:buFont typeface="+mj-lt"/>
              <a:buAutoNum type="arabicPeriod"/>
            </a:pPr>
            <a:r>
              <a:rPr lang="cs-CZ" b="1" dirty="0" err="1">
                <a:latin typeface="+mj-lt"/>
              </a:rPr>
              <a:t>Pallor</a:t>
            </a:r>
            <a:r>
              <a:rPr lang="cs-CZ" b="1" dirty="0">
                <a:latin typeface="+mj-lt"/>
              </a:rPr>
              <a:t> </a:t>
            </a:r>
            <a:r>
              <a:rPr lang="cs-CZ" b="1" dirty="0" err="1">
                <a:latin typeface="+mj-lt"/>
              </a:rPr>
              <a:t>mortis</a:t>
            </a:r>
            <a:endParaRPr lang="cs-CZ" b="1" dirty="0">
              <a:latin typeface="+mj-lt"/>
            </a:endParaRPr>
          </a:p>
          <a:p>
            <a:pPr marL="457200" indent="-457200">
              <a:buFont typeface="+mj-lt"/>
              <a:buAutoNum type="arabicPeriod"/>
            </a:pPr>
            <a:r>
              <a:rPr lang="cs-CZ" b="1" dirty="0" err="1">
                <a:latin typeface="+mj-lt"/>
              </a:rPr>
              <a:t>Algor</a:t>
            </a:r>
            <a:r>
              <a:rPr lang="cs-CZ" b="1" dirty="0">
                <a:latin typeface="+mj-lt"/>
              </a:rPr>
              <a:t> </a:t>
            </a:r>
            <a:r>
              <a:rPr lang="cs-CZ" b="1" dirty="0" err="1">
                <a:latin typeface="+mj-lt"/>
              </a:rPr>
              <a:t>mortis</a:t>
            </a:r>
            <a:endParaRPr lang="cs-CZ" b="1" dirty="0">
              <a:latin typeface="+mj-lt"/>
            </a:endParaRPr>
          </a:p>
          <a:p>
            <a:pPr marL="457200" indent="-457200">
              <a:buFont typeface="+mj-lt"/>
              <a:buAutoNum type="arabicPeriod"/>
            </a:pPr>
            <a:r>
              <a:rPr lang="cs-CZ" b="1" dirty="0" err="1">
                <a:latin typeface="+mj-lt"/>
              </a:rPr>
              <a:t>Rigor</a:t>
            </a:r>
            <a:r>
              <a:rPr lang="cs-CZ" b="1" dirty="0">
                <a:latin typeface="+mj-lt"/>
              </a:rPr>
              <a:t> </a:t>
            </a:r>
            <a:r>
              <a:rPr lang="cs-CZ" b="1" dirty="0" err="1">
                <a:latin typeface="+mj-lt"/>
              </a:rPr>
              <a:t>mortis</a:t>
            </a:r>
            <a:endParaRPr lang="cs-CZ" b="1" dirty="0">
              <a:latin typeface="+mj-lt"/>
            </a:endParaRPr>
          </a:p>
          <a:p>
            <a:pPr marL="457200" indent="-457200">
              <a:buFont typeface="+mj-lt"/>
              <a:buAutoNum type="arabicPeriod"/>
            </a:pPr>
            <a:r>
              <a:rPr lang="cs-CZ" b="1" dirty="0" err="1">
                <a:latin typeface="+mj-lt"/>
              </a:rPr>
              <a:t>Livor</a:t>
            </a:r>
            <a:r>
              <a:rPr lang="cs-CZ" b="1" dirty="0">
                <a:latin typeface="+mj-lt"/>
              </a:rPr>
              <a:t> </a:t>
            </a:r>
            <a:r>
              <a:rPr lang="cs-CZ" b="1" dirty="0" err="1">
                <a:latin typeface="+mj-lt"/>
              </a:rPr>
              <a:t>mortis</a:t>
            </a:r>
            <a:endParaRPr lang="cs-CZ" b="1" dirty="0">
              <a:latin typeface="+mj-lt"/>
            </a:endParaRPr>
          </a:p>
          <a:p>
            <a:pPr marL="457200" indent="-457200">
              <a:buFont typeface="+mj-lt"/>
              <a:buAutoNum type="arabicPeriod"/>
            </a:pPr>
            <a:r>
              <a:rPr lang="cs-CZ" b="1" dirty="0" err="1">
                <a:latin typeface="+mj-lt"/>
              </a:rPr>
              <a:t>Putrefaction</a:t>
            </a:r>
            <a:endParaRPr lang="cs-CZ" b="1" dirty="0">
              <a:latin typeface="+mj-lt"/>
            </a:endParaRPr>
          </a:p>
          <a:p>
            <a:pPr marL="457200" indent="-457200">
              <a:buFont typeface="+mj-lt"/>
              <a:buAutoNum type="arabicPeriod"/>
            </a:pPr>
            <a:r>
              <a:rPr lang="cs-CZ" b="1" dirty="0" err="1">
                <a:latin typeface="+mj-lt"/>
              </a:rPr>
              <a:t>Decomposition</a:t>
            </a:r>
            <a:endParaRPr lang="cs-CZ" b="1" dirty="0">
              <a:latin typeface="+mj-lt"/>
            </a:endParaRPr>
          </a:p>
          <a:p>
            <a:pPr marL="457200" indent="-457200">
              <a:buFont typeface="+mj-lt"/>
              <a:buAutoNum type="arabicPeriod"/>
            </a:pPr>
            <a:r>
              <a:rPr lang="cs-CZ" b="1" dirty="0" err="1">
                <a:latin typeface="+mj-lt"/>
              </a:rPr>
              <a:t>Skeletonization</a:t>
            </a:r>
            <a:r>
              <a:rPr lang="cs-CZ" b="1" dirty="0">
                <a:latin typeface="+mj-lt"/>
              </a:rPr>
              <a:t> </a:t>
            </a:r>
            <a:r>
              <a:rPr lang="cs-CZ" b="1" dirty="0" err="1">
                <a:latin typeface="+mj-lt"/>
              </a:rPr>
              <a:t>Fossilization</a:t>
            </a:r>
            <a:endParaRPr lang="cs-CZ" b="1" dirty="0">
              <a:latin typeface="+mj-lt"/>
            </a:endParaRPr>
          </a:p>
          <a:p>
            <a:pPr marL="457200" indent="-457200">
              <a:buFont typeface="+mj-lt"/>
              <a:buAutoNum type="arabicPeriod"/>
            </a:pPr>
            <a:endParaRPr lang="cs-CZ" b="1" dirty="0">
              <a:latin typeface="+mj-lt"/>
            </a:endParaRPr>
          </a:p>
        </p:txBody>
      </p:sp>
    </p:spTree>
    <p:extLst>
      <p:ext uri="{BB962C8B-B14F-4D97-AF65-F5344CB8AC3E}">
        <p14:creationId xmlns:p14="http://schemas.microsoft.com/office/powerpoint/2010/main" xmlns="" val="2519889340"/>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1CE0F2D-2A6A-C049-8FA6-BD0B20E06D6D}"/>
              </a:ext>
            </a:extLst>
          </p:cNvPr>
          <p:cNvSpPr>
            <a:spLocks noGrp="1"/>
          </p:cNvSpPr>
          <p:nvPr>
            <p:ph type="title"/>
          </p:nvPr>
        </p:nvSpPr>
        <p:spPr/>
        <p:txBody>
          <a:bodyPr/>
          <a:lstStyle/>
          <a:p>
            <a:r>
              <a:rPr lang="en-US" dirty="0"/>
              <a:t>Death</a:t>
            </a:r>
          </a:p>
        </p:txBody>
      </p:sp>
      <p:sp>
        <p:nvSpPr>
          <p:cNvPr id="5" name="Text Placeholder 4">
            <a:extLst>
              <a:ext uri="{FF2B5EF4-FFF2-40B4-BE49-F238E27FC236}">
                <a16:creationId xmlns:a16="http://schemas.microsoft.com/office/drawing/2014/main" xmlns="" id="{FBC70997-CDC7-574F-A69A-DAB10B22F0EB}"/>
              </a:ext>
            </a:extLst>
          </p:cNvPr>
          <p:cNvSpPr>
            <a:spLocks noGrp="1"/>
          </p:cNvSpPr>
          <p:nvPr>
            <p:ph type="body" sz="quarter" idx="1"/>
          </p:nvPr>
        </p:nvSpPr>
        <p:spPr/>
        <p:txBody>
          <a:bodyPr>
            <a:normAutofit/>
          </a:bodyPr>
          <a:lstStyle/>
          <a:p>
            <a:r>
              <a:rPr lang="en-US" b="1" dirty="0" smtClean="0"/>
              <a:t>In death </a:t>
            </a:r>
            <a:r>
              <a:rPr lang="en-US" b="1" dirty="0" smtClean="0"/>
              <a:t>lies the final </a:t>
            </a:r>
            <a:r>
              <a:rPr lang="en-US" b="1" dirty="0" smtClean="0"/>
              <a:t>truth.</a:t>
            </a:r>
          </a:p>
          <a:p>
            <a:endParaRPr lang="en-US" b="1" dirty="0" smtClean="0"/>
          </a:p>
          <a:p>
            <a:r>
              <a:rPr lang="en-US" b="1" dirty="0" smtClean="0"/>
              <a:t>Truth conquers in all </a:t>
            </a:r>
            <a:r>
              <a:rPr lang="en-US" b="1" dirty="0" smtClean="0"/>
              <a:t>matters.</a:t>
            </a:r>
            <a:endParaRPr lang="en-US" b="1" dirty="0"/>
          </a:p>
        </p:txBody>
      </p:sp>
      <p:pic>
        <p:nvPicPr>
          <p:cNvPr id="3" name="Obrázek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1330" y="101599"/>
            <a:ext cx="6461540" cy="6461540"/>
          </a:xfrm>
          <a:prstGeom prst="rect">
            <a:avLst/>
          </a:prstGeom>
        </p:spPr>
      </p:pic>
    </p:spTree>
    <p:extLst>
      <p:ext uri="{BB962C8B-B14F-4D97-AF65-F5344CB8AC3E}">
        <p14:creationId xmlns:p14="http://schemas.microsoft.com/office/powerpoint/2010/main" xmlns="" val="3941903381"/>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078CE73-F259-3049-BBC3-875E62195E81}"/>
              </a:ext>
            </a:extLst>
          </p:cNvPr>
          <p:cNvSpPr>
            <a:spLocks noGrp="1"/>
          </p:cNvSpPr>
          <p:nvPr>
            <p:ph type="title"/>
          </p:nvPr>
        </p:nvSpPr>
        <p:spPr/>
        <p:txBody>
          <a:bodyPr/>
          <a:lstStyle/>
          <a:p>
            <a:r>
              <a:rPr lang="cs-CZ" dirty="0" err="1"/>
              <a:t>Pallor</a:t>
            </a:r>
            <a:r>
              <a:rPr lang="cs-CZ" dirty="0"/>
              <a:t> </a:t>
            </a:r>
            <a:r>
              <a:rPr lang="cs-CZ" dirty="0" err="1"/>
              <a:t>mortis</a:t>
            </a:r>
            <a:endParaRPr lang="cs-CZ" dirty="0"/>
          </a:p>
        </p:txBody>
      </p:sp>
      <p:sp>
        <p:nvSpPr>
          <p:cNvPr id="5" name="Text Placeholder 4">
            <a:extLst>
              <a:ext uri="{FF2B5EF4-FFF2-40B4-BE49-F238E27FC236}">
                <a16:creationId xmlns:a16="http://schemas.microsoft.com/office/drawing/2014/main" xmlns="" id="{048E3716-AEA4-454A-A471-9A83540969AA}"/>
              </a:ext>
            </a:extLst>
          </p:cNvPr>
          <p:cNvSpPr>
            <a:spLocks noGrp="1"/>
          </p:cNvSpPr>
          <p:nvPr>
            <p:ph type="body" sz="quarter" idx="1"/>
          </p:nvPr>
        </p:nvSpPr>
        <p:spPr/>
        <p:txBody>
          <a:bodyPr/>
          <a:lstStyle/>
          <a:p>
            <a:r>
              <a:rPr lang="cs-CZ" dirty="0" err="1"/>
              <a:t>Paleness</a:t>
            </a:r>
            <a:r>
              <a:rPr lang="cs-CZ" dirty="0"/>
              <a:t> post </a:t>
            </a:r>
            <a:r>
              <a:rPr lang="cs-CZ" dirty="0" err="1"/>
              <a:t>mortem</a:t>
            </a:r>
            <a:endParaRPr lang="cs-CZ" dirty="0"/>
          </a:p>
        </p:txBody>
      </p:sp>
      <p:pic>
        <p:nvPicPr>
          <p:cNvPr id="7" name="Picture 6">
            <a:extLst>
              <a:ext uri="{FF2B5EF4-FFF2-40B4-BE49-F238E27FC236}">
                <a16:creationId xmlns:a16="http://schemas.microsoft.com/office/drawing/2014/main" xmlns="" id="{817DEB88-9089-104B-8C90-34CF57956D5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18560" y="95069"/>
            <a:ext cx="6339840" cy="6254931"/>
          </a:xfrm>
          <a:prstGeom prst="rect">
            <a:avLst/>
          </a:prstGeom>
        </p:spPr>
      </p:pic>
    </p:spTree>
    <p:extLst>
      <p:ext uri="{BB962C8B-B14F-4D97-AF65-F5344CB8AC3E}">
        <p14:creationId xmlns:p14="http://schemas.microsoft.com/office/powerpoint/2010/main" xmlns="" val="758335203"/>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442AD723-18D5-2E4F-B8BD-EA6E6FF2A6CA}"/>
              </a:ext>
            </a:extLst>
          </p:cNvPr>
          <p:cNvPicPr>
            <a:picLocks noGrp="1" noChangeAspect="1"/>
          </p:cNvPicPr>
          <p:nvPr>
            <p:ph type="pic" idx="14"/>
          </p:nvPr>
        </p:nvPicPr>
        <p:blipFill>
          <a:blip r:embed="rId2" cstate="print">
            <a:extLst>
              <a:ext uri="{28A0092B-C50C-407E-A947-70E740481C1C}">
                <a14:useLocalDpi xmlns:a14="http://schemas.microsoft.com/office/drawing/2010/main" xmlns="" val="0"/>
              </a:ext>
            </a:extLst>
          </a:blip>
          <a:srcRect t="12480" b="12480"/>
          <a:stretch>
            <a:fillRect/>
          </a:stretch>
        </p:blipFill>
        <p:spPr/>
      </p:pic>
      <p:sp>
        <p:nvSpPr>
          <p:cNvPr id="4" name="Title 3">
            <a:extLst>
              <a:ext uri="{FF2B5EF4-FFF2-40B4-BE49-F238E27FC236}">
                <a16:creationId xmlns:a16="http://schemas.microsoft.com/office/drawing/2014/main" xmlns="" id="{328343CB-2D3E-2944-BB44-95D6962CA06B}"/>
              </a:ext>
            </a:extLst>
          </p:cNvPr>
          <p:cNvSpPr>
            <a:spLocks noGrp="1"/>
          </p:cNvSpPr>
          <p:nvPr>
            <p:ph type="title"/>
          </p:nvPr>
        </p:nvSpPr>
        <p:spPr/>
        <p:txBody>
          <a:bodyPr/>
          <a:lstStyle/>
          <a:p>
            <a:r>
              <a:rPr lang="cs-CZ" dirty="0" err="1"/>
              <a:t>Algor</a:t>
            </a:r>
            <a:r>
              <a:rPr lang="cs-CZ" dirty="0"/>
              <a:t> </a:t>
            </a:r>
            <a:r>
              <a:rPr lang="cs-CZ" dirty="0" err="1"/>
              <a:t>mortis</a:t>
            </a:r>
            <a:endParaRPr lang="cs-CZ" dirty="0"/>
          </a:p>
        </p:txBody>
      </p:sp>
      <p:sp>
        <p:nvSpPr>
          <p:cNvPr id="5" name="Text Placeholder 4">
            <a:extLst>
              <a:ext uri="{FF2B5EF4-FFF2-40B4-BE49-F238E27FC236}">
                <a16:creationId xmlns:a16="http://schemas.microsoft.com/office/drawing/2014/main" xmlns="" id="{ABE91F83-59FA-C546-96F5-A65E469B02B4}"/>
              </a:ext>
            </a:extLst>
          </p:cNvPr>
          <p:cNvSpPr>
            <a:spLocks noGrp="1"/>
          </p:cNvSpPr>
          <p:nvPr>
            <p:ph type="body" sz="quarter" idx="1"/>
          </p:nvPr>
        </p:nvSpPr>
        <p:spPr/>
        <p:txBody>
          <a:bodyPr/>
          <a:lstStyle/>
          <a:p>
            <a:r>
              <a:rPr lang="cs-CZ" dirty="0" err="1"/>
              <a:t>The</a:t>
            </a:r>
            <a:r>
              <a:rPr lang="cs-CZ" dirty="0"/>
              <a:t> </a:t>
            </a:r>
            <a:r>
              <a:rPr lang="cs-CZ" dirty="0" err="1"/>
              <a:t>change</a:t>
            </a:r>
            <a:r>
              <a:rPr lang="cs-CZ" dirty="0"/>
              <a:t> </a:t>
            </a:r>
            <a:r>
              <a:rPr lang="cs-CZ" dirty="0" err="1"/>
              <a:t>of</a:t>
            </a:r>
            <a:r>
              <a:rPr lang="cs-CZ" dirty="0"/>
              <a:t> </a:t>
            </a:r>
            <a:r>
              <a:rPr lang="cs-CZ" dirty="0" err="1"/>
              <a:t>the</a:t>
            </a:r>
            <a:r>
              <a:rPr lang="cs-CZ" dirty="0"/>
              <a:t> body </a:t>
            </a:r>
            <a:r>
              <a:rPr lang="cs-CZ" dirty="0" err="1"/>
              <a:t>temperature</a:t>
            </a:r>
            <a:r>
              <a:rPr lang="cs-CZ" dirty="0"/>
              <a:t> post </a:t>
            </a:r>
            <a:r>
              <a:rPr lang="cs-CZ" dirty="0" err="1"/>
              <a:t>mortem</a:t>
            </a:r>
            <a:r>
              <a:rPr lang="cs-CZ" dirty="0"/>
              <a:t> </a:t>
            </a:r>
            <a:r>
              <a:rPr lang="cs-CZ" dirty="0" err="1"/>
              <a:t>until</a:t>
            </a:r>
            <a:r>
              <a:rPr lang="cs-CZ" dirty="0"/>
              <a:t> ambient </a:t>
            </a:r>
            <a:r>
              <a:rPr lang="cs-CZ" dirty="0" err="1"/>
              <a:t>temperature</a:t>
            </a:r>
            <a:r>
              <a:rPr lang="cs-CZ" dirty="0"/>
              <a:t> </a:t>
            </a:r>
            <a:r>
              <a:rPr lang="cs-CZ" dirty="0" err="1"/>
              <a:t>is</a:t>
            </a:r>
            <a:r>
              <a:rPr lang="cs-CZ" dirty="0"/>
              <a:t> </a:t>
            </a:r>
            <a:r>
              <a:rPr lang="cs-CZ" dirty="0" err="1"/>
              <a:t>matched</a:t>
            </a:r>
            <a:endParaRPr lang="cs-CZ" dirty="0"/>
          </a:p>
        </p:txBody>
      </p:sp>
    </p:spTree>
    <p:extLst>
      <p:ext uri="{BB962C8B-B14F-4D97-AF65-F5344CB8AC3E}">
        <p14:creationId xmlns:p14="http://schemas.microsoft.com/office/powerpoint/2010/main" xmlns="" val="1120907309"/>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igor mortis"/>
          <p:cNvSpPr txBox="1">
            <a:spLocks noGrp="1"/>
          </p:cNvSpPr>
          <p:nvPr>
            <p:ph type="title"/>
          </p:nvPr>
        </p:nvSpPr>
        <p:spPr>
          <a:prstGeom prst="rect">
            <a:avLst/>
          </a:prstGeom>
        </p:spPr>
        <p:txBody>
          <a:bodyPr/>
          <a:lstStyle/>
          <a:p>
            <a:r>
              <a:t>Rigor mortis</a:t>
            </a:r>
          </a:p>
        </p:txBody>
      </p:sp>
      <p:sp>
        <p:nvSpPr>
          <p:cNvPr id="191" name="Post mortem stiffness caused by chemical changes in muscles, it subsides after 24h"/>
          <p:cNvSpPr txBox="1">
            <a:spLocks noGrp="1"/>
          </p:cNvSpPr>
          <p:nvPr>
            <p:ph type="body" sz="quarter" idx="1"/>
          </p:nvPr>
        </p:nvSpPr>
        <p:spPr>
          <a:prstGeom prst="rect">
            <a:avLst/>
          </a:prstGeom>
        </p:spPr>
        <p:txBody>
          <a:bodyPr/>
          <a:lstStyle/>
          <a:p>
            <a:r>
              <a:t>Post mortem stiffness caused by chemical changes in muscles, it subsides after 24h</a:t>
            </a:r>
          </a:p>
        </p:txBody>
      </p:sp>
      <p:pic>
        <p:nvPicPr>
          <p:cNvPr id="6" name="war-Fdo0R1Xkur0_3aGcF2dnLUJUPGWzpNyeJ8VaDCA.gif.mp4">
            <a:hlinkClick r:id="" action="ppaction://media"/>
            <a:hlinkHover r:id="" action="ppaction://ole?verb=0"/>
            <a:extLst>
              <a:ext uri="{FF2B5EF4-FFF2-40B4-BE49-F238E27FC236}">
                <a16:creationId xmlns:a16="http://schemas.microsoft.com/office/drawing/2014/main" xmlns="" id="{E0E6C1A4-2828-C64E-B5A1-971807FF07F4}"/>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2397760" y="741680"/>
            <a:ext cx="7640320" cy="429768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Livor mortis"/>
          <p:cNvSpPr txBox="1">
            <a:spLocks noGrp="1"/>
          </p:cNvSpPr>
          <p:nvPr>
            <p:ph type="title"/>
          </p:nvPr>
        </p:nvSpPr>
        <p:spPr>
          <a:prstGeom prst="rect">
            <a:avLst/>
          </a:prstGeom>
        </p:spPr>
        <p:txBody>
          <a:bodyPr/>
          <a:lstStyle/>
          <a:p>
            <a:r>
              <a:rPr dirty="0"/>
              <a:t>Livor mortis</a:t>
            </a:r>
          </a:p>
        </p:txBody>
      </p:sp>
      <p:sp>
        <p:nvSpPr>
          <p:cNvPr id="186" name="A settling of the blood in the lower (dependent) portion of the body after death causing a purplish red discolouration of the skin"/>
          <p:cNvSpPr txBox="1">
            <a:spLocks noGrp="1"/>
          </p:cNvSpPr>
          <p:nvPr>
            <p:ph type="body" sz="quarter" idx="1"/>
          </p:nvPr>
        </p:nvSpPr>
        <p:spPr>
          <a:prstGeom prst="rect">
            <a:avLst/>
          </a:prstGeom>
        </p:spPr>
        <p:txBody>
          <a:bodyPr/>
          <a:lstStyle/>
          <a:p>
            <a:r>
              <a:t>A settling of the blood in the lower (dependent) portion of the body after death causing a purplish red discolouration of the skin</a:t>
            </a:r>
          </a:p>
        </p:txBody>
      </p:sp>
      <p:pic>
        <p:nvPicPr>
          <p:cNvPr id="2" name="Obráze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90104" y="475537"/>
            <a:ext cx="8539796" cy="5764361"/>
          </a:xfrm>
          <a:prstGeom prst="rect">
            <a:avLst/>
          </a:prstGeo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0438F700-3887-7148-A622-5E977D460960}"/>
              </a:ext>
            </a:extLst>
          </p:cNvPr>
          <p:cNvPicPr>
            <a:picLocks noGrp="1" noChangeAspect="1"/>
          </p:cNvPicPr>
          <p:nvPr>
            <p:ph type="pic" idx="14"/>
          </p:nvPr>
        </p:nvPicPr>
        <p:blipFill>
          <a:blip r:embed="rId3" cstate="print">
            <a:extLst>
              <a:ext uri="{28A0092B-C50C-407E-A947-70E740481C1C}">
                <a14:useLocalDpi xmlns:a14="http://schemas.microsoft.com/office/drawing/2010/main" xmlns="" val="0"/>
              </a:ext>
            </a:extLst>
          </a:blip>
          <a:srcRect t="14598" b="14598"/>
          <a:stretch>
            <a:fillRect/>
          </a:stretch>
        </p:blipFill>
        <p:spPr/>
      </p:pic>
      <p:sp>
        <p:nvSpPr>
          <p:cNvPr id="4" name="Title 3">
            <a:extLst>
              <a:ext uri="{FF2B5EF4-FFF2-40B4-BE49-F238E27FC236}">
                <a16:creationId xmlns:a16="http://schemas.microsoft.com/office/drawing/2014/main" xmlns="" id="{EF42A6B8-AB22-1B4D-8CD8-D5547CB918CE}"/>
              </a:ext>
            </a:extLst>
          </p:cNvPr>
          <p:cNvSpPr>
            <a:spLocks noGrp="1"/>
          </p:cNvSpPr>
          <p:nvPr>
            <p:ph type="title"/>
          </p:nvPr>
        </p:nvSpPr>
        <p:spPr/>
        <p:txBody>
          <a:bodyPr/>
          <a:lstStyle/>
          <a:p>
            <a:r>
              <a:rPr lang="cs-CZ" sz="9600" dirty="0" err="1"/>
              <a:t>Putrefaction</a:t>
            </a:r>
            <a:endParaRPr lang="en-US" dirty="0"/>
          </a:p>
        </p:txBody>
      </p:sp>
      <p:sp>
        <p:nvSpPr>
          <p:cNvPr id="5" name="Text Placeholder 4">
            <a:extLst>
              <a:ext uri="{FF2B5EF4-FFF2-40B4-BE49-F238E27FC236}">
                <a16:creationId xmlns:a16="http://schemas.microsoft.com/office/drawing/2014/main" xmlns="" id="{791AAB59-5239-FB4C-8FAD-7D52019D31D4}"/>
              </a:ext>
            </a:extLst>
          </p:cNvPr>
          <p:cNvSpPr>
            <a:spLocks noGrp="1"/>
          </p:cNvSpPr>
          <p:nvPr>
            <p:ph type="body" sz="quarter" idx="1"/>
          </p:nvPr>
        </p:nvSpPr>
        <p:spPr/>
        <p:txBody>
          <a:bodyPr/>
          <a:lstStyle/>
          <a:p>
            <a:r>
              <a:rPr lang="cs-CZ" dirty="0" err="1" smtClean="0"/>
              <a:t>Putrefactio</a:t>
            </a:r>
            <a:r>
              <a:rPr lang="cs-CZ" dirty="0" smtClean="0"/>
              <a:t>, </a:t>
            </a:r>
            <a:r>
              <a:rPr lang="cs-CZ" dirty="0" err="1" smtClean="0"/>
              <a:t>onis</a:t>
            </a:r>
            <a:r>
              <a:rPr lang="cs-CZ" dirty="0" smtClean="0"/>
              <a:t>, f </a:t>
            </a:r>
          </a:p>
          <a:p>
            <a:endParaRPr lang="cs-CZ" dirty="0" smtClean="0"/>
          </a:p>
          <a:p>
            <a:r>
              <a:rPr lang="en-US" dirty="0" smtClean="0"/>
              <a:t>When </a:t>
            </a:r>
            <a:r>
              <a:rPr lang="en-US" dirty="0"/>
              <a:t>the organism begins to decay or rot </a:t>
            </a:r>
          </a:p>
        </p:txBody>
      </p:sp>
    </p:spTree>
    <p:extLst>
      <p:ext uri="{BB962C8B-B14F-4D97-AF65-F5344CB8AC3E}">
        <p14:creationId xmlns:p14="http://schemas.microsoft.com/office/powerpoint/2010/main" xmlns="" val="347779521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4629715-C884-C64F-8C81-458703F9EDBB}"/>
              </a:ext>
            </a:extLst>
          </p:cNvPr>
          <p:cNvSpPr>
            <a:spLocks noGrp="1"/>
          </p:cNvSpPr>
          <p:nvPr>
            <p:ph type="title"/>
          </p:nvPr>
        </p:nvSpPr>
        <p:spPr/>
        <p:txBody>
          <a:bodyPr>
            <a:normAutofit/>
          </a:bodyPr>
          <a:lstStyle/>
          <a:p>
            <a:r>
              <a:rPr lang="cs-CZ" sz="8000" dirty="0" err="1"/>
              <a:t>Decomposition</a:t>
            </a:r>
            <a:endParaRPr lang="en-US" sz="6000" dirty="0"/>
          </a:p>
        </p:txBody>
      </p:sp>
      <p:sp>
        <p:nvSpPr>
          <p:cNvPr id="5" name="Text Placeholder 4">
            <a:extLst>
              <a:ext uri="{FF2B5EF4-FFF2-40B4-BE49-F238E27FC236}">
                <a16:creationId xmlns:a16="http://schemas.microsoft.com/office/drawing/2014/main" xmlns="" id="{60B3567F-3E89-3940-9BDB-E56416040D60}"/>
              </a:ext>
            </a:extLst>
          </p:cNvPr>
          <p:cNvSpPr>
            <a:spLocks noGrp="1"/>
          </p:cNvSpPr>
          <p:nvPr>
            <p:ph type="body" sz="quarter" idx="1"/>
          </p:nvPr>
        </p:nvSpPr>
        <p:spPr/>
        <p:txBody>
          <a:bodyPr>
            <a:normAutofit/>
          </a:bodyPr>
          <a:lstStyle/>
          <a:p>
            <a:r>
              <a:rPr lang="cs-CZ" dirty="0" err="1" smtClean="0"/>
              <a:t>Compositio</a:t>
            </a:r>
            <a:r>
              <a:rPr lang="cs-CZ" dirty="0" smtClean="0"/>
              <a:t>, </a:t>
            </a:r>
            <a:r>
              <a:rPr lang="cs-CZ" dirty="0" err="1" smtClean="0"/>
              <a:t>onis</a:t>
            </a:r>
            <a:r>
              <a:rPr lang="cs-CZ" dirty="0" smtClean="0"/>
              <a:t>, f.</a:t>
            </a:r>
          </a:p>
          <a:p>
            <a:endParaRPr lang="cs-CZ" sz="2000" dirty="0"/>
          </a:p>
          <a:p>
            <a:r>
              <a:rPr lang="en-US" sz="2000" dirty="0" smtClean="0"/>
              <a:t>The </a:t>
            </a:r>
            <a:r>
              <a:rPr lang="en-US" sz="2000" dirty="0"/>
              <a:t>organism begins to break down into simpler organic substances that can be used as nutrients for other organisms</a:t>
            </a:r>
          </a:p>
        </p:txBody>
      </p:sp>
      <p:pic>
        <p:nvPicPr>
          <p:cNvPr id="2050" name="Picture 2" descr="Image result for decomposit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98762" y="244570"/>
            <a:ext cx="7373938" cy="5938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904553"/>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38F7E31-650F-E446-B945-BE938ADA1743}"/>
              </a:ext>
            </a:extLst>
          </p:cNvPr>
          <p:cNvSpPr>
            <a:spLocks noGrp="1"/>
          </p:cNvSpPr>
          <p:nvPr>
            <p:ph type="title"/>
          </p:nvPr>
        </p:nvSpPr>
        <p:spPr/>
        <p:txBody>
          <a:bodyPr>
            <a:normAutofit/>
          </a:bodyPr>
          <a:lstStyle/>
          <a:p>
            <a:r>
              <a:rPr lang="cs-CZ" sz="8000" dirty="0" err="1"/>
              <a:t>Skeletonization</a:t>
            </a:r>
            <a:endParaRPr lang="en-US" sz="6000" dirty="0"/>
          </a:p>
        </p:txBody>
      </p:sp>
      <p:sp>
        <p:nvSpPr>
          <p:cNvPr id="5" name="Text Placeholder 4">
            <a:extLst>
              <a:ext uri="{FF2B5EF4-FFF2-40B4-BE49-F238E27FC236}">
                <a16:creationId xmlns:a16="http://schemas.microsoft.com/office/drawing/2014/main" xmlns="" id="{39DF1B4D-CA62-9D42-A1DD-E6F4CC168A5C}"/>
              </a:ext>
            </a:extLst>
          </p:cNvPr>
          <p:cNvSpPr>
            <a:spLocks noGrp="1"/>
          </p:cNvSpPr>
          <p:nvPr>
            <p:ph type="body" sz="quarter" idx="1"/>
          </p:nvPr>
        </p:nvSpPr>
        <p:spPr/>
        <p:txBody>
          <a:bodyPr/>
          <a:lstStyle/>
          <a:p>
            <a:r>
              <a:rPr lang="en-US" dirty="0"/>
              <a:t>The remaining tissue of the organism continues to decay until just the skeleton remains</a:t>
            </a:r>
          </a:p>
        </p:txBody>
      </p:sp>
      <p:pic>
        <p:nvPicPr>
          <p:cNvPr id="7" name="Picture 6">
            <a:extLst>
              <a:ext uri="{FF2B5EF4-FFF2-40B4-BE49-F238E27FC236}">
                <a16:creationId xmlns:a16="http://schemas.microsoft.com/office/drawing/2014/main" xmlns="" id="{8FCCBD3C-1621-A247-949D-E85F6A2C2C8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73020" y="292100"/>
            <a:ext cx="8305800" cy="5511800"/>
          </a:xfrm>
          <a:prstGeom prst="rect">
            <a:avLst/>
          </a:prstGeom>
        </p:spPr>
      </p:pic>
    </p:spTree>
    <p:extLst>
      <p:ext uri="{BB962C8B-B14F-4D97-AF65-F5344CB8AC3E}">
        <p14:creationId xmlns:p14="http://schemas.microsoft.com/office/powerpoint/2010/main" xmlns="" val="2658904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Quiz"/>
          <p:cNvSpPr txBox="1">
            <a:spLocks noGrp="1"/>
          </p:cNvSpPr>
          <p:nvPr>
            <p:ph type="title"/>
          </p:nvPr>
        </p:nvSpPr>
        <p:spPr>
          <a:prstGeom prst="rect">
            <a:avLst/>
          </a:prstGeom>
        </p:spPr>
        <p:txBody>
          <a:bodyPr/>
          <a:lstStyle/>
          <a:p>
            <a:r>
              <a:t>Quiz</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134660-679A-0442-A299-F24F93F340AE}"/>
              </a:ext>
            </a:extLst>
          </p:cNvPr>
          <p:cNvSpPr>
            <a:spLocks noGrp="1"/>
          </p:cNvSpPr>
          <p:nvPr>
            <p:ph type="title"/>
          </p:nvPr>
        </p:nvSpPr>
        <p:spPr/>
        <p:txBody>
          <a:bodyPr/>
          <a:lstStyle/>
          <a:p>
            <a:r>
              <a:rPr lang="cs-CZ" dirty="0" err="1"/>
              <a:t>What</a:t>
            </a:r>
            <a:r>
              <a:rPr lang="cs-CZ" dirty="0"/>
              <a:t> </a:t>
            </a:r>
            <a:r>
              <a:rPr lang="cs-CZ" dirty="0" err="1"/>
              <a:t>declension</a:t>
            </a:r>
            <a:r>
              <a:rPr lang="cs-CZ" dirty="0"/>
              <a:t> </a:t>
            </a:r>
            <a:r>
              <a:rPr lang="cs-CZ" dirty="0" err="1"/>
              <a:t>is</a:t>
            </a:r>
            <a:r>
              <a:rPr lang="cs-CZ" dirty="0"/>
              <a:t> </a:t>
            </a:r>
            <a:r>
              <a:rPr lang="cs-CZ" dirty="0" err="1"/>
              <a:t>mors</a:t>
            </a:r>
            <a:r>
              <a:rPr lang="cs-CZ" dirty="0"/>
              <a:t> and </a:t>
            </a:r>
            <a:r>
              <a:rPr lang="cs-CZ" dirty="0" err="1"/>
              <a:t>how</a:t>
            </a:r>
            <a:r>
              <a:rPr lang="cs-CZ" dirty="0"/>
              <a:t> </a:t>
            </a:r>
            <a:r>
              <a:rPr lang="cs-CZ" dirty="0" err="1"/>
              <a:t>is</a:t>
            </a:r>
            <a:r>
              <a:rPr lang="cs-CZ" dirty="0"/>
              <a:t> </a:t>
            </a:r>
            <a:r>
              <a:rPr lang="cs-CZ" dirty="0" err="1"/>
              <a:t>it</a:t>
            </a:r>
            <a:r>
              <a:rPr lang="cs-CZ" dirty="0"/>
              <a:t> </a:t>
            </a:r>
            <a:r>
              <a:rPr lang="cs-CZ" dirty="0" err="1"/>
              <a:t>declined</a:t>
            </a:r>
            <a:r>
              <a:rPr lang="cs-CZ" dirty="0"/>
              <a:t>?</a:t>
            </a:r>
          </a:p>
        </p:txBody>
      </p:sp>
    </p:spTree>
    <p:extLst>
      <p:ext uri="{BB962C8B-B14F-4D97-AF65-F5344CB8AC3E}">
        <p14:creationId xmlns:p14="http://schemas.microsoft.com/office/powerpoint/2010/main" xmlns="" val="6123408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24A5E-235A-D740-AF09-D8FC2E6B72A2}"/>
              </a:ext>
            </a:extLst>
          </p:cNvPr>
          <p:cNvSpPr>
            <a:spLocks noGrp="1"/>
          </p:cNvSpPr>
          <p:nvPr>
            <p:ph type="title"/>
          </p:nvPr>
        </p:nvSpPr>
        <p:spPr/>
        <p:txBody>
          <a:bodyPr>
            <a:normAutofit fontScale="90000"/>
          </a:bodyPr>
          <a:lstStyle/>
          <a:p>
            <a:r>
              <a:rPr lang="cs-CZ" dirty="0" err="1"/>
              <a:t>What</a:t>
            </a:r>
            <a:r>
              <a:rPr lang="cs-CZ" dirty="0"/>
              <a:t> </a:t>
            </a:r>
            <a:r>
              <a:rPr lang="cs-CZ" dirty="0" err="1"/>
              <a:t>is</a:t>
            </a:r>
            <a:r>
              <a:rPr lang="cs-CZ" dirty="0"/>
              <a:t> </a:t>
            </a:r>
            <a:r>
              <a:rPr lang="cs-CZ" dirty="0" err="1"/>
              <a:t>the</a:t>
            </a:r>
            <a:r>
              <a:rPr lang="cs-CZ" dirty="0"/>
              <a:t> </a:t>
            </a:r>
            <a:r>
              <a:rPr lang="cs-CZ" dirty="0" err="1"/>
              <a:t>meaning</a:t>
            </a:r>
            <a:r>
              <a:rPr lang="cs-CZ" dirty="0"/>
              <a:t> </a:t>
            </a:r>
            <a:r>
              <a:rPr lang="cs-CZ" dirty="0" err="1"/>
              <a:t>of</a:t>
            </a:r>
            <a:r>
              <a:rPr lang="cs-CZ" dirty="0"/>
              <a:t> </a:t>
            </a:r>
            <a:r>
              <a:rPr lang="cs-CZ" dirty="0" err="1"/>
              <a:t>rigor</a:t>
            </a:r>
            <a:r>
              <a:rPr lang="cs-CZ" dirty="0"/>
              <a:t> </a:t>
            </a:r>
            <a:r>
              <a:rPr lang="cs-CZ" dirty="0" err="1"/>
              <a:t>mortis</a:t>
            </a:r>
            <a:r>
              <a:rPr lang="cs-CZ" dirty="0"/>
              <a:t>?</a:t>
            </a:r>
            <a:br>
              <a:rPr lang="cs-CZ" dirty="0"/>
            </a:br>
            <a:endParaRPr lang="cs-CZ" dirty="0"/>
          </a:p>
        </p:txBody>
      </p:sp>
    </p:spTree>
    <p:extLst>
      <p:ext uri="{BB962C8B-B14F-4D97-AF65-F5344CB8AC3E}">
        <p14:creationId xmlns:p14="http://schemas.microsoft.com/office/powerpoint/2010/main" xmlns="" val="174997605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General terms"/>
          <p:cNvSpPr txBox="1">
            <a:spLocks noGrp="1"/>
          </p:cNvSpPr>
          <p:nvPr>
            <p:ph type="title"/>
          </p:nvPr>
        </p:nvSpPr>
        <p:spPr>
          <a:prstGeom prst="rect">
            <a:avLst/>
          </a:prstGeom>
        </p:spPr>
        <p:txBody>
          <a:bodyPr/>
          <a:lstStyle/>
          <a:p>
            <a:r>
              <a:t> General terms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6A202B-1D08-9E42-A92E-8F0EF58F555A}"/>
              </a:ext>
            </a:extLst>
          </p:cNvPr>
          <p:cNvSpPr>
            <a:spLocks noGrp="1"/>
          </p:cNvSpPr>
          <p:nvPr>
            <p:ph type="title"/>
          </p:nvPr>
        </p:nvSpPr>
        <p:spPr/>
        <p:txBody>
          <a:bodyPr>
            <a:normAutofit fontScale="90000"/>
          </a:bodyPr>
          <a:lstStyle/>
          <a:p>
            <a:r>
              <a:rPr lang="cs-CZ" dirty="0" err="1"/>
              <a:t>What</a:t>
            </a:r>
            <a:r>
              <a:rPr lang="cs-CZ" dirty="0"/>
              <a:t> </a:t>
            </a:r>
            <a:r>
              <a:rPr lang="cs-CZ" dirty="0" err="1"/>
              <a:t>is</a:t>
            </a:r>
            <a:r>
              <a:rPr lang="cs-CZ" dirty="0"/>
              <a:t> </a:t>
            </a:r>
            <a:r>
              <a:rPr lang="cs-CZ" dirty="0" err="1"/>
              <a:t>the</a:t>
            </a:r>
            <a:r>
              <a:rPr lang="cs-CZ" dirty="0"/>
              <a:t> </a:t>
            </a:r>
            <a:r>
              <a:rPr lang="cs-CZ" dirty="0" err="1"/>
              <a:t>difference</a:t>
            </a:r>
            <a:r>
              <a:rPr lang="cs-CZ" dirty="0"/>
              <a:t> </a:t>
            </a:r>
            <a:r>
              <a:rPr lang="cs-CZ" dirty="0" err="1"/>
              <a:t>between</a:t>
            </a:r>
            <a:r>
              <a:rPr lang="cs-CZ" dirty="0"/>
              <a:t> </a:t>
            </a:r>
            <a:r>
              <a:rPr lang="cs-CZ" dirty="0" err="1"/>
              <a:t>mors</a:t>
            </a:r>
            <a:r>
              <a:rPr lang="cs-CZ" dirty="0"/>
              <a:t> </a:t>
            </a:r>
            <a:r>
              <a:rPr lang="cs-CZ" dirty="0" err="1"/>
              <a:t>biologica</a:t>
            </a:r>
            <a:r>
              <a:rPr lang="cs-CZ" dirty="0"/>
              <a:t> and </a:t>
            </a:r>
            <a:r>
              <a:rPr lang="cs-CZ" dirty="0" err="1"/>
              <a:t>mors</a:t>
            </a:r>
            <a:r>
              <a:rPr lang="cs-CZ" dirty="0"/>
              <a:t> </a:t>
            </a:r>
            <a:r>
              <a:rPr lang="cs-CZ" dirty="0" err="1"/>
              <a:t>clinica</a:t>
            </a:r>
            <a:r>
              <a:rPr lang="cs-CZ" dirty="0"/>
              <a:t>?</a:t>
            </a:r>
          </a:p>
        </p:txBody>
      </p:sp>
    </p:spTree>
    <p:extLst>
      <p:ext uri="{BB962C8B-B14F-4D97-AF65-F5344CB8AC3E}">
        <p14:creationId xmlns:p14="http://schemas.microsoft.com/office/powerpoint/2010/main" xmlns="" val="199672604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3127F2-942F-2545-8FAC-213C1CD36856}"/>
              </a:ext>
            </a:extLst>
          </p:cNvPr>
          <p:cNvSpPr>
            <a:spLocks noGrp="1"/>
          </p:cNvSpPr>
          <p:nvPr>
            <p:ph type="title"/>
          </p:nvPr>
        </p:nvSpPr>
        <p:spPr/>
        <p:txBody>
          <a:bodyPr>
            <a:normAutofit fontScale="90000"/>
          </a:bodyPr>
          <a:lstStyle/>
          <a:p>
            <a:r>
              <a:rPr lang="cs-CZ" dirty="0" err="1"/>
              <a:t>Translate</a:t>
            </a:r>
            <a:r>
              <a:rPr lang="cs-CZ" dirty="0"/>
              <a:t> </a:t>
            </a:r>
            <a:r>
              <a:rPr lang="cs-CZ" dirty="0" err="1"/>
              <a:t>this</a:t>
            </a:r>
            <a:r>
              <a:rPr lang="cs-CZ" dirty="0"/>
              <a:t> sentence: </a:t>
            </a:r>
            <a:br>
              <a:rPr lang="cs-CZ" dirty="0"/>
            </a:br>
            <a:r>
              <a:rPr lang="cs-CZ" dirty="0" err="1"/>
              <a:t>Mors</a:t>
            </a:r>
            <a:r>
              <a:rPr lang="cs-CZ" dirty="0"/>
              <a:t> </a:t>
            </a:r>
            <a:r>
              <a:rPr lang="cs-CZ" dirty="0" err="1"/>
              <a:t>subita</a:t>
            </a:r>
            <a:r>
              <a:rPr lang="cs-CZ" dirty="0"/>
              <a:t> </a:t>
            </a:r>
            <a:r>
              <a:rPr lang="cs-CZ" dirty="0" err="1"/>
              <a:t>propter</a:t>
            </a:r>
            <a:r>
              <a:rPr lang="cs-CZ" dirty="0"/>
              <a:t> </a:t>
            </a:r>
            <a:r>
              <a:rPr lang="cs-CZ" dirty="0" err="1"/>
              <a:t>embolum</a:t>
            </a:r>
            <a:r>
              <a:rPr lang="cs-CZ" dirty="0"/>
              <a:t> </a:t>
            </a:r>
            <a:r>
              <a:rPr lang="cs-CZ" dirty="0" err="1"/>
              <a:t>pulmonalem</a:t>
            </a:r>
            <a:endParaRPr lang="cs-CZ" dirty="0"/>
          </a:p>
        </p:txBody>
      </p:sp>
    </p:spTree>
    <p:extLst>
      <p:ext uri="{BB962C8B-B14F-4D97-AF65-F5344CB8AC3E}">
        <p14:creationId xmlns:p14="http://schemas.microsoft.com/office/powerpoint/2010/main" xmlns="" val="8741924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0EC9D8-7F4B-5946-8E0F-088E3D681B93}"/>
              </a:ext>
            </a:extLst>
          </p:cNvPr>
          <p:cNvSpPr>
            <a:spLocks noGrp="1"/>
          </p:cNvSpPr>
          <p:nvPr>
            <p:ph type="title"/>
          </p:nvPr>
        </p:nvSpPr>
        <p:spPr/>
        <p:txBody>
          <a:bodyPr/>
          <a:lstStyle/>
          <a:p>
            <a:r>
              <a:rPr lang="en-US" dirty="0"/>
              <a:t>What does </a:t>
            </a:r>
            <a:r>
              <a:rPr lang="en-US" dirty="0" err="1"/>
              <a:t>exitus</a:t>
            </a:r>
            <a:r>
              <a:rPr lang="en-US" dirty="0"/>
              <a:t> </a:t>
            </a:r>
            <a:r>
              <a:rPr lang="en-US" dirty="0" err="1"/>
              <a:t>letalis</a:t>
            </a:r>
            <a:r>
              <a:rPr lang="en-US" dirty="0"/>
              <a:t> mean?</a:t>
            </a:r>
          </a:p>
        </p:txBody>
      </p:sp>
    </p:spTree>
    <p:extLst>
      <p:ext uri="{BB962C8B-B14F-4D97-AF65-F5344CB8AC3E}">
        <p14:creationId xmlns:p14="http://schemas.microsoft.com/office/powerpoint/2010/main" xmlns="" val="393883498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225A2-1476-2D48-819B-BFE5979A711A}"/>
              </a:ext>
            </a:extLst>
          </p:cNvPr>
          <p:cNvSpPr>
            <a:spLocks noGrp="1"/>
          </p:cNvSpPr>
          <p:nvPr>
            <p:ph type="title"/>
          </p:nvPr>
        </p:nvSpPr>
        <p:spPr>
          <a:xfrm>
            <a:off x="407987" y="127000"/>
            <a:ext cx="11988800" cy="2413000"/>
          </a:xfrm>
        </p:spPr>
        <p:txBody>
          <a:bodyPr/>
          <a:lstStyle/>
          <a:p>
            <a:r>
              <a:rPr lang="en-GB" dirty="0" err="1"/>
              <a:t>Finis</a:t>
            </a:r>
            <a:r>
              <a:rPr lang="en-GB" dirty="0"/>
              <a:t>, is, m</a:t>
            </a:r>
          </a:p>
        </p:txBody>
      </p:sp>
      <p:pic>
        <p:nvPicPr>
          <p:cNvPr id="3074" name="Picture 2" descr="Image result for end of looney too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55761" y="1845864"/>
            <a:ext cx="9974264" cy="7480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788979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Greek…"/>
          <p:cNvSpPr txBox="1"/>
          <p:nvPr/>
        </p:nvSpPr>
        <p:spPr>
          <a:xfrm>
            <a:off x="6521501" y="2628900"/>
            <a:ext cx="4854364" cy="609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pPr>
              <a:spcBef>
                <a:spcPts val="2400"/>
              </a:spcBef>
              <a:defRPr sz="3600"/>
            </a:pPr>
            <a:r>
              <a:rPr dirty="0"/>
              <a:t>Greek</a:t>
            </a:r>
          </a:p>
          <a:p>
            <a:pPr algn="l">
              <a:spcBef>
                <a:spcPts val="2400"/>
              </a:spcBef>
              <a:defRPr sz="3600"/>
            </a:pPr>
            <a:r>
              <a:rPr lang="en-US" dirty="0" err="1"/>
              <a:t>T</a:t>
            </a:r>
            <a:r>
              <a:rPr dirty="0" err="1"/>
              <a:t>hanat</a:t>
            </a:r>
            <a:r>
              <a:rPr lang="en-US" dirty="0"/>
              <a:t>-</a:t>
            </a:r>
            <a:r>
              <a:rPr dirty="0"/>
              <a:t>  (</a:t>
            </a:r>
            <a:r>
              <a:rPr dirty="0" err="1"/>
              <a:t>θάν</a:t>
            </a:r>
            <a:r>
              <a:rPr dirty="0"/>
              <a:t>α</a:t>
            </a:r>
            <a:r>
              <a:rPr dirty="0" err="1"/>
              <a:t>τος</a:t>
            </a:r>
            <a:r>
              <a:rPr dirty="0"/>
              <a:t>)</a:t>
            </a:r>
          </a:p>
          <a:p>
            <a:pPr algn="l">
              <a:spcBef>
                <a:spcPts val="2400"/>
              </a:spcBef>
              <a:defRPr sz="3600"/>
            </a:pPr>
            <a:r>
              <a:rPr lang="en-US" dirty="0" err="1"/>
              <a:t>N</a:t>
            </a:r>
            <a:r>
              <a:rPr dirty="0" err="1"/>
              <a:t>ecr</a:t>
            </a:r>
            <a:r>
              <a:rPr lang="en-US" dirty="0"/>
              <a:t>-</a:t>
            </a:r>
            <a:r>
              <a:rPr dirty="0"/>
              <a:t> (</a:t>
            </a:r>
            <a:r>
              <a:rPr dirty="0" err="1"/>
              <a:t>νεκρός</a:t>
            </a:r>
            <a:r>
              <a:rPr dirty="0"/>
              <a:t>)</a:t>
            </a:r>
          </a:p>
        </p:txBody>
      </p:sp>
      <p:sp>
        <p:nvSpPr>
          <p:cNvPr id="140" name="DEATH"/>
          <p:cNvSpPr txBox="1">
            <a:spLocks noGrp="1"/>
          </p:cNvSpPr>
          <p:nvPr>
            <p:ph type="title"/>
          </p:nvPr>
        </p:nvSpPr>
        <p:spPr>
          <a:prstGeom prst="rect">
            <a:avLst/>
          </a:prstGeom>
        </p:spPr>
        <p:txBody>
          <a:bodyPr/>
          <a:lstStyle/>
          <a:p>
            <a:r>
              <a:t>DEATH</a:t>
            </a:r>
          </a:p>
        </p:txBody>
      </p:sp>
      <p:sp>
        <p:nvSpPr>
          <p:cNvPr id="141" name="Latin…"/>
          <p:cNvSpPr txBox="1">
            <a:spLocks noGrp="1"/>
          </p:cNvSpPr>
          <p:nvPr>
            <p:ph type="body" sz="half" idx="1"/>
          </p:nvPr>
        </p:nvSpPr>
        <p:spPr>
          <a:xfrm>
            <a:off x="1515059" y="2628900"/>
            <a:ext cx="4854365" cy="6096000"/>
          </a:xfrm>
          <a:prstGeom prst="rect">
            <a:avLst/>
          </a:prstGeom>
        </p:spPr>
        <p:txBody>
          <a:bodyPr anchor="t"/>
          <a:lstStyle/>
          <a:p>
            <a:pPr marL="0" indent="0" algn="ctr" defTabSz="578358">
              <a:spcBef>
                <a:spcPts val="2300"/>
              </a:spcBef>
              <a:buClrTx/>
              <a:buSzTx/>
              <a:buFontTx/>
              <a:buNone/>
              <a:defRPr sz="3564"/>
            </a:pPr>
            <a:r>
              <a:rPr dirty="0"/>
              <a:t>Latin</a:t>
            </a:r>
          </a:p>
          <a:p>
            <a:pPr marL="0" indent="0" defTabSz="578358">
              <a:spcBef>
                <a:spcPts val="2300"/>
              </a:spcBef>
              <a:buClrTx/>
              <a:buSzTx/>
              <a:buFontTx/>
              <a:buNone/>
              <a:defRPr sz="3564"/>
            </a:pPr>
            <a:r>
              <a:rPr lang="en-US" dirty="0" err="1"/>
              <a:t>E</a:t>
            </a:r>
            <a:r>
              <a:rPr dirty="0" err="1"/>
              <a:t>xitus</a:t>
            </a:r>
            <a:r>
              <a:rPr dirty="0"/>
              <a:t>, us, </a:t>
            </a:r>
            <a:r>
              <a:rPr dirty="0" smtClean="0"/>
              <a:t>m</a:t>
            </a:r>
            <a:r>
              <a:rPr lang="cs-CZ" dirty="0" smtClean="0"/>
              <a:t>.</a:t>
            </a:r>
            <a:endParaRPr dirty="0"/>
          </a:p>
          <a:p>
            <a:pPr marL="0" indent="0" defTabSz="578358">
              <a:spcBef>
                <a:spcPts val="2300"/>
              </a:spcBef>
              <a:buClrTx/>
              <a:buSzTx/>
              <a:buFontTx/>
              <a:buNone/>
              <a:defRPr sz="3564"/>
            </a:pPr>
            <a:r>
              <a:rPr lang="en-US" dirty="0"/>
              <a:t>M</a:t>
            </a:r>
            <a:r>
              <a:rPr dirty="0"/>
              <a:t>ors, tis</a:t>
            </a:r>
            <a:r>
              <a:rPr lang="en-US" dirty="0"/>
              <a:t>,</a:t>
            </a:r>
            <a:r>
              <a:rPr dirty="0"/>
              <a:t> </a:t>
            </a:r>
            <a:r>
              <a:rPr dirty="0" smtClean="0"/>
              <a:t>f</a:t>
            </a:r>
            <a:r>
              <a:rPr lang="cs-CZ" dirty="0" smtClean="0"/>
              <a:t>.</a:t>
            </a:r>
            <a:endParaRPr dirty="0"/>
          </a:p>
          <a:p>
            <a:pPr marL="0" indent="0" defTabSz="578358">
              <a:spcBef>
                <a:spcPts val="2300"/>
              </a:spcBef>
              <a:buClrTx/>
              <a:buSzTx/>
              <a:buFontTx/>
              <a:buNone/>
              <a:defRPr sz="3564"/>
            </a:pPr>
            <a:r>
              <a:rPr lang="en-US" dirty="0"/>
              <a:t>F</a:t>
            </a:r>
            <a:r>
              <a:rPr dirty="0"/>
              <a:t>inis, is, </a:t>
            </a:r>
            <a:r>
              <a:rPr dirty="0" smtClean="0"/>
              <a:t>m</a:t>
            </a:r>
            <a:r>
              <a:rPr lang="cs-CZ" dirty="0" smtClean="0"/>
              <a:t>.</a:t>
            </a:r>
            <a:endParaRPr dirty="0"/>
          </a:p>
          <a:p>
            <a:pPr marL="0" indent="0" defTabSz="578358">
              <a:spcBef>
                <a:spcPts val="2300"/>
              </a:spcBef>
              <a:buClrTx/>
              <a:buSzTx/>
              <a:buFontTx/>
              <a:buNone/>
              <a:defRPr sz="3564"/>
            </a:pPr>
            <a:endParaRPr dirty="0"/>
          </a:p>
          <a:p>
            <a:pPr marL="0" indent="0" defTabSz="578358">
              <a:spcBef>
                <a:spcPts val="2300"/>
              </a:spcBef>
              <a:buClrTx/>
              <a:buSzTx/>
              <a:buFontTx/>
              <a:buNone/>
              <a:defRPr sz="3564"/>
            </a:pPr>
            <a:r>
              <a:rPr lang="en-US" dirty="0" err="1"/>
              <a:t>L</a:t>
            </a:r>
            <a:r>
              <a:rPr dirty="0" err="1"/>
              <a:t>etalis</a:t>
            </a:r>
            <a:r>
              <a:rPr dirty="0"/>
              <a:t>, e</a:t>
            </a:r>
          </a:p>
          <a:p>
            <a:pPr marL="0" indent="0" defTabSz="578358">
              <a:spcBef>
                <a:spcPts val="2300"/>
              </a:spcBef>
              <a:buClrTx/>
              <a:buSzTx/>
              <a:buFontTx/>
              <a:buNone/>
              <a:defRPr sz="3564"/>
            </a:pPr>
            <a:r>
              <a:rPr lang="en-US" dirty="0" err="1"/>
              <a:t>M</a:t>
            </a:r>
            <a:r>
              <a:rPr dirty="0" err="1"/>
              <a:t>ortal</a:t>
            </a:r>
            <a:r>
              <a:rPr lang="en-US" dirty="0" err="1"/>
              <a:t>i</a:t>
            </a:r>
            <a:r>
              <a:rPr dirty="0" err="1"/>
              <a:t>s</a:t>
            </a:r>
            <a:r>
              <a:rPr dirty="0"/>
              <a:t>, 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rms using or derived from mors"/>
          <p:cNvSpPr txBox="1">
            <a:spLocks noGrp="1"/>
          </p:cNvSpPr>
          <p:nvPr>
            <p:ph type="title"/>
          </p:nvPr>
        </p:nvSpPr>
        <p:spPr>
          <a:prstGeom prst="rect">
            <a:avLst/>
          </a:prstGeom>
        </p:spPr>
        <p:txBody>
          <a:bodyPr/>
          <a:lstStyle/>
          <a:p>
            <a:r>
              <a:rPr dirty="0"/>
              <a:t>Terms derived from </a:t>
            </a:r>
            <a:r>
              <a:rPr dirty="0" err="1"/>
              <a:t>mors</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Mors biologica"/>
          <p:cNvSpPr txBox="1">
            <a:spLocks noGrp="1"/>
          </p:cNvSpPr>
          <p:nvPr>
            <p:ph type="title"/>
          </p:nvPr>
        </p:nvSpPr>
        <p:spPr>
          <a:prstGeom prst="rect">
            <a:avLst/>
          </a:prstGeom>
        </p:spPr>
        <p:txBody>
          <a:bodyPr/>
          <a:lstStyle/>
          <a:p>
            <a:r>
              <a:t>Mors biologica</a:t>
            </a:r>
          </a:p>
        </p:txBody>
      </p:sp>
      <p:sp>
        <p:nvSpPr>
          <p:cNvPr id="151" name="A permanent cellular damage resulting from lack of oxygen, which is irreversible"/>
          <p:cNvSpPr txBox="1">
            <a:spLocks noGrp="1"/>
          </p:cNvSpPr>
          <p:nvPr>
            <p:ph type="body" sz="quarter" idx="1"/>
          </p:nvPr>
        </p:nvSpPr>
        <p:spPr>
          <a:prstGeom prst="rect">
            <a:avLst/>
          </a:prstGeom>
        </p:spPr>
        <p:txBody>
          <a:bodyPr/>
          <a:lstStyle/>
          <a:p>
            <a:r>
              <a:t>A permanent cellular damage resulting from lack of oxygen, which is irreversible</a:t>
            </a:r>
          </a:p>
        </p:txBody>
      </p:sp>
      <p:pic>
        <p:nvPicPr>
          <p:cNvPr id="5" name="Picture Placeholder 4">
            <a:extLst>
              <a:ext uri="{FF2B5EF4-FFF2-40B4-BE49-F238E27FC236}">
                <a16:creationId xmlns:a16="http://schemas.microsoft.com/office/drawing/2014/main" xmlns="" id="{5C85425C-C06D-A240-8A75-3B33624DDD07}"/>
              </a:ext>
            </a:extLst>
          </p:cNvPr>
          <p:cNvPicPr>
            <a:picLocks noGrp="1" noChangeAspect="1"/>
          </p:cNvPicPr>
          <p:nvPr>
            <p:ph type="pic" idx="14"/>
          </p:nvPr>
        </p:nvPicPr>
        <p:blipFill>
          <a:blip r:embed="rId3" cstate="print">
            <a:extLst>
              <a:ext uri="{28A0092B-C50C-407E-A947-70E740481C1C}">
                <a14:useLocalDpi xmlns:a14="http://schemas.microsoft.com/office/drawing/2010/main" xmlns=""/>
              </a:ext>
            </a:extLst>
          </a:blip>
          <a:srcRect/>
          <a:stretch>
            <a:fillRect/>
          </a:stretch>
        </p:blipFill>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Mors clinica"/>
          <p:cNvSpPr txBox="1">
            <a:spLocks noGrp="1"/>
          </p:cNvSpPr>
          <p:nvPr>
            <p:ph type="title"/>
          </p:nvPr>
        </p:nvSpPr>
        <p:spPr>
          <a:prstGeom prst="rect">
            <a:avLst/>
          </a:prstGeom>
        </p:spPr>
        <p:txBody>
          <a:bodyPr/>
          <a:lstStyle/>
          <a:p>
            <a:r>
              <a:t>Mors clinica</a:t>
            </a:r>
          </a:p>
        </p:txBody>
      </p:sp>
      <p:sp>
        <p:nvSpPr>
          <p:cNvPr id="156" name="a cessation of blood circulation and breathing, which is reversible by resuscitation methods"/>
          <p:cNvSpPr txBox="1">
            <a:spLocks noGrp="1"/>
          </p:cNvSpPr>
          <p:nvPr>
            <p:ph type="body" sz="quarter" idx="1"/>
          </p:nvPr>
        </p:nvSpPr>
        <p:spPr>
          <a:prstGeom prst="rect">
            <a:avLst/>
          </a:prstGeom>
        </p:spPr>
        <p:txBody>
          <a:bodyPr/>
          <a:lstStyle/>
          <a:p>
            <a:r>
              <a:t>a cessation of blood circulation and breathing, which is reversible by resuscitation methods</a:t>
            </a:r>
          </a:p>
        </p:txBody>
      </p:sp>
      <p:pic>
        <p:nvPicPr>
          <p:cNvPr id="4" name="Picture Placeholder 3">
            <a:extLst>
              <a:ext uri="{FF2B5EF4-FFF2-40B4-BE49-F238E27FC236}">
                <a16:creationId xmlns:a16="http://schemas.microsoft.com/office/drawing/2014/main" xmlns="" id="{062849A3-277B-E14D-B596-92A1BA400317}"/>
              </a:ext>
            </a:extLst>
          </p:cNvPr>
          <p:cNvPicPr>
            <a:picLocks noGrp="1" noChangeAspect="1"/>
          </p:cNvPicPr>
          <p:nvPr>
            <p:ph type="pic" idx="14"/>
          </p:nvPr>
        </p:nvPicPr>
        <p:blipFill>
          <a:blip r:embed="rId3" cstate="print">
            <a:extLst>
              <a:ext uri="{28A0092B-C50C-407E-A947-70E740481C1C}">
                <a14:useLocalDpi xmlns:a14="http://schemas.microsoft.com/office/drawing/2010/main" xmlns=""/>
              </a:ext>
            </a:extLst>
          </a:blip>
          <a:srcRect/>
          <a:stretch>
            <a:fillRect/>
          </a:stretch>
        </p:blipFill>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Mors in tabulā"/>
          <p:cNvSpPr txBox="1">
            <a:spLocks noGrp="1"/>
          </p:cNvSpPr>
          <p:nvPr>
            <p:ph type="title"/>
          </p:nvPr>
        </p:nvSpPr>
        <p:spPr>
          <a:prstGeom prst="rect">
            <a:avLst/>
          </a:prstGeom>
        </p:spPr>
        <p:txBody>
          <a:bodyPr/>
          <a:lstStyle/>
          <a:p>
            <a:r>
              <a:rPr dirty="0"/>
              <a:t>Mors in </a:t>
            </a:r>
            <a:r>
              <a:rPr dirty="0" err="1" smtClean="0"/>
              <a:t>tabul</a:t>
            </a:r>
            <a:r>
              <a:rPr lang="cs-CZ" dirty="0" smtClean="0"/>
              <a:t>a</a:t>
            </a:r>
            <a:endParaRPr dirty="0"/>
          </a:p>
        </p:txBody>
      </p:sp>
      <p:sp>
        <p:nvSpPr>
          <p:cNvPr id="171" name="Death on the operation table"/>
          <p:cNvSpPr txBox="1">
            <a:spLocks noGrp="1"/>
          </p:cNvSpPr>
          <p:nvPr>
            <p:ph type="body" sz="quarter" idx="1"/>
          </p:nvPr>
        </p:nvSpPr>
        <p:spPr>
          <a:prstGeom prst="rect">
            <a:avLst/>
          </a:prstGeom>
        </p:spPr>
        <p:txBody>
          <a:bodyPr/>
          <a:lstStyle/>
          <a:p>
            <a:r>
              <a:t>Death on the operation table</a:t>
            </a:r>
          </a:p>
        </p:txBody>
      </p:sp>
      <p:pic>
        <p:nvPicPr>
          <p:cNvPr id="2" name="Obrázek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063749" y="215371"/>
            <a:ext cx="9009063" cy="6006042"/>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Mors subita"/>
          <p:cNvSpPr txBox="1">
            <a:spLocks noGrp="1"/>
          </p:cNvSpPr>
          <p:nvPr>
            <p:ph type="title"/>
          </p:nvPr>
        </p:nvSpPr>
        <p:spPr>
          <a:prstGeom prst="rect">
            <a:avLst/>
          </a:prstGeom>
        </p:spPr>
        <p:txBody>
          <a:bodyPr/>
          <a:lstStyle/>
          <a:p>
            <a:r>
              <a:t>Mors subita</a:t>
            </a:r>
          </a:p>
        </p:txBody>
      </p:sp>
      <p:sp>
        <p:nvSpPr>
          <p:cNvPr id="176" name="Sudden death"/>
          <p:cNvSpPr txBox="1">
            <a:spLocks noGrp="1"/>
          </p:cNvSpPr>
          <p:nvPr>
            <p:ph type="body" sz="quarter" idx="1"/>
          </p:nvPr>
        </p:nvSpPr>
        <p:spPr>
          <a:prstGeom prst="rect">
            <a:avLst/>
          </a:prstGeom>
        </p:spPr>
        <p:txBody>
          <a:bodyPr/>
          <a:lstStyle/>
          <a:p>
            <a:r>
              <a:t>Sudden death</a:t>
            </a:r>
          </a:p>
        </p:txBody>
      </p:sp>
      <p:pic>
        <p:nvPicPr>
          <p:cNvPr id="3" name="Zástupný symbol pro obrázek 2"/>
          <p:cNvPicPr>
            <a:picLocks noGrp="1" noChangeAspect="1"/>
          </p:cNvPicPr>
          <p:nvPr>
            <p:ph type="pic" idx="14"/>
          </p:nvPr>
        </p:nvPicPr>
        <p:blipFill>
          <a:blip r:embed="rId3" cstate="print">
            <a:extLst>
              <a:ext uri="{28A0092B-C50C-407E-A947-70E740481C1C}">
                <a14:useLocalDpi xmlns:a14="http://schemas.microsoft.com/office/drawing/2010/main" xmlns="" val="0"/>
              </a:ext>
            </a:extLst>
          </a:blip>
          <a:srcRect t="5914" b="5914"/>
          <a:stretch>
            <a:fillRect/>
          </a:stretch>
        </p:blipFill>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004141"/>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778</Words>
  <Application>Microsoft Office PowerPoint</Application>
  <PresentationFormat>Benutzerdefiniert</PresentationFormat>
  <Paragraphs>118</Paragraphs>
  <Slides>33</Slides>
  <Notes>25</Notes>
  <HiddenSlides>0</HiddenSlides>
  <MMClips>2</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New_Template4</vt:lpstr>
      <vt:lpstr>DEATH</vt:lpstr>
      <vt:lpstr>Death</vt:lpstr>
      <vt:lpstr> General terms</vt:lpstr>
      <vt:lpstr>DEATH</vt:lpstr>
      <vt:lpstr>Terms derived from mors</vt:lpstr>
      <vt:lpstr>Mors biologica</vt:lpstr>
      <vt:lpstr>Mors clinica</vt:lpstr>
      <vt:lpstr>Mors in tabula</vt:lpstr>
      <vt:lpstr>Mors subita</vt:lpstr>
      <vt:lpstr>Mors lentissima</vt:lpstr>
      <vt:lpstr>Mors praenatalis</vt:lpstr>
      <vt:lpstr>Mors neonatalis</vt:lpstr>
      <vt:lpstr>As we approach death</vt:lpstr>
      <vt:lpstr>Moribundus, a, um</vt:lpstr>
      <vt:lpstr>Vita minima</vt:lpstr>
      <vt:lpstr>In ultimis/                   in extremis</vt:lpstr>
      <vt:lpstr>In articulo mortis</vt:lpstr>
      <vt:lpstr>Mortuus, a, um</vt:lpstr>
      <vt:lpstr>The stages of death</vt:lpstr>
      <vt:lpstr>Pallor mortis</vt:lpstr>
      <vt:lpstr>Algor mortis</vt:lpstr>
      <vt:lpstr>Rigor mortis</vt:lpstr>
      <vt:lpstr>Livor mortis</vt:lpstr>
      <vt:lpstr>Putrefaction</vt:lpstr>
      <vt:lpstr>Decomposition</vt:lpstr>
      <vt:lpstr>Skeletonization</vt:lpstr>
      <vt:lpstr>Quiz</vt:lpstr>
      <vt:lpstr>What declension is mors and how is it declined?</vt:lpstr>
      <vt:lpstr>What is the meaning of rigor mortis? </vt:lpstr>
      <vt:lpstr>What is the difference between mors biologica and mors clinica?</vt:lpstr>
      <vt:lpstr>Translate this sentence:  Mors subita propter embolum pulmonalem</vt:lpstr>
      <vt:lpstr>What does exitus letalis mean?</vt:lpstr>
      <vt:lpstr>Finis, is, 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dc:title>
  <dc:creator>Moritz Völke</dc:creator>
  <cp:lastModifiedBy>Moritz Völke</cp:lastModifiedBy>
  <cp:revision>62</cp:revision>
  <dcterms:modified xsi:type="dcterms:W3CDTF">2018-05-07T09:06:46Z</dcterms:modified>
</cp:coreProperties>
</file>