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2" r:id="rId1"/>
  </p:sldMasterIdLst>
  <p:sldIdLst>
    <p:sldId id="256" r:id="rId2"/>
    <p:sldId id="273" r:id="rId3"/>
    <p:sldId id="274" r:id="rId4"/>
    <p:sldId id="275" r:id="rId5"/>
    <p:sldId id="257" r:id="rId6"/>
    <p:sldId id="259" r:id="rId7"/>
    <p:sldId id="258" r:id="rId8"/>
    <p:sldId id="260" r:id="rId9"/>
    <p:sldId id="271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72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4660"/>
  </p:normalViewPr>
  <p:slideViewPr>
    <p:cSldViewPr snapToGrid="0">
      <p:cViewPr varScale="1">
        <p:scale>
          <a:sx n="77" d="100"/>
          <a:sy n="77" d="100"/>
        </p:scale>
        <p:origin x="46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217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714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4008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8540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149158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9588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5650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077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745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767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085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673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488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085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873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880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202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Position </a:t>
            </a:r>
            <a:r>
              <a:rPr lang="en-US" dirty="0"/>
              <a:t>in medical terminology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 </a:t>
            </a:r>
            <a:r>
              <a:rPr lang="en-US" dirty="0" smtClean="0"/>
              <a:t>Samer and Mohammad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62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1"/>
              <a:t>Medial</a:t>
            </a:r>
            <a:r>
              <a:rPr lang="cs-CZ" dirty="0"/>
              <a:t> </a:t>
            </a:r>
            <a:r>
              <a:rPr lang="cs-CZ" dirty="0" err="1"/>
              <a:t>position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80523"/>
            <a:ext cx="2830684" cy="834044"/>
          </a:xfrm>
        </p:spPr>
        <p:txBody>
          <a:bodyPr>
            <a:normAutofit/>
          </a:bodyPr>
          <a:lstStyle/>
          <a:p>
            <a:r>
              <a:rPr lang="cs-CZ" dirty="0" err="1"/>
              <a:t>Medius</a:t>
            </a:r>
            <a:r>
              <a:rPr lang="cs-CZ" dirty="0"/>
              <a:t>, a, um/ </a:t>
            </a:r>
            <a:r>
              <a:rPr lang="cs-CZ" dirty="0" err="1"/>
              <a:t>medianus</a:t>
            </a:r>
            <a:r>
              <a:rPr lang="cs-CZ" dirty="0"/>
              <a:t>, a, um</a:t>
            </a:r>
          </a:p>
          <a:p>
            <a:endParaRPr lang="cs-CZ" dirty="0"/>
          </a:p>
          <a:p>
            <a:endParaRPr lang="cs-CZ" dirty="0"/>
          </a:p>
          <a:p>
            <a:endParaRPr lang="en-GB" dirty="0"/>
          </a:p>
        </p:txBody>
      </p:sp>
      <p:pic>
        <p:nvPicPr>
          <p:cNvPr id="1026" name="Picture 2" descr="Image result for auris m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2743200"/>
            <a:ext cx="1814541" cy="1814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073" y="3059083"/>
            <a:ext cx="2495205" cy="2495205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901824" y="5798804"/>
            <a:ext cx="2495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e.g</a:t>
            </a:r>
            <a:r>
              <a:rPr lang="cs-CZ" dirty="0"/>
              <a:t>. </a:t>
            </a:r>
            <a:r>
              <a:rPr lang="cs-CZ" dirty="0" err="1"/>
              <a:t>Auris</a:t>
            </a:r>
            <a:r>
              <a:rPr lang="cs-CZ" dirty="0"/>
              <a:t> media 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4006041" y="1995763"/>
            <a:ext cx="2053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Medialis,e</a:t>
            </a:r>
            <a:r>
              <a:rPr lang="cs-CZ" dirty="0"/>
              <a:t> 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3483772" y="5853513"/>
            <a:ext cx="2277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e.g</a:t>
            </a:r>
            <a:r>
              <a:rPr lang="cs-CZ" dirty="0"/>
              <a:t> </a:t>
            </a:r>
            <a:r>
              <a:rPr lang="cs-CZ" dirty="0" err="1"/>
              <a:t>vastus</a:t>
            </a:r>
            <a:r>
              <a:rPr lang="cs-CZ" dirty="0"/>
              <a:t> </a:t>
            </a:r>
            <a:r>
              <a:rPr lang="cs-CZ" dirty="0" err="1"/>
              <a:t>medialis</a:t>
            </a:r>
            <a:r>
              <a:rPr lang="cs-CZ" dirty="0"/>
              <a:t> 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6425737" y="1928181"/>
            <a:ext cx="2734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Intermedius</a:t>
            </a:r>
            <a:r>
              <a:rPr lang="cs-CZ" dirty="0"/>
              <a:t>, a, um</a:t>
            </a:r>
          </a:p>
          <a:p>
            <a:r>
              <a:rPr lang="cs-CZ" dirty="0"/>
              <a:t>Inter = </a:t>
            </a:r>
            <a:r>
              <a:rPr lang="cs-CZ" dirty="0" err="1"/>
              <a:t>between</a:t>
            </a:r>
            <a:r>
              <a:rPr lang="cs-CZ" dirty="0"/>
              <a:t> 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174" y="2939054"/>
            <a:ext cx="2734887" cy="2617818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6122321" y="5826494"/>
            <a:ext cx="31516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e.g</a:t>
            </a:r>
            <a:r>
              <a:rPr lang="cs-CZ" dirty="0"/>
              <a:t>. Septum intermedium</a:t>
            </a:r>
          </a:p>
          <a:p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13" name="Picture 2" descr="Image result for ¨vastus mediali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018" y="3263250"/>
            <a:ext cx="2229197" cy="2229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00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8" grpId="0"/>
      <p:bldP spid="9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Medial</a:t>
            </a:r>
            <a:r>
              <a:rPr lang="cs-CZ" dirty="0"/>
              <a:t> </a:t>
            </a:r>
            <a:r>
              <a:rPr lang="cs-CZ" dirty="0" err="1"/>
              <a:t>position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4900" y="1712422"/>
            <a:ext cx="6987049" cy="45803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err="1"/>
              <a:t>Mes</a:t>
            </a:r>
            <a:r>
              <a:rPr lang="cs-CZ" sz="2400" dirty="0"/>
              <a:t>-o (</a:t>
            </a:r>
            <a:r>
              <a:rPr lang="cs-CZ" sz="2400" dirty="0" err="1"/>
              <a:t>prefex</a:t>
            </a:r>
            <a:r>
              <a:rPr lang="cs-CZ" sz="2400" dirty="0"/>
              <a:t>)</a:t>
            </a:r>
          </a:p>
          <a:p>
            <a:r>
              <a:rPr lang="cs-CZ" dirty="0" err="1"/>
              <a:t>Meso</a:t>
            </a:r>
            <a:r>
              <a:rPr lang="cs-CZ" dirty="0"/>
              <a:t> </a:t>
            </a:r>
            <a:r>
              <a:rPr lang="cs-CZ" dirty="0" err="1"/>
              <a:t>comes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greek</a:t>
            </a:r>
            <a:r>
              <a:rPr lang="cs-CZ" dirty="0"/>
              <a:t> </a:t>
            </a:r>
            <a:r>
              <a:rPr lang="cs-CZ" dirty="0" err="1"/>
              <a:t>word</a:t>
            </a:r>
            <a:r>
              <a:rPr lang="cs-CZ" dirty="0"/>
              <a:t> </a:t>
            </a:r>
            <a:r>
              <a:rPr lang="cs-CZ" dirty="0" err="1" smtClean="0"/>
              <a:t>mEsos</a:t>
            </a:r>
            <a:r>
              <a:rPr lang="cs-CZ" dirty="0" smtClean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middle</a:t>
            </a:r>
            <a:r>
              <a:rPr lang="cs-CZ" dirty="0"/>
              <a:t>.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900" y="2827358"/>
            <a:ext cx="7095113" cy="3131214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8233204" y="1775046"/>
            <a:ext cx="24030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e.g</a:t>
            </a:r>
            <a:r>
              <a:rPr lang="cs-CZ" dirty="0"/>
              <a:t>. </a:t>
            </a:r>
            <a:r>
              <a:rPr lang="cs-CZ" dirty="0" err="1">
                <a:solidFill>
                  <a:srgbClr val="FF0000"/>
                </a:solidFill>
              </a:rPr>
              <a:t>Meso</a:t>
            </a:r>
            <a:r>
              <a:rPr lang="cs-CZ" dirty="0" err="1"/>
              <a:t>derma</a:t>
            </a:r>
            <a:r>
              <a:rPr lang="cs-CZ" dirty="0"/>
              <a:t>,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middle</a:t>
            </a:r>
            <a:r>
              <a:rPr lang="cs-CZ" dirty="0"/>
              <a:t> </a:t>
            </a:r>
            <a:r>
              <a:rPr lang="cs-CZ" dirty="0" err="1"/>
              <a:t>germ</a:t>
            </a:r>
            <a:r>
              <a:rPr lang="cs-CZ" dirty="0"/>
              <a:t> </a:t>
            </a:r>
            <a:r>
              <a:rPr lang="cs-CZ" dirty="0" err="1"/>
              <a:t>layer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early embryo.</a:t>
            </a:r>
          </a:p>
        </p:txBody>
      </p:sp>
      <p:pic>
        <p:nvPicPr>
          <p:cNvPr id="2050" name="Picture 2" descr="Image result for Mesoderma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905" y="3095846"/>
            <a:ext cx="4190393" cy="142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1827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Anterior position/before </a:t>
            </a:r>
            <a:r>
              <a:rPr lang="en-GB" dirty="0" err="1"/>
              <a:t>sth</a:t>
            </a:r>
            <a:endParaRPr lang="en-GB" dirty="0"/>
          </a:p>
        </p:txBody>
      </p:sp>
      <p:pic>
        <p:nvPicPr>
          <p:cNvPr id="1026" name="Picture 2" descr="Hutchinson-Gilford Progeria Syndrome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69523" y="4749460"/>
            <a:ext cx="1973774" cy="1592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8934" y="1844131"/>
            <a:ext cx="1414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Antero-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37164" y="1972575"/>
            <a:ext cx="1282460" cy="391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476447" y="1955070"/>
            <a:ext cx="1121433" cy="36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3127078" y="1862181"/>
            <a:ext cx="1259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Ante-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52196" y="1857321"/>
            <a:ext cx="1190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solidFill>
                  <a:srgbClr val="FF0000"/>
                </a:solidFill>
              </a:rPr>
              <a:t>Prae</a:t>
            </a:r>
            <a:r>
              <a:rPr lang="en-GB" sz="2400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89146" y="1854023"/>
            <a:ext cx="1058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Pro-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09314" y="2681193"/>
            <a:ext cx="2651185" cy="661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494583" y="2448039"/>
            <a:ext cx="2202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=situated in front, fore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34906" y="2603997"/>
            <a:ext cx="1564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=before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652196" y="2527080"/>
            <a:ext cx="21610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=a variant of pre, “before” , “prior to”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327052" y="2572210"/>
            <a:ext cx="1068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=for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64910" y="3310151"/>
            <a:ext cx="20042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e.g. </a:t>
            </a:r>
            <a:r>
              <a:rPr lang="en-GB" dirty="0">
                <a:solidFill>
                  <a:srgbClr val="FF0000"/>
                </a:solidFill>
              </a:rPr>
              <a:t>antero</a:t>
            </a:r>
            <a:r>
              <a:rPr lang="en-GB" dirty="0"/>
              <a:t>posterior, </a:t>
            </a:r>
            <a:r>
              <a:rPr lang="en-GB" dirty="0" err="1">
                <a:solidFill>
                  <a:srgbClr val="FF0000"/>
                </a:solidFill>
              </a:rPr>
              <a:t>antero</a:t>
            </a:r>
            <a:r>
              <a:rPr lang="en-GB" dirty="0" err="1"/>
              <a:t>lateralis</a:t>
            </a:r>
            <a:r>
              <a:rPr lang="en-GB" dirty="0"/>
              <a:t>, </a:t>
            </a:r>
            <a:r>
              <a:rPr lang="en-GB" dirty="0">
                <a:solidFill>
                  <a:srgbClr val="FF0000"/>
                </a:solidFill>
              </a:rPr>
              <a:t>antero</a:t>
            </a:r>
            <a:r>
              <a:rPr lang="en-GB" dirty="0"/>
              <a:t>inferior,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234906" y="3237283"/>
            <a:ext cx="2040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e.g. </a:t>
            </a:r>
            <a:r>
              <a:rPr lang="en-GB" dirty="0" err="1">
                <a:solidFill>
                  <a:srgbClr val="FF0000"/>
                </a:solidFill>
              </a:rPr>
              <a:t>Ante</a:t>
            </a:r>
            <a:r>
              <a:rPr lang="en-GB" dirty="0" err="1"/>
              <a:t>positio</a:t>
            </a:r>
            <a:r>
              <a:rPr lang="en-GB" dirty="0"/>
              <a:t> uteri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643620" y="3522336"/>
            <a:ext cx="18881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e.g. </a:t>
            </a:r>
            <a:r>
              <a:rPr lang="en-GB" dirty="0" err="1"/>
              <a:t>transfusio</a:t>
            </a:r>
            <a:r>
              <a:rPr lang="en-GB" dirty="0"/>
              <a:t> </a:t>
            </a:r>
            <a:r>
              <a:rPr lang="en-GB" dirty="0" err="1">
                <a:solidFill>
                  <a:srgbClr val="FF0000"/>
                </a:solidFill>
              </a:rPr>
              <a:t>prae</a:t>
            </a:r>
            <a:r>
              <a:rPr lang="en-GB" dirty="0" err="1"/>
              <a:t>operativ</a:t>
            </a:r>
            <a:r>
              <a:rPr lang="en-GB" dirty="0" err="1">
                <a:solidFill>
                  <a:srgbClr val="00B050"/>
                </a:solidFill>
              </a:rPr>
              <a:t>a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935948" y="3520664"/>
            <a:ext cx="1764571" cy="866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8289146" y="3383836"/>
            <a:ext cx="19534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e.g. </a:t>
            </a:r>
            <a:r>
              <a:rPr lang="en-GB" dirty="0">
                <a:solidFill>
                  <a:srgbClr val="FF0000"/>
                </a:solidFill>
              </a:rPr>
              <a:t>pro</a:t>
            </a:r>
            <a:r>
              <a:rPr lang="en-GB" dirty="0"/>
              <a:t>geria </a:t>
            </a:r>
            <a:r>
              <a:rPr lang="en-GB" dirty="0" err="1"/>
              <a:t>adultorum</a:t>
            </a:r>
            <a:r>
              <a:rPr lang="en-GB" dirty="0"/>
              <a:t>, </a:t>
            </a:r>
            <a:r>
              <a:rPr lang="en-GB" dirty="0" err="1">
                <a:solidFill>
                  <a:srgbClr val="FF0000"/>
                </a:solidFill>
              </a:rPr>
              <a:t>pro</a:t>
            </a:r>
            <a:r>
              <a:rPr lang="en-GB" dirty="0" err="1"/>
              <a:t>gnathia</a:t>
            </a:r>
            <a:r>
              <a:rPr lang="en-GB" dirty="0"/>
              <a:t> 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405" y="4616690"/>
            <a:ext cx="1768967" cy="2053138"/>
          </a:xfrm>
          <a:prstGeom prst="rect">
            <a:avLst/>
          </a:prstGeom>
        </p:spPr>
      </p:pic>
      <p:pic>
        <p:nvPicPr>
          <p:cNvPr id="1028" name="Picture 4" descr="Figure 28 02 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906" y="4307166"/>
            <a:ext cx="1554770" cy="221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dentification-patients-preoperative-preparation-july-modern-hospital-jiangxi-province-doctors-nurses-to-40225467.jpg (1300×955)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26"/>
          <a:stretch/>
        </p:blipFill>
        <p:spPr bwMode="auto">
          <a:xfrm>
            <a:off x="5169978" y="4850670"/>
            <a:ext cx="2411822" cy="1585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1603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6" grpId="0"/>
      <p:bldP spid="17" grpId="0"/>
      <p:bldP spid="18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905" y="214898"/>
            <a:ext cx="8596668" cy="1320800"/>
          </a:xfrm>
        </p:spPr>
        <p:txBody>
          <a:bodyPr/>
          <a:lstStyle/>
          <a:p>
            <a:r>
              <a:rPr lang="en-GB" dirty="0"/>
              <a:t>Posterior position/after </a:t>
            </a:r>
            <a:r>
              <a:rPr lang="en-GB" dirty="0" err="1"/>
              <a:t>sth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2050" name="Picture 2" descr="https://www.epainassist.com/images/Posterolateral-Corner-Injury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335" y="4423282"/>
            <a:ext cx="1788395" cy="176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59333" y="1535700"/>
            <a:ext cx="1855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solidFill>
                  <a:srgbClr val="FF0000"/>
                </a:solidFill>
              </a:rPr>
              <a:t>Postero</a:t>
            </a:r>
            <a:r>
              <a:rPr lang="en-GB" sz="2400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09103" y="1563320"/>
            <a:ext cx="939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Post-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58609" y="1548824"/>
            <a:ext cx="1132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Retro-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00828" y="1535698"/>
            <a:ext cx="1156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Meta-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4175" y="2259784"/>
            <a:ext cx="1229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= at the back of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79199" y="2259784"/>
            <a:ext cx="999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=after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83073" y="2230375"/>
            <a:ext cx="1707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=Backward, back, behind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589482" y="2091876"/>
            <a:ext cx="19787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=after, along with, beyond, among, behind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81249" y="3318779"/>
            <a:ext cx="1911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e.g. </a:t>
            </a:r>
            <a:r>
              <a:rPr lang="en-GB" dirty="0" err="1"/>
              <a:t>infarctus</a:t>
            </a:r>
            <a:r>
              <a:rPr lang="en-GB" dirty="0"/>
              <a:t> </a:t>
            </a:r>
            <a:r>
              <a:rPr lang="en-GB" dirty="0" err="1">
                <a:solidFill>
                  <a:srgbClr val="FF0000"/>
                </a:solidFill>
              </a:rPr>
              <a:t>postero</a:t>
            </a:r>
            <a:r>
              <a:rPr lang="en-GB" dirty="0" err="1"/>
              <a:t>lateralis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3025061" y="2936362"/>
            <a:ext cx="21071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e.g. </a:t>
            </a:r>
            <a:r>
              <a:rPr lang="en-GB" dirty="0" err="1"/>
              <a:t>regio</a:t>
            </a:r>
            <a:r>
              <a:rPr lang="en-GB" dirty="0"/>
              <a:t> </a:t>
            </a:r>
            <a:r>
              <a:rPr lang="en-GB" dirty="0" err="1">
                <a:solidFill>
                  <a:srgbClr val="FF0000"/>
                </a:solidFill>
              </a:rPr>
              <a:t>post</a:t>
            </a:r>
            <a:r>
              <a:rPr lang="en-GB" dirty="0" err="1"/>
              <a:t>nasalis</a:t>
            </a:r>
            <a:r>
              <a:rPr lang="en-GB" dirty="0"/>
              <a:t>, status </a:t>
            </a:r>
            <a:r>
              <a:rPr lang="en-GB" dirty="0" err="1">
                <a:solidFill>
                  <a:srgbClr val="FF0000"/>
                </a:solidFill>
              </a:rPr>
              <a:t>post</a:t>
            </a:r>
            <a:r>
              <a:rPr lang="en-GB" dirty="0" err="1"/>
              <a:t>abortalis</a:t>
            </a:r>
            <a:r>
              <a:rPr lang="en-GB" dirty="0"/>
              <a:t>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132258" y="3069340"/>
            <a:ext cx="2155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e.g. </a:t>
            </a:r>
            <a:r>
              <a:rPr lang="en-GB" dirty="0" err="1"/>
              <a:t>Spatium</a:t>
            </a:r>
            <a:r>
              <a:rPr lang="en-GB" dirty="0"/>
              <a:t> </a:t>
            </a:r>
            <a:r>
              <a:rPr lang="en-GB" dirty="0" err="1">
                <a:solidFill>
                  <a:srgbClr val="FF0000"/>
                </a:solidFill>
              </a:rPr>
              <a:t>retro</a:t>
            </a:r>
            <a:r>
              <a:rPr lang="en-GB" dirty="0" err="1"/>
              <a:t>pharynge</a:t>
            </a:r>
            <a:r>
              <a:rPr lang="en-GB" dirty="0" err="1">
                <a:solidFill>
                  <a:srgbClr val="00B050"/>
                </a:solidFill>
              </a:rPr>
              <a:t>um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708009" y="3213360"/>
            <a:ext cx="1741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e.g. </a:t>
            </a:r>
            <a:r>
              <a:rPr lang="en-GB" dirty="0" err="1"/>
              <a:t>ossa</a:t>
            </a:r>
            <a:r>
              <a:rPr lang="en-GB" dirty="0"/>
              <a:t> </a:t>
            </a:r>
            <a:r>
              <a:rPr lang="en-GB" dirty="0" err="1">
                <a:solidFill>
                  <a:srgbClr val="FF0000"/>
                </a:solidFill>
              </a:rPr>
              <a:t>meta</a:t>
            </a:r>
            <a:r>
              <a:rPr lang="en-GB" dirty="0" err="1"/>
              <a:t>carpali</a:t>
            </a:r>
            <a:r>
              <a:rPr lang="en-GB" dirty="0" err="1">
                <a:solidFill>
                  <a:srgbClr val="00B050"/>
                </a:solidFill>
              </a:rPr>
              <a:t>a</a:t>
            </a:r>
            <a:endParaRPr lang="en-GB" dirty="0">
              <a:solidFill>
                <a:srgbClr val="00B050"/>
              </a:solidFill>
            </a:endParaRPr>
          </a:p>
        </p:txBody>
      </p:sp>
      <p:pic>
        <p:nvPicPr>
          <p:cNvPr id="2052" name="Picture 4" descr="Image result for post nasal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255"/>
          <a:stretch/>
        </p:blipFill>
        <p:spPr bwMode="auto">
          <a:xfrm>
            <a:off x="3171672" y="4658567"/>
            <a:ext cx="1754170" cy="1296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8784" y="4214306"/>
            <a:ext cx="1672477" cy="1976437"/>
          </a:xfrm>
          <a:prstGeom prst="rect">
            <a:avLst/>
          </a:prstGeom>
        </p:spPr>
      </p:pic>
      <p:pic>
        <p:nvPicPr>
          <p:cNvPr id="2054" name="Picture 6" descr="Image result for ossa metacarpali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203" y="4231436"/>
            <a:ext cx="1721416" cy="223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6715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8" grpId="0"/>
      <p:bldP spid="19" grpId="0"/>
      <p:bldP spid="20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388" y="452489"/>
            <a:ext cx="8596668" cy="1320800"/>
          </a:xfrm>
        </p:spPr>
        <p:txBody>
          <a:bodyPr/>
          <a:lstStyle/>
          <a:p>
            <a:r>
              <a:rPr lang="en-GB" dirty="0"/>
              <a:t>Superior position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1792" y="1666308"/>
            <a:ext cx="1527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solidFill>
                  <a:srgbClr val="FF0000"/>
                </a:solidFill>
              </a:rPr>
              <a:t>Supero</a:t>
            </a:r>
            <a:r>
              <a:rPr lang="en-GB" sz="2400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26331" y="1398755"/>
            <a:ext cx="19563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Supra/-super-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64362" y="1519276"/>
            <a:ext cx="86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Epi-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02412" y="1471602"/>
            <a:ext cx="1296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Hyper-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54860" y="3629555"/>
            <a:ext cx="1230702" cy="1104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415569" y="3269669"/>
            <a:ext cx="26959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e.g. </a:t>
            </a:r>
            <a:r>
              <a:rPr lang="en-GB" dirty="0" err="1"/>
              <a:t>nodi</a:t>
            </a:r>
            <a:r>
              <a:rPr lang="en-GB" dirty="0"/>
              <a:t> </a:t>
            </a:r>
            <a:r>
              <a:rPr lang="en-GB" dirty="0" err="1"/>
              <a:t>lymphatici</a:t>
            </a:r>
            <a:r>
              <a:rPr lang="en-GB" dirty="0"/>
              <a:t> </a:t>
            </a:r>
            <a:r>
              <a:rPr lang="en-GB" dirty="0" err="1"/>
              <a:t>inguinales</a:t>
            </a:r>
            <a:r>
              <a:rPr lang="en-GB" dirty="0"/>
              <a:t> superficialis </a:t>
            </a:r>
            <a:r>
              <a:rPr lang="en-GB" dirty="0" err="1">
                <a:solidFill>
                  <a:srgbClr val="FF0000"/>
                </a:solidFill>
              </a:rPr>
              <a:t>supero</a:t>
            </a:r>
            <a:r>
              <a:rPr lang="en-GB" dirty="0" err="1"/>
              <a:t>medialis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3026248" y="3209247"/>
            <a:ext cx="1756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e.g. fossa </a:t>
            </a:r>
            <a:r>
              <a:rPr lang="en-GB" dirty="0" err="1">
                <a:solidFill>
                  <a:srgbClr val="FF0000"/>
                </a:solidFill>
              </a:rPr>
              <a:t>supra</a:t>
            </a:r>
            <a:r>
              <a:rPr lang="en-GB" dirty="0" err="1"/>
              <a:t>vesical</a:t>
            </a:r>
            <a:r>
              <a:rPr lang="en-GB" dirty="0" err="1">
                <a:solidFill>
                  <a:srgbClr val="00B050"/>
                </a:solidFill>
              </a:rPr>
              <a:t>is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72704" y="3171908"/>
            <a:ext cx="1563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e.g. venae </a:t>
            </a:r>
            <a:r>
              <a:rPr lang="en-GB" dirty="0" err="1">
                <a:solidFill>
                  <a:srgbClr val="FF0000"/>
                </a:solidFill>
              </a:rPr>
              <a:t>epi</a:t>
            </a:r>
            <a:r>
              <a:rPr lang="en-GB" dirty="0" err="1"/>
              <a:t>scleral</a:t>
            </a:r>
            <a:r>
              <a:rPr lang="en-GB" dirty="0" err="1">
                <a:solidFill>
                  <a:srgbClr val="00B050"/>
                </a:solidFill>
              </a:rPr>
              <a:t>es</a:t>
            </a:r>
            <a:r>
              <a:rPr lang="en-GB" dirty="0"/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448459" y="3347746"/>
            <a:ext cx="2429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e.g. </a:t>
            </a:r>
            <a:r>
              <a:rPr lang="en-GB" dirty="0" err="1"/>
              <a:t>hypernephritis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575691" y="2368443"/>
            <a:ext cx="1339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=Situated above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026248" y="2554910"/>
            <a:ext cx="1396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=above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252861" y="2554910"/>
            <a:ext cx="958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=upon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621271" y="2248578"/>
            <a:ext cx="21679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=over, usually implying excess or exaggeration</a:t>
            </a:r>
          </a:p>
        </p:txBody>
      </p:sp>
      <p:pic>
        <p:nvPicPr>
          <p:cNvPr id="6146" name="Picture 2" descr="Image result for nodi lymphatici inguinales superficiales superomed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26" y="4380383"/>
            <a:ext cx="2281469" cy="2281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fossa supravesical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32" y="4112836"/>
            <a:ext cx="2587142" cy="2587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Image result for venae episcleral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254" y="4234994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Image result for e.g. hydronephrosi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396" y="4297544"/>
            <a:ext cx="2276773" cy="1748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109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4" grpId="0"/>
      <p:bldP spid="19" grpId="0"/>
      <p:bldP spid="20" grpId="0"/>
      <p:bldP spid="21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36" y="562135"/>
            <a:ext cx="8911687" cy="1280890"/>
          </a:xfrm>
        </p:spPr>
        <p:txBody>
          <a:bodyPr/>
          <a:lstStyle/>
          <a:p>
            <a:r>
              <a:rPr lang="en-GB" dirty="0"/>
              <a:t>Inferior position</a:t>
            </a:r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970" y="4434793"/>
            <a:ext cx="1836857" cy="1418052"/>
          </a:xfrm>
        </p:spPr>
      </p:pic>
      <p:sp>
        <p:nvSpPr>
          <p:cNvPr id="4" name="TextBox 3"/>
          <p:cNvSpPr txBox="1"/>
          <p:nvPr/>
        </p:nvSpPr>
        <p:spPr>
          <a:xfrm>
            <a:off x="116241" y="1523090"/>
            <a:ext cx="1258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solidFill>
                  <a:srgbClr val="FF0000"/>
                </a:solidFill>
              </a:rPr>
              <a:t>infero</a:t>
            </a:r>
            <a:r>
              <a:rPr lang="en-GB" sz="2400" dirty="0">
                <a:solidFill>
                  <a:srgbClr val="FF0000"/>
                </a:solidFill>
              </a:rPr>
              <a:t>-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9579" y="1558171"/>
            <a:ext cx="1167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infra-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48244" y="1558171"/>
            <a:ext cx="1041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sub-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18161" y="1523090"/>
            <a:ext cx="1355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hypo-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6241" y="3080384"/>
            <a:ext cx="1932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e.g. </a:t>
            </a:r>
            <a:r>
              <a:rPr lang="en-GB" dirty="0" err="1"/>
              <a:t>infarctus</a:t>
            </a:r>
            <a:r>
              <a:rPr lang="en-GB" dirty="0"/>
              <a:t> </a:t>
            </a:r>
            <a:r>
              <a:rPr lang="en-GB" dirty="0" err="1">
                <a:solidFill>
                  <a:srgbClr val="FF0000"/>
                </a:solidFill>
              </a:rPr>
              <a:t>infero</a:t>
            </a:r>
            <a:r>
              <a:rPr lang="en-GB" dirty="0" err="1"/>
              <a:t>posterior</a:t>
            </a:r>
            <a:r>
              <a:rPr lang="en-GB" dirty="0"/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00203" y="3080384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e.g. </a:t>
            </a:r>
            <a:r>
              <a:rPr lang="en-GB" dirty="0" err="1"/>
              <a:t>nervus</a:t>
            </a:r>
            <a:r>
              <a:rPr lang="en-GB" dirty="0"/>
              <a:t> </a:t>
            </a:r>
            <a:r>
              <a:rPr lang="en-GB" dirty="0" err="1">
                <a:solidFill>
                  <a:srgbClr val="FF0000"/>
                </a:solidFill>
              </a:rPr>
              <a:t>infra</a:t>
            </a:r>
            <a:r>
              <a:rPr lang="en-GB" dirty="0" err="1"/>
              <a:t>orbitalis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5148244" y="3035877"/>
            <a:ext cx="1552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e.g. ductus </a:t>
            </a:r>
            <a:r>
              <a:rPr lang="pt-BR" dirty="0">
                <a:solidFill>
                  <a:srgbClr val="FF0000"/>
                </a:solidFill>
              </a:rPr>
              <a:t>sub</a:t>
            </a:r>
            <a:r>
              <a:rPr lang="pt-BR" dirty="0"/>
              <a:t>lingualis major 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7918161" y="3080384"/>
            <a:ext cx="1857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e.g. </a:t>
            </a:r>
            <a:r>
              <a:rPr lang="en-GB" dirty="0">
                <a:solidFill>
                  <a:srgbClr val="FF0000"/>
                </a:solidFill>
              </a:rPr>
              <a:t>hypo</a:t>
            </a:r>
            <a:r>
              <a:rPr lang="en-GB" dirty="0"/>
              <a:t>dermis 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8498" y="4314798"/>
            <a:ext cx="2114356" cy="168375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4470" y="4314798"/>
            <a:ext cx="2242163" cy="145514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23436" y="2380962"/>
            <a:ext cx="1262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=low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00203" y="2380962"/>
            <a:ext cx="1305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=beneath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090492" y="2305270"/>
            <a:ext cx="2085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=beneath/under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851422" y="2266658"/>
            <a:ext cx="2108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=deficient/below normal</a:t>
            </a:r>
          </a:p>
        </p:txBody>
      </p:sp>
      <p:pic>
        <p:nvPicPr>
          <p:cNvPr id="3074" name="Picture 2" descr="Image result for nervus infraorbitali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460" y="4075302"/>
            <a:ext cx="1777543" cy="1777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1534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7" grpId="0"/>
      <p:bldP spid="18" grpId="0"/>
      <p:bldP spid="19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Internal position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3989" y="1864672"/>
            <a:ext cx="1696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Internus, a, um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7334" y="3806796"/>
            <a:ext cx="1857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e.g. </a:t>
            </a:r>
            <a:r>
              <a:rPr lang="en-GB" dirty="0" err="1"/>
              <a:t>auris</a:t>
            </a:r>
            <a:r>
              <a:rPr lang="en-GB" dirty="0"/>
              <a:t> </a:t>
            </a:r>
            <a:r>
              <a:rPr lang="en-GB" dirty="0" err="1"/>
              <a:t>intern</a:t>
            </a:r>
            <a:r>
              <a:rPr lang="en-GB" dirty="0" err="1">
                <a:solidFill>
                  <a:srgbClr val="00B050"/>
                </a:solidFill>
              </a:rPr>
              <a:t>a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36163" y="1942049"/>
            <a:ext cx="1673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Intra-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84925" y="1866519"/>
            <a:ext cx="1242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Endo-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80075" y="3804884"/>
            <a:ext cx="2367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e.g. </a:t>
            </a:r>
            <a:r>
              <a:rPr lang="en-GB" dirty="0" err="1"/>
              <a:t>haemorrhagia</a:t>
            </a:r>
            <a:r>
              <a:rPr lang="en-GB" dirty="0"/>
              <a:t> </a:t>
            </a:r>
            <a:r>
              <a:rPr lang="en-GB" dirty="0" err="1">
                <a:solidFill>
                  <a:srgbClr val="FF0000"/>
                </a:solidFill>
              </a:rPr>
              <a:t>intra</a:t>
            </a:r>
            <a:r>
              <a:rPr lang="en-GB" dirty="0" err="1"/>
              <a:t>cranialis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6884924" y="3618969"/>
            <a:ext cx="18345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e.g. </a:t>
            </a:r>
            <a:r>
              <a:rPr lang="en-GB" dirty="0">
                <a:solidFill>
                  <a:srgbClr val="FF0000"/>
                </a:solidFill>
              </a:rPr>
              <a:t>endo</a:t>
            </a:r>
            <a:r>
              <a:rPr lang="en-GB" dirty="0"/>
              <a:t>carditis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778" y="4745484"/>
            <a:ext cx="1870951" cy="187095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6754" y="4453127"/>
            <a:ext cx="2617248" cy="191931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282708" y="2930400"/>
            <a:ext cx="981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=within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30650" y="2929904"/>
            <a:ext cx="971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=within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78694" y="2974074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=inward, internal</a:t>
            </a:r>
          </a:p>
        </p:txBody>
      </p:sp>
      <p:pic>
        <p:nvPicPr>
          <p:cNvPr id="4098" name="Picture 2" descr="Image result for haemorrhage intracrani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680" y="4732740"/>
            <a:ext cx="2409123" cy="1806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7151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3" grpId="0"/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External position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0750" y="1672146"/>
            <a:ext cx="20931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Externus, a, um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76769" y="1665325"/>
            <a:ext cx="1058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Extra-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97623" y="1514901"/>
            <a:ext cx="10639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solidFill>
                  <a:srgbClr val="FF0000"/>
                </a:solidFill>
              </a:rPr>
              <a:t>Ecto</a:t>
            </a:r>
            <a:r>
              <a:rPr lang="en-GB" sz="2400" dirty="0">
                <a:solidFill>
                  <a:srgbClr val="FF0000"/>
                </a:solidFill>
              </a:rPr>
              <a:t>-/</a:t>
            </a:r>
            <a:r>
              <a:rPr lang="en-GB" sz="2400" dirty="0" err="1">
                <a:solidFill>
                  <a:srgbClr val="FF0000"/>
                </a:solidFill>
              </a:rPr>
              <a:t>exo</a:t>
            </a:r>
            <a:r>
              <a:rPr lang="en-GB" sz="2400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0750" y="3615094"/>
            <a:ext cx="17547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e.g. meatus acusticus extern</a:t>
            </a:r>
            <a:r>
              <a:rPr lang="pt-BR" dirty="0">
                <a:solidFill>
                  <a:srgbClr val="00B050"/>
                </a:solidFill>
              </a:rPr>
              <a:t>us</a:t>
            </a:r>
            <a:r>
              <a:rPr lang="pt-BR" dirty="0"/>
              <a:t> 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835505" y="3637171"/>
            <a:ext cx="19035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e.g. </a:t>
            </a:r>
            <a:r>
              <a:rPr lang="en-GB" dirty="0" err="1"/>
              <a:t>circulatio</a:t>
            </a:r>
            <a:r>
              <a:rPr lang="en-GB" dirty="0"/>
              <a:t> </a:t>
            </a:r>
            <a:r>
              <a:rPr lang="en-GB" dirty="0" err="1" smtClean="0">
                <a:solidFill>
                  <a:srgbClr val="FF0000"/>
                </a:solidFill>
              </a:rPr>
              <a:t>extra</a:t>
            </a:r>
            <a:r>
              <a:rPr lang="en-GB" dirty="0" err="1" smtClean="0"/>
              <a:t>corporal</a:t>
            </a:r>
            <a:r>
              <a:rPr lang="cs-CZ" dirty="0" err="1" smtClean="0"/>
              <a:t>ls</a:t>
            </a:r>
            <a:r>
              <a:rPr lang="en-GB" dirty="0" smtClean="0">
                <a:solidFill>
                  <a:schemeClr val="bg1"/>
                </a:solidFill>
              </a:rPr>
              <a:t>is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97623" y="3440488"/>
            <a:ext cx="2283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e.g. </a:t>
            </a:r>
            <a:r>
              <a:rPr lang="en-GB" dirty="0" err="1">
                <a:solidFill>
                  <a:srgbClr val="FF0000"/>
                </a:solidFill>
              </a:rPr>
              <a:t>ecto</a:t>
            </a:r>
            <a:r>
              <a:rPr lang="en-GB" dirty="0" err="1"/>
              <a:t>parasitus</a:t>
            </a:r>
            <a:r>
              <a:rPr lang="en-GB" dirty="0"/>
              <a:t>; neurosis </a:t>
            </a:r>
            <a:r>
              <a:rPr lang="en-GB" dirty="0" err="1">
                <a:solidFill>
                  <a:srgbClr val="FF0000"/>
                </a:solidFill>
              </a:rPr>
              <a:t>exo</a:t>
            </a:r>
            <a:r>
              <a:rPr lang="en-GB" dirty="0" err="1"/>
              <a:t>genes</a:t>
            </a:r>
            <a:r>
              <a:rPr lang="en-GB" dirty="0"/>
              <a:t>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750" y="4965520"/>
            <a:ext cx="1956727" cy="136970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795819" y="4368441"/>
            <a:ext cx="1402534" cy="194610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80750" y="2794157"/>
            <a:ext cx="1533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=outward external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66362" y="2542489"/>
            <a:ext cx="2078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=outwards or beyond an area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59964" y="2512535"/>
            <a:ext cx="2074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=outer, outside, external</a:t>
            </a:r>
          </a:p>
        </p:txBody>
      </p:sp>
      <p:pic>
        <p:nvPicPr>
          <p:cNvPr id="5122" name="Picture 2" descr="Image result for circulation extracorporel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132" y="4446871"/>
            <a:ext cx="2143568" cy="2312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9987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4" grpId="0"/>
      <p:bldP spid="15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67182" y="1548981"/>
            <a:ext cx="2390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fractura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entra</a:t>
            </a:r>
            <a:r>
              <a:rPr lang="en-US" dirty="0" err="1"/>
              <a:t>-sterni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663101" y="2597550"/>
            <a:ext cx="1499128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</a:t>
            </a:r>
            <a:r>
              <a:rPr lang="en-US" dirty="0" err="1" smtClean="0"/>
              <a:t>tensio</a:t>
            </a:r>
            <a:endParaRPr lang="cs-CZ" dirty="0"/>
          </a:p>
        </p:txBody>
      </p:sp>
      <p:sp>
        <p:nvSpPr>
          <p:cNvPr id="6" name="Rectangle 5"/>
          <p:cNvSpPr/>
          <p:nvPr/>
        </p:nvSpPr>
        <p:spPr>
          <a:xfrm>
            <a:off x="5156200" y="4584502"/>
            <a:ext cx="24416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high blood pressure</a:t>
            </a:r>
          </a:p>
        </p:txBody>
      </p:sp>
      <p:sp>
        <p:nvSpPr>
          <p:cNvPr id="7" name="Rectangle 6"/>
          <p:cNvSpPr/>
          <p:nvPr/>
        </p:nvSpPr>
        <p:spPr>
          <a:xfrm>
            <a:off x="1664131" y="1252493"/>
            <a:ext cx="1418978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</a:t>
            </a:r>
            <a:r>
              <a:rPr lang="en-US" dirty="0" err="1" smtClean="0"/>
              <a:t>partus</a:t>
            </a:r>
            <a:endParaRPr lang="cs-CZ" dirty="0"/>
          </a:p>
        </p:txBody>
      </p:sp>
      <p:sp>
        <p:nvSpPr>
          <p:cNvPr id="8" name="Rectangle 7"/>
          <p:cNvSpPr/>
          <p:nvPr/>
        </p:nvSpPr>
        <p:spPr>
          <a:xfrm>
            <a:off x="1692833" y="2964249"/>
            <a:ext cx="2148345" cy="2585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Pars </a:t>
            </a:r>
            <a:r>
              <a:rPr lang="en-US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extra</a:t>
            </a:r>
            <a:r>
              <a:rPr lang="en-US" dirty="0" err="1"/>
              <a:t>venosa</a:t>
            </a:r>
            <a:r>
              <a:rPr lang="en-US" dirty="0"/>
              <a:t> </a:t>
            </a:r>
            <a:endParaRPr lang="cs-CZ" dirty="0"/>
          </a:p>
        </p:txBody>
      </p:sp>
      <p:sp>
        <p:nvSpPr>
          <p:cNvPr id="9" name="Rectangle 8"/>
          <p:cNvSpPr/>
          <p:nvPr/>
        </p:nvSpPr>
        <p:spPr>
          <a:xfrm>
            <a:off x="5156200" y="5259810"/>
            <a:ext cx="41120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Part outwards </a:t>
            </a:r>
            <a:r>
              <a:rPr lang="en-GB" dirty="0"/>
              <a:t>(or beyond)</a:t>
            </a:r>
            <a:r>
              <a:rPr lang="en-US" dirty="0"/>
              <a:t> the vein</a:t>
            </a:r>
          </a:p>
        </p:txBody>
      </p:sp>
      <p:sp>
        <p:nvSpPr>
          <p:cNvPr id="10" name="Rectangle 9"/>
          <p:cNvSpPr/>
          <p:nvPr/>
        </p:nvSpPr>
        <p:spPr>
          <a:xfrm>
            <a:off x="5083263" y="5768627"/>
            <a:ext cx="31582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Posterior inferior iliac spine </a:t>
            </a:r>
            <a:endParaRPr lang="cs-CZ" dirty="0"/>
          </a:p>
        </p:txBody>
      </p:sp>
      <p:sp>
        <p:nvSpPr>
          <p:cNvPr id="11" name="Rectangle 10"/>
          <p:cNvSpPr/>
          <p:nvPr/>
        </p:nvSpPr>
        <p:spPr>
          <a:xfrm>
            <a:off x="1634336" y="3751712"/>
            <a:ext cx="310208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spina</a:t>
            </a:r>
            <a:r>
              <a:rPr lang="en-US" dirty="0" smtClean="0"/>
              <a:t> </a:t>
            </a:r>
            <a:r>
              <a:rPr lang="en-US" dirty="0" err="1"/>
              <a:t>iliaca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inferior posterior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490563" y="1591823"/>
            <a:ext cx="2295821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Hypo</a:t>
            </a:r>
            <a:r>
              <a:rPr lang="en-US" dirty="0" smtClean="0"/>
              <a:t>gastric </a:t>
            </a:r>
            <a:r>
              <a:rPr lang="en-US" dirty="0"/>
              <a:t>region</a:t>
            </a:r>
            <a:endParaRPr lang="cs-CZ" dirty="0"/>
          </a:p>
        </p:txBody>
      </p:sp>
      <p:sp>
        <p:nvSpPr>
          <p:cNvPr id="13" name="Rectangle 12"/>
          <p:cNvSpPr/>
          <p:nvPr/>
        </p:nvSpPr>
        <p:spPr>
          <a:xfrm>
            <a:off x="5229136" y="2987865"/>
            <a:ext cx="22958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regio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hypo</a:t>
            </a:r>
            <a:r>
              <a:rPr lang="en-US" dirty="0" err="1"/>
              <a:t>gastrica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804973" y="2071634"/>
            <a:ext cx="1619354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u="sng" dirty="0" smtClean="0">
              <a:solidFill>
                <a:srgbClr val="FF0000"/>
              </a:solidFill>
            </a:endParaRPr>
          </a:p>
          <a:p>
            <a:endParaRPr lang="en-US" u="sng" dirty="0" smtClean="0">
              <a:solidFill>
                <a:srgbClr val="FF0000"/>
              </a:solidFill>
            </a:endParaRPr>
          </a:p>
          <a:p>
            <a:endParaRPr lang="en-US" u="sng" dirty="0">
              <a:solidFill>
                <a:srgbClr val="FF0000"/>
              </a:solidFill>
            </a:endParaRPr>
          </a:p>
          <a:p>
            <a:endParaRPr lang="en-US" u="sng" dirty="0" smtClean="0">
              <a:solidFill>
                <a:srgbClr val="FF0000"/>
              </a:solidFill>
            </a:endParaRPr>
          </a:p>
          <a:p>
            <a:endParaRPr lang="en-US" u="sng" dirty="0">
              <a:solidFill>
                <a:srgbClr val="FF0000"/>
              </a:solidFill>
            </a:endParaRPr>
          </a:p>
          <a:p>
            <a:endParaRPr lang="en-US" u="sng" dirty="0" smtClean="0">
              <a:solidFill>
                <a:srgbClr val="FF0000"/>
              </a:solidFill>
            </a:endParaRPr>
          </a:p>
          <a:p>
            <a:r>
              <a:rPr lang="en-US" u="sng" dirty="0" err="1" smtClean="0">
                <a:solidFill>
                  <a:srgbClr val="FF0000"/>
                </a:solidFill>
              </a:rPr>
              <a:t>Ante</a:t>
            </a:r>
            <a:r>
              <a:rPr lang="en-US" dirty="0" err="1" smtClean="0"/>
              <a:t>fractura</a:t>
            </a:r>
            <a:endParaRPr lang="cs-CZ" dirty="0"/>
          </a:p>
        </p:txBody>
      </p:sp>
      <p:sp>
        <p:nvSpPr>
          <p:cNvPr id="15" name="Rectangle 14"/>
          <p:cNvSpPr/>
          <p:nvPr/>
        </p:nvSpPr>
        <p:spPr>
          <a:xfrm>
            <a:off x="5156200" y="3838569"/>
            <a:ext cx="18854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before fracture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692833" y="209964"/>
            <a:ext cx="406072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cs-CZ" dirty="0" err="1" smtClean="0"/>
              <a:t>Retrotrachialis</a:t>
            </a:r>
            <a:r>
              <a:rPr lang="cs-CZ" dirty="0" smtClean="0"/>
              <a:t> </a:t>
            </a:r>
            <a:r>
              <a:rPr lang="cs-CZ" dirty="0" err="1"/>
              <a:t>space</a:t>
            </a:r>
            <a:r>
              <a:rPr lang="cs-CZ" dirty="0"/>
              <a:t>  </a:t>
            </a:r>
            <a:r>
              <a:rPr lang="en-US" dirty="0"/>
              <a:t>                      </a:t>
            </a:r>
            <a:endParaRPr lang="cs-CZ" dirty="0"/>
          </a:p>
        </p:txBody>
      </p:sp>
      <p:sp>
        <p:nvSpPr>
          <p:cNvPr id="17" name="Rectangle 16"/>
          <p:cNvSpPr/>
          <p:nvPr/>
        </p:nvSpPr>
        <p:spPr>
          <a:xfrm>
            <a:off x="5377414" y="772253"/>
            <a:ext cx="2220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err="1"/>
              <a:t>pars</a:t>
            </a:r>
            <a:r>
              <a:rPr lang="cs-CZ" dirty="0"/>
              <a:t> </a:t>
            </a:r>
            <a:r>
              <a:rPr lang="cs-CZ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retro</a:t>
            </a:r>
            <a:r>
              <a:rPr lang="cs-CZ" dirty="0" err="1"/>
              <a:t>trachialis</a:t>
            </a:r>
            <a:endParaRPr lang="cs-CZ" dirty="0"/>
          </a:p>
        </p:txBody>
      </p:sp>
      <p:sp>
        <p:nvSpPr>
          <p:cNvPr id="18" name="Rectangle 17"/>
          <p:cNvSpPr/>
          <p:nvPr/>
        </p:nvSpPr>
        <p:spPr>
          <a:xfrm>
            <a:off x="367150" y="763994"/>
            <a:ext cx="347402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cs-CZ" dirty="0" err="1" smtClean="0"/>
              <a:t>Fracture</a:t>
            </a:r>
            <a:r>
              <a:rPr lang="cs-CZ" dirty="0" smtClean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within</a:t>
            </a:r>
            <a:r>
              <a:rPr lang="cs-CZ" dirty="0"/>
              <a:t> </a:t>
            </a:r>
            <a:r>
              <a:rPr lang="cs-CZ" dirty="0" err="1"/>
              <a:t>breastbone</a:t>
            </a:r>
            <a:endParaRPr lang="cs-CZ" dirty="0"/>
          </a:p>
        </p:txBody>
      </p:sp>
      <p:sp>
        <p:nvSpPr>
          <p:cNvPr id="19" name="Rectangle 18"/>
          <p:cNvSpPr/>
          <p:nvPr/>
        </p:nvSpPr>
        <p:spPr>
          <a:xfrm>
            <a:off x="1649552" y="6230292"/>
            <a:ext cx="2191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Endocrine system </a:t>
            </a:r>
            <a:endParaRPr lang="cs-CZ" dirty="0"/>
          </a:p>
        </p:txBody>
      </p:sp>
      <p:sp>
        <p:nvSpPr>
          <p:cNvPr id="20" name="Rectangle 19"/>
          <p:cNvSpPr/>
          <p:nvPr/>
        </p:nvSpPr>
        <p:spPr>
          <a:xfrm>
            <a:off x="5053608" y="6286926"/>
            <a:ext cx="2544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 err="1"/>
              <a:t>Systema</a:t>
            </a:r>
            <a:r>
              <a:rPr lang="en-GB" i="1" dirty="0"/>
              <a:t> </a:t>
            </a:r>
            <a:r>
              <a:rPr lang="en-GB" i="1" dirty="0" err="1">
                <a:solidFill>
                  <a:srgbClr val="FF0000"/>
                </a:solidFill>
              </a:rPr>
              <a:t>endo</a:t>
            </a:r>
            <a:r>
              <a:rPr lang="en-GB" i="1" dirty="0" err="1"/>
              <a:t>crinum</a:t>
            </a:r>
            <a:endParaRPr lang="en-GB" i="1" dirty="0"/>
          </a:p>
        </p:txBody>
      </p:sp>
      <p:sp>
        <p:nvSpPr>
          <p:cNvPr id="21" name="Rectangle 20"/>
          <p:cNvSpPr/>
          <p:nvPr/>
        </p:nvSpPr>
        <p:spPr>
          <a:xfrm>
            <a:off x="5193500" y="227641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before giving birth (delivering )</a:t>
            </a:r>
            <a:br>
              <a:rPr lang="en-US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700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week recap</a:t>
            </a:r>
            <a:endParaRPr lang="cs-CZ" dirty="0"/>
          </a:p>
        </p:txBody>
      </p:sp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cs-CZ" sz="2900" dirty="0" err="1" smtClean="0"/>
              <a:t>Incomplete</a:t>
            </a:r>
            <a:r>
              <a:rPr lang="cs-CZ" sz="2900" dirty="0" smtClean="0"/>
              <a:t> </a:t>
            </a:r>
            <a:r>
              <a:rPr lang="cs-CZ" sz="2900" dirty="0" err="1"/>
              <a:t>comparison</a:t>
            </a:r>
            <a:endParaRPr lang="cs-CZ" sz="29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2400" dirty="0" err="1"/>
              <a:t>forms</a:t>
            </a:r>
            <a:r>
              <a:rPr lang="cs-CZ" sz="2400" dirty="0"/>
              <a:t> </a:t>
            </a:r>
            <a:r>
              <a:rPr lang="cs-CZ" sz="2400" dirty="0" err="1"/>
              <a:t>used</a:t>
            </a:r>
            <a:r>
              <a:rPr lang="cs-CZ" sz="2400" dirty="0"/>
              <a:t> to </a:t>
            </a:r>
            <a:r>
              <a:rPr lang="cs-CZ" sz="2400" dirty="0" err="1"/>
              <a:t>describe</a:t>
            </a:r>
            <a:r>
              <a:rPr lang="cs-CZ" sz="2400" dirty="0"/>
              <a:t> </a:t>
            </a:r>
            <a:r>
              <a:rPr lang="cs-CZ" sz="2400" dirty="0" err="1"/>
              <a:t>positions</a:t>
            </a:r>
            <a:r>
              <a:rPr lang="cs-CZ" sz="2400" dirty="0"/>
              <a:t> on </a:t>
            </a:r>
            <a:r>
              <a:rPr lang="cs-CZ" sz="2400" dirty="0" err="1"/>
              <a:t>human</a:t>
            </a:r>
            <a:r>
              <a:rPr lang="cs-CZ" sz="2400" dirty="0"/>
              <a:t> body, </a:t>
            </a:r>
            <a:r>
              <a:rPr lang="cs-CZ" sz="2400" dirty="0" err="1"/>
              <a:t>derived</a:t>
            </a:r>
            <a:r>
              <a:rPr lang="cs-CZ" sz="2400" dirty="0"/>
              <a:t> </a:t>
            </a:r>
            <a:r>
              <a:rPr lang="cs-CZ" sz="2400" dirty="0" err="1"/>
              <a:t>from</a:t>
            </a:r>
            <a:r>
              <a:rPr lang="cs-CZ" sz="2400" dirty="0"/>
              <a:t> </a:t>
            </a:r>
            <a:r>
              <a:rPr lang="cs-CZ" sz="2400" dirty="0" err="1"/>
              <a:t>prepositions</a:t>
            </a:r>
            <a:r>
              <a:rPr lang="cs-CZ" sz="2400" dirty="0"/>
              <a:t>, </a:t>
            </a:r>
            <a:r>
              <a:rPr lang="cs-CZ" sz="2400" dirty="0" err="1"/>
              <a:t>having</a:t>
            </a:r>
            <a:r>
              <a:rPr lang="cs-CZ" sz="2400" dirty="0"/>
              <a:t> </a:t>
            </a:r>
            <a:r>
              <a:rPr lang="cs-CZ" sz="2400" dirty="0" err="1"/>
              <a:t>only</a:t>
            </a:r>
            <a:r>
              <a:rPr lang="cs-CZ" sz="2400" dirty="0"/>
              <a:t> </a:t>
            </a:r>
            <a:r>
              <a:rPr lang="cs-CZ" sz="2400" dirty="0" err="1"/>
              <a:t>comparative</a:t>
            </a:r>
            <a:r>
              <a:rPr lang="cs-CZ" sz="2400" dirty="0"/>
              <a:t> and superlative </a:t>
            </a:r>
            <a:r>
              <a:rPr lang="cs-CZ" sz="2400" dirty="0" err="1"/>
              <a:t>forms</a:t>
            </a:r>
            <a:endParaRPr lang="cs-CZ" sz="2400" dirty="0"/>
          </a:p>
          <a:p>
            <a:pPr lvl="2">
              <a:buFont typeface="Courier New" panose="02070309020205020404" pitchFamily="49" charset="0"/>
              <a:buChar char="o"/>
            </a:pPr>
            <a:r>
              <a:rPr lang="cs-CZ" sz="2400" dirty="0"/>
              <a:t>ante		</a:t>
            </a:r>
            <a:r>
              <a:rPr lang="cs-CZ" sz="2400" dirty="0" err="1">
                <a:solidFill>
                  <a:srgbClr val="FF0000"/>
                </a:solidFill>
              </a:rPr>
              <a:t>anterior</a:t>
            </a:r>
            <a:r>
              <a:rPr lang="cs-CZ" sz="2400" dirty="0">
                <a:solidFill>
                  <a:srgbClr val="FF0000"/>
                </a:solidFill>
              </a:rPr>
              <a:t>, ius</a:t>
            </a:r>
            <a:r>
              <a:rPr lang="cs-CZ" sz="2400" dirty="0"/>
              <a:t>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cs-CZ" sz="2400" dirty="0"/>
              <a:t>post		</a:t>
            </a:r>
            <a:r>
              <a:rPr lang="cs-CZ" sz="2400" dirty="0" err="1">
                <a:solidFill>
                  <a:srgbClr val="FF0000"/>
                </a:solidFill>
              </a:rPr>
              <a:t>posterior</a:t>
            </a:r>
            <a:r>
              <a:rPr lang="cs-CZ" sz="2400" dirty="0">
                <a:solidFill>
                  <a:srgbClr val="FF0000"/>
                </a:solidFill>
              </a:rPr>
              <a:t>, ius		</a:t>
            </a:r>
            <a:r>
              <a:rPr lang="cs-CZ" sz="2400" dirty="0" err="1">
                <a:solidFill>
                  <a:srgbClr val="FF0000"/>
                </a:solidFill>
              </a:rPr>
              <a:t>postremus</a:t>
            </a:r>
            <a:r>
              <a:rPr lang="cs-CZ" sz="2400" dirty="0">
                <a:solidFill>
                  <a:srgbClr val="FF0000"/>
                </a:solidFill>
              </a:rPr>
              <a:t>, a, um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cs-CZ" sz="2400" dirty="0"/>
              <a:t>supra		</a:t>
            </a:r>
            <a:r>
              <a:rPr lang="cs-CZ" sz="2400" dirty="0">
                <a:solidFill>
                  <a:srgbClr val="FF0000"/>
                </a:solidFill>
              </a:rPr>
              <a:t>superior, ius		</a:t>
            </a:r>
            <a:r>
              <a:rPr lang="cs-CZ" sz="2400" dirty="0" err="1">
                <a:solidFill>
                  <a:srgbClr val="FF0000"/>
                </a:solidFill>
              </a:rPr>
              <a:t>supremus</a:t>
            </a:r>
            <a:r>
              <a:rPr lang="cs-CZ" sz="2400" dirty="0">
                <a:solidFill>
                  <a:srgbClr val="FF0000"/>
                </a:solidFill>
              </a:rPr>
              <a:t>, a, um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cs-CZ" sz="2400" dirty="0" err="1"/>
              <a:t>infra</a:t>
            </a:r>
            <a:r>
              <a:rPr lang="cs-CZ" sz="2400" dirty="0"/>
              <a:t>		</a:t>
            </a:r>
            <a:r>
              <a:rPr lang="cs-CZ" sz="2400" dirty="0" err="1">
                <a:solidFill>
                  <a:srgbClr val="FF0000"/>
                </a:solidFill>
              </a:rPr>
              <a:t>inferior</a:t>
            </a:r>
            <a:r>
              <a:rPr lang="cs-CZ" sz="2400" dirty="0">
                <a:solidFill>
                  <a:srgbClr val="FF0000"/>
                </a:solidFill>
              </a:rPr>
              <a:t>, ius		</a:t>
            </a:r>
            <a:r>
              <a:rPr lang="cs-CZ" sz="2400" dirty="0" err="1">
                <a:solidFill>
                  <a:srgbClr val="FF0000"/>
                </a:solidFill>
              </a:rPr>
              <a:t>infimus</a:t>
            </a:r>
            <a:r>
              <a:rPr lang="cs-CZ" sz="2400" dirty="0">
                <a:solidFill>
                  <a:srgbClr val="FF0000"/>
                </a:solidFill>
              </a:rPr>
              <a:t>/</a:t>
            </a:r>
            <a:r>
              <a:rPr lang="cs-CZ" sz="2400" dirty="0" err="1">
                <a:solidFill>
                  <a:srgbClr val="FF0000"/>
                </a:solidFill>
              </a:rPr>
              <a:t>imus</a:t>
            </a:r>
            <a:r>
              <a:rPr lang="cs-CZ" sz="2400" dirty="0">
                <a:solidFill>
                  <a:srgbClr val="FF0000"/>
                </a:solidFill>
              </a:rPr>
              <a:t>, a, um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cs-CZ" sz="2400" dirty="0"/>
              <a:t>intra		</a:t>
            </a:r>
            <a:r>
              <a:rPr lang="cs-CZ" sz="2400" dirty="0" err="1">
                <a:solidFill>
                  <a:srgbClr val="FF0000"/>
                </a:solidFill>
              </a:rPr>
              <a:t>interior</a:t>
            </a:r>
            <a:r>
              <a:rPr lang="cs-CZ" sz="2400" dirty="0">
                <a:solidFill>
                  <a:srgbClr val="FF0000"/>
                </a:solidFill>
              </a:rPr>
              <a:t>, ius		</a:t>
            </a:r>
            <a:r>
              <a:rPr lang="cs-CZ" sz="2400" dirty="0" err="1">
                <a:solidFill>
                  <a:srgbClr val="FF0000"/>
                </a:solidFill>
              </a:rPr>
              <a:t>intimus</a:t>
            </a:r>
            <a:r>
              <a:rPr lang="cs-CZ" sz="2400" dirty="0">
                <a:solidFill>
                  <a:srgbClr val="FF0000"/>
                </a:solidFill>
              </a:rPr>
              <a:t>, a, um</a:t>
            </a:r>
          </a:p>
          <a:p>
            <a:pPr>
              <a:buFont typeface="Courier New" panose="02070309020205020404" pitchFamily="49" charset="0"/>
              <a:buChar char="o"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60604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7334" y="1412310"/>
            <a:ext cx="5105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4"/>
          <p:cNvSpPr txBox="1">
            <a:spLocks noGrp="1"/>
          </p:cNvSpPr>
          <p:nvPr>
            <p:ph idx="1"/>
          </p:nvPr>
        </p:nvSpPr>
        <p:spPr>
          <a:xfrm>
            <a:off x="6300592" y="898744"/>
            <a:ext cx="3061092" cy="5683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1    </a:t>
            </a:r>
            <a:r>
              <a:rPr lang="cs-CZ" sz="2000" dirty="0" err="1"/>
              <a:t>cartilago</a:t>
            </a:r>
            <a:r>
              <a:rPr lang="cs-CZ" sz="2000" dirty="0"/>
              <a:t> </a:t>
            </a:r>
            <a:r>
              <a:rPr lang="cs-CZ" sz="2000" dirty="0" err="1"/>
              <a:t>lateralis</a:t>
            </a:r>
            <a:endParaRPr lang="cs-CZ" sz="2000" dirty="0"/>
          </a:p>
          <a:p>
            <a:endParaRPr lang="cs-CZ" sz="2000" dirty="0"/>
          </a:p>
          <a:p>
            <a:r>
              <a:rPr lang="cs-CZ" sz="2000" dirty="0"/>
              <a:t>2    </a:t>
            </a:r>
            <a:r>
              <a:rPr lang="cs-CZ" sz="2000" dirty="0" err="1"/>
              <a:t>concha</a:t>
            </a:r>
            <a:r>
              <a:rPr lang="cs-CZ" sz="2000" dirty="0"/>
              <a:t> </a:t>
            </a:r>
            <a:r>
              <a:rPr lang="cs-CZ" sz="2000" dirty="0" err="1"/>
              <a:t>nasalis</a:t>
            </a:r>
            <a:r>
              <a:rPr lang="cs-CZ" sz="2000" dirty="0"/>
              <a:t> </a:t>
            </a:r>
            <a:r>
              <a:rPr lang="cs-CZ" sz="2000" i="1" dirty="0" err="1">
                <a:solidFill>
                  <a:srgbClr val="FF0000"/>
                </a:solidFill>
              </a:rPr>
              <a:t>inferior</a:t>
            </a:r>
            <a:endParaRPr lang="cs-CZ" sz="2000" i="1" dirty="0">
              <a:solidFill>
                <a:srgbClr val="FF0000"/>
              </a:solidFill>
            </a:endParaRPr>
          </a:p>
          <a:p>
            <a:endParaRPr lang="cs-CZ" sz="2000" i="1" dirty="0"/>
          </a:p>
          <a:p>
            <a:r>
              <a:rPr lang="cs-CZ" sz="2000" dirty="0"/>
              <a:t>3    </a:t>
            </a:r>
            <a:r>
              <a:rPr lang="cs-CZ" sz="2000" dirty="0" err="1"/>
              <a:t>concha</a:t>
            </a:r>
            <a:r>
              <a:rPr lang="cs-CZ" sz="2000" dirty="0"/>
              <a:t> </a:t>
            </a:r>
            <a:r>
              <a:rPr lang="cs-CZ" sz="2000" dirty="0" err="1"/>
              <a:t>nasalis</a:t>
            </a:r>
            <a:r>
              <a:rPr lang="cs-CZ" sz="2000" dirty="0"/>
              <a:t>  media</a:t>
            </a:r>
          </a:p>
          <a:p>
            <a:endParaRPr lang="cs-CZ" sz="2000" dirty="0"/>
          </a:p>
          <a:p>
            <a:pPr marL="342900" indent="-342900">
              <a:buAutoNum type="arabicPlain" startAt="4"/>
            </a:pPr>
            <a:r>
              <a:rPr lang="cs-CZ" sz="2000" dirty="0" err="1"/>
              <a:t>concha</a:t>
            </a:r>
            <a:r>
              <a:rPr lang="cs-CZ" sz="2000" dirty="0"/>
              <a:t> </a:t>
            </a:r>
            <a:r>
              <a:rPr lang="cs-CZ" sz="2000" dirty="0" err="1"/>
              <a:t>nasalis</a:t>
            </a:r>
            <a:r>
              <a:rPr lang="cs-CZ" sz="2000" dirty="0"/>
              <a:t>  </a:t>
            </a:r>
            <a:r>
              <a:rPr lang="cs-CZ" sz="2000" i="1" dirty="0">
                <a:solidFill>
                  <a:srgbClr val="FF0000"/>
                </a:solidFill>
              </a:rPr>
              <a:t>superior</a:t>
            </a:r>
          </a:p>
          <a:p>
            <a:pPr marL="342900" indent="-342900">
              <a:buAutoNum type="arabicPlain" startAt="4"/>
            </a:pPr>
            <a:endParaRPr lang="cs-CZ" sz="2000" dirty="0"/>
          </a:p>
          <a:p>
            <a:pPr marL="342900" indent="-342900">
              <a:buAutoNum type="arabicPlain" startAt="4"/>
            </a:pPr>
            <a:r>
              <a:rPr lang="cs-CZ" sz="2000" dirty="0"/>
              <a:t>sinus </a:t>
            </a:r>
            <a:r>
              <a:rPr lang="cs-CZ" sz="2000" dirty="0" err="1"/>
              <a:t>sphenoidalis</a:t>
            </a:r>
            <a:endParaRPr lang="cs-CZ" sz="2000" dirty="0"/>
          </a:p>
          <a:p>
            <a:pPr marL="342900" indent="-342900">
              <a:buAutoNum type="arabicPlain" startAt="4"/>
            </a:pPr>
            <a:endParaRPr lang="cs-CZ" sz="2000" dirty="0"/>
          </a:p>
          <a:p>
            <a:pPr marL="342900" indent="-342900">
              <a:buAutoNum type="arabicPlain" startAt="4"/>
            </a:pPr>
            <a:r>
              <a:rPr lang="cs-CZ" sz="2000" dirty="0"/>
              <a:t>septum </a:t>
            </a:r>
            <a:r>
              <a:rPr lang="cs-CZ" sz="2000" dirty="0" err="1"/>
              <a:t>nasi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3600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67"/>
          <a:stretch/>
        </p:blipFill>
        <p:spPr>
          <a:xfrm>
            <a:off x="847595" y="341182"/>
            <a:ext cx="8077200" cy="6226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0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General terms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30400"/>
            <a:ext cx="3525918" cy="4503651"/>
          </a:xfrm>
        </p:spPr>
        <p:txBody>
          <a:bodyPr>
            <a:normAutofit fontScale="77500" lnSpcReduction="20000"/>
          </a:bodyPr>
          <a:lstStyle/>
          <a:p>
            <a:r>
              <a:rPr lang="en-GB" sz="1800" dirty="0" smtClean="0"/>
              <a:t>Locus, I, m / situs, us, m </a:t>
            </a:r>
          </a:p>
          <a:p>
            <a:endParaRPr lang="en-GB" sz="1800" dirty="0"/>
          </a:p>
          <a:p>
            <a:r>
              <a:rPr lang="en-GB" sz="1800" dirty="0" smtClean="0"/>
              <a:t>In </a:t>
            </a:r>
            <a:r>
              <a:rPr lang="en-GB" sz="1800" dirty="0"/>
              <a:t>situ   </a:t>
            </a:r>
          </a:p>
          <a:p>
            <a:pPr marL="0" indent="0">
              <a:buNone/>
            </a:pPr>
            <a:r>
              <a:rPr lang="en-GB" sz="1800" dirty="0" smtClean="0"/>
              <a:t>                            </a:t>
            </a:r>
            <a:endParaRPr lang="en-GB" sz="1800" dirty="0"/>
          </a:p>
          <a:p>
            <a:r>
              <a:rPr lang="en-GB" sz="1800" dirty="0" smtClean="0"/>
              <a:t>Loco </a:t>
            </a:r>
            <a:r>
              <a:rPr lang="en-GB" sz="1800" dirty="0" err="1" smtClean="0"/>
              <a:t>typico</a:t>
            </a:r>
            <a:endParaRPr lang="en-GB" sz="1800" dirty="0" smtClean="0"/>
          </a:p>
          <a:p>
            <a:endParaRPr lang="en-GB" sz="1800" dirty="0" smtClean="0"/>
          </a:p>
          <a:p>
            <a:r>
              <a:rPr lang="en-GB" sz="1800" dirty="0" smtClean="0"/>
              <a:t>Loco</a:t>
            </a:r>
            <a:r>
              <a:rPr lang="cs-CZ" sz="1800" dirty="0" smtClean="0"/>
              <a:t> </a:t>
            </a:r>
            <a:r>
              <a:rPr lang="cs-CZ" dirty="0" err="1" smtClean="0"/>
              <a:t>cacatricIs</a:t>
            </a:r>
            <a:endParaRPr lang="cs-CZ" dirty="0" smtClean="0"/>
          </a:p>
          <a:p>
            <a:endParaRPr lang="en-GB" sz="1800" dirty="0" smtClean="0"/>
          </a:p>
          <a:p>
            <a:r>
              <a:rPr lang="en-GB" sz="1800" dirty="0" smtClean="0"/>
              <a:t>Cicatrix</a:t>
            </a:r>
            <a:r>
              <a:rPr lang="en-GB" sz="1800" dirty="0"/>
              <a:t>, </a:t>
            </a:r>
            <a:r>
              <a:rPr lang="en-GB" sz="1800" dirty="0" err="1"/>
              <a:t>icis</a:t>
            </a:r>
            <a:r>
              <a:rPr lang="en-GB" sz="1800" dirty="0"/>
              <a:t>, </a:t>
            </a:r>
            <a:r>
              <a:rPr lang="en-GB" sz="1800" dirty="0" smtClean="0"/>
              <a:t>f</a:t>
            </a:r>
          </a:p>
          <a:p>
            <a:pPr marL="0" indent="0">
              <a:buNone/>
            </a:pPr>
            <a:endParaRPr lang="en-GB" sz="1800" dirty="0"/>
          </a:p>
          <a:p>
            <a:r>
              <a:rPr lang="en-GB" sz="1800" dirty="0" err="1"/>
              <a:t>Eodem</a:t>
            </a:r>
            <a:r>
              <a:rPr lang="en-GB" sz="1800" dirty="0"/>
              <a:t> </a:t>
            </a:r>
            <a:r>
              <a:rPr lang="en-GB" sz="1800" dirty="0" smtClean="0"/>
              <a:t>loco</a:t>
            </a:r>
          </a:p>
          <a:p>
            <a:pPr marL="0" indent="0">
              <a:buNone/>
            </a:pPr>
            <a:endParaRPr lang="en-GB" sz="1800" dirty="0"/>
          </a:p>
          <a:p>
            <a:r>
              <a:rPr lang="en-GB" sz="1800" dirty="0" err="1"/>
              <a:t>Localis</a:t>
            </a:r>
            <a:r>
              <a:rPr lang="en-GB" sz="1800" dirty="0"/>
              <a:t>, </a:t>
            </a:r>
            <a:r>
              <a:rPr lang="en-GB" sz="1800" dirty="0" smtClean="0"/>
              <a:t>e</a:t>
            </a:r>
          </a:p>
          <a:p>
            <a:endParaRPr lang="en-GB" sz="1800" dirty="0"/>
          </a:p>
          <a:p>
            <a:r>
              <a:rPr lang="en-GB" sz="1800" dirty="0" err="1"/>
              <a:t>Positio</a:t>
            </a:r>
            <a:r>
              <a:rPr lang="en-GB" sz="1800" dirty="0"/>
              <a:t>, </a:t>
            </a:r>
            <a:r>
              <a:rPr lang="en-GB" sz="1800" dirty="0" err="1"/>
              <a:t>onis</a:t>
            </a:r>
            <a:r>
              <a:rPr lang="en-GB" sz="1800" dirty="0"/>
              <a:t>, f</a:t>
            </a:r>
          </a:p>
          <a:p>
            <a:endParaRPr lang="en-GB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3479919" y="2423431"/>
            <a:ext cx="38202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In the (afore – mentioned place)</a:t>
            </a:r>
          </a:p>
        </p:txBody>
      </p:sp>
      <p:sp>
        <p:nvSpPr>
          <p:cNvPr id="9" name="Obdélník 8"/>
          <p:cNvSpPr/>
          <p:nvPr/>
        </p:nvSpPr>
        <p:spPr>
          <a:xfrm>
            <a:off x="3466419" y="1844368"/>
            <a:ext cx="1031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Place</a:t>
            </a:r>
          </a:p>
        </p:txBody>
      </p:sp>
      <p:sp>
        <p:nvSpPr>
          <p:cNvPr id="10" name="Obdélník 9"/>
          <p:cNvSpPr/>
          <p:nvPr/>
        </p:nvSpPr>
        <p:spPr>
          <a:xfrm>
            <a:off x="3479919" y="3021227"/>
            <a:ext cx="24753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In the typical place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3479919" y="3612821"/>
            <a:ext cx="28825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In the place of the scar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3479919" y="4191884"/>
            <a:ext cx="9092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Scar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3479919" y="4815588"/>
            <a:ext cx="2307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In the same place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3494345" y="5441551"/>
            <a:ext cx="10166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Local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3494345" y="6050607"/>
            <a:ext cx="2304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Position/ location</a:t>
            </a:r>
          </a:p>
        </p:txBody>
      </p:sp>
    </p:spTree>
    <p:extLst>
      <p:ext uri="{BB962C8B-B14F-4D97-AF65-F5344CB8AC3E}">
        <p14:creationId xmlns:p14="http://schemas.microsoft.com/office/powerpoint/2010/main" val="71399684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9" grpId="0"/>
      <p:bldP spid="11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Lateral position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235" y="2050471"/>
            <a:ext cx="8915400" cy="4300451"/>
          </a:xfrm>
        </p:spPr>
        <p:txBody>
          <a:bodyPr>
            <a:normAutofit/>
          </a:bodyPr>
          <a:lstStyle/>
          <a:p>
            <a:pPr algn="ctr"/>
            <a:r>
              <a:rPr lang="en-GB" sz="2800" dirty="0" err="1"/>
              <a:t>L.sin</a:t>
            </a:r>
            <a:endParaRPr lang="cs-CZ" sz="2800" dirty="0"/>
          </a:p>
        </p:txBody>
      </p:sp>
      <p:pic>
        <p:nvPicPr>
          <p:cNvPr id="4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39" t="3535"/>
          <a:stretch/>
        </p:blipFill>
        <p:spPr bwMode="auto">
          <a:xfrm>
            <a:off x="3831844" y="2829905"/>
            <a:ext cx="2078182" cy="3427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886989" y="3067398"/>
            <a:ext cx="1596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Lateris</a:t>
            </a:r>
            <a:r>
              <a:rPr lang="en-GB" dirty="0"/>
              <a:t> </a:t>
            </a:r>
            <a:r>
              <a:rPr lang="en-GB" dirty="0" err="1"/>
              <a:t>sinistri</a:t>
            </a:r>
            <a:r>
              <a:rPr lang="en-GB" dirty="0"/>
              <a:t> </a:t>
            </a:r>
            <a:endParaRPr lang="cs-CZ" dirty="0"/>
          </a:p>
        </p:txBody>
      </p:sp>
      <p:sp>
        <p:nvSpPr>
          <p:cNvPr id="8" name="TextBox 7"/>
          <p:cNvSpPr txBox="1"/>
          <p:nvPr/>
        </p:nvSpPr>
        <p:spPr>
          <a:xfrm>
            <a:off x="6797248" y="2975065"/>
            <a:ext cx="18038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=On the left side, the left one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8294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7" grpId="0"/>
      <p:bldP spid="7" grpId="1"/>
      <p:bldP spid="8" grpId="0"/>
      <p:bldP spid="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Lateral position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32262" y="1930400"/>
            <a:ext cx="9077296" cy="4275513"/>
          </a:xfrm>
        </p:spPr>
        <p:txBody>
          <a:bodyPr>
            <a:normAutofit/>
          </a:bodyPr>
          <a:lstStyle/>
          <a:p>
            <a:pPr algn="ctr"/>
            <a:r>
              <a:rPr lang="en-GB" sz="2800" dirty="0" err="1"/>
              <a:t>L.dx</a:t>
            </a:r>
            <a:r>
              <a:rPr lang="en-GB" sz="2800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3340" r="49111"/>
          <a:stretch/>
        </p:blipFill>
        <p:spPr>
          <a:xfrm>
            <a:off x="3162568" y="2647684"/>
            <a:ext cx="2219498" cy="35939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28736" y="3183775"/>
            <a:ext cx="2169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Lateris</a:t>
            </a:r>
            <a:r>
              <a:rPr lang="en-GB" dirty="0"/>
              <a:t> </a:t>
            </a:r>
            <a:r>
              <a:rPr lang="en-GB" dirty="0" err="1"/>
              <a:t>dextri</a:t>
            </a:r>
            <a:r>
              <a:rPr lang="en-GB" dirty="0"/>
              <a:t> </a:t>
            </a:r>
            <a:endParaRPr lang="cs-CZ" dirty="0"/>
          </a:p>
        </p:txBody>
      </p:sp>
      <p:sp>
        <p:nvSpPr>
          <p:cNvPr id="6" name="TextBox 5"/>
          <p:cNvSpPr txBox="1"/>
          <p:nvPr/>
        </p:nvSpPr>
        <p:spPr>
          <a:xfrm>
            <a:off x="5927201" y="2906776"/>
            <a:ext cx="19469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=on the right side, the right one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5198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5" grpId="1"/>
      <p:bldP spid="6" grpId="0"/>
      <p:bldP spid="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Lateral position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602" y="1716009"/>
            <a:ext cx="8915400" cy="4275205"/>
          </a:xfrm>
        </p:spPr>
        <p:txBody>
          <a:bodyPr>
            <a:normAutofit/>
          </a:bodyPr>
          <a:lstStyle/>
          <a:p>
            <a:pPr algn="ctr"/>
            <a:r>
              <a:rPr lang="en-GB" sz="2800" dirty="0" err="1"/>
              <a:t>L.utr</a:t>
            </a:r>
            <a:endParaRPr lang="en-GB" sz="2800" dirty="0"/>
          </a:p>
          <a:p>
            <a:pPr algn="ctr"/>
            <a:endParaRPr lang="cs-CZ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776786" y="3484280"/>
            <a:ext cx="1886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Lateris</a:t>
            </a:r>
            <a:r>
              <a:rPr lang="cs-CZ" dirty="0" smtClean="0"/>
              <a:t> </a:t>
            </a:r>
            <a:r>
              <a:rPr lang="cs-CZ" dirty="0" err="1"/>
              <a:t>utriUsque</a:t>
            </a:r>
            <a:r>
              <a:rPr lang="en-GB" dirty="0" smtClean="0"/>
              <a:t> </a:t>
            </a:r>
            <a:endParaRPr lang="cs-CZ" dirty="0"/>
          </a:p>
        </p:txBody>
      </p:sp>
      <p:sp>
        <p:nvSpPr>
          <p:cNvPr id="8" name="TextBox 7"/>
          <p:cNvSpPr txBox="1"/>
          <p:nvPr/>
        </p:nvSpPr>
        <p:spPr>
          <a:xfrm>
            <a:off x="7406564" y="3314476"/>
            <a:ext cx="2265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=on both sides, both</a:t>
            </a:r>
            <a:endParaRPr lang="cs-CZ" dirty="0"/>
          </a:p>
        </p:txBody>
      </p:sp>
      <p:pic>
        <p:nvPicPr>
          <p:cNvPr id="1026" name="Picture 2" descr="Výsledek obrázku pro both sides of bod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88" y="2743189"/>
            <a:ext cx="3810000" cy="324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118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5" grpId="0"/>
      <p:bldP spid="5" grpId="1"/>
      <p:bldP spid="8" grpId="0"/>
      <p:bldP spid="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Lateral</a:t>
            </a:r>
            <a:r>
              <a:rPr lang="cs-CZ" dirty="0" smtClean="0"/>
              <a:t> </a:t>
            </a:r>
            <a:r>
              <a:rPr lang="cs-CZ" dirty="0" err="1" smtClean="0"/>
              <a:t>position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05400" y="609600"/>
            <a:ext cx="4385733" cy="531811"/>
          </a:xfrm>
        </p:spPr>
        <p:txBody>
          <a:bodyPr/>
          <a:lstStyle/>
          <a:p>
            <a:r>
              <a:rPr lang="en-GB" dirty="0"/>
              <a:t>later- (L</a:t>
            </a:r>
            <a:r>
              <a:rPr lang="en-GB" dirty="0" smtClean="0"/>
              <a:t>.)</a:t>
            </a:r>
            <a:r>
              <a:rPr lang="en-GB" dirty="0"/>
              <a:t>	*(prefix)	= related to </a:t>
            </a:r>
            <a:r>
              <a:rPr lang="en-GB" dirty="0" smtClean="0"/>
              <a:t>side</a:t>
            </a:r>
            <a:endParaRPr lang="cs-CZ" dirty="0" smtClean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618065" y="1930400"/>
            <a:ext cx="9753602" cy="4126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GB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bi/</a:t>
            </a:r>
            <a:r>
              <a:rPr lang="en-GB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lateralis</a:t>
            </a:r>
            <a:r>
              <a:rPr lang="en-GB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e </a:t>
            </a:r>
            <a:r>
              <a:rPr lang="en-GB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			= </a:t>
            </a:r>
            <a:r>
              <a:rPr lang="en-GB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/bi/lateral				e.g. </a:t>
            </a:r>
            <a:r>
              <a:rPr lang="en-GB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decubitus </a:t>
            </a:r>
            <a:r>
              <a:rPr lang="en-GB" i="1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bilaterales</a:t>
            </a:r>
            <a:endParaRPr lang="cs-CZ" i="1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cs-CZ" sz="20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collateralis</a:t>
            </a:r>
            <a:r>
              <a:rPr lang="en-GB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e 		</a:t>
            </a:r>
            <a:r>
              <a:rPr lang="en-GB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	= </a:t>
            </a:r>
            <a:r>
              <a:rPr lang="en-GB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located on the same side		e.g. </a:t>
            </a:r>
            <a:r>
              <a:rPr lang="en-GB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arteria </a:t>
            </a:r>
            <a:r>
              <a:rPr lang="en-GB" i="1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collateralis</a:t>
            </a:r>
            <a:endParaRPr lang="cs-CZ" i="1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cs-CZ" sz="20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sinistro</a:t>
            </a:r>
            <a:r>
              <a:rPr lang="en-GB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-/</a:t>
            </a:r>
            <a:r>
              <a:rPr lang="en-GB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dextropositio</a:t>
            </a:r>
            <a:r>
              <a:rPr lang="en-GB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GB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	= </a:t>
            </a:r>
            <a:r>
              <a:rPr lang="en-GB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reversal of an organ to the </a:t>
            </a:r>
            <a:r>
              <a:rPr lang="en-GB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left/right</a:t>
            </a:r>
            <a:endParaRPr lang="cs-CZ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cs-CZ" sz="20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marginalis</a:t>
            </a:r>
            <a:r>
              <a:rPr lang="en-GB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e 			= marginal				e.g. </a:t>
            </a:r>
            <a:r>
              <a:rPr lang="en-GB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gingivitis </a:t>
            </a:r>
            <a:r>
              <a:rPr lang="en-GB" i="1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marginalis</a:t>
            </a:r>
            <a:endParaRPr lang="cs-CZ" i="1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cs-CZ" sz="20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acralis</a:t>
            </a:r>
            <a:r>
              <a:rPr lang="en-GB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e (G.)			= referring to extremities		e.g. </a:t>
            </a:r>
            <a:r>
              <a:rPr lang="en-GB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cyanosis </a:t>
            </a:r>
            <a:r>
              <a:rPr lang="en-GB" i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acralis</a:t>
            </a:r>
            <a:endParaRPr lang="cs-CZ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642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523</Words>
  <Application>Microsoft Office PowerPoint</Application>
  <PresentationFormat>Widescreen</PresentationFormat>
  <Paragraphs>216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Courier New</vt:lpstr>
      <vt:lpstr>Times New Roman</vt:lpstr>
      <vt:lpstr>Trebuchet MS</vt:lpstr>
      <vt:lpstr>Wingdings 3</vt:lpstr>
      <vt:lpstr>Fazeta</vt:lpstr>
      <vt:lpstr>Position in medical terminology</vt:lpstr>
      <vt:lpstr>Last week recap</vt:lpstr>
      <vt:lpstr>PowerPoint Presentation</vt:lpstr>
      <vt:lpstr>PowerPoint Presentation</vt:lpstr>
      <vt:lpstr>General terms</vt:lpstr>
      <vt:lpstr>Lateral position</vt:lpstr>
      <vt:lpstr>Lateral position</vt:lpstr>
      <vt:lpstr>Lateral position</vt:lpstr>
      <vt:lpstr>Lateral position</vt:lpstr>
      <vt:lpstr>Medial position</vt:lpstr>
      <vt:lpstr>Medial position</vt:lpstr>
      <vt:lpstr>Anterior position/before sth</vt:lpstr>
      <vt:lpstr>Posterior position/after sth </vt:lpstr>
      <vt:lpstr>Superior position</vt:lpstr>
      <vt:lpstr>Inferior position</vt:lpstr>
      <vt:lpstr>Internal position</vt:lpstr>
      <vt:lpstr>External position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Olufunmilayo Olubusola Moronwiyan</dc:creator>
  <cp:lastModifiedBy>Mohammad Reza Bahmanpoor</cp:lastModifiedBy>
  <cp:revision>74</cp:revision>
  <dcterms:created xsi:type="dcterms:W3CDTF">2014-09-12T02:13:59Z</dcterms:created>
  <dcterms:modified xsi:type="dcterms:W3CDTF">2018-03-05T12:34:14Z</dcterms:modified>
</cp:coreProperties>
</file>