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57" r:id="rId3"/>
    <p:sldId id="391" r:id="rId4"/>
    <p:sldId id="392" r:id="rId5"/>
    <p:sldId id="379" r:id="rId6"/>
    <p:sldId id="362" r:id="rId7"/>
    <p:sldId id="374" r:id="rId8"/>
    <p:sldId id="393" r:id="rId9"/>
    <p:sldId id="382" r:id="rId10"/>
    <p:sldId id="380" r:id="rId11"/>
    <p:sldId id="381" r:id="rId12"/>
    <p:sldId id="395" r:id="rId13"/>
    <p:sldId id="371" r:id="rId14"/>
    <p:sldId id="351" r:id="rId15"/>
    <p:sldId id="359" r:id="rId16"/>
    <p:sldId id="375" r:id="rId17"/>
    <p:sldId id="370" r:id="rId18"/>
    <p:sldId id="354" r:id="rId19"/>
    <p:sldId id="324" r:id="rId20"/>
    <p:sldId id="353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22" r:id="rId29"/>
    <p:sldId id="390" r:id="rId30"/>
    <p:sldId id="373" r:id="rId31"/>
    <p:sldId id="372" r:id="rId32"/>
    <p:sldId id="377" r:id="rId33"/>
    <p:sldId id="378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620"/>
    <a:srgbClr val="66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94660"/>
  </p:normalViewPr>
  <p:slideViewPr>
    <p:cSldViewPr>
      <p:cViewPr varScale="1">
        <p:scale>
          <a:sx n="66" d="100"/>
          <a:sy n="66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988E-7F7D-4AC4-BDAF-1BC76C3CE998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9234-9426-42AB-A7FE-4E1D396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31818-C486-4078-AA4F-1EC46DB3FCB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9078EE-CBA3-41B5-89F3-C387D3772C72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925934" y="685947"/>
            <a:ext cx="5009336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261120" y="4343839"/>
            <a:ext cx="6265273" cy="4115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 smtClean="0"/>
              <a:t>ONTOGENETIC DEVELOPMENT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NS primary ves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31297" cy="43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62200" y="591234"/>
            <a:ext cx="470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Primary</a:t>
            </a:r>
            <a:r>
              <a:rPr lang="cs-CZ" sz="3600" dirty="0" smtClean="0"/>
              <a:t> brain </a:t>
            </a:r>
            <a:r>
              <a:rPr lang="cs-CZ" sz="3600" dirty="0" err="1" smtClean="0"/>
              <a:t>vesicles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07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uman Stage14 neu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44"/>
            <a:ext cx="4587433" cy="6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533400"/>
            <a:ext cx="4174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Secondary</a:t>
            </a:r>
            <a:r>
              <a:rPr lang="cs-CZ" sz="3600" dirty="0" smtClean="0"/>
              <a:t> </a:t>
            </a:r>
            <a:r>
              <a:rPr lang="cs-CZ" sz="3600" dirty="0" err="1" smtClean="0"/>
              <a:t>vesicles</a:t>
            </a:r>
            <a:r>
              <a:rPr lang="cs-CZ" sz="3600" dirty="0" smtClean="0"/>
              <a:t> </a:t>
            </a:r>
          </a:p>
          <a:p>
            <a:r>
              <a:rPr lang="cs-CZ" sz="3600" dirty="0" smtClean="0"/>
              <a:t>and </a:t>
            </a:r>
            <a:r>
              <a:rPr lang="cs-CZ" sz="3600" dirty="0" err="1" smtClean="0"/>
              <a:t>cranial</a:t>
            </a:r>
            <a:r>
              <a:rPr lang="cs-CZ" sz="3600" dirty="0" smtClean="0"/>
              <a:t> </a:t>
            </a:r>
            <a:r>
              <a:rPr lang="cs-CZ" sz="3600" dirty="0" err="1" smtClean="0"/>
              <a:t>nerves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3400" y="6368534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1 mm</a:t>
            </a:r>
            <a:endParaRPr lang="cs-C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800134"/>
            <a:ext cx="5191125" cy="31718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86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</a:t>
            </a:r>
            <a:r>
              <a:rPr lang="en-US" sz="2400" b="1" dirty="0" err="1" smtClean="0"/>
              <a:t>ifferentiation</a:t>
            </a:r>
            <a:r>
              <a:rPr lang="en-US" sz="2400" b="1" dirty="0" smtClean="0"/>
              <a:t> </a:t>
            </a:r>
            <a:r>
              <a:rPr lang="en-US" sz="2400" b="1" dirty="0"/>
              <a:t>of the neural tube in </a:t>
            </a:r>
            <a:r>
              <a:rPr lang="en-US" sz="2400" b="1" dirty="0" smtClean="0"/>
              <a:t>the </a:t>
            </a:r>
            <a:r>
              <a:rPr lang="en-US" sz="2400" b="1" dirty="0"/>
              <a:t>anterior-posterior </a:t>
            </a:r>
            <a:endParaRPr lang="cs-CZ" sz="2400" b="1" dirty="0" smtClean="0"/>
          </a:p>
          <a:p>
            <a:r>
              <a:rPr lang="en-US" sz="2400" b="1" dirty="0" smtClean="0"/>
              <a:t>axis </a:t>
            </a:r>
            <a:r>
              <a:rPr lang="en-US" sz="2400" b="1" dirty="0"/>
              <a:t>pattern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rostrocaudal</a:t>
            </a:r>
            <a:r>
              <a:rPr lang="en-US" sz="2400" b="1" dirty="0" smtClean="0"/>
              <a:t> </a:t>
            </a:r>
            <a:r>
              <a:rPr lang="en-US" sz="2400" b="1" dirty="0"/>
              <a:t>axis) </a:t>
            </a:r>
            <a:r>
              <a:rPr lang="cs-CZ" sz="2400" b="1" dirty="0" smtClean="0"/>
              <a:t>and </a:t>
            </a:r>
            <a:r>
              <a:rPr lang="en-US" sz="2400" b="1" dirty="0" smtClean="0"/>
              <a:t>dorsal-ventral </a:t>
            </a:r>
            <a:endParaRPr lang="cs-CZ" sz="2400" b="1" dirty="0" smtClean="0"/>
          </a:p>
          <a:p>
            <a:r>
              <a:rPr lang="en-US" sz="2400" b="1" dirty="0" smtClean="0"/>
              <a:t>axis pattern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linked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different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transcription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factors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5200470"/>
            <a:ext cx="8525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Each somite and its associated spinal cord segment is </a:t>
            </a:r>
            <a:endParaRPr lang="cs-CZ" sz="2400" b="1" dirty="0" smtClean="0"/>
          </a:p>
          <a:p>
            <a:r>
              <a:rPr lang="en-US" sz="2400" b="1" dirty="0" smtClean="0"/>
              <a:t>integrated into </a:t>
            </a:r>
            <a:r>
              <a:rPr lang="en-US" sz="2400" b="1" dirty="0"/>
              <a:t>a structural and functional unit consisting </a:t>
            </a:r>
            <a:endParaRPr lang="cs-CZ" sz="2400" b="1" dirty="0" smtClean="0"/>
          </a:p>
          <a:p>
            <a:r>
              <a:rPr lang="en-US" sz="2400" b="1" dirty="0" smtClean="0"/>
              <a:t>of </a:t>
            </a:r>
            <a:r>
              <a:rPr lang="en-US" sz="2400" b="1" dirty="0"/>
              <a:t>a spinal nerve, its sensory dermatomal distribution, </a:t>
            </a:r>
            <a:endParaRPr lang="cs-CZ" sz="2400" b="1" dirty="0" smtClean="0"/>
          </a:p>
          <a:p>
            <a:r>
              <a:rPr lang="en-US" sz="2400" b="1" dirty="0" smtClean="0"/>
              <a:t>and </a:t>
            </a:r>
            <a:r>
              <a:rPr lang="en-US" sz="2400" b="1" dirty="0"/>
              <a:t>its </a:t>
            </a:r>
            <a:r>
              <a:rPr lang="en-US" sz="2400" b="1" dirty="0" err="1"/>
              <a:t>myotome</a:t>
            </a:r>
            <a:r>
              <a:rPr lang="en-US" sz="2400" b="1" dirty="0"/>
              <a:t>. 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37" y="195729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3387" y="381000"/>
            <a:ext cx="808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smtClean="0"/>
              <a:t>General </a:t>
            </a:r>
            <a:r>
              <a:rPr lang="cs-CZ" sz="3600" dirty="0" err="1" smtClean="0"/>
              <a:t>principles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ontogenetic</a:t>
            </a:r>
            <a:r>
              <a:rPr lang="cs-CZ" sz="3600" dirty="0" smtClean="0"/>
              <a:t> </a:t>
            </a:r>
          </a:p>
          <a:p>
            <a:pPr algn="ctr"/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CNS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7200" y="2362200"/>
            <a:ext cx="83311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segmentation</a:t>
            </a:r>
            <a:r>
              <a:rPr lang="cs-CZ" sz="2400" dirty="0" smtClean="0"/>
              <a:t> of NS (</a:t>
            </a:r>
            <a:r>
              <a:rPr lang="cs-CZ" sz="2400" dirty="0" err="1" smtClean="0"/>
              <a:t>somitogenesis</a:t>
            </a:r>
            <a:r>
              <a:rPr lang="cs-CZ" sz="2400" dirty="0" smtClean="0"/>
              <a:t>)</a:t>
            </a:r>
          </a:p>
          <a:p>
            <a:pPr marL="446088" indent="4763">
              <a:buFont typeface="Wingdings" panose="05000000000000000000" pitchFamily="2" charset="2"/>
              <a:buChar char="§"/>
            </a:pPr>
            <a:r>
              <a:rPr lang="cs-CZ" sz="2400" dirty="0" smtClean="0"/>
              <a:t>  </a:t>
            </a:r>
            <a:r>
              <a:rPr lang="cs-CZ" sz="2400" dirty="0" err="1" smtClean="0"/>
              <a:t>control</a:t>
            </a:r>
            <a:r>
              <a:rPr lang="cs-CZ" sz="2400" dirty="0" smtClean="0"/>
              <a:t> by </a:t>
            </a:r>
            <a:r>
              <a:rPr lang="cs-CZ" sz="2400" dirty="0" err="1" smtClean="0"/>
              <a:t>genes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fate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(</a:t>
            </a:r>
            <a:r>
              <a:rPr lang="cs-CZ" sz="2400" dirty="0" err="1" smtClean="0"/>
              <a:t>death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survival</a:t>
            </a:r>
            <a:r>
              <a:rPr lang="cs-CZ" sz="2400" dirty="0" smtClean="0"/>
              <a:t>) </a:t>
            </a:r>
            <a:r>
              <a:rPr lang="cs-CZ" sz="2400" dirty="0" err="1" smtClean="0"/>
              <a:t>based</a:t>
            </a:r>
            <a:r>
              <a:rPr lang="cs-CZ" sz="2400" dirty="0" smtClean="0"/>
              <a:t> on </a:t>
            </a:r>
            <a:r>
              <a:rPr lang="cs-CZ" sz="2400" dirty="0" err="1" smtClean="0"/>
              <a:t>epigenetic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, </a:t>
            </a:r>
            <a:r>
              <a:rPr lang="cs-CZ" sz="2400" dirty="0" err="1" smtClean="0"/>
              <a:t>migration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–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neurotrophic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cs-CZ" sz="2400" dirty="0" err="1" smtClean="0"/>
              <a:t>neuronal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differentiation</a:t>
            </a:r>
            <a:r>
              <a:rPr lang="cs-CZ" sz="2400" dirty="0" smtClean="0"/>
              <a:t> and </a:t>
            </a:r>
            <a:r>
              <a:rPr lang="cs-CZ" sz="2400" dirty="0" err="1" smtClean="0"/>
              <a:t>survival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navigation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r>
              <a:rPr lang="cs-CZ" sz="2400" dirty="0" smtClean="0"/>
              <a:t> </a:t>
            </a:r>
            <a:r>
              <a:rPr lang="cs-CZ" sz="2400" dirty="0" err="1" smtClean="0"/>
              <a:t>towards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structures</a:t>
            </a:r>
            <a:r>
              <a:rPr lang="cs-CZ" sz="2400" dirty="0" smtClean="0"/>
              <a:t> –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neurotropism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end-</a:t>
            </a:r>
            <a:r>
              <a:rPr lang="cs-CZ" sz="2400" dirty="0" err="1" smtClean="0"/>
              <a:t>differentiation</a:t>
            </a:r>
            <a:r>
              <a:rPr lang="cs-CZ" sz="2400" dirty="0" smtClean="0"/>
              <a:t> of </a:t>
            </a:r>
            <a:r>
              <a:rPr lang="cs-CZ" sz="2400" dirty="0" err="1" smtClean="0"/>
              <a:t>neurons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854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304800"/>
            <a:ext cx="6807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Trophic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relationships</a:t>
            </a:r>
            <a:r>
              <a:rPr lang="cs-CZ" sz="3600" b="1" dirty="0" smtClean="0"/>
              <a:t> in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NS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28600" y="1676400"/>
            <a:ext cx="707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Neurons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trophic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effect</a:t>
            </a:r>
            <a:r>
              <a:rPr lang="cs-CZ" sz="2400" b="1" dirty="0" smtClean="0"/>
              <a:t> on </a:t>
            </a:r>
            <a:r>
              <a:rPr lang="cs-CZ" sz="2400" b="1" dirty="0" err="1" smtClean="0"/>
              <a:t>periferal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tissues</a:t>
            </a:r>
            <a:endParaRPr lang="cs-CZ" sz="2400" b="1" dirty="0" smtClean="0"/>
          </a:p>
        </p:txBody>
      </p:sp>
      <p:sp>
        <p:nvSpPr>
          <p:cNvPr id="4" name="Ovál 3"/>
          <p:cNvSpPr/>
          <p:nvPr/>
        </p:nvSpPr>
        <p:spPr>
          <a:xfrm>
            <a:off x="1143000" y="26670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981200" y="2933700"/>
            <a:ext cx="3276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7400" y="23622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7200" y="388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Periferal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tissues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have</a:t>
            </a:r>
            <a:r>
              <a:rPr lang="cs-CZ" sz="2400" b="1" dirty="0" smtClean="0"/>
              <a:t> </a:t>
            </a:r>
            <a:r>
              <a:rPr lang="cs-CZ" sz="2400" b="1" dirty="0" err="1"/>
              <a:t>trophic</a:t>
            </a:r>
            <a:r>
              <a:rPr lang="cs-CZ" sz="2400" b="1" dirty="0"/>
              <a:t> </a:t>
            </a:r>
            <a:r>
              <a:rPr lang="cs-CZ" sz="2400" b="1" dirty="0" err="1"/>
              <a:t>effect</a:t>
            </a:r>
            <a:r>
              <a:rPr lang="cs-CZ" sz="2400" b="1" dirty="0"/>
              <a:t> </a:t>
            </a:r>
            <a:r>
              <a:rPr lang="cs-CZ" sz="2400" b="1" dirty="0" smtClean="0"/>
              <a:t>on </a:t>
            </a:r>
            <a:r>
              <a:rPr lang="cs-CZ" sz="2400" b="1" dirty="0" err="1" smtClean="0"/>
              <a:t>neurons</a:t>
            </a:r>
            <a:endParaRPr lang="cs-CZ" sz="2400" b="1" dirty="0"/>
          </a:p>
        </p:txBody>
      </p:sp>
      <p:sp>
        <p:nvSpPr>
          <p:cNvPr id="10" name="Ovál 9"/>
          <p:cNvSpPr/>
          <p:nvPr/>
        </p:nvSpPr>
        <p:spPr>
          <a:xfrm>
            <a:off x="1295400" y="5029200"/>
            <a:ext cx="5334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362200" y="5410200"/>
            <a:ext cx="3200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867400" y="4762500"/>
            <a:ext cx="60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8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256"/>
            <a:ext cx="4114800" cy="68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400" y="268742"/>
            <a:ext cx="3954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Neurotrophic</a:t>
            </a:r>
            <a:r>
              <a:rPr lang="cs-CZ" sz="3200" dirty="0" smtClean="0"/>
              <a:t> </a:t>
            </a:r>
            <a:r>
              <a:rPr lang="cs-CZ" sz="3200" dirty="0" err="1" smtClean="0"/>
              <a:t>factor</a:t>
            </a:r>
            <a:r>
              <a:rPr lang="cs-CZ" sz="3200" dirty="0" smtClean="0"/>
              <a:t> </a:t>
            </a:r>
            <a:endParaRPr lang="en-US" sz="3200" dirty="0" smtClean="0"/>
          </a:p>
          <a:p>
            <a:r>
              <a:rPr lang="cs-CZ" sz="3200" dirty="0" err="1" smtClean="0"/>
              <a:t>families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839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bi-figure.storage.googleapis.com/figure/1384241728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6" y="952982"/>
            <a:ext cx="7555783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70301" y="151892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Growth cone</a:t>
            </a:r>
            <a:endParaRPr lang="en-US" sz="3200" b="1" dirty="0"/>
          </a:p>
        </p:txBody>
      </p:sp>
      <p:pic>
        <p:nvPicPr>
          <p:cNvPr id="7172" name="Picture 4" descr="http://www.ucl.ac.uk/~ucbzwdr/teaching/b250-99/axons_files/growthc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57399"/>
            <a:ext cx="4762982" cy="25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5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9959" y="2590800"/>
            <a:ext cx="498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Reduction</a:t>
            </a:r>
            <a:r>
              <a:rPr lang="cs-CZ" sz="2800" dirty="0" smtClean="0"/>
              <a:t> of </a:t>
            </a:r>
            <a:r>
              <a:rPr lang="cs-CZ" sz="2800" dirty="0" err="1" smtClean="0"/>
              <a:t>redundant</a:t>
            </a:r>
            <a:r>
              <a:rPr lang="cs-CZ" sz="2800" dirty="0" smtClean="0"/>
              <a:t> </a:t>
            </a:r>
            <a:r>
              <a:rPr lang="cs-CZ" sz="2800" dirty="0" err="1" smtClean="0"/>
              <a:t>axons</a:t>
            </a:r>
            <a:endParaRPr lang="cs-CZ" sz="2800" dirty="0"/>
          </a:p>
        </p:txBody>
      </p:sp>
      <p:pic>
        <p:nvPicPr>
          <p:cNvPr id="4" name="Picture 2" descr="http://www.mdpi.com/polymers/polymers-05-00254/article_deploy/html/images/polymers-05-00254-g001-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838200"/>
            <a:ext cx="4121774" cy="33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5800" y="152400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Axon </a:t>
            </a:r>
            <a:r>
              <a:rPr lang="cs-CZ" sz="2800" dirty="0" err="1" smtClean="0"/>
              <a:t>guidance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211122"/>
            <a:ext cx="5162550" cy="3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95600" y="385664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Axon </a:t>
            </a:r>
            <a:r>
              <a:rPr lang="cs-CZ" sz="3600" dirty="0" err="1" smtClean="0"/>
              <a:t>guidance</a:t>
            </a:r>
            <a:endParaRPr lang="cs-CZ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1" y="1031995"/>
            <a:ext cx="5295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38" y="3962400"/>
            <a:ext cx="58769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5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7400" y="269868"/>
            <a:ext cx="4677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Neurotrophism</a:t>
            </a:r>
            <a:endParaRPr lang="cs-CZ" sz="3600" b="1" dirty="0" smtClean="0"/>
          </a:p>
          <a:p>
            <a:r>
              <a:rPr lang="cs-CZ" sz="3600" b="1" dirty="0" err="1" smtClean="0"/>
              <a:t>Neurotrophic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factors</a:t>
            </a:r>
            <a:endParaRPr lang="cs-CZ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26" y="1600200"/>
            <a:ext cx="66770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381000"/>
            <a:ext cx="78582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err="1" smtClean="0"/>
              <a:t>Ontogen</a:t>
            </a:r>
            <a:r>
              <a:rPr lang="en-US" sz="3600" b="1" dirty="0" smtClean="0"/>
              <a:t>et</a:t>
            </a:r>
            <a:r>
              <a:rPr lang="cs-CZ" sz="3600" b="1" dirty="0" err="1" smtClean="0"/>
              <a:t>ic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development</a:t>
            </a:r>
            <a:endParaRPr lang="cs-CZ" sz="3600" b="1" dirty="0" smtClean="0"/>
          </a:p>
          <a:p>
            <a:endParaRPr lang="cs-CZ" sz="3600" dirty="0" smtClean="0"/>
          </a:p>
          <a:p>
            <a:endParaRPr lang="cs-CZ" sz="3600" dirty="0"/>
          </a:p>
          <a:p>
            <a:endParaRPr lang="cs-CZ" sz="3600" dirty="0"/>
          </a:p>
          <a:p>
            <a:r>
              <a:rPr lang="cs-CZ" sz="3600" dirty="0" smtClean="0"/>
              <a:t>= </a:t>
            </a:r>
            <a:r>
              <a:rPr lang="cs-CZ" sz="3600" dirty="0" err="1" smtClean="0"/>
              <a:t>individual</a:t>
            </a:r>
            <a:r>
              <a:rPr lang="cs-CZ" sz="3600" dirty="0" smtClean="0"/>
              <a:t> </a:t>
            </a:r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</a:p>
          <a:p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organism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fertilized</a:t>
            </a:r>
            <a:r>
              <a:rPr lang="cs-CZ" sz="3600" dirty="0" smtClean="0"/>
              <a:t> </a:t>
            </a:r>
            <a:r>
              <a:rPr lang="cs-CZ" sz="3600" dirty="0" err="1" smtClean="0"/>
              <a:t>egg</a:t>
            </a:r>
            <a:r>
              <a:rPr lang="cs-CZ" sz="3600" dirty="0" smtClean="0"/>
              <a:t> </a:t>
            </a:r>
          </a:p>
          <a:p>
            <a:r>
              <a:rPr lang="cs-CZ" sz="3600" dirty="0" smtClean="0"/>
              <a:t>to </a:t>
            </a:r>
            <a:r>
              <a:rPr lang="cs-CZ" sz="3600" dirty="0" err="1" smtClean="0"/>
              <a:t>its</a:t>
            </a:r>
            <a:r>
              <a:rPr lang="cs-CZ" sz="3600" dirty="0" smtClean="0"/>
              <a:t> </a:t>
            </a:r>
            <a:r>
              <a:rPr lang="cs-CZ" sz="3600" dirty="0" err="1" smtClean="0"/>
              <a:t>mature</a:t>
            </a:r>
            <a:r>
              <a:rPr lang="cs-CZ" sz="3600" dirty="0" smtClean="0"/>
              <a:t> </a:t>
            </a:r>
            <a:r>
              <a:rPr lang="cs-CZ" sz="3600" dirty="0" err="1" smtClean="0"/>
              <a:t>form</a:t>
            </a:r>
            <a:r>
              <a:rPr lang="cs-CZ" sz="3600" dirty="0" smtClean="0"/>
              <a:t> and </a:t>
            </a:r>
            <a:r>
              <a:rPr lang="cs-CZ" sz="3600" dirty="0" err="1" smtClean="0"/>
              <a:t>finally</a:t>
            </a:r>
            <a:r>
              <a:rPr lang="cs-CZ" sz="3600" dirty="0" smtClean="0"/>
              <a:t> </a:t>
            </a:r>
            <a:r>
              <a:rPr lang="cs-CZ" sz="3600" dirty="0" err="1" smtClean="0"/>
              <a:t>death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7069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344269"/>
            <a:ext cx="886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Molecular</a:t>
            </a:r>
            <a:r>
              <a:rPr lang="cs-CZ" sz="3600" dirty="0" smtClean="0"/>
              <a:t> </a:t>
            </a:r>
            <a:r>
              <a:rPr lang="cs-CZ" sz="3600" dirty="0" err="1" smtClean="0"/>
              <a:t>mechanisms</a:t>
            </a:r>
            <a:r>
              <a:rPr lang="cs-CZ" sz="3600" dirty="0" smtClean="0"/>
              <a:t> of </a:t>
            </a:r>
            <a:r>
              <a:rPr lang="cs-CZ" sz="3600" dirty="0" err="1" smtClean="0"/>
              <a:t>axonal</a:t>
            </a:r>
            <a:r>
              <a:rPr lang="cs-CZ" sz="3600" dirty="0" smtClean="0"/>
              <a:t> </a:t>
            </a:r>
            <a:r>
              <a:rPr lang="cs-CZ" sz="3600" dirty="0" err="1" smtClean="0"/>
              <a:t>guidance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3400" y="1676400"/>
            <a:ext cx="82814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contact</a:t>
            </a:r>
            <a:r>
              <a:rPr lang="cs-CZ" sz="2400" dirty="0" smtClean="0"/>
              <a:t> </a:t>
            </a:r>
            <a:r>
              <a:rPr lang="cs-CZ" sz="2400" dirty="0" err="1" smtClean="0"/>
              <a:t>adhesion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permissive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r>
              <a:rPr lang="cs-CZ" sz="2400" dirty="0" smtClean="0"/>
              <a:t> (</a:t>
            </a:r>
            <a:r>
              <a:rPr lang="cs-CZ" sz="2400" dirty="0" err="1" smtClean="0"/>
              <a:t>laminin</a:t>
            </a:r>
            <a:r>
              <a:rPr lang="cs-CZ" sz="2400" dirty="0" smtClean="0"/>
              <a:t>, </a:t>
            </a:r>
            <a:r>
              <a:rPr lang="cs-CZ" sz="2400" dirty="0" err="1" smtClean="0"/>
              <a:t>fibronectin</a:t>
            </a:r>
            <a:r>
              <a:rPr lang="cs-CZ" sz="2400" dirty="0" smtClean="0"/>
              <a:t>, cell-</a:t>
            </a:r>
            <a:r>
              <a:rPr lang="cs-CZ" sz="2400" dirty="0" err="1" smtClean="0"/>
              <a:t>adhesion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molecules</a:t>
            </a:r>
            <a:r>
              <a:rPr lang="cs-CZ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contact</a:t>
            </a:r>
            <a:r>
              <a:rPr lang="cs-CZ" sz="2400" dirty="0" smtClean="0"/>
              <a:t> </a:t>
            </a:r>
            <a:r>
              <a:rPr lang="cs-CZ" sz="2400" dirty="0" err="1" smtClean="0"/>
              <a:t>inhibition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non-</a:t>
            </a:r>
            <a:r>
              <a:rPr lang="cs-CZ" sz="2400" dirty="0" err="1" smtClean="0"/>
              <a:t>permissive</a:t>
            </a:r>
            <a:r>
              <a:rPr lang="cs-CZ" sz="2400" dirty="0" smtClean="0"/>
              <a:t> </a:t>
            </a:r>
            <a:r>
              <a:rPr lang="cs-CZ" sz="2400" dirty="0" err="1" smtClean="0"/>
              <a:t>surface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fasciculation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chemotropism</a:t>
            </a:r>
            <a:r>
              <a:rPr lang="cs-CZ" sz="2400" dirty="0" smtClean="0"/>
              <a:t> – </a:t>
            </a:r>
            <a:r>
              <a:rPr lang="cs-CZ" sz="2400" dirty="0" err="1" smtClean="0"/>
              <a:t>attractive</a:t>
            </a:r>
            <a:r>
              <a:rPr lang="cs-CZ" sz="2400" dirty="0" smtClean="0"/>
              <a:t> </a:t>
            </a:r>
            <a:r>
              <a:rPr lang="cs-CZ" sz="2400" dirty="0" err="1" smtClean="0"/>
              <a:t>molecules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074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6" y="2590800"/>
            <a:ext cx="8531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137946"/>
            <a:ext cx="6755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Contact</a:t>
            </a:r>
            <a:r>
              <a:rPr lang="cs-CZ" sz="3600" dirty="0" smtClean="0"/>
              <a:t> </a:t>
            </a:r>
            <a:r>
              <a:rPr lang="cs-CZ" sz="3600" dirty="0" err="1" smtClean="0"/>
              <a:t>adhesion</a:t>
            </a:r>
            <a:r>
              <a:rPr lang="cs-CZ" sz="3600" dirty="0" smtClean="0"/>
              <a:t> and </a:t>
            </a:r>
            <a:r>
              <a:rPr lang="cs-CZ" sz="3600" dirty="0" err="1" smtClean="0"/>
              <a:t>inhibition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890" y="784277"/>
            <a:ext cx="4581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9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25964" y="27100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Fasciculation</a:t>
            </a:r>
            <a:endParaRPr lang="cs-CZ" sz="3600" dirty="0"/>
          </a:p>
        </p:txBody>
      </p:sp>
      <p:pic>
        <p:nvPicPr>
          <p:cNvPr id="1026" name="Picture 2" descr="http://www.frontiersin.org/files/Articles/91599/fnana-09-00051-r2/image_m/fnana-09-00051-g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" y="997822"/>
            <a:ext cx="9145536" cy="58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3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esources.rndsystems.com/images/site/2004-mr-axon-fig-1_9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35380"/>
            <a:ext cx="7315200" cy="57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3475" y="362634"/>
            <a:ext cx="316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Chemotropism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74358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38906" y="152400"/>
            <a:ext cx="358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Neural</a:t>
            </a:r>
            <a:r>
              <a:rPr lang="cs-CZ" sz="3600" dirty="0" smtClean="0"/>
              <a:t> plasticity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1000" y="962017"/>
            <a:ext cx="815960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err="1" smtClean="0">
                <a:solidFill>
                  <a:srgbClr val="FF0000"/>
                </a:solidFill>
              </a:rPr>
              <a:t>developmental</a:t>
            </a:r>
            <a:r>
              <a:rPr lang="cs-CZ" sz="2400" i="1" dirty="0" smtClean="0">
                <a:solidFill>
                  <a:srgbClr val="FF0000"/>
                </a:solidFill>
              </a:rPr>
              <a:t> plasticity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neuroanatomical and neurophysiological changes</a:t>
            </a:r>
          </a:p>
          <a:p>
            <a:pPr marL="276225"/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err="1" smtClean="0">
                <a:solidFill>
                  <a:srgbClr val="FF0000"/>
                </a:solidFill>
              </a:rPr>
              <a:t>chemical</a:t>
            </a:r>
            <a:r>
              <a:rPr lang="cs-CZ" sz="2400" i="1" dirty="0" smtClean="0">
                <a:solidFill>
                  <a:srgbClr val="FF0000"/>
                </a:solidFill>
              </a:rPr>
              <a:t> plasticity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fast or slow turnover</a:t>
            </a:r>
          </a:p>
          <a:p>
            <a:pPr marL="276225"/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n</a:t>
            </a:r>
            <a:r>
              <a:rPr lang="en-GB" sz="2400" i="1" dirty="0" err="1" smtClean="0">
                <a:solidFill>
                  <a:srgbClr val="FF0000"/>
                </a:solidFill>
              </a:rPr>
              <a:t>eurotrophic</a:t>
            </a:r>
            <a:r>
              <a:rPr lang="en-GB" sz="2400" i="1" dirty="0" smtClean="0">
                <a:solidFill>
                  <a:srgbClr val="FF0000"/>
                </a:solidFill>
              </a:rPr>
              <a:t>-derived plasticity</a:t>
            </a: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GB" sz="2400" dirty="0"/>
              <a:t>neurons are not irrevocably genetically programmed </a:t>
            </a:r>
            <a:endParaRPr lang="en-GB" sz="2400" dirty="0" smtClean="0"/>
          </a:p>
          <a:p>
            <a:r>
              <a:rPr lang="en-GB" sz="2400" dirty="0" smtClean="0"/>
              <a:t>       to </a:t>
            </a:r>
            <a:r>
              <a:rPr lang="en-GB" sz="2400" dirty="0"/>
              <a:t>produce one transmitter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n</a:t>
            </a:r>
            <a:r>
              <a:rPr lang="en-GB" sz="2400" i="1" dirty="0" err="1" smtClean="0">
                <a:solidFill>
                  <a:srgbClr val="FF0000"/>
                </a:solidFill>
              </a:rPr>
              <a:t>euronal</a:t>
            </a:r>
            <a:r>
              <a:rPr lang="en-GB" sz="2400" i="1" dirty="0" smtClean="0">
                <a:solidFill>
                  <a:srgbClr val="FF0000"/>
                </a:solidFill>
              </a:rPr>
              <a:t> plasticity</a:t>
            </a:r>
          </a:p>
          <a:p>
            <a:pPr marL="619125" indent="-342900">
              <a:buFont typeface="Wingdings" panose="05000000000000000000" pitchFamily="2" charset="2"/>
              <a:buChar char="§"/>
            </a:pPr>
            <a:r>
              <a:rPr lang="en-GB" sz="2400" dirty="0"/>
              <a:t> capability of generating new branches </a:t>
            </a:r>
            <a:r>
              <a:rPr lang="en-GB" sz="2400" dirty="0" smtClean="0"/>
              <a:t>and synapses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i="1" dirty="0" smtClean="0">
                <a:solidFill>
                  <a:srgbClr val="FF0000"/>
                </a:solidFill>
              </a:rPr>
              <a:t>s</a:t>
            </a:r>
            <a:r>
              <a:rPr lang="en-GB" sz="2400" i="1" dirty="0" err="1" smtClean="0">
                <a:solidFill>
                  <a:srgbClr val="FF0000"/>
                </a:solidFill>
              </a:rPr>
              <a:t>ynaptic</a:t>
            </a:r>
            <a:r>
              <a:rPr lang="en-GB" sz="2400" i="1" dirty="0" smtClean="0">
                <a:solidFill>
                  <a:srgbClr val="FF0000"/>
                </a:solidFill>
              </a:rPr>
              <a:t> plasticity</a:t>
            </a:r>
          </a:p>
          <a:p>
            <a:pPr marL="677863" indent="-342900">
              <a:buFont typeface="Wingdings" panose="05000000000000000000" pitchFamily="2" charset="2"/>
              <a:buChar char="§"/>
            </a:pPr>
            <a:r>
              <a:rPr lang="en-GB" sz="2400" dirty="0"/>
              <a:t> </a:t>
            </a:r>
            <a:r>
              <a:rPr lang="en-GB" sz="2400" dirty="0" err="1" smtClean="0"/>
              <a:t>stren</a:t>
            </a:r>
            <a:r>
              <a:rPr lang="cs-CZ" sz="2400" dirty="0" smtClean="0"/>
              <a:t>g</a:t>
            </a:r>
            <a:r>
              <a:rPr lang="en-GB" sz="2400" dirty="0" err="1" smtClean="0"/>
              <a:t>thening</a:t>
            </a:r>
            <a:r>
              <a:rPr lang="en-GB" sz="2400" dirty="0" smtClean="0"/>
              <a:t> </a:t>
            </a:r>
            <a:r>
              <a:rPr lang="en-GB" sz="2400" dirty="0"/>
              <a:t>or weakening of synapses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9737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4563"/>
            <a:ext cx="8153400" cy="5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1732" y="286434"/>
            <a:ext cx="8916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Reciprocal Schwann cell-axon interactions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411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941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57600" y="376926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Apoptosis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7048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129"/>
            <a:ext cx="9144000" cy="54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5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1600" y="256493"/>
            <a:ext cx="6474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 err="1" smtClean="0"/>
              <a:t>Critical</a:t>
            </a:r>
            <a:r>
              <a:rPr lang="cs-CZ" sz="3600" dirty="0" smtClean="0"/>
              <a:t> </a:t>
            </a:r>
            <a:r>
              <a:rPr lang="cs-CZ" sz="3600" dirty="0" err="1" smtClean="0"/>
              <a:t>factors</a:t>
            </a:r>
            <a:r>
              <a:rPr lang="cs-CZ" sz="3600" dirty="0" smtClean="0"/>
              <a:t> and </a:t>
            </a:r>
            <a:r>
              <a:rPr lang="cs-CZ" sz="3600" dirty="0" err="1" smtClean="0"/>
              <a:t>periods</a:t>
            </a:r>
            <a:r>
              <a:rPr lang="cs-CZ" sz="3600" dirty="0" smtClean="0"/>
              <a:t> in </a:t>
            </a:r>
          </a:p>
          <a:p>
            <a:pPr algn="ctr"/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CNS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1000" y="2209800"/>
            <a:ext cx="70695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critical</a:t>
            </a:r>
            <a:r>
              <a:rPr lang="cs-CZ" sz="2400" dirty="0" smtClean="0"/>
              <a:t> period in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CNS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influence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smtClean="0"/>
              <a:t>proper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next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of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structure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genetic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(</a:t>
            </a:r>
            <a:r>
              <a:rPr lang="cs-CZ" sz="2400" dirty="0" err="1" smtClean="0"/>
              <a:t>initial</a:t>
            </a:r>
            <a:r>
              <a:rPr lang="cs-CZ" sz="2400" dirty="0" smtClean="0"/>
              <a:t> period of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nutritive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err="1" smtClean="0"/>
              <a:t>critical</a:t>
            </a:r>
            <a:r>
              <a:rPr lang="cs-CZ" sz="2400" dirty="0" smtClean="0"/>
              <a:t> period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smtClean="0"/>
              <a:t>2nd </a:t>
            </a:r>
            <a:r>
              <a:rPr lang="cs-CZ" sz="2400" dirty="0" err="1" smtClean="0"/>
              <a:t>trimester</a:t>
            </a:r>
            <a:r>
              <a:rPr lang="cs-CZ" sz="2400" dirty="0" smtClean="0"/>
              <a:t> – </a:t>
            </a:r>
            <a:r>
              <a:rPr lang="cs-CZ" sz="2400" dirty="0" smtClean="0"/>
              <a:t>1st </a:t>
            </a:r>
            <a:r>
              <a:rPr lang="cs-CZ" sz="2400" dirty="0" err="1" smtClean="0"/>
              <a:t>year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/>
              <a:t>hormonal</a:t>
            </a:r>
            <a:r>
              <a:rPr lang="cs-CZ" sz="2400" dirty="0" smtClean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 smtClean="0"/>
              <a:t>factors</a:t>
            </a:r>
            <a:r>
              <a:rPr lang="cs-CZ" sz="2400" dirty="0" smtClean="0"/>
              <a:t> of </a:t>
            </a:r>
            <a:r>
              <a:rPr lang="cs-CZ" sz="2400" dirty="0" err="1" smtClean="0"/>
              <a:t>afferent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pathways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1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71600" y="511405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Reaction of neurons to </a:t>
            </a:r>
            <a:r>
              <a:rPr lang="en-GB" sz="3600" b="1" dirty="0" smtClean="0"/>
              <a:t>injury</a:t>
            </a:r>
            <a:endParaRPr lang="en-US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9600" y="1981200"/>
            <a:ext cx="81644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loss of function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influence of duration of the damaging agent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reaction </a:t>
            </a:r>
            <a:r>
              <a:rPr lang="cs-CZ" sz="2400" dirty="0" smtClean="0"/>
              <a:t>to </a:t>
            </a:r>
            <a:r>
              <a:rPr lang="cs-CZ" sz="2400" dirty="0" err="1" smtClean="0"/>
              <a:t>injury</a:t>
            </a:r>
            <a:r>
              <a:rPr lang="cs-CZ" sz="2400" dirty="0" smtClean="0"/>
              <a:t> </a:t>
            </a:r>
            <a:r>
              <a:rPr lang="en-US" sz="2400" dirty="0" smtClean="0"/>
              <a:t>of processes </a:t>
            </a:r>
            <a:r>
              <a:rPr lang="cs-CZ" sz="2400" dirty="0" err="1"/>
              <a:t>differs</a:t>
            </a:r>
            <a:r>
              <a:rPr lang="cs-CZ" sz="2400" dirty="0"/>
              <a:t> in </a:t>
            </a:r>
            <a:r>
              <a:rPr lang="cs-CZ" sz="2400" dirty="0" err="1"/>
              <a:t>neurons</a:t>
            </a:r>
            <a:r>
              <a:rPr lang="cs-CZ" sz="2400" dirty="0"/>
              <a:t> of </a:t>
            </a:r>
            <a:endParaRPr lang="cs-CZ" sz="2400" dirty="0" smtClean="0"/>
          </a:p>
          <a:p>
            <a:r>
              <a:rPr lang="cs-CZ" sz="2400"/>
              <a:t> </a:t>
            </a:r>
            <a:r>
              <a:rPr lang="cs-CZ" sz="2400" smtClean="0"/>
              <a:t>    CNS </a:t>
            </a:r>
            <a:r>
              <a:rPr lang="cs-CZ" sz="2400" dirty="0"/>
              <a:t>and </a:t>
            </a:r>
            <a:r>
              <a:rPr lang="cs-CZ" sz="2400" dirty="0" smtClean="0"/>
              <a:t>PNS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cs-CZ" sz="2400" dirty="0"/>
              <a:t>CNS </a:t>
            </a:r>
            <a:r>
              <a:rPr lang="cs-CZ" sz="2400" dirty="0" err="1"/>
              <a:t>neurons</a:t>
            </a:r>
            <a:r>
              <a:rPr lang="cs-CZ" sz="2400" dirty="0"/>
              <a:t> </a:t>
            </a:r>
            <a:r>
              <a:rPr lang="en-US" sz="2400" dirty="0" smtClean="0"/>
              <a:t>- </a:t>
            </a:r>
            <a:r>
              <a:rPr lang="cs-CZ" sz="2400" dirty="0" err="1"/>
              <a:t>atrophy</a:t>
            </a:r>
            <a:r>
              <a:rPr lang="cs-CZ" sz="2400" dirty="0"/>
              <a:t> and </a:t>
            </a:r>
            <a:r>
              <a:rPr lang="cs-CZ" sz="2400" dirty="0" err="1" smtClean="0"/>
              <a:t>death</a:t>
            </a:r>
            <a:r>
              <a:rPr lang="en-US" sz="2400" dirty="0" smtClean="0"/>
              <a:t> due to </a:t>
            </a:r>
            <a:r>
              <a:rPr lang="cs-CZ" sz="2400" dirty="0" err="1" smtClean="0"/>
              <a:t>great</a:t>
            </a:r>
            <a:r>
              <a:rPr lang="cs-CZ" sz="2400" dirty="0" smtClean="0"/>
              <a:t> </a:t>
            </a:r>
            <a:r>
              <a:rPr lang="cs-CZ" sz="2400" dirty="0" err="1"/>
              <a:t>decline</a:t>
            </a:r>
            <a:r>
              <a:rPr lang="cs-CZ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/>
              <a:t>RNA </a:t>
            </a:r>
            <a:r>
              <a:rPr lang="cs-CZ" sz="2400" dirty="0" err="1"/>
              <a:t>synthesis</a:t>
            </a:r>
            <a:r>
              <a:rPr lang="cs-CZ" sz="2400" dirty="0"/>
              <a:t>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cs-CZ" sz="2400" dirty="0" smtClean="0"/>
              <a:t>PNS</a:t>
            </a:r>
            <a:r>
              <a:rPr lang="en-US" sz="2400" dirty="0" smtClean="0"/>
              <a:t> neurons – anabolic processes depending on</a:t>
            </a:r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type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injury</a:t>
            </a:r>
            <a:endParaRPr lang="en-US" sz="2400" dirty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/>
              <a:t>distance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injury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body</a:t>
            </a:r>
            <a:endParaRPr lang="en-US" sz="2400" dirty="0" smtClean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organism</a:t>
            </a:r>
            <a:endParaRPr lang="en-US" sz="2400" dirty="0"/>
          </a:p>
          <a:p>
            <a:pPr marL="735013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localization</a:t>
            </a:r>
            <a:r>
              <a:rPr lang="cs-CZ" sz="2400" dirty="0"/>
              <a:t> and </a:t>
            </a:r>
            <a:r>
              <a:rPr lang="cs-CZ" sz="2400" dirty="0" err="1"/>
              <a:t>function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neurons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15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24185"/>
            <a:ext cx="6043613" cy="46453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7200" y="381000"/>
            <a:ext cx="7970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human</a:t>
            </a:r>
            <a:r>
              <a:rPr lang="cs-CZ" sz="2800" dirty="0" smtClean="0"/>
              <a:t> </a:t>
            </a:r>
            <a:r>
              <a:rPr lang="en-US" sz="2800" dirty="0" smtClean="0"/>
              <a:t>heart </a:t>
            </a:r>
            <a:r>
              <a:rPr lang="en-US" sz="2800" dirty="0"/>
              <a:t>begins to beat late in the third week after fertilization. Before the heart begins to beat, the </a:t>
            </a:r>
            <a:r>
              <a:rPr lang="cs-CZ" sz="2800" dirty="0" err="1" smtClean="0"/>
              <a:t>nervous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en-US" sz="2800" dirty="0" smtClean="0"/>
              <a:t> </a:t>
            </a:r>
            <a:r>
              <a:rPr lang="en-US" sz="2800" dirty="0"/>
              <a:t>commences to differentiate and change in shape.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5943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h4.ggpht.com/_RIjx_Mg4ZVM/TNv76QN3M0I/AAAAAAAAC3A/HP_UZI1eTfg/image_thumb5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4204"/>
            <a:ext cx="9223487" cy="55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77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-content.springer.com/image/prt%3A978-3-642-28753-4%2F23/MediaObjects/978-3-642-28753-4_23_Part_Fig1-4855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0754"/>
            <a:ext cx="63817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7400" y="609600"/>
            <a:ext cx="499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Wallerian </a:t>
            </a:r>
            <a:r>
              <a:rPr lang="cs-CZ" sz="3600" dirty="0" err="1" smtClean="0"/>
              <a:t>degeneration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732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singlink.ucsf.edu/lm/ids_104_cns_injury/Response%20_to_Injury/Injury_Images/PNSWallerD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433821" cy="55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2800" y="233624"/>
            <a:ext cx="4123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Peripheral nerve transection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93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singlink.ucsf.edu/lm/ids_104_cns_injury/Response%20_to_Injury/Injury_Images/WallerDegC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1999" y="233624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Spinal cord trauma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56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</a:t>
            </a:r>
            <a:r>
              <a:rPr lang="en-US" sz="2400" b="1" dirty="0" smtClean="0"/>
              <a:t>Textbook</a:t>
            </a:r>
            <a:endParaRPr lang="cs-CZ" sz="2400" b="1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40" y="1981200"/>
            <a:ext cx="6133660" cy="48606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9600" y="3810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Differentiation and growth continue </a:t>
            </a:r>
            <a:r>
              <a:rPr lang="en-US" sz="2800" dirty="0" err="1"/>
              <a:t>postnatally</a:t>
            </a:r>
            <a:r>
              <a:rPr lang="en-US" sz="2800" dirty="0"/>
              <a:t> throughout life as the </a:t>
            </a:r>
            <a:r>
              <a:rPr lang="cs-CZ" sz="2800" dirty="0" err="1" smtClean="0"/>
              <a:t>nervous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en-US" sz="2800" dirty="0" smtClean="0"/>
              <a:t> </a:t>
            </a:r>
            <a:r>
              <a:rPr lang="en-US" sz="2800" dirty="0"/>
              <a:t>is remodeled through plasticity.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656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3400" y="838200"/>
            <a:ext cx="820769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Development </a:t>
            </a:r>
            <a:r>
              <a:rPr lang="en-GB" sz="3200" dirty="0"/>
              <a:t>of a </a:t>
            </a:r>
            <a:r>
              <a:rPr lang="en-GB" sz="3200" dirty="0" smtClean="0"/>
              <a:t>neuron:</a:t>
            </a:r>
          </a:p>
          <a:p>
            <a:endParaRPr lang="en-GB" sz="3200" dirty="0"/>
          </a:p>
          <a:p>
            <a:pPr marL="514350" indent="-514350">
              <a:buAutoNum type="arabicParenR"/>
            </a:pPr>
            <a:r>
              <a:rPr lang="en-GB" sz="3200" b="1" dirty="0" smtClean="0"/>
              <a:t>genetic level</a:t>
            </a:r>
          </a:p>
          <a:p>
            <a:r>
              <a:rPr lang="en-GB" sz="3200" b="1" dirty="0"/>
              <a:t> </a:t>
            </a:r>
            <a:r>
              <a:rPr lang="en-GB" sz="3200" b="1" dirty="0" smtClean="0"/>
              <a:t>   </a:t>
            </a:r>
            <a:r>
              <a:rPr lang="en-GB" sz="3200" dirty="0" smtClean="0"/>
              <a:t>a) </a:t>
            </a:r>
            <a:r>
              <a:rPr lang="en-GB" sz="3200" dirty="0" err="1" smtClean="0"/>
              <a:t>transciption</a:t>
            </a:r>
            <a:r>
              <a:rPr lang="en-GB" sz="3200" dirty="0" smtClean="0"/>
              <a:t> (DNA </a:t>
            </a:r>
            <a:r>
              <a:rPr lang="en-GB" sz="3200" dirty="0" smtClean="0">
                <a:latin typeface="Arial"/>
                <a:cs typeface="Arial"/>
              </a:rPr>
              <a:t>→ RNA)</a:t>
            </a:r>
          </a:p>
          <a:p>
            <a:r>
              <a:rPr lang="en-GB" sz="3200" dirty="0">
                <a:latin typeface="Arial"/>
                <a:cs typeface="Arial"/>
              </a:rPr>
              <a:t> </a:t>
            </a:r>
            <a:r>
              <a:rPr lang="en-GB" sz="3200" dirty="0" smtClean="0">
                <a:latin typeface="Arial"/>
                <a:cs typeface="Arial"/>
              </a:rPr>
              <a:t>   b)</a:t>
            </a:r>
            <a:r>
              <a:rPr lang="en-GB" sz="3200" dirty="0" smtClean="0"/>
              <a:t> translation (RNA </a:t>
            </a:r>
            <a:r>
              <a:rPr lang="en-GB" sz="3200" dirty="0" smtClean="0">
                <a:latin typeface="Arial"/>
                <a:cs typeface="Arial"/>
              </a:rPr>
              <a:t>→ polypeptides)</a:t>
            </a:r>
          </a:p>
          <a:p>
            <a:endParaRPr lang="en-GB" sz="3200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en-GB" sz="3200" b="1" dirty="0"/>
              <a:t>epigenetic level</a:t>
            </a:r>
            <a:r>
              <a:rPr lang="en-GB" sz="3200" dirty="0" smtClean="0"/>
              <a:t> 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neurotropic and neurotrophic molecules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78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3400" y="451612"/>
            <a:ext cx="745172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3600" dirty="0" smtClean="0">
                <a:latin typeface="Arial" charset="0"/>
              </a:rPr>
              <a:t>Target </a:t>
            </a:r>
            <a:r>
              <a:rPr lang="cs-CZ" altLang="cs-CZ" sz="3600" dirty="0" err="1" smtClean="0">
                <a:latin typeface="Arial" charset="0"/>
              </a:rPr>
              <a:t>field</a:t>
            </a:r>
            <a:r>
              <a:rPr lang="cs-CZ" altLang="cs-CZ" sz="3600" dirty="0" smtClean="0">
                <a:latin typeface="Arial" charset="0"/>
              </a:rPr>
              <a:t> </a:t>
            </a:r>
            <a:r>
              <a:rPr lang="cs-CZ" altLang="cs-CZ" sz="3600" dirty="0" err="1" smtClean="0">
                <a:latin typeface="Arial" charset="0"/>
              </a:rPr>
              <a:t>theory</a:t>
            </a:r>
            <a:endParaRPr lang="cs-CZ" altLang="cs-CZ" sz="3600" dirty="0">
              <a:latin typeface="Arial" charset="0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 rot="-360000">
            <a:off x="5867400" y="4654550"/>
            <a:ext cx="1511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800" b="1">
                <a:solidFill>
                  <a:srgbClr val="FFFFFF"/>
                </a:solidFill>
                <a:latin typeface="Monotype Corsiva" pitchFamily="66" charset="0"/>
              </a:rPr>
              <a:t>anatomy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33600"/>
            <a:ext cx="3571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9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hat-when-how.com/wp-content/uploads/2012/04/tmp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0" y="0"/>
            <a:ext cx="5638800" cy="68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14468" y="210234"/>
            <a:ext cx="3605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</a:p>
          <a:p>
            <a:r>
              <a:rPr lang="cs-CZ" sz="3600" dirty="0" err="1" smtClean="0"/>
              <a:t>the</a:t>
            </a:r>
            <a:r>
              <a:rPr lang="cs-CZ" sz="3600" dirty="0" smtClean="0"/>
              <a:t> NS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2857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42" y="581026"/>
            <a:ext cx="9156742" cy="53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7/Development_of_nervous_system.svg/2000px-Development_of_nervous_syst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1200"/>
            <a:ext cx="9587696" cy="38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19200" y="609600"/>
            <a:ext cx="694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/>
              <a:t>Development</a:t>
            </a:r>
            <a:r>
              <a:rPr lang="cs-CZ" sz="3600" dirty="0" smtClean="0"/>
              <a:t> of </a:t>
            </a:r>
            <a:r>
              <a:rPr lang="cs-CZ" sz="3600" dirty="0" err="1" smtClean="0"/>
              <a:t>the</a:t>
            </a:r>
            <a:r>
              <a:rPr lang="cs-CZ" sz="3600" dirty="0" smtClean="0"/>
              <a:t> NS</a:t>
            </a:r>
            <a:endParaRPr 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15028" y="4800600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neurons</a:t>
            </a:r>
            <a:r>
              <a:rPr lang="cs-CZ" sz="1200" dirty="0" smtClean="0"/>
              <a:t> and </a:t>
            </a:r>
            <a:r>
              <a:rPr lang="cs-CZ" sz="1200" dirty="0" err="1" smtClean="0"/>
              <a:t>glia</a:t>
            </a:r>
            <a:endParaRPr lang="cs-CZ" sz="1200" dirty="0" smtClean="0"/>
          </a:p>
          <a:p>
            <a:r>
              <a:rPr lang="cs-CZ" sz="1200" dirty="0" err="1" smtClean="0"/>
              <a:t>of</a:t>
            </a:r>
            <a:r>
              <a:rPr lang="cs-CZ" sz="1200" dirty="0" smtClean="0"/>
              <a:t> sensory, </a:t>
            </a:r>
            <a:r>
              <a:rPr lang="cs-CZ" sz="1200" dirty="0" err="1" smtClean="0"/>
              <a:t>symp</a:t>
            </a:r>
            <a:r>
              <a:rPr lang="cs-CZ" sz="1200" dirty="0" smtClean="0"/>
              <a:t>. </a:t>
            </a:r>
            <a:endParaRPr lang="cs-CZ" sz="1200" dirty="0"/>
          </a:p>
          <a:p>
            <a:r>
              <a:rPr lang="cs-CZ" sz="1200" dirty="0" smtClean="0"/>
              <a:t>and </a:t>
            </a:r>
            <a:r>
              <a:rPr lang="cs-CZ" sz="1200" dirty="0" err="1" smtClean="0"/>
              <a:t>parasymp</a:t>
            </a:r>
            <a:r>
              <a:rPr lang="cs-CZ" sz="1200" dirty="0" smtClean="0"/>
              <a:t> </a:t>
            </a:r>
            <a:r>
              <a:rPr lang="cs-CZ" sz="1200" dirty="0" err="1" smtClean="0"/>
              <a:t>nerves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955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9526</TotalTime>
  <Words>551</Words>
  <Application>Microsoft Office PowerPoint</Application>
  <PresentationFormat>Předvádění na obrazovce (4:3)</PresentationFormat>
  <Paragraphs>126</Paragraphs>
  <Slides>34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SimSun</vt:lpstr>
      <vt:lpstr>Arial</vt:lpstr>
      <vt:lpstr>Calibri</vt:lpstr>
      <vt:lpstr>Georgia</vt:lpstr>
      <vt:lpstr>Lucida Sans Unicode</vt:lpstr>
      <vt:lpstr>Monotype Corsiva</vt:lpstr>
      <vt:lpstr>Times New Roman</vt:lpstr>
      <vt:lpstr>Trebuchet MS</vt:lpstr>
      <vt:lpstr>Wingdings</vt:lpstr>
      <vt:lpstr>Aerodynamika</vt:lpstr>
      <vt:lpstr>ONTOGENETIC DEVELOPMENT OF THE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Ivana Hradilová Svíženská</cp:lastModifiedBy>
  <cp:revision>346</cp:revision>
  <dcterms:created xsi:type="dcterms:W3CDTF">2016-03-11T17:01:52Z</dcterms:created>
  <dcterms:modified xsi:type="dcterms:W3CDTF">2018-03-15T16:30:33Z</dcterms:modified>
</cp:coreProperties>
</file>