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0"/>
  </p:notesMasterIdLst>
  <p:sldIdLst>
    <p:sldId id="256" r:id="rId2"/>
    <p:sldId id="257" r:id="rId3"/>
    <p:sldId id="258" r:id="rId4"/>
    <p:sldId id="259" r:id="rId5"/>
    <p:sldId id="263" r:id="rId6"/>
    <p:sldId id="265" r:id="rId7"/>
    <p:sldId id="267" r:id="rId8"/>
    <p:sldId id="266" r:id="rId9"/>
    <p:sldId id="268" r:id="rId10"/>
    <p:sldId id="269" r:id="rId11"/>
    <p:sldId id="270" r:id="rId12"/>
    <p:sldId id="271" r:id="rId13"/>
    <p:sldId id="273" r:id="rId14"/>
    <p:sldId id="275" r:id="rId15"/>
    <p:sldId id="276" r:id="rId16"/>
    <p:sldId id="274" r:id="rId17"/>
    <p:sldId id="277" r:id="rId18"/>
    <p:sldId id="278" r:id="rId19"/>
    <p:sldId id="260" r:id="rId20"/>
    <p:sldId id="285" r:id="rId21"/>
    <p:sldId id="279" r:id="rId22"/>
    <p:sldId id="280" r:id="rId23"/>
    <p:sldId id="281" r:id="rId24"/>
    <p:sldId id="282" r:id="rId25"/>
    <p:sldId id="317" r:id="rId26"/>
    <p:sldId id="272" r:id="rId27"/>
    <p:sldId id="283" r:id="rId28"/>
    <p:sldId id="284" r:id="rId29"/>
    <p:sldId id="286" r:id="rId30"/>
    <p:sldId id="287" r:id="rId31"/>
    <p:sldId id="289" r:id="rId32"/>
    <p:sldId id="290" r:id="rId33"/>
    <p:sldId id="318" r:id="rId34"/>
    <p:sldId id="291" r:id="rId35"/>
    <p:sldId id="292" r:id="rId36"/>
    <p:sldId id="293" r:id="rId37"/>
    <p:sldId id="294" r:id="rId38"/>
    <p:sldId id="295" r:id="rId39"/>
    <p:sldId id="296" r:id="rId40"/>
    <p:sldId id="297" r:id="rId41"/>
    <p:sldId id="298" r:id="rId42"/>
    <p:sldId id="299" r:id="rId43"/>
    <p:sldId id="300" r:id="rId44"/>
    <p:sldId id="301" r:id="rId45"/>
    <p:sldId id="302" r:id="rId46"/>
    <p:sldId id="303" r:id="rId47"/>
    <p:sldId id="305" r:id="rId48"/>
    <p:sldId id="307" r:id="rId49"/>
    <p:sldId id="306" r:id="rId50"/>
    <p:sldId id="309" r:id="rId51"/>
    <p:sldId id="308" r:id="rId52"/>
    <p:sldId id="310" r:id="rId53"/>
    <p:sldId id="311" r:id="rId54"/>
    <p:sldId id="312" r:id="rId55"/>
    <p:sldId id="313" r:id="rId56"/>
    <p:sldId id="314" r:id="rId57"/>
    <p:sldId id="315" r:id="rId58"/>
    <p:sldId id="316" r:id="rId59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2" d="100"/>
          <a:sy n="102" d="100"/>
        </p:scale>
        <p:origin x="1200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CD84D4-8191-4182-9CD2-4F4DB687EB18}" type="datetimeFigureOut">
              <a:rPr lang="cs-CZ" smtClean="0"/>
              <a:t>23.03.2018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7489FD-8176-4D80-A7EE-0A27F5E37C6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654025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7489FD-8176-4D80-A7EE-0A27F5E37C61}" type="slidenum">
              <a:rPr lang="cs-CZ" smtClean="0"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518711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D1B55-E931-4D33-A830-531C03BEF914}" type="datetimeFigureOut">
              <a:rPr lang="cs-CZ" smtClean="0"/>
              <a:t>23.03.2018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BDBE9-CCE6-4179-AB74-6F006EB28167}" type="slidenum">
              <a:rPr lang="cs-CZ" smtClean="0"/>
              <a:t>‹#›</a:t>
            </a:fld>
            <a:endParaRPr lang="cs-CZ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D1B55-E931-4D33-A830-531C03BEF914}" type="datetimeFigureOut">
              <a:rPr lang="cs-CZ" smtClean="0"/>
              <a:t>23.03.2018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BDBE9-CCE6-4179-AB74-6F006EB28167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D1B55-E931-4D33-A830-531C03BEF914}" type="datetimeFigureOut">
              <a:rPr lang="cs-CZ" smtClean="0"/>
              <a:t>23.03.2018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BDBE9-CCE6-4179-AB74-6F006EB28167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D1B55-E931-4D33-A830-531C03BEF914}" type="datetimeFigureOut">
              <a:rPr lang="cs-CZ" smtClean="0"/>
              <a:t>23.03.2018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BDBE9-CCE6-4179-AB74-6F006EB28167}" type="slidenum">
              <a:rPr lang="cs-CZ" smtClean="0"/>
              <a:t>‹#›</a:t>
            </a:fld>
            <a:endParaRPr lang="cs-CZ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D1B55-E931-4D33-A830-531C03BEF914}" type="datetimeFigureOut">
              <a:rPr lang="cs-CZ" smtClean="0"/>
              <a:t>23.03.2018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BDBE9-CCE6-4179-AB74-6F006EB28167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D1B55-E931-4D33-A830-531C03BEF914}" type="datetimeFigureOut">
              <a:rPr lang="cs-CZ" smtClean="0"/>
              <a:t>23.03.2018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BDBE9-CCE6-4179-AB74-6F006EB28167}" type="slidenum">
              <a:rPr lang="cs-CZ" smtClean="0"/>
              <a:t>‹#›</a:t>
            </a:fld>
            <a:endParaRPr lang="cs-CZ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D1B55-E931-4D33-A830-531C03BEF914}" type="datetimeFigureOut">
              <a:rPr lang="cs-CZ" smtClean="0"/>
              <a:t>23.03.2018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BDBE9-CCE6-4179-AB74-6F006EB28167}" type="slidenum">
              <a:rPr lang="cs-CZ" smtClean="0"/>
              <a:t>‹#›</a:t>
            </a:fld>
            <a:endParaRPr lang="cs-CZ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D1B55-E931-4D33-A830-531C03BEF914}" type="datetimeFigureOut">
              <a:rPr lang="cs-CZ" smtClean="0"/>
              <a:t>23.03.2018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BDBE9-CCE6-4179-AB74-6F006EB28167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D1B55-E931-4D33-A830-531C03BEF914}" type="datetimeFigureOut">
              <a:rPr lang="cs-CZ" smtClean="0"/>
              <a:t>23.03.2018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BDBE9-CCE6-4179-AB74-6F006EB28167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D1B55-E931-4D33-A830-531C03BEF914}" type="datetimeFigureOut">
              <a:rPr lang="cs-CZ" smtClean="0"/>
              <a:t>23.03.2018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BDBE9-CCE6-4179-AB74-6F006EB28167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D1B55-E931-4D33-A830-531C03BEF914}" type="datetimeFigureOut">
              <a:rPr lang="cs-CZ" smtClean="0"/>
              <a:t>23.03.2018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BDBE9-CCE6-4179-AB74-6F006EB28167}" type="slidenum">
              <a:rPr lang="cs-CZ" smtClean="0"/>
              <a:t>‹#›</a:t>
            </a:fld>
            <a:endParaRPr lang="cs-CZ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08D1B55-E931-4D33-A830-531C03BEF914}" type="datetimeFigureOut">
              <a:rPr lang="cs-CZ" smtClean="0"/>
              <a:t>23.03.2018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765BDBE9-CCE6-4179-AB74-6F006EB28167}" type="slidenum">
              <a:rPr lang="cs-CZ" smtClean="0"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://med.uth.tmc.edu/" TargetMode="External"/><Relationship Id="rId2" Type="http://schemas.openxmlformats.org/officeDocument/2006/relationships/hyperlink" Target="http://nba.uth.tmc.edu/" TargetMode="Externa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539552" y="260648"/>
            <a:ext cx="7175351" cy="1793167"/>
          </a:xfrm>
        </p:spPr>
        <p:txBody>
          <a:bodyPr/>
          <a:lstStyle/>
          <a:p>
            <a:pPr marL="182880" indent="0">
              <a:buNone/>
            </a:pPr>
            <a:r>
              <a:rPr lang="cs-CZ" dirty="0" smtClean="0"/>
              <a:t>VISUAL PATHWAYS</a:t>
            </a:r>
            <a:endParaRPr lang="cs-CZ" dirty="0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136961" y="2423879"/>
            <a:ext cx="4824535" cy="3378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90992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467544" y="692696"/>
            <a:ext cx="15985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b="1" dirty="0" smtClean="0"/>
              <a:t>CONES</a:t>
            </a:r>
            <a:endParaRPr lang="cs-CZ" sz="3600" b="1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5821" y="1015861"/>
            <a:ext cx="5213562" cy="4717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0" y="1556792"/>
            <a:ext cx="4552849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cs-CZ" sz="2400" dirty="0" smtClean="0"/>
              <a:t> 3 </a:t>
            </a:r>
            <a:r>
              <a:rPr lang="cs-CZ" sz="2400" dirty="0" err="1" smtClean="0"/>
              <a:t>different</a:t>
            </a:r>
            <a:r>
              <a:rPr lang="cs-CZ" sz="2400" dirty="0" smtClean="0"/>
              <a:t> </a:t>
            </a:r>
            <a:r>
              <a:rPr lang="cs-CZ" sz="2400" dirty="0" err="1" smtClean="0"/>
              <a:t>types</a:t>
            </a:r>
            <a:r>
              <a:rPr lang="cs-CZ" sz="2400" dirty="0" smtClean="0"/>
              <a:t> </a:t>
            </a:r>
            <a:r>
              <a:rPr lang="cs-CZ" sz="2400" dirty="0" err="1" smtClean="0"/>
              <a:t>with</a:t>
            </a:r>
            <a:r>
              <a:rPr lang="cs-CZ" sz="2400" dirty="0" smtClean="0"/>
              <a:t> </a:t>
            </a:r>
          </a:p>
          <a:p>
            <a:r>
              <a:rPr lang="cs-CZ" sz="2400" dirty="0"/>
              <a:t> </a:t>
            </a:r>
            <a:r>
              <a:rPr lang="cs-CZ" sz="2400" dirty="0" smtClean="0"/>
              <a:t>    </a:t>
            </a:r>
            <a:r>
              <a:rPr lang="cs-CZ" sz="2400" dirty="0" err="1" smtClean="0"/>
              <a:t>three</a:t>
            </a:r>
            <a:r>
              <a:rPr lang="cs-CZ" sz="2400" dirty="0" smtClean="0"/>
              <a:t> </a:t>
            </a:r>
            <a:r>
              <a:rPr lang="cs-CZ" sz="2400" dirty="0" err="1" smtClean="0"/>
              <a:t>different</a:t>
            </a:r>
            <a:r>
              <a:rPr lang="cs-CZ" sz="2400" dirty="0" smtClean="0"/>
              <a:t> </a:t>
            </a:r>
          </a:p>
          <a:p>
            <a:r>
              <a:rPr lang="cs-CZ" sz="2400" dirty="0"/>
              <a:t> </a:t>
            </a:r>
            <a:r>
              <a:rPr lang="cs-CZ" sz="2400" dirty="0" smtClean="0"/>
              <a:t>    </a:t>
            </a:r>
            <a:r>
              <a:rPr lang="cs-CZ" sz="2400" dirty="0" err="1" smtClean="0"/>
              <a:t>photopigments</a:t>
            </a:r>
            <a:r>
              <a:rPr lang="cs-CZ" sz="2400" dirty="0" smtClean="0"/>
              <a:t>:</a:t>
            </a:r>
          </a:p>
          <a:p>
            <a:r>
              <a:rPr lang="cs-CZ" sz="2400" dirty="0"/>
              <a:t> </a:t>
            </a:r>
            <a:r>
              <a:rPr lang="cs-CZ" sz="2400" dirty="0" smtClean="0"/>
              <a:t>    blue, green and </a:t>
            </a:r>
            <a:r>
              <a:rPr lang="cs-CZ" sz="2400" dirty="0" err="1" smtClean="0"/>
              <a:t>red</a:t>
            </a:r>
            <a:endParaRPr lang="cs-CZ" sz="2400" dirty="0" smtClean="0"/>
          </a:p>
          <a:p>
            <a:endParaRPr lang="cs-CZ" sz="2400" dirty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cs-CZ" sz="2400" dirty="0" smtClean="0"/>
              <a:t> </a:t>
            </a:r>
            <a:r>
              <a:rPr lang="cs-CZ" sz="2400" dirty="0" err="1" smtClean="0"/>
              <a:t>Each</a:t>
            </a:r>
            <a:r>
              <a:rPr lang="cs-CZ" sz="2400" dirty="0" smtClean="0"/>
              <a:t> </a:t>
            </a:r>
            <a:r>
              <a:rPr lang="cs-CZ" sz="2400" dirty="0"/>
              <a:t>type </a:t>
            </a:r>
            <a:r>
              <a:rPr lang="cs-CZ" sz="2400" dirty="0" err="1" smtClean="0"/>
              <a:t>is</a:t>
            </a:r>
            <a:r>
              <a:rPr lang="cs-CZ" sz="2400" dirty="0" smtClean="0"/>
              <a:t> </a:t>
            </a:r>
            <a:r>
              <a:rPr lang="cs-CZ" sz="2400" dirty="0" err="1" smtClean="0"/>
              <a:t>maximally</a:t>
            </a:r>
            <a:r>
              <a:rPr lang="cs-CZ" sz="2400" dirty="0" smtClean="0"/>
              <a:t> </a:t>
            </a:r>
          </a:p>
          <a:p>
            <a:r>
              <a:rPr lang="cs-CZ" sz="2400" dirty="0"/>
              <a:t> </a:t>
            </a:r>
            <a:r>
              <a:rPr lang="cs-CZ" sz="2400" dirty="0" smtClean="0"/>
              <a:t>    sensitive to </a:t>
            </a:r>
            <a:r>
              <a:rPr lang="cs-CZ" sz="2400" dirty="0" err="1" smtClean="0"/>
              <a:t>the</a:t>
            </a:r>
            <a:r>
              <a:rPr lang="cs-CZ" sz="2400" dirty="0" smtClean="0"/>
              <a:t> </a:t>
            </a:r>
            <a:r>
              <a:rPr lang="cs-CZ" sz="2400" dirty="0" err="1" smtClean="0"/>
              <a:t>wavelength</a:t>
            </a:r>
            <a:r>
              <a:rPr lang="cs-CZ" sz="2400" dirty="0" smtClean="0"/>
              <a:t> </a:t>
            </a:r>
          </a:p>
          <a:p>
            <a:r>
              <a:rPr lang="cs-CZ" sz="2400" dirty="0"/>
              <a:t> </a:t>
            </a:r>
            <a:r>
              <a:rPr lang="cs-CZ" sz="2400" dirty="0" smtClean="0"/>
              <a:t>    </a:t>
            </a:r>
            <a:r>
              <a:rPr lang="cs-CZ" sz="2400" dirty="0" err="1" smtClean="0"/>
              <a:t>that</a:t>
            </a:r>
            <a:r>
              <a:rPr lang="cs-CZ" sz="2400" dirty="0" smtClean="0"/>
              <a:t> </a:t>
            </a:r>
            <a:r>
              <a:rPr lang="cs-CZ" sz="2400" dirty="0" err="1" smtClean="0"/>
              <a:t>corresponds</a:t>
            </a:r>
            <a:r>
              <a:rPr lang="cs-CZ" sz="2400" dirty="0" smtClean="0"/>
              <a:t> to </a:t>
            </a:r>
          </a:p>
          <a:p>
            <a:r>
              <a:rPr lang="cs-CZ" sz="2400" dirty="0"/>
              <a:t> </a:t>
            </a:r>
            <a:r>
              <a:rPr lang="cs-CZ" sz="2400" dirty="0" smtClean="0"/>
              <a:t>    </a:t>
            </a:r>
            <a:r>
              <a:rPr lang="cs-CZ" sz="2400" dirty="0" err="1" smtClean="0"/>
              <a:t>the</a:t>
            </a:r>
            <a:r>
              <a:rPr lang="cs-CZ" sz="2400" dirty="0" smtClean="0"/>
              <a:t> </a:t>
            </a:r>
            <a:r>
              <a:rPr lang="cs-CZ" sz="2400" dirty="0" err="1" smtClean="0"/>
              <a:t>specific</a:t>
            </a:r>
            <a:r>
              <a:rPr lang="cs-CZ" sz="2400" dirty="0" smtClean="0"/>
              <a:t> </a:t>
            </a:r>
            <a:r>
              <a:rPr lang="cs-CZ" sz="2400" dirty="0" err="1" smtClean="0"/>
              <a:t>color</a:t>
            </a:r>
            <a:r>
              <a:rPr lang="cs-CZ" sz="2400" dirty="0" smtClean="0"/>
              <a:t> </a:t>
            </a:r>
            <a:r>
              <a:rPr lang="cs-CZ" sz="2400" dirty="0" err="1" smtClean="0"/>
              <a:t>range</a:t>
            </a:r>
            <a:r>
              <a:rPr lang="cs-CZ" sz="2400" dirty="0" smtClean="0"/>
              <a:t> </a:t>
            </a:r>
          </a:p>
          <a:p>
            <a:r>
              <a:rPr lang="cs-CZ" sz="2400" dirty="0"/>
              <a:t> </a:t>
            </a:r>
            <a:r>
              <a:rPr lang="cs-CZ" sz="2400" dirty="0" smtClean="0"/>
              <a:t>    (</a:t>
            </a:r>
            <a:r>
              <a:rPr lang="cs-CZ" sz="2400" dirty="0" err="1" smtClean="0"/>
              <a:t>spectral</a:t>
            </a:r>
            <a:r>
              <a:rPr lang="cs-CZ" sz="2400" dirty="0" smtClean="0"/>
              <a:t> sensitivity)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1028629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627784" y="276587"/>
            <a:ext cx="38491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b="1" dirty="0" smtClean="0"/>
              <a:t>GANGLION CELLS</a:t>
            </a:r>
            <a:endParaRPr lang="cs-CZ" sz="3600" b="1" dirty="0"/>
          </a:p>
        </p:txBody>
      </p:sp>
      <p:sp>
        <p:nvSpPr>
          <p:cNvPr id="3" name="TextovéPole 2"/>
          <p:cNvSpPr txBox="1"/>
          <p:nvPr/>
        </p:nvSpPr>
        <p:spPr>
          <a:xfrm>
            <a:off x="251520" y="922918"/>
            <a:ext cx="9004388" cy="63709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cs-CZ" sz="2400" b="1" dirty="0" smtClean="0"/>
              <a:t>P </a:t>
            </a:r>
            <a:r>
              <a:rPr lang="cs-CZ" sz="2400" b="1" dirty="0" err="1" smtClean="0"/>
              <a:t>cells</a:t>
            </a:r>
            <a:r>
              <a:rPr lang="cs-CZ" sz="2400" b="1" dirty="0" smtClean="0"/>
              <a:t> (80%)</a:t>
            </a:r>
          </a:p>
          <a:p>
            <a:pPr marL="625475" indent="-268288">
              <a:buFont typeface="Wingdings" panose="05000000000000000000" pitchFamily="2" charset="2"/>
              <a:buChar char="§"/>
            </a:pPr>
            <a:r>
              <a:rPr lang="cs-CZ" sz="2400" dirty="0" smtClean="0"/>
              <a:t>ganglion </a:t>
            </a:r>
            <a:r>
              <a:rPr lang="cs-CZ" sz="2400" dirty="0" err="1" smtClean="0"/>
              <a:t>cells</a:t>
            </a:r>
            <a:r>
              <a:rPr lang="cs-CZ" sz="2400" dirty="0" smtClean="0"/>
              <a:t> </a:t>
            </a:r>
            <a:r>
              <a:rPr lang="cs-CZ" sz="2400" dirty="0" err="1" smtClean="0"/>
              <a:t>that</a:t>
            </a:r>
            <a:r>
              <a:rPr lang="cs-CZ" sz="2400" dirty="0" smtClean="0"/>
              <a:t> monitor </a:t>
            </a:r>
            <a:r>
              <a:rPr lang="cs-CZ" sz="2400" dirty="0" err="1" smtClean="0"/>
              <a:t>cones</a:t>
            </a:r>
            <a:endParaRPr lang="cs-CZ" sz="2400" dirty="0" smtClean="0"/>
          </a:p>
          <a:p>
            <a:pPr marL="625475" indent="-268288">
              <a:buFont typeface="Wingdings" panose="05000000000000000000" pitchFamily="2" charset="2"/>
              <a:buChar char="§"/>
            </a:pPr>
            <a:r>
              <a:rPr lang="cs-CZ" sz="2400" dirty="0" err="1" smtClean="0"/>
              <a:t>smaller</a:t>
            </a:r>
            <a:r>
              <a:rPr lang="cs-CZ" sz="2400" dirty="0" smtClean="0"/>
              <a:t>, more </a:t>
            </a:r>
            <a:r>
              <a:rPr lang="cs-CZ" sz="2400" dirty="0" err="1" smtClean="0"/>
              <a:t>numerous</a:t>
            </a:r>
            <a:endParaRPr lang="cs-CZ" sz="2400" dirty="0" smtClean="0"/>
          </a:p>
          <a:p>
            <a:pPr marL="625475" indent="-268288">
              <a:buFont typeface="Wingdings" panose="05000000000000000000" pitchFamily="2" charset="2"/>
              <a:buChar char="§"/>
            </a:pPr>
            <a:r>
              <a:rPr lang="cs-CZ" sz="2400" dirty="0" err="1" smtClean="0"/>
              <a:t>axons</a:t>
            </a:r>
            <a:r>
              <a:rPr lang="cs-CZ" sz="2400" dirty="0" smtClean="0"/>
              <a:t> end on </a:t>
            </a:r>
            <a:r>
              <a:rPr lang="cs-CZ" sz="2400" dirty="0" err="1" smtClean="0"/>
              <a:t>parvocellular</a:t>
            </a:r>
            <a:r>
              <a:rPr lang="cs-CZ" sz="2400" dirty="0" smtClean="0"/>
              <a:t> </a:t>
            </a:r>
            <a:r>
              <a:rPr lang="cs-CZ" sz="2400" dirty="0" err="1" smtClean="0"/>
              <a:t>laminae</a:t>
            </a:r>
            <a:r>
              <a:rPr lang="cs-CZ" sz="2400" dirty="0" smtClean="0"/>
              <a:t> of LGN</a:t>
            </a:r>
          </a:p>
          <a:p>
            <a:pPr marL="625475" indent="-268288">
              <a:buFont typeface="Wingdings" panose="05000000000000000000" pitchFamily="2" charset="2"/>
              <a:buChar char="§"/>
            </a:pPr>
            <a:r>
              <a:rPr lang="cs-CZ" sz="2400" dirty="0" err="1" smtClean="0"/>
              <a:t>provide</a:t>
            </a:r>
            <a:r>
              <a:rPr lang="cs-CZ" sz="2400" dirty="0" smtClean="0"/>
              <a:t> </a:t>
            </a:r>
            <a:r>
              <a:rPr lang="cs-CZ" sz="2400" dirty="0" err="1" smtClean="0"/>
              <a:t>information</a:t>
            </a:r>
            <a:r>
              <a:rPr lang="cs-CZ" sz="2400" dirty="0" smtClean="0"/>
              <a:t> </a:t>
            </a:r>
            <a:r>
              <a:rPr lang="cs-CZ" sz="2400" dirty="0" err="1" smtClean="0"/>
              <a:t>about</a:t>
            </a:r>
            <a:r>
              <a:rPr lang="cs-CZ" sz="2400" dirty="0" smtClean="0"/>
              <a:t> fine detail and </a:t>
            </a:r>
            <a:r>
              <a:rPr lang="cs-CZ" sz="2400" dirty="0" err="1" smtClean="0"/>
              <a:t>color</a:t>
            </a:r>
            <a:endParaRPr lang="cs-CZ" sz="2400" dirty="0" smtClean="0"/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cs-CZ" sz="2400" dirty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cs-CZ" sz="2400" b="1" dirty="0" smtClean="0"/>
              <a:t>M </a:t>
            </a:r>
            <a:r>
              <a:rPr lang="cs-CZ" sz="2400" b="1" dirty="0" err="1" smtClean="0"/>
              <a:t>cells</a:t>
            </a:r>
            <a:r>
              <a:rPr lang="cs-CZ" sz="2400" b="1" dirty="0" smtClean="0"/>
              <a:t> (10%)</a:t>
            </a:r>
          </a:p>
          <a:p>
            <a:pPr marL="625475" indent="-268288">
              <a:buFont typeface="Wingdings" panose="05000000000000000000" pitchFamily="2" charset="2"/>
              <a:buChar char="§"/>
            </a:pPr>
            <a:r>
              <a:rPr lang="cs-CZ" sz="2400" dirty="0"/>
              <a:t>ganglion </a:t>
            </a:r>
            <a:r>
              <a:rPr lang="cs-CZ" sz="2400" dirty="0" err="1"/>
              <a:t>cells</a:t>
            </a:r>
            <a:r>
              <a:rPr lang="cs-CZ" sz="2400" dirty="0"/>
              <a:t> </a:t>
            </a:r>
            <a:r>
              <a:rPr lang="cs-CZ" sz="2400" dirty="0" err="1"/>
              <a:t>that</a:t>
            </a:r>
            <a:r>
              <a:rPr lang="cs-CZ" sz="2400" dirty="0"/>
              <a:t> monitor </a:t>
            </a:r>
            <a:r>
              <a:rPr lang="cs-CZ" sz="2400" dirty="0" err="1" smtClean="0"/>
              <a:t>rods</a:t>
            </a:r>
            <a:endParaRPr lang="cs-CZ" sz="2400" dirty="0" smtClean="0"/>
          </a:p>
          <a:p>
            <a:pPr marL="625475" indent="-268288">
              <a:buFont typeface="Wingdings" panose="05000000000000000000" pitchFamily="2" charset="2"/>
              <a:buChar char="§"/>
            </a:pPr>
            <a:r>
              <a:rPr lang="cs-CZ" sz="2400" dirty="0" err="1" smtClean="0"/>
              <a:t>relatively</a:t>
            </a:r>
            <a:r>
              <a:rPr lang="cs-CZ" sz="2400" dirty="0" smtClean="0"/>
              <a:t> </a:t>
            </a:r>
            <a:r>
              <a:rPr lang="cs-CZ" sz="2400" dirty="0" err="1" smtClean="0"/>
              <a:t>large</a:t>
            </a:r>
            <a:endParaRPr lang="cs-CZ" sz="2400" dirty="0" smtClean="0"/>
          </a:p>
          <a:p>
            <a:pPr marL="625475" indent="-268288">
              <a:buFont typeface="Wingdings" panose="05000000000000000000" pitchFamily="2" charset="2"/>
              <a:buChar char="§"/>
            </a:pPr>
            <a:r>
              <a:rPr lang="cs-CZ" sz="2400" dirty="0" err="1"/>
              <a:t>axons</a:t>
            </a:r>
            <a:r>
              <a:rPr lang="cs-CZ" sz="2400" dirty="0"/>
              <a:t> end on </a:t>
            </a:r>
            <a:r>
              <a:rPr lang="cs-CZ" sz="2400" dirty="0" err="1" smtClean="0"/>
              <a:t>magnocellular</a:t>
            </a:r>
            <a:r>
              <a:rPr lang="cs-CZ" sz="2400" dirty="0" smtClean="0"/>
              <a:t> </a:t>
            </a:r>
            <a:r>
              <a:rPr lang="cs-CZ" sz="2400" dirty="0" err="1"/>
              <a:t>laminae</a:t>
            </a:r>
            <a:r>
              <a:rPr lang="cs-CZ" sz="2400" dirty="0"/>
              <a:t> of </a:t>
            </a:r>
            <a:r>
              <a:rPr lang="cs-CZ" sz="2400" dirty="0" smtClean="0"/>
              <a:t>LGN</a:t>
            </a:r>
          </a:p>
          <a:p>
            <a:pPr marL="625475" indent="-268288">
              <a:buFont typeface="Wingdings" panose="05000000000000000000" pitchFamily="2" charset="2"/>
              <a:buChar char="§"/>
            </a:pPr>
            <a:r>
              <a:rPr lang="cs-CZ" sz="2400" dirty="0" err="1" smtClean="0"/>
              <a:t>provide</a:t>
            </a:r>
            <a:r>
              <a:rPr lang="cs-CZ" sz="2400" dirty="0" smtClean="0"/>
              <a:t> </a:t>
            </a:r>
            <a:r>
              <a:rPr lang="cs-CZ" sz="2400" dirty="0" err="1" smtClean="0"/>
              <a:t>information</a:t>
            </a:r>
            <a:r>
              <a:rPr lang="cs-CZ" sz="2400" dirty="0" smtClean="0"/>
              <a:t> </a:t>
            </a:r>
            <a:r>
              <a:rPr lang="cs-CZ" sz="2400" dirty="0" err="1" smtClean="0"/>
              <a:t>about</a:t>
            </a:r>
            <a:r>
              <a:rPr lang="cs-CZ" sz="2400" dirty="0" smtClean="0"/>
              <a:t> a </a:t>
            </a:r>
            <a:r>
              <a:rPr lang="cs-CZ" sz="2400" dirty="0" err="1" smtClean="0"/>
              <a:t>general</a:t>
            </a:r>
            <a:r>
              <a:rPr lang="cs-CZ" sz="2400" dirty="0" smtClean="0"/>
              <a:t> </a:t>
            </a:r>
            <a:r>
              <a:rPr lang="cs-CZ" sz="2400" dirty="0" err="1" smtClean="0"/>
              <a:t>form</a:t>
            </a:r>
            <a:r>
              <a:rPr lang="cs-CZ" sz="2400" dirty="0" smtClean="0"/>
              <a:t> of </a:t>
            </a:r>
            <a:r>
              <a:rPr lang="cs-CZ" sz="2400" dirty="0" err="1" smtClean="0"/>
              <a:t>an</a:t>
            </a:r>
            <a:r>
              <a:rPr lang="cs-CZ" sz="2400" dirty="0" smtClean="0"/>
              <a:t> </a:t>
            </a:r>
            <a:r>
              <a:rPr lang="cs-CZ" sz="2400" dirty="0" err="1" smtClean="0"/>
              <a:t>object</a:t>
            </a:r>
            <a:r>
              <a:rPr lang="cs-CZ" sz="2400" dirty="0" smtClean="0"/>
              <a:t>, </a:t>
            </a:r>
          </a:p>
          <a:p>
            <a:r>
              <a:rPr lang="cs-CZ" sz="2400" dirty="0" smtClean="0"/>
              <a:t>       </a:t>
            </a:r>
            <a:r>
              <a:rPr lang="cs-CZ" sz="2400" dirty="0" err="1" smtClean="0"/>
              <a:t>motion</a:t>
            </a:r>
            <a:r>
              <a:rPr lang="cs-CZ" sz="2400" dirty="0" smtClean="0"/>
              <a:t>, and </a:t>
            </a:r>
            <a:r>
              <a:rPr lang="cs-CZ" sz="2400" dirty="0" err="1" smtClean="0"/>
              <a:t>shadows</a:t>
            </a:r>
            <a:r>
              <a:rPr lang="cs-CZ" sz="2400" dirty="0" smtClean="0"/>
              <a:t> in </a:t>
            </a:r>
            <a:r>
              <a:rPr lang="cs-CZ" sz="2400" dirty="0" err="1" smtClean="0"/>
              <a:t>dim</a:t>
            </a:r>
            <a:r>
              <a:rPr lang="cs-CZ" sz="2400" dirty="0" smtClean="0"/>
              <a:t> </a:t>
            </a:r>
            <a:r>
              <a:rPr lang="cs-CZ" sz="2400" dirty="0" err="1" smtClean="0"/>
              <a:t>light</a:t>
            </a:r>
            <a:endParaRPr lang="cs-CZ" sz="2400" dirty="0" smtClean="0"/>
          </a:p>
          <a:p>
            <a:endParaRPr lang="cs-CZ" sz="2400" dirty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cs-CZ" sz="2400" b="1" dirty="0" smtClean="0"/>
              <a:t>non-P non-M </a:t>
            </a:r>
            <a:r>
              <a:rPr lang="cs-CZ" sz="2400" b="1" dirty="0" err="1" smtClean="0"/>
              <a:t>cells</a:t>
            </a:r>
            <a:r>
              <a:rPr lang="cs-CZ" sz="2400" b="1" dirty="0" smtClean="0"/>
              <a:t> (10%)</a:t>
            </a:r>
          </a:p>
          <a:p>
            <a:pPr marL="625475" indent="-268288">
              <a:buFont typeface="Wingdings" panose="05000000000000000000" pitchFamily="2" charset="2"/>
              <a:buChar char="§"/>
            </a:pPr>
            <a:r>
              <a:rPr lang="cs-CZ" sz="2400" dirty="0" err="1" smtClean="0"/>
              <a:t>projection</a:t>
            </a:r>
            <a:r>
              <a:rPr lang="cs-CZ" sz="2400" dirty="0" smtClean="0"/>
              <a:t> to </a:t>
            </a:r>
            <a:r>
              <a:rPr lang="cs-CZ" sz="2400" dirty="0" err="1" smtClean="0"/>
              <a:t>subcortical</a:t>
            </a:r>
            <a:r>
              <a:rPr lang="cs-CZ" sz="2400" dirty="0" smtClean="0"/>
              <a:t> </a:t>
            </a:r>
            <a:r>
              <a:rPr lang="cs-CZ" sz="2400" dirty="0" err="1" smtClean="0"/>
              <a:t>nuclei</a:t>
            </a:r>
            <a:r>
              <a:rPr lang="cs-CZ" sz="2400" dirty="0" smtClean="0"/>
              <a:t>, </a:t>
            </a:r>
            <a:r>
              <a:rPr lang="cs-CZ" sz="2400" dirty="0" err="1" smtClean="0"/>
              <a:t>koniocellular</a:t>
            </a:r>
            <a:r>
              <a:rPr lang="cs-CZ" sz="2400" dirty="0" smtClean="0"/>
              <a:t> </a:t>
            </a:r>
            <a:r>
              <a:rPr lang="cs-CZ" sz="2400" dirty="0" err="1" smtClean="0"/>
              <a:t>cells</a:t>
            </a:r>
            <a:r>
              <a:rPr lang="cs-CZ" sz="2400" dirty="0" smtClean="0"/>
              <a:t> of LGN </a:t>
            </a:r>
            <a:endParaRPr lang="cs-CZ" sz="2400" dirty="0"/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cs-CZ" sz="2400" dirty="0"/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3660876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619672" y="276587"/>
            <a:ext cx="58031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b="1" dirty="0" smtClean="0"/>
              <a:t>PRIMARY VISUAL PATHWAY</a:t>
            </a:r>
            <a:endParaRPr lang="cs-CZ" sz="3600" b="1" dirty="0"/>
          </a:p>
        </p:txBody>
      </p:sp>
      <p:sp>
        <p:nvSpPr>
          <p:cNvPr id="3" name="TextovéPole 2"/>
          <p:cNvSpPr txBox="1"/>
          <p:nvPr/>
        </p:nvSpPr>
        <p:spPr>
          <a:xfrm>
            <a:off x="467544" y="1052736"/>
            <a:ext cx="8346387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cs-CZ" sz="2400" b="1" dirty="0" smtClean="0"/>
              <a:t> </a:t>
            </a:r>
            <a:r>
              <a:rPr lang="cs-CZ" sz="2400" b="1" dirty="0" err="1" smtClean="0"/>
              <a:t>The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primary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visual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pathway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connects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the</a:t>
            </a:r>
            <a:r>
              <a:rPr lang="cs-CZ" sz="2400" b="1" dirty="0" smtClean="0"/>
              <a:t> retina </a:t>
            </a:r>
            <a:r>
              <a:rPr lang="cs-CZ" sz="2400" b="1" dirty="0" err="1" smtClean="0"/>
              <a:t>with</a:t>
            </a:r>
            <a:r>
              <a:rPr lang="cs-CZ" sz="2400" b="1" dirty="0" smtClean="0"/>
              <a:t> </a:t>
            </a:r>
          </a:p>
          <a:p>
            <a:r>
              <a:rPr lang="cs-CZ" sz="2400" b="1" dirty="0"/>
              <a:t> </a:t>
            </a:r>
            <a:r>
              <a:rPr lang="cs-CZ" sz="2400" b="1" dirty="0" smtClean="0"/>
              <a:t>    </a:t>
            </a:r>
            <a:r>
              <a:rPr lang="cs-CZ" sz="2400" b="1" dirty="0" err="1" smtClean="0"/>
              <a:t>lateral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geniculate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nucleus</a:t>
            </a:r>
            <a:r>
              <a:rPr lang="cs-CZ" sz="2400" b="1" dirty="0" smtClean="0"/>
              <a:t> and </a:t>
            </a:r>
            <a:r>
              <a:rPr lang="cs-CZ" sz="2400" b="1" dirty="0" err="1" smtClean="0"/>
              <a:t>primary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visual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cortex</a:t>
            </a:r>
            <a:r>
              <a:rPr lang="cs-CZ" sz="2400" b="1" dirty="0" smtClean="0"/>
              <a:t> </a:t>
            </a:r>
          </a:p>
          <a:p>
            <a:r>
              <a:rPr lang="cs-CZ" sz="2400" b="1" dirty="0"/>
              <a:t> </a:t>
            </a:r>
            <a:r>
              <a:rPr lang="cs-CZ" sz="2400" b="1" dirty="0" smtClean="0"/>
              <a:t>    (</a:t>
            </a:r>
            <a:r>
              <a:rPr lang="cs-CZ" sz="2400" b="1" dirty="0" err="1" smtClean="0"/>
              <a:t>retinogeniculostriate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pathway</a:t>
            </a:r>
            <a:r>
              <a:rPr lang="cs-CZ" sz="2400" b="1" dirty="0" smtClean="0"/>
              <a:t>)</a:t>
            </a:r>
          </a:p>
          <a:p>
            <a:endParaRPr lang="cs-CZ" sz="2400" b="1" dirty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cs-CZ" sz="2400" b="1" dirty="0" smtClean="0"/>
              <a:t> </a:t>
            </a:r>
            <a:r>
              <a:rPr lang="cs-CZ" sz="2400" b="1" dirty="0" err="1" smtClean="0"/>
              <a:t>It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is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responsible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for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detection</a:t>
            </a:r>
            <a:r>
              <a:rPr lang="cs-CZ" sz="2400" b="1" dirty="0" smtClean="0"/>
              <a:t> of </a:t>
            </a:r>
            <a:r>
              <a:rPr lang="cs-CZ" sz="2400" b="1" dirty="0" err="1" smtClean="0"/>
              <a:t>shape</a:t>
            </a:r>
            <a:r>
              <a:rPr lang="cs-CZ" sz="2400" b="1" dirty="0" smtClean="0"/>
              <a:t>, </a:t>
            </a:r>
            <a:r>
              <a:rPr lang="cs-CZ" sz="2400" b="1" dirty="0" err="1" smtClean="0"/>
              <a:t>movement</a:t>
            </a:r>
            <a:r>
              <a:rPr lang="cs-CZ" sz="2400" b="1" dirty="0" smtClean="0"/>
              <a:t> </a:t>
            </a:r>
          </a:p>
          <a:p>
            <a:r>
              <a:rPr lang="cs-CZ" sz="2400" b="1" dirty="0"/>
              <a:t> </a:t>
            </a:r>
            <a:r>
              <a:rPr lang="cs-CZ" sz="2400" b="1" dirty="0" smtClean="0"/>
              <a:t>    and </a:t>
            </a:r>
            <a:r>
              <a:rPr lang="cs-CZ" sz="2400" b="1" dirty="0" err="1" smtClean="0"/>
              <a:t>color</a:t>
            </a:r>
            <a:endParaRPr lang="cs-CZ" sz="2400" b="1" dirty="0" smtClean="0"/>
          </a:p>
        </p:txBody>
      </p:sp>
      <p:sp>
        <p:nvSpPr>
          <p:cNvPr id="4" name="TextovéPole 3"/>
          <p:cNvSpPr txBox="1"/>
          <p:nvPr/>
        </p:nvSpPr>
        <p:spPr>
          <a:xfrm>
            <a:off x="233362" y="3851104"/>
            <a:ext cx="3094117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cs-CZ" dirty="0" smtClean="0"/>
              <a:t>1</a:t>
            </a:r>
            <a:r>
              <a:rPr lang="cs-CZ" baseline="30000" dirty="0" smtClean="0"/>
              <a:t>st</a:t>
            </a:r>
            <a:r>
              <a:rPr lang="cs-CZ" dirty="0" smtClean="0"/>
              <a:t> neuron (</a:t>
            </a:r>
            <a:r>
              <a:rPr lang="cs-CZ" dirty="0" err="1" smtClean="0"/>
              <a:t>photoreceptors</a:t>
            </a:r>
            <a:r>
              <a:rPr lang="cs-CZ" dirty="0" smtClean="0"/>
              <a:t>)</a:t>
            </a:r>
            <a:endParaRPr lang="en-US" dirty="0"/>
          </a:p>
        </p:txBody>
      </p:sp>
      <p:sp>
        <p:nvSpPr>
          <p:cNvPr id="5" name="Šipka dolů 4"/>
          <p:cNvSpPr/>
          <p:nvPr/>
        </p:nvSpPr>
        <p:spPr>
          <a:xfrm>
            <a:off x="1258518" y="4293096"/>
            <a:ext cx="648072" cy="504056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FF0000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398471" y="4828390"/>
            <a:ext cx="2763898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cs-CZ" dirty="0" smtClean="0"/>
              <a:t>2</a:t>
            </a:r>
            <a:r>
              <a:rPr lang="cs-CZ" baseline="30000" dirty="0" smtClean="0"/>
              <a:t>nd</a:t>
            </a:r>
            <a:r>
              <a:rPr lang="cs-CZ" dirty="0" smtClean="0"/>
              <a:t> </a:t>
            </a:r>
            <a:r>
              <a:rPr lang="cs-CZ" dirty="0"/>
              <a:t>neuron </a:t>
            </a:r>
            <a:r>
              <a:rPr lang="cs-CZ" dirty="0" smtClean="0"/>
              <a:t>(</a:t>
            </a:r>
            <a:r>
              <a:rPr lang="cs-CZ" dirty="0" err="1" smtClean="0"/>
              <a:t>bipolar</a:t>
            </a:r>
            <a:r>
              <a:rPr lang="cs-CZ" dirty="0" smtClean="0"/>
              <a:t> </a:t>
            </a:r>
            <a:r>
              <a:rPr lang="cs-CZ" dirty="0" err="1" smtClean="0"/>
              <a:t>cells</a:t>
            </a:r>
            <a:r>
              <a:rPr lang="cs-CZ" dirty="0" smtClean="0"/>
              <a:t>)</a:t>
            </a:r>
            <a:endParaRPr lang="en-US" dirty="0"/>
          </a:p>
        </p:txBody>
      </p:sp>
      <p:sp>
        <p:nvSpPr>
          <p:cNvPr id="7" name="TextovéPole 6"/>
          <p:cNvSpPr txBox="1"/>
          <p:nvPr/>
        </p:nvSpPr>
        <p:spPr>
          <a:xfrm>
            <a:off x="341564" y="5848469"/>
            <a:ext cx="2877711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cs-CZ" dirty="0" smtClean="0"/>
              <a:t>3</a:t>
            </a:r>
            <a:r>
              <a:rPr lang="cs-CZ" baseline="30000" dirty="0" smtClean="0"/>
              <a:t>rd</a:t>
            </a:r>
            <a:r>
              <a:rPr lang="cs-CZ" dirty="0" smtClean="0"/>
              <a:t> </a:t>
            </a:r>
            <a:r>
              <a:rPr lang="cs-CZ" dirty="0"/>
              <a:t>neuron </a:t>
            </a:r>
            <a:r>
              <a:rPr lang="cs-CZ" dirty="0" smtClean="0"/>
              <a:t>(ganglion </a:t>
            </a:r>
            <a:r>
              <a:rPr lang="cs-CZ" dirty="0" err="1"/>
              <a:t>cells</a:t>
            </a:r>
            <a:r>
              <a:rPr lang="cs-CZ" dirty="0" smtClean="0"/>
              <a:t>)</a:t>
            </a:r>
            <a:endParaRPr lang="en-US" dirty="0"/>
          </a:p>
        </p:txBody>
      </p:sp>
      <p:sp>
        <p:nvSpPr>
          <p:cNvPr id="8" name="Šipka dolů 7"/>
          <p:cNvSpPr/>
          <p:nvPr/>
        </p:nvSpPr>
        <p:spPr>
          <a:xfrm>
            <a:off x="1295636" y="5344413"/>
            <a:ext cx="648072" cy="504056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FF0000"/>
              </a:solidFill>
            </a:endParaRPr>
          </a:p>
        </p:txBody>
      </p:sp>
      <p:sp>
        <p:nvSpPr>
          <p:cNvPr id="9" name="Šipka dolů 8"/>
          <p:cNvSpPr/>
          <p:nvPr/>
        </p:nvSpPr>
        <p:spPr>
          <a:xfrm rot="16200000">
            <a:off x="3638449" y="5544760"/>
            <a:ext cx="266756" cy="996024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FF0000"/>
              </a:solidFill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7020272" y="5857455"/>
            <a:ext cx="604653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cs-CZ" dirty="0" smtClean="0"/>
              <a:t>LGN</a:t>
            </a:r>
            <a:endParaRPr lang="cs-CZ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4355976" y="5849099"/>
            <a:ext cx="152157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cs-CZ" dirty="0" err="1" smtClean="0">
                <a:solidFill>
                  <a:srgbClr val="0070C0"/>
                </a:solidFill>
              </a:rPr>
              <a:t>Optic</a:t>
            </a:r>
            <a:r>
              <a:rPr lang="cs-CZ" dirty="0" smtClean="0">
                <a:solidFill>
                  <a:srgbClr val="0070C0"/>
                </a:solidFill>
              </a:rPr>
              <a:t> </a:t>
            </a:r>
            <a:r>
              <a:rPr lang="cs-CZ" dirty="0" err="1" smtClean="0">
                <a:solidFill>
                  <a:srgbClr val="0070C0"/>
                </a:solidFill>
              </a:rPr>
              <a:t>chiasm</a:t>
            </a:r>
            <a:endParaRPr lang="cs-CZ" dirty="0">
              <a:solidFill>
                <a:srgbClr val="0070C0"/>
              </a:solidFill>
            </a:endParaRPr>
          </a:p>
        </p:txBody>
      </p:sp>
      <p:sp>
        <p:nvSpPr>
          <p:cNvPr id="12" name="Šipka dolů 11"/>
          <p:cNvSpPr/>
          <p:nvPr/>
        </p:nvSpPr>
        <p:spPr>
          <a:xfrm rot="16200000">
            <a:off x="6304786" y="5544843"/>
            <a:ext cx="266756" cy="996024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FF0000"/>
              </a:solidFill>
            </a:endParaRPr>
          </a:p>
        </p:txBody>
      </p:sp>
      <p:sp>
        <p:nvSpPr>
          <p:cNvPr id="13" name="Šipka dolů 12"/>
          <p:cNvSpPr/>
          <p:nvPr/>
        </p:nvSpPr>
        <p:spPr>
          <a:xfrm rot="10800000">
            <a:off x="7189220" y="4781008"/>
            <a:ext cx="266756" cy="996024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FF0000"/>
              </a:solidFill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6800467" y="3758771"/>
            <a:ext cx="1044260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cs-CZ" dirty="0" err="1" smtClean="0"/>
              <a:t>Primary</a:t>
            </a:r>
            <a:r>
              <a:rPr lang="cs-CZ" dirty="0" smtClean="0"/>
              <a:t> </a:t>
            </a:r>
          </a:p>
          <a:p>
            <a:pPr algn="ctr"/>
            <a:r>
              <a:rPr lang="cs-CZ" dirty="0" err="1" smtClean="0"/>
              <a:t>visual</a:t>
            </a:r>
            <a:r>
              <a:rPr lang="cs-CZ" dirty="0" smtClean="0"/>
              <a:t> </a:t>
            </a:r>
          </a:p>
          <a:p>
            <a:pPr algn="ctr"/>
            <a:r>
              <a:rPr lang="cs-CZ" dirty="0" err="1" smtClean="0"/>
              <a:t>cortex</a:t>
            </a:r>
            <a:endParaRPr lang="cs-CZ" dirty="0"/>
          </a:p>
        </p:txBody>
      </p:sp>
      <p:sp>
        <p:nvSpPr>
          <p:cNvPr id="15" name="TextovéPole 14"/>
          <p:cNvSpPr txBox="1"/>
          <p:nvPr/>
        </p:nvSpPr>
        <p:spPr>
          <a:xfrm>
            <a:off x="3374319" y="5344413"/>
            <a:ext cx="6671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rgbClr val="0070C0"/>
                </a:solidFill>
              </a:rPr>
              <a:t>CN II</a:t>
            </a:r>
            <a:endParaRPr lang="cs-CZ" dirty="0">
              <a:solidFill>
                <a:srgbClr val="0070C0"/>
              </a:solidFill>
            </a:endParaRPr>
          </a:p>
        </p:txBody>
      </p:sp>
      <p:cxnSp>
        <p:nvCxnSpPr>
          <p:cNvPr id="17" name="Přímá spojnice se šipkou 16"/>
          <p:cNvCxnSpPr/>
          <p:nvPr/>
        </p:nvCxnSpPr>
        <p:spPr>
          <a:xfrm>
            <a:off x="3688634" y="5596441"/>
            <a:ext cx="0" cy="329109"/>
          </a:xfrm>
          <a:prstGeom prst="straightConnector1">
            <a:avLst/>
          </a:prstGeom>
          <a:ln w="158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ovéPole 20"/>
          <p:cNvSpPr txBox="1"/>
          <p:nvPr/>
        </p:nvSpPr>
        <p:spPr>
          <a:xfrm>
            <a:off x="5779971" y="5314679"/>
            <a:ext cx="13163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>
                <a:solidFill>
                  <a:srgbClr val="0070C0"/>
                </a:solidFill>
              </a:rPr>
              <a:t>Optic</a:t>
            </a:r>
            <a:r>
              <a:rPr lang="cs-CZ" dirty="0" smtClean="0">
                <a:solidFill>
                  <a:srgbClr val="0070C0"/>
                </a:solidFill>
              </a:rPr>
              <a:t> </a:t>
            </a:r>
            <a:r>
              <a:rPr lang="cs-CZ" dirty="0" err="1" smtClean="0">
                <a:solidFill>
                  <a:srgbClr val="0070C0"/>
                </a:solidFill>
              </a:rPr>
              <a:t>tract</a:t>
            </a:r>
            <a:endParaRPr lang="cs-CZ" dirty="0">
              <a:solidFill>
                <a:srgbClr val="0070C0"/>
              </a:solidFill>
            </a:endParaRPr>
          </a:p>
        </p:txBody>
      </p:sp>
      <p:cxnSp>
        <p:nvCxnSpPr>
          <p:cNvPr id="22" name="Přímá spojnice se šipkou 21"/>
          <p:cNvCxnSpPr/>
          <p:nvPr/>
        </p:nvCxnSpPr>
        <p:spPr>
          <a:xfrm>
            <a:off x="6432755" y="5631970"/>
            <a:ext cx="0" cy="329109"/>
          </a:xfrm>
          <a:prstGeom prst="straightConnector1">
            <a:avLst/>
          </a:prstGeom>
          <a:ln w="158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ovéPole 22"/>
          <p:cNvSpPr txBox="1"/>
          <p:nvPr/>
        </p:nvSpPr>
        <p:spPr>
          <a:xfrm>
            <a:off x="7844727" y="4991513"/>
            <a:ext cx="11192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dirty="0" err="1" smtClean="0">
                <a:solidFill>
                  <a:srgbClr val="0070C0"/>
                </a:solidFill>
              </a:rPr>
              <a:t>Optic</a:t>
            </a:r>
            <a:endParaRPr lang="cs-CZ" dirty="0" smtClean="0">
              <a:solidFill>
                <a:srgbClr val="0070C0"/>
              </a:solidFill>
            </a:endParaRPr>
          </a:p>
          <a:p>
            <a:pPr algn="ctr"/>
            <a:r>
              <a:rPr lang="cs-CZ" dirty="0" err="1" smtClean="0">
                <a:solidFill>
                  <a:srgbClr val="0070C0"/>
                </a:solidFill>
              </a:rPr>
              <a:t>radiation</a:t>
            </a:r>
            <a:endParaRPr lang="cs-CZ" dirty="0">
              <a:solidFill>
                <a:srgbClr val="0070C0"/>
              </a:solidFill>
            </a:endParaRPr>
          </a:p>
        </p:txBody>
      </p:sp>
      <p:cxnSp>
        <p:nvCxnSpPr>
          <p:cNvPr id="24" name="Přímá spojnice se šipkou 23"/>
          <p:cNvCxnSpPr/>
          <p:nvPr/>
        </p:nvCxnSpPr>
        <p:spPr>
          <a:xfrm flipH="1">
            <a:off x="7465513" y="5318369"/>
            <a:ext cx="572408" cy="0"/>
          </a:xfrm>
          <a:prstGeom prst="straightConnector1">
            <a:avLst/>
          </a:prstGeom>
          <a:ln w="158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22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5" y="423863"/>
            <a:ext cx="8324850" cy="601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8041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340768"/>
            <a:ext cx="4157193" cy="5367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395536" y="1873632"/>
            <a:ext cx="4661854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cs-CZ" sz="2400" b="1" dirty="0" smtClean="0"/>
              <a:t> LGN </a:t>
            </a:r>
            <a:r>
              <a:rPr lang="cs-CZ" sz="2400" b="1" dirty="0" err="1"/>
              <a:t>is</a:t>
            </a:r>
            <a:r>
              <a:rPr lang="cs-CZ" sz="2400" b="1" dirty="0"/>
              <a:t> </a:t>
            </a:r>
            <a:r>
              <a:rPr lang="cs-CZ" sz="2400" b="1" dirty="0" err="1"/>
              <a:t>composed</a:t>
            </a:r>
            <a:r>
              <a:rPr lang="cs-CZ" sz="2400" b="1" dirty="0"/>
              <a:t> of 6 </a:t>
            </a:r>
            <a:r>
              <a:rPr lang="cs-CZ" sz="2400" b="1" dirty="0" err="1"/>
              <a:t>layers</a:t>
            </a:r>
            <a:endParaRPr lang="cs-CZ" sz="2400" b="1" dirty="0"/>
          </a:p>
          <a:p>
            <a:endParaRPr lang="cs-CZ" sz="2400" b="1" dirty="0" smtClean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cs-CZ" sz="2400" b="1" dirty="0" smtClean="0"/>
              <a:t> </a:t>
            </a:r>
            <a:r>
              <a:rPr lang="cs-CZ" sz="2400" b="1" dirty="0" err="1" smtClean="0"/>
              <a:t>Layers</a:t>
            </a:r>
            <a:r>
              <a:rPr lang="cs-CZ" sz="2400" b="1" dirty="0" smtClean="0"/>
              <a:t> </a:t>
            </a:r>
            <a:r>
              <a:rPr lang="cs-CZ" sz="2400" b="1" dirty="0"/>
              <a:t>1 and 2 </a:t>
            </a:r>
            <a:r>
              <a:rPr lang="cs-CZ" sz="2400" b="1" dirty="0" err="1"/>
              <a:t>contain</a:t>
            </a:r>
            <a:r>
              <a:rPr lang="cs-CZ" sz="2400" b="1" dirty="0"/>
              <a:t> </a:t>
            </a:r>
            <a:endParaRPr lang="cs-CZ" sz="2400" b="1" dirty="0" smtClean="0"/>
          </a:p>
          <a:p>
            <a:r>
              <a:rPr lang="cs-CZ" sz="2400" b="1" dirty="0"/>
              <a:t> </a:t>
            </a:r>
            <a:r>
              <a:rPr lang="cs-CZ" sz="2400" b="1" dirty="0" smtClean="0"/>
              <a:t>    </a:t>
            </a:r>
            <a:r>
              <a:rPr lang="cs-CZ" sz="2400" b="1" dirty="0" err="1" smtClean="0"/>
              <a:t>larger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neurons</a:t>
            </a:r>
            <a:endParaRPr lang="cs-CZ" sz="2400" b="1" dirty="0" smtClean="0"/>
          </a:p>
          <a:p>
            <a:endParaRPr lang="cs-CZ" sz="2400" b="1" dirty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cs-CZ" sz="2400" b="1" dirty="0" smtClean="0"/>
              <a:t> </a:t>
            </a:r>
            <a:r>
              <a:rPr lang="cs-CZ" sz="2400" b="1" dirty="0" err="1" smtClean="0"/>
              <a:t>Layers</a:t>
            </a:r>
            <a:r>
              <a:rPr lang="cs-CZ" sz="2400" b="1" dirty="0" smtClean="0"/>
              <a:t> 3 - 6 </a:t>
            </a:r>
            <a:r>
              <a:rPr lang="cs-CZ" sz="2400" b="1" dirty="0" err="1"/>
              <a:t>contain</a:t>
            </a:r>
            <a:r>
              <a:rPr lang="cs-CZ" sz="2400" b="1" dirty="0"/>
              <a:t> </a:t>
            </a:r>
          </a:p>
          <a:p>
            <a:r>
              <a:rPr lang="cs-CZ" sz="2400" b="1" dirty="0"/>
              <a:t>     </a:t>
            </a:r>
            <a:r>
              <a:rPr lang="cs-CZ" sz="2400" b="1" dirty="0" err="1" smtClean="0"/>
              <a:t>smaller</a:t>
            </a:r>
            <a:r>
              <a:rPr lang="cs-CZ" sz="2400" b="1" dirty="0" smtClean="0"/>
              <a:t> </a:t>
            </a:r>
            <a:r>
              <a:rPr lang="cs-CZ" sz="2400" b="1" dirty="0" err="1"/>
              <a:t>neurons</a:t>
            </a:r>
            <a:endParaRPr lang="cs-CZ" sz="2400" b="1" dirty="0"/>
          </a:p>
          <a:p>
            <a:endParaRPr lang="cs-CZ" sz="2400" b="1" dirty="0"/>
          </a:p>
        </p:txBody>
      </p:sp>
      <p:sp>
        <p:nvSpPr>
          <p:cNvPr id="3" name="TextovéPole 2"/>
          <p:cNvSpPr txBox="1"/>
          <p:nvPr/>
        </p:nvSpPr>
        <p:spPr>
          <a:xfrm>
            <a:off x="680166" y="351680"/>
            <a:ext cx="79276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dirty="0" smtClean="0"/>
              <a:t>LATERAL GENICULATE NUCLEUS (LGN)</a:t>
            </a:r>
            <a:endParaRPr lang="cs-CZ" sz="3600" dirty="0"/>
          </a:p>
        </p:txBody>
      </p:sp>
    </p:spTree>
    <p:extLst>
      <p:ext uri="{BB962C8B-B14F-4D97-AF65-F5344CB8AC3E}">
        <p14:creationId xmlns:p14="http://schemas.microsoft.com/office/powerpoint/2010/main" val="33197225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" y="1314450"/>
            <a:ext cx="8705850" cy="422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42352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195" y="1766191"/>
            <a:ext cx="61722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179512" y="427363"/>
            <a:ext cx="4427815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sz="2400" b="1" dirty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cs-CZ" sz="2400" b="1" dirty="0" smtClean="0"/>
              <a:t> Ipsilateral input </a:t>
            </a:r>
            <a:r>
              <a:rPr lang="cs-CZ" sz="2400" b="1" dirty="0" err="1" smtClean="0"/>
              <a:t>enters</a:t>
            </a:r>
            <a:r>
              <a:rPr lang="cs-CZ" sz="2400" b="1" dirty="0" smtClean="0"/>
              <a:t> </a:t>
            </a:r>
          </a:p>
          <a:p>
            <a:r>
              <a:rPr lang="cs-CZ" sz="2400" b="1" dirty="0" smtClean="0"/>
              <a:t>     </a:t>
            </a:r>
            <a:r>
              <a:rPr lang="cs-CZ" sz="2400" b="1" dirty="0" err="1" smtClean="0"/>
              <a:t>layers</a:t>
            </a:r>
            <a:r>
              <a:rPr lang="cs-CZ" sz="2400" b="1" dirty="0" smtClean="0"/>
              <a:t> 2,3 and 5</a:t>
            </a:r>
          </a:p>
          <a:p>
            <a:endParaRPr lang="cs-CZ" sz="2400" b="1" dirty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cs-CZ" sz="2400" b="1" dirty="0" smtClean="0"/>
              <a:t> </a:t>
            </a:r>
            <a:r>
              <a:rPr lang="cs-CZ" sz="2400" b="1" dirty="0" err="1" smtClean="0"/>
              <a:t>Contralateral</a:t>
            </a:r>
            <a:r>
              <a:rPr lang="cs-CZ" sz="2400" b="1" dirty="0" smtClean="0"/>
              <a:t> input </a:t>
            </a:r>
            <a:r>
              <a:rPr lang="cs-CZ" sz="2400" b="1" dirty="0" err="1" smtClean="0"/>
              <a:t>enters</a:t>
            </a:r>
            <a:r>
              <a:rPr lang="cs-CZ" sz="2400" b="1" dirty="0" smtClean="0"/>
              <a:t> </a:t>
            </a:r>
          </a:p>
          <a:p>
            <a:r>
              <a:rPr lang="cs-CZ" sz="2400" b="1" dirty="0" smtClean="0"/>
              <a:t>     </a:t>
            </a:r>
            <a:r>
              <a:rPr lang="cs-CZ" sz="2400" b="1" dirty="0" err="1" smtClean="0"/>
              <a:t>layers</a:t>
            </a:r>
            <a:r>
              <a:rPr lang="cs-CZ" sz="2400" b="1" dirty="0" smtClean="0"/>
              <a:t> 1, 4 and 6</a:t>
            </a:r>
            <a:endParaRPr lang="cs-CZ" sz="2400" b="1" dirty="0"/>
          </a:p>
        </p:txBody>
      </p:sp>
    </p:spTree>
    <p:extLst>
      <p:ext uri="{BB962C8B-B14F-4D97-AF65-F5344CB8AC3E}">
        <p14:creationId xmlns:p14="http://schemas.microsoft.com/office/powerpoint/2010/main" val="24892288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052736"/>
            <a:ext cx="35052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179512" y="1052736"/>
            <a:ext cx="5306261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cs-CZ" sz="2400" dirty="0" smtClean="0"/>
              <a:t> LGN </a:t>
            </a:r>
            <a:r>
              <a:rPr lang="cs-CZ" sz="2400" dirty="0" err="1" smtClean="0"/>
              <a:t>contains</a:t>
            </a:r>
            <a:r>
              <a:rPr lang="cs-CZ" sz="2400" dirty="0" smtClean="0"/>
              <a:t> </a:t>
            </a:r>
            <a:r>
              <a:rPr lang="cs-CZ" sz="2400" dirty="0" err="1" smtClean="0"/>
              <a:t>the</a:t>
            </a:r>
            <a:r>
              <a:rPr lang="cs-CZ" sz="2400" dirty="0" smtClean="0"/>
              <a:t> </a:t>
            </a:r>
            <a:r>
              <a:rPr lang="cs-CZ" sz="2400" dirty="0" err="1" smtClean="0"/>
              <a:t>topographic</a:t>
            </a:r>
            <a:r>
              <a:rPr lang="cs-CZ" sz="2400" dirty="0" smtClean="0"/>
              <a:t> </a:t>
            </a:r>
          </a:p>
          <a:p>
            <a:r>
              <a:rPr lang="cs-CZ" sz="2400" dirty="0"/>
              <a:t> </a:t>
            </a:r>
            <a:r>
              <a:rPr lang="cs-CZ" sz="2400" dirty="0" smtClean="0"/>
              <a:t>    </a:t>
            </a:r>
            <a:r>
              <a:rPr lang="cs-CZ" sz="2400" dirty="0" err="1" smtClean="0"/>
              <a:t>representation</a:t>
            </a:r>
            <a:r>
              <a:rPr lang="cs-CZ" sz="2400" dirty="0" smtClean="0"/>
              <a:t> of </a:t>
            </a:r>
            <a:r>
              <a:rPr lang="cs-CZ" sz="2400" dirty="0" err="1" smtClean="0"/>
              <a:t>what</a:t>
            </a:r>
            <a:r>
              <a:rPr lang="cs-CZ" sz="2400" dirty="0" smtClean="0"/>
              <a:t> </a:t>
            </a:r>
            <a:r>
              <a:rPr lang="cs-CZ" sz="2400" dirty="0" err="1" smtClean="0"/>
              <a:t>the</a:t>
            </a:r>
            <a:r>
              <a:rPr lang="cs-CZ" sz="2400" dirty="0" smtClean="0"/>
              <a:t> retina</a:t>
            </a:r>
          </a:p>
          <a:p>
            <a:r>
              <a:rPr lang="cs-CZ" sz="2400" dirty="0"/>
              <a:t> </a:t>
            </a:r>
            <a:r>
              <a:rPr lang="cs-CZ" sz="2400" dirty="0" smtClean="0"/>
              <a:t>    </a:t>
            </a:r>
            <a:r>
              <a:rPr lang="en-US" sz="2400" dirty="0" smtClean="0"/>
              <a:t>“ sees”. This 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retinotopic</a:t>
            </a:r>
            <a:r>
              <a:rPr lang="en-US" sz="2400" b="1" dirty="0" smtClean="0"/>
              <a:t> </a:t>
            </a:r>
            <a:r>
              <a:rPr lang="en-US" sz="2400" dirty="0" smtClean="0"/>
              <a:t>map</a:t>
            </a:r>
          </a:p>
          <a:p>
            <a:r>
              <a:rPr lang="en-US" sz="2400" dirty="0"/>
              <a:t> </a:t>
            </a:r>
            <a:r>
              <a:rPr lang="en-US" sz="2400" dirty="0" smtClean="0"/>
              <a:t>    is sent to the cortex.</a:t>
            </a:r>
          </a:p>
          <a:p>
            <a:endParaRPr lang="en-US" sz="2400" dirty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400" dirty="0" smtClean="0"/>
              <a:t> LGN modulates and regulates </a:t>
            </a:r>
          </a:p>
          <a:p>
            <a:r>
              <a:rPr lang="en-US" sz="2400" dirty="0"/>
              <a:t> </a:t>
            </a:r>
            <a:r>
              <a:rPr lang="en-US" sz="2400" dirty="0" smtClean="0"/>
              <a:t>    the flow of visual information </a:t>
            </a:r>
          </a:p>
          <a:p>
            <a:r>
              <a:rPr lang="en-US" sz="2400" dirty="0"/>
              <a:t> </a:t>
            </a:r>
            <a:r>
              <a:rPr lang="en-US" sz="2400" dirty="0" smtClean="0"/>
              <a:t>    to the primary visual cortex</a:t>
            </a:r>
          </a:p>
          <a:p>
            <a:endParaRPr lang="en-US" sz="2400" dirty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400" dirty="0" smtClean="0"/>
              <a:t> cortex can control efficiency of</a:t>
            </a:r>
          </a:p>
          <a:p>
            <a:r>
              <a:rPr lang="en-US" sz="2400" dirty="0" smtClean="0"/>
              <a:t>     thalamic input </a:t>
            </a:r>
          </a:p>
          <a:p>
            <a:r>
              <a:rPr lang="en-US" sz="2400" dirty="0"/>
              <a:t> </a:t>
            </a:r>
            <a:r>
              <a:rPr lang="en-US" sz="2400" dirty="0" smtClean="0"/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15308407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132856"/>
            <a:ext cx="6287287" cy="439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1156331" y="1052736"/>
            <a:ext cx="677140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 optic radiation </a:t>
            </a:r>
            <a:r>
              <a:rPr lang="en-US" sz="2400" dirty="0"/>
              <a:t>(</a:t>
            </a:r>
            <a:r>
              <a:rPr lang="en-US" sz="2400" dirty="0" err="1" smtClean="0"/>
              <a:t>geniculocalcarine</a:t>
            </a:r>
            <a:r>
              <a:rPr lang="en-US" sz="2400" dirty="0" smtClean="0"/>
              <a:t> </a:t>
            </a:r>
            <a:r>
              <a:rPr lang="en-US" sz="2400" dirty="0" err="1" smtClean="0"/>
              <a:t>fibres</a:t>
            </a:r>
            <a:r>
              <a:rPr lang="en-US" sz="2400" dirty="0" smtClean="0"/>
              <a:t>) runs </a:t>
            </a:r>
          </a:p>
          <a:p>
            <a:r>
              <a:rPr lang="en-US" sz="2400" dirty="0"/>
              <a:t> </a:t>
            </a:r>
            <a:r>
              <a:rPr lang="en-US" sz="2400" dirty="0" smtClean="0"/>
              <a:t>under the temporal lobe to the occipital lobe</a:t>
            </a:r>
            <a:endParaRPr lang="cs-CZ" sz="2400" b="1" dirty="0"/>
          </a:p>
        </p:txBody>
      </p:sp>
      <p:sp>
        <p:nvSpPr>
          <p:cNvPr id="5" name="TextovéPole 4"/>
          <p:cNvSpPr txBox="1"/>
          <p:nvPr/>
        </p:nvSpPr>
        <p:spPr>
          <a:xfrm>
            <a:off x="1331640" y="188640"/>
            <a:ext cx="62292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b="1" dirty="0" smtClean="0"/>
              <a:t>GENICULOSTRIATE PATHWAY</a:t>
            </a:r>
            <a:endParaRPr lang="cs-CZ" sz="3600" b="1" dirty="0"/>
          </a:p>
        </p:txBody>
      </p:sp>
    </p:spTree>
    <p:extLst>
      <p:ext uri="{BB962C8B-B14F-4D97-AF65-F5344CB8AC3E}">
        <p14:creationId xmlns:p14="http://schemas.microsoft.com/office/powerpoint/2010/main" val="4286243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321042" y="33086"/>
            <a:ext cx="65792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dirty="0" smtClean="0"/>
              <a:t>RETIN</a:t>
            </a:r>
            <a:r>
              <a:rPr lang="en-US" sz="3600" dirty="0" smtClean="0"/>
              <a:t>OTOPIC</a:t>
            </a:r>
            <a:r>
              <a:rPr lang="cs-CZ" sz="4000" dirty="0" smtClean="0"/>
              <a:t> </a:t>
            </a:r>
            <a:r>
              <a:rPr lang="cs-CZ" sz="3600" dirty="0" smtClean="0"/>
              <a:t>REPRESENTATION</a:t>
            </a:r>
            <a:endParaRPr lang="cs-CZ" sz="36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84" y="4417978"/>
            <a:ext cx="5373985" cy="2387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4786" y="713792"/>
            <a:ext cx="3669214" cy="5154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0" y="692696"/>
            <a:ext cx="6170279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cs-CZ" sz="2400" dirty="0" smtClean="0"/>
              <a:t> </a:t>
            </a:r>
            <a:r>
              <a:rPr lang="cs-CZ" sz="2400" dirty="0" err="1" smtClean="0"/>
              <a:t>N</a:t>
            </a:r>
            <a:r>
              <a:rPr lang="cs-CZ" sz="2400" b="1" dirty="0" err="1" smtClean="0"/>
              <a:t>asal</a:t>
            </a:r>
            <a:r>
              <a:rPr lang="cs-CZ" sz="2400" b="1" dirty="0" smtClean="0"/>
              <a:t> and </a:t>
            </a:r>
            <a:r>
              <a:rPr lang="cs-CZ" sz="2400" b="1" dirty="0" err="1" smtClean="0"/>
              <a:t>temporal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visual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fields</a:t>
            </a:r>
            <a:endParaRPr lang="cs-CZ" sz="2400" b="1" dirty="0" smtClean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cs-CZ" sz="2400" b="1" dirty="0" smtClean="0"/>
              <a:t> </a:t>
            </a:r>
            <a:r>
              <a:rPr lang="cs-CZ" sz="2400" b="1" dirty="0" err="1" smtClean="0"/>
              <a:t>Reversed</a:t>
            </a:r>
            <a:r>
              <a:rPr lang="cs-CZ" sz="2400" b="1" dirty="0" smtClean="0"/>
              <a:t> to </a:t>
            </a:r>
            <a:r>
              <a:rPr lang="cs-CZ" sz="2400" b="1" dirty="0" err="1" smtClean="0"/>
              <a:t>opposite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halves</a:t>
            </a:r>
            <a:r>
              <a:rPr lang="cs-CZ" sz="2400" b="1" dirty="0" smtClean="0"/>
              <a:t> of </a:t>
            </a:r>
            <a:r>
              <a:rPr lang="cs-CZ" sz="2400" b="1" dirty="0" err="1" smtClean="0"/>
              <a:t>retinal</a:t>
            </a:r>
            <a:r>
              <a:rPr lang="cs-CZ" sz="2400" b="1" dirty="0" smtClean="0"/>
              <a:t> </a:t>
            </a:r>
          </a:p>
          <a:p>
            <a:r>
              <a:rPr lang="cs-CZ" sz="2400" b="1" dirty="0"/>
              <a:t> </a:t>
            </a:r>
            <a:r>
              <a:rPr lang="cs-CZ" sz="2400" b="1" dirty="0" smtClean="0"/>
              <a:t>    </a:t>
            </a:r>
            <a:r>
              <a:rPr lang="cs-CZ" sz="2400" b="1" dirty="0" err="1" smtClean="0"/>
              <a:t>representative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fields</a:t>
            </a:r>
            <a:r>
              <a:rPr lang="en-US" sz="2400" b="1" dirty="0" smtClean="0"/>
              <a:t> (</a:t>
            </a:r>
            <a:r>
              <a:rPr lang="en-US" sz="2400" b="1" dirty="0" err="1" smtClean="0"/>
              <a:t>hemiretinas</a:t>
            </a:r>
            <a:r>
              <a:rPr lang="en-US" sz="2400" b="1" dirty="0" smtClean="0"/>
              <a:t>)</a:t>
            </a:r>
            <a:endParaRPr lang="cs-CZ" sz="2400" b="1" dirty="0" smtClean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cs-CZ" sz="2400" b="1" dirty="0" smtClean="0"/>
              <a:t> </a:t>
            </a:r>
            <a:r>
              <a:rPr lang="cs-CZ" sz="2400" b="1" dirty="0" err="1" smtClean="0"/>
              <a:t>Inverted</a:t>
            </a:r>
            <a:r>
              <a:rPr lang="cs-CZ" sz="2400" b="1" dirty="0" smtClean="0"/>
              <a:t> and </a:t>
            </a:r>
            <a:r>
              <a:rPr lang="cs-CZ" sz="2400" b="1" dirty="0" err="1" smtClean="0"/>
              <a:t>reversed</a:t>
            </a:r>
            <a:endParaRPr lang="cs-CZ" sz="2400" b="1" dirty="0" smtClean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cs-CZ" sz="2400" b="1" dirty="0" smtClean="0"/>
              <a:t> </a:t>
            </a:r>
            <a:r>
              <a:rPr lang="cs-CZ" sz="2400" b="1" dirty="0" err="1" smtClean="0"/>
              <a:t>Nasal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visual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fields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project</a:t>
            </a:r>
            <a:r>
              <a:rPr lang="cs-CZ" sz="2400" b="1" dirty="0" smtClean="0"/>
              <a:t> to </a:t>
            </a:r>
          </a:p>
          <a:p>
            <a:r>
              <a:rPr lang="cs-CZ" sz="2400" b="1" dirty="0"/>
              <a:t> </a:t>
            </a:r>
            <a:r>
              <a:rPr lang="cs-CZ" sz="2400" b="1" dirty="0" smtClean="0"/>
              <a:t>    </a:t>
            </a:r>
            <a:r>
              <a:rPr lang="cs-CZ" sz="2400" b="1" dirty="0" err="1" smtClean="0"/>
              <a:t>temporal</a:t>
            </a:r>
            <a:r>
              <a:rPr lang="cs-CZ" sz="2400" b="1" dirty="0" smtClean="0"/>
              <a:t> </a:t>
            </a:r>
            <a:r>
              <a:rPr lang="en-US" sz="2400" b="1" dirty="0" err="1" smtClean="0"/>
              <a:t>hemiretinas</a:t>
            </a:r>
            <a:r>
              <a:rPr lang="cs-CZ" sz="2400" b="1" dirty="0" smtClean="0"/>
              <a:t> and </a:t>
            </a:r>
            <a:r>
              <a:rPr lang="en-US" sz="2400" b="1" dirty="0" smtClean="0"/>
              <a:t>their axons </a:t>
            </a:r>
            <a:endParaRPr lang="cs-CZ" sz="2400" b="1" dirty="0" smtClean="0"/>
          </a:p>
          <a:p>
            <a:r>
              <a:rPr lang="cs-CZ" sz="2400" b="1" dirty="0"/>
              <a:t> </a:t>
            </a:r>
            <a:r>
              <a:rPr lang="cs-CZ" sz="2400" b="1" dirty="0" smtClean="0"/>
              <a:t>    do not </a:t>
            </a:r>
            <a:r>
              <a:rPr lang="cs-CZ" sz="2400" b="1" dirty="0" err="1" smtClean="0"/>
              <a:t>cross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at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the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optic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chiasm</a:t>
            </a:r>
            <a:endParaRPr lang="cs-CZ" sz="2400" b="1" dirty="0" smtClean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cs-CZ" sz="2400" b="1" dirty="0" smtClean="0"/>
              <a:t> </a:t>
            </a:r>
            <a:r>
              <a:rPr lang="cs-CZ" sz="2400" b="1" dirty="0" err="1" smtClean="0"/>
              <a:t>Temporal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visual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fields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project</a:t>
            </a:r>
            <a:r>
              <a:rPr lang="cs-CZ" sz="2400" b="1" dirty="0" smtClean="0"/>
              <a:t> to </a:t>
            </a:r>
          </a:p>
          <a:p>
            <a:r>
              <a:rPr lang="cs-CZ" sz="2400" b="1" dirty="0"/>
              <a:t> </a:t>
            </a:r>
            <a:r>
              <a:rPr lang="cs-CZ" sz="2400" b="1" dirty="0" smtClean="0"/>
              <a:t>    </a:t>
            </a:r>
            <a:r>
              <a:rPr lang="cs-CZ" sz="2400" b="1" dirty="0" err="1" smtClean="0"/>
              <a:t>nasal</a:t>
            </a:r>
            <a:r>
              <a:rPr lang="cs-CZ" sz="2400" b="1" dirty="0" smtClean="0"/>
              <a:t> </a:t>
            </a:r>
            <a:r>
              <a:rPr lang="en-US" sz="2400" b="1" dirty="0" err="1" smtClean="0"/>
              <a:t>hemiretinas</a:t>
            </a:r>
            <a:r>
              <a:rPr lang="cs-CZ" sz="2400" b="1" dirty="0" smtClean="0"/>
              <a:t> and </a:t>
            </a:r>
            <a:r>
              <a:rPr lang="en-US" sz="2400" b="1" dirty="0"/>
              <a:t>their axons </a:t>
            </a:r>
            <a:endParaRPr lang="cs-CZ" sz="2400" b="1" dirty="0" smtClean="0"/>
          </a:p>
          <a:p>
            <a:r>
              <a:rPr lang="cs-CZ" sz="2400" b="1" dirty="0"/>
              <a:t> </a:t>
            </a:r>
            <a:r>
              <a:rPr lang="cs-CZ" sz="2400" b="1" dirty="0" smtClean="0"/>
              <a:t>    </a:t>
            </a:r>
            <a:r>
              <a:rPr lang="cs-CZ" sz="2400" b="1" dirty="0" err="1" smtClean="0"/>
              <a:t>cross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at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the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optic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chiasm</a:t>
            </a:r>
            <a:endParaRPr lang="cs-CZ" sz="2400" b="1" dirty="0" smtClean="0"/>
          </a:p>
        </p:txBody>
      </p:sp>
    </p:spTree>
    <p:extLst>
      <p:ext uri="{BB962C8B-B14F-4D97-AF65-F5344CB8AC3E}">
        <p14:creationId xmlns:p14="http://schemas.microsoft.com/office/powerpoint/2010/main" val="3833229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276872"/>
            <a:ext cx="4362450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2627784" y="476672"/>
            <a:ext cx="32853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dirty="0" smtClean="0"/>
              <a:t>VISUAL SYSTEM</a:t>
            </a:r>
            <a:endParaRPr lang="cs-CZ" sz="3600" dirty="0"/>
          </a:p>
        </p:txBody>
      </p:sp>
      <p:sp>
        <p:nvSpPr>
          <p:cNvPr id="3" name="TextovéPole 2"/>
          <p:cNvSpPr txBox="1"/>
          <p:nvPr/>
        </p:nvSpPr>
        <p:spPr>
          <a:xfrm>
            <a:off x="175703" y="1265311"/>
            <a:ext cx="5737468" cy="4708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cs-CZ" sz="2400" b="1" dirty="0" smtClean="0"/>
              <a:t> </a:t>
            </a:r>
            <a:r>
              <a:rPr lang="cs-CZ" sz="2400" b="1" dirty="0" err="1" smtClean="0"/>
              <a:t>Perception</a:t>
            </a:r>
            <a:r>
              <a:rPr lang="cs-CZ" sz="2400" b="1" dirty="0" smtClean="0"/>
              <a:t> of</a:t>
            </a:r>
          </a:p>
          <a:p>
            <a:pPr marL="685800" indent="-342900">
              <a:buFont typeface="Wingdings" panose="05000000000000000000" pitchFamily="2" charset="2"/>
              <a:buChar char="Ø"/>
            </a:pPr>
            <a:r>
              <a:rPr lang="cs-CZ" sz="2400" b="1" dirty="0"/>
              <a:t>	</a:t>
            </a:r>
            <a:r>
              <a:rPr lang="cs-CZ" sz="2400" b="1" dirty="0" smtClean="0"/>
              <a:t> </a:t>
            </a:r>
            <a:r>
              <a:rPr lang="cs-CZ" sz="2400" dirty="0" err="1" smtClean="0"/>
              <a:t>shape</a:t>
            </a:r>
            <a:r>
              <a:rPr lang="cs-CZ" sz="2400" dirty="0" smtClean="0"/>
              <a:t> </a:t>
            </a:r>
          </a:p>
          <a:p>
            <a:pPr marL="685800" indent="-342900">
              <a:buFont typeface="Wingdings" panose="05000000000000000000" pitchFamily="2" charset="2"/>
              <a:buChar char="Ø"/>
            </a:pPr>
            <a:r>
              <a:rPr lang="cs-CZ" sz="2400" dirty="0"/>
              <a:t> </a:t>
            </a:r>
            <a:r>
              <a:rPr lang="cs-CZ" sz="2400" dirty="0" smtClean="0"/>
              <a:t>   </a:t>
            </a:r>
            <a:r>
              <a:rPr lang="cs-CZ" sz="2400" dirty="0" err="1" smtClean="0"/>
              <a:t>motion</a:t>
            </a:r>
            <a:endParaRPr lang="cs-CZ" sz="2400" dirty="0" smtClean="0"/>
          </a:p>
          <a:p>
            <a:pPr marL="685800" indent="-342900">
              <a:buFont typeface="Wingdings" panose="05000000000000000000" pitchFamily="2" charset="2"/>
              <a:buChar char="Ø"/>
            </a:pPr>
            <a:r>
              <a:rPr lang="cs-CZ" sz="2400" dirty="0"/>
              <a:t> </a:t>
            </a:r>
            <a:r>
              <a:rPr lang="cs-CZ" sz="2400" dirty="0" smtClean="0"/>
              <a:t>   </a:t>
            </a:r>
            <a:r>
              <a:rPr lang="cs-CZ" sz="2400" dirty="0" err="1" smtClean="0"/>
              <a:t>color</a:t>
            </a:r>
            <a:r>
              <a:rPr lang="cs-CZ" sz="2400" dirty="0" smtClean="0"/>
              <a:t> </a:t>
            </a:r>
          </a:p>
          <a:p>
            <a:pPr marL="685800" indent="-342900">
              <a:buFont typeface="Wingdings" panose="05000000000000000000" pitchFamily="2" charset="2"/>
              <a:buChar char="Ø"/>
            </a:pPr>
            <a:endParaRPr lang="cs-CZ" sz="2400" b="1" dirty="0" smtClean="0"/>
          </a:p>
          <a:p>
            <a:pPr marL="357188" indent="-357188">
              <a:buFont typeface="Wingdings" panose="05000000000000000000" pitchFamily="2" charset="2"/>
              <a:buChar char="q"/>
            </a:pPr>
            <a:r>
              <a:rPr lang="cs-CZ" sz="2400" b="1" dirty="0" err="1" smtClean="0"/>
              <a:t>Two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pathways</a:t>
            </a:r>
            <a:endParaRPr lang="cs-CZ" sz="2400" b="1" dirty="0" smtClean="0"/>
          </a:p>
          <a:p>
            <a:pPr marL="984250" indent="-627063">
              <a:buFont typeface="Wingdings" panose="05000000000000000000" pitchFamily="2" charset="2"/>
              <a:buChar char="Ø"/>
            </a:pPr>
            <a:r>
              <a:rPr lang="cs-CZ" sz="2400" dirty="0" smtClean="0"/>
              <a:t>retina – </a:t>
            </a:r>
            <a:r>
              <a:rPr lang="cs-CZ" sz="2400" dirty="0" err="1" smtClean="0"/>
              <a:t>cortex</a:t>
            </a:r>
            <a:endParaRPr lang="cs-CZ" sz="2400" dirty="0" smtClean="0"/>
          </a:p>
          <a:p>
            <a:pPr marL="1252538" indent="-627063">
              <a:buFont typeface="Arial" panose="020B0604020202020204" pitchFamily="34" charset="0"/>
              <a:buChar char="•"/>
            </a:pPr>
            <a:r>
              <a:rPr lang="cs-CZ" dirty="0" err="1" smtClean="0"/>
              <a:t>visual</a:t>
            </a:r>
            <a:r>
              <a:rPr lang="cs-CZ" dirty="0" smtClean="0"/>
              <a:t> </a:t>
            </a:r>
            <a:r>
              <a:rPr lang="cs-CZ" dirty="0" err="1" smtClean="0"/>
              <a:t>perception</a:t>
            </a:r>
            <a:endParaRPr lang="cs-CZ" dirty="0" smtClean="0"/>
          </a:p>
          <a:p>
            <a:pPr marL="1252538" indent="-627063">
              <a:buFont typeface="Arial" panose="020B0604020202020204" pitchFamily="34" charset="0"/>
              <a:buChar char="•"/>
            </a:pPr>
            <a:endParaRPr lang="cs-CZ" dirty="0"/>
          </a:p>
          <a:p>
            <a:pPr marL="984250" indent="-627063">
              <a:buFont typeface="Wingdings" panose="05000000000000000000" pitchFamily="2" charset="2"/>
              <a:buChar char="Ø"/>
            </a:pPr>
            <a:r>
              <a:rPr lang="cs-CZ" sz="2400" dirty="0" smtClean="0"/>
              <a:t>retina – </a:t>
            </a:r>
            <a:r>
              <a:rPr lang="cs-CZ" sz="2400" dirty="0" err="1" smtClean="0"/>
              <a:t>brainstem</a:t>
            </a:r>
            <a:r>
              <a:rPr lang="cs-CZ" sz="2400" dirty="0" smtClean="0"/>
              <a:t>, </a:t>
            </a:r>
            <a:r>
              <a:rPr lang="cs-CZ" sz="2400" dirty="0" err="1" smtClean="0"/>
              <a:t>diencephalon</a:t>
            </a:r>
            <a:endParaRPr lang="cs-CZ" sz="2400" dirty="0" smtClean="0"/>
          </a:p>
          <a:p>
            <a:pPr marL="1252538" indent="-627063">
              <a:buFont typeface="Arial" panose="020B0604020202020204" pitchFamily="34" charset="0"/>
              <a:buChar char="•"/>
            </a:pPr>
            <a:r>
              <a:rPr lang="cs-CZ" dirty="0" err="1" smtClean="0"/>
              <a:t>eye</a:t>
            </a:r>
            <a:r>
              <a:rPr lang="cs-CZ" dirty="0" smtClean="0"/>
              <a:t> </a:t>
            </a:r>
            <a:r>
              <a:rPr lang="cs-CZ" dirty="0" err="1" smtClean="0"/>
              <a:t>movements</a:t>
            </a:r>
            <a:endParaRPr lang="cs-CZ" dirty="0" smtClean="0"/>
          </a:p>
          <a:p>
            <a:pPr marL="1252538" indent="-627063">
              <a:buFont typeface="Arial" panose="020B0604020202020204" pitchFamily="34" charset="0"/>
              <a:buChar char="•"/>
            </a:pPr>
            <a:r>
              <a:rPr lang="cs-CZ" dirty="0" err="1"/>
              <a:t>circadian</a:t>
            </a:r>
            <a:r>
              <a:rPr lang="cs-CZ" dirty="0"/>
              <a:t> </a:t>
            </a:r>
            <a:r>
              <a:rPr lang="cs-CZ" dirty="0" err="1" smtClean="0"/>
              <a:t>photoentrainment</a:t>
            </a:r>
            <a:endParaRPr lang="cs-CZ" dirty="0" smtClean="0"/>
          </a:p>
          <a:p>
            <a:pPr marL="1252538" indent="-627063">
              <a:buFont typeface="Arial" panose="020B0604020202020204" pitchFamily="34" charset="0"/>
              <a:buChar char="•"/>
            </a:pPr>
            <a:r>
              <a:rPr lang="cs-CZ" dirty="0" err="1" smtClean="0"/>
              <a:t>accommodation</a:t>
            </a:r>
            <a:endParaRPr lang="cs-CZ" dirty="0" smtClean="0"/>
          </a:p>
          <a:p>
            <a:pPr marL="1252538" indent="-627063">
              <a:buFont typeface="Arial" panose="020B0604020202020204" pitchFamily="34" charset="0"/>
              <a:buChar char="•"/>
            </a:pPr>
            <a:r>
              <a:rPr lang="cs-CZ" dirty="0" err="1" smtClean="0"/>
              <a:t>pupillary</a:t>
            </a:r>
            <a:r>
              <a:rPr lang="cs-CZ" dirty="0" smtClean="0"/>
              <a:t> </a:t>
            </a:r>
            <a:r>
              <a:rPr lang="cs-CZ" dirty="0" err="1" smtClean="0"/>
              <a:t>reflexes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333988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4863" y="260648"/>
            <a:ext cx="4491393" cy="6506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02588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364088" y="200882"/>
            <a:ext cx="29079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RETINOTOPY</a:t>
            </a:r>
            <a:endParaRPr lang="cs-CZ" sz="3600" b="1" dirty="0"/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6614" y="1196751"/>
            <a:ext cx="3717386" cy="5646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57108" cy="3181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0" y="3501008"/>
            <a:ext cx="5870518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400" dirty="0" smtClean="0"/>
              <a:t> </a:t>
            </a:r>
            <a:r>
              <a:rPr lang="cs-CZ" sz="2400" dirty="0" smtClean="0"/>
              <a:t>Most </a:t>
            </a:r>
            <a:r>
              <a:rPr lang="cs-CZ" sz="2400" dirty="0"/>
              <a:t>of </a:t>
            </a:r>
            <a:r>
              <a:rPr lang="cs-CZ" sz="2400" dirty="0" err="1"/>
              <a:t>the</a:t>
            </a:r>
            <a:r>
              <a:rPr lang="cs-CZ" sz="2400" dirty="0"/>
              <a:t> </a:t>
            </a:r>
            <a:r>
              <a:rPr lang="cs-CZ" sz="2400" dirty="0" err="1"/>
              <a:t>visual</a:t>
            </a:r>
            <a:r>
              <a:rPr lang="cs-CZ" sz="2400" dirty="0"/>
              <a:t> </a:t>
            </a:r>
            <a:r>
              <a:rPr lang="cs-CZ" sz="2400" dirty="0" err="1"/>
              <a:t>field</a:t>
            </a:r>
            <a:r>
              <a:rPr lang="cs-CZ" sz="2400" dirty="0"/>
              <a:t> </a:t>
            </a:r>
            <a:r>
              <a:rPr lang="cs-CZ" sz="2400" dirty="0" err="1"/>
              <a:t>is</a:t>
            </a:r>
            <a:r>
              <a:rPr lang="cs-CZ" sz="2400" dirty="0"/>
              <a:t> </a:t>
            </a:r>
            <a:r>
              <a:rPr lang="cs-CZ" sz="2400" dirty="0" err="1"/>
              <a:t>shared</a:t>
            </a:r>
            <a:r>
              <a:rPr lang="cs-CZ" sz="2400" dirty="0"/>
              <a:t> </a:t>
            </a:r>
            <a:endParaRPr lang="en-US" sz="2400" dirty="0" smtClean="0"/>
          </a:p>
          <a:p>
            <a:r>
              <a:rPr lang="en-US" sz="2400" dirty="0"/>
              <a:t> </a:t>
            </a:r>
            <a:r>
              <a:rPr lang="en-US" sz="2400" dirty="0" smtClean="0"/>
              <a:t>    </a:t>
            </a:r>
            <a:r>
              <a:rPr lang="cs-CZ" sz="2400" dirty="0" smtClean="0"/>
              <a:t>by </a:t>
            </a:r>
            <a:r>
              <a:rPr lang="cs-CZ" sz="2400" dirty="0" err="1"/>
              <a:t>the</a:t>
            </a:r>
            <a:r>
              <a:rPr lang="cs-CZ" sz="2400" dirty="0"/>
              <a:t> </a:t>
            </a:r>
            <a:r>
              <a:rPr lang="cs-CZ" sz="2400" dirty="0" err="1"/>
              <a:t>two</a:t>
            </a:r>
            <a:r>
              <a:rPr lang="cs-CZ" sz="2400" dirty="0"/>
              <a:t> </a:t>
            </a:r>
            <a:r>
              <a:rPr lang="cs-CZ" sz="2400" dirty="0" err="1"/>
              <a:t>eyes</a:t>
            </a:r>
            <a:r>
              <a:rPr lang="cs-CZ" sz="2400" dirty="0"/>
              <a:t> (</a:t>
            </a:r>
            <a:r>
              <a:rPr lang="cs-CZ" sz="2400" dirty="0" err="1"/>
              <a:t>binocular</a:t>
            </a:r>
            <a:r>
              <a:rPr lang="cs-CZ" sz="2400" dirty="0"/>
              <a:t> </a:t>
            </a:r>
            <a:r>
              <a:rPr lang="cs-CZ" sz="2400" dirty="0" err="1"/>
              <a:t>field</a:t>
            </a:r>
            <a:r>
              <a:rPr lang="cs-CZ" sz="2400" dirty="0" smtClean="0"/>
              <a:t>)</a:t>
            </a:r>
            <a:endParaRPr lang="en-US" sz="2400" dirty="0" smtClean="0"/>
          </a:p>
          <a:p>
            <a:endParaRPr lang="en-US" sz="2400" dirty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400" dirty="0" smtClean="0"/>
              <a:t> </a:t>
            </a:r>
            <a:r>
              <a:rPr lang="cs-CZ" sz="2400" dirty="0" err="1" smtClean="0"/>
              <a:t>Representation</a:t>
            </a:r>
            <a:r>
              <a:rPr lang="cs-CZ" sz="2400" dirty="0" smtClean="0"/>
              <a:t> </a:t>
            </a:r>
            <a:r>
              <a:rPr lang="cs-CZ" sz="2400" dirty="0"/>
              <a:t>of </a:t>
            </a:r>
            <a:r>
              <a:rPr lang="cs-CZ" sz="2400" dirty="0" err="1"/>
              <a:t>different</a:t>
            </a:r>
            <a:r>
              <a:rPr lang="cs-CZ" sz="2400" dirty="0"/>
              <a:t> </a:t>
            </a:r>
            <a:r>
              <a:rPr lang="cs-CZ" sz="2400" dirty="0" err="1"/>
              <a:t>parts</a:t>
            </a:r>
            <a:r>
              <a:rPr lang="cs-CZ" sz="2400" dirty="0"/>
              <a:t> </a:t>
            </a:r>
            <a:endParaRPr lang="en-US" sz="2400" dirty="0" smtClean="0"/>
          </a:p>
          <a:p>
            <a:r>
              <a:rPr lang="en-US" sz="2400" dirty="0"/>
              <a:t> </a:t>
            </a:r>
            <a:r>
              <a:rPr lang="en-US" sz="2400" dirty="0" smtClean="0"/>
              <a:t>    </a:t>
            </a:r>
            <a:r>
              <a:rPr lang="cs-CZ" sz="2400" dirty="0" smtClean="0"/>
              <a:t>of </a:t>
            </a:r>
            <a:r>
              <a:rPr lang="cs-CZ" sz="2400" dirty="0" err="1"/>
              <a:t>the</a:t>
            </a:r>
            <a:r>
              <a:rPr lang="cs-CZ" sz="2400" dirty="0"/>
              <a:t> </a:t>
            </a:r>
            <a:r>
              <a:rPr lang="cs-CZ" sz="2400" dirty="0" err="1"/>
              <a:t>visual</a:t>
            </a:r>
            <a:r>
              <a:rPr lang="cs-CZ" sz="2400" dirty="0"/>
              <a:t> </a:t>
            </a:r>
            <a:r>
              <a:rPr lang="cs-CZ" sz="2400" dirty="0" err="1"/>
              <a:t>field</a:t>
            </a:r>
            <a:r>
              <a:rPr lang="cs-CZ" sz="2400" dirty="0"/>
              <a:t> </a:t>
            </a:r>
            <a:r>
              <a:rPr lang="cs-CZ" sz="2400" dirty="0" err="1"/>
              <a:t>is</a:t>
            </a:r>
            <a:r>
              <a:rPr lang="cs-CZ" sz="2400" dirty="0"/>
              <a:t> </a:t>
            </a:r>
            <a:r>
              <a:rPr lang="cs-CZ" sz="2400" dirty="0" err="1"/>
              <a:t>disproportionate</a:t>
            </a:r>
            <a:r>
              <a:rPr lang="cs-CZ" sz="2400" dirty="0"/>
              <a:t> </a:t>
            </a:r>
            <a:endParaRPr lang="en-US" sz="2400" dirty="0" smtClean="0"/>
          </a:p>
          <a:p>
            <a:r>
              <a:rPr lang="en-US" sz="2400" dirty="0"/>
              <a:t> </a:t>
            </a:r>
            <a:r>
              <a:rPr lang="en-US" sz="2400" dirty="0" smtClean="0"/>
              <a:t>    </a:t>
            </a:r>
            <a:r>
              <a:rPr lang="cs-CZ" sz="2400" dirty="0" smtClean="0"/>
              <a:t>in </a:t>
            </a:r>
            <a:r>
              <a:rPr lang="cs-CZ" sz="2400" dirty="0" err="1"/>
              <a:t>size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574342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036913"/>
            <a:ext cx="6480720" cy="5619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2627784" y="369530"/>
            <a:ext cx="35103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VISUAL CORTEX</a:t>
            </a:r>
            <a:endParaRPr lang="cs-CZ" sz="3600" b="1" dirty="0"/>
          </a:p>
        </p:txBody>
      </p:sp>
    </p:spTree>
    <p:extLst>
      <p:ext uri="{BB962C8B-B14F-4D97-AF65-F5344CB8AC3E}">
        <p14:creationId xmlns:p14="http://schemas.microsoft.com/office/powerpoint/2010/main" val="2601614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259632" y="334397"/>
            <a:ext cx="65330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PRIMARY VISUAL CORTEX (V1)</a:t>
            </a:r>
            <a:endParaRPr lang="cs-CZ" sz="3600" b="1" dirty="0"/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7570" y="1052736"/>
            <a:ext cx="3916430" cy="5493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-1" y="957401"/>
            <a:ext cx="5320687" cy="59093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400" dirty="0" smtClean="0"/>
              <a:t> </a:t>
            </a:r>
            <a:r>
              <a:rPr lang="cs-CZ" sz="2400" dirty="0" smtClean="0"/>
              <a:t>M</a:t>
            </a:r>
            <a:r>
              <a:rPr lang="en-US" sz="2400" dirty="0" err="1" smtClean="0"/>
              <a:t>ost</a:t>
            </a:r>
            <a:r>
              <a:rPr lang="en-US" sz="2400" dirty="0" smtClean="0"/>
              <a:t> </a:t>
            </a:r>
            <a:r>
              <a:rPr lang="en-US" sz="2400" dirty="0"/>
              <a:t>LGN axons terminate in V1 </a:t>
            </a:r>
            <a:br>
              <a:rPr lang="en-US" sz="2400" dirty="0"/>
            </a:br>
            <a:endParaRPr lang="en-US" sz="2400" dirty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400" dirty="0" smtClean="0"/>
              <a:t> </a:t>
            </a:r>
            <a:r>
              <a:rPr lang="cs-CZ" sz="2400" dirty="0" smtClean="0"/>
              <a:t>A</a:t>
            </a:r>
            <a:r>
              <a:rPr lang="en-US" sz="2400" dirty="0" err="1" smtClean="0"/>
              <a:t>ll</a:t>
            </a:r>
            <a:r>
              <a:rPr lang="en-US" sz="2400" dirty="0" smtClean="0"/>
              <a:t> </a:t>
            </a:r>
            <a:r>
              <a:rPr lang="en-US" sz="2400" dirty="0"/>
              <a:t>V1 neurons respond to visual </a:t>
            </a:r>
            <a:endParaRPr lang="en-US" sz="2400" dirty="0" smtClean="0"/>
          </a:p>
          <a:p>
            <a:r>
              <a:rPr lang="en-US" sz="2400" dirty="0" smtClean="0"/>
              <a:t>    stimuli </a:t>
            </a:r>
            <a:r>
              <a:rPr lang="en-US" sz="2400" dirty="0"/>
              <a:t>exclusively </a:t>
            </a:r>
            <a:br>
              <a:rPr lang="en-US" sz="2400" dirty="0"/>
            </a:br>
            <a:endParaRPr lang="cs-CZ" sz="2400" dirty="0" smtClean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cs-CZ" sz="2400" dirty="0" smtClean="0"/>
              <a:t> A</a:t>
            </a:r>
            <a:r>
              <a:rPr lang="en-US" sz="2400" dirty="0" err="1" smtClean="0"/>
              <a:t>blating</a:t>
            </a:r>
            <a:r>
              <a:rPr lang="en-US" sz="2400" dirty="0" smtClean="0"/>
              <a:t> V1 results in blindness</a:t>
            </a:r>
            <a:r>
              <a:rPr lang="cs-CZ" sz="2400" dirty="0" smtClean="0"/>
              <a:t> </a:t>
            </a:r>
          </a:p>
          <a:p>
            <a:r>
              <a:rPr lang="cs-CZ" sz="2400" dirty="0" smtClean="0"/>
              <a:t>     in </a:t>
            </a:r>
            <a:r>
              <a:rPr lang="cs-CZ" sz="2400" dirty="0" err="1"/>
              <a:t>the</a:t>
            </a:r>
            <a:r>
              <a:rPr lang="cs-CZ" sz="2400" dirty="0"/>
              <a:t> </a:t>
            </a:r>
            <a:r>
              <a:rPr lang="cs-CZ" sz="2400" dirty="0" err="1"/>
              <a:t>contralesional</a:t>
            </a:r>
            <a:r>
              <a:rPr lang="cs-CZ" sz="2400" dirty="0"/>
              <a:t> </a:t>
            </a:r>
            <a:r>
              <a:rPr lang="cs-CZ" sz="2400" dirty="0" err="1" smtClean="0"/>
              <a:t>hemifield</a:t>
            </a:r>
            <a:endParaRPr lang="cs-CZ" sz="2400" dirty="0" smtClean="0"/>
          </a:p>
          <a:p>
            <a:r>
              <a:rPr lang="cs-CZ" sz="2400" dirty="0" smtClean="0"/>
              <a:t>     (</a:t>
            </a:r>
            <a:r>
              <a:rPr lang="cs-CZ" sz="2400" dirty="0" err="1"/>
              <a:t>homonymous</a:t>
            </a:r>
            <a:r>
              <a:rPr lang="cs-CZ" sz="2400" dirty="0"/>
              <a:t> </a:t>
            </a:r>
            <a:r>
              <a:rPr lang="cs-CZ" sz="2400" dirty="0" err="1"/>
              <a:t>hemianopsia</a:t>
            </a:r>
            <a:r>
              <a:rPr lang="cs-CZ" sz="2400" dirty="0"/>
              <a:t>)</a:t>
            </a:r>
            <a:endParaRPr lang="en-US" sz="2400" dirty="0"/>
          </a:p>
          <a:p>
            <a:endParaRPr lang="cs-CZ" sz="2400" dirty="0" smtClean="0"/>
          </a:p>
          <a:p>
            <a:r>
              <a:rPr lang="cs-CZ" sz="2400" dirty="0"/>
              <a:t> </a:t>
            </a:r>
            <a:r>
              <a:rPr lang="cs-CZ" sz="2400" dirty="0" smtClean="0"/>
              <a:t>    </a:t>
            </a:r>
            <a:r>
              <a:rPr lang="en-US" sz="2400" dirty="0"/>
              <a:t> </a:t>
            </a:r>
            <a:br>
              <a:rPr lang="en-US" sz="2400" dirty="0"/>
            </a:br>
            <a:endParaRPr lang="en-US" sz="2400" dirty="0"/>
          </a:p>
          <a:p>
            <a:pPr marL="342900" indent="-342900">
              <a:buFont typeface="Wingdings" panose="05000000000000000000" pitchFamily="2" charset="2"/>
              <a:buChar char="q"/>
            </a:pPr>
            <a:endParaRPr lang="cs-CZ" sz="2400" dirty="0" smtClean="0"/>
          </a:p>
          <a:p>
            <a:pPr marL="342900" indent="-342900">
              <a:buFont typeface="Wingdings" panose="05000000000000000000" pitchFamily="2" charset="2"/>
              <a:buChar char="q"/>
            </a:pPr>
            <a:endParaRPr lang="cs-CZ" sz="2400" dirty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cs-CZ" sz="2400" dirty="0" smtClean="0"/>
              <a:t>E</a:t>
            </a:r>
            <a:r>
              <a:rPr lang="en-US" sz="2400" dirty="0" err="1" smtClean="0"/>
              <a:t>lectrical</a:t>
            </a:r>
            <a:r>
              <a:rPr lang="en-US" sz="2400" dirty="0" smtClean="0"/>
              <a:t> </a:t>
            </a:r>
            <a:r>
              <a:rPr lang="en-US" sz="2400" dirty="0"/>
              <a:t>stimulation of V1 elicits </a:t>
            </a:r>
            <a:endParaRPr lang="en-US" sz="2400" dirty="0" smtClean="0"/>
          </a:p>
          <a:p>
            <a:r>
              <a:rPr lang="en-US" sz="2400" dirty="0"/>
              <a:t> </a:t>
            </a:r>
            <a:r>
              <a:rPr lang="en-US" sz="2400" dirty="0" smtClean="0"/>
              <a:t>    visual sensations</a:t>
            </a:r>
            <a:r>
              <a:rPr lang="en-US" sz="2400" dirty="0"/>
              <a:t> </a:t>
            </a:r>
          </a:p>
          <a:p>
            <a:endParaRPr lang="cs-CZ" dirty="0"/>
          </a:p>
        </p:txBody>
      </p:sp>
      <p:pic>
        <p:nvPicPr>
          <p:cNvPr id="2050" name="Picture 2" descr="https://upload.wikimedia.org/wikipedia/commons/thumb/a/a8/Fullvf.png/300px-Fullvf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48" y="4038749"/>
            <a:ext cx="2857500" cy="1438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upload.wikimedia.org/wikipedia/commons/thumb/0/08/Rhvf.png/300px-Rhvf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4101452"/>
            <a:ext cx="2857500" cy="1438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9324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3665" y="620688"/>
            <a:ext cx="5718936" cy="3366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1547664" y="116632"/>
            <a:ext cx="61200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VISUAL ASSOCIATION CORTEX</a:t>
            </a:r>
            <a:endParaRPr lang="cs-CZ" sz="36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6944" y="3772901"/>
            <a:ext cx="4334238" cy="3088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107504" y="1007097"/>
            <a:ext cx="5343129" cy="526297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cs-CZ" sz="2400" b="1" i="1" dirty="0" err="1" smtClean="0">
                <a:solidFill>
                  <a:srgbClr val="0000FF"/>
                </a:solidFill>
              </a:rPr>
              <a:t>Dorsal</a:t>
            </a:r>
            <a:r>
              <a:rPr lang="cs-CZ" sz="2400" b="1" i="1" dirty="0" smtClean="0">
                <a:solidFill>
                  <a:srgbClr val="0000FF"/>
                </a:solidFill>
              </a:rPr>
              <a:t> </a:t>
            </a:r>
            <a:r>
              <a:rPr lang="cs-CZ" sz="2400" b="1" i="1" dirty="0" err="1" smtClean="0">
                <a:solidFill>
                  <a:srgbClr val="0000FF"/>
                </a:solidFill>
              </a:rPr>
              <a:t>Stream</a:t>
            </a:r>
            <a:endParaRPr lang="cs-CZ" sz="2400" dirty="0" smtClean="0">
              <a:solidFill>
                <a:srgbClr val="0000FF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/>
              <a:t>spatial </a:t>
            </a:r>
            <a:r>
              <a:rPr lang="en-US" sz="2400" dirty="0" smtClean="0"/>
              <a:t>orientation</a:t>
            </a:r>
            <a:endParaRPr lang="cs-CZ" sz="2400" dirty="0" smtClean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 smtClean="0"/>
              <a:t>binocular </a:t>
            </a:r>
            <a:r>
              <a:rPr lang="en-US" sz="2400" dirty="0"/>
              <a:t>fusion/depth </a:t>
            </a:r>
            <a:r>
              <a:rPr lang="en-US" sz="2400" dirty="0" smtClean="0"/>
              <a:t>perception</a:t>
            </a:r>
            <a:endParaRPr lang="cs-CZ" sz="2400" dirty="0" smtClean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 smtClean="0"/>
              <a:t>the </a:t>
            </a:r>
            <a:r>
              <a:rPr lang="en-US" sz="2400" dirty="0"/>
              <a:t>location, the movement </a:t>
            </a:r>
            <a:endParaRPr lang="cs-CZ" sz="2400" dirty="0" smtClean="0"/>
          </a:p>
          <a:p>
            <a:r>
              <a:rPr lang="cs-CZ" sz="2400" dirty="0"/>
              <a:t> </a:t>
            </a:r>
            <a:r>
              <a:rPr lang="cs-CZ" sz="2400" dirty="0" smtClean="0"/>
              <a:t>  </a:t>
            </a:r>
            <a:r>
              <a:rPr lang="en-US" sz="2400" dirty="0" smtClean="0"/>
              <a:t>and </a:t>
            </a:r>
            <a:r>
              <a:rPr lang="en-US" sz="2400" dirty="0"/>
              <a:t>the movement direction </a:t>
            </a:r>
            <a:endParaRPr lang="cs-CZ" sz="2400" dirty="0" smtClean="0"/>
          </a:p>
          <a:p>
            <a:r>
              <a:rPr lang="cs-CZ" sz="2400" dirty="0"/>
              <a:t> </a:t>
            </a:r>
            <a:r>
              <a:rPr lang="cs-CZ" sz="2400" dirty="0" smtClean="0"/>
              <a:t>  </a:t>
            </a:r>
            <a:r>
              <a:rPr lang="en-US" sz="2400" dirty="0" smtClean="0"/>
              <a:t>and </a:t>
            </a:r>
            <a:r>
              <a:rPr lang="en-US" sz="2400" dirty="0"/>
              <a:t>velocity of objects in </a:t>
            </a:r>
            <a:r>
              <a:rPr lang="en-US" sz="2400" dirty="0" smtClean="0"/>
              <a:t>space</a:t>
            </a:r>
            <a:endParaRPr lang="cs-CZ" sz="2400" dirty="0" smtClean="0"/>
          </a:p>
          <a:p>
            <a:endParaRPr lang="cs-CZ" sz="2400" dirty="0"/>
          </a:p>
          <a:p>
            <a:r>
              <a:rPr lang="cs-CZ" sz="2400" b="1" i="1" dirty="0" err="1" smtClean="0">
                <a:solidFill>
                  <a:srgbClr val="FF0000"/>
                </a:solidFill>
              </a:rPr>
              <a:t>Ventral</a:t>
            </a:r>
            <a:r>
              <a:rPr lang="cs-CZ" sz="2400" b="1" i="1" dirty="0" smtClean="0">
                <a:solidFill>
                  <a:srgbClr val="FF0000"/>
                </a:solidFill>
              </a:rPr>
              <a:t> </a:t>
            </a:r>
            <a:r>
              <a:rPr lang="cs-CZ" sz="2400" b="1" i="1" dirty="0" err="1" smtClean="0">
                <a:solidFill>
                  <a:srgbClr val="FF0000"/>
                </a:solidFill>
              </a:rPr>
              <a:t>Stream</a:t>
            </a:r>
            <a:endParaRPr lang="cs-CZ" sz="2400" b="1" i="1" dirty="0" smtClean="0">
              <a:solidFill>
                <a:srgbClr val="FF000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/>
              <a:t>recognize objects and </a:t>
            </a:r>
            <a:r>
              <a:rPr lang="en-US" sz="2400" dirty="0" smtClean="0"/>
              <a:t>colors</a:t>
            </a:r>
            <a:endParaRPr lang="cs-CZ" sz="2400" dirty="0" smtClean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 smtClean="0"/>
              <a:t>read text</a:t>
            </a:r>
            <a:endParaRPr lang="cs-CZ" sz="2400" dirty="0" smtClean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 smtClean="0"/>
              <a:t>learn </a:t>
            </a:r>
            <a:r>
              <a:rPr lang="en-US" sz="2400" dirty="0"/>
              <a:t>and remember visual </a:t>
            </a:r>
            <a:r>
              <a:rPr lang="en-US" sz="2400" dirty="0" smtClean="0"/>
              <a:t>objects</a:t>
            </a:r>
            <a:endParaRPr lang="cs-CZ" sz="2400" dirty="0" smtClean="0"/>
          </a:p>
          <a:p>
            <a:r>
              <a:rPr lang="cs-CZ" sz="2400" dirty="0"/>
              <a:t> </a:t>
            </a:r>
            <a:r>
              <a:rPr lang="cs-CZ" sz="2400" dirty="0" smtClean="0"/>
              <a:t> </a:t>
            </a:r>
            <a:r>
              <a:rPr lang="en-US" sz="2400" dirty="0" smtClean="0"/>
              <a:t> </a:t>
            </a:r>
            <a:r>
              <a:rPr lang="en-US" sz="2400" dirty="0"/>
              <a:t>(e.g., words and their meanings)</a:t>
            </a:r>
          </a:p>
          <a:p>
            <a:endParaRPr lang="en-US" sz="2400" dirty="0"/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1202961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2423" y="1703682"/>
            <a:ext cx="4999153" cy="3450635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2439043" y="980728"/>
            <a:ext cx="42659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err="1" smtClean="0"/>
              <a:t>Brachium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colliculi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superioris</a:t>
            </a:r>
            <a:endParaRPr lang="cs-CZ" sz="2400" b="1" dirty="0"/>
          </a:p>
        </p:txBody>
      </p:sp>
    </p:spTree>
    <p:extLst>
      <p:ext uri="{BB962C8B-B14F-4D97-AF65-F5344CB8AC3E}">
        <p14:creationId xmlns:p14="http://schemas.microsoft.com/office/powerpoint/2010/main" val="23642314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362110"/>
            <a:ext cx="6336704" cy="4590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539552" y="116632"/>
            <a:ext cx="795865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3600" b="1" dirty="0" smtClean="0"/>
              <a:t>VISUAL PATHWAYS TO SUBCORTICAL </a:t>
            </a:r>
          </a:p>
          <a:p>
            <a:pPr algn="ctr"/>
            <a:r>
              <a:rPr lang="cs-CZ" sz="3600" b="1" dirty="0" smtClean="0"/>
              <a:t>STRUCTURES</a:t>
            </a:r>
            <a:endParaRPr lang="cs-CZ" sz="3600" b="1" dirty="0"/>
          </a:p>
        </p:txBody>
      </p:sp>
      <p:sp>
        <p:nvSpPr>
          <p:cNvPr id="3" name="TextovéPole 2"/>
          <p:cNvSpPr txBox="1"/>
          <p:nvPr/>
        </p:nvSpPr>
        <p:spPr>
          <a:xfrm>
            <a:off x="0" y="1316961"/>
            <a:ext cx="7563289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cs-CZ" sz="2400" b="1" dirty="0" smtClean="0"/>
              <a:t> to </a:t>
            </a:r>
            <a:r>
              <a:rPr lang="cs-CZ" sz="2400" b="1" dirty="0" err="1" smtClean="0"/>
              <a:t>the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suprachiasmatic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nucleus</a:t>
            </a:r>
            <a:r>
              <a:rPr lang="cs-CZ" sz="2400" b="1" dirty="0" smtClean="0"/>
              <a:t> of </a:t>
            </a:r>
            <a:r>
              <a:rPr lang="cs-CZ" sz="2400" b="1" dirty="0" err="1" smtClean="0"/>
              <a:t>hypothalamus</a:t>
            </a:r>
            <a:endParaRPr lang="cs-CZ" sz="2400" b="1" dirty="0" smtClean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cs-CZ" sz="2400" b="1" dirty="0" smtClean="0"/>
              <a:t> to </a:t>
            </a:r>
            <a:r>
              <a:rPr lang="cs-CZ" sz="2400" b="1" dirty="0" err="1" smtClean="0"/>
              <a:t>the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pretectum</a:t>
            </a:r>
            <a:r>
              <a:rPr lang="cs-CZ" sz="2400" b="1" dirty="0" smtClean="0"/>
              <a:t> of </a:t>
            </a:r>
            <a:r>
              <a:rPr lang="cs-CZ" sz="2400" b="1" dirty="0" err="1" smtClean="0"/>
              <a:t>the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midbrain</a:t>
            </a:r>
            <a:endParaRPr lang="cs-CZ" sz="2400" b="1" dirty="0" smtClean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cs-CZ" sz="2400" b="1" dirty="0" smtClean="0"/>
              <a:t> to </a:t>
            </a:r>
            <a:r>
              <a:rPr lang="cs-CZ" sz="2400" b="1" dirty="0" err="1" smtClean="0"/>
              <a:t>the</a:t>
            </a:r>
            <a:r>
              <a:rPr lang="cs-CZ" sz="2400" b="1" dirty="0" smtClean="0"/>
              <a:t> superior </a:t>
            </a:r>
            <a:r>
              <a:rPr lang="cs-CZ" sz="2400" b="1" dirty="0" err="1" smtClean="0"/>
              <a:t>colliculus</a:t>
            </a:r>
            <a:endParaRPr lang="cs-CZ" sz="2400" b="1" dirty="0" smtClean="0"/>
          </a:p>
          <a:p>
            <a:pPr marL="342900" indent="-342900">
              <a:buFont typeface="Wingdings" panose="05000000000000000000" pitchFamily="2" charset="2"/>
              <a:buChar char="q"/>
            </a:pPr>
            <a:endParaRPr lang="cs-CZ" sz="2400" b="1" dirty="0"/>
          </a:p>
          <a:p>
            <a:pPr marL="342900" indent="-342900">
              <a:buFont typeface="Wingdings" panose="05000000000000000000" pitchFamily="2" charset="2"/>
              <a:buChar char="q"/>
            </a:pPr>
            <a:endParaRPr lang="cs-CZ" sz="2400" b="1" dirty="0" smtClean="0"/>
          </a:p>
          <a:p>
            <a:pPr marL="342900" indent="-342900">
              <a:buFont typeface="Wingdings" panose="05000000000000000000" pitchFamily="2" charset="2"/>
              <a:buChar char="q"/>
            </a:pPr>
            <a:endParaRPr lang="cs-CZ" sz="2400" b="1" dirty="0"/>
          </a:p>
          <a:p>
            <a:pPr marL="342900" indent="-342900">
              <a:buFont typeface="Wingdings" panose="05000000000000000000" pitchFamily="2" charset="2"/>
              <a:buChar char="q"/>
            </a:pPr>
            <a:endParaRPr lang="cs-CZ" sz="2400" b="1" dirty="0"/>
          </a:p>
        </p:txBody>
      </p:sp>
    </p:spTree>
    <p:extLst>
      <p:ext uri="{BB962C8B-B14F-4D97-AF65-F5344CB8AC3E}">
        <p14:creationId xmlns:p14="http://schemas.microsoft.com/office/powerpoint/2010/main" val="1997706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0859" y="1412776"/>
            <a:ext cx="3419475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1835696" y="282106"/>
            <a:ext cx="54127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b="1" dirty="0" smtClean="0"/>
              <a:t>PUPILARY LIGHT REFLEX</a:t>
            </a:r>
            <a:endParaRPr lang="cs-CZ" sz="3600" b="1" dirty="0"/>
          </a:p>
        </p:txBody>
      </p:sp>
      <p:sp>
        <p:nvSpPr>
          <p:cNvPr id="3" name="TextovéPole 2"/>
          <p:cNvSpPr txBox="1"/>
          <p:nvPr/>
        </p:nvSpPr>
        <p:spPr>
          <a:xfrm>
            <a:off x="107504" y="1386810"/>
            <a:ext cx="5463355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cs-CZ" sz="2400" dirty="0" smtClean="0"/>
              <a:t> a reflex </a:t>
            </a:r>
            <a:r>
              <a:rPr lang="cs-CZ" sz="2400" dirty="0" err="1" smtClean="0"/>
              <a:t>that</a:t>
            </a:r>
            <a:r>
              <a:rPr lang="cs-CZ" sz="2400" dirty="0" smtClean="0"/>
              <a:t> </a:t>
            </a:r>
            <a:r>
              <a:rPr lang="cs-CZ" sz="2400" dirty="0" err="1" smtClean="0"/>
              <a:t>controls</a:t>
            </a:r>
            <a:r>
              <a:rPr lang="cs-CZ" sz="2400" dirty="0" smtClean="0"/>
              <a:t> </a:t>
            </a:r>
            <a:r>
              <a:rPr lang="cs-CZ" sz="2400" dirty="0" err="1" smtClean="0"/>
              <a:t>the</a:t>
            </a:r>
            <a:r>
              <a:rPr lang="cs-CZ" sz="2400" dirty="0" smtClean="0"/>
              <a:t> </a:t>
            </a:r>
            <a:r>
              <a:rPr lang="cs-CZ" sz="2400" dirty="0" err="1" smtClean="0"/>
              <a:t>diameter</a:t>
            </a:r>
            <a:endParaRPr lang="cs-CZ" sz="2400" dirty="0" smtClean="0"/>
          </a:p>
          <a:p>
            <a:r>
              <a:rPr lang="cs-CZ" sz="2400" dirty="0"/>
              <a:t> </a:t>
            </a:r>
            <a:r>
              <a:rPr lang="cs-CZ" sz="2400" dirty="0" smtClean="0"/>
              <a:t>    of </a:t>
            </a:r>
            <a:r>
              <a:rPr lang="cs-CZ" sz="2400" dirty="0" err="1" smtClean="0"/>
              <a:t>the</a:t>
            </a:r>
            <a:r>
              <a:rPr lang="cs-CZ" sz="2400" dirty="0" smtClean="0"/>
              <a:t> pupil, in response to </a:t>
            </a:r>
            <a:r>
              <a:rPr lang="cs-CZ" sz="2400" dirty="0" err="1" smtClean="0"/>
              <a:t>the</a:t>
            </a:r>
            <a:r>
              <a:rPr lang="cs-CZ" sz="2400" dirty="0" smtClean="0"/>
              <a:t> </a:t>
            </a:r>
          </a:p>
          <a:p>
            <a:r>
              <a:rPr lang="cs-CZ" sz="2400" dirty="0"/>
              <a:t> </a:t>
            </a:r>
            <a:r>
              <a:rPr lang="cs-CZ" sz="2400" dirty="0" smtClean="0"/>
              <a:t>    intensity of </a:t>
            </a:r>
            <a:r>
              <a:rPr lang="cs-CZ" sz="2400" dirty="0" err="1" smtClean="0"/>
              <a:t>light</a:t>
            </a:r>
            <a:r>
              <a:rPr lang="cs-CZ" sz="2400" dirty="0" smtClean="0"/>
              <a:t> (</a:t>
            </a:r>
            <a:r>
              <a:rPr lang="cs-CZ" sz="2400" dirty="0" err="1" smtClean="0"/>
              <a:t>luminance</a:t>
            </a:r>
            <a:r>
              <a:rPr lang="cs-CZ" sz="2400" dirty="0" smtClean="0"/>
              <a:t>) </a:t>
            </a:r>
            <a:r>
              <a:rPr lang="cs-CZ" sz="2400" dirty="0" err="1" smtClean="0"/>
              <a:t>that</a:t>
            </a:r>
            <a:endParaRPr lang="cs-CZ" sz="2400" dirty="0" smtClean="0"/>
          </a:p>
          <a:p>
            <a:r>
              <a:rPr lang="cs-CZ" sz="2400" dirty="0" smtClean="0"/>
              <a:t>     </a:t>
            </a:r>
            <a:r>
              <a:rPr lang="cs-CZ" sz="2400" dirty="0" err="1" smtClean="0"/>
              <a:t>falls</a:t>
            </a:r>
            <a:r>
              <a:rPr lang="cs-CZ" sz="2400" dirty="0" smtClean="0"/>
              <a:t> on </a:t>
            </a:r>
            <a:r>
              <a:rPr lang="cs-CZ" sz="2400" dirty="0" err="1" smtClean="0"/>
              <a:t>the</a:t>
            </a:r>
            <a:r>
              <a:rPr lang="cs-CZ" sz="2400" dirty="0" smtClean="0"/>
              <a:t> retina of </a:t>
            </a:r>
            <a:r>
              <a:rPr lang="cs-CZ" sz="2400" dirty="0" err="1" smtClean="0"/>
              <a:t>the</a:t>
            </a:r>
            <a:r>
              <a:rPr lang="cs-CZ" sz="2400" dirty="0" smtClean="0"/>
              <a:t> </a:t>
            </a:r>
            <a:r>
              <a:rPr lang="cs-CZ" sz="2400" dirty="0" err="1" smtClean="0"/>
              <a:t>eye</a:t>
            </a:r>
            <a:endParaRPr lang="cs-CZ" sz="2400" dirty="0" smtClean="0"/>
          </a:p>
          <a:p>
            <a:endParaRPr lang="cs-CZ" sz="2400" dirty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cs-CZ" sz="2400" dirty="0" smtClean="0"/>
              <a:t> </a:t>
            </a:r>
            <a:r>
              <a:rPr lang="cs-CZ" sz="2400" b="1" dirty="0" err="1" smtClean="0"/>
              <a:t>mydriasis</a:t>
            </a:r>
            <a:r>
              <a:rPr lang="cs-CZ" sz="2400" b="1" dirty="0" smtClean="0"/>
              <a:t>: </a:t>
            </a:r>
            <a:r>
              <a:rPr lang="cs-CZ" sz="2400" dirty="0" err="1" smtClean="0"/>
              <a:t>dilation</a:t>
            </a:r>
            <a:r>
              <a:rPr lang="cs-CZ" sz="2400" dirty="0" smtClean="0"/>
              <a:t> of </a:t>
            </a:r>
            <a:r>
              <a:rPr lang="cs-CZ" sz="2400" dirty="0" err="1" smtClean="0"/>
              <a:t>the</a:t>
            </a:r>
            <a:r>
              <a:rPr lang="cs-CZ" sz="2400" dirty="0" smtClean="0"/>
              <a:t> pupil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cs-CZ" sz="2400" dirty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cs-CZ" sz="2400" dirty="0" smtClean="0"/>
              <a:t> </a:t>
            </a:r>
            <a:r>
              <a:rPr lang="cs-CZ" sz="2400" b="1" dirty="0" err="1" smtClean="0"/>
              <a:t>miosis</a:t>
            </a:r>
            <a:r>
              <a:rPr lang="cs-CZ" sz="2400" b="1" dirty="0" smtClean="0"/>
              <a:t>: </a:t>
            </a:r>
            <a:r>
              <a:rPr lang="cs-CZ" sz="2400" dirty="0" err="1" smtClean="0"/>
              <a:t>constriction</a:t>
            </a:r>
            <a:r>
              <a:rPr lang="cs-CZ" sz="2400" dirty="0" smtClean="0"/>
              <a:t> of </a:t>
            </a:r>
            <a:r>
              <a:rPr lang="cs-CZ" sz="2400" dirty="0" err="1" smtClean="0"/>
              <a:t>the</a:t>
            </a:r>
            <a:r>
              <a:rPr lang="cs-CZ" sz="2400" dirty="0" smtClean="0"/>
              <a:t> pupil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2626550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://cal.vet.upenn.edu/projects/giphys/review/plr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5515"/>
            <a:ext cx="8664148" cy="6810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912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2626439" y="190381"/>
            <a:ext cx="39689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b="1" dirty="0" smtClean="0"/>
              <a:t>ACCOMMODATION</a:t>
            </a:r>
            <a:endParaRPr lang="cs-CZ" sz="3600" b="1" dirty="0"/>
          </a:p>
        </p:txBody>
      </p:sp>
      <p:pic>
        <p:nvPicPr>
          <p:cNvPr id="3078" name="Picture 6" descr="http://163.178.103.176/fisiologia/neurofisiologia/objetivo_3/Clayman91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2332" y="980728"/>
            <a:ext cx="6652036" cy="6086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5549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7152" y="2148645"/>
            <a:ext cx="5039103" cy="4429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283613" y="404664"/>
            <a:ext cx="760733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dirty="0" err="1" smtClean="0"/>
              <a:t>Light</a:t>
            </a:r>
            <a:r>
              <a:rPr lang="cs-CZ" sz="3200" dirty="0" smtClean="0"/>
              <a:t> </a:t>
            </a:r>
            <a:r>
              <a:rPr lang="cs-CZ" sz="3200" dirty="0" err="1" smtClean="0"/>
              <a:t>passes</a:t>
            </a:r>
            <a:r>
              <a:rPr lang="cs-CZ" sz="3200" dirty="0" smtClean="0"/>
              <a:t> </a:t>
            </a:r>
            <a:r>
              <a:rPr lang="cs-CZ" sz="3200" dirty="0" err="1" smtClean="0"/>
              <a:t>through</a:t>
            </a:r>
            <a:r>
              <a:rPr lang="cs-CZ" sz="3200" dirty="0" smtClean="0"/>
              <a:t> </a:t>
            </a:r>
            <a:r>
              <a:rPr lang="cs-CZ" sz="3200" dirty="0" err="1" smtClean="0"/>
              <a:t>the</a:t>
            </a:r>
            <a:r>
              <a:rPr lang="cs-CZ" sz="3200" dirty="0" smtClean="0"/>
              <a:t> </a:t>
            </a:r>
            <a:r>
              <a:rPr lang="cs-CZ" sz="3200" dirty="0" err="1" smtClean="0"/>
              <a:t>cornea</a:t>
            </a:r>
            <a:r>
              <a:rPr lang="cs-CZ" sz="3200" dirty="0" smtClean="0"/>
              <a:t>,</a:t>
            </a:r>
          </a:p>
          <a:p>
            <a:r>
              <a:rPr lang="cs-CZ" sz="3200" dirty="0" err="1" smtClean="0"/>
              <a:t>aqueous</a:t>
            </a:r>
            <a:r>
              <a:rPr lang="cs-CZ" sz="3200" dirty="0" smtClean="0"/>
              <a:t> humor, </a:t>
            </a:r>
            <a:r>
              <a:rPr lang="cs-CZ" sz="3200" dirty="0" err="1" smtClean="0"/>
              <a:t>lens</a:t>
            </a:r>
            <a:r>
              <a:rPr lang="cs-CZ" sz="3200" dirty="0" smtClean="0"/>
              <a:t>, and </a:t>
            </a:r>
            <a:r>
              <a:rPr lang="cs-CZ" sz="3200" dirty="0" err="1" smtClean="0"/>
              <a:t>vitreous</a:t>
            </a:r>
            <a:r>
              <a:rPr lang="cs-CZ" sz="3200" dirty="0" smtClean="0"/>
              <a:t> body </a:t>
            </a:r>
          </a:p>
          <a:p>
            <a:r>
              <a:rPr lang="cs-CZ" sz="3200" dirty="0" smtClean="0"/>
              <a:t>to </a:t>
            </a:r>
            <a:r>
              <a:rPr lang="cs-CZ" sz="3200" dirty="0" err="1" smtClean="0"/>
              <a:t>form</a:t>
            </a:r>
            <a:r>
              <a:rPr lang="cs-CZ" sz="3200" dirty="0" smtClean="0"/>
              <a:t> </a:t>
            </a:r>
            <a:r>
              <a:rPr lang="cs-CZ" sz="3200" dirty="0" err="1" smtClean="0"/>
              <a:t>an</a:t>
            </a:r>
            <a:r>
              <a:rPr lang="cs-CZ" sz="3200" dirty="0" smtClean="0"/>
              <a:t> image on </a:t>
            </a:r>
            <a:r>
              <a:rPr lang="cs-CZ" sz="3200" dirty="0" err="1" smtClean="0"/>
              <a:t>the</a:t>
            </a:r>
            <a:r>
              <a:rPr lang="cs-CZ" sz="3200" dirty="0" smtClean="0"/>
              <a:t> retina.</a:t>
            </a:r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4200171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ttp://image.slidesharecdn.com/refractorymediaofeyes4march10-100313063054-phpapp01/95/refractory-media-of-eye-s4-march-10-23-728.jpg?cb=12684619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89" y="0"/>
            <a:ext cx="9121011" cy="6840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2923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43608" y="332656"/>
            <a:ext cx="6512511" cy="1143000"/>
          </a:xfrm>
        </p:spPr>
        <p:txBody>
          <a:bodyPr/>
          <a:lstStyle/>
          <a:p>
            <a:pPr marL="0" indent="0">
              <a:buNone/>
            </a:pPr>
            <a:r>
              <a:rPr lang="cs-CZ" sz="4800" dirty="0"/>
              <a:t>AUDITORY PATHWAY</a:t>
            </a:r>
            <a:br>
              <a:rPr lang="cs-CZ" sz="4800" dirty="0"/>
            </a:br>
            <a:endParaRPr lang="cs-CZ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149080"/>
            <a:ext cx="3981450" cy="263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 descr="http://www.rci.rutgers.edu/~uzwiak/AnatPhys/Audition_files/image00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33754"/>
            <a:ext cx="4427984" cy="2705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3900" y="1494481"/>
            <a:ext cx="4610100" cy="2571750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179512" y="1412776"/>
            <a:ext cx="4637808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smtClean="0">
                <a:solidFill>
                  <a:srgbClr val="FF0000"/>
                </a:solidFill>
              </a:rPr>
              <a:t>1</a:t>
            </a:r>
            <a:r>
              <a:rPr lang="en-US" sz="2400" b="1" baseline="30000" dirty="0" err="1" smtClean="0">
                <a:solidFill>
                  <a:srgbClr val="FF0000"/>
                </a:solidFill>
              </a:rPr>
              <a:t>st</a:t>
            </a:r>
            <a:r>
              <a:rPr lang="en-US" sz="2400" b="1" dirty="0" smtClean="0">
                <a:solidFill>
                  <a:srgbClr val="FF0000"/>
                </a:solidFill>
              </a:rPr>
              <a:t> order neuron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 smtClean="0"/>
              <a:t>bipolar neuron of the </a:t>
            </a:r>
            <a:endParaRPr lang="cs-CZ" sz="2400" dirty="0" smtClean="0"/>
          </a:p>
          <a:p>
            <a:r>
              <a:rPr lang="cs-CZ" sz="2400" dirty="0"/>
              <a:t> </a:t>
            </a:r>
            <a:r>
              <a:rPr lang="cs-CZ" sz="2400" dirty="0" smtClean="0"/>
              <a:t>   </a:t>
            </a:r>
            <a:r>
              <a:rPr lang="en-US" sz="2400" dirty="0" smtClean="0"/>
              <a:t>spiral ganglion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 smtClean="0"/>
              <a:t>dendrites make synapses </a:t>
            </a:r>
            <a:endParaRPr lang="cs-CZ" sz="2400" dirty="0" smtClean="0"/>
          </a:p>
          <a:p>
            <a:r>
              <a:rPr lang="cs-CZ" sz="2400" dirty="0"/>
              <a:t> </a:t>
            </a:r>
            <a:r>
              <a:rPr lang="cs-CZ" sz="2400" dirty="0" smtClean="0"/>
              <a:t>   </a:t>
            </a:r>
            <a:r>
              <a:rPr lang="en-US" sz="2400" dirty="0" smtClean="0"/>
              <a:t>with hair cells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 smtClean="0"/>
              <a:t>axons form the cochlear part </a:t>
            </a:r>
            <a:endParaRPr lang="cs-CZ" sz="2400" dirty="0" smtClean="0"/>
          </a:p>
          <a:p>
            <a:r>
              <a:rPr lang="cs-CZ" sz="2400" dirty="0"/>
              <a:t> </a:t>
            </a:r>
            <a:r>
              <a:rPr lang="cs-CZ" sz="2400" dirty="0" smtClean="0"/>
              <a:t>   </a:t>
            </a:r>
            <a:r>
              <a:rPr lang="en-US" sz="2400" dirty="0" smtClean="0"/>
              <a:t>of CN VIII </a:t>
            </a:r>
            <a:endParaRPr lang="cs-CZ" sz="2400" dirty="0"/>
          </a:p>
        </p:txBody>
      </p:sp>
      <p:cxnSp>
        <p:nvCxnSpPr>
          <p:cNvPr id="7" name="Přímá spojnice 6"/>
          <p:cNvCxnSpPr/>
          <p:nvPr/>
        </p:nvCxnSpPr>
        <p:spPr>
          <a:xfrm flipV="1">
            <a:off x="3707904" y="4149080"/>
            <a:ext cx="1368152" cy="115212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" name="Přímá spojnice 8"/>
          <p:cNvCxnSpPr/>
          <p:nvPr/>
        </p:nvCxnSpPr>
        <p:spPr>
          <a:xfrm>
            <a:off x="3707904" y="5661248"/>
            <a:ext cx="1368152" cy="1126257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1758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s-media-cache-ak0.pinimg.com/736x/7e/49/9c/7e499c4235f2b562fe6110fc31fa98a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0727" y="2119596"/>
            <a:ext cx="5368932" cy="4761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0" y="98048"/>
            <a:ext cx="9312165" cy="5262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baseline="30000" dirty="0" smtClean="0">
                <a:solidFill>
                  <a:srgbClr val="FF0000"/>
                </a:solidFill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</a:rPr>
              <a:t>2</a:t>
            </a:r>
            <a:r>
              <a:rPr lang="en-US" sz="2400" b="1" baseline="30000" dirty="0" smtClean="0">
                <a:solidFill>
                  <a:srgbClr val="FF0000"/>
                </a:solidFill>
              </a:rPr>
              <a:t>nd</a:t>
            </a:r>
            <a:r>
              <a:rPr lang="en-US" sz="2400" b="1" dirty="0" smtClean="0">
                <a:solidFill>
                  <a:srgbClr val="FF0000"/>
                </a:solidFill>
              </a:rPr>
              <a:t> order neuron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 smtClean="0"/>
              <a:t>ventral cochlear nucleus </a:t>
            </a:r>
            <a:r>
              <a:rPr lang="en-US" sz="2400" dirty="0" smtClean="0">
                <a:latin typeface="Arial"/>
                <a:cs typeface="Arial"/>
              </a:rPr>
              <a:t>→ </a:t>
            </a:r>
            <a:r>
              <a:rPr lang="en-US" sz="2400" dirty="0" smtClean="0">
                <a:latin typeface="+mj-lt"/>
                <a:cs typeface="Arial"/>
              </a:rPr>
              <a:t>trapezoid body </a:t>
            </a:r>
            <a:r>
              <a:rPr lang="en-US" sz="2400" dirty="0" smtClean="0">
                <a:latin typeface="Arial"/>
                <a:cs typeface="Arial"/>
              </a:rPr>
              <a:t>→ </a:t>
            </a:r>
            <a:r>
              <a:rPr lang="en-US" sz="2400" dirty="0">
                <a:latin typeface="+mj-lt"/>
                <a:cs typeface="Arial"/>
              </a:rPr>
              <a:t>lateral </a:t>
            </a:r>
            <a:r>
              <a:rPr lang="en-US" sz="2400" dirty="0" err="1">
                <a:latin typeface="+mj-lt"/>
                <a:cs typeface="Arial"/>
              </a:rPr>
              <a:t>lemniscus</a:t>
            </a:r>
            <a:endParaRPr lang="en-US" sz="2400" dirty="0">
              <a:latin typeface="+mj-lt"/>
              <a:cs typeface="Arial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 smtClean="0"/>
              <a:t>dorsal </a:t>
            </a:r>
            <a:r>
              <a:rPr lang="en-US" sz="2400" dirty="0"/>
              <a:t>cochlear nucleus </a:t>
            </a:r>
            <a:r>
              <a:rPr lang="en-US" sz="2400" dirty="0" smtClean="0">
                <a:latin typeface="Arial"/>
                <a:cs typeface="Arial"/>
              </a:rPr>
              <a:t>→ </a:t>
            </a:r>
            <a:r>
              <a:rPr lang="en-US" sz="2400" dirty="0" smtClean="0">
                <a:cs typeface="Arial"/>
              </a:rPr>
              <a:t>lateral </a:t>
            </a:r>
            <a:r>
              <a:rPr lang="en-US" sz="2400" dirty="0" err="1" smtClean="0">
                <a:cs typeface="Arial"/>
              </a:rPr>
              <a:t>lemniscus</a:t>
            </a:r>
            <a:endParaRPr lang="en-US" sz="2400" dirty="0" smtClean="0">
              <a:cs typeface="Arial"/>
            </a:endParaRPr>
          </a:p>
          <a:p>
            <a:endParaRPr lang="en-US" sz="2400" dirty="0">
              <a:cs typeface="Arial"/>
            </a:endParaRPr>
          </a:p>
          <a:p>
            <a:r>
              <a:rPr lang="en-US" sz="2400" b="1" dirty="0" smtClean="0">
                <a:solidFill>
                  <a:srgbClr val="FF0000"/>
                </a:solidFill>
              </a:rPr>
              <a:t>3</a:t>
            </a:r>
            <a:r>
              <a:rPr lang="en-US" sz="2400" b="1" baseline="30000" dirty="0" smtClean="0">
                <a:solidFill>
                  <a:srgbClr val="FF0000"/>
                </a:solidFill>
              </a:rPr>
              <a:t>rd</a:t>
            </a:r>
            <a:r>
              <a:rPr lang="en-US" sz="2400" b="1" dirty="0" smtClean="0">
                <a:solidFill>
                  <a:srgbClr val="FF0000"/>
                </a:solidFill>
              </a:rPr>
              <a:t> order </a:t>
            </a:r>
            <a:r>
              <a:rPr lang="en-US" sz="2400" b="1" dirty="0">
                <a:solidFill>
                  <a:srgbClr val="FF0000"/>
                </a:solidFill>
              </a:rPr>
              <a:t>neuron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 smtClean="0"/>
              <a:t>nucleus of inferior </a:t>
            </a:r>
            <a:r>
              <a:rPr lang="en-US" sz="2400" dirty="0" err="1" smtClean="0"/>
              <a:t>colliculus</a:t>
            </a:r>
            <a:endParaRPr lang="en-US" sz="2400" dirty="0">
              <a:latin typeface="Arial"/>
              <a:cs typeface="Arial"/>
            </a:endParaRPr>
          </a:p>
          <a:p>
            <a:r>
              <a:rPr lang="en-US" sz="2400" dirty="0">
                <a:latin typeface="Arial"/>
                <a:cs typeface="Arial"/>
              </a:rPr>
              <a:t>    </a:t>
            </a:r>
            <a:r>
              <a:rPr lang="en-US" sz="2400" dirty="0" smtClean="0">
                <a:latin typeface="Arial"/>
                <a:cs typeface="Arial"/>
              </a:rPr>
              <a:t>→ </a:t>
            </a:r>
            <a:r>
              <a:rPr lang="en-US" sz="2400" dirty="0" smtClean="0">
                <a:cs typeface="Arial"/>
              </a:rPr>
              <a:t>brachium </a:t>
            </a:r>
            <a:r>
              <a:rPr lang="en-US" sz="2400" dirty="0" err="1" smtClean="0">
                <a:cs typeface="Arial"/>
              </a:rPr>
              <a:t>c.i.</a:t>
            </a:r>
            <a:endParaRPr lang="en-US" sz="2400" dirty="0" smtClean="0">
              <a:cs typeface="Arial"/>
            </a:endParaRPr>
          </a:p>
          <a:p>
            <a:endParaRPr lang="en-US" sz="2400" dirty="0">
              <a:cs typeface="Arial"/>
            </a:endParaRPr>
          </a:p>
          <a:p>
            <a:r>
              <a:rPr lang="en-US" sz="2400" b="1" dirty="0" smtClean="0">
                <a:solidFill>
                  <a:srgbClr val="FF0000"/>
                </a:solidFill>
              </a:rPr>
              <a:t>4</a:t>
            </a:r>
            <a:r>
              <a:rPr lang="en-US" sz="2400" b="1" baseline="30000" dirty="0" smtClean="0">
                <a:solidFill>
                  <a:srgbClr val="FF0000"/>
                </a:solidFill>
              </a:rPr>
              <a:t>th</a:t>
            </a:r>
            <a:r>
              <a:rPr lang="en-US" sz="2400" b="1" dirty="0" smtClean="0">
                <a:solidFill>
                  <a:srgbClr val="FF0000"/>
                </a:solidFill>
              </a:rPr>
              <a:t> order </a:t>
            </a:r>
            <a:r>
              <a:rPr lang="en-US" sz="2400" b="1" dirty="0">
                <a:solidFill>
                  <a:srgbClr val="FF0000"/>
                </a:solidFill>
              </a:rPr>
              <a:t>neuron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 smtClean="0"/>
              <a:t>medial geniculate nucleus</a:t>
            </a:r>
          </a:p>
          <a:p>
            <a:r>
              <a:rPr lang="en-US" sz="2400" dirty="0"/>
              <a:t> </a:t>
            </a:r>
            <a:r>
              <a:rPr lang="en-US" sz="2400" dirty="0" smtClean="0"/>
              <a:t>   </a:t>
            </a:r>
            <a:r>
              <a:rPr lang="en-US" sz="2400" dirty="0" smtClean="0">
                <a:latin typeface="Arial"/>
                <a:cs typeface="Arial"/>
              </a:rPr>
              <a:t>→ </a:t>
            </a:r>
            <a:r>
              <a:rPr lang="en-US" sz="2400" dirty="0" err="1" smtClean="0">
                <a:cs typeface="Arial"/>
              </a:rPr>
              <a:t>radiatio</a:t>
            </a:r>
            <a:r>
              <a:rPr lang="en-US" sz="2400" dirty="0" smtClean="0">
                <a:cs typeface="Arial"/>
              </a:rPr>
              <a:t> </a:t>
            </a:r>
            <a:r>
              <a:rPr lang="en-US" sz="2400" dirty="0" err="1" smtClean="0">
                <a:cs typeface="Arial"/>
              </a:rPr>
              <a:t>acustica</a:t>
            </a:r>
            <a:r>
              <a:rPr lang="en-US" sz="2400" dirty="0" smtClean="0">
                <a:cs typeface="Arial"/>
              </a:rPr>
              <a:t> </a:t>
            </a:r>
          </a:p>
          <a:p>
            <a:r>
              <a:rPr lang="en-US" sz="2400" dirty="0">
                <a:cs typeface="Arial"/>
              </a:rPr>
              <a:t> </a:t>
            </a:r>
            <a:r>
              <a:rPr lang="en-US" sz="2400" dirty="0" smtClean="0">
                <a:cs typeface="Arial"/>
              </a:rPr>
              <a:t>   (internal capsule)</a:t>
            </a:r>
            <a:endParaRPr lang="en-US" sz="2400" dirty="0">
              <a:cs typeface="Arial"/>
            </a:endParaRPr>
          </a:p>
          <a:p>
            <a:endParaRPr lang="en-US" sz="2400" dirty="0">
              <a:cs typeface="Arial"/>
            </a:endParaRPr>
          </a:p>
          <a:p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412914967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2423" y="1703682"/>
            <a:ext cx="4999153" cy="3450635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2439043" y="980728"/>
            <a:ext cx="41585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err="1" smtClean="0"/>
              <a:t>Brachium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colliculi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inferioris</a:t>
            </a:r>
            <a:endParaRPr lang="cs-CZ" sz="2400" b="1" dirty="0"/>
          </a:p>
        </p:txBody>
      </p:sp>
    </p:spTree>
    <p:extLst>
      <p:ext uri="{BB962C8B-B14F-4D97-AF65-F5344CB8AC3E}">
        <p14:creationId xmlns:p14="http://schemas.microsoft.com/office/powerpoint/2010/main" val="77878472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www.zainea.com/brainstem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3996"/>
            <a:ext cx="5544616" cy="6878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509352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2471"/>
            <a:ext cx="6400042" cy="4374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1475656" y="147581"/>
            <a:ext cx="61150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PRIMARY AUDITORY CORTEX</a:t>
            </a:r>
            <a:endParaRPr lang="cs-CZ" sz="3600" b="1" dirty="0"/>
          </a:p>
        </p:txBody>
      </p:sp>
      <p:sp>
        <p:nvSpPr>
          <p:cNvPr id="3" name="TextovéPole 2"/>
          <p:cNvSpPr txBox="1"/>
          <p:nvPr/>
        </p:nvSpPr>
        <p:spPr>
          <a:xfrm>
            <a:off x="107560" y="1026973"/>
            <a:ext cx="897713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gyrus temporalis superior </a:t>
            </a:r>
            <a:r>
              <a:rPr lang="en-US" sz="2400" dirty="0"/>
              <a:t>(</a:t>
            </a:r>
            <a:r>
              <a:rPr lang="en-US" sz="2400" dirty="0" smtClean="0"/>
              <a:t>gyri </a:t>
            </a:r>
            <a:r>
              <a:rPr lang="en-US" sz="2400" dirty="0" err="1" smtClean="0"/>
              <a:t>temporales</a:t>
            </a:r>
            <a:r>
              <a:rPr lang="en-US" sz="2400" dirty="0" smtClean="0"/>
              <a:t> </a:t>
            </a:r>
            <a:r>
              <a:rPr lang="en-US" sz="2400" dirty="0" err="1" smtClean="0"/>
              <a:t>transversi</a:t>
            </a:r>
            <a:r>
              <a:rPr lang="en-US" sz="2400" dirty="0" smtClean="0"/>
              <a:t> of </a:t>
            </a:r>
            <a:r>
              <a:rPr lang="en-US" sz="2400" dirty="0" err="1" smtClean="0"/>
              <a:t>Heschl</a:t>
            </a:r>
            <a:r>
              <a:rPr lang="en-US" sz="2400" dirty="0" smtClean="0"/>
              <a:t>)</a:t>
            </a:r>
          </a:p>
          <a:p>
            <a:r>
              <a:rPr lang="en-US" sz="2400" dirty="0"/>
              <a:t>-</a:t>
            </a:r>
            <a:r>
              <a:rPr lang="en-US" sz="2400" dirty="0" smtClean="0"/>
              <a:t> area 41 + 42 </a:t>
            </a:r>
            <a:endParaRPr lang="cs-CZ" sz="2400" dirty="0"/>
          </a:p>
        </p:txBody>
      </p:sp>
      <p:pic>
        <p:nvPicPr>
          <p:cNvPr id="9221" name="Picture 5" descr="http://scienceblogs.com/thoughtfulanimal/wp-content/blogs.dir/351/files/2012/04/i-fd4466953eae4a1f63c1ea0eebedefd6-wernick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147052"/>
            <a:ext cx="4319309" cy="2710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3693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52243" y="476672"/>
            <a:ext cx="532786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Two functionally significant features:</a:t>
            </a:r>
          </a:p>
          <a:p>
            <a:endParaRPr lang="en-US" sz="2400" dirty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cs-CZ" sz="2400" dirty="0" err="1" smtClean="0"/>
              <a:t>tonotopical</a:t>
            </a:r>
            <a:r>
              <a:rPr lang="cs-CZ" sz="2400" dirty="0" smtClean="0"/>
              <a:t> </a:t>
            </a:r>
            <a:r>
              <a:rPr lang="cs-CZ" sz="2400" dirty="0" err="1" smtClean="0"/>
              <a:t>organiz</a:t>
            </a:r>
            <a:r>
              <a:rPr lang="en-US" sz="2400" dirty="0" err="1" smtClean="0"/>
              <a:t>ation</a:t>
            </a:r>
            <a:endParaRPr lang="cs-CZ" sz="2400" dirty="0" smtClean="0"/>
          </a:p>
          <a:p>
            <a:endParaRPr lang="en-US" sz="2400" dirty="0" smtClean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400" dirty="0" smtClean="0"/>
              <a:t>bilateral projection</a:t>
            </a:r>
            <a:endParaRPr lang="cs-CZ" sz="2400" dirty="0"/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068557"/>
            <a:ext cx="3739228" cy="5807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7346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95536" y="332656"/>
            <a:ext cx="49791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DESCENDING PATHWAYS</a:t>
            </a:r>
            <a:endParaRPr lang="cs-CZ" sz="3600" dirty="0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7070" y="1828800"/>
            <a:ext cx="4981575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180698" y="1196752"/>
            <a:ext cx="7617791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400" dirty="0" smtClean="0"/>
              <a:t>feedback system </a:t>
            </a:r>
            <a:r>
              <a:rPr lang="cs-CZ" sz="2400" dirty="0" err="1"/>
              <a:t>processing</a:t>
            </a:r>
            <a:r>
              <a:rPr lang="cs-CZ" sz="2400" dirty="0"/>
              <a:t> </a:t>
            </a:r>
            <a:r>
              <a:rPr lang="cs-CZ" sz="2400" dirty="0" err="1"/>
              <a:t>ascending</a:t>
            </a:r>
            <a:r>
              <a:rPr lang="cs-CZ" sz="2400" dirty="0"/>
              <a:t> </a:t>
            </a:r>
            <a:r>
              <a:rPr lang="cs-CZ" sz="2400" dirty="0" err="1" smtClean="0"/>
              <a:t>information</a:t>
            </a:r>
            <a:endParaRPr lang="en-US" sz="2400" dirty="0" smtClean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cs-CZ" sz="2400" dirty="0" err="1"/>
              <a:t>enhance</a:t>
            </a:r>
            <a:r>
              <a:rPr lang="cs-CZ" sz="2400" dirty="0"/>
              <a:t> </a:t>
            </a:r>
            <a:r>
              <a:rPr lang="cs-CZ" sz="2400" dirty="0" err="1" smtClean="0"/>
              <a:t>signals</a:t>
            </a:r>
            <a:endParaRPr lang="en-US" sz="2400" dirty="0" smtClean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cs-CZ" sz="2400" dirty="0" err="1"/>
              <a:t>supress</a:t>
            </a:r>
            <a:r>
              <a:rPr lang="cs-CZ" sz="2400" dirty="0"/>
              <a:t> </a:t>
            </a:r>
            <a:r>
              <a:rPr lang="cs-CZ" sz="2400" dirty="0" err="1" smtClean="0"/>
              <a:t>noise</a:t>
            </a:r>
            <a:endParaRPr lang="en-US" sz="2400" dirty="0" smtClean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cs-CZ" sz="2400" dirty="0" err="1"/>
              <a:t>mainly</a:t>
            </a:r>
            <a:r>
              <a:rPr lang="cs-CZ" sz="2400" dirty="0"/>
              <a:t> </a:t>
            </a:r>
            <a:r>
              <a:rPr lang="cs-CZ" sz="2400" dirty="0" err="1" smtClean="0"/>
              <a:t>functions</a:t>
            </a:r>
            <a:r>
              <a:rPr lang="cs-CZ" sz="2400" dirty="0" smtClean="0"/>
              <a:t> </a:t>
            </a:r>
            <a:r>
              <a:rPr lang="cs-CZ" sz="2400" dirty="0"/>
              <a:t>of </a:t>
            </a:r>
            <a:r>
              <a:rPr lang="cs-CZ" sz="2400" dirty="0" err="1"/>
              <a:t>the</a:t>
            </a:r>
            <a:r>
              <a:rPr lang="cs-CZ" sz="2400" dirty="0"/>
              <a:t> </a:t>
            </a:r>
            <a:endParaRPr lang="en-US" sz="2400" dirty="0" smtClean="0"/>
          </a:p>
          <a:p>
            <a:r>
              <a:rPr lang="en-US" sz="2400" dirty="0"/>
              <a:t> </a:t>
            </a:r>
            <a:r>
              <a:rPr lang="en-US" sz="2400" dirty="0" smtClean="0"/>
              <a:t>   </a:t>
            </a:r>
            <a:r>
              <a:rPr lang="cs-CZ" sz="2400" dirty="0" smtClean="0"/>
              <a:t>superior </a:t>
            </a:r>
            <a:r>
              <a:rPr lang="cs-CZ" sz="2400" dirty="0" err="1"/>
              <a:t>olivary</a:t>
            </a:r>
            <a:r>
              <a:rPr lang="cs-CZ" sz="2400" dirty="0"/>
              <a:t> </a:t>
            </a:r>
            <a:r>
              <a:rPr lang="cs-CZ" sz="2400" dirty="0" err="1" smtClean="0"/>
              <a:t>complex</a:t>
            </a:r>
            <a:endParaRPr lang="en-US" sz="2400" dirty="0" smtClean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cs-CZ" sz="2400" dirty="0" err="1"/>
              <a:t>focus</a:t>
            </a:r>
            <a:r>
              <a:rPr lang="cs-CZ" sz="2400" dirty="0"/>
              <a:t> on a </a:t>
            </a:r>
            <a:r>
              <a:rPr lang="cs-CZ" sz="2400" dirty="0" err="1"/>
              <a:t>particular</a:t>
            </a:r>
            <a:r>
              <a:rPr lang="cs-CZ" sz="2400" dirty="0"/>
              <a:t> </a:t>
            </a:r>
            <a:r>
              <a:rPr lang="cs-CZ" sz="2400" dirty="0" err="1"/>
              <a:t>speaker</a:t>
            </a:r>
            <a:r>
              <a:rPr lang="cs-CZ" sz="2400" dirty="0"/>
              <a:t> and </a:t>
            </a:r>
            <a:endParaRPr lang="en-US" sz="2400" dirty="0" smtClean="0"/>
          </a:p>
          <a:p>
            <a:r>
              <a:rPr lang="en-US" sz="2400" dirty="0"/>
              <a:t> </a:t>
            </a:r>
            <a:r>
              <a:rPr lang="en-US" sz="2400" dirty="0" smtClean="0"/>
              <a:t>   </a:t>
            </a:r>
            <a:r>
              <a:rPr lang="cs-CZ" sz="2400" dirty="0" err="1" smtClean="0"/>
              <a:t>inhibit</a:t>
            </a:r>
            <a:r>
              <a:rPr lang="cs-CZ" sz="2400" dirty="0" smtClean="0"/>
              <a:t> </a:t>
            </a:r>
            <a:r>
              <a:rPr lang="cs-CZ" sz="2400" dirty="0" err="1"/>
              <a:t>other</a:t>
            </a:r>
            <a:r>
              <a:rPr lang="cs-CZ" sz="2400" dirty="0"/>
              <a:t> </a:t>
            </a:r>
            <a:r>
              <a:rPr lang="cs-CZ" sz="2400" dirty="0" err="1"/>
              <a:t>voices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2950426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87624" y="332656"/>
            <a:ext cx="6512511" cy="11430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VESTIBULAR PATHWAYS</a:t>
            </a:r>
            <a:endParaRPr lang="cs-CZ" dirty="0"/>
          </a:p>
        </p:txBody>
      </p:sp>
      <p:sp>
        <p:nvSpPr>
          <p:cNvPr id="3" name="TextovéPole 2"/>
          <p:cNvSpPr txBox="1"/>
          <p:nvPr/>
        </p:nvSpPr>
        <p:spPr>
          <a:xfrm>
            <a:off x="323528" y="1844824"/>
            <a:ext cx="8664551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400" dirty="0" smtClean="0"/>
              <a:t> changes in the motion of the head </a:t>
            </a:r>
            <a:r>
              <a:rPr lang="en-US" sz="2400" dirty="0"/>
              <a:t>(</a:t>
            </a:r>
            <a:r>
              <a:rPr lang="en-US" sz="2400" dirty="0" smtClean="0"/>
              <a:t>kinetic) and </a:t>
            </a:r>
          </a:p>
          <a:p>
            <a:r>
              <a:rPr lang="en-US" sz="2400" dirty="0" smtClean="0"/>
              <a:t>     in the position of the head with respect to gravity (static)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400" dirty="0" smtClean="0"/>
              <a:t> 3</a:t>
            </a:r>
            <a:r>
              <a:rPr lang="cs-CZ" sz="2400" dirty="0" smtClean="0"/>
              <a:t> </a:t>
            </a:r>
            <a:r>
              <a:rPr lang="cs-CZ" sz="2400" dirty="0" err="1"/>
              <a:t>afferent</a:t>
            </a:r>
            <a:r>
              <a:rPr lang="cs-CZ" sz="2400" dirty="0"/>
              <a:t> </a:t>
            </a:r>
            <a:r>
              <a:rPr lang="cs-CZ" sz="2400" dirty="0" err="1"/>
              <a:t>sources</a:t>
            </a:r>
            <a:r>
              <a:rPr lang="cs-CZ" sz="2400" dirty="0"/>
              <a:t>: </a:t>
            </a:r>
            <a:r>
              <a:rPr lang="cs-CZ" sz="2400" dirty="0" err="1"/>
              <a:t>the</a:t>
            </a:r>
            <a:r>
              <a:rPr lang="cs-CZ" sz="2400" dirty="0"/>
              <a:t> </a:t>
            </a:r>
            <a:r>
              <a:rPr lang="cs-CZ" sz="2400" dirty="0" err="1"/>
              <a:t>eyes</a:t>
            </a:r>
            <a:r>
              <a:rPr lang="cs-CZ" sz="2400" dirty="0"/>
              <a:t>, </a:t>
            </a:r>
            <a:r>
              <a:rPr lang="cs-CZ" sz="2400" dirty="0" err="1"/>
              <a:t>general</a:t>
            </a:r>
            <a:r>
              <a:rPr lang="cs-CZ" sz="2400" dirty="0"/>
              <a:t> </a:t>
            </a:r>
            <a:r>
              <a:rPr lang="cs-CZ" sz="2400" dirty="0" err="1"/>
              <a:t>proprioceptive</a:t>
            </a:r>
            <a:r>
              <a:rPr lang="cs-CZ" sz="2400" dirty="0"/>
              <a:t> </a:t>
            </a:r>
            <a:endParaRPr lang="en-US" sz="2400" dirty="0" smtClean="0"/>
          </a:p>
          <a:p>
            <a:r>
              <a:rPr lang="en-US" sz="2400" dirty="0"/>
              <a:t> </a:t>
            </a:r>
            <a:r>
              <a:rPr lang="en-US" sz="2400" dirty="0" smtClean="0"/>
              <a:t>    </a:t>
            </a:r>
            <a:r>
              <a:rPr lang="cs-CZ" sz="2400" dirty="0" err="1" smtClean="0"/>
              <a:t>receptors</a:t>
            </a:r>
            <a:r>
              <a:rPr lang="cs-CZ" sz="2400" dirty="0" smtClean="0"/>
              <a:t> </a:t>
            </a:r>
            <a:r>
              <a:rPr lang="cs-CZ" sz="2400" dirty="0" err="1"/>
              <a:t>throughout</a:t>
            </a:r>
            <a:r>
              <a:rPr lang="cs-CZ" sz="2400" dirty="0"/>
              <a:t> </a:t>
            </a:r>
            <a:r>
              <a:rPr lang="cs-CZ" sz="2400" dirty="0" err="1"/>
              <a:t>the</a:t>
            </a:r>
            <a:r>
              <a:rPr lang="cs-CZ" sz="2400" dirty="0"/>
              <a:t> body, and </a:t>
            </a:r>
            <a:r>
              <a:rPr lang="cs-CZ" sz="2400" dirty="0" err="1"/>
              <a:t>the</a:t>
            </a:r>
            <a:r>
              <a:rPr lang="cs-CZ" sz="2400" dirty="0"/>
              <a:t> </a:t>
            </a:r>
            <a:r>
              <a:rPr lang="cs-CZ" sz="2400" dirty="0" err="1"/>
              <a:t>vestibular</a:t>
            </a:r>
            <a:r>
              <a:rPr lang="cs-CZ" sz="2400" dirty="0"/>
              <a:t> </a:t>
            </a:r>
            <a:endParaRPr lang="en-US" sz="2400" dirty="0" smtClean="0"/>
          </a:p>
          <a:p>
            <a:r>
              <a:rPr lang="en-US" sz="2400" dirty="0"/>
              <a:t> </a:t>
            </a:r>
            <a:r>
              <a:rPr lang="en-US" sz="2400" dirty="0" smtClean="0"/>
              <a:t>    </a:t>
            </a:r>
            <a:r>
              <a:rPr lang="cs-CZ" sz="2400" dirty="0" err="1" smtClean="0"/>
              <a:t>receptors</a:t>
            </a:r>
            <a:r>
              <a:rPr lang="cs-CZ" sz="2400" dirty="0" smtClean="0"/>
              <a:t> </a:t>
            </a:r>
            <a:r>
              <a:rPr lang="cs-CZ" sz="2400" dirty="0"/>
              <a:t>in </a:t>
            </a:r>
            <a:r>
              <a:rPr lang="cs-CZ" sz="2400" dirty="0" err="1"/>
              <a:t>the</a:t>
            </a:r>
            <a:r>
              <a:rPr lang="cs-CZ" sz="2400" dirty="0"/>
              <a:t> </a:t>
            </a:r>
            <a:r>
              <a:rPr lang="cs-CZ" sz="2400" dirty="0" err="1"/>
              <a:t>inner</a:t>
            </a:r>
            <a:r>
              <a:rPr lang="cs-CZ" sz="2400" dirty="0"/>
              <a:t> </a:t>
            </a:r>
            <a:r>
              <a:rPr lang="cs-CZ" sz="2400" dirty="0" err="1" smtClean="0"/>
              <a:t>ear</a:t>
            </a:r>
            <a:endParaRPr lang="en-US" sz="2400" dirty="0" smtClean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400" dirty="0"/>
              <a:t> </a:t>
            </a:r>
            <a:r>
              <a:rPr lang="cs-CZ" sz="2400" dirty="0"/>
              <a:t>to </a:t>
            </a:r>
            <a:r>
              <a:rPr lang="cs-CZ" sz="2400" dirty="0" err="1"/>
              <a:t>maintain</a:t>
            </a:r>
            <a:r>
              <a:rPr lang="cs-CZ" sz="2400" dirty="0"/>
              <a:t> </a:t>
            </a:r>
            <a:r>
              <a:rPr lang="cs-CZ" sz="2400" dirty="0" err="1"/>
              <a:t>equilibrium</a:t>
            </a:r>
            <a:r>
              <a:rPr lang="cs-CZ" sz="2400" dirty="0"/>
              <a:t>, to direct </a:t>
            </a:r>
            <a:r>
              <a:rPr lang="cs-CZ" sz="2400" dirty="0" err="1"/>
              <a:t>the</a:t>
            </a:r>
            <a:r>
              <a:rPr lang="cs-CZ" sz="2400" dirty="0"/>
              <a:t> </a:t>
            </a:r>
            <a:r>
              <a:rPr lang="cs-CZ" sz="2400" dirty="0" err="1"/>
              <a:t>gaze</a:t>
            </a:r>
            <a:r>
              <a:rPr lang="cs-CZ" sz="2400" dirty="0"/>
              <a:t> of </a:t>
            </a:r>
            <a:r>
              <a:rPr lang="cs-CZ" sz="2400" dirty="0" err="1"/>
              <a:t>the</a:t>
            </a:r>
            <a:r>
              <a:rPr lang="cs-CZ" sz="2400" dirty="0"/>
              <a:t> </a:t>
            </a:r>
            <a:r>
              <a:rPr lang="cs-CZ" sz="2400" dirty="0" err="1"/>
              <a:t>eyes</a:t>
            </a:r>
            <a:r>
              <a:rPr lang="cs-CZ" sz="2400" dirty="0"/>
              <a:t>, </a:t>
            </a:r>
            <a:endParaRPr lang="en-US" sz="2400" dirty="0" smtClean="0"/>
          </a:p>
          <a:p>
            <a:r>
              <a:rPr lang="en-US" sz="2400" dirty="0"/>
              <a:t> </a:t>
            </a:r>
            <a:r>
              <a:rPr lang="en-US" sz="2400" dirty="0" smtClean="0"/>
              <a:t>    </a:t>
            </a:r>
            <a:r>
              <a:rPr lang="cs-CZ" sz="2400" dirty="0" smtClean="0"/>
              <a:t>and </a:t>
            </a:r>
            <a:r>
              <a:rPr lang="cs-CZ" sz="2400" dirty="0"/>
              <a:t>to </a:t>
            </a:r>
            <a:r>
              <a:rPr lang="cs-CZ" sz="2400" dirty="0" err="1"/>
              <a:t>preserve</a:t>
            </a:r>
            <a:r>
              <a:rPr lang="cs-CZ" sz="2400" dirty="0"/>
              <a:t> a </a:t>
            </a:r>
            <a:r>
              <a:rPr lang="cs-CZ" sz="2400" dirty="0" err="1"/>
              <a:t>constant</a:t>
            </a:r>
            <a:r>
              <a:rPr lang="cs-CZ" sz="2400" dirty="0"/>
              <a:t> plane of vision</a:t>
            </a:r>
          </a:p>
        </p:txBody>
      </p:sp>
    </p:spTree>
    <p:extLst>
      <p:ext uri="{BB962C8B-B14F-4D97-AF65-F5344CB8AC3E}">
        <p14:creationId xmlns:p14="http://schemas.microsoft.com/office/powerpoint/2010/main" val="3892753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4653136"/>
            <a:ext cx="3867150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1763688" y="226892"/>
            <a:ext cx="53615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VESTIBULAR APPARATUS</a:t>
            </a:r>
            <a:endParaRPr lang="cs-CZ" sz="3600" b="1" dirty="0"/>
          </a:p>
        </p:txBody>
      </p:sp>
      <p:sp>
        <p:nvSpPr>
          <p:cNvPr id="3" name="TextovéPole 2"/>
          <p:cNvSpPr txBox="1"/>
          <p:nvPr/>
        </p:nvSpPr>
        <p:spPr>
          <a:xfrm>
            <a:off x="683568" y="1556792"/>
            <a:ext cx="8000908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400" dirty="0" smtClean="0"/>
              <a:t> </a:t>
            </a:r>
            <a:r>
              <a:rPr lang="en-US" sz="2400" b="1" dirty="0" smtClean="0"/>
              <a:t>Labyrinth of static apparatus</a:t>
            </a:r>
          </a:p>
          <a:p>
            <a:pPr marL="536575" indent="-88900">
              <a:buFont typeface="Wingdings" panose="05000000000000000000" pitchFamily="2" charset="2"/>
              <a:buChar char="§"/>
            </a:pPr>
            <a:r>
              <a:rPr lang="en-US" sz="2400" dirty="0"/>
              <a:t> </a:t>
            </a:r>
            <a:r>
              <a:rPr lang="en-US" sz="2400" dirty="0" smtClean="0"/>
              <a:t>  </a:t>
            </a:r>
            <a:r>
              <a:rPr lang="en-US" sz="2400" dirty="0" smtClean="0">
                <a:solidFill>
                  <a:srgbClr val="FF0000"/>
                </a:solidFill>
              </a:rPr>
              <a:t>macula </a:t>
            </a:r>
            <a:r>
              <a:rPr lang="en-US" sz="2400" dirty="0" err="1" smtClean="0">
                <a:solidFill>
                  <a:srgbClr val="FF0000"/>
                </a:solidFill>
              </a:rPr>
              <a:t>utriculi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smtClean="0"/>
              <a:t>– orientation in horizontal position</a:t>
            </a:r>
          </a:p>
          <a:p>
            <a:pPr marL="447675">
              <a:buFont typeface="Wingdings" panose="05000000000000000000" pitchFamily="2" charset="2"/>
              <a:buChar char="§"/>
            </a:pPr>
            <a:r>
              <a:rPr lang="en-US" sz="2400" dirty="0"/>
              <a:t> </a:t>
            </a:r>
            <a:r>
              <a:rPr lang="en-US" sz="2400" dirty="0" smtClean="0"/>
              <a:t>  </a:t>
            </a:r>
            <a:r>
              <a:rPr lang="en-US" sz="2400" dirty="0" smtClean="0">
                <a:solidFill>
                  <a:srgbClr val="FF0000"/>
                </a:solidFill>
              </a:rPr>
              <a:t>macula </a:t>
            </a:r>
            <a:r>
              <a:rPr lang="en-US" sz="2400" dirty="0" err="1" smtClean="0">
                <a:solidFill>
                  <a:srgbClr val="FF0000"/>
                </a:solidFill>
              </a:rPr>
              <a:t>sacculi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/>
              <a:t>–</a:t>
            </a:r>
            <a:r>
              <a:rPr lang="en-US" sz="2400" dirty="0" smtClean="0"/>
              <a:t> </a:t>
            </a:r>
            <a:r>
              <a:rPr lang="en-US" sz="2400" dirty="0"/>
              <a:t>orientation in </a:t>
            </a:r>
            <a:r>
              <a:rPr lang="en-US" sz="2400" dirty="0" smtClean="0"/>
              <a:t>vertical </a:t>
            </a:r>
            <a:r>
              <a:rPr lang="en-US" sz="2400" dirty="0"/>
              <a:t>position</a:t>
            </a:r>
            <a:r>
              <a:rPr lang="en-US" sz="2400" dirty="0" smtClean="0"/>
              <a:t>  </a:t>
            </a:r>
          </a:p>
          <a:p>
            <a:pPr marL="447675">
              <a:buFont typeface="Wingdings" panose="05000000000000000000" pitchFamily="2" charset="2"/>
              <a:buChar char="§"/>
            </a:pPr>
            <a:endParaRPr lang="en-US" sz="2400" dirty="0"/>
          </a:p>
          <a:p>
            <a:pPr marL="447675" indent="-447675">
              <a:buFont typeface="Wingdings" panose="05000000000000000000" pitchFamily="2" charset="2"/>
              <a:buChar char="q"/>
            </a:pPr>
            <a:r>
              <a:rPr lang="en-US" sz="2400" b="1" dirty="0"/>
              <a:t>Labyrinth of </a:t>
            </a:r>
            <a:r>
              <a:rPr lang="en-US" sz="2400" b="1" dirty="0" smtClean="0"/>
              <a:t>kinetic apparatus</a:t>
            </a:r>
          </a:p>
          <a:p>
            <a:pPr marL="803275" indent="-355600">
              <a:buFont typeface="Wingdings" panose="05000000000000000000" pitchFamily="2" charset="2"/>
              <a:buChar char="§"/>
            </a:pPr>
            <a:r>
              <a:rPr lang="en-US" sz="2400" b="1" dirty="0" smtClean="0"/>
              <a:t> </a:t>
            </a:r>
            <a:r>
              <a:rPr lang="en-US" sz="2400" dirty="0" smtClean="0">
                <a:solidFill>
                  <a:srgbClr val="FF0000"/>
                </a:solidFill>
              </a:rPr>
              <a:t>cristae </a:t>
            </a:r>
            <a:r>
              <a:rPr lang="en-US" sz="2400" dirty="0" err="1" smtClean="0">
                <a:solidFill>
                  <a:srgbClr val="FF0000"/>
                </a:solidFill>
              </a:rPr>
              <a:t>ampullares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smtClean="0"/>
              <a:t>of semicircular ducts </a:t>
            </a:r>
            <a:endParaRPr lang="en-US" sz="2400" b="1" dirty="0"/>
          </a:p>
          <a:p>
            <a:pPr marL="447675"/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472708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25089"/>
            <a:ext cx="5085841" cy="4340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1137523" y="404664"/>
            <a:ext cx="660950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b="1" dirty="0" err="1" smtClean="0"/>
              <a:t>Macula</a:t>
            </a:r>
            <a:r>
              <a:rPr lang="cs-CZ" sz="3200" b="1" dirty="0" smtClean="0"/>
              <a:t> lutea + fovea </a:t>
            </a:r>
            <a:r>
              <a:rPr lang="cs-CZ" sz="3200" b="1" dirty="0" err="1" smtClean="0"/>
              <a:t>centralis</a:t>
            </a:r>
            <a:endParaRPr lang="cs-CZ" sz="3200" b="1" dirty="0" smtClean="0"/>
          </a:p>
          <a:p>
            <a:r>
              <a:rPr lang="cs-CZ" sz="3200" dirty="0" smtClean="0"/>
              <a:t>= </a:t>
            </a:r>
            <a:r>
              <a:rPr lang="cs-CZ" sz="3200" dirty="0" err="1" smtClean="0"/>
              <a:t>areas</a:t>
            </a:r>
            <a:r>
              <a:rPr lang="cs-CZ" sz="3200" dirty="0" smtClean="0"/>
              <a:t> of </a:t>
            </a:r>
            <a:r>
              <a:rPr lang="cs-CZ" sz="3200" dirty="0" err="1" smtClean="0"/>
              <a:t>the</a:t>
            </a:r>
            <a:r>
              <a:rPr lang="cs-CZ" sz="3200" dirty="0" smtClean="0"/>
              <a:t> </a:t>
            </a:r>
            <a:r>
              <a:rPr lang="cs-CZ" sz="3200" dirty="0" err="1" smtClean="0"/>
              <a:t>highest</a:t>
            </a:r>
            <a:r>
              <a:rPr lang="cs-CZ" sz="3200" dirty="0" smtClean="0"/>
              <a:t> </a:t>
            </a:r>
            <a:r>
              <a:rPr lang="cs-CZ" sz="3200" dirty="0" err="1" smtClean="0"/>
              <a:t>visual</a:t>
            </a:r>
            <a:r>
              <a:rPr lang="cs-CZ" sz="3200" dirty="0" smtClean="0"/>
              <a:t> </a:t>
            </a:r>
            <a:r>
              <a:rPr lang="cs-CZ" sz="3200" dirty="0" err="1" smtClean="0"/>
              <a:t>acuity</a:t>
            </a:r>
            <a:endParaRPr lang="cs-CZ" sz="32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8142" y="3796283"/>
            <a:ext cx="3076575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0385" y="2060848"/>
            <a:ext cx="3743325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1907704" y="6255176"/>
            <a:ext cx="19062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/>
              <a:t>Fundus </a:t>
            </a:r>
            <a:r>
              <a:rPr lang="cs-CZ" sz="2400" dirty="0" err="1" smtClean="0"/>
              <a:t>oculi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853830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s://susankannasjackiegunderson.wikispaces.com/file/view/vestibular_system.gif/220257758/572x317/vestibular_system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276872"/>
            <a:ext cx="7920880" cy="4389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107504" y="188640"/>
            <a:ext cx="9119804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cs-CZ" sz="2400" dirty="0" err="1"/>
              <a:t>Hair</a:t>
            </a:r>
            <a:r>
              <a:rPr lang="cs-CZ" sz="2400" dirty="0"/>
              <a:t> </a:t>
            </a:r>
            <a:r>
              <a:rPr lang="cs-CZ" sz="2400" dirty="0" err="1"/>
              <a:t>cells</a:t>
            </a:r>
            <a:r>
              <a:rPr lang="cs-CZ" sz="2400" dirty="0"/>
              <a:t> in </a:t>
            </a:r>
            <a:r>
              <a:rPr lang="cs-CZ" sz="2400" dirty="0" err="1"/>
              <a:t>the</a:t>
            </a:r>
            <a:r>
              <a:rPr lang="cs-CZ" sz="2400" dirty="0"/>
              <a:t> </a:t>
            </a:r>
            <a:r>
              <a:rPr lang="cs-CZ" sz="2400" dirty="0" err="1"/>
              <a:t>maculae</a:t>
            </a:r>
            <a:r>
              <a:rPr lang="cs-CZ" sz="2400" dirty="0"/>
              <a:t> of </a:t>
            </a:r>
            <a:r>
              <a:rPr lang="cs-CZ" sz="2400" dirty="0" err="1"/>
              <a:t>the</a:t>
            </a:r>
            <a:r>
              <a:rPr lang="cs-CZ" sz="2400" dirty="0"/>
              <a:t> </a:t>
            </a:r>
            <a:r>
              <a:rPr lang="cs-CZ" sz="2400" dirty="0" err="1"/>
              <a:t>saccule</a:t>
            </a:r>
            <a:r>
              <a:rPr lang="cs-CZ" sz="2400" dirty="0"/>
              <a:t> and </a:t>
            </a:r>
            <a:r>
              <a:rPr lang="cs-CZ" sz="2400" dirty="0" err="1"/>
              <a:t>the</a:t>
            </a:r>
            <a:r>
              <a:rPr lang="cs-CZ" sz="2400" dirty="0"/>
              <a:t> </a:t>
            </a:r>
            <a:r>
              <a:rPr lang="cs-CZ" sz="2400" dirty="0" err="1"/>
              <a:t>utricle</a:t>
            </a:r>
            <a:r>
              <a:rPr lang="cs-CZ" sz="2400" dirty="0"/>
              <a:t> </a:t>
            </a:r>
            <a:endParaRPr lang="en-US" sz="2400" dirty="0"/>
          </a:p>
          <a:p>
            <a:r>
              <a:rPr lang="en-US" sz="2400" dirty="0"/>
              <a:t>    </a:t>
            </a:r>
            <a:r>
              <a:rPr lang="cs-CZ" sz="2400" dirty="0" err="1"/>
              <a:t>respond</a:t>
            </a:r>
            <a:r>
              <a:rPr lang="cs-CZ" sz="2400" dirty="0"/>
              <a:t> to </a:t>
            </a:r>
            <a:r>
              <a:rPr lang="cs-CZ" sz="2400" b="1" dirty="0" err="1"/>
              <a:t>linear</a:t>
            </a:r>
            <a:r>
              <a:rPr lang="cs-CZ" sz="2400" b="1" dirty="0"/>
              <a:t> </a:t>
            </a:r>
            <a:r>
              <a:rPr lang="cs-CZ" sz="2400" b="1" dirty="0" err="1"/>
              <a:t>acceleration</a:t>
            </a:r>
            <a:r>
              <a:rPr lang="cs-CZ" sz="2400" b="1" dirty="0"/>
              <a:t> </a:t>
            </a:r>
            <a:r>
              <a:rPr lang="cs-CZ" sz="2400" dirty="0"/>
              <a:t>(</a:t>
            </a:r>
            <a:r>
              <a:rPr lang="cs-CZ" sz="2400" dirty="0" err="1"/>
              <a:t>gravity</a:t>
            </a:r>
            <a:r>
              <a:rPr lang="cs-CZ" sz="2400" dirty="0"/>
              <a:t>). </a:t>
            </a:r>
            <a:endParaRPr lang="cs-CZ" sz="2400" dirty="0" smtClean="0"/>
          </a:p>
          <a:p>
            <a:endParaRPr lang="cs-CZ" sz="2400" dirty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cs-CZ" sz="2400" dirty="0" err="1" smtClean="0"/>
              <a:t>Hair</a:t>
            </a:r>
            <a:r>
              <a:rPr lang="cs-CZ" sz="2400" dirty="0" smtClean="0"/>
              <a:t> </a:t>
            </a:r>
            <a:r>
              <a:rPr lang="cs-CZ" sz="2400" dirty="0" err="1"/>
              <a:t>cells</a:t>
            </a:r>
            <a:r>
              <a:rPr lang="cs-CZ" sz="2400" dirty="0"/>
              <a:t> in </a:t>
            </a:r>
            <a:r>
              <a:rPr lang="cs-CZ" sz="2400" dirty="0" err="1"/>
              <a:t>the</a:t>
            </a:r>
            <a:r>
              <a:rPr lang="cs-CZ" sz="2400" dirty="0"/>
              <a:t> </a:t>
            </a:r>
            <a:r>
              <a:rPr lang="cs-CZ" sz="2400" dirty="0" err="1"/>
              <a:t>cristae</a:t>
            </a:r>
            <a:r>
              <a:rPr lang="cs-CZ" sz="2400" dirty="0"/>
              <a:t> </a:t>
            </a:r>
            <a:r>
              <a:rPr lang="cs-CZ" sz="2400" dirty="0" err="1"/>
              <a:t>ampullares</a:t>
            </a:r>
            <a:r>
              <a:rPr lang="cs-CZ" sz="2400" dirty="0"/>
              <a:t> in </a:t>
            </a:r>
            <a:r>
              <a:rPr lang="cs-CZ" sz="2400" dirty="0" err="1"/>
              <a:t>the</a:t>
            </a:r>
            <a:r>
              <a:rPr lang="cs-CZ" sz="2400" dirty="0"/>
              <a:t> </a:t>
            </a:r>
            <a:r>
              <a:rPr lang="cs-CZ" sz="2400" dirty="0" err="1"/>
              <a:t>semicircular</a:t>
            </a:r>
            <a:r>
              <a:rPr lang="cs-CZ" sz="2400" dirty="0"/>
              <a:t> </a:t>
            </a:r>
            <a:endParaRPr lang="en-US" sz="2400" dirty="0" smtClean="0"/>
          </a:p>
          <a:p>
            <a:r>
              <a:rPr lang="en-US" sz="2400" dirty="0" smtClean="0"/>
              <a:t>    </a:t>
            </a:r>
            <a:r>
              <a:rPr lang="cs-CZ" sz="2400" dirty="0" err="1" smtClean="0"/>
              <a:t>ducts</a:t>
            </a:r>
            <a:r>
              <a:rPr lang="cs-CZ" sz="2400" dirty="0" smtClean="0"/>
              <a:t> </a:t>
            </a:r>
            <a:r>
              <a:rPr lang="cs-CZ" sz="2400" dirty="0" err="1"/>
              <a:t>respond</a:t>
            </a:r>
            <a:r>
              <a:rPr lang="cs-CZ" sz="2400" dirty="0"/>
              <a:t> to </a:t>
            </a:r>
            <a:r>
              <a:rPr lang="cs-CZ" sz="2400" b="1" dirty="0" err="1"/>
              <a:t>angular</a:t>
            </a:r>
            <a:r>
              <a:rPr lang="cs-CZ" sz="2400" b="1" dirty="0"/>
              <a:t> </a:t>
            </a:r>
            <a:r>
              <a:rPr lang="cs-CZ" sz="2400" b="1" dirty="0" err="1"/>
              <a:t>acceleration</a:t>
            </a:r>
            <a:r>
              <a:rPr lang="cs-CZ" sz="2400" b="1" dirty="0"/>
              <a:t> </a:t>
            </a:r>
            <a:r>
              <a:rPr lang="cs-CZ" sz="2400" dirty="0"/>
              <a:t>(</a:t>
            </a:r>
            <a:r>
              <a:rPr lang="cs-CZ" sz="2400" dirty="0" err="1"/>
              <a:t>rotation</a:t>
            </a:r>
            <a:r>
              <a:rPr lang="cs-CZ" sz="2400" dirty="0"/>
              <a:t> of </a:t>
            </a:r>
            <a:r>
              <a:rPr lang="cs-CZ" sz="2400" dirty="0" err="1"/>
              <a:t>the</a:t>
            </a:r>
            <a:r>
              <a:rPr lang="cs-CZ" sz="2400" dirty="0"/>
              <a:t> </a:t>
            </a:r>
            <a:r>
              <a:rPr lang="cs-CZ" sz="2400" dirty="0" err="1"/>
              <a:t>head</a:t>
            </a:r>
            <a:r>
              <a:rPr lang="cs-CZ" sz="2400" dirty="0" smtClean="0"/>
              <a:t>).</a:t>
            </a:r>
            <a:endParaRPr lang="en-US" sz="2400" dirty="0" smtClean="0"/>
          </a:p>
          <a:p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283655200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www.pixelatedbrain.com/images/sld_corn/06/cu06_1_pin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2278" y="3681345"/>
            <a:ext cx="3753835" cy="315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2180318" y="260648"/>
            <a:ext cx="46393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VESTIBULAR PATHWAY</a:t>
            </a:r>
            <a:endParaRPr lang="cs-CZ" sz="3600" dirty="0"/>
          </a:p>
        </p:txBody>
      </p:sp>
      <p:sp>
        <p:nvSpPr>
          <p:cNvPr id="3" name="TextovéPole 2"/>
          <p:cNvSpPr txBox="1"/>
          <p:nvPr/>
        </p:nvSpPr>
        <p:spPr>
          <a:xfrm>
            <a:off x="179512" y="1155978"/>
            <a:ext cx="4285147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400" dirty="0" smtClean="0"/>
              <a:t> </a:t>
            </a:r>
            <a:r>
              <a:rPr lang="en-US" sz="2400" dirty="0" smtClean="0">
                <a:solidFill>
                  <a:srgbClr val="FF0000"/>
                </a:solidFill>
              </a:rPr>
              <a:t>1</a:t>
            </a:r>
            <a:r>
              <a:rPr lang="en-US" sz="2400" baseline="30000" dirty="0" smtClean="0">
                <a:solidFill>
                  <a:srgbClr val="FF0000"/>
                </a:solidFill>
              </a:rPr>
              <a:t>st</a:t>
            </a:r>
            <a:r>
              <a:rPr lang="en-US" sz="2400" dirty="0" smtClean="0">
                <a:solidFill>
                  <a:srgbClr val="FF0000"/>
                </a:solidFill>
              </a:rPr>
              <a:t> order neuron </a:t>
            </a:r>
            <a:r>
              <a:rPr lang="en-US" sz="2400" dirty="0" smtClean="0"/>
              <a:t>– </a:t>
            </a:r>
          </a:p>
          <a:p>
            <a:r>
              <a:rPr lang="en-US" sz="2400" dirty="0"/>
              <a:t> </a:t>
            </a:r>
            <a:r>
              <a:rPr lang="en-US" sz="2400" dirty="0" smtClean="0"/>
              <a:t>    vestibular ganglion</a:t>
            </a:r>
            <a:endParaRPr lang="cs-CZ" sz="2400" dirty="0" smtClean="0"/>
          </a:p>
          <a:p>
            <a:r>
              <a:rPr lang="cs-CZ" sz="2400" dirty="0"/>
              <a:t> </a:t>
            </a:r>
            <a:r>
              <a:rPr lang="cs-CZ" sz="2400" dirty="0" smtClean="0"/>
              <a:t>    (</a:t>
            </a:r>
            <a:r>
              <a:rPr lang="cs-CZ" sz="2400" dirty="0" err="1" smtClean="0"/>
              <a:t>utriculoampullar</a:t>
            </a:r>
            <a:r>
              <a:rPr lang="cs-CZ" sz="2400" dirty="0" smtClean="0"/>
              <a:t> nerve,</a:t>
            </a:r>
          </a:p>
          <a:p>
            <a:r>
              <a:rPr lang="cs-CZ" sz="2400" dirty="0"/>
              <a:t> </a:t>
            </a:r>
            <a:r>
              <a:rPr lang="cs-CZ" sz="2400" dirty="0" smtClean="0"/>
              <a:t>     </a:t>
            </a:r>
            <a:r>
              <a:rPr lang="cs-CZ" sz="2400" dirty="0" err="1" smtClean="0"/>
              <a:t>saccular</a:t>
            </a:r>
            <a:r>
              <a:rPr lang="cs-CZ" sz="2400" dirty="0" smtClean="0"/>
              <a:t> nerve,</a:t>
            </a:r>
          </a:p>
          <a:p>
            <a:r>
              <a:rPr lang="cs-CZ" sz="2400" dirty="0"/>
              <a:t> </a:t>
            </a:r>
            <a:r>
              <a:rPr lang="cs-CZ" sz="2400" dirty="0" smtClean="0"/>
              <a:t>     </a:t>
            </a:r>
            <a:r>
              <a:rPr lang="cs-CZ" sz="2400" dirty="0" err="1" smtClean="0"/>
              <a:t>posterior</a:t>
            </a:r>
            <a:r>
              <a:rPr lang="cs-CZ" sz="2400" dirty="0" smtClean="0"/>
              <a:t> </a:t>
            </a:r>
            <a:r>
              <a:rPr lang="cs-CZ" sz="2400" dirty="0" err="1" smtClean="0"/>
              <a:t>ampullar</a:t>
            </a:r>
            <a:r>
              <a:rPr lang="cs-CZ" sz="2400" dirty="0" smtClean="0"/>
              <a:t> nerve)</a:t>
            </a:r>
            <a:endParaRPr lang="en-US" sz="2400" dirty="0" smtClean="0"/>
          </a:p>
          <a:p>
            <a:endParaRPr lang="en-US" sz="2400" dirty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400" dirty="0" smtClean="0"/>
              <a:t> </a:t>
            </a:r>
            <a:r>
              <a:rPr lang="en-US" sz="2400" dirty="0" smtClean="0">
                <a:solidFill>
                  <a:srgbClr val="FF0000"/>
                </a:solidFill>
              </a:rPr>
              <a:t>2</a:t>
            </a:r>
            <a:r>
              <a:rPr lang="en-US" sz="2400" baseline="30000" dirty="0" smtClean="0">
                <a:solidFill>
                  <a:srgbClr val="FF0000"/>
                </a:solidFill>
              </a:rPr>
              <a:t>nd</a:t>
            </a:r>
            <a:r>
              <a:rPr lang="en-US" sz="2400" dirty="0" smtClean="0">
                <a:solidFill>
                  <a:srgbClr val="FF0000"/>
                </a:solidFill>
              </a:rPr>
              <a:t> order neuron </a:t>
            </a:r>
            <a:r>
              <a:rPr lang="en-US" sz="2400" dirty="0" smtClean="0"/>
              <a:t>– </a:t>
            </a:r>
          </a:p>
          <a:p>
            <a:r>
              <a:rPr lang="en-US" sz="2400" dirty="0"/>
              <a:t> </a:t>
            </a:r>
            <a:r>
              <a:rPr lang="en-US" sz="2400" dirty="0" smtClean="0"/>
              <a:t>    vestibular nuclei</a:t>
            </a:r>
          </a:p>
          <a:p>
            <a:r>
              <a:rPr lang="en-US" sz="2400" dirty="0"/>
              <a:t> </a:t>
            </a:r>
            <a:r>
              <a:rPr lang="en-US" sz="2400" dirty="0" smtClean="0"/>
              <a:t>    (superior, inferior,</a:t>
            </a:r>
          </a:p>
          <a:p>
            <a:r>
              <a:rPr lang="en-US" sz="2400" dirty="0"/>
              <a:t> </a:t>
            </a:r>
            <a:r>
              <a:rPr lang="en-US" sz="2400" dirty="0" smtClean="0"/>
              <a:t>     medial, lateral)</a:t>
            </a:r>
            <a:endParaRPr lang="cs-CZ" sz="2400" dirty="0"/>
          </a:p>
        </p:txBody>
      </p:sp>
      <p:pic>
        <p:nvPicPr>
          <p:cNvPr id="14340" name="Picture 4" descr="http://vmede.org/sait/content/Anatomija_mixailov_t2/7_files/mb4_015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8051" y="1083699"/>
            <a:ext cx="3782287" cy="2597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988589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588" y="523875"/>
            <a:ext cx="6600825" cy="581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154605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388" y="419100"/>
            <a:ext cx="7515225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934604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043608" y="692696"/>
            <a:ext cx="70359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Connections with the cerebellum</a:t>
            </a:r>
            <a:endParaRPr lang="cs-CZ" sz="3600" dirty="0"/>
          </a:p>
        </p:txBody>
      </p:sp>
      <p:sp>
        <p:nvSpPr>
          <p:cNvPr id="3" name="TextovéPole 2"/>
          <p:cNvSpPr txBox="1"/>
          <p:nvPr/>
        </p:nvSpPr>
        <p:spPr>
          <a:xfrm>
            <a:off x="179512" y="1700808"/>
            <a:ext cx="7850226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cs-CZ" sz="2400" dirty="0" err="1"/>
              <a:t>vestibular</a:t>
            </a:r>
            <a:r>
              <a:rPr lang="cs-CZ" sz="2400" dirty="0"/>
              <a:t> </a:t>
            </a:r>
            <a:r>
              <a:rPr lang="cs-CZ" sz="2400" dirty="0" err="1"/>
              <a:t>portion</a:t>
            </a:r>
            <a:r>
              <a:rPr lang="cs-CZ" sz="2400" dirty="0"/>
              <a:t> of </a:t>
            </a:r>
            <a:r>
              <a:rPr lang="cs-CZ" sz="2400" dirty="0" err="1" smtClean="0"/>
              <a:t>the</a:t>
            </a:r>
            <a:r>
              <a:rPr lang="en-US" sz="2400" dirty="0" smtClean="0"/>
              <a:t> CN VIII – inferior </a:t>
            </a:r>
            <a:r>
              <a:rPr lang="en-US" sz="2400" dirty="0"/>
              <a:t>cerebellar </a:t>
            </a:r>
            <a:endParaRPr lang="en-US" sz="2400" dirty="0" smtClean="0"/>
          </a:p>
          <a:p>
            <a:r>
              <a:rPr lang="en-US" sz="2400" dirty="0"/>
              <a:t> </a:t>
            </a:r>
            <a:r>
              <a:rPr lang="en-US" sz="2400" dirty="0" smtClean="0"/>
              <a:t>   peduncles – ipsilateral </a:t>
            </a:r>
            <a:r>
              <a:rPr lang="en-US" sz="2400" dirty="0" err="1" smtClean="0"/>
              <a:t>vestibulocerebellum</a:t>
            </a:r>
            <a:endParaRPr lang="en-US" sz="2400" dirty="0" smtClean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400" dirty="0" smtClean="0"/>
              <a:t>vestibular nuclei – inferior cerebellar peduncles – </a:t>
            </a:r>
          </a:p>
          <a:p>
            <a:r>
              <a:rPr lang="en-US" sz="2400" dirty="0"/>
              <a:t> </a:t>
            </a:r>
            <a:r>
              <a:rPr lang="en-US" sz="2400" dirty="0" smtClean="0"/>
              <a:t>   </a:t>
            </a:r>
            <a:r>
              <a:rPr lang="en-US" sz="2400" dirty="0" err="1" smtClean="0"/>
              <a:t>vestibulocerebellum</a:t>
            </a:r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r>
              <a:rPr lang="en-US" sz="2400" dirty="0"/>
              <a:t> </a:t>
            </a:r>
            <a:r>
              <a:rPr lang="en-US" sz="2400" dirty="0" smtClean="0"/>
              <a:t>                          </a:t>
            </a:r>
            <a:r>
              <a:rPr lang="en-US" sz="2400" dirty="0" smtClean="0">
                <a:solidFill>
                  <a:srgbClr val="FF0000"/>
                </a:solidFill>
              </a:rPr>
              <a:t>maintenance of balance</a:t>
            </a:r>
            <a:endParaRPr lang="cs-CZ" sz="2400" dirty="0"/>
          </a:p>
        </p:txBody>
      </p:sp>
      <p:sp>
        <p:nvSpPr>
          <p:cNvPr id="4" name="Šipka doprava 3"/>
          <p:cNvSpPr/>
          <p:nvPr/>
        </p:nvSpPr>
        <p:spPr>
          <a:xfrm>
            <a:off x="1403648" y="4077072"/>
            <a:ext cx="936104" cy="72008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212066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899592" y="476672"/>
            <a:ext cx="69669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Connections with the spinal cord</a:t>
            </a:r>
            <a:endParaRPr lang="cs-CZ" sz="3600" dirty="0"/>
          </a:p>
        </p:txBody>
      </p:sp>
      <p:sp>
        <p:nvSpPr>
          <p:cNvPr id="3" name="TextovéPole 2"/>
          <p:cNvSpPr txBox="1"/>
          <p:nvPr/>
        </p:nvSpPr>
        <p:spPr>
          <a:xfrm>
            <a:off x="323528" y="1134587"/>
            <a:ext cx="8953092" cy="60016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to </a:t>
            </a:r>
            <a:r>
              <a:rPr lang="en-US" sz="2400" dirty="0" err="1" smtClean="0"/>
              <a:t>motoneurons</a:t>
            </a:r>
            <a:r>
              <a:rPr lang="en-US" sz="2400" dirty="0" smtClean="0"/>
              <a:t> that innervate axial and proximal limb muscles</a:t>
            </a:r>
          </a:p>
          <a:p>
            <a:endParaRPr lang="en-US" sz="2400" dirty="0" smtClean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400" b="1" dirty="0" smtClean="0"/>
              <a:t>lateral </a:t>
            </a:r>
            <a:r>
              <a:rPr lang="en-US" sz="2400" b="1" dirty="0" err="1" smtClean="0"/>
              <a:t>vestibulospinal</a:t>
            </a:r>
            <a:r>
              <a:rPr lang="en-US" sz="2400" b="1" dirty="0" smtClean="0"/>
              <a:t> tract </a:t>
            </a:r>
          </a:p>
          <a:p>
            <a:pPr marL="720725" indent="-273050">
              <a:buFont typeface="Wingdings" panose="05000000000000000000" pitchFamily="2" charset="2"/>
              <a:buChar char="§"/>
            </a:pPr>
            <a:r>
              <a:rPr lang="en-US" sz="2400" dirty="0" smtClean="0"/>
              <a:t>from lateral vestibular nucleus</a:t>
            </a:r>
          </a:p>
          <a:p>
            <a:pPr marL="720725" indent="-273050">
              <a:buFont typeface="Wingdings" panose="05000000000000000000" pitchFamily="2" charset="2"/>
              <a:buChar char="§"/>
            </a:pPr>
            <a:r>
              <a:rPr lang="en-US" sz="2400" dirty="0" smtClean="0"/>
              <a:t>uncrossed</a:t>
            </a:r>
          </a:p>
          <a:p>
            <a:pPr marL="447675" indent="182563">
              <a:buFont typeface="Wingdings" panose="05000000000000000000" pitchFamily="2" charset="2"/>
              <a:buChar char="§"/>
            </a:pPr>
            <a:r>
              <a:rPr lang="en-US" sz="2400" dirty="0" smtClean="0"/>
              <a:t> terminating at all levels of the spinal cord</a:t>
            </a:r>
          </a:p>
          <a:p>
            <a:pPr marL="720725" indent="-273050"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rgbClr val="FF0000"/>
                </a:solidFill>
              </a:rPr>
              <a:t>excitatory influences for extensors</a:t>
            </a:r>
          </a:p>
          <a:p>
            <a:pPr marL="803275" indent="-355600">
              <a:buFont typeface="Wingdings" panose="05000000000000000000" pitchFamily="2" charset="2"/>
              <a:buChar char="§"/>
            </a:pPr>
            <a:endParaRPr lang="en-US" sz="2400" dirty="0"/>
          </a:p>
          <a:p>
            <a:pPr marL="447675" indent="-447675">
              <a:buFont typeface="Wingdings" panose="05000000000000000000" pitchFamily="2" charset="2"/>
              <a:buChar char="q"/>
            </a:pPr>
            <a:r>
              <a:rPr lang="en-US" sz="2400" b="1" dirty="0" smtClean="0"/>
              <a:t>medial </a:t>
            </a:r>
            <a:r>
              <a:rPr lang="en-US" sz="2400" b="1" dirty="0" err="1" smtClean="0"/>
              <a:t>vestibulospinal</a:t>
            </a:r>
            <a:r>
              <a:rPr lang="en-US" sz="2400" b="1" dirty="0" smtClean="0"/>
              <a:t> tract</a:t>
            </a:r>
          </a:p>
          <a:p>
            <a:pPr marL="720725" indent="-273050">
              <a:buFont typeface="Wingdings" panose="05000000000000000000" pitchFamily="2" charset="2"/>
              <a:buChar char="§"/>
            </a:pPr>
            <a:r>
              <a:rPr lang="en-US" sz="2400" dirty="0"/>
              <a:t>from </a:t>
            </a:r>
            <a:r>
              <a:rPr lang="en-US" sz="2400" dirty="0" smtClean="0"/>
              <a:t>medial </a:t>
            </a:r>
            <a:r>
              <a:rPr lang="en-US" sz="2400" dirty="0"/>
              <a:t>vestibular </a:t>
            </a:r>
            <a:r>
              <a:rPr lang="en-US" sz="2400" dirty="0" smtClean="0"/>
              <a:t>nucleus</a:t>
            </a:r>
          </a:p>
          <a:p>
            <a:pPr marL="720725" indent="-273050">
              <a:buFont typeface="Wingdings" panose="05000000000000000000" pitchFamily="2" charset="2"/>
              <a:buChar char="§"/>
            </a:pPr>
            <a:r>
              <a:rPr lang="cs-CZ" sz="2400" dirty="0" err="1" smtClean="0"/>
              <a:t>bilateral</a:t>
            </a:r>
            <a:endParaRPr lang="en-US" sz="2400" dirty="0"/>
          </a:p>
          <a:p>
            <a:pPr marL="720725" indent="-273050">
              <a:buFont typeface="Wingdings" panose="05000000000000000000" pitchFamily="2" charset="2"/>
              <a:buChar char="§"/>
            </a:pPr>
            <a:r>
              <a:rPr lang="en-US" sz="2400" dirty="0" smtClean="0"/>
              <a:t>descends in the MLF</a:t>
            </a:r>
          </a:p>
          <a:p>
            <a:pPr marL="720725" indent="-273050">
              <a:buFont typeface="Wingdings" panose="05000000000000000000" pitchFamily="2" charset="2"/>
              <a:buChar char="§"/>
            </a:pPr>
            <a:r>
              <a:rPr lang="en-US" sz="2400" dirty="0" smtClean="0"/>
              <a:t>terminates mainly at cervical levels</a:t>
            </a:r>
          </a:p>
          <a:p>
            <a:pPr marL="720725" indent="-273050"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rgbClr val="FF0000"/>
                </a:solidFill>
              </a:rPr>
              <a:t>coordination of head position and eye movements</a:t>
            </a:r>
            <a:endParaRPr lang="en-US" sz="2400" dirty="0">
              <a:solidFill>
                <a:srgbClr val="FF000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2400" dirty="0" smtClean="0"/>
          </a:p>
          <a:p>
            <a:pPr marL="803275" indent="-355600">
              <a:buFont typeface="Wingdings" panose="05000000000000000000" pitchFamily="2" charset="2"/>
              <a:buChar char="§"/>
            </a:pPr>
            <a:endParaRPr lang="cs-CZ" sz="2400" b="1" dirty="0"/>
          </a:p>
        </p:txBody>
      </p:sp>
    </p:spTree>
    <p:extLst>
      <p:ext uri="{BB962C8B-B14F-4D97-AF65-F5344CB8AC3E}">
        <p14:creationId xmlns:p14="http://schemas.microsoft.com/office/powerpoint/2010/main" val="405960102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3280081"/>
            <a:ext cx="3096344" cy="3322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893912" y="404664"/>
            <a:ext cx="69140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Connections with the </a:t>
            </a:r>
            <a:r>
              <a:rPr lang="en-US" sz="3600" dirty="0" smtClean="0"/>
              <a:t>brain stem</a:t>
            </a:r>
            <a:endParaRPr lang="cs-CZ" sz="3600" dirty="0"/>
          </a:p>
        </p:txBody>
      </p:sp>
      <p:sp>
        <p:nvSpPr>
          <p:cNvPr id="3" name="TextovéPole 2"/>
          <p:cNvSpPr txBox="1"/>
          <p:nvPr/>
        </p:nvSpPr>
        <p:spPr>
          <a:xfrm>
            <a:off x="893912" y="1322427"/>
            <a:ext cx="7257115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400" dirty="0" smtClean="0"/>
              <a:t> ascending portion of MLF</a:t>
            </a:r>
          </a:p>
          <a:p>
            <a:pPr marL="342900" indent="14288">
              <a:buFont typeface="Wingdings" panose="05000000000000000000" pitchFamily="2" charset="2"/>
              <a:buChar char="Ø"/>
            </a:pPr>
            <a:r>
              <a:rPr lang="en-US" sz="2400" dirty="0" smtClean="0"/>
              <a:t>     CN III, IV, VI</a:t>
            </a:r>
          </a:p>
          <a:p>
            <a:pPr marL="342900" indent="14288">
              <a:buFont typeface="Wingdings" panose="05000000000000000000" pitchFamily="2" charset="2"/>
              <a:buChar char="Ø"/>
            </a:pPr>
            <a:r>
              <a:rPr lang="en-US" sz="2400" dirty="0"/>
              <a:t> </a:t>
            </a:r>
            <a:r>
              <a:rPr lang="en-US" sz="2400" dirty="0" smtClean="0"/>
              <a:t>    </a:t>
            </a:r>
            <a:r>
              <a:rPr lang="en-US" sz="2400" dirty="0" err="1" smtClean="0"/>
              <a:t>Darkschewitsch</a:t>
            </a:r>
            <a:r>
              <a:rPr lang="en-US" sz="2400" dirty="0" smtClean="0"/>
              <a:t> and </a:t>
            </a:r>
            <a:r>
              <a:rPr lang="en-US" sz="2400" dirty="0" err="1" smtClean="0"/>
              <a:t>Cajal</a:t>
            </a:r>
            <a:r>
              <a:rPr lang="en-US" sz="2400" dirty="0" smtClean="0"/>
              <a:t> nuclei</a:t>
            </a:r>
          </a:p>
          <a:p>
            <a:pPr marL="342900" indent="14288">
              <a:buFont typeface="Wingdings" panose="05000000000000000000" pitchFamily="2" charset="2"/>
              <a:buChar char="Ø"/>
            </a:pPr>
            <a:r>
              <a:rPr lang="en-US" sz="2400" dirty="0" smtClean="0"/>
              <a:t>     </a:t>
            </a:r>
            <a:r>
              <a:rPr lang="en-US" sz="2400" dirty="0" smtClean="0">
                <a:solidFill>
                  <a:srgbClr val="FF0000"/>
                </a:solidFill>
              </a:rPr>
              <a:t>coordination </a:t>
            </a:r>
            <a:r>
              <a:rPr lang="en-US" sz="2400" dirty="0">
                <a:solidFill>
                  <a:srgbClr val="FF0000"/>
                </a:solidFill>
              </a:rPr>
              <a:t>of </a:t>
            </a:r>
            <a:r>
              <a:rPr lang="en-US" sz="2400" dirty="0" smtClean="0">
                <a:solidFill>
                  <a:srgbClr val="FF0000"/>
                </a:solidFill>
              </a:rPr>
              <a:t>eye movements</a:t>
            </a:r>
            <a:r>
              <a:rPr lang="cs-CZ" sz="2400" dirty="0" smtClean="0">
                <a:solidFill>
                  <a:srgbClr val="FF0000"/>
                </a:solidFill>
              </a:rPr>
              <a:t> in response </a:t>
            </a:r>
          </a:p>
          <a:p>
            <a:pPr marL="342900"/>
            <a:r>
              <a:rPr lang="cs-CZ" sz="2400" dirty="0">
                <a:solidFill>
                  <a:srgbClr val="FF0000"/>
                </a:solidFill>
              </a:rPr>
              <a:t> </a:t>
            </a:r>
            <a:r>
              <a:rPr lang="cs-CZ" sz="2400" dirty="0" smtClean="0">
                <a:solidFill>
                  <a:srgbClr val="FF0000"/>
                </a:solidFill>
              </a:rPr>
              <a:t>      to </a:t>
            </a:r>
            <a:r>
              <a:rPr lang="en-US" sz="2400" dirty="0" smtClean="0">
                <a:solidFill>
                  <a:srgbClr val="FF0000"/>
                </a:solidFill>
              </a:rPr>
              <a:t>head </a:t>
            </a:r>
            <a:r>
              <a:rPr lang="cs-CZ" sz="2400" dirty="0" err="1" smtClean="0">
                <a:solidFill>
                  <a:srgbClr val="FF0000"/>
                </a:solidFill>
              </a:rPr>
              <a:t>movements</a:t>
            </a:r>
            <a:endParaRPr lang="en-US" sz="2400" dirty="0">
              <a:solidFill>
                <a:srgbClr val="FF0000"/>
              </a:solidFill>
            </a:endParaRPr>
          </a:p>
          <a:p>
            <a:pPr marL="342900" indent="14288">
              <a:buFont typeface="Wingdings" panose="05000000000000000000" pitchFamily="2" charset="2"/>
              <a:buChar char="Ø"/>
            </a:pP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161947873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95536" y="404664"/>
            <a:ext cx="827181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Connection with the </a:t>
            </a:r>
            <a:r>
              <a:rPr lang="en-US" sz="3600" dirty="0" smtClean="0"/>
              <a:t>thalamus (cortex)</a:t>
            </a:r>
            <a:endParaRPr lang="cs-CZ" sz="3600" dirty="0"/>
          </a:p>
          <a:p>
            <a:endParaRPr lang="cs-CZ" sz="3600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330" y="1124744"/>
            <a:ext cx="7553325" cy="501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1213067" y="6144419"/>
            <a:ext cx="66367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conscious perception of movement and gravity</a:t>
            </a:r>
            <a:endParaRPr lang="cs-CZ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49189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43608" y="620688"/>
            <a:ext cx="6512511" cy="1143000"/>
          </a:xfrm>
        </p:spPr>
        <p:txBody>
          <a:bodyPr/>
          <a:lstStyle/>
          <a:p>
            <a:pPr marL="0" indent="0">
              <a:buNone/>
            </a:pPr>
            <a:r>
              <a:rPr lang="cs-CZ" dirty="0" smtClean="0"/>
              <a:t>OLFACTORY PATHWAY</a:t>
            </a:r>
            <a:endParaRPr lang="cs-CZ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50" y="2204864"/>
            <a:ext cx="7581900" cy="355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3491880" y="5775647"/>
            <a:ext cx="24272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err="1" smtClean="0"/>
              <a:t>Olfactory</a:t>
            </a:r>
            <a:r>
              <a:rPr lang="cs-CZ" sz="2400" dirty="0" smtClean="0"/>
              <a:t> region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82929068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175" y="12576"/>
            <a:ext cx="3922805" cy="6845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0" y="548680"/>
            <a:ext cx="618470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1</a:t>
            </a:r>
            <a:r>
              <a:rPr lang="en-US" sz="2400" baseline="30000" dirty="0" smtClean="0">
                <a:solidFill>
                  <a:srgbClr val="FF0000"/>
                </a:solidFill>
              </a:rPr>
              <a:t>st</a:t>
            </a:r>
            <a:r>
              <a:rPr lang="en-US" sz="2400" dirty="0" smtClean="0">
                <a:solidFill>
                  <a:srgbClr val="FF0000"/>
                </a:solidFill>
              </a:rPr>
              <a:t> order neuron </a:t>
            </a:r>
            <a:r>
              <a:rPr lang="en-US" sz="2400" dirty="0" smtClean="0"/>
              <a:t>– bipolar </a:t>
            </a:r>
            <a:r>
              <a:rPr lang="cs-CZ" sz="2400" dirty="0" err="1" smtClean="0"/>
              <a:t>olfactory</a:t>
            </a:r>
            <a:r>
              <a:rPr lang="cs-CZ" sz="2400" dirty="0" smtClean="0"/>
              <a:t> </a:t>
            </a:r>
            <a:r>
              <a:rPr lang="cs-CZ" sz="2400" dirty="0" err="1" smtClean="0"/>
              <a:t>neurons</a:t>
            </a:r>
            <a:endParaRPr lang="en-US" sz="2400" dirty="0" smtClean="0"/>
          </a:p>
          <a:p>
            <a:endParaRPr lang="en-US" sz="2400" dirty="0">
              <a:solidFill>
                <a:srgbClr val="FF0000"/>
              </a:solidFill>
            </a:endParaRPr>
          </a:p>
          <a:p>
            <a:r>
              <a:rPr lang="en-US" sz="2400" dirty="0" smtClean="0">
                <a:solidFill>
                  <a:srgbClr val="FF0000"/>
                </a:solidFill>
              </a:rPr>
              <a:t>2</a:t>
            </a:r>
            <a:r>
              <a:rPr lang="en-US" sz="2400" baseline="30000" dirty="0" smtClean="0">
                <a:solidFill>
                  <a:srgbClr val="FF0000"/>
                </a:solidFill>
              </a:rPr>
              <a:t>nd</a:t>
            </a:r>
            <a:r>
              <a:rPr lang="en-US" sz="2400" dirty="0" smtClean="0">
                <a:solidFill>
                  <a:srgbClr val="FF0000"/>
                </a:solidFill>
              </a:rPr>
              <a:t> order neuron</a:t>
            </a:r>
            <a:r>
              <a:rPr lang="en-US" sz="2400" dirty="0" smtClean="0"/>
              <a:t> – mitral cells – </a:t>
            </a:r>
          </a:p>
          <a:p>
            <a:r>
              <a:rPr lang="en-US" sz="2400" dirty="0"/>
              <a:t> </a:t>
            </a:r>
            <a:r>
              <a:rPr lang="en-US" sz="2400" dirty="0" smtClean="0"/>
              <a:t>      olfactory tract</a:t>
            </a:r>
            <a:endParaRPr lang="cs-CZ" sz="2400" dirty="0">
              <a:solidFill>
                <a:srgbClr val="FF0000"/>
              </a:solidFill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778" y="2564904"/>
            <a:ext cx="4791789" cy="402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1238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87" y="2112651"/>
            <a:ext cx="8303577" cy="4412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4067944" y="262389"/>
            <a:ext cx="17395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b="1" dirty="0" smtClean="0"/>
              <a:t>RETINA</a:t>
            </a:r>
            <a:endParaRPr lang="cs-CZ" sz="3600" b="1" dirty="0"/>
          </a:p>
        </p:txBody>
      </p:sp>
      <p:sp>
        <p:nvSpPr>
          <p:cNvPr id="3" name="TextovéPole 2"/>
          <p:cNvSpPr txBox="1"/>
          <p:nvPr/>
        </p:nvSpPr>
        <p:spPr>
          <a:xfrm>
            <a:off x="251520" y="1138738"/>
            <a:ext cx="835998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/>
              <a:t>10 </a:t>
            </a:r>
            <a:r>
              <a:rPr lang="cs-CZ" sz="2400" dirty="0" err="1" smtClean="0"/>
              <a:t>layers</a:t>
            </a:r>
            <a:r>
              <a:rPr lang="cs-CZ" sz="2400" dirty="0" smtClean="0"/>
              <a:t>: </a:t>
            </a:r>
            <a:r>
              <a:rPr lang="cs-CZ" sz="2400" dirty="0" err="1" smtClean="0"/>
              <a:t>mainly</a:t>
            </a:r>
            <a:r>
              <a:rPr lang="cs-CZ" sz="2400" dirty="0" smtClean="0"/>
              <a:t> </a:t>
            </a:r>
            <a:r>
              <a:rPr lang="cs-CZ" sz="2400" dirty="0" err="1" smtClean="0"/>
              <a:t>separated</a:t>
            </a:r>
            <a:r>
              <a:rPr lang="cs-CZ" sz="2400" dirty="0" smtClean="0"/>
              <a:t> by cell </a:t>
            </a:r>
            <a:r>
              <a:rPr lang="cs-CZ" sz="2400" dirty="0" err="1" smtClean="0"/>
              <a:t>bodies</a:t>
            </a:r>
            <a:r>
              <a:rPr lang="cs-CZ" sz="2400" dirty="0" smtClean="0"/>
              <a:t> (</a:t>
            </a:r>
            <a:r>
              <a:rPr lang="cs-CZ" sz="2400" dirty="0" err="1" smtClean="0"/>
              <a:t>nuclear</a:t>
            </a:r>
            <a:r>
              <a:rPr lang="cs-CZ" sz="2400" dirty="0" smtClean="0"/>
              <a:t> </a:t>
            </a:r>
            <a:r>
              <a:rPr lang="cs-CZ" sz="2400" dirty="0" err="1" smtClean="0"/>
              <a:t>layers</a:t>
            </a:r>
            <a:r>
              <a:rPr lang="cs-CZ" sz="2400" dirty="0" smtClean="0"/>
              <a:t>) </a:t>
            </a:r>
          </a:p>
          <a:p>
            <a:r>
              <a:rPr lang="cs-CZ" sz="2400" dirty="0" smtClean="0"/>
              <a:t>                   and </a:t>
            </a:r>
            <a:r>
              <a:rPr lang="cs-CZ" sz="2400" dirty="0" err="1" smtClean="0"/>
              <a:t>axons</a:t>
            </a:r>
            <a:r>
              <a:rPr lang="cs-CZ" sz="2400" dirty="0" smtClean="0"/>
              <a:t> (</a:t>
            </a:r>
            <a:r>
              <a:rPr lang="cs-CZ" sz="2400" dirty="0" err="1" smtClean="0"/>
              <a:t>plexiform</a:t>
            </a:r>
            <a:r>
              <a:rPr lang="cs-CZ" sz="2400" dirty="0" smtClean="0"/>
              <a:t> </a:t>
            </a:r>
            <a:r>
              <a:rPr lang="cs-CZ" sz="2400" dirty="0" err="1" smtClean="0"/>
              <a:t>layers</a:t>
            </a:r>
            <a:r>
              <a:rPr lang="cs-CZ" sz="2400" dirty="0" smtClean="0"/>
              <a:t>) 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146629396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758" y="1628800"/>
            <a:ext cx="7977674" cy="4413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611560" y="476672"/>
            <a:ext cx="726673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3</a:t>
            </a:r>
            <a:r>
              <a:rPr lang="en-US" sz="2400" baseline="30000" dirty="0" smtClean="0">
                <a:solidFill>
                  <a:srgbClr val="FF0000"/>
                </a:solidFill>
              </a:rPr>
              <a:t>rd</a:t>
            </a:r>
            <a:r>
              <a:rPr lang="en-US" sz="2400" dirty="0" smtClean="0">
                <a:solidFill>
                  <a:srgbClr val="FF0000"/>
                </a:solidFill>
              </a:rPr>
              <a:t> order </a:t>
            </a:r>
            <a:r>
              <a:rPr lang="en-US" sz="2400" dirty="0">
                <a:solidFill>
                  <a:srgbClr val="FF0000"/>
                </a:solidFill>
              </a:rPr>
              <a:t>neuron </a:t>
            </a:r>
            <a:r>
              <a:rPr lang="en-US" sz="2400" dirty="0"/>
              <a:t>– </a:t>
            </a:r>
            <a:r>
              <a:rPr lang="en-US" sz="2400" dirty="0" smtClean="0"/>
              <a:t>olfactory tubercle</a:t>
            </a:r>
            <a:endParaRPr lang="en-US" sz="2400" dirty="0"/>
          </a:p>
          <a:p>
            <a:endParaRPr lang="en-US" sz="2400" dirty="0">
              <a:solidFill>
                <a:srgbClr val="FF0000"/>
              </a:solidFill>
            </a:endParaRPr>
          </a:p>
          <a:p>
            <a:r>
              <a:rPr lang="en-US" sz="2400" dirty="0" smtClean="0">
                <a:solidFill>
                  <a:srgbClr val="FF0000"/>
                </a:solidFill>
              </a:rPr>
              <a:t>4</a:t>
            </a:r>
            <a:r>
              <a:rPr lang="en-US" sz="2400" baseline="30000" dirty="0" smtClean="0">
                <a:solidFill>
                  <a:srgbClr val="FF0000"/>
                </a:solidFill>
              </a:rPr>
              <a:t>th</a:t>
            </a:r>
            <a:r>
              <a:rPr lang="en-US" sz="2400" dirty="0" smtClean="0">
                <a:solidFill>
                  <a:srgbClr val="FF0000"/>
                </a:solidFill>
              </a:rPr>
              <a:t> order </a:t>
            </a:r>
            <a:r>
              <a:rPr lang="en-US" sz="2400" dirty="0">
                <a:solidFill>
                  <a:srgbClr val="FF0000"/>
                </a:solidFill>
              </a:rPr>
              <a:t>neuron</a:t>
            </a:r>
            <a:r>
              <a:rPr lang="en-US" sz="2400" dirty="0"/>
              <a:t> – </a:t>
            </a:r>
            <a:r>
              <a:rPr lang="en-US" sz="2400" dirty="0" err="1" smtClean="0"/>
              <a:t>dorsomedial</a:t>
            </a:r>
            <a:r>
              <a:rPr lang="en-US" sz="2400" dirty="0" smtClean="0"/>
              <a:t> nucleus of thalamus</a:t>
            </a:r>
            <a:endParaRPr lang="cs-CZ" sz="2400" dirty="0">
              <a:solidFill>
                <a:srgbClr val="FF0000"/>
              </a:solidFill>
            </a:endParaRPr>
          </a:p>
          <a:p>
            <a:endParaRPr lang="cs-CZ" sz="2400" dirty="0"/>
          </a:p>
        </p:txBody>
      </p:sp>
      <p:sp>
        <p:nvSpPr>
          <p:cNvPr id="3" name="TextovéPole 2"/>
          <p:cNvSpPr txBox="1"/>
          <p:nvPr/>
        </p:nvSpPr>
        <p:spPr>
          <a:xfrm>
            <a:off x="395536" y="6165304"/>
            <a:ext cx="84882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Orbitofrontal </a:t>
            </a:r>
            <a:r>
              <a:rPr lang="en-US" sz="2400" dirty="0"/>
              <a:t>cortex (perception of </a:t>
            </a:r>
            <a:r>
              <a:rPr lang="en-US" sz="2400" dirty="0" smtClean="0"/>
              <a:t>olfactory </a:t>
            </a:r>
            <a:r>
              <a:rPr lang="en-US" sz="2400" dirty="0"/>
              <a:t>information)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3953337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3" y="261938"/>
            <a:ext cx="7572375" cy="633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785155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59632" y="836712"/>
            <a:ext cx="6512511" cy="11430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GUSTATORY PATHWAY</a:t>
            </a:r>
            <a:endParaRPr lang="cs-CZ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420888"/>
            <a:ext cx="3838575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107504" y="2068106"/>
            <a:ext cx="5099473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Taste buds </a:t>
            </a:r>
          </a:p>
          <a:p>
            <a:endParaRPr lang="en-US" sz="2400" b="1" dirty="0" smtClean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400" dirty="0"/>
              <a:t> </a:t>
            </a:r>
            <a:r>
              <a:rPr lang="en-US" sz="2400" dirty="0" smtClean="0"/>
              <a:t>receptor cells</a:t>
            </a:r>
          </a:p>
          <a:p>
            <a:r>
              <a:rPr lang="en-US" sz="2400" dirty="0"/>
              <a:t> </a:t>
            </a:r>
            <a:r>
              <a:rPr lang="en-US" sz="2400" dirty="0" smtClean="0"/>
              <a:t>    (</a:t>
            </a:r>
            <a:r>
              <a:rPr lang="en-US" sz="2400" dirty="0"/>
              <a:t>replaced about every 9-10 </a:t>
            </a:r>
            <a:r>
              <a:rPr lang="en-US" sz="2400" dirty="0" smtClean="0"/>
              <a:t>days</a:t>
            </a:r>
          </a:p>
          <a:p>
            <a:r>
              <a:rPr lang="en-US" sz="2400" dirty="0" smtClean="0"/>
              <a:t>      by differentiating basal cells)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400" dirty="0"/>
              <a:t> </a:t>
            </a:r>
            <a:r>
              <a:rPr lang="en-US" sz="2400" dirty="0" err="1" smtClean="0"/>
              <a:t>supporti</a:t>
            </a:r>
            <a:r>
              <a:rPr lang="cs-CZ" sz="2400" dirty="0" err="1" smtClean="0"/>
              <a:t>ng</a:t>
            </a:r>
            <a:r>
              <a:rPr lang="en-US" sz="2400" dirty="0" smtClean="0"/>
              <a:t> </a:t>
            </a:r>
            <a:r>
              <a:rPr lang="en-US" sz="2400" dirty="0" smtClean="0"/>
              <a:t>columnar cells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400" dirty="0" smtClean="0"/>
              <a:t> basal cells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325643973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8430" y="836712"/>
            <a:ext cx="6515938" cy="5272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8723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176874"/>
            <a:ext cx="5694363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179512" y="188640"/>
            <a:ext cx="6181500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1</a:t>
            </a:r>
            <a:r>
              <a:rPr lang="en-US" sz="2400" baseline="30000" dirty="0" smtClean="0">
                <a:solidFill>
                  <a:srgbClr val="FF0000"/>
                </a:solidFill>
              </a:rPr>
              <a:t>st</a:t>
            </a:r>
            <a:r>
              <a:rPr lang="en-US" sz="2400" dirty="0" smtClean="0">
                <a:solidFill>
                  <a:srgbClr val="FF0000"/>
                </a:solidFill>
              </a:rPr>
              <a:t> order neuron </a:t>
            </a:r>
            <a:r>
              <a:rPr lang="en-US" sz="2400" dirty="0" smtClean="0"/>
              <a:t>–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 smtClean="0"/>
              <a:t>CN VII –geniculate ganglion</a:t>
            </a:r>
          </a:p>
          <a:p>
            <a:pPr marL="342900" indent="14288">
              <a:buFont typeface="Wingdings" panose="05000000000000000000" pitchFamily="2" charset="2"/>
              <a:buChar char="Ø"/>
            </a:pPr>
            <a:r>
              <a:rPr lang="en-US" sz="2400" dirty="0"/>
              <a:t> </a:t>
            </a:r>
            <a:r>
              <a:rPr lang="en-US" sz="2400" dirty="0" smtClean="0"/>
              <a:t>   via lingual nerve and chorda tympani</a:t>
            </a:r>
          </a:p>
          <a:p>
            <a:pPr marL="342900" indent="14288">
              <a:buFont typeface="Wingdings" panose="05000000000000000000" pitchFamily="2" charset="2"/>
              <a:buChar char="Ø"/>
            </a:pPr>
            <a:r>
              <a:rPr lang="en-US" sz="2400" dirty="0"/>
              <a:t> </a:t>
            </a:r>
            <a:r>
              <a:rPr lang="en-US" sz="2400" dirty="0" smtClean="0"/>
              <a:t>   via greater </a:t>
            </a:r>
            <a:r>
              <a:rPr lang="en-US" sz="2400" dirty="0" err="1" smtClean="0"/>
              <a:t>petrosal</a:t>
            </a:r>
            <a:r>
              <a:rPr lang="en-US" sz="2400" dirty="0" smtClean="0"/>
              <a:t> nerve</a:t>
            </a:r>
          </a:p>
          <a:p>
            <a:pPr marL="342900" indent="14288">
              <a:buFont typeface="Wingdings" panose="05000000000000000000" pitchFamily="2" charset="2"/>
              <a:buChar char="Ø"/>
            </a:pPr>
            <a:endParaRPr lang="en-US" sz="2400" dirty="0" smtClean="0"/>
          </a:p>
          <a:p>
            <a:pPr marL="357188" indent="-357188">
              <a:buFont typeface="Wingdings" panose="05000000000000000000" pitchFamily="2" charset="2"/>
              <a:buChar char="§"/>
            </a:pPr>
            <a:r>
              <a:rPr lang="en-US" sz="2400" dirty="0" smtClean="0"/>
              <a:t>CN IX – inferior ganglion of CN IX</a:t>
            </a:r>
          </a:p>
          <a:p>
            <a:pPr marL="357188" indent="-357188">
              <a:buFont typeface="Wingdings" panose="05000000000000000000" pitchFamily="2" charset="2"/>
              <a:buChar char="§"/>
            </a:pPr>
            <a:endParaRPr lang="en-US" sz="2400" dirty="0" smtClean="0"/>
          </a:p>
          <a:p>
            <a:pPr marL="357188" indent="-357188">
              <a:buFont typeface="Wingdings" panose="05000000000000000000" pitchFamily="2" charset="2"/>
              <a:buChar char="§"/>
            </a:pPr>
            <a:r>
              <a:rPr lang="en-US" sz="2400" dirty="0" smtClean="0"/>
              <a:t>CN X – inferior ganglion of CN X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2328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58" r="19576"/>
          <a:stretch>
            <a:fillRect/>
          </a:stretch>
        </p:blipFill>
        <p:spPr bwMode="auto">
          <a:xfrm>
            <a:off x="4932108" y="0"/>
            <a:ext cx="4191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179512" y="404664"/>
            <a:ext cx="556915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2</a:t>
            </a:r>
            <a:r>
              <a:rPr lang="en-US" sz="2400" baseline="30000" dirty="0" smtClean="0">
                <a:solidFill>
                  <a:srgbClr val="FF0000"/>
                </a:solidFill>
              </a:rPr>
              <a:t>nd</a:t>
            </a:r>
            <a:r>
              <a:rPr lang="en-US" sz="2400" dirty="0" smtClean="0">
                <a:solidFill>
                  <a:srgbClr val="FF0000"/>
                </a:solidFill>
              </a:rPr>
              <a:t> order neuron </a:t>
            </a:r>
            <a:r>
              <a:rPr lang="en-US" sz="2400" dirty="0" smtClean="0"/>
              <a:t>- rostral part of </a:t>
            </a:r>
          </a:p>
          <a:p>
            <a:r>
              <a:rPr lang="en-US" sz="2400" dirty="0"/>
              <a:t> </a:t>
            </a:r>
            <a:r>
              <a:rPr lang="en-US" sz="2400" dirty="0" smtClean="0"/>
              <a:t>     the solitary nucleus</a:t>
            </a:r>
          </a:p>
          <a:p>
            <a:r>
              <a:rPr lang="en-US" sz="2400" dirty="0" smtClean="0">
                <a:solidFill>
                  <a:srgbClr val="FF0000"/>
                </a:solidFill>
              </a:rPr>
              <a:t>3</a:t>
            </a:r>
            <a:r>
              <a:rPr lang="en-US" sz="2400" baseline="30000" dirty="0" smtClean="0">
                <a:solidFill>
                  <a:srgbClr val="FF0000"/>
                </a:solidFill>
              </a:rPr>
              <a:t>rd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>
                <a:solidFill>
                  <a:srgbClr val="FF0000"/>
                </a:solidFill>
              </a:rPr>
              <a:t>order neuron </a:t>
            </a:r>
            <a:r>
              <a:rPr lang="en-US" sz="2400" dirty="0" smtClean="0"/>
              <a:t>– ventral </a:t>
            </a:r>
          </a:p>
          <a:p>
            <a:r>
              <a:rPr lang="en-US" sz="2400" dirty="0"/>
              <a:t> </a:t>
            </a:r>
            <a:r>
              <a:rPr lang="en-US" sz="2400" dirty="0" smtClean="0"/>
              <a:t>     posteromedial nucleus of thalamus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1273034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520002"/>
            <a:ext cx="5292080" cy="5334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323528" y="441375"/>
            <a:ext cx="469070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Primary gustatory cortex </a:t>
            </a:r>
            <a:endParaRPr lang="cs-CZ" sz="2400" dirty="0" smtClean="0"/>
          </a:p>
          <a:p>
            <a:endParaRPr lang="en-US" sz="2400" dirty="0" smtClean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400" dirty="0"/>
              <a:t> </a:t>
            </a:r>
            <a:r>
              <a:rPr lang="en-US" sz="2400" dirty="0" smtClean="0"/>
              <a:t>a. 43 in the </a:t>
            </a:r>
            <a:r>
              <a:rPr lang="en-US" sz="2400" dirty="0" err="1" smtClean="0"/>
              <a:t>postcentral</a:t>
            </a:r>
            <a:r>
              <a:rPr lang="en-US" sz="2400" dirty="0" smtClean="0"/>
              <a:t> gyrus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400" dirty="0"/>
              <a:t> </a:t>
            </a:r>
            <a:r>
              <a:rPr lang="en-US" sz="2400" dirty="0" smtClean="0"/>
              <a:t>insula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4202435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27" r="1305"/>
          <a:stretch>
            <a:fillRect/>
          </a:stretch>
        </p:blipFill>
        <p:spPr bwMode="auto">
          <a:xfrm>
            <a:off x="2051720" y="0"/>
            <a:ext cx="5105400" cy="690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221586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609600" y="990600"/>
            <a:ext cx="7930376" cy="4893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SimSun" pitchFamily="2" charset="-122"/>
              </a:rPr>
              <a:t>Illustrations</a:t>
            </a:r>
            <a:r>
              <a:rPr kumimoji="0" lang="cs-CZ" altLang="cs-CZ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SimSun" pitchFamily="2" charset="-122"/>
              </a:rPr>
              <a:t> </a:t>
            </a:r>
            <a:r>
              <a:rPr kumimoji="0" lang="cs-CZ" altLang="cs-CZ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SimSun" pitchFamily="2" charset="-122"/>
              </a:rPr>
              <a:t>were</a:t>
            </a:r>
            <a:r>
              <a:rPr kumimoji="0" lang="cs-CZ" altLang="cs-CZ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SimSun" pitchFamily="2" charset="-122"/>
              </a:rPr>
              <a:t> </a:t>
            </a:r>
            <a:r>
              <a:rPr kumimoji="0" lang="cs-CZ" altLang="cs-CZ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SimSun" pitchFamily="2" charset="-122"/>
              </a:rPr>
              <a:t>copied</a:t>
            </a:r>
            <a:r>
              <a:rPr kumimoji="0" lang="cs-CZ" altLang="cs-CZ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SimSun" pitchFamily="2" charset="-122"/>
              </a:rPr>
              <a:t> and </a:t>
            </a:r>
            <a:r>
              <a:rPr kumimoji="0" lang="cs-CZ" altLang="cs-CZ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SimSun" pitchFamily="2" charset="-122"/>
              </a:rPr>
              <a:t>lecture</a:t>
            </a:r>
            <a:r>
              <a:rPr kumimoji="0" lang="cs-CZ" altLang="cs-CZ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SimSun" pitchFamily="2" charset="-122"/>
              </a:rPr>
              <a:t> </a:t>
            </a:r>
            <a:r>
              <a:rPr kumimoji="0" lang="cs-CZ" altLang="cs-CZ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SimSun" pitchFamily="2" charset="-122"/>
              </a:rPr>
              <a:t>was</a:t>
            </a:r>
            <a:r>
              <a:rPr kumimoji="0" lang="cs-CZ" altLang="cs-CZ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SimSun" pitchFamily="2" charset="-122"/>
              </a:rPr>
              <a:t> </a:t>
            </a:r>
            <a:r>
              <a:rPr kumimoji="0" lang="cs-CZ" altLang="cs-CZ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SimSun" pitchFamily="2" charset="-122"/>
              </a:rPr>
              <a:t>prepared</a:t>
            </a:r>
            <a:r>
              <a:rPr kumimoji="0" lang="cs-CZ" altLang="cs-CZ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SimSun" pitchFamily="2" charset="-122"/>
              </a:rPr>
              <a:t> </a:t>
            </a:r>
            <a:r>
              <a:rPr kumimoji="0" lang="cs-CZ" altLang="cs-CZ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SimSun" pitchFamily="2" charset="-122"/>
              </a:rPr>
              <a:t>from</a:t>
            </a:r>
            <a:r>
              <a:rPr kumimoji="0" lang="cs-CZ" altLang="cs-CZ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SimSun" pitchFamily="2" charset="-122"/>
              </a:rPr>
              <a:t>: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2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SimSun" pitchFamily="2" charset="-122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Noback</a:t>
            </a:r>
            <a:r>
              <a:rPr kumimoji="0" lang="cs-CZ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CH.R. et al: </a:t>
            </a:r>
            <a:r>
              <a:rPr kumimoji="0" lang="cs-CZ" sz="24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The</a:t>
            </a:r>
            <a:r>
              <a:rPr kumimoji="0" lang="cs-CZ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cs-CZ" sz="24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Human</a:t>
            </a:r>
            <a:r>
              <a:rPr kumimoji="0" lang="cs-CZ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cs-CZ" sz="24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Nervous</a:t>
            </a:r>
            <a:r>
              <a:rPr kumimoji="0" lang="cs-CZ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cs-CZ" sz="24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System</a:t>
            </a:r>
            <a:r>
              <a:rPr kumimoji="0" lang="cs-CZ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: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Structure</a:t>
            </a:r>
            <a:r>
              <a:rPr kumimoji="0" lang="cs-CZ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and </a:t>
            </a:r>
            <a:r>
              <a:rPr kumimoji="0" lang="cs-CZ" sz="24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Function</a:t>
            </a:r>
            <a:r>
              <a:rPr kumimoji="0" lang="cs-CZ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. Humana </a:t>
            </a:r>
            <a:r>
              <a:rPr kumimoji="0" lang="cs-CZ" sz="24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Press</a:t>
            </a:r>
            <a:r>
              <a:rPr kumimoji="0" lang="cs-CZ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, </a:t>
            </a:r>
            <a:r>
              <a:rPr kumimoji="0" lang="cs-CZ" sz="24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Totowa</a:t>
            </a:r>
            <a:r>
              <a:rPr kumimoji="0" lang="cs-CZ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, New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Jersey, </a:t>
            </a:r>
            <a:r>
              <a:rPr kumimoji="0" lang="cs-CZ" sz="24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Sixth</a:t>
            </a:r>
            <a:r>
              <a:rPr kumimoji="0" lang="cs-CZ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cs-CZ" sz="24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ed</a:t>
            </a:r>
            <a:r>
              <a:rPr kumimoji="0" lang="cs-CZ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2400" b="1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Neuroscience 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Online, the Open-Access Neuroscience </a:t>
            </a:r>
            <a:endParaRPr kumimoji="0" lang="cs-CZ" sz="24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Electronic Textbook</a:t>
            </a:r>
            <a:endParaRPr kumimoji="0" lang="cs-CZ" sz="24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/>
            </a:r>
            <a:b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</a:b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Department of Neurobiology and Anatomy</a:t>
            </a:r>
            <a:endParaRPr kumimoji="0" lang="cs-CZ" sz="24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3"/>
              </a:rPr>
              <a:t>University of Texas Medical School at Houston</a:t>
            </a:r>
            <a:endParaRPr kumimoji="0" lang="cs-CZ" altLang="cs-CZ" sz="24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24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24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5686110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889" y="1124744"/>
            <a:ext cx="512445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467544" y="260648"/>
            <a:ext cx="3316614" cy="60016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cs-CZ" sz="2400" b="1" dirty="0" smtClean="0"/>
              <a:t> 5 </a:t>
            </a:r>
            <a:r>
              <a:rPr lang="cs-CZ" sz="2400" b="1" dirty="0" err="1" smtClean="0"/>
              <a:t>main</a:t>
            </a:r>
            <a:r>
              <a:rPr lang="cs-CZ" sz="2400" b="1" dirty="0" smtClean="0"/>
              <a:t> cell </a:t>
            </a:r>
            <a:r>
              <a:rPr lang="cs-CZ" sz="2400" b="1" dirty="0" err="1" smtClean="0"/>
              <a:t>types</a:t>
            </a:r>
            <a:r>
              <a:rPr lang="cs-CZ" sz="2400" b="1" dirty="0" smtClean="0"/>
              <a:t>:</a:t>
            </a:r>
          </a:p>
          <a:p>
            <a:pPr marL="342900" indent="-74613">
              <a:buFont typeface="Wingdings" panose="05000000000000000000" pitchFamily="2" charset="2"/>
              <a:buChar char="§"/>
            </a:pPr>
            <a:r>
              <a:rPr lang="cs-CZ" sz="2400" dirty="0"/>
              <a:t> </a:t>
            </a:r>
            <a:r>
              <a:rPr lang="cs-CZ" sz="2400" dirty="0" smtClean="0"/>
              <a:t>  </a:t>
            </a:r>
            <a:r>
              <a:rPr lang="cs-CZ" sz="2400" dirty="0" err="1" smtClean="0"/>
              <a:t>photoreceptors</a:t>
            </a:r>
            <a:endParaRPr lang="cs-CZ" sz="2400" dirty="0" smtClean="0"/>
          </a:p>
          <a:p>
            <a:pPr marL="342900" indent="-74613">
              <a:buFont typeface="Wingdings" panose="05000000000000000000" pitchFamily="2" charset="2"/>
              <a:buChar char="§"/>
            </a:pPr>
            <a:r>
              <a:rPr lang="cs-CZ" sz="2400" dirty="0"/>
              <a:t> </a:t>
            </a:r>
            <a:r>
              <a:rPr lang="cs-CZ" sz="2400" dirty="0" smtClean="0"/>
              <a:t>  </a:t>
            </a:r>
            <a:r>
              <a:rPr lang="cs-CZ" sz="2400" dirty="0" err="1" smtClean="0"/>
              <a:t>bipolar</a:t>
            </a:r>
            <a:r>
              <a:rPr lang="cs-CZ" sz="2400" dirty="0" smtClean="0"/>
              <a:t> </a:t>
            </a:r>
            <a:r>
              <a:rPr lang="cs-CZ" sz="2400" dirty="0" err="1" smtClean="0"/>
              <a:t>cells</a:t>
            </a:r>
            <a:endParaRPr lang="cs-CZ" sz="2400" dirty="0" smtClean="0"/>
          </a:p>
          <a:p>
            <a:pPr marL="342900" indent="-74613">
              <a:buFont typeface="Wingdings" panose="05000000000000000000" pitchFamily="2" charset="2"/>
              <a:buChar char="§"/>
            </a:pPr>
            <a:r>
              <a:rPr lang="cs-CZ" sz="2400" dirty="0"/>
              <a:t> </a:t>
            </a:r>
            <a:r>
              <a:rPr lang="cs-CZ" sz="2400" dirty="0" smtClean="0"/>
              <a:t>  </a:t>
            </a:r>
            <a:r>
              <a:rPr lang="cs-CZ" sz="2400" dirty="0" err="1" smtClean="0"/>
              <a:t>horizontal</a:t>
            </a:r>
            <a:r>
              <a:rPr lang="cs-CZ" sz="2400" dirty="0" smtClean="0"/>
              <a:t> </a:t>
            </a:r>
            <a:r>
              <a:rPr lang="cs-CZ" sz="2400" dirty="0" err="1" smtClean="0"/>
              <a:t>cells</a:t>
            </a:r>
            <a:endParaRPr lang="cs-CZ" sz="2400" dirty="0" smtClean="0"/>
          </a:p>
          <a:p>
            <a:pPr marL="342900" indent="-74613">
              <a:buFont typeface="Wingdings" panose="05000000000000000000" pitchFamily="2" charset="2"/>
              <a:buChar char="§"/>
            </a:pPr>
            <a:r>
              <a:rPr lang="cs-CZ" sz="2400" dirty="0"/>
              <a:t> </a:t>
            </a:r>
            <a:r>
              <a:rPr lang="cs-CZ" sz="2400" dirty="0" smtClean="0"/>
              <a:t>  </a:t>
            </a:r>
            <a:r>
              <a:rPr lang="cs-CZ" sz="2400" dirty="0" err="1" smtClean="0"/>
              <a:t>amacrine</a:t>
            </a:r>
            <a:r>
              <a:rPr lang="cs-CZ" sz="2400" dirty="0" smtClean="0"/>
              <a:t> </a:t>
            </a:r>
            <a:r>
              <a:rPr lang="cs-CZ" sz="2400" dirty="0" err="1" smtClean="0"/>
              <a:t>cells</a:t>
            </a:r>
            <a:endParaRPr lang="cs-CZ" sz="2400" dirty="0" smtClean="0"/>
          </a:p>
          <a:p>
            <a:pPr marL="342900" indent="-74613">
              <a:buFont typeface="Wingdings" panose="05000000000000000000" pitchFamily="2" charset="2"/>
              <a:buChar char="§"/>
            </a:pPr>
            <a:r>
              <a:rPr lang="cs-CZ" sz="2400" dirty="0"/>
              <a:t> </a:t>
            </a:r>
            <a:r>
              <a:rPr lang="cs-CZ" sz="2400" dirty="0" smtClean="0"/>
              <a:t>  ganglion </a:t>
            </a:r>
            <a:r>
              <a:rPr lang="cs-CZ" sz="2400" dirty="0" err="1" smtClean="0"/>
              <a:t>cells</a:t>
            </a:r>
            <a:endParaRPr lang="cs-CZ" sz="2400" dirty="0"/>
          </a:p>
          <a:p>
            <a:pPr marL="342900" indent="-74613">
              <a:buFont typeface="Wingdings" panose="05000000000000000000" pitchFamily="2" charset="2"/>
              <a:buChar char="§"/>
            </a:pPr>
            <a:endParaRPr lang="cs-CZ" sz="2400" dirty="0" smtClean="0"/>
          </a:p>
          <a:p>
            <a:pPr marL="342900" indent="-74613">
              <a:buFont typeface="Wingdings" panose="05000000000000000000" pitchFamily="2" charset="2"/>
              <a:buChar char="§"/>
            </a:pPr>
            <a:endParaRPr lang="cs-CZ" sz="2400" dirty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cs-CZ" sz="2400" dirty="0" smtClean="0"/>
              <a:t> </a:t>
            </a:r>
            <a:r>
              <a:rPr lang="cs-CZ" sz="2400" b="1" dirty="0" err="1" smtClean="0"/>
              <a:t>Photoreceptors</a:t>
            </a:r>
            <a:r>
              <a:rPr lang="cs-CZ" sz="2400" b="1" dirty="0" smtClean="0"/>
              <a:t>:</a:t>
            </a:r>
          </a:p>
          <a:p>
            <a:pPr marL="342900" indent="-74613">
              <a:buFont typeface="Wingdings" panose="05000000000000000000" pitchFamily="2" charset="2"/>
              <a:buChar char="§"/>
            </a:pPr>
            <a:r>
              <a:rPr lang="cs-CZ" sz="2400" dirty="0" smtClean="0"/>
              <a:t>   </a:t>
            </a:r>
            <a:r>
              <a:rPr lang="cs-CZ" sz="2400" dirty="0" err="1" smtClean="0"/>
              <a:t>rods</a:t>
            </a:r>
            <a:r>
              <a:rPr lang="cs-CZ" sz="2400" dirty="0" smtClean="0"/>
              <a:t> and </a:t>
            </a:r>
            <a:r>
              <a:rPr lang="cs-CZ" sz="2400" dirty="0" err="1" smtClean="0"/>
              <a:t>cones</a:t>
            </a:r>
            <a:endParaRPr lang="cs-CZ" sz="2400" dirty="0" smtClean="0"/>
          </a:p>
          <a:p>
            <a:pPr marL="342900" indent="-74613">
              <a:buFont typeface="Wingdings" panose="05000000000000000000" pitchFamily="2" charset="2"/>
              <a:buChar char="§"/>
            </a:pPr>
            <a:r>
              <a:rPr lang="cs-CZ" sz="2400" dirty="0"/>
              <a:t> </a:t>
            </a:r>
            <a:r>
              <a:rPr lang="cs-CZ" sz="2400" dirty="0" smtClean="0"/>
              <a:t>  </a:t>
            </a:r>
            <a:r>
              <a:rPr lang="cs-CZ" sz="2400" dirty="0" err="1" smtClean="0"/>
              <a:t>involved</a:t>
            </a:r>
            <a:r>
              <a:rPr lang="cs-CZ" sz="2400" dirty="0" smtClean="0"/>
              <a:t> in </a:t>
            </a:r>
          </a:p>
          <a:p>
            <a:pPr marL="268287"/>
            <a:r>
              <a:rPr lang="cs-CZ" sz="2400" dirty="0"/>
              <a:t> </a:t>
            </a:r>
            <a:r>
              <a:rPr lang="cs-CZ" sz="2400" dirty="0" smtClean="0"/>
              <a:t>    </a:t>
            </a:r>
            <a:r>
              <a:rPr lang="cs-CZ" sz="2400" dirty="0" err="1" smtClean="0"/>
              <a:t>transduction</a:t>
            </a:r>
            <a:r>
              <a:rPr lang="cs-CZ" sz="2400" dirty="0" smtClean="0"/>
              <a:t> </a:t>
            </a:r>
          </a:p>
          <a:p>
            <a:pPr marL="268287"/>
            <a:r>
              <a:rPr lang="cs-CZ" sz="2400" dirty="0" smtClean="0"/>
              <a:t>     </a:t>
            </a:r>
            <a:r>
              <a:rPr lang="cs-CZ" sz="2400" dirty="0" err="1" smtClean="0"/>
              <a:t>converting</a:t>
            </a:r>
            <a:r>
              <a:rPr lang="cs-CZ" sz="2400" dirty="0" smtClean="0"/>
              <a:t> </a:t>
            </a:r>
            <a:r>
              <a:rPr lang="cs-CZ" sz="2400" dirty="0" err="1" smtClean="0"/>
              <a:t>the</a:t>
            </a:r>
            <a:endParaRPr lang="cs-CZ" sz="2400" dirty="0" smtClean="0"/>
          </a:p>
          <a:p>
            <a:pPr marL="268287"/>
            <a:r>
              <a:rPr lang="cs-CZ" sz="2400" dirty="0"/>
              <a:t> </a:t>
            </a:r>
            <a:r>
              <a:rPr lang="cs-CZ" sz="2400" dirty="0" smtClean="0"/>
              <a:t>    </a:t>
            </a:r>
            <a:r>
              <a:rPr lang="cs-CZ" sz="2400" dirty="0" err="1" smtClean="0"/>
              <a:t>light</a:t>
            </a:r>
            <a:r>
              <a:rPr lang="cs-CZ" sz="2400" dirty="0" smtClean="0"/>
              <a:t> </a:t>
            </a:r>
            <a:r>
              <a:rPr lang="cs-CZ" sz="2400" dirty="0" err="1" smtClean="0"/>
              <a:t>signal</a:t>
            </a:r>
            <a:r>
              <a:rPr lang="cs-CZ" sz="2400" dirty="0" smtClean="0"/>
              <a:t> </a:t>
            </a:r>
            <a:r>
              <a:rPr lang="cs-CZ" sz="2400" dirty="0" err="1" smtClean="0"/>
              <a:t>into</a:t>
            </a:r>
            <a:r>
              <a:rPr lang="cs-CZ" sz="2400" dirty="0" smtClean="0"/>
              <a:t> a</a:t>
            </a:r>
          </a:p>
          <a:p>
            <a:pPr marL="268287"/>
            <a:r>
              <a:rPr lang="cs-CZ" sz="2400" dirty="0"/>
              <a:t> </a:t>
            </a:r>
            <a:r>
              <a:rPr lang="cs-CZ" sz="2400" dirty="0" smtClean="0"/>
              <a:t>    nerve impulse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28329086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6780" y="1484784"/>
            <a:ext cx="4467225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179512" y="404664"/>
            <a:ext cx="5975034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cs-CZ" sz="2400" dirty="0" smtClean="0"/>
              <a:t> </a:t>
            </a:r>
            <a:r>
              <a:rPr lang="en-US" sz="2400" b="1" dirty="0" smtClean="0"/>
              <a:t>neurons with serial </a:t>
            </a:r>
            <a:r>
              <a:rPr lang="cs-CZ" sz="2400" b="1" dirty="0" smtClean="0"/>
              <a:t>(</a:t>
            </a:r>
            <a:r>
              <a:rPr lang="cs-CZ" sz="2400" b="1" dirty="0" err="1" smtClean="0"/>
              <a:t>vertical</a:t>
            </a:r>
            <a:r>
              <a:rPr lang="cs-CZ" sz="2400" b="1" dirty="0" smtClean="0"/>
              <a:t>)</a:t>
            </a:r>
          </a:p>
          <a:p>
            <a:r>
              <a:rPr lang="cs-CZ" sz="2400" b="1" dirty="0"/>
              <a:t> </a:t>
            </a:r>
            <a:r>
              <a:rPr lang="cs-CZ" sz="2400" b="1" dirty="0" smtClean="0"/>
              <a:t>    </a:t>
            </a:r>
            <a:r>
              <a:rPr lang="cs-CZ" sz="2400" b="1" dirty="0" err="1" smtClean="0"/>
              <a:t>connection</a:t>
            </a:r>
            <a:endParaRPr lang="cs-CZ" sz="2400" b="1" dirty="0" smtClean="0"/>
          </a:p>
          <a:p>
            <a:pPr marL="342900" indent="104775">
              <a:buFont typeface="Wingdings" panose="05000000000000000000" pitchFamily="2" charset="2"/>
              <a:buChar char="§"/>
            </a:pPr>
            <a:r>
              <a:rPr lang="cs-CZ" sz="2400" b="1" dirty="0"/>
              <a:t> </a:t>
            </a:r>
            <a:r>
              <a:rPr lang="cs-CZ" sz="2400" b="1" dirty="0" smtClean="0"/>
              <a:t> </a:t>
            </a:r>
            <a:r>
              <a:rPr lang="cs-CZ" sz="2400" dirty="0" err="1" smtClean="0"/>
              <a:t>the</a:t>
            </a:r>
            <a:r>
              <a:rPr lang="cs-CZ" sz="2400" dirty="0" smtClean="0"/>
              <a:t> </a:t>
            </a:r>
            <a:r>
              <a:rPr lang="cs-CZ" sz="2400" dirty="0" err="1" smtClean="0"/>
              <a:t>main</a:t>
            </a:r>
            <a:r>
              <a:rPr lang="cs-CZ" sz="2400" dirty="0" smtClean="0"/>
              <a:t> </a:t>
            </a:r>
            <a:r>
              <a:rPr lang="cs-CZ" sz="2400" dirty="0" err="1" smtClean="0"/>
              <a:t>visual</a:t>
            </a:r>
            <a:r>
              <a:rPr lang="cs-CZ" sz="2400" dirty="0" smtClean="0"/>
              <a:t> </a:t>
            </a:r>
            <a:r>
              <a:rPr lang="cs-CZ" sz="2400" dirty="0" err="1" smtClean="0"/>
              <a:t>pathway</a:t>
            </a:r>
            <a:endParaRPr lang="cs-CZ" sz="2400" dirty="0" smtClean="0"/>
          </a:p>
          <a:p>
            <a:pPr marL="342900" indent="104775">
              <a:buFont typeface="Wingdings" panose="05000000000000000000" pitchFamily="2" charset="2"/>
              <a:buChar char="§"/>
            </a:pPr>
            <a:r>
              <a:rPr lang="cs-CZ" sz="2400" b="1" dirty="0"/>
              <a:t> </a:t>
            </a:r>
            <a:r>
              <a:rPr lang="cs-CZ" sz="2400" b="1" dirty="0" smtClean="0"/>
              <a:t> </a:t>
            </a:r>
            <a:r>
              <a:rPr lang="cs-CZ" sz="2400" dirty="0" err="1" smtClean="0"/>
              <a:t>photoreceptors</a:t>
            </a:r>
            <a:r>
              <a:rPr lang="cs-CZ" sz="2400" dirty="0" smtClean="0"/>
              <a:t> </a:t>
            </a:r>
            <a:r>
              <a:rPr lang="cs-CZ" sz="2400" dirty="0" smtClean="0">
                <a:latin typeface="Arial"/>
                <a:cs typeface="Arial"/>
              </a:rPr>
              <a:t>→ </a:t>
            </a:r>
            <a:r>
              <a:rPr lang="cs-CZ" sz="2400" dirty="0" err="1"/>
              <a:t>bipolar</a:t>
            </a:r>
            <a:r>
              <a:rPr lang="cs-CZ" sz="2400" dirty="0"/>
              <a:t> </a:t>
            </a:r>
            <a:r>
              <a:rPr lang="cs-CZ" sz="2400" dirty="0" err="1" smtClean="0"/>
              <a:t>cells</a:t>
            </a:r>
            <a:r>
              <a:rPr lang="cs-CZ" sz="2400" dirty="0" smtClean="0"/>
              <a:t> </a:t>
            </a:r>
            <a:endParaRPr lang="cs-CZ" sz="2400" dirty="0"/>
          </a:p>
          <a:p>
            <a:pPr marL="342900"/>
            <a:r>
              <a:rPr lang="cs-CZ" sz="2400" dirty="0"/>
              <a:t>    → ganglion </a:t>
            </a:r>
            <a:r>
              <a:rPr lang="cs-CZ" sz="2400" dirty="0" err="1" smtClean="0"/>
              <a:t>cells</a:t>
            </a:r>
            <a:endParaRPr lang="cs-CZ" sz="2400" dirty="0" smtClean="0"/>
          </a:p>
          <a:p>
            <a:pPr marL="342900"/>
            <a:endParaRPr lang="cs-CZ" sz="2400" dirty="0" smtClean="0"/>
          </a:p>
          <a:p>
            <a:pPr marL="342900"/>
            <a:endParaRPr lang="cs-CZ" sz="2400" dirty="0"/>
          </a:p>
          <a:p>
            <a:pPr marL="342900"/>
            <a:endParaRPr lang="cs-CZ" sz="2400" dirty="0"/>
          </a:p>
          <a:p>
            <a:pPr marL="342900"/>
            <a:endParaRPr lang="cs-CZ" sz="2400" dirty="0" smtClean="0"/>
          </a:p>
          <a:p>
            <a:pPr marL="447675" indent="-447675">
              <a:buFont typeface="Wingdings" panose="05000000000000000000" pitchFamily="2" charset="2"/>
              <a:buChar char="q"/>
            </a:pPr>
            <a:r>
              <a:rPr lang="cs-CZ" sz="2400" b="1" dirty="0" err="1" smtClean="0"/>
              <a:t>neurons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with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parallel</a:t>
            </a:r>
            <a:r>
              <a:rPr lang="cs-CZ" sz="2400" b="1" dirty="0" smtClean="0"/>
              <a:t> (</a:t>
            </a:r>
            <a:r>
              <a:rPr lang="cs-CZ" sz="2400" b="1" dirty="0" err="1" smtClean="0"/>
              <a:t>horizontal</a:t>
            </a:r>
            <a:r>
              <a:rPr lang="cs-CZ" sz="2400" b="1" dirty="0" smtClean="0"/>
              <a:t>)</a:t>
            </a:r>
          </a:p>
          <a:p>
            <a:r>
              <a:rPr lang="cs-CZ" sz="2400" b="1" dirty="0"/>
              <a:t> </a:t>
            </a:r>
            <a:r>
              <a:rPr lang="cs-CZ" sz="2400" b="1" dirty="0" smtClean="0"/>
              <a:t>    </a:t>
            </a:r>
            <a:r>
              <a:rPr lang="cs-CZ" sz="2400" b="1" dirty="0" err="1" smtClean="0"/>
              <a:t>connection</a:t>
            </a:r>
            <a:endParaRPr lang="cs-CZ" sz="2400" b="1" dirty="0" smtClean="0"/>
          </a:p>
          <a:p>
            <a:pPr marL="715963" indent="-358775">
              <a:buFont typeface="Wingdings" panose="05000000000000000000" pitchFamily="2" charset="2"/>
              <a:buChar char="§"/>
            </a:pPr>
            <a:r>
              <a:rPr lang="cs-CZ" sz="2400" dirty="0" err="1" smtClean="0"/>
              <a:t>modulation</a:t>
            </a:r>
            <a:r>
              <a:rPr lang="cs-CZ" sz="2400" dirty="0" smtClean="0"/>
              <a:t> of </a:t>
            </a:r>
            <a:r>
              <a:rPr lang="cs-CZ" sz="2400" dirty="0" err="1" smtClean="0"/>
              <a:t>the</a:t>
            </a:r>
            <a:r>
              <a:rPr lang="cs-CZ" sz="2400" dirty="0" smtClean="0"/>
              <a:t> </a:t>
            </a:r>
            <a:r>
              <a:rPr lang="cs-CZ" sz="2400" dirty="0" err="1" smtClean="0"/>
              <a:t>visual</a:t>
            </a:r>
            <a:r>
              <a:rPr lang="cs-CZ" sz="2400" dirty="0" smtClean="0"/>
              <a:t> </a:t>
            </a:r>
            <a:r>
              <a:rPr lang="cs-CZ" sz="2400" dirty="0" err="1" smtClean="0"/>
              <a:t>information</a:t>
            </a:r>
            <a:endParaRPr lang="cs-CZ" sz="2400" dirty="0" smtClean="0"/>
          </a:p>
          <a:p>
            <a:pPr marL="357188"/>
            <a:r>
              <a:rPr lang="cs-CZ" sz="2400" dirty="0"/>
              <a:t> </a:t>
            </a:r>
            <a:r>
              <a:rPr lang="cs-CZ" sz="2400" dirty="0" smtClean="0"/>
              <a:t>   by retina</a:t>
            </a:r>
          </a:p>
          <a:p>
            <a:pPr marL="700088" indent="-342900">
              <a:buFont typeface="Wingdings" panose="05000000000000000000" pitchFamily="2" charset="2"/>
              <a:buChar char="§"/>
            </a:pPr>
            <a:r>
              <a:rPr lang="cs-CZ" sz="2400" dirty="0" err="1" smtClean="0"/>
              <a:t>horizontal</a:t>
            </a:r>
            <a:r>
              <a:rPr lang="cs-CZ" sz="2400" dirty="0" smtClean="0"/>
              <a:t> </a:t>
            </a:r>
            <a:r>
              <a:rPr lang="cs-CZ" sz="2400" dirty="0" err="1" smtClean="0"/>
              <a:t>cells</a:t>
            </a:r>
            <a:endParaRPr lang="cs-CZ" sz="2400" dirty="0" smtClean="0"/>
          </a:p>
          <a:p>
            <a:pPr marL="700088" indent="-342900">
              <a:buFont typeface="Wingdings" panose="05000000000000000000" pitchFamily="2" charset="2"/>
              <a:buChar char="§"/>
            </a:pPr>
            <a:r>
              <a:rPr lang="cs-CZ" sz="2400" dirty="0" err="1" smtClean="0"/>
              <a:t>amacrine</a:t>
            </a:r>
            <a:r>
              <a:rPr lang="cs-CZ" sz="2400" dirty="0" smtClean="0"/>
              <a:t> </a:t>
            </a:r>
            <a:r>
              <a:rPr lang="cs-CZ" sz="2400" dirty="0" err="1" smtClean="0"/>
              <a:t>cells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27889374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4013" y="342900"/>
            <a:ext cx="5895975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23060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818" y="2857004"/>
            <a:ext cx="7989622" cy="3732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323528" y="548680"/>
            <a:ext cx="4490332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cs-CZ" sz="2400" b="1" dirty="0" err="1" smtClean="0"/>
              <a:t>Cones</a:t>
            </a:r>
            <a:r>
              <a:rPr lang="cs-CZ" sz="2400" b="1" dirty="0" smtClean="0"/>
              <a:t> (7 </a:t>
            </a:r>
            <a:r>
              <a:rPr lang="cs-CZ" sz="2400" b="1" dirty="0" err="1" smtClean="0"/>
              <a:t>million</a:t>
            </a:r>
            <a:r>
              <a:rPr lang="cs-CZ" sz="2400" b="1" dirty="0" smtClean="0"/>
              <a:t>)</a:t>
            </a:r>
          </a:p>
          <a:p>
            <a:pPr marL="625475" indent="-268288">
              <a:buFont typeface="Wingdings" panose="05000000000000000000" pitchFamily="2" charset="2"/>
              <a:buChar char="§"/>
            </a:pPr>
            <a:r>
              <a:rPr lang="cs-CZ" sz="2400" dirty="0" smtClean="0"/>
              <a:t>cluster </a:t>
            </a:r>
            <a:r>
              <a:rPr lang="cs-CZ" sz="2400" dirty="0" err="1" smtClean="0"/>
              <a:t>at</a:t>
            </a:r>
            <a:r>
              <a:rPr lang="cs-CZ" sz="2400" dirty="0" smtClean="0"/>
              <a:t> fovea </a:t>
            </a:r>
          </a:p>
          <a:p>
            <a:r>
              <a:rPr lang="cs-CZ" sz="2400" dirty="0"/>
              <a:t> </a:t>
            </a:r>
            <a:r>
              <a:rPr lang="cs-CZ" sz="2400" dirty="0" smtClean="0"/>
              <a:t>     (</a:t>
            </a:r>
            <a:r>
              <a:rPr lang="cs-CZ" sz="2400" dirty="0" err="1" smtClean="0"/>
              <a:t>macula</a:t>
            </a:r>
            <a:r>
              <a:rPr lang="cs-CZ" sz="2400" dirty="0" smtClean="0"/>
              <a:t> lutea)</a:t>
            </a:r>
          </a:p>
          <a:p>
            <a:pPr marL="625475" indent="-268288">
              <a:buFont typeface="Wingdings" panose="05000000000000000000" pitchFamily="2" charset="2"/>
              <a:buChar char="§"/>
            </a:pPr>
            <a:r>
              <a:rPr lang="cs-CZ" sz="2400" dirty="0" err="1" smtClean="0"/>
              <a:t>detect</a:t>
            </a:r>
            <a:r>
              <a:rPr lang="cs-CZ" sz="2400" dirty="0" smtClean="0"/>
              <a:t> </a:t>
            </a:r>
            <a:r>
              <a:rPr lang="cs-CZ" sz="2400" dirty="0" err="1" smtClean="0"/>
              <a:t>color</a:t>
            </a:r>
            <a:r>
              <a:rPr lang="cs-CZ" sz="2400" dirty="0" smtClean="0"/>
              <a:t> in </a:t>
            </a:r>
            <a:r>
              <a:rPr lang="cs-CZ" sz="2400" dirty="0" err="1" smtClean="0"/>
              <a:t>bright</a:t>
            </a:r>
            <a:r>
              <a:rPr lang="cs-CZ" sz="2400" dirty="0" smtClean="0"/>
              <a:t> </a:t>
            </a:r>
            <a:r>
              <a:rPr lang="cs-CZ" sz="2400" dirty="0" err="1" smtClean="0"/>
              <a:t>light</a:t>
            </a:r>
            <a:endParaRPr lang="cs-CZ" sz="2400" dirty="0" smtClean="0"/>
          </a:p>
          <a:p>
            <a:r>
              <a:rPr lang="cs-CZ" sz="2400" dirty="0"/>
              <a:t> </a:t>
            </a:r>
            <a:r>
              <a:rPr lang="cs-CZ" sz="2400" dirty="0" smtClean="0"/>
              <a:t>      = </a:t>
            </a:r>
            <a:r>
              <a:rPr lang="cs-CZ" sz="2400" dirty="0" err="1" smtClean="0"/>
              <a:t>photopic</a:t>
            </a:r>
            <a:r>
              <a:rPr lang="cs-CZ" sz="2400" dirty="0" smtClean="0"/>
              <a:t> vision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cs-CZ" sz="2400" dirty="0"/>
          </a:p>
        </p:txBody>
      </p:sp>
      <p:sp>
        <p:nvSpPr>
          <p:cNvPr id="3" name="TextovéPole 2"/>
          <p:cNvSpPr txBox="1"/>
          <p:nvPr/>
        </p:nvSpPr>
        <p:spPr>
          <a:xfrm>
            <a:off x="5076056" y="560647"/>
            <a:ext cx="388279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cs-CZ" sz="2400" b="1" dirty="0" smtClean="0"/>
              <a:t> </a:t>
            </a:r>
            <a:r>
              <a:rPr lang="cs-CZ" sz="2400" b="1" dirty="0" err="1" smtClean="0"/>
              <a:t>Rods</a:t>
            </a:r>
            <a:r>
              <a:rPr lang="cs-CZ" sz="2400" b="1" dirty="0" smtClean="0"/>
              <a:t> (100 </a:t>
            </a:r>
            <a:r>
              <a:rPr lang="cs-CZ" sz="2400" b="1" dirty="0" err="1" smtClean="0"/>
              <a:t>million</a:t>
            </a:r>
            <a:r>
              <a:rPr lang="cs-CZ" sz="2400" b="1" dirty="0" smtClean="0"/>
              <a:t>)</a:t>
            </a:r>
          </a:p>
          <a:p>
            <a:pPr marL="625475" indent="-268288">
              <a:buFont typeface="Wingdings" panose="05000000000000000000" pitchFamily="2" charset="2"/>
              <a:buChar char="§"/>
            </a:pPr>
            <a:r>
              <a:rPr lang="cs-CZ" sz="2400" dirty="0" err="1" smtClean="0"/>
              <a:t>outside</a:t>
            </a:r>
            <a:r>
              <a:rPr lang="cs-CZ" sz="2400" dirty="0" smtClean="0"/>
              <a:t> </a:t>
            </a:r>
            <a:r>
              <a:rPr lang="cs-CZ" sz="2400" dirty="0" err="1" smtClean="0"/>
              <a:t>the</a:t>
            </a:r>
            <a:r>
              <a:rPr lang="cs-CZ" sz="2400" dirty="0" smtClean="0"/>
              <a:t> fovea</a:t>
            </a:r>
          </a:p>
          <a:p>
            <a:pPr marL="625475" indent="-268288">
              <a:buFont typeface="Wingdings" panose="05000000000000000000" pitchFamily="2" charset="2"/>
              <a:buChar char="§"/>
            </a:pPr>
            <a:r>
              <a:rPr lang="cs-CZ" sz="2400" dirty="0" smtClean="0"/>
              <a:t>sensitive to </a:t>
            </a:r>
            <a:r>
              <a:rPr lang="cs-CZ" sz="2400" dirty="0" err="1" smtClean="0"/>
              <a:t>shape</a:t>
            </a:r>
            <a:r>
              <a:rPr lang="cs-CZ" sz="2400" dirty="0" smtClean="0"/>
              <a:t> and</a:t>
            </a:r>
          </a:p>
          <a:p>
            <a:r>
              <a:rPr lang="cs-CZ" sz="2400" dirty="0"/>
              <a:t> </a:t>
            </a:r>
            <a:r>
              <a:rPr lang="cs-CZ" sz="2400" dirty="0" smtClean="0"/>
              <a:t>      </a:t>
            </a:r>
            <a:r>
              <a:rPr lang="cs-CZ" sz="2400" dirty="0" err="1" smtClean="0"/>
              <a:t>movement</a:t>
            </a:r>
            <a:endParaRPr lang="cs-CZ" sz="2400" dirty="0" smtClean="0"/>
          </a:p>
          <a:p>
            <a:r>
              <a:rPr lang="cs-CZ" sz="2400" dirty="0"/>
              <a:t> </a:t>
            </a:r>
            <a:r>
              <a:rPr lang="cs-CZ" sz="2400" dirty="0" smtClean="0"/>
              <a:t>      = </a:t>
            </a:r>
            <a:r>
              <a:rPr lang="cs-CZ" sz="2400" dirty="0" err="1" smtClean="0"/>
              <a:t>scotopic</a:t>
            </a:r>
            <a:r>
              <a:rPr lang="cs-CZ" sz="2400" dirty="0" smtClean="0"/>
              <a:t> vision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437002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erodynamika">
  <a:themeElements>
    <a:clrScheme name="Urbanistický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Aerodynamika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erodynamika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2829</TotalTime>
  <Words>1390</Words>
  <Application>Microsoft Office PowerPoint</Application>
  <PresentationFormat>Předvádění na obrazovce (4:3)</PresentationFormat>
  <Paragraphs>347</Paragraphs>
  <Slides>58</Slides>
  <Notes>1</Notes>
  <HiddenSlides>4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58</vt:i4>
      </vt:variant>
    </vt:vector>
  </HeadingPairs>
  <TitlesOfParts>
    <vt:vector size="65" baseType="lpstr">
      <vt:lpstr>SimSun</vt:lpstr>
      <vt:lpstr>Arial</vt:lpstr>
      <vt:lpstr>Calibri</vt:lpstr>
      <vt:lpstr>Georgia</vt:lpstr>
      <vt:lpstr>Trebuchet MS</vt:lpstr>
      <vt:lpstr>Wingdings</vt:lpstr>
      <vt:lpstr>Aerodynamika</vt:lpstr>
      <vt:lpstr>VISUAL PATHWAYS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AUDITORY PATHWAY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VESTIBULAR PATHWAYS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OLFACTORY PATHWAY</vt:lpstr>
      <vt:lpstr>Prezentace aplikace PowerPoint</vt:lpstr>
      <vt:lpstr>Prezentace aplikace PowerPoint</vt:lpstr>
      <vt:lpstr>Prezentace aplikace PowerPoint</vt:lpstr>
      <vt:lpstr>GUSTATORY PATHWAY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MU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VISUAL PATHWAY</dc:title>
  <dc:creator>Svizenska</dc:creator>
  <cp:lastModifiedBy>Ivana Hradilová Svíženská</cp:lastModifiedBy>
  <cp:revision>147</cp:revision>
  <dcterms:created xsi:type="dcterms:W3CDTF">2016-03-07T11:03:19Z</dcterms:created>
  <dcterms:modified xsi:type="dcterms:W3CDTF">2018-03-23T09:03:29Z</dcterms:modified>
</cp:coreProperties>
</file>