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322" r:id="rId3"/>
    <p:sldId id="351" r:id="rId4"/>
    <p:sldId id="323" r:id="rId5"/>
    <p:sldId id="324" r:id="rId6"/>
    <p:sldId id="282" r:id="rId7"/>
    <p:sldId id="353" r:id="rId8"/>
    <p:sldId id="354" r:id="rId9"/>
    <p:sldId id="325" r:id="rId10"/>
    <p:sldId id="355" r:id="rId11"/>
    <p:sldId id="327" r:id="rId12"/>
    <p:sldId id="333" r:id="rId13"/>
    <p:sldId id="334" r:id="rId14"/>
    <p:sldId id="335" r:id="rId15"/>
    <p:sldId id="330" r:id="rId16"/>
    <p:sldId id="328" r:id="rId17"/>
    <p:sldId id="267" r:id="rId18"/>
    <p:sldId id="358" r:id="rId19"/>
    <p:sldId id="356" r:id="rId20"/>
    <p:sldId id="338" r:id="rId21"/>
    <p:sldId id="344" r:id="rId22"/>
    <p:sldId id="357" r:id="rId23"/>
    <p:sldId id="352" r:id="rId24"/>
    <p:sldId id="339" r:id="rId25"/>
    <p:sldId id="340" r:id="rId26"/>
    <p:sldId id="341" r:id="rId27"/>
    <p:sldId id="337" r:id="rId28"/>
    <p:sldId id="345" r:id="rId29"/>
    <p:sldId id="346" r:id="rId30"/>
    <p:sldId id="343" r:id="rId31"/>
    <p:sldId id="342" r:id="rId32"/>
    <p:sldId id="301" r:id="rId33"/>
    <p:sldId id="269" r:id="rId34"/>
    <p:sldId id="272" r:id="rId35"/>
    <p:sldId id="299" r:id="rId36"/>
    <p:sldId id="296" r:id="rId37"/>
    <p:sldId id="347" r:id="rId38"/>
    <p:sldId id="300" r:id="rId39"/>
    <p:sldId id="302" r:id="rId40"/>
    <p:sldId id="304" r:id="rId41"/>
    <p:sldId id="305" r:id="rId42"/>
    <p:sldId id="349" r:id="rId43"/>
    <p:sldId id="311" r:id="rId44"/>
    <p:sldId id="348" r:id="rId45"/>
    <p:sldId id="350" r:id="rId46"/>
    <p:sldId id="309" r:id="rId47"/>
    <p:sldId id="310" r:id="rId48"/>
    <p:sldId id="28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66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94660"/>
  </p:normalViewPr>
  <p:slideViewPr>
    <p:cSldViewPr>
      <p:cViewPr varScale="1">
        <p:scale>
          <a:sx n="102" d="100"/>
          <a:sy n="102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8859B-4796-4D2F-9AB5-E73BA3FC2A80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DD3AC-A64C-48C4-A3A8-2EE95F6A4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B742D7-3986-411D-9BE7-6C42B00AA2D5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38213" y="738188"/>
            <a:ext cx="4926012" cy="3694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906463" y="4678363"/>
            <a:ext cx="4987925" cy="45291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3852863" y="9356725"/>
            <a:ext cx="294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971A61-6449-4A24-AB78-695E8B5B3753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hat-when-how.com/wp-content/uploads/2012/04/tmp15F119_thumb22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hat-when-how.com/wp-content/uploads/2012/04/tmp15F120_thumb22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hat-when-how.com/wp-content/uploads/2012/04/tmp15F119_thumb222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PATHWAYS OF THE CEREBELLUM</a:t>
            </a:r>
            <a:r>
              <a:rPr lang="cs-CZ" dirty="0" smtClean="0"/>
              <a:t> AND BASAL GANGLIA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rebellar conn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1" y="1"/>
            <a:ext cx="7405899" cy="68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e-study.netdna-ssl.com/2/images/upload-flashcards/04/72/99/1004729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44" y="352108"/>
            <a:ext cx="3508056" cy="38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3183" y="344174"/>
            <a:ext cx="3121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Connections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the</a:t>
            </a:r>
            <a:endParaRPr lang="cs-CZ" sz="2400" b="1" dirty="0" smtClean="0"/>
          </a:p>
          <a:p>
            <a:r>
              <a:rPr lang="cs-CZ" sz="2400" b="1" dirty="0" err="1" smtClean="0"/>
              <a:t>vestibulocerebellum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08" y="6019800"/>
            <a:ext cx="372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LGB + </a:t>
            </a:r>
            <a:r>
              <a:rPr lang="cs-CZ" dirty="0" err="1" smtClean="0">
                <a:solidFill>
                  <a:srgbClr val="6600FF"/>
                </a:solidFill>
              </a:rPr>
              <a:t>Sup.Col</a:t>
            </a:r>
            <a:r>
              <a:rPr lang="cs-CZ" dirty="0" smtClean="0">
                <a:solidFill>
                  <a:srgbClr val="6600FF"/>
                </a:solidFill>
              </a:rPr>
              <a:t>.   </a:t>
            </a:r>
            <a:r>
              <a:rPr lang="cs-CZ" dirty="0" err="1" smtClean="0">
                <a:solidFill>
                  <a:srgbClr val="6600FF"/>
                </a:solidFill>
              </a:rPr>
              <a:t>Vestibular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system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208" y="3857040"/>
            <a:ext cx="149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Pontine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ncll</a:t>
            </a:r>
            <a:r>
              <a:rPr lang="cs-CZ" dirty="0" smtClean="0">
                <a:solidFill>
                  <a:srgbClr val="6600FF"/>
                </a:solidFill>
              </a:rPr>
              <a:t>.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208" y="2057400"/>
            <a:ext cx="245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Flocculonodular</a:t>
            </a:r>
            <a:r>
              <a:rPr lang="cs-CZ" dirty="0" smtClean="0">
                <a:solidFill>
                  <a:srgbClr val="6600FF"/>
                </a:solidFill>
              </a:rPr>
              <a:t> lobe</a:t>
            </a:r>
          </a:p>
          <a:p>
            <a:r>
              <a:rPr lang="cs-CZ" dirty="0" smtClean="0">
                <a:solidFill>
                  <a:srgbClr val="6600FF"/>
                </a:solidFill>
              </a:rPr>
              <a:t>(</a:t>
            </a:r>
            <a:r>
              <a:rPr lang="cs-CZ" dirty="0" err="1" smtClean="0">
                <a:solidFill>
                  <a:srgbClr val="6600FF"/>
                </a:solidFill>
              </a:rPr>
              <a:t>vestibulocerebellum</a:t>
            </a:r>
            <a:r>
              <a:rPr lang="cs-CZ" dirty="0" smtClean="0">
                <a:solidFill>
                  <a:srgbClr val="6600FF"/>
                </a:solidFill>
              </a:rPr>
              <a:t>)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81400" y="2057400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Vestibular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ncll</a:t>
            </a:r>
            <a:r>
              <a:rPr lang="cs-CZ" dirty="0" smtClean="0">
                <a:solidFill>
                  <a:srgbClr val="6600FF"/>
                </a:solidFill>
              </a:rPr>
              <a:t>.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81400" y="4800600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Spinal</a:t>
            </a:r>
            <a:r>
              <a:rPr lang="cs-CZ" dirty="0" smtClean="0">
                <a:solidFill>
                  <a:srgbClr val="6600FF"/>
                </a:solidFill>
              </a:rPr>
              <a:t> motor </a:t>
            </a:r>
            <a:r>
              <a:rPr lang="cs-CZ" dirty="0" err="1" smtClean="0">
                <a:solidFill>
                  <a:srgbClr val="6600FF"/>
                </a:solidFill>
              </a:rPr>
              <a:t>neurons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33400" y="4226372"/>
            <a:ext cx="0" cy="1793428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49965" y="2632384"/>
            <a:ext cx="0" cy="1224656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1884458" y="2703731"/>
            <a:ext cx="0" cy="3286252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265207" y="2282029"/>
            <a:ext cx="1233062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354288" y="2519356"/>
            <a:ext cx="0" cy="2281244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 rot="16200000">
            <a:off x="3455447" y="3418662"/>
            <a:ext cx="240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Vestibulospinal</a:t>
            </a:r>
            <a:r>
              <a:rPr lang="cs-CZ" dirty="0" smtClean="0"/>
              <a:t> </a:t>
            </a:r>
            <a:r>
              <a:rPr lang="cs-CZ" dirty="0" err="1" smtClean="0"/>
              <a:t>tracts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656032" y="5562600"/>
            <a:ext cx="3648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err="1" smtClean="0">
                <a:solidFill>
                  <a:srgbClr val="FF0000"/>
                </a:solidFill>
              </a:rPr>
              <a:t>vestibular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reflexes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err="1" smtClean="0">
                <a:solidFill>
                  <a:srgbClr val="FF0000"/>
                </a:solidFill>
              </a:rPr>
              <a:t>postural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maintenance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866169" y="4041706"/>
            <a:ext cx="28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Vestibulocerebellar</a:t>
            </a:r>
            <a:r>
              <a:rPr lang="cs-CZ" dirty="0" smtClean="0"/>
              <a:t>  </a:t>
            </a:r>
            <a:r>
              <a:rPr lang="cs-CZ" dirty="0" err="1" smtClean="0"/>
              <a:t>tract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9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1000" y="228600"/>
            <a:ext cx="471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Connections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the</a:t>
            </a:r>
            <a:endParaRPr lang="cs-CZ" sz="2400" b="1" dirty="0" smtClean="0"/>
          </a:p>
          <a:p>
            <a:pPr algn="ctr"/>
            <a:r>
              <a:rPr lang="cs-CZ" sz="2400" b="1" dirty="0" err="1" smtClean="0"/>
              <a:t>spinocerebellum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median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zone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08" y="6019800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GN + CN      </a:t>
            </a:r>
            <a:r>
              <a:rPr lang="cs-CZ" dirty="0" err="1" smtClean="0">
                <a:solidFill>
                  <a:srgbClr val="6600FF"/>
                </a:solidFill>
              </a:rPr>
              <a:t>Ncl</a:t>
            </a:r>
            <a:r>
              <a:rPr lang="cs-CZ" dirty="0" smtClean="0">
                <a:solidFill>
                  <a:srgbClr val="6600FF"/>
                </a:solidFill>
              </a:rPr>
              <a:t>. </a:t>
            </a:r>
            <a:r>
              <a:rPr lang="cs-CZ" dirty="0" err="1" smtClean="0">
                <a:solidFill>
                  <a:srgbClr val="6600FF"/>
                </a:solidFill>
              </a:rPr>
              <a:t>thor</a:t>
            </a:r>
            <a:r>
              <a:rPr lang="cs-CZ" dirty="0" smtClean="0">
                <a:solidFill>
                  <a:srgbClr val="6600FF"/>
                </a:solidFill>
              </a:rPr>
              <a:t>. (S-C)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208" y="205740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Vermis</a:t>
            </a:r>
            <a:endParaRPr lang="cs-CZ" dirty="0" smtClean="0">
              <a:solidFill>
                <a:srgbClr val="6600FF"/>
              </a:solidFill>
            </a:endParaRPr>
          </a:p>
          <a:p>
            <a:r>
              <a:rPr lang="cs-CZ" dirty="0" smtClean="0">
                <a:solidFill>
                  <a:srgbClr val="6600FF"/>
                </a:solidFill>
              </a:rPr>
              <a:t>(</a:t>
            </a:r>
            <a:r>
              <a:rPr lang="cs-CZ" dirty="0" err="1" smtClean="0">
                <a:solidFill>
                  <a:srgbClr val="6600FF"/>
                </a:solidFill>
              </a:rPr>
              <a:t>spinocerebellum</a:t>
            </a:r>
            <a:r>
              <a:rPr lang="cs-CZ" dirty="0" smtClean="0">
                <a:solidFill>
                  <a:srgbClr val="6600FF"/>
                </a:solidFill>
              </a:rPr>
              <a:t>)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81400" y="2057400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Vestibular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ncll</a:t>
            </a:r>
            <a:r>
              <a:rPr lang="cs-CZ" dirty="0" smtClean="0">
                <a:solidFill>
                  <a:srgbClr val="6600FF"/>
                </a:solidFill>
              </a:rPr>
              <a:t>.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09030" y="5256936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Spinal</a:t>
            </a:r>
            <a:r>
              <a:rPr lang="cs-CZ" dirty="0" smtClean="0">
                <a:solidFill>
                  <a:srgbClr val="6600FF"/>
                </a:solidFill>
              </a:rPr>
              <a:t> motor </a:t>
            </a:r>
            <a:r>
              <a:rPr lang="cs-CZ" dirty="0" err="1" smtClean="0">
                <a:solidFill>
                  <a:srgbClr val="6600FF"/>
                </a:solidFill>
              </a:rPr>
              <a:t>neurons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33400" y="2819400"/>
            <a:ext cx="0" cy="320040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895600" y="1600200"/>
            <a:ext cx="4960" cy="483253"/>
          </a:xfrm>
          <a:prstGeom prst="straightConnector1">
            <a:avLst/>
          </a:prstGeom>
          <a:ln w="22225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1884458" y="2703731"/>
            <a:ext cx="0" cy="3286252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891971" y="2268119"/>
            <a:ext cx="1233062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354288" y="2519356"/>
            <a:ext cx="0" cy="2650576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 rot="16200000">
            <a:off x="-358682" y="4023692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Bulbocerebellar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 smtClean="0"/>
          </a:p>
          <a:p>
            <a:r>
              <a:rPr lang="cs-CZ" dirty="0" err="1" smtClean="0"/>
              <a:t>Cuneocerebellar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pic>
        <p:nvPicPr>
          <p:cNvPr id="16" name="Picture 2" descr="http://fce-study.netdna-ssl.com/2/images/upload-flashcards/04/73/02/10047302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52" y="2378"/>
            <a:ext cx="3119748" cy="29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 rot="16200000">
            <a:off x="891363" y="42349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Spinocerebellar</a:t>
            </a:r>
            <a:r>
              <a:rPr lang="cs-CZ" dirty="0" smtClean="0"/>
              <a:t> </a:t>
            </a:r>
            <a:r>
              <a:rPr lang="cs-CZ" dirty="0" err="1" smtClean="0"/>
              <a:t>tracts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 rot="16200000">
            <a:off x="3466827" y="3716337"/>
            <a:ext cx="240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Vestibulospinal</a:t>
            </a:r>
            <a:r>
              <a:rPr lang="cs-CZ" dirty="0" smtClean="0"/>
              <a:t> </a:t>
            </a:r>
            <a:r>
              <a:rPr lang="cs-CZ" dirty="0" err="1" smtClean="0"/>
              <a:t>tracts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25033" y="208545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Ncl</a:t>
            </a:r>
            <a:r>
              <a:rPr lang="cs-CZ" dirty="0" smtClean="0">
                <a:solidFill>
                  <a:srgbClr val="6600FF"/>
                </a:solidFill>
              </a:rPr>
              <a:t>. fast.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3197503" y="2268119"/>
            <a:ext cx="398937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895600" y="2402743"/>
            <a:ext cx="0" cy="475028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675027" y="29141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FR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25" name="Přímá spojnice se šipkou 24"/>
          <p:cNvCxnSpPr>
            <a:stCxn id="23" idx="2"/>
          </p:cNvCxnSpPr>
          <p:nvPr/>
        </p:nvCxnSpPr>
        <p:spPr>
          <a:xfrm>
            <a:off x="2895600" y="3283476"/>
            <a:ext cx="4960" cy="1886456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 rot="16200000">
            <a:off x="2309093" y="3905890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Reticulosp</a:t>
            </a:r>
            <a:r>
              <a:rPr lang="cs-CZ" dirty="0" smtClean="0"/>
              <a:t>. </a:t>
            </a:r>
            <a:r>
              <a:rPr lang="cs-CZ" dirty="0" err="1" smtClean="0"/>
              <a:t>tracts</a:t>
            </a:r>
            <a:endParaRPr lang="cs-CZ" dirty="0"/>
          </a:p>
        </p:txBody>
      </p:sp>
      <p:sp>
        <p:nvSpPr>
          <p:cNvPr id="1025" name="TextovéPole 1024"/>
          <p:cNvSpPr txBox="1"/>
          <p:nvPr/>
        </p:nvSpPr>
        <p:spPr>
          <a:xfrm>
            <a:off x="2469040" y="127725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Th</a:t>
            </a:r>
            <a:r>
              <a:rPr lang="cs-CZ" dirty="0" smtClean="0">
                <a:solidFill>
                  <a:srgbClr val="6600FF"/>
                </a:solidFill>
              </a:rPr>
              <a:t>. VL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3249684" y="1447349"/>
            <a:ext cx="1717087" cy="14568"/>
          </a:xfrm>
          <a:prstGeom prst="straightConnector1">
            <a:avLst/>
          </a:prstGeom>
          <a:ln w="190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/>
          <p:cNvSpPr txBox="1"/>
          <p:nvPr/>
        </p:nvSpPr>
        <p:spPr>
          <a:xfrm>
            <a:off x="5083927" y="123086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MC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5331204" y="1646583"/>
            <a:ext cx="0" cy="3523349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4265874" y="3131763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Ant. </a:t>
            </a:r>
            <a:r>
              <a:rPr lang="cs-CZ" dirty="0" err="1" smtClean="0"/>
              <a:t>corticoospinal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1030" name="TextovéPole 1029"/>
          <p:cNvSpPr txBox="1"/>
          <p:nvPr/>
        </p:nvSpPr>
        <p:spPr>
          <a:xfrm>
            <a:off x="5855733" y="5441602"/>
            <a:ext cx="3095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err="1" smtClean="0">
                <a:solidFill>
                  <a:srgbClr val="FF0000"/>
                </a:solidFill>
              </a:rPr>
              <a:t>control</a:t>
            </a:r>
            <a:r>
              <a:rPr lang="cs-CZ" sz="2400" b="1" dirty="0" smtClean="0">
                <a:solidFill>
                  <a:srgbClr val="FF0000"/>
                </a:solidFill>
              </a:rPr>
              <a:t> of </a:t>
            </a:r>
            <a:r>
              <a:rPr lang="cs-CZ" sz="2400" b="1" dirty="0" err="1" smtClean="0">
                <a:solidFill>
                  <a:srgbClr val="FF0000"/>
                </a:solidFill>
              </a:rPr>
              <a:t>medial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descending</a:t>
            </a:r>
            <a:r>
              <a:rPr lang="cs-CZ" sz="2400" b="1" dirty="0" smtClean="0">
                <a:solidFill>
                  <a:srgbClr val="FF0000"/>
                </a:solidFill>
              </a:rPr>
              <a:t> (motor) </a:t>
            </a: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system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812" y="228600"/>
            <a:ext cx="5339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Connections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the</a:t>
            </a:r>
            <a:endParaRPr lang="cs-CZ" sz="2400" b="1" dirty="0" smtClean="0"/>
          </a:p>
          <a:p>
            <a:pPr algn="ctr"/>
            <a:r>
              <a:rPr lang="cs-CZ" sz="2400" b="1" dirty="0" err="1" smtClean="0"/>
              <a:t>spinocerebellum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paramedian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zone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08" y="6019800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GN + CN      </a:t>
            </a:r>
            <a:r>
              <a:rPr lang="cs-CZ" dirty="0" err="1" smtClean="0">
                <a:solidFill>
                  <a:srgbClr val="6600FF"/>
                </a:solidFill>
              </a:rPr>
              <a:t>Ncl</a:t>
            </a:r>
            <a:r>
              <a:rPr lang="cs-CZ" dirty="0" smtClean="0">
                <a:solidFill>
                  <a:srgbClr val="6600FF"/>
                </a:solidFill>
              </a:rPr>
              <a:t>. </a:t>
            </a:r>
            <a:r>
              <a:rPr lang="cs-CZ" dirty="0" err="1" smtClean="0">
                <a:solidFill>
                  <a:srgbClr val="6600FF"/>
                </a:solidFill>
              </a:rPr>
              <a:t>thor</a:t>
            </a:r>
            <a:r>
              <a:rPr lang="cs-CZ" dirty="0" smtClean="0">
                <a:solidFill>
                  <a:srgbClr val="6600FF"/>
                </a:solidFill>
              </a:rPr>
              <a:t>. (S-C)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208" y="2057400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Intermediate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zone</a:t>
            </a:r>
            <a:endParaRPr lang="cs-CZ" dirty="0" smtClean="0">
              <a:solidFill>
                <a:srgbClr val="6600FF"/>
              </a:solidFill>
            </a:endParaRPr>
          </a:p>
          <a:p>
            <a:r>
              <a:rPr lang="cs-CZ" dirty="0" smtClean="0">
                <a:solidFill>
                  <a:srgbClr val="6600FF"/>
                </a:solidFill>
              </a:rPr>
              <a:t>(</a:t>
            </a:r>
            <a:r>
              <a:rPr lang="cs-CZ" dirty="0" err="1" smtClean="0">
                <a:solidFill>
                  <a:srgbClr val="6600FF"/>
                </a:solidFill>
              </a:rPr>
              <a:t>spinocerebellum</a:t>
            </a:r>
            <a:r>
              <a:rPr lang="cs-CZ" dirty="0" smtClean="0">
                <a:solidFill>
                  <a:srgbClr val="6600FF"/>
                </a:solidFill>
              </a:rPr>
              <a:t>)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09030" y="5392657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Spinal</a:t>
            </a:r>
            <a:r>
              <a:rPr lang="cs-CZ" dirty="0" smtClean="0">
                <a:solidFill>
                  <a:srgbClr val="6600FF"/>
                </a:solidFill>
              </a:rPr>
              <a:t> motor </a:t>
            </a:r>
            <a:r>
              <a:rPr lang="cs-CZ" dirty="0" err="1" smtClean="0">
                <a:solidFill>
                  <a:srgbClr val="6600FF"/>
                </a:solidFill>
              </a:rPr>
              <a:t>neurons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33400" y="2819400"/>
            <a:ext cx="0" cy="320040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1884458" y="2703731"/>
            <a:ext cx="0" cy="3286252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102171" y="2380565"/>
            <a:ext cx="369333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 rot="16200000">
            <a:off x="-358682" y="4023692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Bulbocerebellar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 smtClean="0"/>
          </a:p>
          <a:p>
            <a:r>
              <a:rPr lang="cs-CZ" dirty="0" err="1" smtClean="0"/>
              <a:t>Cuneocerebellar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 rot="16200000">
            <a:off x="891363" y="42349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Spinocerebellar</a:t>
            </a:r>
            <a:r>
              <a:rPr lang="cs-CZ" dirty="0" smtClean="0"/>
              <a:t> </a:t>
            </a:r>
            <a:r>
              <a:rPr lang="cs-CZ" dirty="0" err="1" smtClean="0"/>
              <a:t>tracts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97150" y="2152862"/>
            <a:ext cx="198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Ncll</a:t>
            </a:r>
            <a:r>
              <a:rPr lang="cs-CZ" dirty="0" smtClean="0">
                <a:solidFill>
                  <a:srgbClr val="6600FF"/>
                </a:solidFill>
              </a:rPr>
              <a:t>. </a:t>
            </a:r>
            <a:r>
              <a:rPr lang="cs-CZ" dirty="0" err="1" smtClean="0">
                <a:solidFill>
                  <a:srgbClr val="6600FF"/>
                </a:solidFill>
              </a:rPr>
              <a:t>emb</a:t>
            </a:r>
            <a:r>
              <a:rPr lang="cs-CZ" dirty="0" smtClean="0">
                <a:solidFill>
                  <a:srgbClr val="6600FF"/>
                </a:solidFill>
              </a:rPr>
              <a:t>.+ glob.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3234064" y="2522194"/>
            <a:ext cx="8260" cy="718912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008529" y="324110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RN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25" name="Přímá spojnice se šipkou 24"/>
          <p:cNvCxnSpPr>
            <a:stCxn id="23" idx="2"/>
          </p:cNvCxnSpPr>
          <p:nvPr/>
        </p:nvCxnSpPr>
        <p:spPr>
          <a:xfrm flipH="1">
            <a:off x="3234064" y="3610438"/>
            <a:ext cx="7862" cy="1886456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 rot="16200000">
            <a:off x="2747186" y="4240279"/>
            <a:ext cx="166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Rubrosp</a:t>
            </a:r>
            <a:r>
              <a:rPr lang="cs-CZ" dirty="0" smtClean="0"/>
              <a:t>.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1025" name="TextovéPole 1024"/>
          <p:cNvSpPr txBox="1"/>
          <p:nvPr/>
        </p:nvSpPr>
        <p:spPr>
          <a:xfrm>
            <a:off x="2286838" y="1277251"/>
            <a:ext cx="191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       </a:t>
            </a:r>
            <a:r>
              <a:rPr lang="cs-CZ" dirty="0" err="1" smtClean="0">
                <a:solidFill>
                  <a:srgbClr val="6600FF"/>
                </a:solidFill>
              </a:rPr>
              <a:t>Th</a:t>
            </a:r>
            <a:r>
              <a:rPr lang="cs-CZ" dirty="0" smtClean="0">
                <a:solidFill>
                  <a:srgbClr val="6600FF"/>
                </a:solidFill>
              </a:rPr>
              <a:t>. VL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3553531" y="1447349"/>
            <a:ext cx="928171" cy="7284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/>
          <p:cNvSpPr txBox="1"/>
          <p:nvPr/>
        </p:nvSpPr>
        <p:spPr>
          <a:xfrm>
            <a:off x="4597897" y="13086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00FF"/>
                </a:solidFill>
              </a:rPr>
              <a:t>MC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4834803" y="1726384"/>
            <a:ext cx="0" cy="3715218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3835359" y="3151641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Lat. </a:t>
            </a:r>
            <a:r>
              <a:rPr lang="cs-CZ" dirty="0" err="1" smtClean="0"/>
              <a:t>corticoospinal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1030" name="TextovéPole 1029"/>
          <p:cNvSpPr txBox="1"/>
          <p:nvPr/>
        </p:nvSpPr>
        <p:spPr>
          <a:xfrm>
            <a:off x="5855733" y="5441602"/>
            <a:ext cx="3095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err="1" smtClean="0">
                <a:solidFill>
                  <a:srgbClr val="FF0000"/>
                </a:solidFill>
              </a:rPr>
              <a:t>control</a:t>
            </a:r>
            <a:r>
              <a:rPr lang="cs-CZ" sz="2400" b="1" dirty="0" smtClean="0">
                <a:solidFill>
                  <a:srgbClr val="FF0000"/>
                </a:solidFill>
              </a:rPr>
              <a:t> of </a:t>
            </a:r>
            <a:r>
              <a:rPr lang="cs-CZ" sz="2400" b="1" dirty="0" err="1" smtClean="0">
                <a:solidFill>
                  <a:srgbClr val="FF0000"/>
                </a:solidFill>
              </a:rPr>
              <a:t>lateral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descending</a:t>
            </a:r>
            <a:r>
              <a:rPr lang="cs-CZ" sz="2400" b="1" dirty="0" smtClean="0">
                <a:solidFill>
                  <a:srgbClr val="FF0000"/>
                </a:solidFill>
              </a:rPr>
              <a:t> (motor) </a:t>
            </a: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system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3229104" y="1679322"/>
            <a:ext cx="4960" cy="483253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 descr="The overall feedback pathway between the red nucleus and cerebellum. The red nucleus projects to the cerebellum via a synapse in the inferior olivary nucleus (rubro-olivary projections shown in green and olivocerebellar fibers shown in blue). The cerebellum, in turn, projects back to the red nucleus from the interposed nucleus (shown in red, which includes a Purkinje cell axonal input to interposed nuclei). The relationship of this circuit with the spinal cord is indicated by the presence of the rubrospinal tract.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9652"/>
            <a:ext cx="3352800" cy="3819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9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729" y="228599"/>
            <a:ext cx="601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Connections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the</a:t>
            </a:r>
            <a:endParaRPr lang="cs-CZ" sz="2400" b="1" dirty="0" smtClean="0"/>
          </a:p>
          <a:p>
            <a:pPr algn="ctr"/>
            <a:r>
              <a:rPr lang="cs-CZ" sz="2400" b="1" dirty="0" err="1" smtClean="0"/>
              <a:t>cerebro</a:t>
            </a:r>
            <a:r>
              <a:rPr lang="cs-CZ" sz="2400" b="1" dirty="0" smtClean="0"/>
              <a:t>(</a:t>
            </a:r>
            <a:r>
              <a:rPr lang="cs-CZ" sz="2400" b="1" dirty="0" err="1" smtClean="0"/>
              <a:t>ponto</a:t>
            </a:r>
            <a:r>
              <a:rPr lang="cs-CZ" sz="2400" b="1" dirty="0" smtClean="0"/>
              <a:t>)cerebellum – </a:t>
            </a:r>
            <a:r>
              <a:rPr lang="cs-CZ" sz="2400" b="1" dirty="0" err="1" smtClean="0"/>
              <a:t>lateral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zone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9342" y="5943600"/>
            <a:ext cx="21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Lateral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zone</a:t>
            </a:r>
            <a:endParaRPr lang="cs-CZ" dirty="0" smtClean="0">
              <a:solidFill>
                <a:srgbClr val="6600FF"/>
              </a:solidFill>
            </a:endParaRPr>
          </a:p>
          <a:p>
            <a:r>
              <a:rPr lang="cs-CZ" dirty="0" smtClean="0">
                <a:solidFill>
                  <a:srgbClr val="6600FF"/>
                </a:solidFill>
              </a:rPr>
              <a:t>(</a:t>
            </a:r>
            <a:r>
              <a:rPr lang="cs-CZ" dirty="0" err="1" smtClean="0">
                <a:solidFill>
                  <a:srgbClr val="6600FF"/>
                </a:solidFill>
              </a:rPr>
              <a:t>pontocerebellum</a:t>
            </a:r>
            <a:r>
              <a:rPr lang="cs-CZ" dirty="0" smtClean="0">
                <a:solidFill>
                  <a:srgbClr val="6600FF"/>
                </a:solidFill>
              </a:rPr>
              <a:t>)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93716" y="5532688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Spinal</a:t>
            </a:r>
            <a:r>
              <a:rPr lang="cs-CZ" dirty="0" smtClean="0">
                <a:solidFill>
                  <a:srgbClr val="6600FF"/>
                </a:solidFill>
              </a:rPr>
              <a:t> motor </a:t>
            </a:r>
            <a:r>
              <a:rPr lang="cs-CZ" dirty="0" err="1" smtClean="0">
                <a:solidFill>
                  <a:srgbClr val="6600FF"/>
                </a:solidFill>
              </a:rPr>
              <a:t>neurons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81878" y="1493298"/>
            <a:ext cx="0" cy="213989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52908" y="4002520"/>
            <a:ext cx="0" cy="194108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152197" y="4799605"/>
            <a:ext cx="0" cy="1296395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 rot="16200000">
            <a:off x="259321" y="4626280"/>
            <a:ext cx="1893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Pontocerebellar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29413" y="4375666"/>
            <a:ext cx="198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Ncl</a:t>
            </a:r>
            <a:r>
              <a:rPr lang="cs-CZ" dirty="0" smtClean="0">
                <a:solidFill>
                  <a:srgbClr val="6600FF"/>
                </a:solidFill>
              </a:rPr>
              <a:t>. </a:t>
            </a:r>
            <a:r>
              <a:rPr lang="cs-CZ" dirty="0" err="1" smtClean="0">
                <a:solidFill>
                  <a:srgbClr val="6600FF"/>
                </a:solidFill>
              </a:rPr>
              <a:t>dentatus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159" y="3633188"/>
            <a:ext cx="149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Pontine</a:t>
            </a:r>
            <a:r>
              <a:rPr lang="cs-CZ" dirty="0" smtClean="0">
                <a:solidFill>
                  <a:srgbClr val="6600FF"/>
                </a:solidFill>
              </a:rPr>
              <a:t> </a:t>
            </a:r>
            <a:r>
              <a:rPr lang="cs-CZ" dirty="0" err="1" smtClean="0">
                <a:solidFill>
                  <a:srgbClr val="6600FF"/>
                </a:solidFill>
              </a:rPr>
              <a:t>ncll</a:t>
            </a:r>
            <a:r>
              <a:rPr lang="cs-CZ" dirty="0" smtClean="0">
                <a:solidFill>
                  <a:srgbClr val="6600FF"/>
                </a:solidFill>
              </a:rPr>
              <a:t>.</a:t>
            </a:r>
            <a:endParaRPr lang="cs-CZ" dirty="0">
              <a:solidFill>
                <a:srgbClr val="6600FF"/>
              </a:solidFill>
            </a:endParaRPr>
          </a:p>
        </p:txBody>
      </p:sp>
      <p:sp>
        <p:nvSpPr>
          <p:cNvPr id="1025" name="TextovéPole 1024"/>
          <p:cNvSpPr txBox="1"/>
          <p:nvPr/>
        </p:nvSpPr>
        <p:spPr>
          <a:xfrm>
            <a:off x="1660141" y="3263856"/>
            <a:ext cx="95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6600FF"/>
                </a:solidFill>
              </a:rPr>
              <a:t>Th</a:t>
            </a:r>
            <a:r>
              <a:rPr lang="cs-CZ" dirty="0" smtClean="0">
                <a:solidFill>
                  <a:srgbClr val="6600FF"/>
                </a:solidFill>
              </a:rPr>
              <a:t>. VL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2133600" y="1493298"/>
            <a:ext cx="0" cy="1652113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/>
          <p:cNvSpPr txBox="1"/>
          <p:nvPr/>
        </p:nvSpPr>
        <p:spPr>
          <a:xfrm>
            <a:off x="196988" y="1044760"/>
            <a:ext cx="26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6600FF"/>
                </a:solidFill>
              </a:rPr>
              <a:t>Motor </a:t>
            </a:r>
            <a:r>
              <a:rPr lang="cs-CZ" dirty="0" err="1" smtClean="0">
                <a:solidFill>
                  <a:srgbClr val="6600FF"/>
                </a:solidFill>
              </a:rPr>
              <a:t>cortex</a:t>
            </a:r>
            <a:endParaRPr lang="cs-CZ" dirty="0">
              <a:solidFill>
                <a:srgbClr val="6600FF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4343400" y="1236710"/>
            <a:ext cx="0" cy="4069421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3319684" y="2809159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Lat. </a:t>
            </a:r>
            <a:r>
              <a:rPr lang="cs-CZ" dirty="0" err="1" smtClean="0"/>
              <a:t>corticoospinal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1030" name="TextovéPole 1029"/>
          <p:cNvSpPr txBox="1"/>
          <p:nvPr/>
        </p:nvSpPr>
        <p:spPr>
          <a:xfrm>
            <a:off x="5441895" y="3967148"/>
            <a:ext cx="3366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planning and </a:t>
            </a:r>
            <a:r>
              <a:rPr lang="en-US" sz="2400" b="1" dirty="0" smtClean="0">
                <a:solidFill>
                  <a:srgbClr val="FF0000"/>
                </a:solidFill>
              </a:rPr>
              <a:t>timing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of movements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err="1" smtClean="0">
                <a:solidFill>
                  <a:srgbClr val="FF0000"/>
                </a:solidFill>
              </a:rPr>
              <a:t>cognitive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functions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se šipkou 30"/>
          <p:cNvCxnSpPr>
            <a:endCxn id="1025" idx="2"/>
          </p:cNvCxnSpPr>
          <p:nvPr/>
        </p:nvCxnSpPr>
        <p:spPr>
          <a:xfrm flipV="1">
            <a:off x="2133600" y="3633188"/>
            <a:ext cx="4960" cy="667920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 descr="The overall feedback pathway between the cerebral cortex and cerebellar cortex. The cerebral cortex projects to the cerebellum via a synapse in the basilar pons (shown in blue) second-order neurons pass through the middle cerebellar peduncle as pontocerebellar fibers to the cerebellar cortex (shown in blue). The feedback to the cerebral cortex involves a projection from the dentate nucleus to the ventrolateral nucleus of the thalamus, which, in turn, projects to the motor and premotor cortices (both shown in red).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723"/>
            <a:ext cx="2985494" cy="35692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ovéPole 25"/>
          <p:cNvSpPr txBox="1"/>
          <p:nvPr/>
        </p:nvSpPr>
        <p:spPr>
          <a:xfrm rot="16200000">
            <a:off x="-35151" y="2321328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Corticopontine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2521689" y="1229426"/>
            <a:ext cx="1821711" cy="7284"/>
          </a:xfrm>
          <a:prstGeom prst="straightConnector1">
            <a:avLst/>
          </a:prstGeom>
          <a:ln w="38100" cmpd="sng">
            <a:solidFill>
              <a:srgbClr val="FF0000"/>
            </a:solidFill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sconnection.s3.amazonaws.com/260/flashcards/3634260/png/screen_shot_2014-07-23_at_23352_pm-14764B70363618B8C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9" y="304800"/>
            <a:ext cx="705332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nbest.com/science/anatmind/FigII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893"/>
            <a:ext cx="9144000" cy="48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533400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Somatotopic</a:t>
            </a:r>
            <a:r>
              <a:rPr lang="cs-CZ" sz="3600" dirty="0" smtClean="0"/>
              <a:t> </a:t>
            </a:r>
            <a:r>
              <a:rPr lang="cs-CZ" sz="3600" dirty="0" err="1" smtClean="0"/>
              <a:t>organization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8794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Projection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both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spinocerebellar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pathways</a:t>
            </a:r>
            <a:r>
              <a:rPr lang="cs-CZ" sz="2400" dirty="0" smtClean="0">
                <a:solidFill>
                  <a:srgbClr val="FF0000"/>
                </a:solidFill>
              </a:rPr>
              <a:t> and motor </a:t>
            </a:r>
            <a:r>
              <a:rPr lang="cs-CZ" sz="2400" dirty="0" err="1" smtClean="0">
                <a:solidFill>
                  <a:srgbClr val="FF0000"/>
                </a:solidFill>
              </a:rPr>
              <a:t>cortex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cs-CZ" sz="2400" dirty="0" smtClean="0"/>
              <a:t>ipsilateral </a:t>
            </a:r>
            <a:r>
              <a:rPr lang="cs-CZ" sz="2400" dirty="0" err="1" smtClean="0"/>
              <a:t>anterior</a:t>
            </a:r>
            <a:r>
              <a:rPr lang="cs-CZ" sz="2400" dirty="0" smtClean="0"/>
              <a:t> lobe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bilateral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paramedian</a:t>
            </a:r>
            <a:r>
              <a:rPr lang="cs-CZ" sz="2400" dirty="0" smtClean="0"/>
              <a:t> (</a:t>
            </a:r>
            <a:r>
              <a:rPr lang="cs-CZ" sz="2400" dirty="0" err="1" smtClean="0"/>
              <a:t>intermediate</a:t>
            </a:r>
            <a:r>
              <a:rPr lang="cs-CZ" sz="2400" dirty="0" smtClean="0"/>
              <a:t>) </a:t>
            </a:r>
            <a:r>
              <a:rPr lang="cs-CZ" sz="2400" dirty="0" err="1" smtClean="0"/>
              <a:t>zone</a:t>
            </a:r>
            <a:endParaRPr lang="cs-CZ" sz="2400" dirty="0"/>
          </a:p>
        </p:txBody>
      </p:sp>
      <p:pic>
        <p:nvPicPr>
          <p:cNvPr id="8194" name="Picture 2" descr="http://www.eneurosurgery.com/wpimages/wpad1cb3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52" y="3429000"/>
            <a:ext cx="54483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62000" y="1752600"/>
            <a:ext cx="7632700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cs-CZ" altLang="cs-CZ" sz="2400" b="1" dirty="0" err="1">
                <a:solidFill>
                  <a:srgbClr val="FF0000"/>
                </a:solidFill>
              </a:rPr>
              <a:t>Ataxia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</a:rPr>
              <a:t>- </a:t>
            </a:r>
            <a:r>
              <a:rPr lang="en-US" altLang="cs-CZ" sz="2400" b="1" dirty="0">
                <a:solidFill>
                  <a:schemeClr val="tx1"/>
                </a:solidFill>
              </a:rPr>
              <a:t> errors in the force, direction, speed and amplitude of movements </a:t>
            </a:r>
            <a:r>
              <a:rPr lang="cs-CZ" altLang="cs-CZ" sz="2400" dirty="0" smtClean="0">
                <a:solidFill>
                  <a:schemeClr val="tx1"/>
                </a:solidFill>
              </a:rPr>
              <a:t>                                          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</a:pPr>
            <a:r>
              <a:rPr lang="cs-CZ" altLang="cs-CZ" sz="2400" b="1" dirty="0" err="1">
                <a:solidFill>
                  <a:srgbClr val="FF0000"/>
                </a:solidFill>
              </a:rPr>
              <a:t>Dysmetria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-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</a:rPr>
              <a:t>„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overshooting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or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undershooting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“</a:t>
            </a:r>
            <a:r>
              <a:rPr lang="cs-CZ" altLang="cs-CZ" sz="2400" dirty="0" smtClean="0">
                <a:solidFill>
                  <a:schemeClr val="tx1"/>
                </a:solidFill>
              </a:rPr>
              <a:t>  </a:t>
            </a: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b="1" dirty="0" err="1">
                <a:solidFill>
                  <a:schemeClr val="tx1"/>
                </a:solidFill>
              </a:rPr>
              <a:t>the</a:t>
            </a:r>
            <a:r>
              <a:rPr lang="cs-CZ" altLang="cs-CZ" sz="2400" b="1" dirty="0">
                <a:solidFill>
                  <a:schemeClr val="tx1"/>
                </a:solidFill>
              </a:rPr>
              <a:t> hand </a:t>
            </a:r>
            <a:r>
              <a:rPr lang="cs-CZ" altLang="cs-CZ" sz="2400" b="1" dirty="0" err="1">
                <a:solidFill>
                  <a:schemeClr val="tx1"/>
                </a:solidFill>
              </a:rPr>
              <a:t>may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travel</a:t>
            </a:r>
            <a:r>
              <a:rPr lang="cs-CZ" altLang="cs-CZ" sz="2400" b="1" dirty="0">
                <a:solidFill>
                  <a:schemeClr val="tx1"/>
                </a:solidFill>
              </a:rPr>
              <a:t> past </a:t>
            </a:r>
            <a:r>
              <a:rPr lang="cs-CZ" altLang="cs-CZ" sz="2400" b="1" dirty="0" err="1">
                <a:solidFill>
                  <a:schemeClr val="tx1"/>
                </a:solidFill>
              </a:rPr>
              <a:t>the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target</a:t>
            </a:r>
            <a:r>
              <a:rPr lang="cs-CZ" altLang="cs-CZ" sz="2400" dirty="0">
                <a:solidFill>
                  <a:schemeClr val="tx1"/>
                </a:solidFill>
              </a:rPr>
              <a:t>                                                                </a:t>
            </a:r>
          </a:p>
          <a:p>
            <a:pPr eaLnBrk="1" hangingPunct="1">
              <a:spcBef>
                <a:spcPts val="900"/>
              </a:spcBef>
            </a:pPr>
            <a:r>
              <a:rPr lang="cs-CZ" altLang="cs-CZ" sz="2400" b="1" dirty="0" err="1" smtClean="0">
                <a:solidFill>
                  <a:srgbClr val="FF0000"/>
                </a:solidFill>
              </a:rPr>
              <a:t>Asynergia</a:t>
            </a:r>
            <a:r>
              <a:rPr lang="cs-CZ" altLang="cs-CZ" sz="2400" dirty="0" smtClean="0">
                <a:solidFill>
                  <a:schemeClr val="tx1"/>
                </a:solidFill>
              </a:rPr>
              <a:t>  - 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incoordination</a:t>
            </a:r>
            <a:r>
              <a:rPr lang="cs-CZ" altLang="cs-CZ" sz="2400" dirty="0" smtClean="0">
                <a:solidFill>
                  <a:schemeClr val="tx1"/>
                </a:solidFill>
              </a:rPr>
              <a:t>                                                               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</a:pPr>
            <a:r>
              <a:rPr lang="cs-CZ" altLang="cs-CZ" sz="2400" b="1" dirty="0" err="1">
                <a:solidFill>
                  <a:srgbClr val="FF0000"/>
                </a:solidFill>
              </a:rPr>
              <a:t>Adiadochokinesia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</a:rPr>
              <a:t>- 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inability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</a:rPr>
              <a:t>to </a:t>
            </a:r>
            <a:r>
              <a:rPr lang="cs-CZ" altLang="cs-CZ" sz="2400" b="1" dirty="0" err="1">
                <a:solidFill>
                  <a:schemeClr val="tx1"/>
                </a:solidFill>
              </a:rPr>
              <a:t>perform</a:t>
            </a:r>
            <a:r>
              <a:rPr lang="cs-CZ" altLang="cs-CZ" sz="2400" b="1" dirty="0">
                <a:solidFill>
                  <a:schemeClr val="tx1"/>
                </a:solidFill>
              </a:rPr>
              <a:t> rapid </a:t>
            </a:r>
            <a:r>
              <a:rPr lang="cs-CZ" altLang="cs-CZ" sz="2400" b="1" dirty="0" err="1">
                <a:solidFill>
                  <a:schemeClr val="tx1"/>
                </a:solidFill>
              </a:rPr>
              <a:t>alternating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movements</a:t>
            </a:r>
            <a:endParaRPr lang="cs-CZ" altLang="cs-CZ" sz="24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FF0000"/>
                </a:solidFill>
              </a:rPr>
              <a:t>I</a:t>
            </a:r>
            <a:r>
              <a:rPr lang="en-US" altLang="cs-CZ" sz="2400" b="1" dirty="0" err="1" smtClean="0">
                <a:solidFill>
                  <a:srgbClr val="FF0000"/>
                </a:solidFill>
              </a:rPr>
              <a:t>ntention</a:t>
            </a:r>
            <a:r>
              <a:rPr lang="en-US" altLang="cs-CZ" sz="2400" b="1" dirty="0" smtClean="0">
                <a:solidFill>
                  <a:srgbClr val="FF0000"/>
                </a:solidFill>
              </a:rPr>
              <a:t> </a:t>
            </a:r>
            <a:r>
              <a:rPr lang="en-US" altLang="cs-CZ" sz="2400" b="1" dirty="0">
                <a:solidFill>
                  <a:srgbClr val="FF0000"/>
                </a:solidFill>
              </a:rPr>
              <a:t>tremor</a:t>
            </a:r>
            <a:r>
              <a:rPr lang="en-US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- </a:t>
            </a:r>
            <a:r>
              <a:rPr lang="en-US" altLang="cs-CZ" sz="2400" b="1" dirty="0" smtClean="0">
                <a:solidFill>
                  <a:schemeClr val="tx1"/>
                </a:solidFill>
              </a:rPr>
              <a:t>involuntary </a:t>
            </a:r>
            <a:r>
              <a:rPr lang="en-US" altLang="cs-CZ" sz="2400" b="1" dirty="0">
                <a:solidFill>
                  <a:schemeClr val="tx1"/>
                </a:solidFill>
              </a:rPr>
              <a:t>movement caused by alternating contractions of opposing muscle </a:t>
            </a:r>
            <a:r>
              <a:rPr lang="en-US" altLang="cs-CZ" sz="2400" b="1" dirty="0" smtClean="0">
                <a:solidFill>
                  <a:schemeClr val="tx1"/>
                </a:solidFill>
              </a:rPr>
              <a:t>groups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831975" y="533400"/>
            <a:ext cx="549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dirty="0"/>
              <a:t>CEREBELLAR DISORDERS</a:t>
            </a:r>
          </a:p>
        </p:txBody>
      </p:sp>
    </p:spTree>
    <p:extLst>
      <p:ext uri="{BB962C8B-B14F-4D97-AF65-F5344CB8AC3E}">
        <p14:creationId xmlns:p14="http://schemas.microsoft.com/office/powerpoint/2010/main" val="2482715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on.com/bioline/neurosci/course/cbel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3" y="1828800"/>
            <a:ext cx="573807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90800" y="457200"/>
            <a:ext cx="35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BASAL GANGLIA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85466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671638"/>
            <a:ext cx="63436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.tumblr.com/tumblr_lm2qdayf9s1qipf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04" y="551765"/>
            <a:ext cx="47625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228600"/>
            <a:ext cx="35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BASAL GANGLIA</a:t>
            </a:r>
            <a:endParaRPr lang="cs-CZ" sz="3600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819400" y="2590800"/>
            <a:ext cx="228600" cy="271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581400" y="2590800"/>
            <a:ext cx="228600" cy="271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https://o.quizlet.com/HPCV0mjiPuNkCXuxs0Aw0w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48" y="4191000"/>
            <a:ext cx="2664852" cy="26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1197779"/>
            <a:ext cx="47307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Striatum</a:t>
            </a:r>
            <a:r>
              <a:rPr lang="cs-CZ" dirty="0" smtClean="0"/>
              <a:t> (</a:t>
            </a:r>
            <a:r>
              <a:rPr lang="cs-CZ" dirty="0" err="1" smtClean="0"/>
              <a:t>neostriatum</a:t>
            </a:r>
            <a:r>
              <a:rPr lang="cs-CZ" dirty="0" smtClean="0"/>
              <a:t>) –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caudatus</a:t>
            </a:r>
            <a:r>
              <a:rPr lang="cs-CZ" dirty="0" smtClean="0"/>
              <a:t> (D)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- </a:t>
            </a:r>
            <a:r>
              <a:rPr lang="cs-CZ" dirty="0" err="1" smtClean="0"/>
              <a:t>putamen</a:t>
            </a:r>
            <a:r>
              <a:rPr lang="cs-CZ" dirty="0" smtClean="0"/>
              <a:t> (D)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-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accumbens</a:t>
            </a:r>
            <a:r>
              <a:rPr lang="cs-CZ" dirty="0" smtClean="0"/>
              <a:t> (V)</a:t>
            </a:r>
          </a:p>
          <a:p>
            <a:endParaRPr lang="cs-CZ" dirty="0"/>
          </a:p>
          <a:p>
            <a:r>
              <a:rPr lang="cs-CZ" dirty="0" err="1" smtClean="0"/>
              <a:t>Pallidum</a:t>
            </a:r>
            <a:r>
              <a:rPr lang="cs-CZ" dirty="0" smtClean="0"/>
              <a:t> (</a:t>
            </a:r>
            <a:r>
              <a:rPr lang="cs-CZ" dirty="0" err="1" smtClean="0"/>
              <a:t>paleostriatum</a:t>
            </a:r>
            <a:r>
              <a:rPr lang="cs-CZ" dirty="0" smtClean="0"/>
              <a:t>) – globus </a:t>
            </a:r>
            <a:r>
              <a:rPr lang="cs-CZ" dirty="0" err="1" smtClean="0"/>
              <a:t>pallidus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</a:t>
            </a:r>
            <a:r>
              <a:rPr lang="cs-CZ" dirty="0" err="1" smtClean="0"/>
              <a:t>ext.s</a:t>
            </a:r>
            <a:r>
              <a:rPr lang="cs-CZ" dirty="0" smtClean="0"/>
              <a:t>.       </a:t>
            </a:r>
            <a:r>
              <a:rPr lang="cs-CZ" dirty="0" err="1" smtClean="0"/>
              <a:t>int.s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 – </a:t>
            </a:r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- </a:t>
            </a:r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compacta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subthalamicus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.quizlet.com/1oL0anCIZPNp.dV6BYHCc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448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ptalN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44000" cy="66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7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803275"/>
            <a:ext cx="3959225" cy="5249863"/>
            <a:chOff x="385" y="506"/>
            <a:chExt cx="2494" cy="3307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t="932"/>
            <a:stretch>
              <a:fillRect/>
            </a:stretch>
          </p:blipFill>
          <p:spPr bwMode="auto">
            <a:xfrm>
              <a:off x="385" y="506"/>
              <a:ext cx="2495" cy="3308"/>
            </a:xfrm>
            <a:prstGeom prst="rect">
              <a:avLst/>
            </a:prstGeom>
            <a:noFill/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752" t="932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875" y="2704"/>
              <a:ext cx="3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cs-CZ" altLang="cs-CZ" sz="2000" b="1">
                  <a:solidFill>
                    <a:srgbClr val="FF0000"/>
                  </a:solidFill>
                  <a:latin typeface="Tahoma" pitchFamily="34" charset="0"/>
                </a:rPr>
                <a:t>VP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87" y="2924"/>
              <a:ext cx="3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cs-CZ" altLang="cs-CZ" sz="2000" b="1">
                  <a:solidFill>
                    <a:srgbClr val="FF0000"/>
                  </a:solidFill>
                  <a:latin typeface="Tahoma" pitchFamily="34" charset="0"/>
                </a:rPr>
                <a:t>VS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14" y="154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138" y="1415"/>
              <a:ext cx="22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defRPr/>
              </a:pPr>
              <a:r>
                <a:rPr lang="cs-CZ" altLang="cs-CZ" sz="1800" b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852" y="2132"/>
              <a:ext cx="36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defRPr/>
              </a:pPr>
              <a:r>
                <a:rPr lang="cs-CZ" altLang="cs-CZ" sz="1800" b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Pu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177" y="2390"/>
              <a:ext cx="40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defRPr/>
              </a:pPr>
              <a:r>
                <a:rPr lang="cs-CZ" altLang="cs-CZ" sz="1800" b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GP</a:t>
              </a: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4876800" y="766732"/>
            <a:ext cx="437010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err="1">
                <a:solidFill>
                  <a:srgbClr val="4D7620"/>
                </a:solidFill>
              </a:rPr>
              <a:t>Ncl</a:t>
            </a:r>
            <a:r>
              <a:rPr lang="cs-CZ" altLang="cs-CZ" sz="2400" b="1" dirty="0">
                <a:solidFill>
                  <a:srgbClr val="4D7620"/>
                </a:solidFill>
              </a:rPr>
              <a:t> </a:t>
            </a:r>
            <a:r>
              <a:rPr lang="cs-CZ" altLang="cs-CZ" sz="2400" b="1" dirty="0" err="1">
                <a:solidFill>
                  <a:srgbClr val="4D7620"/>
                </a:solidFill>
              </a:rPr>
              <a:t>caudatus</a:t>
            </a:r>
            <a:r>
              <a:rPr lang="cs-CZ" altLang="cs-CZ" sz="2400" b="1" dirty="0">
                <a:solidFill>
                  <a:srgbClr val="4D7620"/>
                </a:solidFill>
              </a:rPr>
              <a:t> + </a:t>
            </a:r>
            <a:r>
              <a:rPr lang="cs-CZ" altLang="cs-CZ" sz="2400" b="1" dirty="0" err="1">
                <a:solidFill>
                  <a:srgbClr val="4D7620"/>
                </a:solidFill>
              </a:rPr>
              <a:t>putamen</a:t>
            </a:r>
            <a:r>
              <a:rPr lang="cs-CZ" altLang="cs-CZ" sz="2400" b="1" dirty="0">
                <a:solidFill>
                  <a:srgbClr val="92D050"/>
                </a:solidFill>
              </a:rPr>
              <a:t> </a:t>
            </a:r>
            <a:endParaRPr lang="cs-CZ" altLang="cs-CZ" sz="2400" b="1" dirty="0" smtClean="0">
              <a:solidFill>
                <a:srgbClr val="92D050"/>
              </a:solidFill>
            </a:endParaRPr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smtClean="0"/>
              <a:t>= </a:t>
            </a:r>
            <a:r>
              <a:rPr lang="cs-CZ" altLang="cs-CZ" sz="2400" b="1" dirty="0" err="1" smtClean="0"/>
              <a:t>dorsal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striatum</a:t>
            </a:r>
            <a:endParaRPr lang="cs-CZ" altLang="cs-CZ" sz="2400" b="1" dirty="0"/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>
                <a:solidFill>
                  <a:srgbClr val="4D7620"/>
                </a:solidFill>
              </a:rPr>
              <a:t>Globus </a:t>
            </a:r>
            <a:r>
              <a:rPr lang="cs-CZ" altLang="cs-CZ" sz="2400" b="1" dirty="0" err="1">
                <a:solidFill>
                  <a:srgbClr val="4D7620"/>
                </a:solidFill>
              </a:rPr>
              <a:t>pallidus</a:t>
            </a:r>
            <a:r>
              <a:rPr lang="cs-CZ" altLang="cs-CZ" sz="2400" b="1" dirty="0">
                <a:solidFill>
                  <a:srgbClr val="4D7620"/>
                </a:solidFill>
              </a:rPr>
              <a:t>  </a:t>
            </a:r>
            <a:endParaRPr lang="cs-CZ" altLang="cs-CZ" sz="2400" b="1" dirty="0" smtClean="0">
              <a:solidFill>
                <a:srgbClr val="4D7620"/>
              </a:solidFill>
            </a:endParaRPr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smtClean="0"/>
              <a:t>= </a:t>
            </a:r>
            <a:r>
              <a:rPr lang="cs-CZ" altLang="cs-CZ" sz="2400" b="1" dirty="0" err="1"/>
              <a:t>dorsal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pallidum</a:t>
            </a:r>
            <a:endParaRPr lang="cs-CZ" altLang="cs-CZ" sz="2400" b="1" dirty="0"/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err="1" smtClean="0">
                <a:solidFill>
                  <a:srgbClr val="4D7620"/>
                </a:solidFill>
              </a:rPr>
              <a:t>Substantia</a:t>
            </a:r>
            <a:r>
              <a:rPr lang="cs-CZ" altLang="cs-CZ" sz="2400" b="1" dirty="0" smtClean="0">
                <a:solidFill>
                  <a:srgbClr val="4D7620"/>
                </a:solidFill>
              </a:rPr>
              <a:t> </a:t>
            </a:r>
            <a:r>
              <a:rPr lang="cs-CZ" altLang="cs-CZ" sz="2400" b="1" dirty="0" err="1">
                <a:solidFill>
                  <a:srgbClr val="4D7620"/>
                </a:solidFill>
              </a:rPr>
              <a:t>innominata</a:t>
            </a:r>
            <a:r>
              <a:rPr lang="cs-CZ" altLang="cs-CZ" sz="2400" b="1" dirty="0">
                <a:solidFill>
                  <a:srgbClr val="4D7620"/>
                </a:solidFill>
              </a:rPr>
              <a:t>:</a:t>
            </a:r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>
                <a:solidFill>
                  <a:srgbClr val="FF0000"/>
                </a:solidFill>
              </a:rPr>
              <a:t>VS </a:t>
            </a:r>
            <a:r>
              <a:rPr lang="cs-CZ" altLang="cs-CZ" sz="2400" b="1" dirty="0"/>
              <a:t>=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/>
              <a:t>ventr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striatum</a:t>
            </a:r>
            <a:r>
              <a:rPr lang="cs-CZ" altLang="cs-CZ" sz="2400" b="1" dirty="0"/>
              <a:t> </a:t>
            </a:r>
            <a:endParaRPr lang="cs-CZ" altLang="cs-CZ" sz="2400" b="1" dirty="0" smtClean="0"/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err="1" smtClean="0">
                <a:solidFill>
                  <a:srgbClr val="4D7620"/>
                </a:solidFill>
              </a:rPr>
              <a:t>Ncl</a:t>
            </a:r>
            <a:r>
              <a:rPr lang="cs-CZ" altLang="cs-CZ" sz="2400" b="1" dirty="0">
                <a:solidFill>
                  <a:srgbClr val="4D7620"/>
                </a:solidFill>
              </a:rPr>
              <a:t>. </a:t>
            </a:r>
            <a:r>
              <a:rPr lang="cs-CZ" altLang="cs-CZ" sz="2400" b="1" dirty="0" err="1">
                <a:solidFill>
                  <a:srgbClr val="4D7620"/>
                </a:solidFill>
              </a:rPr>
              <a:t>accumbens</a:t>
            </a:r>
            <a:r>
              <a:rPr lang="cs-CZ" altLang="cs-CZ" sz="2400" b="1" dirty="0">
                <a:solidFill>
                  <a:srgbClr val="4D762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4D7620"/>
                </a:solidFill>
              </a:rPr>
              <a:t>septi</a:t>
            </a:r>
            <a:r>
              <a:rPr lang="cs-CZ" altLang="cs-CZ" sz="2400" b="1" dirty="0" smtClean="0">
                <a:solidFill>
                  <a:srgbClr val="4D7620"/>
                </a:solidFill>
              </a:rPr>
              <a:t>           </a:t>
            </a:r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smtClean="0">
                <a:solidFill>
                  <a:srgbClr val="FF0000"/>
                </a:solidFill>
              </a:rPr>
              <a:t>VP</a:t>
            </a:r>
            <a:r>
              <a:rPr lang="cs-CZ" altLang="cs-CZ" sz="2400" b="1" dirty="0" smtClean="0">
                <a:solidFill>
                  <a:srgbClr val="FFFFFF"/>
                </a:solidFill>
              </a:rPr>
              <a:t> </a:t>
            </a:r>
            <a:r>
              <a:rPr lang="cs-CZ" altLang="cs-CZ" sz="2400" b="1" dirty="0"/>
              <a:t>= </a:t>
            </a:r>
            <a:r>
              <a:rPr lang="cs-CZ" altLang="cs-CZ" sz="2400" b="1" dirty="0" err="1"/>
              <a:t>ventral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pallidum</a:t>
            </a:r>
            <a:r>
              <a:rPr lang="cs-CZ" altLang="cs-CZ" sz="2400" b="1" dirty="0"/>
              <a:t> </a:t>
            </a:r>
            <a:endParaRPr lang="cs-CZ" altLang="cs-CZ" sz="2400" b="1" dirty="0" smtClean="0"/>
          </a:p>
          <a:p>
            <a:pPr>
              <a:spcBef>
                <a:spcPts val="1500"/>
              </a:spcBef>
              <a:buClr>
                <a:srgbClr val="000000"/>
              </a:buClr>
            </a:pPr>
            <a:r>
              <a:rPr lang="cs-CZ" altLang="cs-CZ" sz="2400" b="1" dirty="0" err="1" smtClean="0">
                <a:solidFill>
                  <a:srgbClr val="4D7620"/>
                </a:solidFill>
              </a:rPr>
              <a:t>Ncl</a:t>
            </a:r>
            <a:r>
              <a:rPr lang="cs-CZ" altLang="cs-CZ" sz="2400" b="1" dirty="0">
                <a:solidFill>
                  <a:srgbClr val="4D7620"/>
                </a:solidFill>
              </a:rPr>
              <a:t>. </a:t>
            </a:r>
            <a:r>
              <a:rPr lang="cs-CZ" altLang="cs-CZ" sz="2400" b="1" dirty="0" err="1">
                <a:solidFill>
                  <a:srgbClr val="4D7620"/>
                </a:solidFill>
              </a:rPr>
              <a:t>basalis</a:t>
            </a:r>
            <a:r>
              <a:rPr lang="cs-CZ" altLang="cs-CZ" sz="2400" b="1" dirty="0">
                <a:solidFill>
                  <a:srgbClr val="4D7620"/>
                </a:solidFill>
              </a:rPr>
              <a:t> </a:t>
            </a:r>
            <a:r>
              <a:rPr lang="cs-CZ" altLang="cs-CZ" sz="2400" b="1" dirty="0" err="1">
                <a:solidFill>
                  <a:srgbClr val="4D7620"/>
                </a:solidFill>
              </a:rPr>
              <a:t>Meynerti</a:t>
            </a:r>
            <a:endParaRPr lang="cs-CZ" altLang="cs-CZ" sz="2400" b="1" dirty="0">
              <a:solidFill>
                <a:srgbClr val="4D762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39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people.vcu.edu/~mikuleck/motsysp&amp;l/img0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633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457200"/>
            <a:ext cx="54825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Basal</a:t>
            </a:r>
            <a:r>
              <a:rPr lang="cs-CZ" sz="3600" dirty="0" smtClean="0"/>
              <a:t> ganglia </a:t>
            </a:r>
            <a:r>
              <a:rPr lang="cs-CZ" sz="3600" dirty="0" err="1" smtClean="0"/>
              <a:t>afferents</a:t>
            </a:r>
            <a:r>
              <a:rPr lang="cs-CZ" sz="3600" dirty="0" smtClean="0"/>
              <a:t>:</a:t>
            </a:r>
          </a:p>
          <a:p>
            <a:endParaRPr lang="cs-CZ" sz="3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cortex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substantia</a:t>
            </a:r>
            <a:r>
              <a:rPr lang="cs-CZ" sz="2400" dirty="0" smtClean="0"/>
              <a:t> </a:t>
            </a:r>
            <a:r>
              <a:rPr lang="cs-CZ" sz="2400" dirty="0" err="1" smtClean="0"/>
              <a:t>nigra</a:t>
            </a:r>
            <a:r>
              <a:rPr lang="cs-CZ" sz="2400" dirty="0" smtClean="0"/>
              <a:t> – </a:t>
            </a:r>
            <a:r>
              <a:rPr lang="cs-CZ" sz="2400" dirty="0" err="1" smtClean="0"/>
              <a:t>pars</a:t>
            </a:r>
            <a:r>
              <a:rPr lang="cs-CZ" sz="2400" dirty="0" smtClean="0"/>
              <a:t> </a:t>
            </a:r>
            <a:r>
              <a:rPr lang="cs-CZ" sz="2400" dirty="0" err="1" smtClean="0"/>
              <a:t>compacta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intralaminar</a:t>
            </a:r>
            <a:r>
              <a:rPr lang="cs-CZ" sz="2400" dirty="0" smtClean="0"/>
              <a:t> </a:t>
            </a:r>
            <a:r>
              <a:rPr lang="cs-CZ" sz="2400" dirty="0" err="1" smtClean="0"/>
              <a:t>ncll</a:t>
            </a:r>
            <a:r>
              <a:rPr lang="cs-CZ" sz="2400" dirty="0" smtClean="0"/>
              <a:t>. of thalamus (CM)</a:t>
            </a:r>
            <a:endParaRPr lang="cs-CZ" sz="2400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8715"/>
            <a:ext cx="55245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age.slidesharecdn.com/basalganglia2010-110105020929-phpapp01/95/basal-ganglia-2010-17-728.jpg?cb=1294193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709863"/>
            <a:ext cx="6343648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9/9e/Basal_ganglia_circuits.svg/1010px-Basal_ganglia_circuit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19" y="-2209800"/>
            <a:ext cx="4767954" cy="68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130" y="87151"/>
            <a:ext cx="50674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Basal</a:t>
            </a:r>
            <a:r>
              <a:rPr lang="cs-CZ" sz="3600" dirty="0" smtClean="0"/>
              <a:t> ganglia </a:t>
            </a:r>
            <a:r>
              <a:rPr lang="cs-CZ" sz="3600" dirty="0" err="1" smtClean="0"/>
              <a:t>efferents</a:t>
            </a:r>
            <a:r>
              <a:rPr lang="cs-CZ" sz="3600" dirty="0" smtClean="0"/>
              <a:t>:</a:t>
            </a:r>
          </a:p>
          <a:p>
            <a:endParaRPr lang="cs-CZ" sz="3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GPi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SN – </a:t>
            </a:r>
            <a:r>
              <a:rPr lang="cs-CZ" sz="2400" dirty="0" err="1" smtClean="0"/>
              <a:t>pars</a:t>
            </a:r>
            <a:r>
              <a:rPr lang="cs-CZ" sz="2400" dirty="0" smtClean="0"/>
              <a:t> </a:t>
            </a:r>
            <a:r>
              <a:rPr lang="cs-CZ" sz="2400" dirty="0" err="1" smtClean="0"/>
              <a:t>reticularis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 smtClean="0">
                <a:solidFill>
                  <a:srgbClr val="FF0000"/>
                </a:solidFill>
              </a:rPr>
              <a:t>Th</a:t>
            </a:r>
            <a:r>
              <a:rPr lang="cs-CZ" sz="2400" dirty="0" smtClean="0">
                <a:solidFill>
                  <a:srgbClr val="FF0000"/>
                </a:solidFill>
              </a:rPr>
              <a:t>. VA/VL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 smtClean="0">
                <a:solidFill>
                  <a:srgbClr val="FF0000"/>
                </a:solidFill>
              </a:rPr>
              <a:t>Th</a:t>
            </a:r>
            <a:r>
              <a:rPr lang="cs-CZ" sz="2400" dirty="0" smtClean="0">
                <a:solidFill>
                  <a:srgbClr val="FF0000"/>
                </a:solidFill>
              </a:rPr>
              <a:t>. CM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62600" y="5257800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(</a:t>
            </a:r>
            <a:r>
              <a:rPr lang="cs-CZ" sz="2400" dirty="0" err="1" smtClean="0"/>
              <a:t>ansa</a:t>
            </a:r>
            <a:r>
              <a:rPr lang="cs-CZ" sz="2400" dirty="0" smtClean="0"/>
              <a:t> </a:t>
            </a:r>
            <a:r>
              <a:rPr lang="cs-CZ" sz="2400" dirty="0" err="1" smtClean="0"/>
              <a:t>lenticularis</a:t>
            </a:r>
            <a:r>
              <a:rPr lang="cs-CZ" sz="2400" dirty="0" smtClean="0"/>
              <a:t> + </a:t>
            </a:r>
          </a:p>
          <a:p>
            <a:r>
              <a:rPr lang="cs-CZ" sz="2400" dirty="0" err="1" smtClean="0"/>
              <a:t>fasciculus</a:t>
            </a:r>
            <a:r>
              <a:rPr lang="cs-CZ" sz="2400" dirty="0" smtClean="0"/>
              <a:t> </a:t>
            </a:r>
            <a:r>
              <a:rPr lang="cs-CZ" sz="2400" dirty="0" err="1" smtClean="0"/>
              <a:t>lenticularis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/>
                <a:cs typeface="Arial"/>
              </a:rPr>
              <a:t>→</a:t>
            </a:r>
          </a:p>
          <a:p>
            <a:r>
              <a:rPr lang="cs-CZ" sz="2400" dirty="0" err="1" smtClean="0">
                <a:latin typeface="Arial"/>
                <a:cs typeface="Arial"/>
              </a:rPr>
              <a:t>fasciculus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thalamicus</a:t>
            </a:r>
            <a:r>
              <a:rPr lang="cs-CZ" sz="2400" dirty="0" smtClean="0">
                <a:latin typeface="Arial"/>
                <a:cs typeface="Arial"/>
              </a:rPr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53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9/9e/Basal_ganglia_circuits.svg/1010px-Basal_ganglia_circui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2347374"/>
            <a:ext cx="6394174" cy="91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76200" y="87151"/>
            <a:ext cx="74510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Basal</a:t>
            </a:r>
            <a:r>
              <a:rPr lang="cs-CZ" sz="3600" dirty="0" smtClean="0"/>
              <a:t> ganglia </a:t>
            </a:r>
            <a:r>
              <a:rPr lang="cs-CZ" sz="3600" dirty="0" err="1" smtClean="0"/>
              <a:t>intrinsic</a:t>
            </a:r>
            <a:r>
              <a:rPr lang="cs-CZ" sz="3600" dirty="0" smtClean="0"/>
              <a:t> </a:t>
            </a:r>
            <a:r>
              <a:rPr lang="cs-CZ" sz="3600" dirty="0" err="1" smtClean="0"/>
              <a:t>connections</a:t>
            </a:r>
            <a:r>
              <a:rPr lang="cs-CZ" sz="3600" dirty="0" smtClean="0"/>
              <a:t>:</a:t>
            </a:r>
          </a:p>
          <a:p>
            <a:endParaRPr lang="cs-CZ" sz="3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Striatopallidal</a:t>
            </a:r>
            <a:r>
              <a:rPr lang="cs-CZ" sz="2400" dirty="0" smtClean="0"/>
              <a:t> 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Striatonigral</a:t>
            </a:r>
            <a:r>
              <a:rPr lang="cs-CZ" sz="2400" dirty="0" smtClean="0"/>
              <a:t> 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>
                <a:latin typeface="Arial"/>
                <a:cs typeface="Arial"/>
              </a:rPr>
              <a:t>GPe</a:t>
            </a:r>
            <a:r>
              <a:rPr lang="cs-CZ" sz="2400" dirty="0" smtClean="0">
                <a:latin typeface="Arial"/>
                <a:cs typeface="Arial"/>
              </a:rPr>
              <a:t> → </a:t>
            </a:r>
            <a:r>
              <a:rPr lang="cs-CZ" sz="2400" dirty="0"/>
              <a:t>STN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STN </a:t>
            </a:r>
            <a:r>
              <a:rPr lang="cs-CZ" sz="2400" dirty="0" smtClean="0">
                <a:latin typeface="Arial"/>
                <a:cs typeface="Arial"/>
              </a:rPr>
              <a:t>→ GP, </a:t>
            </a:r>
            <a:r>
              <a:rPr lang="cs-CZ" sz="2400" dirty="0" err="1" smtClean="0">
                <a:latin typeface="Arial"/>
                <a:cs typeface="Arial"/>
              </a:rPr>
              <a:t>SNr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Nigrostriatal</a:t>
            </a:r>
            <a:r>
              <a:rPr lang="cs-CZ" sz="2400" dirty="0" smtClean="0"/>
              <a:t> p.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182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29000" y="260891"/>
            <a:ext cx="224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Motor </a:t>
            </a:r>
            <a:r>
              <a:rPr lang="cs-CZ" sz="3200" b="1" dirty="0" err="1" smtClean="0"/>
              <a:t>loop</a:t>
            </a:r>
            <a:endParaRPr lang="cs-CZ" sz="3200" b="1" dirty="0"/>
          </a:p>
        </p:txBody>
      </p:sp>
      <p:pic>
        <p:nvPicPr>
          <p:cNvPr id="1026" name="Picture 2" descr="http://biomed.brown.edu/Courses/BI108/BI108_2003_Groups/Deep_Brain_Stimulation/images/normallo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0" y="1171366"/>
            <a:ext cx="47244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nicalgate.com/wp-content/uploads/2015/04/B9781437704341000967_f071-001-9781437704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22" y="2590800"/>
            <a:ext cx="327251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.quizlet.com/PIllKvY8l4Fd4FRZeBipC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9" y="609600"/>
            <a:ext cx="3846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.quizlet.com/BrlqfkbhRNno.5LcRvM6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598002" cy="5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 smtClean="0"/>
              <a:t>SPINAL MOTOR REFLEXES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0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71800" y="381000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CEREBELLUM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9600" y="1828800"/>
            <a:ext cx="57230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Functions</a:t>
            </a:r>
            <a:r>
              <a:rPr lang="cs-CZ" sz="2400" b="1" dirty="0" smtClean="0"/>
              <a:t>:</a:t>
            </a:r>
          </a:p>
          <a:p>
            <a:endParaRPr lang="cs-CZ" sz="2400" b="1" i="1" dirty="0" smtClean="0"/>
          </a:p>
          <a:p>
            <a:r>
              <a:rPr lang="en-US" sz="2400" b="1" i="1" dirty="0" smtClean="0"/>
              <a:t>Maintenance </a:t>
            </a:r>
            <a:r>
              <a:rPr lang="en-US" sz="2400" b="1" i="1" dirty="0"/>
              <a:t>of balance and </a:t>
            </a:r>
            <a:r>
              <a:rPr lang="en-US" sz="2400" b="1" i="1" dirty="0" smtClean="0"/>
              <a:t>posture</a:t>
            </a:r>
            <a:endParaRPr lang="cs-CZ" sz="2400" b="1" i="1" dirty="0" smtClean="0"/>
          </a:p>
          <a:p>
            <a:endParaRPr lang="cs-CZ" sz="2400" b="1" i="1" dirty="0"/>
          </a:p>
          <a:p>
            <a:r>
              <a:rPr lang="en-US" sz="2400" b="1" i="1" dirty="0"/>
              <a:t>Coordination of voluntary </a:t>
            </a:r>
            <a:r>
              <a:rPr lang="en-US" sz="2400" b="1" i="1" dirty="0" smtClean="0"/>
              <a:t>movements</a:t>
            </a:r>
            <a:endParaRPr lang="cs-CZ" sz="2400" b="1" i="1" dirty="0" smtClean="0"/>
          </a:p>
          <a:p>
            <a:endParaRPr lang="cs-CZ" sz="2400" b="1" i="1" dirty="0"/>
          </a:p>
          <a:p>
            <a:r>
              <a:rPr lang="en-US" sz="2400" b="1" i="1" dirty="0"/>
              <a:t>Motor </a:t>
            </a:r>
            <a:r>
              <a:rPr lang="en-US" sz="2400" b="1" i="1" dirty="0" smtClean="0"/>
              <a:t>learning</a:t>
            </a:r>
            <a:endParaRPr lang="cs-CZ" sz="2400" b="1" i="1" dirty="0" smtClean="0"/>
          </a:p>
          <a:p>
            <a:endParaRPr lang="cs-CZ" sz="2400" b="1" i="1" dirty="0"/>
          </a:p>
          <a:p>
            <a:r>
              <a:rPr lang="en-US" sz="2400" b="1" i="1" dirty="0"/>
              <a:t>Cognitive functions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188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67000" y="81025"/>
            <a:ext cx="390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SPINAL REFLEXES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1000" y="609600"/>
            <a:ext cx="5795176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type of </a:t>
            </a:r>
            <a:r>
              <a:rPr lang="cs-CZ" sz="2400" b="1" dirty="0" err="1" smtClean="0">
                <a:solidFill>
                  <a:srgbClr val="FF0000"/>
                </a:solidFill>
              </a:rPr>
              <a:t>afferents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somatic</a:t>
            </a:r>
            <a:r>
              <a:rPr lang="cs-CZ" sz="2400" dirty="0" smtClean="0"/>
              <a:t> </a:t>
            </a: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visceral</a:t>
            </a:r>
            <a:r>
              <a:rPr lang="cs-CZ" sz="2400" dirty="0" smtClean="0"/>
              <a:t> </a:t>
            </a:r>
            <a:r>
              <a:rPr lang="cs-CZ" sz="2400" dirty="0" err="1"/>
              <a:t>spinal</a:t>
            </a:r>
            <a:r>
              <a:rPr lang="cs-CZ" sz="2400" dirty="0"/>
              <a:t>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type of </a:t>
            </a:r>
            <a:r>
              <a:rPr lang="cs-CZ" sz="2400" b="1" dirty="0" err="1" smtClean="0">
                <a:solidFill>
                  <a:srgbClr val="FF0000"/>
                </a:solidFill>
              </a:rPr>
              <a:t>somatosensor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proprioceptive</a:t>
            </a:r>
            <a:r>
              <a:rPr lang="cs-CZ" sz="2400" dirty="0" smtClean="0"/>
              <a:t>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exteroceptive</a:t>
            </a:r>
            <a:r>
              <a:rPr lang="cs-CZ" sz="2400" dirty="0" smtClean="0"/>
              <a:t> </a:t>
            </a:r>
            <a:r>
              <a:rPr lang="cs-CZ" sz="2400" dirty="0" err="1"/>
              <a:t>reflexes</a:t>
            </a:r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number</a:t>
            </a:r>
            <a:r>
              <a:rPr lang="cs-CZ" sz="2400" b="1" dirty="0" smtClean="0">
                <a:solidFill>
                  <a:srgbClr val="FF0000"/>
                </a:solidFill>
              </a:rPr>
              <a:t> of </a:t>
            </a:r>
            <a:r>
              <a:rPr lang="cs-CZ" sz="2400" b="1" dirty="0" err="1" smtClean="0">
                <a:solidFill>
                  <a:srgbClr val="FF0000"/>
                </a:solidFill>
              </a:rPr>
              <a:t>involved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spinal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segments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monosegmental</a:t>
            </a:r>
            <a:r>
              <a:rPr lang="cs-CZ" sz="2400" dirty="0" smtClean="0"/>
              <a:t> </a:t>
            </a: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polysegmental</a:t>
            </a:r>
            <a:r>
              <a:rPr lang="cs-CZ" sz="2400" dirty="0" smtClean="0"/>
              <a:t> </a:t>
            </a:r>
            <a:r>
              <a:rPr lang="cs-CZ" sz="2400" dirty="0" err="1"/>
              <a:t>spinal</a:t>
            </a:r>
            <a:r>
              <a:rPr lang="cs-CZ" sz="2400" dirty="0"/>
              <a:t> </a:t>
            </a:r>
            <a:r>
              <a:rPr lang="cs-CZ" sz="2400" dirty="0" err="1"/>
              <a:t>reflexes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number</a:t>
            </a:r>
            <a:r>
              <a:rPr lang="cs-CZ" sz="2400" b="1" dirty="0" smtClean="0">
                <a:solidFill>
                  <a:srgbClr val="FF0000"/>
                </a:solidFill>
              </a:rPr>
              <a:t> of </a:t>
            </a:r>
            <a:r>
              <a:rPr lang="cs-CZ" sz="2400" b="1" dirty="0" err="1" smtClean="0">
                <a:solidFill>
                  <a:srgbClr val="FF0000"/>
                </a:solidFill>
              </a:rPr>
              <a:t>synapses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monosynaptic</a:t>
            </a:r>
            <a:r>
              <a:rPr lang="cs-CZ" sz="2400" dirty="0" smtClean="0"/>
              <a:t>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d</a:t>
            </a:r>
            <a:r>
              <a:rPr lang="cs-CZ" sz="2400" dirty="0" err="1" smtClean="0"/>
              <a:t>isynaptic</a:t>
            </a:r>
            <a:r>
              <a:rPr lang="cs-CZ" sz="2400" dirty="0" smtClean="0"/>
              <a:t> </a:t>
            </a:r>
            <a:r>
              <a:rPr lang="cs-CZ" sz="2400" dirty="0" err="1"/>
              <a:t>reflexes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polysynaptic</a:t>
            </a:r>
            <a:r>
              <a:rPr lang="cs-CZ" sz="2400" dirty="0" smtClean="0"/>
              <a:t> </a:t>
            </a:r>
            <a:r>
              <a:rPr lang="cs-CZ" sz="2400" dirty="0" err="1"/>
              <a:t>reflexes</a:t>
            </a:r>
            <a:endParaRPr lang="cs-CZ" sz="2400" dirty="0"/>
          </a:p>
          <a:p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4" y="1143000"/>
            <a:ext cx="92072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38200" y="381000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Myotatic</a:t>
            </a:r>
            <a:r>
              <a:rPr lang="cs-CZ" sz="2400" dirty="0" smtClean="0"/>
              <a:t> reflex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15000" y="380999"/>
            <a:ext cx="266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Withdrawal</a:t>
            </a:r>
            <a:r>
              <a:rPr lang="cs-CZ" sz="2400" dirty="0" smtClean="0"/>
              <a:t> reflex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1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" y="1066800"/>
            <a:ext cx="9132738" cy="47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1431" y="183226"/>
            <a:ext cx="556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M</a:t>
            </a:r>
            <a:r>
              <a:rPr lang="en-US" sz="3600" b="1" dirty="0" err="1" smtClean="0"/>
              <a:t>yotatic</a:t>
            </a:r>
            <a:r>
              <a:rPr lang="en-US" sz="3600" b="1" dirty="0" smtClean="0"/>
              <a:t> </a:t>
            </a:r>
            <a:r>
              <a:rPr lang="cs-CZ" sz="3600" b="1" dirty="0" smtClean="0"/>
              <a:t>(</a:t>
            </a:r>
            <a:r>
              <a:rPr lang="cs-CZ" sz="3600" b="1" dirty="0" err="1" smtClean="0"/>
              <a:t>stretch</a:t>
            </a:r>
            <a:r>
              <a:rPr lang="cs-CZ" sz="3600" b="1" dirty="0" smtClean="0"/>
              <a:t>) </a:t>
            </a:r>
            <a:r>
              <a:rPr lang="en-US" sz="3600" b="1" dirty="0" smtClean="0"/>
              <a:t>reflex</a:t>
            </a:r>
            <a:r>
              <a:rPr lang="en-US" sz="2400" dirty="0"/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8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1431" y="183226"/>
            <a:ext cx="556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M</a:t>
            </a:r>
            <a:r>
              <a:rPr lang="en-US" sz="3600" b="1" dirty="0" err="1" smtClean="0"/>
              <a:t>yotatic</a:t>
            </a:r>
            <a:r>
              <a:rPr lang="en-US" sz="3600" b="1" dirty="0" smtClean="0"/>
              <a:t> </a:t>
            </a:r>
            <a:r>
              <a:rPr lang="cs-CZ" sz="3600" b="1" dirty="0" smtClean="0"/>
              <a:t>(</a:t>
            </a:r>
            <a:r>
              <a:rPr lang="cs-CZ" sz="3600" b="1" dirty="0" err="1" smtClean="0"/>
              <a:t>stretch</a:t>
            </a:r>
            <a:r>
              <a:rPr lang="cs-CZ" sz="3600" b="1" dirty="0" smtClean="0"/>
              <a:t>) </a:t>
            </a:r>
            <a:r>
              <a:rPr lang="en-US" sz="3600" b="1" dirty="0" smtClean="0"/>
              <a:t>reflex</a:t>
            </a:r>
            <a:r>
              <a:rPr lang="en-US" sz="2400" dirty="0"/>
              <a:t> </a:t>
            </a: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871538"/>
            <a:ext cx="65246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423988"/>
            <a:ext cx="60674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76400" y="381000"/>
            <a:ext cx="556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M</a:t>
            </a:r>
            <a:r>
              <a:rPr lang="en-US" sz="3600" b="1" dirty="0" err="1"/>
              <a:t>yotatic</a:t>
            </a:r>
            <a:r>
              <a:rPr lang="en-US" sz="3600" b="1" dirty="0"/>
              <a:t> </a:t>
            </a:r>
            <a:r>
              <a:rPr lang="cs-CZ" sz="3600" b="1" dirty="0"/>
              <a:t>(</a:t>
            </a:r>
            <a:r>
              <a:rPr lang="cs-CZ" sz="3600" b="1" dirty="0" err="1"/>
              <a:t>stretch</a:t>
            </a:r>
            <a:r>
              <a:rPr lang="cs-CZ" sz="3600" b="1" dirty="0"/>
              <a:t>) </a:t>
            </a:r>
            <a:r>
              <a:rPr lang="en-US" sz="3600" b="1" dirty="0"/>
              <a:t>reflex</a:t>
            </a:r>
            <a:r>
              <a:rPr lang="en-US" sz="2400" dirty="0"/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01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0336" y="228600"/>
            <a:ext cx="7391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Reflex </a:t>
            </a:r>
            <a:r>
              <a:rPr lang="cs-CZ" sz="3600" dirty="0" err="1" smtClean="0"/>
              <a:t>loop</a:t>
            </a:r>
            <a:r>
              <a:rPr lang="cs-CZ" sz="3600" dirty="0" smtClean="0"/>
              <a:t> of Golgi </a:t>
            </a:r>
            <a:r>
              <a:rPr lang="cs-CZ" sz="3600" dirty="0" err="1" smtClean="0"/>
              <a:t>tendon</a:t>
            </a:r>
            <a:r>
              <a:rPr lang="cs-CZ" sz="3600" dirty="0" smtClean="0"/>
              <a:t> organ</a:t>
            </a:r>
            <a:endParaRPr lang="cs-CZ" sz="3600" dirty="0"/>
          </a:p>
          <a:p>
            <a:pPr algn="ctr"/>
            <a:r>
              <a:rPr lang="cs-CZ" sz="3600" dirty="0" smtClean="0"/>
              <a:t>(</a:t>
            </a:r>
            <a:r>
              <a:rPr lang="cs-CZ" sz="3600" dirty="0"/>
              <a:t>inverse </a:t>
            </a:r>
            <a:r>
              <a:rPr lang="cs-CZ" sz="3600" dirty="0" err="1"/>
              <a:t>myotatic</a:t>
            </a:r>
            <a:r>
              <a:rPr lang="cs-CZ" sz="3600" dirty="0"/>
              <a:t> </a:t>
            </a:r>
            <a:r>
              <a:rPr lang="cs-CZ" sz="3600" dirty="0" smtClean="0"/>
              <a:t>reflex</a:t>
            </a:r>
            <a:r>
              <a:rPr lang="cs-CZ" sz="3600" dirty="0"/>
              <a:t>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384852" y="1600200"/>
            <a:ext cx="6400800" cy="4248150"/>
            <a:chOff x="1384852" y="1600200"/>
            <a:chExt cx="6400800" cy="424815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852" y="1600200"/>
              <a:ext cx="6400800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4585252" y="1981200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dirty="0" err="1" smtClean="0"/>
                <a:t>Ib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53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1988"/>
            <a:ext cx="6858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76400" y="57834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Flexor (</a:t>
            </a:r>
            <a:r>
              <a:rPr lang="cs-CZ" sz="3600" dirty="0" err="1" smtClean="0"/>
              <a:t>withdrawal</a:t>
            </a:r>
            <a:r>
              <a:rPr lang="cs-CZ" sz="3600" dirty="0" smtClean="0"/>
              <a:t>) reflex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366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slideplayer.com/10/2809432/slides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915704" y="457200"/>
            <a:ext cx="3043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Renshaw</a:t>
            </a:r>
            <a:r>
              <a:rPr lang="cs-CZ" sz="3600" dirty="0" smtClean="0"/>
              <a:t> </a:t>
            </a:r>
            <a:r>
              <a:rPr lang="cs-CZ" sz="3600" dirty="0" err="1" smtClean="0"/>
              <a:t>cells</a:t>
            </a:r>
            <a:endParaRPr lang="cs-CZ" sz="3600" dirty="0" smtClean="0"/>
          </a:p>
          <a:p>
            <a:endParaRPr lang="cs-CZ" dirty="0"/>
          </a:p>
        </p:txBody>
      </p:sp>
      <p:pic>
        <p:nvPicPr>
          <p:cNvPr id="13314" name="Picture 2" descr="http://www.learnneurosurgery.com/uploads/1/6/6/8/16689668/460871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84" y="1600200"/>
            <a:ext cx="58959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24200" y="685800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Gamma</a:t>
            </a:r>
            <a:r>
              <a:rPr lang="cs-CZ" sz="3600" dirty="0" smtClean="0"/>
              <a:t> </a:t>
            </a:r>
            <a:r>
              <a:rPr lang="cs-CZ" sz="3600" dirty="0" err="1" smtClean="0"/>
              <a:t>loop</a:t>
            </a:r>
            <a:endParaRPr lang="cs-CZ" sz="3600" dirty="0"/>
          </a:p>
        </p:txBody>
      </p:sp>
      <p:pic>
        <p:nvPicPr>
          <p:cNvPr id="11268" name="Picture 4" descr="https://www.liverpool.ac.uk/~rbj/RBJ/rbjteaching/spin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" y="1905000"/>
            <a:ext cx="9122241" cy="34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62200" y="457200"/>
            <a:ext cx="4402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/>
              <a:t>CEREBELLUM</a:t>
            </a:r>
          </a:p>
          <a:p>
            <a:r>
              <a:rPr lang="cs-CZ" sz="3600" b="1" dirty="0" err="1" smtClean="0"/>
              <a:t>Anatomical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division</a:t>
            </a:r>
            <a:endParaRPr lang="cs-CZ" sz="3600" b="1" dirty="0"/>
          </a:p>
        </p:txBody>
      </p:sp>
      <p:pic>
        <p:nvPicPr>
          <p:cNvPr id="7170" name="Picture 2" descr="http://users.telenet.be/zeldzame.ziekten/List.z/zkher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752600"/>
            <a:ext cx="6869182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066800" y="762000"/>
            <a:ext cx="7175351" cy="179316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cs-CZ" dirty="0" smtClean="0"/>
              <a:t>EYE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36453" y="457200"/>
            <a:ext cx="359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EYE MOVEMENTS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2027" y="1447800"/>
            <a:ext cx="76501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Fovea </a:t>
            </a:r>
            <a:r>
              <a:rPr lang="cs-CZ" sz="2400" dirty="0" err="1" smtClean="0"/>
              <a:t>centralis</a:t>
            </a:r>
            <a:r>
              <a:rPr lang="cs-CZ" sz="2400" dirty="0" smtClean="0"/>
              <a:t> – area of most </a:t>
            </a:r>
            <a:r>
              <a:rPr lang="cs-CZ" sz="2400" dirty="0" err="1" smtClean="0"/>
              <a:t>acute</a:t>
            </a:r>
            <a:r>
              <a:rPr lang="cs-CZ" sz="2400" dirty="0" smtClean="0"/>
              <a:t> vision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Coordination of </a:t>
            </a:r>
            <a:r>
              <a:rPr lang="cs-CZ" sz="2400" dirty="0" smtClean="0"/>
              <a:t>12 </a:t>
            </a:r>
            <a:r>
              <a:rPr lang="cs-CZ" sz="2400" dirty="0" err="1" smtClean="0"/>
              <a:t>extraocular</a:t>
            </a:r>
            <a:r>
              <a:rPr lang="cs-CZ" sz="2400" dirty="0" smtClean="0"/>
              <a:t> </a:t>
            </a:r>
            <a:r>
              <a:rPr lang="en-US" sz="2400" dirty="0" smtClean="0"/>
              <a:t>muscles</a:t>
            </a:r>
            <a:endParaRPr lang="cs-CZ" sz="2400" dirty="0" smtClean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FF0000"/>
                </a:solidFill>
              </a:rPr>
              <a:t>Eye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movements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715963" indent="-268288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conjugated</a:t>
            </a:r>
            <a:r>
              <a:rPr lang="cs-CZ" sz="2400" dirty="0" smtClean="0"/>
              <a:t> – </a:t>
            </a:r>
            <a:r>
              <a:rPr lang="cs-CZ" sz="2400" dirty="0" err="1" smtClean="0"/>
              <a:t>both</a:t>
            </a:r>
            <a:r>
              <a:rPr lang="cs-CZ" sz="2400" dirty="0" smtClean="0"/>
              <a:t> </a:t>
            </a:r>
            <a:r>
              <a:rPr lang="cs-CZ" sz="2400" dirty="0" err="1" smtClean="0"/>
              <a:t>eyes</a:t>
            </a:r>
            <a:r>
              <a:rPr lang="cs-CZ" sz="2400" dirty="0" smtClean="0"/>
              <a:t> in </a:t>
            </a:r>
            <a:r>
              <a:rPr lang="cs-CZ" sz="2400" dirty="0" err="1" smtClean="0"/>
              <a:t>same</a:t>
            </a:r>
            <a:r>
              <a:rPr lang="cs-CZ" sz="2400" dirty="0" smtClean="0"/>
              <a:t> </a:t>
            </a:r>
            <a:r>
              <a:rPr lang="cs-CZ" sz="2400" dirty="0" err="1" smtClean="0"/>
              <a:t>direction</a:t>
            </a:r>
            <a:endParaRPr lang="cs-CZ" sz="2400" dirty="0" smtClean="0"/>
          </a:p>
          <a:p>
            <a:pPr marL="715963" indent="-268288">
              <a:buFont typeface="Wingdings" panose="05000000000000000000" pitchFamily="2" charset="2"/>
              <a:buChar char="§"/>
            </a:pPr>
            <a:r>
              <a:rPr lang="cs-CZ" sz="2400" dirty="0" err="1" smtClean="0"/>
              <a:t>vergent</a:t>
            </a:r>
            <a:r>
              <a:rPr lang="cs-CZ" sz="2400" dirty="0" smtClean="0"/>
              <a:t> - </a:t>
            </a:r>
            <a:r>
              <a:rPr lang="en-US" sz="2400" dirty="0"/>
              <a:t>during motion of object to and from us</a:t>
            </a:r>
            <a:endParaRPr lang="cs-CZ" sz="2400" dirty="0" smtClean="0"/>
          </a:p>
          <a:p>
            <a:pPr marL="1073150" indent="-357188">
              <a:buFont typeface="Wingdings" panose="05000000000000000000" pitchFamily="2" charset="2"/>
              <a:buChar char="Ø"/>
            </a:pPr>
            <a:r>
              <a:rPr lang="cs-CZ" sz="2400" dirty="0" err="1" smtClean="0"/>
              <a:t>convergent</a:t>
            </a:r>
            <a:endParaRPr lang="cs-CZ" sz="2400" dirty="0" smtClean="0"/>
          </a:p>
          <a:p>
            <a:pPr marL="1073150" indent="-357188">
              <a:buFont typeface="Wingdings" panose="05000000000000000000" pitchFamily="2" charset="2"/>
              <a:buChar char="Ø"/>
            </a:pPr>
            <a:r>
              <a:rPr lang="cs-CZ" sz="2400" dirty="0" err="1" smtClean="0"/>
              <a:t>divergent</a:t>
            </a:r>
            <a:endParaRPr lang="cs-CZ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1"/>
            <a:ext cx="4914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78" y="914399"/>
            <a:ext cx="5191222" cy="48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90600" y="347394"/>
            <a:ext cx="747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Four</a:t>
            </a:r>
            <a:r>
              <a:rPr lang="cs-CZ" sz="3600" dirty="0" smtClean="0"/>
              <a:t> basic </a:t>
            </a:r>
            <a:r>
              <a:rPr lang="cs-CZ" sz="3600" dirty="0" err="1" smtClean="0"/>
              <a:t>types</a:t>
            </a:r>
            <a:r>
              <a:rPr lang="cs-CZ" sz="3600" dirty="0" smtClean="0"/>
              <a:t> of </a:t>
            </a:r>
            <a:r>
              <a:rPr lang="cs-CZ" sz="3600" dirty="0" err="1" smtClean="0"/>
              <a:t>eye</a:t>
            </a:r>
            <a:r>
              <a:rPr lang="cs-CZ" sz="3600" dirty="0" smtClean="0"/>
              <a:t> </a:t>
            </a:r>
            <a:r>
              <a:rPr lang="cs-CZ" sz="3600" dirty="0" err="1" smtClean="0"/>
              <a:t>movements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3400" y="1828800"/>
            <a:ext cx="45175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Saccades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Smooth</a:t>
            </a:r>
            <a:r>
              <a:rPr lang="cs-CZ" sz="2400" dirty="0" smtClean="0"/>
              <a:t> </a:t>
            </a:r>
            <a:r>
              <a:rPr lang="cs-CZ" sz="2400" dirty="0" err="1" smtClean="0"/>
              <a:t>pursuit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Vergence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Vestibulo-ocular</a:t>
            </a:r>
            <a:r>
              <a:rPr lang="cs-CZ" sz="2400" dirty="0" smtClean="0"/>
              <a:t> </a:t>
            </a:r>
            <a:r>
              <a:rPr lang="cs-CZ" sz="2400" dirty="0" err="1"/>
              <a:t>movements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69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kin450-neurophysiology.wikispaces.com/file/view/BS_review.png/136377209/555x417/BS_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075"/>
            <a:ext cx="52863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60397" y="85635"/>
            <a:ext cx="5567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Saccadic eye movements</a:t>
            </a:r>
            <a:endParaRPr lang="cs-CZ" sz="3600" dirty="0"/>
          </a:p>
          <a:p>
            <a:endParaRPr lang="cs-CZ" sz="3600" dirty="0"/>
          </a:p>
        </p:txBody>
      </p:sp>
      <p:pic>
        <p:nvPicPr>
          <p:cNvPr id="16388" name="Picture 4" descr="http://nba.uth.tmc.edu/neuroscience/m/s3/images/copyright_marked_images/8-3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80" y="3276600"/>
            <a:ext cx="48594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838200"/>
            <a:ext cx="88736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/>
              <a:t>horizontal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gaze</a:t>
            </a:r>
            <a:r>
              <a:rPr lang="cs-CZ" sz="2400" b="1" dirty="0" smtClean="0"/>
              <a:t> center - PPRF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/>
              <a:t>vertical</a:t>
            </a:r>
            <a:r>
              <a:rPr lang="cs-CZ" sz="2400" b="1" dirty="0" smtClean="0"/>
              <a:t> </a:t>
            </a:r>
            <a:r>
              <a:rPr lang="cs-CZ" sz="2400" b="1" dirty="0" err="1"/>
              <a:t>gaze</a:t>
            </a:r>
            <a:r>
              <a:rPr lang="cs-CZ" sz="2400" b="1" dirty="0"/>
              <a:t> </a:t>
            </a:r>
            <a:r>
              <a:rPr lang="cs-CZ" sz="2400" b="1" dirty="0" smtClean="0"/>
              <a:t>center – RF of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midbrain</a:t>
            </a:r>
            <a:endParaRPr lang="cs-CZ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superior </a:t>
            </a:r>
            <a:r>
              <a:rPr lang="cs-CZ" sz="2400" b="1" dirty="0" err="1" smtClean="0"/>
              <a:t>colliculi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information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FEF, retina, auditory,</a:t>
            </a:r>
          </a:p>
          <a:p>
            <a:r>
              <a:rPr lang="cs-CZ" sz="2400" b="1" dirty="0" smtClean="0"/>
              <a:t>                                  and </a:t>
            </a:r>
            <a:r>
              <a:rPr lang="cs-CZ" sz="2400" b="1" dirty="0" err="1" smtClean="0"/>
              <a:t>tactile</a:t>
            </a:r>
            <a:r>
              <a:rPr lang="cs-CZ" sz="2400" b="1" dirty="0" smtClean="0"/>
              <a:t> 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01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0" y="457200"/>
            <a:ext cx="6093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Smooth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pursuit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movements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1265535"/>
            <a:ext cx="82092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elicited by a moving visual target that the eyes follow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voluntarily </a:t>
            </a:r>
            <a:r>
              <a:rPr lang="en-US" sz="2400" dirty="0"/>
              <a:t>or under </a:t>
            </a:r>
            <a:r>
              <a:rPr lang="en-US" sz="2400" dirty="0" smtClean="0"/>
              <a:t>direction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moving</a:t>
            </a:r>
            <a:r>
              <a:rPr lang="cs-CZ" sz="2400" dirty="0"/>
              <a:t>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required</a:t>
            </a:r>
            <a:r>
              <a:rPr lang="cs-CZ" sz="2400" dirty="0"/>
              <a:t> to </a:t>
            </a:r>
            <a:r>
              <a:rPr lang="cs-CZ" sz="2400" dirty="0" err="1"/>
              <a:t>initiate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eye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movement</a:t>
            </a:r>
            <a:endParaRPr lang="cs-CZ" sz="2400" dirty="0"/>
          </a:p>
          <a:p>
            <a:r>
              <a:rPr lang="en-US" sz="2400" dirty="0"/>
              <a:t> </a:t>
            </a:r>
            <a:endParaRPr lang="cs-CZ" sz="2400" dirty="0"/>
          </a:p>
        </p:txBody>
      </p:sp>
      <p:pic>
        <p:nvPicPr>
          <p:cNvPr id="18434" name="Picture 2" descr="http://images.slideplayer.com/12/3455775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10459"/>
            <a:ext cx="59436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95400" y="228600"/>
            <a:ext cx="631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Vestibulo-ocular</a:t>
            </a:r>
            <a:r>
              <a:rPr lang="cs-CZ" sz="3600" b="1" dirty="0"/>
              <a:t> </a:t>
            </a:r>
            <a:r>
              <a:rPr lang="cs-CZ" sz="3600" b="1" dirty="0" err="1"/>
              <a:t>movements</a:t>
            </a:r>
            <a:endParaRPr lang="cs-CZ" sz="3600" dirty="0"/>
          </a:p>
        </p:txBody>
      </p:sp>
      <p:pic>
        <p:nvPicPr>
          <p:cNvPr id="15364" name="Picture 4" descr="https://cnx.org/resources/2bb12f0b0553360ab2a32df14cf182418e94deb5/1419_Vestibulo-Ocular_Ref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01" y="1436638"/>
            <a:ext cx="5057699" cy="54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99060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/>
              <a:t>stabilize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eyes</a:t>
            </a:r>
            <a:r>
              <a:rPr lang="cs-CZ" sz="2400" dirty="0"/>
              <a:t> </a:t>
            </a:r>
            <a:r>
              <a:rPr lang="cs-CZ" sz="2400" dirty="0" err="1"/>
              <a:t>relative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external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,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thus</a:t>
            </a:r>
            <a:r>
              <a:rPr lang="cs-CZ" sz="2400" dirty="0" smtClean="0"/>
              <a:t> </a:t>
            </a:r>
            <a:r>
              <a:rPr lang="cs-CZ" sz="2400" dirty="0" err="1"/>
              <a:t>compensating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head</a:t>
            </a:r>
            <a:r>
              <a:rPr lang="cs-CZ" sz="2400" dirty="0" smtClean="0"/>
              <a:t> </a:t>
            </a:r>
            <a:r>
              <a:rPr lang="cs-CZ" sz="2400" dirty="0" err="1"/>
              <a:t>movements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0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09800" y="162560"/>
            <a:ext cx="4579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Vergence</a:t>
            </a:r>
            <a:r>
              <a:rPr lang="cs-CZ" sz="3600" dirty="0" smtClean="0"/>
              <a:t> </a:t>
            </a:r>
            <a:r>
              <a:rPr lang="cs-CZ" sz="3600" dirty="0" err="1" smtClean="0"/>
              <a:t>movements</a:t>
            </a:r>
            <a:endParaRPr lang="cs-CZ" sz="3600" dirty="0"/>
          </a:p>
        </p:txBody>
      </p:sp>
      <p:pic>
        <p:nvPicPr>
          <p:cNvPr id="19458" name="Picture 2" descr="https://encrypted-tbn1.gstatic.com/images?q=tbn:ANd9GcQlokIG-DzLqrSjAFdxazS4tcpxWs3_GRQV5YzFPXfVS9L7V9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83" y="1486910"/>
            <a:ext cx="2691317" cy="34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mg.youtube.com/vi/RiLX-rbxBKA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150379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37557" y="5181600"/>
            <a:ext cx="7848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Near</a:t>
            </a:r>
            <a:r>
              <a:rPr lang="cs-CZ" sz="2800" b="1" dirty="0" smtClean="0"/>
              <a:t> reflex </a:t>
            </a:r>
            <a:r>
              <a:rPr lang="cs-CZ" sz="2800" b="1" dirty="0" err="1" smtClean="0"/>
              <a:t>triad</a:t>
            </a:r>
            <a:r>
              <a:rPr lang="cs-CZ" sz="2800" b="1" dirty="0" smtClean="0"/>
              <a:t>: </a:t>
            </a:r>
            <a:r>
              <a:rPr lang="cs-CZ" sz="2800" b="1" dirty="0" err="1" smtClean="0"/>
              <a:t>convergence</a:t>
            </a:r>
            <a:endParaRPr lang="cs-CZ" sz="2800" b="1" dirty="0" smtClean="0"/>
          </a:p>
          <a:p>
            <a:r>
              <a:rPr lang="cs-CZ" sz="2800" b="1" dirty="0"/>
              <a:t> </a:t>
            </a:r>
            <a:r>
              <a:rPr lang="cs-CZ" sz="2800" b="1" dirty="0" smtClean="0"/>
              <a:t>                            </a:t>
            </a:r>
            <a:r>
              <a:rPr lang="cs-CZ" sz="2800" b="1" dirty="0" err="1" smtClean="0"/>
              <a:t>accommodation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lens</a:t>
            </a:r>
            <a:endParaRPr lang="cs-CZ" sz="2800" b="1" dirty="0" smtClean="0"/>
          </a:p>
          <a:p>
            <a:r>
              <a:rPr lang="cs-CZ" sz="2800" b="1" dirty="0"/>
              <a:t> </a:t>
            </a:r>
            <a:r>
              <a:rPr lang="cs-CZ" sz="2800" b="1" dirty="0" smtClean="0"/>
              <a:t>                            </a:t>
            </a:r>
            <a:r>
              <a:rPr lang="cs-CZ" sz="2800" b="1" dirty="0" err="1" smtClean="0"/>
              <a:t>pupillary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constriction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326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8924"/>
            <a:ext cx="2617865" cy="26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46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269869"/>
            <a:ext cx="5235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/>
              <a:t>CEREBELLUM</a:t>
            </a:r>
          </a:p>
          <a:p>
            <a:r>
              <a:rPr lang="cs-CZ" sz="3600" b="1" dirty="0" err="1" smtClean="0"/>
              <a:t>Developmental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division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6029" y="1676400"/>
            <a:ext cx="458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>
                <a:solidFill>
                  <a:srgbClr val="FF0000"/>
                </a:solidFill>
              </a:rPr>
              <a:t>archicerebellum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vestibulocerebellum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>
                <a:solidFill>
                  <a:srgbClr val="FF0000"/>
                </a:solidFill>
              </a:rPr>
              <a:t>paleoocerebellum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spinocerebellum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 smtClean="0">
                <a:solidFill>
                  <a:srgbClr val="FF0000"/>
                </a:solidFill>
              </a:rPr>
              <a:t>neocerebellum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cerebro</a:t>
            </a:r>
            <a:r>
              <a:rPr lang="cs-CZ" sz="2400" dirty="0" smtClean="0"/>
              <a:t>- (</a:t>
            </a:r>
            <a:r>
              <a:rPr lang="cs-CZ" sz="2400" dirty="0" err="1" smtClean="0"/>
              <a:t>ponto</a:t>
            </a:r>
            <a:r>
              <a:rPr lang="cs-CZ" sz="2400" dirty="0" smtClean="0"/>
              <a:t>-) cerebellum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05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4645" y="5593"/>
            <a:ext cx="4260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/>
              <a:t>CEREBELLUM</a:t>
            </a:r>
          </a:p>
          <a:p>
            <a:r>
              <a:rPr lang="cs-CZ" sz="3600" b="1" dirty="0" err="1" smtClean="0"/>
              <a:t>Functional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division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667000"/>
            <a:ext cx="4543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564" y="1189732"/>
            <a:ext cx="6231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VC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flocculonodular</a:t>
            </a:r>
            <a:r>
              <a:rPr lang="cs-CZ" sz="2400" dirty="0" smtClean="0"/>
              <a:t> lobe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vestibular</a:t>
            </a:r>
            <a:r>
              <a:rPr lang="cs-CZ" sz="2400" dirty="0" smtClean="0"/>
              <a:t> </a:t>
            </a:r>
            <a:r>
              <a:rPr lang="cs-CZ" sz="2400" dirty="0" err="1" smtClean="0"/>
              <a:t>ncll</a:t>
            </a:r>
            <a:r>
              <a:rPr lang="cs-CZ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SC - </a:t>
            </a:r>
            <a:r>
              <a:rPr lang="cs-CZ" sz="2400" b="1" dirty="0" err="1" smtClean="0">
                <a:solidFill>
                  <a:srgbClr val="FF0000"/>
                </a:solidFill>
              </a:rPr>
              <a:t>median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zone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vermis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ncl</a:t>
            </a:r>
            <a:r>
              <a:rPr lang="cs-CZ" sz="2400" dirty="0" smtClean="0"/>
              <a:t>. </a:t>
            </a:r>
            <a:r>
              <a:rPr lang="cs-CZ" sz="2400" dirty="0" err="1" smtClean="0"/>
              <a:t>fastigii</a:t>
            </a:r>
            <a:endParaRPr lang="cs-CZ" sz="2400" dirty="0" smtClean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SC - </a:t>
            </a:r>
            <a:r>
              <a:rPr lang="cs-CZ" sz="2400" b="1" dirty="0" err="1" smtClean="0">
                <a:solidFill>
                  <a:srgbClr val="FF0000"/>
                </a:solidFill>
              </a:rPr>
              <a:t>paramedian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zone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intermediate</a:t>
            </a:r>
            <a:r>
              <a:rPr lang="cs-CZ" sz="2400" dirty="0" smtClean="0"/>
              <a:t> </a:t>
            </a:r>
            <a:r>
              <a:rPr lang="cs-CZ" sz="2400" dirty="0" err="1" smtClean="0"/>
              <a:t>cortex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ncll</a:t>
            </a:r>
            <a:r>
              <a:rPr lang="cs-CZ" sz="2400" dirty="0"/>
              <a:t>. </a:t>
            </a:r>
            <a:r>
              <a:rPr lang="cs-CZ" sz="2400" dirty="0" err="1" smtClean="0"/>
              <a:t>emboliformis</a:t>
            </a:r>
            <a:r>
              <a:rPr lang="cs-CZ" sz="2400" dirty="0" smtClean="0"/>
              <a:t> </a:t>
            </a:r>
            <a:r>
              <a:rPr lang="cs-CZ" sz="2400" dirty="0"/>
              <a:t>et </a:t>
            </a:r>
            <a:r>
              <a:rPr lang="cs-CZ" sz="2400" dirty="0" err="1" smtClean="0"/>
              <a:t>globosus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CC - </a:t>
            </a:r>
            <a:r>
              <a:rPr lang="cs-CZ" sz="2400" b="1" dirty="0" err="1" smtClean="0">
                <a:solidFill>
                  <a:srgbClr val="FF0000"/>
                </a:solidFill>
              </a:rPr>
              <a:t>lateral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zone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cortex</a:t>
            </a:r>
            <a:r>
              <a:rPr lang="cs-CZ" sz="2400" dirty="0" smtClean="0"/>
              <a:t> </a:t>
            </a:r>
            <a:r>
              <a:rPr lang="cs-CZ" sz="2400" dirty="0" err="1" smtClean="0"/>
              <a:t>cerebellar</a:t>
            </a:r>
            <a:r>
              <a:rPr lang="cs-CZ" sz="2400" dirty="0" smtClean="0"/>
              <a:t> </a:t>
            </a:r>
            <a:r>
              <a:rPr lang="cs-CZ" sz="2400" dirty="0" err="1" smtClean="0"/>
              <a:t>hemispheres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ncl</a:t>
            </a:r>
            <a:r>
              <a:rPr lang="cs-CZ" sz="2400" dirty="0"/>
              <a:t>. </a:t>
            </a:r>
            <a:r>
              <a:rPr lang="cs-CZ" sz="2400" dirty="0" err="1"/>
              <a:t>dentatus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174"/>
            <a:ext cx="3124200" cy="32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nx.org/resources/c8b477169645b8977bff02e86d9b38ed2a81ed00/1612_Cerebellar_Peduncle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0"/>
            <a:ext cx="9067800" cy="69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4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he overall feedback pathway between the red nucleus and cerebellum. The red nucleus projects to the cerebellum via a synapse in the inferior olivary nucleus (rubro-olivary projections shown in green and olivocerebellar fibers shown in blue). The cerebellum, in turn, projects back to the red nucleus from the interposed nucleus (shown in red, which includes a Purkinje cell axonal input to interposed nuclei). The relationship of this circuit with the spinal cord is indicated by the presence of the rubrospinal tract.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32" y="1447800"/>
            <a:ext cx="6172200" cy="49626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286000" y="362634"/>
            <a:ext cx="437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Rubro</a:t>
            </a:r>
            <a:r>
              <a:rPr lang="cs-CZ" sz="3600" dirty="0" smtClean="0"/>
              <a:t> – </a:t>
            </a:r>
            <a:r>
              <a:rPr lang="cs-CZ" sz="3600" dirty="0" err="1" smtClean="0"/>
              <a:t>olivary</a:t>
            </a:r>
            <a:r>
              <a:rPr lang="cs-CZ" sz="3600" dirty="0" smtClean="0"/>
              <a:t> </a:t>
            </a:r>
            <a:r>
              <a:rPr lang="cs-CZ" sz="3600" dirty="0" err="1" smtClean="0"/>
              <a:t>tract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8615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545178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07955" y="128921"/>
            <a:ext cx="472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CEREBELLAR CORTEX</a:t>
            </a:r>
            <a:endParaRPr lang="cs-CZ" sz="3600" b="1" dirty="0"/>
          </a:p>
        </p:txBody>
      </p:sp>
      <p:pic>
        <p:nvPicPr>
          <p:cNvPr id="4" name="Picture 2" descr="https://s3.amazonaws.com/classconnection/224/flashcards/7262224/png/circuits-15062F93D3A2802C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6999"/>
            <a:ext cx="3894897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6678</TotalTime>
  <Words>775</Words>
  <Application>Microsoft Office PowerPoint</Application>
  <PresentationFormat>Předvádění na obrazovce (4:3)</PresentationFormat>
  <Paragraphs>242</Paragraphs>
  <Slides>48</Slides>
  <Notes>1</Notes>
  <HiddenSlides>3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8" baseType="lpstr">
      <vt:lpstr>SimSun</vt:lpstr>
      <vt:lpstr>Arial</vt:lpstr>
      <vt:lpstr>Calibri</vt:lpstr>
      <vt:lpstr>Georgia</vt:lpstr>
      <vt:lpstr>Lucida Sans Unicode</vt:lpstr>
      <vt:lpstr>Tahoma</vt:lpstr>
      <vt:lpstr>Times New Roman</vt:lpstr>
      <vt:lpstr>Trebuchet MS</vt:lpstr>
      <vt:lpstr>Wingdings</vt:lpstr>
      <vt:lpstr>Aerodynamika</vt:lpstr>
      <vt:lpstr>PATHWAYS OF THE CEREBELLUM AND BASAL GANGLIA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SPINAL MOTOR REFLEXES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Ivana Hradilová Svíženská</cp:lastModifiedBy>
  <cp:revision>255</cp:revision>
  <dcterms:created xsi:type="dcterms:W3CDTF">2016-03-11T17:01:52Z</dcterms:created>
  <dcterms:modified xsi:type="dcterms:W3CDTF">2018-04-27T09:11:04Z</dcterms:modified>
</cp:coreProperties>
</file>