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8" r:id="rId4"/>
    <p:sldId id="259" r:id="rId5"/>
    <p:sldId id="260" r:id="rId6"/>
    <p:sldId id="281" r:id="rId7"/>
    <p:sldId id="283" r:id="rId8"/>
    <p:sldId id="284" r:id="rId9"/>
    <p:sldId id="285" r:id="rId10"/>
    <p:sldId id="287" r:id="rId11"/>
    <p:sldId id="289" r:id="rId12"/>
    <p:sldId id="310" r:id="rId13"/>
    <p:sldId id="312" r:id="rId14"/>
    <p:sldId id="313" r:id="rId15"/>
    <p:sldId id="314" r:id="rId16"/>
    <p:sldId id="316" r:id="rId17"/>
    <p:sldId id="301" r:id="rId18"/>
    <p:sldId id="304" r:id="rId19"/>
    <p:sldId id="305" r:id="rId20"/>
    <p:sldId id="306" r:id="rId21"/>
    <p:sldId id="307" r:id="rId22"/>
    <p:sldId id="308" r:id="rId23"/>
    <p:sldId id="309" r:id="rId24"/>
    <p:sldId id="264" r:id="rId25"/>
    <p:sldId id="262" r:id="rId26"/>
    <p:sldId id="265" r:id="rId27"/>
    <p:sldId id="266" r:id="rId28"/>
    <p:sldId id="268" r:id="rId29"/>
    <p:sldId id="267" r:id="rId30"/>
    <p:sldId id="269" r:id="rId31"/>
    <p:sldId id="270" r:id="rId32"/>
    <p:sldId id="271" r:id="rId33"/>
    <p:sldId id="274" r:id="rId34"/>
    <p:sldId id="272" r:id="rId35"/>
    <p:sldId id="276" r:id="rId36"/>
    <p:sldId id="277" r:id="rId37"/>
    <p:sldId id="278" r:id="rId38"/>
    <p:sldId id="279" r:id="rId39"/>
    <p:sldId id="273" r:id="rId40"/>
    <p:sldId id="275" r:id="rId41"/>
    <p:sldId id="280" r:id="rId4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5FAB9-C1AE-4871-BE90-F005CFE78AA2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5F871-2DE2-4C3C-9954-66DC375A11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17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50ACE-3512-4703-B2FB-02F669BC3162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24DF1-8B91-4018-8C9D-741299907C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53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461B0-DBDA-45DF-ADD0-6AD9D437844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s-CZ" altLang="cs-CZ"/>
              <a:t>Konu</a:t>
            </a:r>
          </a:p>
        </p:txBody>
      </p:sp>
      <p:sp>
        <p:nvSpPr>
          <p:cNvPr id="50180" name="Zástupný symbol pro číslo snímku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EC874D5-86CD-4CF8-9B43-F9EE680C1738}" type="slidenum">
              <a:rPr lang="cs-CZ" sz="1200">
                <a:latin typeface="+mn-lt"/>
              </a:rPr>
              <a:pPr algn="r">
                <a:defRPr/>
              </a:pPr>
              <a:t>17</a:t>
            </a:fld>
            <a:endParaRPr lang="cs-CZ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24DF1-8B91-4018-8C9D-741299907CDD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87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28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1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62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51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84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193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55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51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30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2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BD42-57A7-4A8F-B31E-42A00ADA457D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0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EBD42-57A7-4A8F-B31E-42A00ADA457D}" type="datetimeFigureOut">
              <a:rPr lang="cs-CZ" smtClean="0"/>
              <a:t>13.2.2018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EEC7E-4D17-4EDA-AED2-A1BC39DBD1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12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III.Selected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in </a:t>
            </a:r>
            <a:r>
              <a:rPr lang="cs-CZ" dirty="0" err="1" smtClean="0"/>
              <a:t>restorative</a:t>
            </a:r>
            <a:r>
              <a:rPr lang="cs-CZ" dirty="0" smtClean="0"/>
              <a:t> </a:t>
            </a:r>
            <a:r>
              <a:rPr lang="cs-CZ" dirty="0" err="1" smtClean="0"/>
              <a:t>dentistry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81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Gear</a:t>
            </a:r>
            <a:r>
              <a:rPr lang="cs-CZ" altLang="cs-CZ" dirty="0" smtClean="0"/>
              <a:t> 1:1</a:t>
            </a:r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>
                <a:latin typeface="+mj-lt"/>
              </a:rPr>
              <a:t> Blue </a:t>
            </a:r>
            <a:r>
              <a:rPr lang="cs-CZ" sz="2000" b="1" dirty="0" err="1" smtClean="0">
                <a:latin typeface="+mj-lt"/>
              </a:rPr>
              <a:t>coded</a:t>
            </a:r>
            <a:r>
              <a:rPr lang="cs-CZ" sz="2000" b="1" dirty="0" smtClean="0">
                <a:latin typeface="+mj-lt"/>
              </a:rPr>
              <a:t>. </a:t>
            </a:r>
            <a:r>
              <a:rPr lang="cs-CZ" sz="2000" b="1" dirty="0" err="1" smtClean="0">
                <a:latin typeface="+mj-lt"/>
              </a:rPr>
              <a:t>Preparation</a:t>
            </a:r>
            <a:r>
              <a:rPr lang="cs-CZ" sz="2000" b="1" dirty="0" smtClean="0">
                <a:latin typeface="+mj-lt"/>
              </a:rPr>
              <a:t> in dentin </a:t>
            </a:r>
            <a:r>
              <a:rPr lang="cs-CZ" sz="2000" b="1" dirty="0" err="1" smtClean="0">
                <a:latin typeface="+mj-lt"/>
              </a:rPr>
              <a:t>recommended</a:t>
            </a:r>
            <a:endParaRPr lang="cs-CZ" sz="2000" b="1" dirty="0">
              <a:latin typeface="+mj-lt"/>
            </a:endParaRPr>
          </a:p>
        </p:txBody>
      </p:sp>
      <p:pic>
        <p:nvPicPr>
          <p:cNvPr id="10243" name="Picture 3" descr="kolenko mo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6043613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0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Low</a:t>
            </a:r>
            <a:r>
              <a:rPr lang="cs-CZ" altLang="cs-CZ" dirty="0" smtClean="0"/>
              <a:t> speed </a:t>
            </a:r>
            <a:r>
              <a:rPr lang="cs-CZ" altLang="cs-CZ" dirty="0" err="1" smtClean="0"/>
              <a:t>handpiece</a:t>
            </a:r>
            <a:endParaRPr lang="cs-CZ" alt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Suitable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for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slow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worh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e.g</a:t>
            </a:r>
            <a:r>
              <a:rPr lang="cs-CZ" sz="2400" b="1" dirty="0" smtClean="0">
                <a:latin typeface="+mj-lt"/>
              </a:rPr>
              <a:t>. </a:t>
            </a:r>
            <a:r>
              <a:rPr lang="cs-CZ" sz="2400" b="1" dirty="0" err="1">
                <a:latin typeface="+mj-lt"/>
              </a:rPr>
              <a:t>e</a:t>
            </a:r>
            <a:r>
              <a:rPr lang="cs-CZ" sz="2400" b="1" dirty="0" err="1" smtClean="0">
                <a:latin typeface="+mj-lt"/>
              </a:rPr>
              <a:t>xcavation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of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carious</a:t>
            </a:r>
            <a:r>
              <a:rPr lang="cs-CZ" sz="2400" b="1" dirty="0" smtClean="0">
                <a:latin typeface="+mj-lt"/>
              </a:rPr>
              <a:t> dentin </a:t>
            </a:r>
            <a:endParaRPr lang="cs-CZ" sz="2400" b="1" dirty="0">
              <a:latin typeface="+mj-lt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50925" y="17716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2292" name="Picture 4" descr="zelenekole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50323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85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handpieces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Handpiece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compaction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amalgam</a:t>
            </a:r>
          </a:p>
          <a:p>
            <a:r>
              <a:rPr lang="cs-CZ" dirty="0" smtClean="0"/>
              <a:t>EWA </a:t>
            </a:r>
            <a:r>
              <a:rPr lang="cs-CZ" dirty="0" err="1" smtClean="0"/>
              <a:t>system</a:t>
            </a:r>
            <a:r>
              <a:rPr lang="cs-CZ" dirty="0" smtClean="0"/>
              <a:t> ( instrument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rotate</a:t>
            </a:r>
            <a:r>
              <a:rPr lang="cs-CZ" dirty="0" smtClean="0"/>
              <a:t>,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oscillate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Handpieces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endodontology</a:t>
            </a:r>
            <a:r>
              <a:rPr lang="cs-CZ" dirty="0" smtClean="0"/>
              <a:t> and implantology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7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Hand </a:t>
            </a:r>
            <a:r>
              <a:rPr lang="cs-CZ" dirty="0" err="1" smtClean="0"/>
              <a:t>instruments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7042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Chisels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 err="1" smtClean="0"/>
              <a:t>Fopr</a:t>
            </a:r>
            <a:r>
              <a:rPr lang="cs-CZ" dirty="0" smtClean="0"/>
              <a:t> </a:t>
            </a:r>
            <a:r>
              <a:rPr lang="cs-CZ" dirty="0" err="1" smtClean="0"/>
              <a:t>finishing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gingival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in </a:t>
            </a:r>
            <a:r>
              <a:rPr lang="cs-CZ" dirty="0" err="1" smtClean="0"/>
              <a:t>class</a:t>
            </a:r>
            <a:r>
              <a:rPr lang="cs-CZ" dirty="0" smtClean="0"/>
              <a:t> II</a:t>
            </a:r>
            <a:endParaRPr lang="cs-CZ" dirty="0"/>
          </a:p>
        </p:txBody>
      </p:sp>
      <p:pic>
        <p:nvPicPr>
          <p:cNvPr id="4" name="Picture 3" descr="sikmit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695159" cy="4395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la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393095" cy="176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0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Excavator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Ostrý, lžičce podobný nástroj k odstranění kazivého dentinu.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1013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21088"/>
            <a:ext cx="3449744" cy="25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Rotary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Burs</a:t>
            </a:r>
            <a:r>
              <a:rPr lang="cs-CZ" dirty="0" smtClean="0"/>
              <a:t> and </a:t>
            </a:r>
            <a:r>
              <a:rPr lang="cs-CZ" dirty="0" err="1" smtClean="0"/>
              <a:t>diamonds</a:t>
            </a:r>
            <a:r>
              <a:rPr lang="cs-CZ" dirty="0" smtClean="0"/>
              <a:t>.</a:t>
            </a:r>
          </a:p>
          <a:p>
            <a:r>
              <a:rPr lang="cs-CZ" dirty="0" smtClean="0"/>
              <a:t>ISO </a:t>
            </a:r>
            <a:r>
              <a:rPr lang="cs-CZ" dirty="0" err="1" smtClean="0"/>
              <a:t>norm</a:t>
            </a:r>
            <a:r>
              <a:rPr lang="cs-CZ" dirty="0" smtClean="0"/>
              <a:t> 6360</a:t>
            </a:r>
          </a:p>
          <a:p>
            <a:r>
              <a:rPr lang="cs-CZ" dirty="0" smtClean="0"/>
              <a:t>5   </a:t>
            </a:r>
            <a:r>
              <a:rPr lang="cs-CZ" dirty="0" err="1" smtClean="0"/>
              <a:t>figures</a:t>
            </a:r>
            <a:r>
              <a:rPr lang="cs-CZ" dirty="0" smtClean="0"/>
              <a:t> A – E</a:t>
            </a:r>
          </a:p>
          <a:p>
            <a:pPr marL="0" indent="0">
              <a:buNone/>
            </a:pPr>
            <a:r>
              <a:rPr lang="cs-CZ" dirty="0" smtClean="0"/>
              <a:t>A- </a:t>
            </a:r>
            <a:r>
              <a:rPr lang="cs-CZ" dirty="0" err="1" smtClean="0"/>
              <a:t>material</a:t>
            </a:r>
            <a:r>
              <a:rPr lang="cs-CZ" dirty="0" smtClean="0"/>
              <a:t> (</a:t>
            </a:r>
            <a:r>
              <a:rPr lang="cs-CZ" dirty="0" err="1" smtClean="0"/>
              <a:t>Stainless</a:t>
            </a:r>
            <a:r>
              <a:rPr lang="cs-CZ" dirty="0" smtClean="0"/>
              <a:t> </a:t>
            </a:r>
            <a:r>
              <a:rPr lang="cs-CZ" dirty="0" err="1" smtClean="0"/>
              <a:t>steel</a:t>
            </a:r>
            <a:r>
              <a:rPr lang="cs-CZ" dirty="0" smtClean="0"/>
              <a:t>, </a:t>
            </a:r>
            <a:r>
              <a:rPr lang="cs-CZ" dirty="0" err="1" smtClean="0"/>
              <a:t>tungsten</a:t>
            </a:r>
            <a:r>
              <a:rPr lang="cs-CZ" dirty="0" smtClean="0"/>
              <a:t> -</a:t>
            </a:r>
            <a:r>
              <a:rPr lang="cs-CZ" dirty="0" err="1" smtClean="0"/>
              <a:t>carbide,diamond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B,C  </a:t>
            </a:r>
            <a:r>
              <a:rPr lang="cs-CZ" dirty="0" err="1" smtClean="0"/>
              <a:t>size</a:t>
            </a:r>
            <a:r>
              <a:rPr lang="cs-CZ" dirty="0" smtClean="0"/>
              <a:t> and </a:t>
            </a:r>
            <a:r>
              <a:rPr lang="cs-CZ" dirty="0" err="1" smtClean="0"/>
              <a:t>kind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handpiece</a:t>
            </a:r>
            <a:r>
              <a:rPr lang="cs-CZ" dirty="0" smtClean="0"/>
              <a:t> (</a:t>
            </a:r>
            <a:r>
              <a:rPr lang="cs-CZ" dirty="0" err="1" smtClean="0"/>
              <a:t>straight</a:t>
            </a:r>
            <a:r>
              <a:rPr lang="cs-CZ" dirty="0" smtClean="0"/>
              <a:t> </a:t>
            </a:r>
            <a:r>
              <a:rPr lang="cs-CZ" dirty="0" err="1" smtClean="0"/>
              <a:t>handpiece</a:t>
            </a:r>
            <a:r>
              <a:rPr lang="cs-CZ" dirty="0" smtClean="0"/>
              <a:t>, </a:t>
            </a:r>
            <a:r>
              <a:rPr lang="cs-CZ" dirty="0" err="1" smtClean="0"/>
              <a:t>contraangle</a:t>
            </a:r>
            <a:r>
              <a:rPr lang="cs-CZ" dirty="0" smtClean="0"/>
              <a:t>, </a:t>
            </a:r>
            <a:r>
              <a:rPr lang="cs-CZ" dirty="0" err="1" smtClean="0"/>
              <a:t>turbine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D </a:t>
            </a:r>
            <a:r>
              <a:rPr lang="cs-CZ" dirty="0" err="1" smtClean="0"/>
              <a:t>shape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working</a:t>
            </a:r>
            <a:r>
              <a:rPr lang="cs-CZ" dirty="0" smtClean="0"/>
              <a:t> part (</a:t>
            </a:r>
            <a:r>
              <a:rPr lang="cs-CZ" dirty="0" err="1" smtClean="0"/>
              <a:t>ball</a:t>
            </a:r>
            <a:r>
              <a:rPr lang="cs-CZ" dirty="0" smtClean="0"/>
              <a:t>, </a:t>
            </a:r>
            <a:r>
              <a:rPr lang="cs-CZ" dirty="0" err="1" smtClean="0"/>
              <a:t>pear,fissure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E  </a:t>
            </a: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characterization</a:t>
            </a:r>
            <a:r>
              <a:rPr lang="cs-CZ" dirty="0" smtClean="0"/>
              <a:t> ( </a:t>
            </a:r>
            <a:r>
              <a:rPr lang="cs-CZ" dirty="0" err="1" smtClean="0"/>
              <a:t>blades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grit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8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Shape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shank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err="1" smtClean="0"/>
              <a:t>Contra</a:t>
            </a:r>
            <a:r>
              <a:rPr lang="cs-CZ" sz="3100" dirty="0" smtClean="0"/>
              <a:t> </a:t>
            </a:r>
            <a:r>
              <a:rPr lang="cs-CZ" sz="3100" dirty="0" err="1" smtClean="0"/>
              <a:t>angle</a:t>
            </a:r>
            <a:r>
              <a:rPr lang="cs-CZ" sz="3100" dirty="0" smtClean="0"/>
              <a:t> </a:t>
            </a:r>
            <a:r>
              <a:rPr lang="cs-CZ" sz="3100" dirty="0" err="1" smtClean="0"/>
              <a:t>handpiece</a:t>
            </a:r>
            <a:r>
              <a:rPr lang="cs-CZ" sz="3100" dirty="0" smtClean="0"/>
              <a:t>              </a:t>
            </a:r>
            <a:r>
              <a:rPr lang="cs-CZ" sz="3100" dirty="0" err="1" smtClean="0"/>
              <a:t>Turbine</a:t>
            </a:r>
            <a:r>
              <a:rPr lang="cs-CZ" sz="3100" dirty="0" smtClean="0"/>
              <a:t> </a:t>
            </a:r>
            <a:r>
              <a:rPr lang="cs-CZ" sz="3100" dirty="0" err="1" smtClean="0"/>
              <a:t>handpiece</a:t>
            </a:r>
            <a:endParaRPr lang="cs-CZ" sz="31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973417"/>
            <a:ext cx="6120680" cy="4253354"/>
          </a:xfrm>
        </p:spPr>
      </p:pic>
      <p:sp>
        <p:nvSpPr>
          <p:cNvPr id="5" name="Šipka dolů 4"/>
          <p:cNvSpPr/>
          <p:nvPr/>
        </p:nvSpPr>
        <p:spPr>
          <a:xfrm>
            <a:off x="2771800" y="1396917"/>
            <a:ext cx="484632" cy="696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>
            <a:off x="5580112" y="1396917"/>
            <a:ext cx="576064" cy="696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6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onus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10128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kulic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052513"/>
            <a:ext cx="1717675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hruš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28775"/>
            <a:ext cx="156368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fissurka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12875"/>
            <a:ext cx="1152525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ovéPole 6"/>
          <p:cNvSpPr txBox="1">
            <a:spLocks noChangeArrowheads="1"/>
          </p:cNvSpPr>
          <p:nvPr/>
        </p:nvSpPr>
        <p:spPr bwMode="auto">
          <a:xfrm>
            <a:off x="900113" y="5013325"/>
            <a:ext cx="57831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dirty="0" err="1" smtClean="0">
                <a:latin typeface="Calibri" pitchFamily="34" charset="0"/>
                <a:cs typeface="Arial" charset="0"/>
              </a:rPr>
              <a:t>Inverted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cone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,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pear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formed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bur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,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fissure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bur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,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round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 (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ball</a:t>
            </a:r>
            <a:r>
              <a:rPr lang="cs-CZ" altLang="cs-CZ" dirty="0" smtClean="0">
                <a:latin typeface="Calibri" pitchFamily="34" charset="0"/>
                <a:cs typeface="Arial" charset="0"/>
              </a:rPr>
              <a:t>) </a:t>
            </a:r>
            <a:r>
              <a:rPr lang="cs-CZ" altLang="cs-CZ" dirty="0" err="1" smtClean="0">
                <a:latin typeface="Calibri" pitchFamily="34" charset="0"/>
                <a:cs typeface="Arial" charset="0"/>
              </a:rPr>
              <a:t>bur</a:t>
            </a:r>
            <a:endParaRPr lang="cs-CZ" altLang="cs-CZ" dirty="0">
              <a:latin typeface="Calibri" pitchFamily="34" charset="0"/>
              <a:cs typeface="Arial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 flipH="1" flipV="1">
            <a:off x="1258888" y="4365625"/>
            <a:ext cx="433387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flipH="1" flipV="1">
            <a:off x="2987675" y="4292600"/>
            <a:ext cx="360363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flipH="1" flipV="1">
            <a:off x="4932363" y="4221163"/>
            <a:ext cx="287337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6659563" y="4298950"/>
            <a:ext cx="35560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5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Diamonds</a:t>
            </a:r>
            <a:endParaRPr lang="cs-CZ" alt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 smtClean="0"/>
              <a:t> Blue </a:t>
            </a:r>
            <a:r>
              <a:rPr lang="cs-CZ" altLang="cs-CZ" dirty="0"/>
              <a:t>- </a:t>
            </a:r>
            <a:r>
              <a:rPr lang="cs-CZ" altLang="cs-CZ" dirty="0" smtClean="0"/>
              <a:t>standard </a:t>
            </a:r>
            <a:r>
              <a:rPr lang="cs-CZ" altLang="cs-CZ" dirty="0"/>
              <a:t>(90 – 120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524</a:t>
            </a:r>
          </a:p>
          <a:p>
            <a:pPr>
              <a:buFont typeface="Wingdings" pitchFamily="2" charset="2"/>
              <a:buNone/>
            </a:pPr>
            <a:r>
              <a:rPr lang="cs-CZ" altLang="cs-CZ" dirty="0" smtClean="0"/>
              <a:t> Universal use</a:t>
            </a:r>
            <a:endParaRPr lang="cs-CZ" altLang="cs-CZ" dirty="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3059113" y="4076700"/>
            <a:ext cx="2438400" cy="381000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8991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 smtClean="0"/>
              <a:t>Black extra </a:t>
            </a:r>
            <a:r>
              <a:rPr lang="cs-CZ" altLang="cs-CZ" dirty="0" err="1" smtClean="0"/>
              <a:t>coarse</a:t>
            </a:r>
            <a:r>
              <a:rPr lang="cs-CZ" altLang="cs-CZ" dirty="0" smtClean="0"/>
              <a:t> </a:t>
            </a:r>
            <a:r>
              <a:rPr lang="cs-CZ" altLang="cs-CZ" dirty="0"/>
              <a:t>(150 – 180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544 </a:t>
            </a:r>
            <a:r>
              <a:rPr lang="cs-CZ" altLang="cs-CZ" dirty="0" smtClean="0"/>
              <a:t>–  No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cavities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e.g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cutting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old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crowns</a:t>
            </a:r>
            <a:endParaRPr lang="cs-CZ" altLang="cs-CZ" dirty="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3276600" y="3789363"/>
            <a:ext cx="2438400" cy="38100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  <a:lumOff val="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13439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Instruments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investigation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229600" cy="3515955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3059832" cy="20398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475656" y="4653136"/>
            <a:ext cx="846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Mirror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r>
              <a:rPr lang="cs-CZ" altLang="cs-CZ" dirty="0" smtClean="0"/>
              <a:t> Green </a:t>
            </a:r>
            <a:r>
              <a:rPr lang="cs-CZ" altLang="cs-CZ" dirty="0"/>
              <a:t>- 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coarse</a:t>
            </a:r>
            <a:r>
              <a:rPr lang="cs-CZ" altLang="cs-CZ" dirty="0" smtClean="0"/>
              <a:t> </a:t>
            </a:r>
            <a:r>
              <a:rPr lang="cs-CZ" altLang="cs-CZ" dirty="0"/>
              <a:t>(125 – 150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534, </a:t>
            </a:r>
            <a:r>
              <a:rPr lang="cs-CZ" altLang="cs-CZ" dirty="0" smtClean="0"/>
              <a:t> </a:t>
            </a:r>
          </a:p>
          <a:p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special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purposism</a:t>
            </a:r>
            <a:r>
              <a:rPr lang="cs-CZ" altLang="cs-CZ" dirty="0" smtClean="0"/>
              <a:t> no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cavities</a:t>
            </a:r>
            <a:endParaRPr lang="cs-CZ" altLang="cs-CZ" dirty="0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3203575" y="4292600"/>
            <a:ext cx="2438400" cy="381000"/>
          </a:xfrm>
          <a:prstGeom prst="roundRect">
            <a:avLst>
              <a:gd name="adj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08181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Red</a:t>
            </a:r>
            <a:r>
              <a:rPr lang="cs-CZ" altLang="cs-CZ" dirty="0" smtClean="0"/>
              <a:t>- fine ( </a:t>
            </a:r>
            <a:r>
              <a:rPr lang="cs-CZ" altLang="cs-CZ" dirty="0"/>
              <a:t>20 – 40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514 –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finishinf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preparation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smoothen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beveling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059113" y="3789363"/>
            <a:ext cx="2438400" cy="3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3408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>
              <a:solidFill>
                <a:schemeClr val="folHlink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 </a:t>
            </a:r>
            <a:r>
              <a:rPr lang="cs-CZ" altLang="cs-CZ" dirty="0" err="1"/>
              <a:t>Y</a:t>
            </a:r>
            <a:r>
              <a:rPr lang="cs-CZ" altLang="cs-CZ" dirty="0" err="1" smtClean="0"/>
              <a:t>ellow</a:t>
            </a:r>
            <a:r>
              <a:rPr lang="cs-CZ" altLang="cs-CZ" dirty="0" smtClean="0"/>
              <a:t> – extra fine (12 </a:t>
            </a:r>
            <a:r>
              <a:rPr lang="cs-CZ" altLang="cs-CZ" dirty="0"/>
              <a:t>– 22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504, </a:t>
            </a:r>
            <a:r>
              <a:rPr lang="cs-CZ" altLang="cs-CZ" dirty="0" smtClean="0"/>
              <a:t> </a:t>
            </a:r>
          </a:p>
          <a:p>
            <a:r>
              <a:rPr lang="cs-CZ" altLang="cs-CZ" dirty="0" err="1" smtClean="0"/>
              <a:t>Finishing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composite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fillings</a:t>
            </a:r>
            <a:endParaRPr lang="cs-CZ" altLang="cs-CZ" dirty="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3429000" y="3200400"/>
            <a:ext cx="2438400" cy="3810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55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err="1"/>
              <a:t>Diamonds</a:t>
            </a:r>
            <a:endParaRPr lang="cs-CZ" altLang="cs-CZ" dirty="0">
              <a:solidFill>
                <a:schemeClr val="folHlink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 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White</a:t>
            </a:r>
            <a:r>
              <a:rPr lang="cs-CZ" altLang="cs-CZ" dirty="0" smtClean="0"/>
              <a:t> –ultra fine (6-12 </a:t>
            </a:r>
            <a:r>
              <a:rPr lang="cs-CZ" altLang="cs-CZ" dirty="0">
                <a:latin typeface="Symbol" pitchFamily="18" charset="2"/>
              </a:rPr>
              <a:t>m</a:t>
            </a:r>
            <a:r>
              <a:rPr lang="cs-CZ" altLang="cs-CZ" dirty="0"/>
              <a:t>m) ISO 494 – </a:t>
            </a:r>
            <a:r>
              <a:rPr lang="cs-CZ" altLang="cs-CZ" dirty="0" smtClean="0"/>
              <a:t> </a:t>
            </a:r>
          </a:p>
          <a:p>
            <a:pPr marL="0" indent="0">
              <a:buNone/>
            </a:pPr>
            <a:r>
              <a:rPr lang="cs-CZ" altLang="cs-CZ" dirty="0" err="1" smtClean="0"/>
              <a:t>Polishing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composite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fillings</a:t>
            </a:r>
            <a:endParaRPr lang="cs-CZ" altLang="cs-CZ" dirty="0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3810000" y="3200400"/>
            <a:ext cx="2438400" cy="3810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34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Preparation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cavosurface</a:t>
            </a:r>
            <a:r>
              <a:rPr lang="cs-CZ" dirty="0" smtClean="0"/>
              <a:t> </a:t>
            </a:r>
            <a:r>
              <a:rPr lang="cs-CZ" dirty="0" err="1" smtClean="0"/>
              <a:t>margin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844728" cy="3229819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68960"/>
            <a:ext cx="5076056" cy="338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Preparation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finishing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borders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4752528" cy="282096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90" y="3356992"/>
            <a:ext cx="4355955" cy="29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err="1"/>
              <a:t>P</a:t>
            </a:r>
            <a:r>
              <a:rPr lang="cs-CZ" dirty="0" err="1" smtClean="0"/>
              <a:t>reparation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Bur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excavation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carious</a:t>
            </a:r>
            <a:r>
              <a:rPr lang="cs-CZ" dirty="0" smtClean="0"/>
              <a:t> dentin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5327156" cy="3744416"/>
          </a:xfrm>
        </p:spPr>
      </p:pic>
    </p:spTree>
    <p:extLst>
      <p:ext uri="{BB962C8B-B14F-4D97-AF65-F5344CB8AC3E}">
        <p14:creationId xmlns:p14="http://schemas.microsoft.com/office/powerpoint/2010/main" val="22850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Rotary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polishing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fillings</a:t>
            </a:r>
            <a:r>
              <a:rPr lang="cs-CZ" dirty="0" smtClean="0"/>
              <a:t> – </a:t>
            </a:r>
            <a:r>
              <a:rPr lang="cs-CZ" dirty="0"/>
              <a:t>A</a:t>
            </a:r>
            <a:r>
              <a:rPr lang="cs-CZ" dirty="0" smtClean="0"/>
              <a:t>rkansas stone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64904"/>
            <a:ext cx="5147849" cy="3592082"/>
          </a:xfrm>
        </p:spPr>
      </p:pic>
    </p:spTree>
    <p:extLst>
      <p:ext uri="{BB962C8B-B14F-4D97-AF65-F5344CB8AC3E}">
        <p14:creationId xmlns:p14="http://schemas.microsoft.com/office/powerpoint/2010/main" val="39558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Rotary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finishing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 extra fine </a:t>
            </a:r>
            <a:r>
              <a:rPr lang="cs-CZ" dirty="0" err="1" smtClean="0"/>
              <a:t>diamonds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29201"/>
            <a:ext cx="5688632" cy="3792694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6" y="2132856"/>
            <a:ext cx="5409350" cy="37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Rubber</a:t>
            </a:r>
            <a:r>
              <a:rPr lang="cs-CZ" dirty="0" smtClean="0"/>
              <a:t> </a:t>
            </a:r>
            <a:r>
              <a:rPr lang="cs-CZ" dirty="0" err="1" smtClean="0"/>
              <a:t>rotary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–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polishing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916832"/>
            <a:ext cx="3924436" cy="261629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3686233" cy="245748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4443009"/>
            <a:ext cx="3658583" cy="23427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88209"/>
            <a:ext cx="4046273" cy="263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Instruments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investigation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1700808"/>
            <a:ext cx="8229600" cy="291872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429000"/>
            <a:ext cx="2160240" cy="324036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19672" y="5056766"/>
            <a:ext cx="1575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Straight</a:t>
            </a:r>
            <a:r>
              <a:rPr lang="cs-CZ" dirty="0" smtClean="0"/>
              <a:t> </a:t>
            </a:r>
            <a:r>
              <a:rPr lang="cs-CZ" dirty="0" err="1" smtClean="0"/>
              <a:t>probe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12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Nástroje k úpravě výplní </a:t>
            </a:r>
            <a:br>
              <a:rPr lang="cs-CZ" dirty="0" smtClean="0"/>
            </a:br>
            <a:r>
              <a:rPr lang="cs-CZ" dirty="0" smtClean="0"/>
              <a:t>Rotační kartáčky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2"/>
            <a:ext cx="4392488" cy="292832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85" y="2636912"/>
            <a:ext cx="435597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Filling</a:t>
            </a:r>
            <a:r>
              <a:rPr lang="cs-CZ" dirty="0" smtClean="0"/>
              <a:t> </a:t>
            </a:r>
            <a:r>
              <a:rPr lang="cs-CZ" dirty="0" err="1" smtClean="0"/>
              <a:t>instruments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Spatula</a:t>
            </a:r>
            <a:r>
              <a:rPr lang="cs-CZ" dirty="0" smtClean="0"/>
              <a:t> + </a:t>
            </a:r>
            <a:r>
              <a:rPr lang="cs-CZ" dirty="0" err="1" smtClean="0"/>
              <a:t>condensor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8229600" cy="2934504"/>
          </a:xfrm>
        </p:spPr>
      </p:pic>
    </p:spTree>
    <p:extLst>
      <p:ext uri="{BB962C8B-B14F-4D97-AF65-F5344CB8AC3E}">
        <p14:creationId xmlns:p14="http://schemas.microsoft.com/office/powerpoint/2010/main" val="36731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Detail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condensor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31186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Spatula</a:t>
            </a:r>
            <a:r>
              <a:rPr lang="cs-CZ" dirty="0" smtClean="0"/>
              <a:t> (3 </a:t>
            </a:r>
            <a:r>
              <a:rPr lang="cs-CZ" dirty="0" err="1" smtClean="0"/>
              <a:t>angled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78" y="1600200"/>
            <a:ext cx="6788244" cy="4525963"/>
          </a:xfrm>
        </p:spPr>
      </p:pic>
    </p:spTree>
    <p:extLst>
      <p:ext uri="{BB962C8B-B14F-4D97-AF65-F5344CB8AC3E}">
        <p14:creationId xmlns:p14="http://schemas.microsoft.com/office/powerpoint/2010/main" val="1734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Spatula</a:t>
            </a:r>
            <a:r>
              <a:rPr lang="cs-CZ" dirty="0" smtClean="0"/>
              <a:t> in </a:t>
            </a:r>
            <a:r>
              <a:rPr lang="cs-CZ" dirty="0" err="1" smtClean="0"/>
              <a:t>detailb</a:t>
            </a:r>
            <a:r>
              <a:rPr lang="cs-CZ" dirty="0" smtClean="0"/>
              <a:t>(3 </a:t>
            </a:r>
            <a:r>
              <a:rPr lang="cs-CZ" dirty="0" err="1" smtClean="0"/>
              <a:t>angled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5449900" cy="3633267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02625"/>
            <a:ext cx="5090239" cy="29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Frahm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7775"/>
            <a:ext cx="8229600" cy="271081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673879"/>
            <a:ext cx="3275856" cy="218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Discoid-cleoid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08671"/>
            <a:ext cx="8229600" cy="223619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7"/>
            <a:ext cx="3203238" cy="18438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7544" y="4221088"/>
            <a:ext cx="3456384" cy="185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5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Wiland</a:t>
            </a:r>
            <a:r>
              <a:rPr lang="cs-CZ" dirty="0" smtClean="0"/>
              <a:t> - </a:t>
            </a:r>
            <a:r>
              <a:rPr lang="cs-CZ" dirty="0" err="1" smtClean="0"/>
              <a:t>carver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16832"/>
            <a:ext cx="5557912" cy="3705275"/>
          </a:xfrm>
        </p:spPr>
      </p:pic>
    </p:spTree>
    <p:extLst>
      <p:ext uri="{BB962C8B-B14F-4D97-AF65-F5344CB8AC3E}">
        <p14:creationId xmlns:p14="http://schemas.microsoft.com/office/powerpoint/2010/main" val="36290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Burnishers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74309"/>
            <a:ext cx="5904656" cy="3936438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12975"/>
            <a:ext cx="5328592" cy="355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Instrument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composite</a:t>
            </a:r>
            <a:r>
              <a:rPr lang="cs-CZ" dirty="0"/>
              <a:t> </a:t>
            </a:r>
            <a:r>
              <a:rPr lang="cs-CZ" dirty="0" err="1"/>
              <a:t>fillings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8229600" cy="2708991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05064"/>
            <a:ext cx="4319971" cy="24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5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Instruments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investigation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5373215"/>
            <a:ext cx="391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 </a:t>
            </a:r>
            <a:r>
              <a:rPr lang="cs-CZ" sz="2400" dirty="0" err="1" smtClean="0"/>
              <a:t>Periodontal</a:t>
            </a:r>
            <a:r>
              <a:rPr lang="cs-CZ" sz="2400" dirty="0" smtClean="0"/>
              <a:t> </a:t>
            </a:r>
            <a:r>
              <a:rPr lang="cs-CZ" sz="2400" dirty="0" err="1" smtClean="0"/>
              <a:t>probe</a:t>
            </a:r>
            <a:r>
              <a:rPr lang="cs-CZ" sz="2400" dirty="0" smtClean="0"/>
              <a:t> -</a:t>
            </a:r>
            <a:r>
              <a:rPr lang="cs-CZ" sz="2400" dirty="0" err="1" smtClean="0"/>
              <a:t>calibrated</a:t>
            </a:r>
            <a:endParaRPr lang="cs-CZ" sz="2400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7056" y="1484784"/>
            <a:ext cx="4884328" cy="3289683"/>
          </a:xfrm>
          <a:prstGeom prst="rect">
            <a:avLst/>
          </a:prstGeom>
        </p:spPr>
      </p:pic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0" y="3832175"/>
            <a:ext cx="4032448" cy="248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Instrument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composite</a:t>
            </a:r>
            <a:r>
              <a:rPr lang="cs-CZ" dirty="0" smtClean="0"/>
              <a:t> </a:t>
            </a:r>
            <a:r>
              <a:rPr lang="cs-CZ" dirty="0" err="1" smtClean="0"/>
              <a:t>fillings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53814"/>
            <a:ext cx="8229600" cy="2418735"/>
          </a:xfrm>
        </p:spPr>
      </p:pic>
    </p:spTree>
    <p:extLst>
      <p:ext uri="{BB962C8B-B14F-4D97-AF65-F5344CB8AC3E}">
        <p14:creationId xmlns:p14="http://schemas.microsoft.com/office/powerpoint/2010/main" val="89358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Condensor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03994"/>
            <a:ext cx="8229600" cy="271837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21088"/>
            <a:ext cx="4143845" cy="22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2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Tweezer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2204864"/>
            <a:ext cx="8229600" cy="2493530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0"/>
            <a:ext cx="3509389" cy="22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Preparation</a:t>
            </a:r>
            <a:r>
              <a:rPr lang="cs-CZ" altLang="cs-CZ" dirty="0" smtClean="0"/>
              <a:t>  - </a:t>
            </a:r>
            <a:r>
              <a:rPr lang="cs-CZ" altLang="cs-CZ" dirty="0" err="1" smtClean="0"/>
              <a:t>techniques</a:t>
            </a:r>
            <a:endParaRPr lang="cs-CZ" altLang="cs-CZ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/>
              <a:t>P</a:t>
            </a:r>
            <a:r>
              <a:rPr lang="cs-CZ" altLang="cs-CZ" dirty="0" err="1" smtClean="0"/>
              <a:t>ower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driven</a:t>
            </a:r>
            <a:r>
              <a:rPr lang="cs-CZ" altLang="cs-CZ" dirty="0" smtClean="0"/>
              <a:t> – </a:t>
            </a:r>
            <a:r>
              <a:rPr lang="cs-CZ" altLang="cs-CZ" dirty="0" err="1" smtClean="0"/>
              <a:t>mostly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rotary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 smtClean="0"/>
              <a:t> Hand</a:t>
            </a:r>
            <a:endParaRPr lang="cs-CZ" altLang="cs-CZ" dirty="0"/>
          </a:p>
          <a:p>
            <a:pPr>
              <a:buFont typeface="Wingdings" pitchFamily="2" charset="2"/>
              <a:buNone/>
            </a:pPr>
            <a:endParaRPr lang="cs-CZ" altLang="cs-CZ" dirty="0"/>
          </a:p>
          <a:p>
            <a:r>
              <a:rPr lang="cs-CZ" altLang="cs-CZ" dirty="0" smtClean="0"/>
              <a:t> </a:t>
            </a:r>
            <a:r>
              <a:rPr lang="cs-CZ" altLang="cs-CZ" dirty="0" err="1" smtClean="0"/>
              <a:t>Less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– laser, </a:t>
            </a:r>
            <a:r>
              <a:rPr lang="cs-CZ" altLang="cs-CZ" dirty="0" err="1" smtClean="0"/>
              <a:t>ultrasound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etc</a:t>
            </a:r>
            <a:r>
              <a:rPr lang="cs-CZ" altLang="cs-CZ" dirty="0" smtClean="0"/>
              <a:t>.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0260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Turbine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handpiece</a:t>
            </a:r>
            <a:endParaRPr lang="cs-CZ" altLang="cs-CZ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dirty="0" smtClean="0"/>
              <a:t>  </a:t>
            </a:r>
            <a:r>
              <a:rPr lang="cs-CZ" altLang="cs-CZ" dirty="0"/>
              <a:t>400.000 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rpm</a:t>
            </a:r>
            <a:endParaRPr lang="cs-CZ" altLang="cs-CZ" dirty="0" smtClean="0"/>
          </a:p>
          <a:p>
            <a:pPr>
              <a:buFont typeface="Wingdings" pitchFamily="2" charset="2"/>
              <a:buNone/>
            </a:pPr>
            <a:r>
              <a:rPr lang="cs-CZ" altLang="cs-CZ" dirty="0" smtClean="0"/>
              <a:t> </a:t>
            </a:r>
            <a:r>
              <a:rPr lang="cs-CZ" altLang="cs-CZ" dirty="0" err="1" smtClean="0"/>
              <a:t>Low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torque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control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vigorous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preparation</a:t>
            </a:r>
            <a:r>
              <a:rPr lang="cs-CZ" altLang="cs-CZ" dirty="0" smtClean="0"/>
              <a:t> </a:t>
            </a:r>
            <a:endParaRPr lang="cs-CZ" altLang="cs-CZ" dirty="0"/>
          </a:p>
        </p:txBody>
      </p:sp>
      <p:pic>
        <p:nvPicPr>
          <p:cNvPr id="4" name="Picture 3" descr="turb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5080992" cy="244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563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Electromotor</a:t>
            </a:r>
            <a:r>
              <a:rPr lang="cs-CZ" altLang="cs-CZ" dirty="0" smtClean="0"/>
              <a:t> and </a:t>
            </a:r>
            <a:r>
              <a:rPr lang="cs-CZ" altLang="cs-CZ" dirty="0"/>
              <a:t>A</a:t>
            </a:r>
            <a:r>
              <a:rPr lang="cs-CZ" altLang="cs-CZ" dirty="0" smtClean="0"/>
              <a:t>ir </a:t>
            </a:r>
            <a:r>
              <a:rPr lang="cs-CZ" altLang="cs-CZ" dirty="0"/>
              <a:t>M</a:t>
            </a:r>
            <a:r>
              <a:rPr lang="cs-CZ" altLang="cs-CZ" dirty="0" smtClean="0"/>
              <a:t>otor</a:t>
            </a:r>
            <a:endParaRPr lang="cs-CZ" altLang="cs-CZ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22324" y="1628800"/>
            <a:ext cx="704212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800" dirty="0" err="1" smtClean="0">
                <a:latin typeface="+mj-lt"/>
                <a:cs typeface="Arial" charset="0"/>
              </a:rPr>
              <a:t>Electromotor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>
                <a:latin typeface="+mj-lt"/>
                <a:cs typeface="Arial" charset="0"/>
              </a:rPr>
              <a:t>– maximum </a:t>
            </a:r>
            <a:r>
              <a:rPr lang="cs-CZ" altLang="cs-CZ" sz="2800" dirty="0" smtClean="0">
                <a:latin typeface="+mj-lt"/>
                <a:cs typeface="Arial" charset="0"/>
              </a:rPr>
              <a:t>40.000 </a:t>
            </a:r>
            <a:r>
              <a:rPr lang="cs-CZ" altLang="cs-CZ" sz="2800" dirty="0" err="1" smtClean="0">
                <a:latin typeface="+mj-lt"/>
                <a:cs typeface="Arial" charset="0"/>
              </a:rPr>
              <a:t>rpm</a:t>
            </a:r>
            <a:endParaRPr lang="cs-CZ" altLang="cs-CZ" sz="2800" dirty="0">
              <a:latin typeface="+mj-lt"/>
              <a:cs typeface="Arial" charset="0"/>
            </a:endParaRPr>
          </a:p>
          <a:p>
            <a:r>
              <a:rPr lang="cs-CZ" altLang="cs-CZ" sz="2800" dirty="0" smtClean="0">
                <a:latin typeface="+mj-lt"/>
                <a:cs typeface="Arial" charset="0"/>
              </a:rPr>
              <a:t> Air motor – </a:t>
            </a:r>
            <a:r>
              <a:rPr lang="cs-CZ" altLang="cs-CZ" sz="2800" dirty="0">
                <a:latin typeface="+mj-lt"/>
                <a:cs typeface="Arial" charset="0"/>
              </a:rPr>
              <a:t>maximum </a:t>
            </a:r>
            <a:r>
              <a:rPr lang="cs-CZ" altLang="cs-CZ" sz="2800" dirty="0" smtClean="0">
                <a:latin typeface="+mj-lt"/>
                <a:cs typeface="Arial" charset="0"/>
              </a:rPr>
              <a:t>20.000 </a:t>
            </a:r>
            <a:r>
              <a:rPr lang="cs-CZ" altLang="cs-CZ" sz="2800" dirty="0" err="1" smtClean="0">
                <a:latin typeface="+mj-lt"/>
                <a:cs typeface="Arial" charset="0"/>
              </a:rPr>
              <a:t>rpm</a:t>
            </a:r>
            <a:endParaRPr lang="cs-CZ" altLang="cs-CZ" sz="2800" dirty="0">
              <a:latin typeface="+mj-lt"/>
              <a:cs typeface="Arial" charset="0"/>
            </a:endParaRPr>
          </a:p>
          <a:p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The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rpm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is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possible</a:t>
            </a:r>
            <a:r>
              <a:rPr lang="cs-CZ" altLang="cs-CZ" sz="2800" dirty="0" smtClean="0">
                <a:latin typeface="+mj-lt"/>
                <a:cs typeface="Arial" charset="0"/>
              </a:rPr>
              <a:t> to </a:t>
            </a:r>
            <a:r>
              <a:rPr lang="cs-CZ" altLang="cs-CZ" sz="2800" dirty="0" err="1" smtClean="0">
                <a:latin typeface="+mj-lt"/>
                <a:cs typeface="Arial" charset="0"/>
              </a:rPr>
              <a:t>modify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using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hanpieces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</a:p>
          <a:p>
            <a:r>
              <a:rPr lang="cs-CZ" altLang="cs-CZ" sz="2800" dirty="0" err="1" smtClean="0">
                <a:latin typeface="+mj-lt"/>
                <a:cs typeface="Arial" charset="0"/>
              </a:rPr>
              <a:t>with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various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gear</a:t>
            </a:r>
            <a:r>
              <a:rPr lang="cs-CZ" altLang="cs-CZ" sz="2800" dirty="0" smtClean="0">
                <a:latin typeface="+mj-lt"/>
                <a:cs typeface="Arial" charset="0"/>
              </a:rPr>
              <a:t>.</a:t>
            </a:r>
          </a:p>
          <a:p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High</a:t>
            </a:r>
            <a:r>
              <a:rPr lang="cs-CZ" altLang="cs-CZ" sz="2800" dirty="0" smtClean="0">
                <a:latin typeface="+mj-lt"/>
                <a:cs typeface="Arial" charset="0"/>
              </a:rPr>
              <a:t> speed</a:t>
            </a:r>
          </a:p>
          <a:p>
            <a:r>
              <a:rPr lang="cs-CZ" altLang="cs-CZ" sz="2800" dirty="0" err="1" smtClean="0">
                <a:latin typeface="+mj-lt"/>
                <a:cs typeface="Arial" charset="0"/>
              </a:rPr>
              <a:t>Low</a:t>
            </a:r>
            <a:r>
              <a:rPr lang="cs-CZ" altLang="cs-CZ" sz="2800" dirty="0" smtClean="0">
                <a:latin typeface="+mj-lt"/>
                <a:cs typeface="Arial" charset="0"/>
              </a:rPr>
              <a:t> speed</a:t>
            </a:r>
          </a:p>
          <a:p>
            <a:r>
              <a:rPr lang="cs-CZ" altLang="cs-CZ" sz="2800" dirty="0" err="1" smtClean="0">
                <a:latin typeface="+mj-lt"/>
                <a:cs typeface="Arial" charset="0"/>
              </a:rPr>
              <a:t>Gear</a:t>
            </a:r>
            <a:r>
              <a:rPr lang="cs-CZ" altLang="cs-CZ" sz="2800" dirty="0" smtClean="0">
                <a:latin typeface="+mj-lt"/>
                <a:cs typeface="Arial" charset="0"/>
              </a:rPr>
              <a:t> 1:1</a:t>
            </a:r>
          </a:p>
          <a:p>
            <a:r>
              <a:rPr lang="cs-CZ" altLang="cs-CZ" sz="2800" dirty="0" err="1" smtClean="0">
                <a:latin typeface="+mj-lt"/>
                <a:cs typeface="Arial" charset="0"/>
              </a:rPr>
              <a:t>Oscillation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</a:p>
          <a:p>
            <a:r>
              <a:rPr lang="cs-CZ" altLang="cs-CZ" sz="2800" dirty="0" smtClean="0">
                <a:latin typeface="+mj-lt"/>
                <a:cs typeface="Arial" charset="0"/>
              </a:rPr>
              <a:t>(</a:t>
            </a:r>
            <a:r>
              <a:rPr lang="cs-CZ" altLang="cs-CZ" sz="2800" dirty="0" err="1" smtClean="0">
                <a:latin typeface="+mj-lt"/>
                <a:cs typeface="Arial" charset="0"/>
              </a:rPr>
              <a:t>rotation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is</a:t>
            </a:r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r>
              <a:rPr lang="cs-CZ" altLang="cs-CZ" sz="2800" dirty="0" err="1" smtClean="0">
                <a:latin typeface="+mj-lt"/>
                <a:cs typeface="Arial" charset="0"/>
              </a:rPr>
              <a:t>blocked</a:t>
            </a:r>
            <a:r>
              <a:rPr lang="cs-CZ" altLang="cs-CZ" sz="2800" dirty="0" smtClean="0">
                <a:latin typeface="+mj-lt"/>
                <a:cs typeface="Arial" charset="0"/>
              </a:rPr>
              <a:t>)</a:t>
            </a:r>
          </a:p>
          <a:p>
            <a:r>
              <a:rPr lang="cs-CZ" altLang="cs-CZ" sz="2800" dirty="0" smtClean="0">
                <a:latin typeface="+mj-lt"/>
                <a:cs typeface="Arial" charset="0"/>
              </a:rPr>
              <a:t> </a:t>
            </a:r>
            <a:endParaRPr lang="cs-CZ" altLang="cs-CZ" sz="2800" dirty="0">
              <a:latin typeface="+mj-lt"/>
              <a:cs typeface="Arial" charset="0"/>
            </a:endParaRPr>
          </a:p>
          <a:p>
            <a:endParaRPr lang="cs-CZ" altLang="cs-CZ" sz="2800" dirty="0">
              <a:latin typeface="+mj-lt"/>
              <a:cs typeface="Arial" charset="0"/>
            </a:endParaRPr>
          </a:p>
          <a:p>
            <a:endParaRPr lang="cs-CZ" altLang="cs-CZ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431213" y="3448402"/>
            <a:ext cx="609600" cy="381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439840" y="3829402"/>
            <a:ext cx="609600" cy="3810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448466" y="4210402"/>
            <a:ext cx="609600" cy="3810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4454823" y="4593999"/>
            <a:ext cx="6096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274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 </a:t>
            </a:r>
            <a:r>
              <a:rPr lang="cs-CZ" altLang="cs-CZ" dirty="0" err="1" smtClean="0"/>
              <a:t>High</a:t>
            </a:r>
            <a:r>
              <a:rPr lang="cs-CZ" altLang="cs-CZ" dirty="0" smtClean="0"/>
              <a:t> speed </a:t>
            </a:r>
            <a:r>
              <a:rPr lang="cs-CZ" altLang="cs-CZ" dirty="0" err="1" smtClean="0"/>
              <a:t>handpiece</a:t>
            </a:r>
            <a:endParaRPr lang="cs-CZ" altLang="cs-CZ" dirty="0"/>
          </a:p>
        </p:txBody>
      </p:sp>
      <p:pic>
        <p:nvPicPr>
          <p:cNvPr id="8195" name="Picture 3" descr="kolenkocerve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3" y="2852936"/>
            <a:ext cx="5867400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27584" y="1196752"/>
            <a:ext cx="678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2400" b="1" dirty="0" err="1" smtClean="0">
                <a:latin typeface="+mj-lt"/>
                <a:cs typeface="Arial" charset="0"/>
              </a:rPr>
              <a:t>Red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coded</a:t>
            </a:r>
            <a:r>
              <a:rPr lang="cs-CZ" altLang="cs-CZ" sz="2400" b="1" dirty="0" smtClean="0">
                <a:latin typeface="+mj-lt"/>
                <a:cs typeface="Arial" charset="0"/>
              </a:rPr>
              <a:t>.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Better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control</a:t>
            </a:r>
            <a:r>
              <a:rPr lang="cs-CZ" altLang="cs-CZ" sz="2400" b="1" dirty="0" smtClean="0">
                <a:latin typeface="+mj-lt"/>
                <a:cs typeface="Arial" charset="0"/>
              </a:rPr>
              <a:t> in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comparison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with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the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turbine</a:t>
            </a:r>
            <a:r>
              <a:rPr lang="cs-CZ" altLang="cs-CZ" sz="2400" b="1" dirty="0" smtClean="0">
                <a:latin typeface="+mj-lt"/>
                <a:cs typeface="Arial" charset="0"/>
              </a:rPr>
              <a:t> </a:t>
            </a:r>
            <a:r>
              <a:rPr lang="cs-CZ" altLang="cs-CZ" sz="2400" b="1" dirty="0" err="1" smtClean="0">
                <a:latin typeface="+mj-lt"/>
                <a:cs typeface="Arial" charset="0"/>
              </a:rPr>
              <a:t>handpiece</a:t>
            </a:r>
            <a:endParaRPr lang="cs-CZ" altLang="cs-CZ" sz="2400" b="1" dirty="0">
              <a:latin typeface="+mj-lt"/>
              <a:cs typeface="Arial" charset="0"/>
            </a:endParaRPr>
          </a:p>
          <a:p>
            <a:endParaRPr lang="cs-CZ" altLang="cs-CZ" sz="24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08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466</Words>
  <Application>Microsoft Office PowerPoint</Application>
  <PresentationFormat>Předvádění na obrazovce (4:3)</PresentationFormat>
  <Paragraphs>91</Paragraphs>
  <Slides>41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systému Office</vt:lpstr>
      <vt:lpstr>III.Selected instruments in restorative dentistry  </vt:lpstr>
      <vt:lpstr>Instruments for investigation</vt:lpstr>
      <vt:lpstr>Instruments for investigation</vt:lpstr>
      <vt:lpstr>Instruments for investigation</vt:lpstr>
      <vt:lpstr> Tweezer </vt:lpstr>
      <vt:lpstr> Preparation  - techniques</vt:lpstr>
      <vt:lpstr> Turbine handpiece</vt:lpstr>
      <vt:lpstr> Electromotor and Air Motor</vt:lpstr>
      <vt:lpstr> High speed handpiece</vt:lpstr>
      <vt:lpstr> Gear 1:1</vt:lpstr>
      <vt:lpstr> Low speed handpiece</vt:lpstr>
      <vt:lpstr> Special handpieces</vt:lpstr>
      <vt:lpstr> Hand instruments</vt:lpstr>
      <vt:lpstr>Excavator</vt:lpstr>
      <vt:lpstr> Rotary instruments</vt:lpstr>
      <vt:lpstr> Shape of the shank Contra angle handpiece              Turbine handpiece</vt:lpstr>
      <vt:lpstr>Prezentace aplikace PowerPoint</vt:lpstr>
      <vt:lpstr> Diamonds</vt:lpstr>
      <vt:lpstr>Diamonds</vt:lpstr>
      <vt:lpstr>Diamonds</vt:lpstr>
      <vt:lpstr>Diamonds</vt:lpstr>
      <vt:lpstr>Diamonds</vt:lpstr>
      <vt:lpstr>Diamonds</vt:lpstr>
      <vt:lpstr> Preparation instruments for cavosurface margin</vt:lpstr>
      <vt:lpstr> Preparation instruments for finishing of borders</vt:lpstr>
      <vt:lpstr>  Preparation instruments Bur for excavation of carious dentin </vt:lpstr>
      <vt:lpstr> Rotary instruments for polishing of fillings – Arkansas stone </vt:lpstr>
      <vt:lpstr> Rotary instruments for finishing   extra fine diamonds</vt:lpstr>
      <vt:lpstr> Rubber rotary instruments – for polishing</vt:lpstr>
      <vt:lpstr>Nástroje k úpravě výplní  Rotační kartáčky</vt:lpstr>
      <vt:lpstr> Filling instruments  Spatula + condensor</vt:lpstr>
      <vt:lpstr> Detail of a condensor</vt:lpstr>
      <vt:lpstr> Spatula (3 angled)</vt:lpstr>
      <vt:lpstr> Spatula in detailb(3 angled)</vt:lpstr>
      <vt:lpstr>Frahm</vt:lpstr>
      <vt:lpstr>Discoid-cleoid</vt:lpstr>
      <vt:lpstr> Wiland - carver</vt:lpstr>
      <vt:lpstr> Burnishers</vt:lpstr>
      <vt:lpstr> Instrument for composite fillings</vt:lpstr>
      <vt:lpstr> Instrument for composite fillings</vt:lpstr>
      <vt:lpstr> Condensor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Nástroje v záchovné stomatologii</dc:title>
  <dc:creator>Elite</dc:creator>
  <cp:lastModifiedBy>Elite</cp:lastModifiedBy>
  <cp:revision>43</cp:revision>
  <cp:lastPrinted>2017-11-02T19:14:36Z</cp:lastPrinted>
  <dcterms:created xsi:type="dcterms:W3CDTF">2017-11-02T10:30:34Z</dcterms:created>
  <dcterms:modified xsi:type="dcterms:W3CDTF">2018-02-13T20:08:55Z</dcterms:modified>
</cp:coreProperties>
</file>