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7" r:id="rId2"/>
    <p:sldId id="269" r:id="rId3"/>
    <p:sldId id="271" r:id="rId4"/>
    <p:sldId id="264" r:id="rId5"/>
    <p:sldId id="281" r:id="rId6"/>
    <p:sldId id="282" r:id="rId7"/>
    <p:sldId id="260" r:id="rId8"/>
    <p:sldId id="283" r:id="rId9"/>
    <p:sldId id="275" r:id="rId10"/>
    <p:sldId id="265" r:id="rId11"/>
    <p:sldId id="276" r:id="rId12"/>
    <p:sldId id="277" r:id="rId13"/>
    <p:sldId id="266" r:id="rId14"/>
    <p:sldId id="279" r:id="rId15"/>
    <p:sldId id="280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B079E-1A11-4BF8-AF37-8772AED4099B}" type="datetimeFigureOut">
              <a:rPr lang="cs-CZ" smtClean="0"/>
              <a:t>31.05.2019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4BEA3-F19B-45CA-A956-C52F6670D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057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EFE8022F-928E-483C-996D-71B2B4FD15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4975E6EF-6450-4F7E-A6AE-58EDE4035A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E0BF0E22-7C7F-4846-9565-22FBDC155A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91103A-9B74-4198-8CE4-C1C71AE67B52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83541B6-71DF-4D37-A03D-D2EEDD44A1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4E2E3-7D90-40BF-9AA0-10D6052A617C}" type="datetime1">
              <a:rPr lang="cs-CZ" altLang="cs-CZ"/>
              <a:pPr>
                <a:defRPr/>
              </a:pPr>
              <a:t>31.05.2019</a:t>
            </a:fld>
            <a:endParaRPr lang="cs-CZ" altLang="cs-CZ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D4D4FCC-FBE8-4BE4-92CD-2CF93E8F91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Informace praxe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02B98DA-0A63-4F87-9DA0-9E60DB78B6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A0063-AB59-4E1B-812A-528F29B6C7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990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C3E92-6B02-4944-9DF4-65821BE632E5}"/>
              </a:ext>
            </a:extLst>
          </p:cNvPr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751012" y="1116227"/>
            <a:ext cx="8689976" cy="3153769"/>
          </a:xfrm>
        </p:spPr>
        <p:txBody>
          <a:bodyPr>
            <a:normAutofit fontScale="90000"/>
          </a:bodyPr>
          <a:lstStyle/>
          <a:p>
            <a:r>
              <a:rPr lang="cs-CZ" altLang="cs-CZ" dirty="0">
                <a:solidFill>
                  <a:srgbClr val="002060"/>
                </a:solidFill>
              </a:rPr>
              <a:t>Odborná ošetřovatelská praxe II (shrnutí)</a:t>
            </a:r>
            <a:br>
              <a:rPr lang="cs-CZ" altLang="cs-CZ" dirty="0">
                <a:solidFill>
                  <a:srgbClr val="002060"/>
                </a:solidFill>
              </a:rPr>
            </a:br>
            <a:r>
              <a:rPr lang="cs-CZ" altLang="cs-CZ" dirty="0">
                <a:solidFill>
                  <a:srgbClr val="002060"/>
                </a:solidFill>
              </a:rPr>
              <a:t> </a:t>
            </a:r>
            <a:br>
              <a:rPr lang="cs-CZ" altLang="cs-CZ" dirty="0">
                <a:solidFill>
                  <a:srgbClr val="002060"/>
                </a:solidFill>
              </a:rPr>
            </a:br>
            <a:r>
              <a:rPr lang="cs-CZ" altLang="cs-CZ" dirty="0">
                <a:solidFill>
                  <a:srgbClr val="002060"/>
                </a:solidFill>
              </a:rPr>
              <a:t>Individuální ošetřovatelská praxe I (pokyny)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0D259D3-F42B-46D4-A47A-4C93DB323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4776281"/>
            <a:ext cx="8689976" cy="1507073"/>
          </a:xfrm>
        </p:spPr>
        <p:txBody>
          <a:bodyPr>
            <a:normAutofit fontScale="47500" lnSpcReduction="20000"/>
          </a:bodyPr>
          <a:lstStyle/>
          <a:p>
            <a:r>
              <a:rPr lang="cs-CZ" altLang="cs-CZ" sz="2400" b="1" dirty="0"/>
              <a:t>Všeobecná sestra</a:t>
            </a:r>
          </a:p>
          <a:p>
            <a:r>
              <a:rPr lang="cs-CZ" altLang="cs-CZ" sz="2400" b="1" dirty="0"/>
              <a:t>akademický rok 2018/2019</a:t>
            </a:r>
          </a:p>
          <a:p>
            <a:r>
              <a:rPr lang="cs-CZ" altLang="cs-CZ" sz="2400" b="1" dirty="0"/>
              <a:t>první ročník, jarní semestr</a:t>
            </a:r>
          </a:p>
          <a:p>
            <a:endParaRPr lang="cs-CZ" altLang="cs-CZ" sz="2400" b="1" dirty="0"/>
          </a:p>
          <a:p>
            <a:r>
              <a:rPr lang="cs-CZ" altLang="cs-CZ" sz="2400" b="1" dirty="0"/>
              <a:t>Mgr. Andrea Menšíková, Mgr. Dana Soldánová,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0440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C2676098-FA98-494C-AEB4-F892A3A922D5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913775" y="618517"/>
            <a:ext cx="10364451" cy="1044913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Individuální ošetřovatelská praxe I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55519DB6-DCA5-425D-98F0-B8F8AADD41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400" dirty="0" err="1"/>
              <a:t>řídíM</a:t>
            </a:r>
            <a:r>
              <a:rPr lang="cs-CZ" altLang="cs-CZ" sz="2400" dirty="0"/>
              <a:t> se obdrženými pokyny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omluva absence (oprava v tištěných propozicích)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odevzdávání podkladů pro zápočet</a:t>
            </a:r>
          </a:p>
        </p:txBody>
      </p:sp>
      <p:sp>
        <p:nvSpPr>
          <p:cNvPr id="11268" name="Zástupný symbol pro datum 1">
            <a:extLst>
              <a:ext uri="{FF2B5EF4-FFF2-40B4-BE49-F238E27FC236}">
                <a16:creationId xmlns:a16="http://schemas.microsoft.com/office/drawing/2014/main" id="{F4C2E056-D5D5-4D08-8C8F-D029283E7CA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59BFFD-E47C-4C0B-B816-DB2793D0A341}" type="datetime1">
              <a:rPr lang="cs-CZ" altLang="cs-CZ" smtClean="0"/>
              <a:pPr/>
              <a:t>31.05.2019</a:t>
            </a:fld>
            <a:endParaRPr lang="cs-CZ" altLang="cs-CZ"/>
          </a:p>
        </p:txBody>
      </p:sp>
      <p:sp>
        <p:nvSpPr>
          <p:cNvPr id="11269" name="Zástupný symbol pro zápatí 2">
            <a:extLst>
              <a:ext uri="{FF2B5EF4-FFF2-40B4-BE49-F238E27FC236}">
                <a16:creationId xmlns:a16="http://schemas.microsoft.com/office/drawing/2014/main" id="{63FE3A28-307E-42B0-859E-8D6DC1E97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Informace praxe</a:t>
            </a:r>
          </a:p>
        </p:txBody>
      </p:sp>
      <p:sp>
        <p:nvSpPr>
          <p:cNvPr id="11270" name="Zástupný symbol pro číslo snímku 3">
            <a:extLst>
              <a:ext uri="{FF2B5EF4-FFF2-40B4-BE49-F238E27FC236}">
                <a16:creationId xmlns:a16="http://schemas.microsoft.com/office/drawing/2014/main" id="{118D1F1F-9B7D-4885-A6B6-0FA475F91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807DF6-AF30-4D48-B6D4-DC40955A224C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698A9-A3F4-4E1B-B879-9AE20A6AD15E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13775" y="618517"/>
            <a:ext cx="10364451" cy="1093551"/>
          </a:xfrm>
        </p:spPr>
        <p:txBody>
          <a:bodyPr/>
          <a:lstStyle/>
          <a:p>
            <a:r>
              <a:rPr lang="cs-CZ" dirty="0"/>
              <a:t>UKONČENÍ </a:t>
            </a:r>
            <a:r>
              <a:rPr lang="cs-CZ" dirty="0" err="1"/>
              <a:t>Iop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5B0AE5-0FBC-4D66-BD29-59C51E14D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101175"/>
            <a:ext cx="10364452" cy="369002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  <a:defRPr/>
            </a:pPr>
            <a:r>
              <a:rPr lang="cs-CZ" altLang="cs-CZ" sz="6200" u="sng" dirty="0"/>
              <a:t>DO DVOU DNŮ Po ukončení praxe ODEVZDÁVÁM:</a:t>
            </a:r>
          </a:p>
          <a:p>
            <a:pPr marL="0" indent="0">
              <a:buNone/>
              <a:defRPr/>
            </a:pPr>
            <a:endParaRPr lang="cs-CZ" altLang="cs-CZ" sz="3200" u="sng" dirty="0"/>
          </a:p>
          <a:p>
            <a:pPr>
              <a:defRPr/>
            </a:pPr>
            <a:r>
              <a:rPr lang="cs-CZ" altLang="cs-CZ" sz="6000" dirty="0"/>
              <a:t>seminární práci DO ODEVZDÁVÁRNY</a:t>
            </a:r>
          </a:p>
          <a:p>
            <a:pPr>
              <a:defRPr/>
            </a:pPr>
            <a:endParaRPr lang="cs-CZ" altLang="cs-CZ" sz="4400" dirty="0"/>
          </a:p>
          <a:p>
            <a:pPr>
              <a:defRPr/>
            </a:pPr>
            <a:r>
              <a:rPr lang="cs-CZ" altLang="cs-CZ" sz="6000" dirty="0"/>
              <a:t>záznam o vykonání IOP – FORMULÁŘ V LOGBOOKU </a:t>
            </a:r>
            <a:r>
              <a:rPr lang="cs-CZ" altLang="cs-CZ" sz="6000" cap="none" dirty="0"/>
              <a:t>s</a:t>
            </a:r>
            <a:r>
              <a:rPr lang="cs-CZ" altLang="cs-CZ" sz="6000" dirty="0"/>
              <a:t>. 55</a:t>
            </a:r>
          </a:p>
          <a:p>
            <a:pPr>
              <a:defRPr/>
            </a:pPr>
            <a:endParaRPr lang="cs-CZ" altLang="cs-CZ" sz="3200" dirty="0"/>
          </a:p>
          <a:p>
            <a:pPr>
              <a:defRPr/>
            </a:pPr>
            <a:r>
              <a:rPr lang="cs-CZ" altLang="cs-CZ" sz="6000" dirty="0"/>
              <a:t>hodnocení studentem</a:t>
            </a:r>
          </a:p>
          <a:p>
            <a:pPr>
              <a:defRPr/>
            </a:pPr>
            <a:endParaRPr lang="cs-CZ" altLang="cs-CZ" sz="3200" dirty="0"/>
          </a:p>
          <a:p>
            <a:pPr>
              <a:defRPr/>
            </a:pPr>
            <a:r>
              <a:rPr lang="cs-CZ" altLang="cs-CZ" sz="6000" dirty="0"/>
              <a:t>hodnocení mentorem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4602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EEEEE1-06DE-40B2-BBD7-C2A6790E4D23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altLang="cs-CZ" dirty="0"/>
              <a:t>Individuální ošetřovatelská Praxe 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6A9E4E-3110-46AA-9605-4E9DF04C1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zápočet udělí NA ZÁKLADĚ SPLNĚNÍ VŠECH KRITERIÍ Mgr. MENŠÍKOVÁ PRŮBĚŽNĚ, NEJPOZDĚJI do konce srpna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7748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E59C7EE2-7725-473B-82EC-753325F0CF9F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Individuální ošetřovatelská praxe 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25159C-743C-474B-85F6-F4E46749B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altLang="cs-CZ" sz="2800" u="sng" dirty="0"/>
              <a:t>Po ukončení praxe:</a:t>
            </a:r>
          </a:p>
          <a:p>
            <a:pPr eaLnBrk="1" hangingPunct="1">
              <a:defRPr/>
            </a:pPr>
            <a:r>
              <a:rPr lang="cs-CZ" altLang="cs-CZ" sz="2800" dirty="0"/>
              <a:t>vyklizení skříňky v šatně pod KICH a vyklizení skříňky na Katedře ošetřovatelství</a:t>
            </a:r>
          </a:p>
          <a:p>
            <a:pPr marL="0" indent="0">
              <a:buNone/>
              <a:defRPr/>
            </a:pPr>
            <a:endParaRPr lang="cs-CZ" altLang="cs-CZ" sz="2800" dirty="0"/>
          </a:p>
          <a:p>
            <a:pPr eaLnBrk="1" hangingPunct="1">
              <a:defRPr/>
            </a:pPr>
            <a:r>
              <a:rPr lang="cs-CZ" altLang="cs-CZ" sz="2800" dirty="0"/>
              <a:t>skříňky zůstávají otevřené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14340" name="Zástupný symbol pro datum 1">
            <a:extLst>
              <a:ext uri="{FF2B5EF4-FFF2-40B4-BE49-F238E27FC236}">
                <a16:creationId xmlns:a16="http://schemas.microsoft.com/office/drawing/2014/main" id="{F1222343-BD2B-47C8-ADED-FD3B7E73AC9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3E51F4-4860-4427-872B-5124C6A70A41}" type="datetime1">
              <a:rPr lang="cs-CZ" altLang="cs-CZ" smtClean="0"/>
              <a:pPr/>
              <a:t>31.05.2019</a:t>
            </a:fld>
            <a:endParaRPr lang="cs-CZ" altLang="cs-CZ"/>
          </a:p>
        </p:txBody>
      </p:sp>
      <p:sp>
        <p:nvSpPr>
          <p:cNvPr id="14341" name="Zástupný symbol pro zápatí 3">
            <a:extLst>
              <a:ext uri="{FF2B5EF4-FFF2-40B4-BE49-F238E27FC236}">
                <a16:creationId xmlns:a16="http://schemas.microsoft.com/office/drawing/2014/main" id="{D5C4E851-F4C4-40E9-9757-19739D56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Informace praxe</a:t>
            </a:r>
          </a:p>
        </p:txBody>
      </p:sp>
      <p:sp>
        <p:nvSpPr>
          <p:cNvPr id="14342" name="Zástupný symbol pro číslo snímku 4">
            <a:extLst>
              <a:ext uri="{FF2B5EF4-FFF2-40B4-BE49-F238E27FC236}">
                <a16:creationId xmlns:a16="http://schemas.microsoft.com/office/drawing/2014/main" id="{DBA741D3-C495-4BFE-9D6F-E07A9549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C20DB40-F2E2-45B6-9AF5-83B946BA60C2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VÃ½sledek obrÃ¡zku pro OTAZNÃK">
            <a:extLst>
              <a:ext uri="{FF2B5EF4-FFF2-40B4-BE49-F238E27FC236}">
                <a16:creationId xmlns:a16="http://schemas.microsoft.com/office/drawing/2014/main" id="{21644160-448A-4932-8B7F-F34C9F4AFE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0" b="6711"/>
          <a:stretch/>
        </p:blipFill>
        <p:spPr bwMode="auto">
          <a:xfrm>
            <a:off x="3972473" y="1089497"/>
            <a:ext cx="4247054" cy="399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47641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82E51-27FC-43B3-A62C-A67A839CA67F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13775" y="0"/>
            <a:ext cx="4465621" cy="5787957"/>
          </a:xfrm>
        </p:spPr>
        <p:txBody>
          <a:bodyPr>
            <a:normAutofit/>
          </a:bodyPr>
          <a:lstStyle/>
          <a:p>
            <a:r>
              <a:rPr lang="cs-CZ" dirty="0"/>
              <a:t>PŘEJEME VÁM HODNĚ ŠTĚŠTÍ U ZKOUŠEK </a:t>
            </a:r>
            <a:br>
              <a:rPr lang="cs-CZ" dirty="0"/>
            </a:br>
            <a:r>
              <a:rPr lang="cs-CZ" dirty="0"/>
              <a:t>I PŘI INDIVIDUÁLNÍ PRAXI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D8774D6-A407-4F6E-BE00-C541C39ADC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97661" y="1253581"/>
            <a:ext cx="5743106" cy="4350838"/>
          </a:xfrm>
          <a:prstGeom prst="rect">
            <a:avLst/>
          </a:prstGeom>
        </p:spPr>
      </p:pic>
      <p:pic>
        <p:nvPicPr>
          <p:cNvPr id="3076" name="Picture 4" descr="VÃ½sledek obrÃ¡zku pro ÄTYÅLÃSTEK">
            <a:extLst>
              <a:ext uri="{FF2B5EF4-FFF2-40B4-BE49-F238E27FC236}">
                <a16:creationId xmlns:a16="http://schemas.microsoft.com/office/drawing/2014/main" id="{C49EFF87-3C99-4467-932E-3807359BE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100" y="3895260"/>
            <a:ext cx="1094970" cy="1355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24779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F44158AB-635D-4970-9A07-43144243F850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913775" y="282103"/>
            <a:ext cx="10364451" cy="1177046"/>
          </a:xfrm>
        </p:spPr>
        <p:txBody>
          <a:bodyPr>
            <a:normAutofit fontScale="90000"/>
          </a:bodyPr>
          <a:lstStyle/>
          <a:p>
            <a:br>
              <a:rPr lang="cs-CZ" altLang="cs-CZ" sz="3200" dirty="0"/>
            </a:br>
            <a:br>
              <a:rPr lang="cs-CZ" altLang="cs-CZ" sz="3200" dirty="0"/>
            </a:br>
            <a:br>
              <a:rPr lang="cs-CZ" altLang="cs-CZ" sz="3200" dirty="0"/>
            </a:br>
            <a:r>
              <a:rPr lang="cs-CZ" altLang="cs-CZ" sz="3200" dirty="0"/>
              <a:t>Ošetřovatelská praxe II </a:t>
            </a:r>
            <a:br>
              <a:rPr lang="cs-CZ" altLang="cs-CZ" sz="3200" dirty="0"/>
            </a:br>
            <a:endParaRPr lang="cs-CZ" altLang="cs-CZ" sz="3200" dirty="0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BA72A6DB-1ED9-46A3-B627-5B2D2E30C3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hodnocení pracovišť STUDENTEM </a:t>
            </a:r>
          </a:p>
        </p:txBody>
      </p:sp>
      <p:sp>
        <p:nvSpPr>
          <p:cNvPr id="5124" name="Zástupný symbol pro datum 3">
            <a:extLst>
              <a:ext uri="{FF2B5EF4-FFF2-40B4-BE49-F238E27FC236}">
                <a16:creationId xmlns:a16="http://schemas.microsoft.com/office/drawing/2014/main" id="{AE5496CB-4991-4B64-AC17-8F3B82ED93D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12A600-4C75-46E5-8CAB-5F8CEDABD28C}" type="datetime1">
              <a:rPr lang="cs-CZ" altLang="cs-CZ" smtClean="0"/>
              <a:pPr/>
              <a:t>31.05.2019</a:t>
            </a:fld>
            <a:endParaRPr lang="cs-CZ" altLang="cs-CZ"/>
          </a:p>
        </p:txBody>
      </p:sp>
      <p:sp>
        <p:nvSpPr>
          <p:cNvPr id="5125" name="Zástupný symbol pro zápatí 4">
            <a:extLst>
              <a:ext uri="{FF2B5EF4-FFF2-40B4-BE49-F238E27FC236}">
                <a16:creationId xmlns:a16="http://schemas.microsoft.com/office/drawing/2014/main" id="{23042433-CEEA-4ABE-B51F-535BFAAEF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Informace praxe</a:t>
            </a:r>
          </a:p>
        </p:txBody>
      </p:sp>
      <p:sp>
        <p:nvSpPr>
          <p:cNvPr id="5126" name="Zástupný symbol pro číslo snímku 5">
            <a:extLst>
              <a:ext uri="{FF2B5EF4-FFF2-40B4-BE49-F238E27FC236}">
                <a16:creationId xmlns:a16="http://schemas.microsoft.com/office/drawing/2014/main" id="{0A195BD3-D240-4AEC-8F33-346E3F6A6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94DBE9-3F68-44E2-9C55-F8A7A5815DDB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CFDA65F-A46F-4A65-B12D-C1FC22727A62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913775" y="389106"/>
            <a:ext cx="10364451" cy="1245142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cs-CZ" altLang="cs-CZ" sz="3200" dirty="0"/>
            </a:br>
            <a:r>
              <a:rPr lang="cs-CZ" altLang="cs-CZ" sz="3200" dirty="0"/>
              <a:t>Ošetřovatelská praxe II </a:t>
            </a:r>
            <a:br>
              <a:rPr lang="cs-CZ" altLang="cs-CZ" sz="3200" dirty="0"/>
            </a:br>
            <a:endParaRPr lang="cs-CZ" altLang="cs-CZ" sz="3200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CF9FB90-0CD6-4AF0-84B8-7AFA559359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cs-CZ" altLang="cs-CZ" sz="2800" dirty="0"/>
              <a:t>odevzdat hodnocení z pracovišť, KDE SE KONALA PRAXE  </a:t>
            </a:r>
            <a:r>
              <a:rPr lang="cs-CZ" altLang="cs-CZ" sz="2800" b="1" u="sng" dirty="0">
                <a:solidFill>
                  <a:srgbClr val="002060"/>
                </a:solidFill>
              </a:rPr>
              <a:t>3</a:t>
            </a:r>
            <a:r>
              <a:rPr lang="cs-CZ" altLang="cs-CZ" sz="2800" b="1" u="sng" cap="none" dirty="0">
                <a:solidFill>
                  <a:srgbClr val="002060"/>
                </a:solidFill>
              </a:rPr>
              <a:t>x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  <a:p>
            <a:pPr eaLnBrk="1" hangingPunct="1">
              <a:defRPr/>
            </a:pPr>
            <a:r>
              <a:rPr lang="cs-CZ" altLang="cs-CZ" sz="2800" dirty="0"/>
              <a:t>Logbook – kontrola intervencí, docházky, podpisy mentorů </a:t>
            </a:r>
          </a:p>
          <a:p>
            <a:pPr eaLnBrk="1" hangingPunct="1">
              <a:defRPr/>
            </a:pPr>
            <a:endParaRPr lang="cs-CZ" altLang="cs-CZ" sz="2800" dirty="0"/>
          </a:p>
          <a:p>
            <a:pPr eaLnBrk="1" hangingPunct="1">
              <a:defRPr/>
            </a:pPr>
            <a:r>
              <a:rPr lang="cs-CZ" altLang="cs-CZ" sz="2800" dirty="0"/>
              <a:t>DOCHÁZKA – 18. 4. JEN ZA ODEVZDANOU PRÁCI, 16. 5. </a:t>
            </a:r>
            <a:r>
              <a:rPr lang="cs-CZ" altLang="cs-CZ" sz="2800" dirty="0" err="1"/>
              <a:t>campus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day</a:t>
            </a:r>
            <a:endParaRPr lang="cs-CZ" altLang="cs-CZ" sz="2800" dirty="0"/>
          </a:p>
          <a:p>
            <a:pPr marL="0" indent="0">
              <a:buNone/>
              <a:defRPr/>
            </a:pPr>
            <a:endParaRPr lang="cs-CZ" altLang="cs-CZ" sz="2800" dirty="0"/>
          </a:p>
          <a:p>
            <a:pPr eaLnBrk="1" hangingPunct="1">
              <a:defRPr/>
            </a:pPr>
            <a:r>
              <a:rPr lang="cs-CZ" altLang="cs-CZ" sz="2800" dirty="0"/>
              <a:t>odevzdat absenci – součet</a:t>
            </a:r>
          </a:p>
        </p:txBody>
      </p:sp>
      <p:pic>
        <p:nvPicPr>
          <p:cNvPr id="6148" name="Picture 7" descr="logbook_icon">
            <a:extLst>
              <a:ext uri="{FF2B5EF4-FFF2-40B4-BE49-F238E27FC236}">
                <a16:creationId xmlns:a16="http://schemas.microsoft.com/office/drawing/2014/main" id="{CA27B925-5841-486B-B0A3-1DA1E2356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0596" y="692571"/>
            <a:ext cx="1362075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Zástupný symbol pro datum 1">
            <a:extLst>
              <a:ext uri="{FF2B5EF4-FFF2-40B4-BE49-F238E27FC236}">
                <a16:creationId xmlns:a16="http://schemas.microsoft.com/office/drawing/2014/main" id="{721811E4-7511-42E0-8C3F-3DB6505AF9B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4B708-4521-49A7-BA7F-8056C55D97CD}" type="datetime1">
              <a:rPr lang="cs-CZ" altLang="cs-CZ" smtClean="0"/>
              <a:pPr/>
              <a:t>31.05.2019</a:t>
            </a:fld>
            <a:endParaRPr lang="cs-CZ" altLang="cs-CZ"/>
          </a:p>
        </p:txBody>
      </p:sp>
      <p:sp>
        <p:nvSpPr>
          <p:cNvPr id="6150" name="Zástupný symbol pro zápatí 2">
            <a:extLst>
              <a:ext uri="{FF2B5EF4-FFF2-40B4-BE49-F238E27FC236}">
                <a16:creationId xmlns:a16="http://schemas.microsoft.com/office/drawing/2014/main" id="{6D127F22-C62F-4F64-91A5-5EF5683E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Informace praxe</a:t>
            </a:r>
          </a:p>
        </p:txBody>
      </p:sp>
      <p:sp>
        <p:nvSpPr>
          <p:cNvPr id="6151" name="Zástupný symbol pro číslo snímku 3">
            <a:extLst>
              <a:ext uri="{FF2B5EF4-FFF2-40B4-BE49-F238E27FC236}">
                <a16:creationId xmlns:a16="http://schemas.microsoft.com/office/drawing/2014/main" id="{CFACABE3-A185-49BA-B720-CDF38FB08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D04589-3C9F-433F-8B20-A56052C434FE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51803C8C-2345-455A-9132-DBEA5B80B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Ošetřovatelská praxe II </a:t>
            </a:r>
            <a:br>
              <a:rPr lang="cs-CZ" altLang="cs-CZ" sz="3200"/>
            </a:br>
            <a:r>
              <a:rPr lang="cs-CZ" altLang="cs-CZ" sz="3200"/>
              <a:t>- zkouška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9C9FD91F-E59D-4891-AD68-E85B93E2BA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ke zkoušce se dostaví pouze ten, kdo má vloženou seminární práci v </a:t>
            </a:r>
            <a:r>
              <a:rPr lang="cs-CZ" altLang="cs-CZ" sz="2800" dirty="0" err="1"/>
              <a:t>odevzdávárně</a:t>
            </a:r>
            <a:r>
              <a:rPr lang="cs-CZ" altLang="cs-CZ" sz="2800" dirty="0"/>
              <a:t> a odevzdané hodnocení ze VŠECH TŘÍ pracovišť</a:t>
            </a:r>
          </a:p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2800" dirty="0"/>
              <a:t>zkouška - požadavky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6" name="Zástupný symbol pro datum 1">
            <a:extLst>
              <a:ext uri="{FF2B5EF4-FFF2-40B4-BE49-F238E27FC236}">
                <a16:creationId xmlns:a16="http://schemas.microsoft.com/office/drawing/2014/main" id="{80FAB7D5-48CB-41A2-8288-8911ED61079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DE24F0-E0BD-47ED-A538-0206B606CA9F}" type="datetime1">
              <a:rPr lang="cs-CZ" altLang="cs-CZ" smtClean="0"/>
              <a:pPr/>
              <a:t>31.05.2019</a:t>
            </a:fld>
            <a:endParaRPr lang="cs-CZ" altLang="cs-CZ"/>
          </a:p>
        </p:txBody>
      </p:sp>
      <p:sp>
        <p:nvSpPr>
          <p:cNvPr id="8197" name="Zástupný symbol pro zápatí 2">
            <a:extLst>
              <a:ext uri="{FF2B5EF4-FFF2-40B4-BE49-F238E27FC236}">
                <a16:creationId xmlns:a16="http://schemas.microsoft.com/office/drawing/2014/main" id="{A1E68274-6269-4226-B927-3BCD0341E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Informace praxe</a:t>
            </a:r>
          </a:p>
        </p:txBody>
      </p:sp>
      <p:sp>
        <p:nvSpPr>
          <p:cNvPr id="8198" name="Zástupný symbol pro číslo snímku 3">
            <a:extLst>
              <a:ext uri="{FF2B5EF4-FFF2-40B4-BE49-F238E27FC236}">
                <a16:creationId xmlns:a16="http://schemas.microsoft.com/office/drawing/2014/main" id="{1EB752FE-1054-4DFB-9A3B-E879E97A7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AD7D89-CDFB-45A4-8843-8AA8AE1E2981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VÃ½sledek obrÃ¡zku pro OTAZNÃK">
            <a:extLst>
              <a:ext uri="{FF2B5EF4-FFF2-40B4-BE49-F238E27FC236}">
                <a16:creationId xmlns:a16="http://schemas.microsoft.com/office/drawing/2014/main" id="{22159FBA-7D97-4CC7-9A38-D62118A864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297" y="1645059"/>
            <a:ext cx="2827000" cy="314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E9DE5C67-1440-4573-8980-B318A3380922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873571" y="2291674"/>
            <a:ext cx="4222429" cy="1599389"/>
          </a:xfrm>
        </p:spPr>
        <p:txBody>
          <a:bodyPr/>
          <a:lstStyle/>
          <a:p>
            <a:r>
              <a:rPr lang="cs-CZ" dirty="0"/>
              <a:t>DOTAZY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634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18A9D-81FC-45A2-BBD7-35A8F3608EB5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13775" y="618517"/>
            <a:ext cx="10364451" cy="986547"/>
          </a:xfrm>
        </p:spPr>
        <p:txBody>
          <a:bodyPr/>
          <a:lstStyle/>
          <a:p>
            <a:r>
              <a:rPr lang="cs-CZ" altLang="cs-CZ" dirty="0"/>
              <a:t>Individuální ošetřovatelská praxe I (</a:t>
            </a:r>
            <a:r>
              <a:rPr lang="cs-CZ" altLang="cs-CZ" dirty="0" err="1"/>
              <a:t>iop</a:t>
            </a:r>
            <a:r>
              <a:rPr lang="cs-CZ" altLang="cs-CZ" dirty="0"/>
              <a:t>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97A80F-6EAC-40B0-B2A9-A38267396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praxe </a:t>
            </a:r>
            <a:r>
              <a:rPr lang="cs-CZ" altLang="cs-CZ" sz="2400" dirty="0">
                <a:solidFill>
                  <a:srgbClr val="FF0000"/>
                </a:solidFill>
              </a:rPr>
              <a:t>8. 7. – 16. 8. 2019</a:t>
            </a:r>
          </a:p>
          <a:p>
            <a:r>
              <a:rPr lang="cs-CZ" altLang="cs-CZ" sz="2400" dirty="0"/>
              <a:t>rozsah 160 hodin + absence z praxí I a II</a:t>
            </a:r>
          </a:p>
          <a:p>
            <a:r>
              <a:rPr lang="cs-CZ" altLang="cs-CZ" sz="2400" dirty="0"/>
              <a:t>v třísměnném provozu, maximálně dvě dvanáctihodinové směny za sebou</a:t>
            </a:r>
          </a:p>
          <a:p>
            <a:r>
              <a:rPr lang="cs-CZ" altLang="cs-CZ" sz="2400" dirty="0"/>
              <a:t>maximálně 44 hodin týdně = 3krát 12 hodin + 1krát 8 hodin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>
              <a:solidFill>
                <a:srgbClr val="FF0000"/>
              </a:solidFill>
            </a:endParaRPr>
          </a:p>
          <a:p>
            <a:endParaRPr lang="cs-CZ" alt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4706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6DC4967-A0EE-44D9-BC27-9401593CDD5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913775" y="618518"/>
            <a:ext cx="10364451" cy="1074096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Individuální ošetřovatelská praxe 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7DE52DB-53DB-4FA3-B8F9-B4ACD75D45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eaLnBrk="1" hangingPunct="1"/>
            <a:r>
              <a:rPr lang="cs-CZ" altLang="cs-CZ" sz="5100" dirty="0"/>
              <a:t>na oddělení za staniční sestrou naplánovat služby AŽ od </a:t>
            </a:r>
            <a:r>
              <a:rPr lang="cs-CZ" altLang="cs-CZ" sz="5100" b="1" dirty="0"/>
              <a:t>10. 6. 2019</a:t>
            </a:r>
          </a:p>
          <a:p>
            <a:pPr eaLnBrk="1" hangingPunct="1"/>
            <a:endParaRPr lang="cs-CZ" altLang="cs-CZ" sz="5100" dirty="0"/>
          </a:p>
          <a:p>
            <a:pPr eaLnBrk="1" hangingPunct="1"/>
            <a:r>
              <a:rPr lang="cs-CZ" altLang="cs-CZ" sz="5100" dirty="0"/>
              <a:t>služby budou rozepsány dle počtu hodin (160 + absence jaro + podzim)</a:t>
            </a:r>
          </a:p>
          <a:p>
            <a:pPr eaLnBrk="1" hangingPunct="1"/>
            <a:endParaRPr lang="cs-CZ" altLang="cs-CZ" sz="5100" dirty="0"/>
          </a:p>
          <a:p>
            <a:pPr eaLnBrk="1" hangingPunct="1"/>
            <a:r>
              <a:rPr lang="cs-CZ" altLang="cs-CZ" sz="5100" u="sng" dirty="0"/>
              <a:t>rozpis služeb odevzdat do pondělí 24. 6. 2019 na Katedru ošetřovatelství Mgr. </a:t>
            </a:r>
            <a:r>
              <a:rPr lang="cs-CZ" altLang="cs-CZ" sz="5100" u="sng" dirty="0" err="1"/>
              <a:t>MENŠÍKové</a:t>
            </a:r>
            <a:endParaRPr lang="cs-CZ" altLang="cs-CZ" sz="5100" u="sng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u="sng" dirty="0"/>
          </a:p>
        </p:txBody>
      </p:sp>
      <p:sp>
        <p:nvSpPr>
          <p:cNvPr id="10244" name="Zástupný symbol pro datum 1">
            <a:extLst>
              <a:ext uri="{FF2B5EF4-FFF2-40B4-BE49-F238E27FC236}">
                <a16:creationId xmlns:a16="http://schemas.microsoft.com/office/drawing/2014/main" id="{E581796C-5122-4B3D-8CD3-F1A415FEDDA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BC929B-70C7-49F0-93C5-49E983CD322A}" type="datetime1">
              <a:rPr lang="cs-CZ" altLang="cs-CZ" smtClean="0"/>
              <a:pPr/>
              <a:t>31.05.2019</a:t>
            </a:fld>
            <a:endParaRPr lang="cs-CZ" altLang="cs-CZ"/>
          </a:p>
        </p:txBody>
      </p:sp>
      <p:sp>
        <p:nvSpPr>
          <p:cNvPr id="10245" name="Zástupný symbol pro zápatí 2">
            <a:extLst>
              <a:ext uri="{FF2B5EF4-FFF2-40B4-BE49-F238E27FC236}">
                <a16:creationId xmlns:a16="http://schemas.microsoft.com/office/drawing/2014/main" id="{C5A30971-93B1-4468-96AA-B42EA3AD8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/>
              <a:t>Informace praxe</a:t>
            </a:r>
          </a:p>
        </p:txBody>
      </p:sp>
      <p:sp>
        <p:nvSpPr>
          <p:cNvPr id="10246" name="Zástupný symbol pro číslo snímku 3">
            <a:extLst>
              <a:ext uri="{FF2B5EF4-FFF2-40B4-BE49-F238E27FC236}">
                <a16:creationId xmlns:a16="http://schemas.microsoft.com/office/drawing/2014/main" id="{79D5F100-F5C9-4390-BF6A-D14B7800E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A20DF5-7F8E-4B8A-B0DD-79862708BF79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8BBF393-47DA-4220-B3BB-4B4484F82C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205490"/>
              </p:ext>
            </p:extLst>
          </p:nvPr>
        </p:nvGraphicFramePr>
        <p:xfrm>
          <a:off x="2159541" y="544749"/>
          <a:ext cx="7645939" cy="5835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0119">
                  <a:extLst>
                    <a:ext uri="{9D8B030D-6E8A-4147-A177-3AD203B41FA5}">
                      <a16:colId xmlns:a16="http://schemas.microsoft.com/office/drawing/2014/main" val="4236912638"/>
                    </a:ext>
                  </a:extLst>
                </a:gridCol>
                <a:gridCol w="876634">
                  <a:extLst>
                    <a:ext uri="{9D8B030D-6E8A-4147-A177-3AD203B41FA5}">
                      <a16:colId xmlns:a16="http://schemas.microsoft.com/office/drawing/2014/main" val="358316915"/>
                    </a:ext>
                  </a:extLst>
                </a:gridCol>
                <a:gridCol w="963528">
                  <a:extLst>
                    <a:ext uri="{9D8B030D-6E8A-4147-A177-3AD203B41FA5}">
                      <a16:colId xmlns:a16="http://schemas.microsoft.com/office/drawing/2014/main" val="3640697201"/>
                    </a:ext>
                  </a:extLst>
                </a:gridCol>
                <a:gridCol w="986598">
                  <a:extLst>
                    <a:ext uri="{9D8B030D-6E8A-4147-A177-3AD203B41FA5}">
                      <a16:colId xmlns:a16="http://schemas.microsoft.com/office/drawing/2014/main" val="163789577"/>
                    </a:ext>
                  </a:extLst>
                </a:gridCol>
                <a:gridCol w="1035043">
                  <a:extLst>
                    <a:ext uri="{9D8B030D-6E8A-4147-A177-3AD203B41FA5}">
                      <a16:colId xmlns:a16="http://schemas.microsoft.com/office/drawing/2014/main" val="1133283208"/>
                    </a:ext>
                  </a:extLst>
                </a:gridCol>
                <a:gridCol w="937383">
                  <a:extLst>
                    <a:ext uri="{9D8B030D-6E8A-4147-A177-3AD203B41FA5}">
                      <a16:colId xmlns:a16="http://schemas.microsoft.com/office/drawing/2014/main" val="1277986783"/>
                    </a:ext>
                  </a:extLst>
                </a:gridCol>
                <a:gridCol w="876634">
                  <a:extLst>
                    <a:ext uri="{9D8B030D-6E8A-4147-A177-3AD203B41FA5}">
                      <a16:colId xmlns:a16="http://schemas.microsoft.com/office/drawing/2014/main" val="2474847438"/>
                    </a:ext>
                  </a:extLst>
                </a:gridCol>
              </a:tblGrid>
              <a:tr h="205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jméno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podzim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jaro I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jaro II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jaro III 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léto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hod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1631056224"/>
                  </a:ext>
                </a:extLst>
              </a:tr>
              <a:tr h="276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Doroshenko Konstantin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KICH 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IGEK A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2611772254"/>
                  </a:ext>
                </a:extLst>
              </a:tr>
              <a:tr h="260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Dvořák Vítězslav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KIGPL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IGEK 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KICH JIP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3817145258"/>
                  </a:ext>
                </a:extLst>
              </a:tr>
              <a:tr h="276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cs-CZ" sz="1400">
                          <a:effectLst/>
                        </a:rPr>
                        <a:t>Feiková Aneta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KICH 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IGEK IMP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IIK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NK B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2413101581"/>
                  </a:ext>
                </a:extLst>
              </a:tr>
              <a:tr h="260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cs-CZ" sz="1400">
                          <a:effectLst/>
                        </a:rPr>
                        <a:t>Hejníková Lucie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KIGPL A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IMP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IGEK 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IKK B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723041274"/>
                  </a:ext>
                </a:extLst>
              </a:tr>
              <a:tr h="276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cs-CZ" sz="1400">
                          <a:effectLst/>
                        </a:rPr>
                        <a:t>Janků Michaela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KICH 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IMP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KIGPL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NK A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487784412"/>
                  </a:ext>
                </a:extLst>
              </a:tr>
              <a:tr h="260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cs-CZ" sz="1400">
                          <a:effectLst/>
                        </a:rPr>
                        <a:t>Kašparová Tereza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KIGPL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IGEK 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KICH 5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445328280"/>
                  </a:ext>
                </a:extLst>
              </a:tr>
              <a:tr h="276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cs-CZ" sz="1400">
                          <a:effectLst/>
                        </a:rPr>
                        <a:t>Kovaříková Renáta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KICH 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IGEK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NK A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1756875280"/>
                  </a:ext>
                </a:extLst>
              </a:tr>
              <a:tr h="260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cs-CZ" sz="1400">
                          <a:effectLst/>
                        </a:rPr>
                        <a:t>Lauterkrancová Veronika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KICH 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IGEK A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231597730"/>
                  </a:ext>
                </a:extLst>
              </a:tr>
              <a:tr h="276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cs-CZ" sz="1400">
                          <a:effectLst/>
                        </a:rPr>
                        <a:t>Lučanská Ivana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KIGPL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B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IGEK IMP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KICH JIP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462952745"/>
                  </a:ext>
                </a:extLst>
              </a:tr>
              <a:tr h="260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cs-CZ" sz="1400">
                          <a:effectLst/>
                        </a:rPr>
                        <a:t>Mikulcová Simona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KICH 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IGEK B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1851264690"/>
                  </a:ext>
                </a:extLst>
              </a:tr>
              <a:tr h="276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cs-CZ" sz="1400">
                          <a:effectLst/>
                        </a:rPr>
                        <a:t>Musilová Daniela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KICH 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IMP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KIGPL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IKK B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2586687596"/>
                  </a:ext>
                </a:extLst>
              </a:tr>
              <a:tr h="260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cs-CZ" sz="1400">
                          <a:effectLst/>
                        </a:rPr>
                        <a:t>Sedláčková Anna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KICH 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IGEK IMP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NK B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1699146858"/>
                  </a:ext>
                </a:extLst>
              </a:tr>
              <a:tr h="276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cs-CZ" sz="1400">
                          <a:effectLst/>
                        </a:rPr>
                        <a:t>Slováková Anna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KICH 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B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NK IMP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459479750"/>
                  </a:ext>
                </a:extLst>
              </a:tr>
              <a:tr h="276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cs-CZ" sz="1400">
                          <a:effectLst/>
                        </a:rPr>
                        <a:t>Strouhalová Markéta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KIGPL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IMP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IGEK 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KICH JIP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312365109"/>
                  </a:ext>
                </a:extLst>
              </a:tr>
              <a:tr h="260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cs-CZ" sz="1400">
                          <a:effectLst/>
                        </a:rPr>
                        <a:t>Suchánková Barbora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KICH 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IGEK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NK IMP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4149417695"/>
                  </a:ext>
                </a:extLst>
              </a:tr>
              <a:tr h="276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cs-CZ" sz="1400">
                          <a:effectLst/>
                        </a:rPr>
                        <a:t>Šancová Tereza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KIGPL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IMP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IGEK B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1186243871"/>
                  </a:ext>
                </a:extLst>
              </a:tr>
              <a:tr h="260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cs-CZ" sz="1400">
                          <a:effectLst/>
                        </a:rPr>
                        <a:t>Šerá Alena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KIGPL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IGEK 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KICH 2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2955931085"/>
                  </a:ext>
                </a:extLst>
              </a:tr>
              <a:tr h="276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cs-CZ" sz="1400">
                          <a:effectLst/>
                        </a:rPr>
                        <a:t>Vojkůvková Aneta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KIGPL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IMP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KICH JIP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2438253940"/>
                  </a:ext>
                </a:extLst>
              </a:tr>
              <a:tr h="260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590" algn="l"/>
                        </a:tabLst>
                      </a:pPr>
                      <a:r>
                        <a:rPr lang="cs-CZ" sz="1400">
                          <a:effectLst/>
                        </a:rPr>
                        <a:t>Zikanava Valeryia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KIGPL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NK 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IGEK IMP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KICH 2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3473819930"/>
                  </a:ext>
                </a:extLst>
              </a:tr>
              <a:tr h="260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Duškevičová Monika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KICH 2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IGEK IMP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B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</a:rPr>
                        <a:t>NK IMP</a:t>
                      </a:r>
                      <a:endParaRPr lang="cs-CZ" sz="14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3122330919"/>
                  </a:ext>
                </a:extLst>
              </a:tr>
              <a:tr h="260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Odvršová Alena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KIGPL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  ______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_______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IKK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FF0000"/>
                          </a:solidFill>
                          <a:effectLst/>
                        </a:rPr>
                        <a:t>KICH 5</a:t>
                      </a:r>
                      <a:endParaRPr lang="cs-CZ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    </a:t>
                      </a:r>
                      <a:endParaRPr lang="cs-CZ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48" marR="43148" marT="0" marB="0"/>
                </a:tc>
                <a:extLst>
                  <a:ext uri="{0D108BD9-81ED-4DB2-BD59-A6C34878D82A}">
                    <a16:rowId xmlns:a16="http://schemas.microsoft.com/office/drawing/2014/main" val="279835852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59FCBE5-751F-4672-8F6C-E0152821D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0104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4767E9-EA1A-491A-83C4-5123F057073A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13775" y="618517"/>
            <a:ext cx="10364451" cy="1035185"/>
          </a:xfrm>
        </p:spPr>
        <p:txBody>
          <a:bodyPr>
            <a:normAutofit/>
          </a:bodyPr>
          <a:lstStyle/>
          <a:p>
            <a:r>
              <a:rPr lang="cs-CZ" dirty="0"/>
              <a:t>ROZDÁNO – ZKONTROLOVAT: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A52607-5545-413C-8E15-99A2AA4B6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2071991"/>
            <a:ext cx="10364452" cy="4338537"/>
          </a:xfrm>
        </p:spPr>
        <p:txBody>
          <a:bodyPr>
            <a:normAutofit/>
          </a:bodyPr>
          <a:lstStyle/>
          <a:p>
            <a:r>
              <a:rPr lang="cs-CZ" sz="2400" dirty="0"/>
              <a:t>ROZPIS PŘEHLED PRACOVIŠŤ, KDE JSEM VYKONÁVAL A NYNÍ BUDU VYKONÁVAT PRAXI</a:t>
            </a:r>
          </a:p>
          <a:p>
            <a:r>
              <a:rPr lang="cs-CZ" sz="2400" dirty="0"/>
              <a:t>KONTAKTY NA PRACOVIŠTĚ</a:t>
            </a:r>
          </a:p>
          <a:p>
            <a:r>
              <a:rPr lang="cs-CZ" sz="2400" dirty="0"/>
              <a:t>FORMULÁŘ NA ROZPIS SLUŽEB</a:t>
            </a:r>
          </a:p>
          <a:p>
            <a:r>
              <a:rPr lang="cs-CZ" sz="2400" dirty="0"/>
              <a:t>POKYNY K </a:t>
            </a:r>
            <a:r>
              <a:rPr lang="cs-CZ" sz="2400" dirty="0" err="1"/>
              <a:t>iop</a:t>
            </a:r>
            <a:endParaRPr lang="cs-CZ" sz="2400" dirty="0"/>
          </a:p>
          <a:p>
            <a:r>
              <a:rPr lang="cs-CZ" sz="2400" dirty="0"/>
              <a:t>DOTAZNÍK HODNOCENÍ PRAXE STUDENTEM</a:t>
            </a:r>
          </a:p>
          <a:p>
            <a:r>
              <a:rPr lang="cs-CZ" sz="2400" dirty="0"/>
              <a:t>DOTAZNÍK HODNOCENÍ PRAXE MENTOREM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61376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OOP II (shrnutí) a IOP (pokyny)[20190531073626720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383</TotalTime>
  <Words>615</Words>
  <Application>Microsoft Office PowerPoint</Application>
  <PresentationFormat>Širokoúhlá obrazovka</PresentationFormat>
  <Paragraphs>241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Tw Cen MT</vt:lpstr>
      <vt:lpstr>Wingdings</vt:lpstr>
      <vt:lpstr>Kapka</vt:lpstr>
      <vt:lpstr>Odborná ošetřovatelská praxe II (shrnutí)   Individuální ošetřovatelská praxe I (pokyny)</vt:lpstr>
      <vt:lpstr>   Ošetřovatelská praxe II  </vt:lpstr>
      <vt:lpstr> Ošetřovatelská praxe II  </vt:lpstr>
      <vt:lpstr>Ošetřovatelská praxe II  - zkouška</vt:lpstr>
      <vt:lpstr>DOTAZY </vt:lpstr>
      <vt:lpstr>Individuální ošetřovatelská praxe I (iop)</vt:lpstr>
      <vt:lpstr>Individuální ošetřovatelská praxe I</vt:lpstr>
      <vt:lpstr>Prezentace aplikace PowerPoint</vt:lpstr>
      <vt:lpstr>ROZDÁNO – ZKONTROLOVAT:</vt:lpstr>
      <vt:lpstr>Individuální ošetřovatelská praxe I</vt:lpstr>
      <vt:lpstr>UKONČENÍ Iop</vt:lpstr>
      <vt:lpstr>Individuální ošetřovatelská Praxe i</vt:lpstr>
      <vt:lpstr>Individuální ošetřovatelská praxe I</vt:lpstr>
      <vt:lpstr>Prezentace aplikace PowerPoint</vt:lpstr>
      <vt:lpstr>PŘEJEME VÁM HODNĚ ŠTĚŠTÍ U ZKOUŠEK  I PŘI INDIVIDUÁLNÍ PRAXI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ošetřovatelská praxe II (shrnutí)   Individuální ošetřovatelská praxe I (pokyny)</dc:title>
  <dc:creator>Andrea Menšíková</dc:creator>
  <cp:lastModifiedBy>Andrea Menšíková</cp:lastModifiedBy>
  <cp:revision>13</cp:revision>
  <cp:lastPrinted>2019-05-29T11:37:57Z</cp:lastPrinted>
  <dcterms:created xsi:type="dcterms:W3CDTF">2019-05-22T06:05:53Z</dcterms:created>
  <dcterms:modified xsi:type="dcterms:W3CDTF">2019-05-31T05:58:53Z</dcterms:modified>
</cp:coreProperties>
</file>