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6" r:id="rId2"/>
    <p:sldId id="277" r:id="rId3"/>
    <p:sldId id="278" r:id="rId4"/>
    <p:sldId id="282" r:id="rId5"/>
    <p:sldId id="257" r:id="rId6"/>
    <p:sldId id="342" r:id="rId7"/>
    <p:sldId id="285" r:id="rId8"/>
    <p:sldId id="286" r:id="rId9"/>
    <p:sldId id="287" r:id="rId10"/>
    <p:sldId id="288" r:id="rId11"/>
    <p:sldId id="289" r:id="rId12"/>
    <p:sldId id="292" r:id="rId13"/>
    <p:sldId id="295" r:id="rId14"/>
    <p:sldId id="296" r:id="rId15"/>
    <p:sldId id="298" r:id="rId16"/>
    <p:sldId id="299" r:id="rId17"/>
    <p:sldId id="300" r:id="rId18"/>
    <p:sldId id="303" r:id="rId19"/>
    <p:sldId id="307" r:id="rId20"/>
    <p:sldId id="310" r:id="rId21"/>
    <p:sldId id="313" r:id="rId22"/>
    <p:sldId id="311" r:id="rId23"/>
    <p:sldId id="325" r:id="rId24"/>
    <p:sldId id="326" r:id="rId25"/>
    <p:sldId id="328" r:id="rId26"/>
    <p:sldId id="329" r:id="rId27"/>
    <p:sldId id="343" r:id="rId28"/>
    <p:sldId id="344" r:id="rId29"/>
    <p:sldId id="345" r:id="rId30"/>
    <p:sldId id="347" r:id="rId31"/>
    <p:sldId id="348" r:id="rId32"/>
    <p:sldId id="349" r:id="rId33"/>
    <p:sldId id="350" r:id="rId34"/>
    <p:sldId id="351" r:id="rId35"/>
    <p:sldId id="352" r:id="rId36"/>
    <p:sldId id="353" r:id="rId37"/>
    <p:sldId id="359" r:id="rId38"/>
    <p:sldId id="360" r:id="rId39"/>
    <p:sldId id="361" r:id="rId40"/>
    <p:sldId id="362" r:id="rId41"/>
    <p:sldId id="363" r:id="rId42"/>
    <p:sldId id="364" r:id="rId43"/>
    <p:sldId id="365" r:id="rId44"/>
    <p:sldId id="366" r:id="rId45"/>
    <p:sldId id="367" r:id="rId46"/>
    <p:sldId id="368" r:id="rId47"/>
    <p:sldId id="369" r:id="rId48"/>
    <p:sldId id="370" r:id="rId49"/>
    <p:sldId id="371" r:id="rId50"/>
    <p:sldId id="372" r:id="rId51"/>
    <p:sldId id="373" r:id="rId52"/>
    <p:sldId id="374" r:id="rId53"/>
    <p:sldId id="375" r:id="rId54"/>
    <p:sldId id="376" r:id="rId55"/>
    <p:sldId id="377" r:id="rId56"/>
    <p:sldId id="378" r:id="rId57"/>
    <p:sldId id="379" r:id="rId58"/>
    <p:sldId id="380" r:id="rId59"/>
    <p:sldId id="381" r:id="rId60"/>
    <p:sldId id="382" r:id="rId61"/>
    <p:sldId id="383" r:id="rId62"/>
    <p:sldId id="384" r:id="rId63"/>
    <p:sldId id="385" r:id="rId64"/>
    <p:sldId id="386" r:id="rId65"/>
    <p:sldId id="387" r:id="rId66"/>
    <p:sldId id="388" r:id="rId67"/>
    <p:sldId id="389" r:id="rId68"/>
    <p:sldId id="390" r:id="rId69"/>
    <p:sldId id="391" r:id="rId70"/>
    <p:sldId id="392" r:id="rId71"/>
    <p:sldId id="393" r:id="rId72"/>
    <p:sldId id="394" r:id="rId73"/>
    <p:sldId id="395" r:id="rId74"/>
    <p:sldId id="396" r:id="rId75"/>
    <p:sldId id="397" r:id="rId76"/>
    <p:sldId id="401" r:id="rId77"/>
    <p:sldId id="402" r:id="rId78"/>
    <p:sldId id="403" r:id="rId79"/>
    <p:sldId id="404" r:id="rId80"/>
    <p:sldId id="405" r:id="rId81"/>
    <p:sldId id="406" r:id="rId82"/>
    <p:sldId id="407" r:id="rId83"/>
    <p:sldId id="408" r:id="rId84"/>
    <p:sldId id="409" r:id="rId85"/>
    <p:sldId id="410" r:id="rId86"/>
    <p:sldId id="411" r:id="rId87"/>
    <p:sldId id="412" r:id="rId88"/>
    <p:sldId id="413" r:id="rId89"/>
    <p:sldId id="414" r:id="rId90"/>
    <p:sldId id="415" r:id="rId91"/>
    <p:sldId id="416" r:id="rId92"/>
    <p:sldId id="417" r:id="rId93"/>
    <p:sldId id="418" r:id="rId94"/>
    <p:sldId id="419" r:id="rId95"/>
    <p:sldId id="420" r:id="rId96"/>
    <p:sldId id="421" r:id="rId97"/>
    <p:sldId id="422" r:id="rId98"/>
    <p:sldId id="423" r:id="rId99"/>
    <p:sldId id="425" r:id="rId100"/>
  </p:sldIdLst>
  <p:sldSz cx="9144000" cy="6858000" type="screen4x3"/>
  <p:notesSz cx="6858000" cy="9144000"/>
  <p:defaultTextStyle>
    <a:defPPr>
      <a:defRPr lang="cs-CZ"/>
    </a:defPPr>
    <a:lvl1pPr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Tahoma" panose="020B0604030504040204" pitchFamily="34" charset="0"/>
        <a:ea typeface="+mn-ea"/>
        <a:cs typeface="+mn-cs"/>
      </a:defRPr>
    </a:lvl5pPr>
    <a:lvl6pPr marL="2286000" algn="l" defTabSz="914400" rtl="0" eaLnBrk="1" latinLnBrk="0" hangingPunct="1">
      <a:defRPr sz="2400" kern="1200">
        <a:solidFill>
          <a:schemeClr val="tx1"/>
        </a:solidFill>
        <a:latin typeface="Tahoma" panose="020B0604030504040204" pitchFamily="34" charset="0"/>
        <a:ea typeface="+mn-ea"/>
        <a:cs typeface="+mn-cs"/>
      </a:defRPr>
    </a:lvl6pPr>
    <a:lvl7pPr marL="2743200" algn="l" defTabSz="914400" rtl="0" eaLnBrk="1" latinLnBrk="0" hangingPunct="1">
      <a:defRPr sz="2400" kern="1200">
        <a:solidFill>
          <a:schemeClr val="tx1"/>
        </a:solidFill>
        <a:latin typeface="Tahoma" panose="020B0604030504040204" pitchFamily="34" charset="0"/>
        <a:ea typeface="+mn-ea"/>
        <a:cs typeface="+mn-cs"/>
      </a:defRPr>
    </a:lvl7pPr>
    <a:lvl8pPr marL="3200400" algn="l" defTabSz="914400" rtl="0" eaLnBrk="1" latinLnBrk="0" hangingPunct="1">
      <a:defRPr sz="2400" kern="1200">
        <a:solidFill>
          <a:schemeClr val="tx1"/>
        </a:solidFill>
        <a:latin typeface="Tahoma" panose="020B0604030504040204" pitchFamily="34" charset="0"/>
        <a:ea typeface="+mn-ea"/>
        <a:cs typeface="+mn-cs"/>
      </a:defRPr>
    </a:lvl8pPr>
    <a:lvl9pPr marL="3657600" algn="l" defTabSz="914400" rtl="0" eaLnBrk="1" latinLnBrk="0" hangingPunct="1">
      <a:defRPr sz="2400"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30" autoAdjust="0"/>
    <p:restoredTop sz="91000" autoAdjust="0"/>
  </p:normalViewPr>
  <p:slideViewPr>
    <p:cSldViewPr>
      <p:cViewPr varScale="1">
        <p:scale>
          <a:sx n="119" d="100"/>
          <a:sy n="119" d="100"/>
        </p:scale>
        <p:origin x="136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lvl1pPr>
              <a:defRPr/>
            </a:lvl1pPr>
          </a:lstStyle>
          <a:p>
            <a:pPr>
              <a:defRPr/>
            </a:pPr>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DF2B3C8-E62E-44E0-A7ED-14AD22CB5524}" type="slidenum">
              <a:rPr lang="cs-CZ" altLang="cs-CZ"/>
              <a:pPr>
                <a:defRPr/>
              </a:pPr>
              <a:t>‹#›</a:t>
            </a:fld>
            <a:endParaRPr lang="cs-CZ" altLang="cs-CZ"/>
          </a:p>
        </p:txBody>
      </p:sp>
    </p:spTree>
    <p:extLst>
      <p:ext uri="{BB962C8B-B14F-4D97-AF65-F5344CB8AC3E}">
        <p14:creationId xmlns:p14="http://schemas.microsoft.com/office/powerpoint/2010/main" val="2807793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EC71EAC2-80B4-4B94-B663-F5502584557B}" type="slidenum">
              <a:rPr lang="cs-CZ" altLang="cs-CZ"/>
              <a:pPr>
                <a:defRPr/>
              </a:pPr>
              <a:t>‹#›</a:t>
            </a:fld>
            <a:endParaRPr lang="cs-CZ" altLang="cs-CZ"/>
          </a:p>
        </p:txBody>
      </p:sp>
    </p:spTree>
    <p:extLst>
      <p:ext uri="{BB962C8B-B14F-4D97-AF65-F5344CB8AC3E}">
        <p14:creationId xmlns:p14="http://schemas.microsoft.com/office/powerpoint/2010/main" val="10883897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719FDFC6-675B-42FE-B1D9-BCB884A85448}" type="slidenum">
              <a:rPr lang="cs-CZ" altLang="cs-CZ"/>
              <a:pPr>
                <a:defRPr/>
              </a:pPr>
              <a:t>‹#›</a:t>
            </a:fld>
            <a:endParaRPr lang="cs-CZ" altLang="cs-CZ"/>
          </a:p>
        </p:txBody>
      </p:sp>
    </p:spTree>
    <p:extLst>
      <p:ext uri="{BB962C8B-B14F-4D97-AF65-F5344CB8AC3E}">
        <p14:creationId xmlns:p14="http://schemas.microsoft.com/office/powerpoint/2010/main" val="18445024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685800" y="609600"/>
            <a:ext cx="7772400" cy="1143000"/>
          </a:xfrm>
        </p:spPr>
        <p:txBody>
          <a:bodyPr/>
          <a:lstStyle/>
          <a:p>
            <a:r>
              <a:rPr lang="cs-CZ" smtClean="0"/>
              <a:t>Klepnutím lze upravit styl předlohy nadpisů.</a:t>
            </a:r>
            <a:endParaRPr lang="cs-CZ"/>
          </a:p>
        </p:txBody>
      </p:sp>
      <p:sp>
        <p:nvSpPr>
          <p:cNvPr id="3" name="Zástupný symbol pro tabulku 2"/>
          <p:cNvSpPr>
            <a:spLocks noGrp="1"/>
          </p:cNvSpPr>
          <p:nvPr>
            <p:ph type="tbl" idx="1"/>
          </p:nvPr>
        </p:nvSpPr>
        <p:spPr>
          <a:xfrm>
            <a:off x="685800" y="1981200"/>
            <a:ext cx="7772400" cy="4114800"/>
          </a:xfrm>
        </p:spPr>
        <p:txBody>
          <a:bodyPr rtlCol="0">
            <a:normAutofit/>
          </a:bodyPr>
          <a:lstStyle/>
          <a:p>
            <a:pPr lvl="0"/>
            <a:endParaRPr lang="cs-CZ" noProof="0" smtClean="0"/>
          </a:p>
        </p:txBody>
      </p:sp>
      <p:sp>
        <p:nvSpPr>
          <p:cNvPr id="4" name="Zástupný symbol pro datum 3"/>
          <p:cNvSpPr>
            <a:spLocks noGrp="1"/>
          </p:cNvSpPr>
          <p:nvPr>
            <p:ph type="dt" sz="half" idx="10"/>
          </p:nvPr>
        </p:nvSpPr>
        <p:spPr/>
        <p:txBody>
          <a:bodyPr/>
          <a:lstStyle>
            <a:lvl1pPr>
              <a:defRPr/>
            </a:lvl1pPr>
          </a:lstStyle>
          <a:p>
            <a:pPr>
              <a:defRPr/>
            </a:pPr>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296DA498-7684-45B9-9321-E9F8BECB0D68}" type="slidenum">
              <a:rPr lang="cs-CZ" altLang="cs-CZ"/>
              <a:pPr>
                <a:defRPr/>
              </a:pPr>
              <a:t>‹#›</a:t>
            </a:fld>
            <a:endParaRPr lang="cs-CZ" altLang="cs-CZ"/>
          </a:p>
        </p:txBody>
      </p:sp>
    </p:spTree>
    <p:extLst>
      <p:ext uri="{BB962C8B-B14F-4D97-AF65-F5344CB8AC3E}">
        <p14:creationId xmlns:p14="http://schemas.microsoft.com/office/powerpoint/2010/main" val="1533351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119887ED-6EAD-4AFC-9B9E-9E86F1845AFB}" type="slidenum">
              <a:rPr lang="cs-CZ" altLang="cs-CZ"/>
              <a:pPr>
                <a:defRPr/>
              </a:pPr>
              <a:t>‹#›</a:t>
            </a:fld>
            <a:endParaRPr lang="cs-CZ" altLang="cs-CZ"/>
          </a:p>
        </p:txBody>
      </p:sp>
    </p:spTree>
    <p:extLst>
      <p:ext uri="{BB962C8B-B14F-4D97-AF65-F5344CB8AC3E}">
        <p14:creationId xmlns:p14="http://schemas.microsoft.com/office/powerpoint/2010/main" val="2527231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8F152163-1B15-4B3B-B45C-8B6C048F8300}" type="slidenum">
              <a:rPr lang="cs-CZ" altLang="cs-CZ"/>
              <a:pPr>
                <a:defRPr/>
              </a:pPr>
              <a:t>‹#›</a:t>
            </a:fld>
            <a:endParaRPr lang="cs-CZ" altLang="cs-CZ"/>
          </a:p>
        </p:txBody>
      </p:sp>
    </p:spTree>
    <p:extLst>
      <p:ext uri="{BB962C8B-B14F-4D97-AF65-F5344CB8AC3E}">
        <p14:creationId xmlns:p14="http://schemas.microsoft.com/office/powerpoint/2010/main" val="352742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101BBC0-FB74-41F0-8674-B4E048AA1CF3}" type="slidenum">
              <a:rPr lang="cs-CZ" altLang="cs-CZ"/>
              <a:pPr>
                <a:defRPr/>
              </a:pPr>
              <a:t>‹#›</a:t>
            </a:fld>
            <a:endParaRPr lang="cs-CZ" altLang="cs-CZ"/>
          </a:p>
        </p:txBody>
      </p:sp>
    </p:spTree>
    <p:extLst>
      <p:ext uri="{BB962C8B-B14F-4D97-AF65-F5344CB8AC3E}">
        <p14:creationId xmlns:p14="http://schemas.microsoft.com/office/powerpoint/2010/main" val="4010735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442F938A-8E82-44CD-B298-6B95325D650A}" type="slidenum">
              <a:rPr lang="cs-CZ" altLang="cs-CZ"/>
              <a:pPr>
                <a:defRPr/>
              </a:pPr>
              <a:t>‹#›</a:t>
            </a:fld>
            <a:endParaRPr lang="cs-CZ" altLang="cs-CZ"/>
          </a:p>
        </p:txBody>
      </p:sp>
    </p:spTree>
    <p:extLst>
      <p:ext uri="{BB962C8B-B14F-4D97-AF65-F5344CB8AC3E}">
        <p14:creationId xmlns:p14="http://schemas.microsoft.com/office/powerpoint/2010/main" val="3983762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3"/>
          <p:cNvSpPr>
            <a:spLocks noGrp="1"/>
          </p:cNvSpPr>
          <p:nvPr>
            <p:ph type="dt" sz="half" idx="10"/>
          </p:nvPr>
        </p:nvSpPr>
        <p:spPr/>
        <p:txBody>
          <a:bodyPr/>
          <a:lstStyle>
            <a:lvl1pPr>
              <a:defRPr/>
            </a:lvl1pPr>
          </a:lstStyle>
          <a:p>
            <a:pPr>
              <a:defRPr/>
            </a:pPr>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FF11D97F-4F01-479A-A798-391BED0E4CBC}" type="slidenum">
              <a:rPr lang="cs-CZ" altLang="cs-CZ"/>
              <a:pPr>
                <a:defRPr/>
              </a:pPr>
              <a:t>‹#›</a:t>
            </a:fld>
            <a:endParaRPr lang="cs-CZ" altLang="cs-CZ"/>
          </a:p>
        </p:txBody>
      </p:sp>
    </p:spTree>
    <p:extLst>
      <p:ext uri="{BB962C8B-B14F-4D97-AF65-F5344CB8AC3E}">
        <p14:creationId xmlns:p14="http://schemas.microsoft.com/office/powerpoint/2010/main" val="3538372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CF806A32-FDA9-47EE-85ED-6C089E67C95B}" type="slidenum">
              <a:rPr lang="cs-CZ" altLang="cs-CZ"/>
              <a:pPr>
                <a:defRPr/>
              </a:pPr>
              <a:t>‹#›</a:t>
            </a:fld>
            <a:endParaRPr lang="cs-CZ" altLang="cs-CZ"/>
          </a:p>
        </p:txBody>
      </p:sp>
    </p:spTree>
    <p:extLst>
      <p:ext uri="{BB962C8B-B14F-4D97-AF65-F5344CB8AC3E}">
        <p14:creationId xmlns:p14="http://schemas.microsoft.com/office/powerpoint/2010/main" val="3732791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CB90F08-941D-423D-B9A2-3BB09E83A487}" type="slidenum">
              <a:rPr lang="cs-CZ" altLang="cs-CZ"/>
              <a:pPr>
                <a:defRPr/>
              </a:pPr>
              <a:t>‹#›</a:t>
            </a:fld>
            <a:endParaRPr lang="cs-CZ" altLang="cs-CZ"/>
          </a:p>
        </p:txBody>
      </p:sp>
    </p:spTree>
    <p:extLst>
      <p:ext uri="{BB962C8B-B14F-4D97-AF65-F5344CB8AC3E}">
        <p14:creationId xmlns:p14="http://schemas.microsoft.com/office/powerpoint/2010/main" val="2138280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AFD14D82-A753-4F20-A1B3-ABA908110074}" type="slidenum">
              <a:rPr lang="cs-CZ" altLang="cs-CZ"/>
              <a:pPr>
                <a:defRPr/>
              </a:pPr>
              <a:t>‹#›</a:t>
            </a:fld>
            <a:endParaRPr lang="cs-CZ" altLang="cs-CZ"/>
          </a:p>
        </p:txBody>
      </p:sp>
    </p:spTree>
    <p:extLst>
      <p:ext uri="{BB962C8B-B14F-4D97-AF65-F5344CB8AC3E}">
        <p14:creationId xmlns:p14="http://schemas.microsoft.com/office/powerpoint/2010/main" val="141973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smtClean="0"/>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Tahoma" charset="0"/>
              </a:defRPr>
            </a:lvl1pPr>
          </a:lstStyle>
          <a:p>
            <a:pPr>
              <a:defRPr/>
            </a:pPr>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Tahoma" charset="0"/>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a:defRPr/>
            </a:pPr>
            <a:fld id="{81E9D198-326C-4A54-84E6-F4DC9467C673}"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457200"/>
            <a:ext cx="8915400" cy="1219200"/>
          </a:xfrm>
        </p:spPr>
        <p:txBody>
          <a:bodyPr rtlCol="0">
            <a:normAutofit fontScale="90000"/>
          </a:bodyPr>
          <a:lstStyle/>
          <a:p>
            <a:pPr eaLnBrk="1" fontAlgn="auto" hangingPunct="1">
              <a:spcAft>
                <a:spcPts val="0"/>
              </a:spcAft>
              <a:defRPr/>
            </a:pPr>
            <a:r>
              <a:rPr lang="cs-CZ" sz="7200" dirty="0" smtClean="0">
                <a:latin typeface="+mn-lt"/>
              </a:rPr>
              <a:t>Dekontaminační </a:t>
            </a:r>
            <a:r>
              <a:rPr lang="cs-CZ" sz="7200" dirty="0" smtClean="0">
                <a:latin typeface="+mn-lt"/>
              </a:rPr>
              <a:t>metody</a:t>
            </a:r>
            <a:br>
              <a:rPr lang="cs-CZ" sz="7200" dirty="0" smtClean="0">
                <a:latin typeface="+mn-lt"/>
              </a:rPr>
            </a:br>
            <a:r>
              <a:rPr lang="cs-CZ" sz="7200" dirty="0" smtClean="0">
                <a:latin typeface="+mn-lt"/>
              </a:rPr>
              <a:t>Základy imunologie</a:t>
            </a:r>
            <a:endParaRPr lang="cs-CZ" sz="7200" dirty="0" smtClean="0">
              <a:latin typeface="+mn-lt"/>
            </a:endParaRPr>
          </a:p>
        </p:txBody>
      </p:sp>
      <p:sp>
        <p:nvSpPr>
          <p:cNvPr id="2051" name="Rectangle 3"/>
          <p:cNvSpPr>
            <a:spLocks noGrp="1" noChangeArrowheads="1"/>
          </p:cNvSpPr>
          <p:nvPr>
            <p:ph type="subTitle" idx="1"/>
          </p:nvPr>
        </p:nvSpPr>
        <p:spPr>
          <a:xfrm>
            <a:off x="228600" y="4572000"/>
            <a:ext cx="8534400" cy="1981200"/>
          </a:xfrm>
        </p:spPr>
        <p:txBody>
          <a:bodyPr rtlCol="0">
            <a:normAutofit/>
          </a:bodyPr>
          <a:lstStyle/>
          <a:p>
            <a:pPr eaLnBrk="1" fontAlgn="auto" hangingPunct="1">
              <a:spcAft>
                <a:spcPts val="0"/>
              </a:spcAft>
              <a:defRPr/>
            </a:pPr>
            <a:r>
              <a:rPr lang="cs-CZ" sz="4000" dirty="0" smtClean="0"/>
              <a:t>BDKM 021 Témata 3 a 5</a:t>
            </a:r>
            <a:endParaRPr lang="cs-CZ" sz="4000" dirty="0" smtClean="0"/>
          </a:p>
          <a:p>
            <a:pPr eaLnBrk="1" fontAlgn="auto" hangingPunct="1">
              <a:spcAft>
                <a:spcPts val="0"/>
              </a:spcAft>
              <a:buFontTx/>
              <a:buNone/>
              <a:defRPr/>
            </a:pPr>
            <a:r>
              <a:rPr lang="cs-CZ" sz="4000" dirty="0" smtClean="0"/>
              <a:t>Ondřej Zahradníček</a:t>
            </a:r>
          </a:p>
        </p:txBody>
      </p:sp>
      <p:pic>
        <p:nvPicPr>
          <p:cNvPr id="2052" name="Picture 4" descr="Chroust a hnůj"/>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07904" y="2348880"/>
            <a:ext cx="1752600" cy="1595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179388" y="304800"/>
            <a:ext cx="8659812" cy="1981200"/>
          </a:xfrm>
        </p:spPr>
        <p:txBody>
          <a:bodyPr rtlCol="0">
            <a:normAutofit fontScale="90000"/>
          </a:bodyPr>
          <a:lstStyle/>
          <a:p>
            <a:pPr algn="l" eaLnBrk="1" fontAlgn="auto" hangingPunct="1">
              <a:spcAft>
                <a:spcPts val="0"/>
              </a:spcAft>
              <a:defRPr/>
            </a:pPr>
            <a:r>
              <a:rPr lang="cs-CZ" sz="5400" smtClean="0">
                <a:latin typeface="+mn-lt"/>
              </a:rPr>
              <a:t>Zásady správné dekontaminace (bez ohledu na typ metody) – pokračování</a:t>
            </a:r>
          </a:p>
        </p:txBody>
      </p:sp>
      <p:sp>
        <p:nvSpPr>
          <p:cNvPr id="18435" name="Rectangle 3"/>
          <p:cNvSpPr>
            <a:spLocks noGrp="1" noChangeArrowheads="1"/>
          </p:cNvSpPr>
          <p:nvPr>
            <p:ph idx="1"/>
          </p:nvPr>
        </p:nvSpPr>
        <p:spPr>
          <a:xfrm>
            <a:off x="428625" y="2500313"/>
            <a:ext cx="7953375" cy="4129087"/>
          </a:xfrm>
        </p:spPr>
        <p:txBody>
          <a:bodyPr/>
          <a:lstStyle/>
          <a:p>
            <a:pPr marL="457200" indent="-457200" eaLnBrk="1" hangingPunct="1">
              <a:buFont typeface="Wingdings" panose="05000000000000000000" pitchFamily="2" charset="2"/>
              <a:buNone/>
            </a:pPr>
            <a:r>
              <a:rPr lang="cs-CZ" altLang="cs-CZ" b="1" smtClean="0">
                <a:solidFill>
                  <a:schemeClr val="tx2"/>
                </a:solidFill>
              </a:rPr>
              <a:t>2. Musíme použít</a:t>
            </a:r>
            <a:r>
              <a:rPr lang="cs-CZ" altLang="cs-CZ" smtClean="0"/>
              <a:t> </a:t>
            </a:r>
            <a:r>
              <a:rPr lang="cs-CZ" altLang="cs-CZ" b="1" smtClean="0">
                <a:solidFill>
                  <a:schemeClr val="tx2"/>
                </a:solidFill>
              </a:rPr>
              <a:t>dostatečnou intenzitu</a:t>
            </a:r>
            <a:r>
              <a:rPr lang="cs-CZ" altLang="cs-CZ" smtClean="0"/>
              <a:t> </a:t>
            </a:r>
            <a:r>
              <a:rPr lang="cs-CZ" altLang="cs-CZ" b="1" smtClean="0">
                <a:solidFill>
                  <a:schemeClr val="tx2"/>
                </a:solidFill>
              </a:rPr>
              <a:t>faktoru </a:t>
            </a:r>
            <a:r>
              <a:rPr lang="cs-CZ" altLang="cs-CZ" smtClean="0"/>
              <a:t>(teplotu, intenzitu gama záření, koncentraci působící látky)</a:t>
            </a:r>
          </a:p>
          <a:p>
            <a:pPr marL="457200" indent="-457200" eaLnBrk="1" hangingPunct="1">
              <a:buFont typeface="Wingdings" panose="05000000000000000000" pitchFamily="2" charset="2"/>
              <a:buNone/>
            </a:pPr>
            <a:r>
              <a:rPr lang="cs-CZ" altLang="cs-CZ" b="1" smtClean="0">
                <a:solidFill>
                  <a:schemeClr val="tx2"/>
                </a:solidFill>
              </a:rPr>
              <a:t>3. </a:t>
            </a:r>
            <a:r>
              <a:rPr lang="cs-CZ" altLang="cs-CZ" smtClean="0"/>
              <a:t>Příslušný faktor musí působit </a:t>
            </a:r>
            <a:r>
              <a:rPr lang="cs-CZ" altLang="cs-CZ" b="1" smtClean="0">
                <a:solidFill>
                  <a:schemeClr val="tx2"/>
                </a:solidFill>
              </a:rPr>
              <a:t>dostatečně dlouho </a:t>
            </a:r>
            <a:r>
              <a:rPr lang="cs-CZ" altLang="cs-CZ" i="1" smtClean="0"/>
              <a:t>(rozhoduje čistá doba působení faktoru, tj. např. u sterilizace se nepočítá doba zahřívání a chladnutí, ale jen čistý čas působení nadprahové teploty)</a:t>
            </a:r>
            <a:endParaRPr lang="cs-CZ" altLang="cs-CZ" b="1" i="1" smtClean="0">
              <a:solidFill>
                <a:schemeClr val="tx2"/>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04800" y="152400"/>
            <a:ext cx="7772400" cy="685800"/>
          </a:xfrm>
        </p:spPr>
        <p:txBody>
          <a:bodyPr rtlCol="0">
            <a:normAutofit fontScale="90000"/>
          </a:bodyPr>
          <a:lstStyle/>
          <a:p>
            <a:pPr algn="l" eaLnBrk="1" fontAlgn="auto" hangingPunct="1">
              <a:spcAft>
                <a:spcPts val="0"/>
              </a:spcAft>
              <a:defRPr/>
            </a:pPr>
            <a:r>
              <a:rPr lang="cs-CZ" sz="5400" dirty="0" smtClean="0">
                <a:latin typeface="+mn-lt"/>
              </a:rPr>
              <a:t>Sterilizace – příklady I</a:t>
            </a:r>
          </a:p>
        </p:txBody>
      </p:sp>
      <p:sp>
        <p:nvSpPr>
          <p:cNvPr id="19459" name="Rectangle 3"/>
          <p:cNvSpPr>
            <a:spLocks noGrp="1" noChangeArrowheads="1"/>
          </p:cNvSpPr>
          <p:nvPr>
            <p:ph idx="1"/>
          </p:nvPr>
        </p:nvSpPr>
        <p:spPr>
          <a:xfrm>
            <a:off x="0" y="1066800"/>
            <a:ext cx="9144000" cy="5791200"/>
          </a:xfrm>
        </p:spPr>
        <p:txBody>
          <a:bodyPr/>
          <a:lstStyle/>
          <a:p>
            <a:pPr eaLnBrk="1" hangingPunct="1"/>
            <a:r>
              <a:rPr lang="cs-CZ" altLang="cs-CZ" sz="2800" b="1" smtClean="0">
                <a:solidFill>
                  <a:schemeClr val="tx2"/>
                </a:solidFill>
              </a:rPr>
              <a:t>1.	Sterilizace horkou parou pod tlakem</a:t>
            </a:r>
            <a:r>
              <a:rPr lang="cs-CZ" altLang="cs-CZ" sz="2800" smtClean="0"/>
              <a:t> (autoklávování). Pára musí být právě nasycená (to znamená, že kdyby obsahovala jen nepatrně více vody, začala by se voda srážet). Hodí se na předměty ze skla, kovu, keramiky, kameniny, porcelánu, textilu, gumy a některých plastů. Teploty 121–134 °C.</a:t>
            </a:r>
          </a:p>
          <a:p>
            <a:pPr eaLnBrk="1" hangingPunct="1"/>
            <a:r>
              <a:rPr lang="cs-CZ" altLang="cs-CZ" sz="2800" b="1" smtClean="0">
                <a:solidFill>
                  <a:schemeClr val="tx2"/>
                </a:solidFill>
              </a:rPr>
              <a:t>2.	Sterilizace horkým vzduchem</a:t>
            </a:r>
            <a:r>
              <a:rPr lang="cs-CZ" altLang="cs-CZ" sz="2800" smtClean="0"/>
              <a:t> (u přístrojů s</a:t>
            </a:r>
            <a:r>
              <a:rPr lang="cs-CZ" altLang="cs-CZ" sz="2800" smtClean="0">
                <a:solidFill>
                  <a:schemeClr val="bg1"/>
                </a:solidFill>
              </a:rPr>
              <a:t> </a:t>
            </a:r>
            <a:r>
              <a:rPr lang="cs-CZ" altLang="cs-CZ" sz="2800" smtClean="0"/>
              <a:t>nucenou cirkulací vzduchu 180 °C 20 minut nebo 170 °C 30 minut nebo 160 °C hodinu). Hodí se na kovy, sklo, porcelán a kameninu.</a:t>
            </a:r>
          </a:p>
          <a:p>
            <a:pPr eaLnBrk="1" hangingPunct="1"/>
            <a:r>
              <a:rPr lang="cs-CZ" altLang="cs-CZ" sz="2800" b="1" smtClean="0">
                <a:solidFill>
                  <a:schemeClr val="tx2"/>
                </a:solidFill>
              </a:rPr>
              <a:t>3.	Sterilizace horkou vodou pod tlakem</a:t>
            </a:r>
            <a:r>
              <a:rPr lang="cs-CZ" altLang="cs-CZ" sz="2800" smtClean="0"/>
              <a:t> – již se v</a:t>
            </a:r>
            <a:r>
              <a:rPr lang="cs-CZ" altLang="cs-CZ" sz="2800" smtClean="0">
                <a:solidFill>
                  <a:schemeClr val="bg1"/>
                </a:solidFill>
              </a:rPr>
              <a:t> </a:t>
            </a:r>
            <a:r>
              <a:rPr lang="cs-CZ" altLang="cs-CZ" sz="2800" smtClean="0"/>
              <a:t>praxi nepoužívá</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395288" y="333375"/>
            <a:ext cx="7772400" cy="762000"/>
          </a:xfrm>
        </p:spPr>
        <p:txBody>
          <a:bodyPr rtlCol="0">
            <a:normAutofit fontScale="90000"/>
          </a:bodyPr>
          <a:lstStyle/>
          <a:p>
            <a:pPr algn="l" eaLnBrk="1" fontAlgn="auto" hangingPunct="1">
              <a:spcAft>
                <a:spcPts val="0"/>
              </a:spcAft>
              <a:defRPr/>
            </a:pPr>
            <a:r>
              <a:rPr lang="cs-CZ" sz="5400" smtClean="0">
                <a:latin typeface="+mn-lt"/>
              </a:rPr>
              <a:t>Sterilizace – příklady II</a:t>
            </a:r>
          </a:p>
        </p:txBody>
      </p:sp>
      <p:sp>
        <p:nvSpPr>
          <p:cNvPr id="23555" name="Rectangle 3"/>
          <p:cNvSpPr>
            <a:spLocks noGrp="1" noChangeArrowheads="1"/>
          </p:cNvSpPr>
          <p:nvPr>
            <p:ph idx="1"/>
          </p:nvPr>
        </p:nvSpPr>
        <p:spPr>
          <a:xfrm>
            <a:off x="0" y="1295400"/>
            <a:ext cx="9144000" cy="5205413"/>
          </a:xfrm>
        </p:spPr>
        <p:txBody>
          <a:bodyPr/>
          <a:lstStyle/>
          <a:p>
            <a:pPr eaLnBrk="1" hangingPunct="1"/>
            <a:r>
              <a:rPr lang="cs-CZ" altLang="cs-CZ" sz="3600" b="1" smtClean="0">
                <a:solidFill>
                  <a:schemeClr val="tx2"/>
                </a:solidFill>
              </a:rPr>
              <a:t>4.	Sterilizace gama zářením:</a:t>
            </a:r>
            <a:r>
              <a:rPr lang="cs-CZ" altLang="cs-CZ" sz="3600" smtClean="0"/>
              <a:t> používá se většinou při průmyslové výrobě, např. rukavic na jedno použití.</a:t>
            </a:r>
          </a:p>
          <a:p>
            <a:pPr eaLnBrk="1" hangingPunct="1"/>
            <a:r>
              <a:rPr lang="cs-CZ" altLang="cs-CZ" sz="3600" b="1" smtClean="0">
                <a:solidFill>
                  <a:schemeClr val="tx2"/>
                </a:solidFill>
              </a:rPr>
              <a:t>5. Plasmová sterilizace</a:t>
            </a:r>
            <a:r>
              <a:rPr lang="cs-CZ" altLang="cs-CZ" sz="3600" smtClean="0">
                <a:solidFill>
                  <a:schemeClr val="tx2"/>
                </a:solidFill>
              </a:rPr>
              <a:t> </a:t>
            </a:r>
            <a:r>
              <a:rPr lang="cs-CZ" altLang="cs-CZ" sz="3600" smtClean="0"/>
              <a:t>ve vysokofrekvenčním elektromagnetickém poli</a:t>
            </a:r>
          </a:p>
          <a:p>
            <a:pPr eaLnBrk="1" hangingPunct="1"/>
            <a:r>
              <a:rPr lang="cs-CZ" altLang="cs-CZ" sz="3600" b="1" smtClean="0">
                <a:solidFill>
                  <a:schemeClr val="tx2"/>
                </a:solidFill>
              </a:rPr>
              <a:t>6.	Chemická sterilizace</a:t>
            </a:r>
            <a:r>
              <a:rPr lang="cs-CZ" altLang="cs-CZ" sz="3600" smtClean="0"/>
              <a:t> parami formaldehydu nebo ethylenoxidem (musí být přesně dodržen postup). Používá se tam, kde nelze použít fyzikální metody.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285750" y="285750"/>
            <a:ext cx="7696200" cy="1295400"/>
          </a:xfrm>
        </p:spPr>
        <p:txBody>
          <a:bodyPr rtlCol="0">
            <a:normAutofit fontScale="90000"/>
          </a:bodyPr>
          <a:lstStyle/>
          <a:p>
            <a:pPr algn="l" eaLnBrk="1" fontAlgn="auto" hangingPunct="1">
              <a:spcAft>
                <a:spcPts val="0"/>
              </a:spcAft>
              <a:defRPr/>
            </a:pPr>
            <a:r>
              <a:rPr lang="cs-CZ" sz="5400" dirty="0" smtClean="0">
                <a:latin typeface="+mn-lt"/>
              </a:rPr>
              <a:t>Sterilizace – příklady III</a:t>
            </a:r>
            <a:br>
              <a:rPr lang="cs-CZ" sz="5400" dirty="0" smtClean="0">
                <a:latin typeface="+mn-lt"/>
              </a:rPr>
            </a:br>
            <a:r>
              <a:rPr lang="cs-CZ" sz="5400" dirty="0" smtClean="0">
                <a:latin typeface="+mn-lt"/>
              </a:rPr>
              <a:t>(co není ve vyhlášce)</a:t>
            </a:r>
          </a:p>
        </p:txBody>
      </p:sp>
      <p:sp>
        <p:nvSpPr>
          <p:cNvPr id="24579" name="Rectangle 3"/>
          <p:cNvSpPr>
            <a:spLocks noGrp="1" noChangeArrowheads="1"/>
          </p:cNvSpPr>
          <p:nvPr>
            <p:ph idx="1"/>
          </p:nvPr>
        </p:nvSpPr>
        <p:spPr>
          <a:xfrm>
            <a:off x="214313" y="1752600"/>
            <a:ext cx="8929687" cy="5105400"/>
          </a:xfrm>
        </p:spPr>
        <p:txBody>
          <a:bodyPr/>
          <a:lstStyle/>
          <a:p>
            <a:pPr eaLnBrk="1" hangingPunct="1"/>
            <a:r>
              <a:rPr lang="cs-CZ" altLang="cs-CZ" b="1" smtClean="0">
                <a:solidFill>
                  <a:schemeClr val="tx2"/>
                </a:solidFill>
              </a:rPr>
              <a:t>7.	Sterilizace ohněm</a:t>
            </a:r>
            <a:r>
              <a:rPr lang="cs-CZ" altLang="cs-CZ" smtClean="0"/>
              <a:t> se používá prakticky jen u mikrobiologických kliček, protože většinu materiálů silně poškozuje. </a:t>
            </a:r>
            <a:r>
              <a:rPr lang="cs-CZ" altLang="cs-CZ" b="1" smtClean="0">
                <a:solidFill>
                  <a:schemeClr val="tx2"/>
                </a:solidFill>
              </a:rPr>
              <a:t>Spalování</a:t>
            </a:r>
            <a:r>
              <a:rPr lang="cs-CZ" altLang="cs-CZ" smtClean="0"/>
              <a:t> se hodí u odpadů.</a:t>
            </a:r>
          </a:p>
          <a:p>
            <a:pPr eaLnBrk="1" hangingPunct="1"/>
            <a:r>
              <a:rPr lang="cs-CZ" altLang="cs-CZ" b="1" smtClean="0">
                <a:solidFill>
                  <a:schemeClr val="tx2"/>
                </a:solidFill>
              </a:rPr>
              <a:t>8.	Paskalizace</a:t>
            </a:r>
            <a:r>
              <a:rPr lang="cs-CZ" altLang="cs-CZ" smtClean="0"/>
              <a:t> je sterilizace tlakem, používaná v</a:t>
            </a:r>
            <a:r>
              <a:rPr lang="cs-CZ" altLang="cs-CZ" smtClean="0">
                <a:solidFill>
                  <a:schemeClr val="bg1"/>
                </a:solidFill>
              </a:rPr>
              <a:t> </a:t>
            </a:r>
            <a:r>
              <a:rPr lang="cs-CZ" altLang="cs-CZ" smtClean="0"/>
              <a:t>potravinářství</a:t>
            </a:r>
          </a:p>
          <a:p>
            <a:pPr eaLnBrk="1" hangingPunct="1"/>
            <a:r>
              <a:rPr lang="cs-CZ" altLang="cs-CZ" b="1" smtClean="0">
                <a:solidFill>
                  <a:schemeClr val="tx2"/>
                </a:solidFill>
              </a:rPr>
              <a:t>9.	Ostatní metody:</a:t>
            </a:r>
            <a:r>
              <a:rPr lang="cs-CZ" altLang="cs-CZ" smtClean="0"/>
              <a:t> frakcionovaná sterilizace, filtrace roztoků aj. jsou speciální, používají se výjimečně</a:t>
            </a:r>
          </a:p>
          <a:p>
            <a:pPr eaLnBrk="1" hangingPunct="1"/>
            <a:endParaRPr lang="cs-CZ" altLang="cs-CZ"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28625" y="142875"/>
            <a:ext cx="8358188" cy="1214438"/>
          </a:xfrm>
        </p:spPr>
        <p:txBody>
          <a:bodyPr rtlCol="0">
            <a:normAutofit fontScale="90000"/>
          </a:bodyPr>
          <a:lstStyle/>
          <a:p>
            <a:pPr algn="l" eaLnBrk="1" fontAlgn="auto" hangingPunct="1">
              <a:spcAft>
                <a:spcPts val="0"/>
              </a:spcAft>
              <a:defRPr/>
            </a:pPr>
            <a:r>
              <a:rPr lang="cs-CZ" sz="5400" dirty="0" smtClean="0">
                <a:latin typeface="+mn-lt"/>
              </a:rPr>
              <a:t>Vyšší stupeň desinfekce a vícestupňová desinfekce</a:t>
            </a:r>
          </a:p>
        </p:txBody>
      </p:sp>
      <p:sp>
        <p:nvSpPr>
          <p:cNvPr id="25603" name="Rectangle 3"/>
          <p:cNvSpPr>
            <a:spLocks noGrp="1" noChangeArrowheads="1"/>
          </p:cNvSpPr>
          <p:nvPr>
            <p:ph idx="1"/>
          </p:nvPr>
        </p:nvSpPr>
        <p:spPr>
          <a:xfrm>
            <a:off x="285750" y="1428750"/>
            <a:ext cx="8858250" cy="5429250"/>
          </a:xfrm>
        </p:spPr>
        <p:txBody>
          <a:bodyPr/>
          <a:lstStyle/>
          <a:p>
            <a:pPr eaLnBrk="1" hangingPunct="1">
              <a:lnSpc>
                <a:spcPct val="90000"/>
              </a:lnSpc>
            </a:pPr>
            <a:r>
              <a:rPr lang="cs-CZ" altLang="cs-CZ" sz="3600" b="1" smtClean="0">
                <a:solidFill>
                  <a:schemeClr val="tx2"/>
                </a:solidFill>
              </a:rPr>
              <a:t>„něco mezi“</a:t>
            </a:r>
            <a:r>
              <a:rPr lang="cs-CZ" altLang="cs-CZ" sz="3600" smtClean="0"/>
              <a:t> sterilizací a desinfekcí</a:t>
            </a:r>
          </a:p>
          <a:p>
            <a:pPr eaLnBrk="1" hangingPunct="1">
              <a:lnSpc>
                <a:spcPct val="90000"/>
              </a:lnSpc>
            </a:pPr>
            <a:r>
              <a:rPr lang="cs-CZ" altLang="cs-CZ" sz="3600" smtClean="0"/>
              <a:t>na rozdíl od sterilizace </a:t>
            </a:r>
            <a:r>
              <a:rPr lang="cs-CZ" altLang="cs-CZ" sz="3600" b="1" smtClean="0">
                <a:solidFill>
                  <a:schemeClr val="tx2"/>
                </a:solidFill>
              </a:rPr>
              <a:t>nemusí zničit například cysty prvoků nebo vajíčka červů.</a:t>
            </a:r>
          </a:p>
          <a:p>
            <a:pPr eaLnBrk="1" hangingPunct="1">
              <a:lnSpc>
                <a:spcPct val="90000"/>
              </a:lnSpc>
            </a:pPr>
            <a:r>
              <a:rPr lang="cs-CZ" altLang="cs-CZ" sz="3600" smtClean="0"/>
              <a:t>používán </a:t>
            </a:r>
            <a:r>
              <a:rPr lang="cs-CZ" altLang="cs-CZ" sz="3600" b="1" smtClean="0">
                <a:solidFill>
                  <a:schemeClr val="tx2"/>
                </a:solidFill>
              </a:rPr>
              <a:t>glutaraldehyd, Sekusept nebo Persteril</a:t>
            </a:r>
          </a:p>
          <a:p>
            <a:pPr eaLnBrk="1" hangingPunct="1">
              <a:lnSpc>
                <a:spcPct val="90000"/>
              </a:lnSpc>
            </a:pPr>
            <a:r>
              <a:rPr lang="cs-CZ" altLang="cs-CZ" sz="3600" smtClean="0"/>
              <a:t>koncentrace vždy jsou </a:t>
            </a:r>
            <a:r>
              <a:rPr lang="cs-CZ" altLang="cs-CZ" sz="3600" b="1" smtClean="0">
                <a:solidFill>
                  <a:schemeClr val="tx2"/>
                </a:solidFill>
              </a:rPr>
              <a:t>vyšší než pro běžnou desinfekci</a:t>
            </a:r>
          </a:p>
          <a:p>
            <a:pPr eaLnBrk="1" hangingPunct="1">
              <a:lnSpc>
                <a:spcPct val="90000"/>
              </a:lnSpc>
            </a:pPr>
            <a:r>
              <a:rPr lang="cs-CZ" altLang="cs-CZ" sz="3600" smtClean="0"/>
              <a:t>k </a:t>
            </a:r>
            <a:r>
              <a:rPr lang="cs-CZ" altLang="cs-CZ" sz="3600" b="1" smtClean="0">
                <a:solidFill>
                  <a:schemeClr val="tx2"/>
                </a:solidFill>
              </a:rPr>
              <a:t>ošetřování flexibilních endoskopů</a:t>
            </a:r>
            <a:r>
              <a:rPr lang="cs-CZ" altLang="cs-CZ" sz="3600" smtClean="0"/>
              <a:t>, kde nelze použít žádné metody sterilizace.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28625" y="0"/>
            <a:ext cx="5521325" cy="571500"/>
          </a:xfrm>
        </p:spPr>
        <p:txBody>
          <a:bodyPr rtlCol="0">
            <a:normAutofit fontScale="90000"/>
          </a:bodyPr>
          <a:lstStyle/>
          <a:p>
            <a:pPr algn="l" eaLnBrk="1" fontAlgn="auto" hangingPunct="1">
              <a:spcAft>
                <a:spcPts val="0"/>
              </a:spcAft>
              <a:defRPr/>
            </a:pPr>
            <a:r>
              <a:rPr lang="cs-CZ" sz="5400" dirty="0" smtClean="0">
                <a:latin typeface="+mn-lt"/>
              </a:rPr>
              <a:t>Desinfekce v praxi</a:t>
            </a:r>
          </a:p>
        </p:txBody>
      </p:sp>
      <p:sp>
        <p:nvSpPr>
          <p:cNvPr id="26627" name="Rectangle 3"/>
          <p:cNvSpPr>
            <a:spLocks noGrp="1" noChangeArrowheads="1"/>
          </p:cNvSpPr>
          <p:nvPr>
            <p:ph idx="1"/>
          </p:nvPr>
        </p:nvSpPr>
        <p:spPr>
          <a:xfrm>
            <a:off x="0" y="620713"/>
            <a:ext cx="9144000" cy="6237287"/>
          </a:xfrm>
        </p:spPr>
        <p:txBody>
          <a:bodyPr/>
          <a:lstStyle/>
          <a:p>
            <a:pPr marL="457200" indent="-457200" eaLnBrk="1" hangingPunct="1">
              <a:lnSpc>
                <a:spcPct val="90000"/>
              </a:lnSpc>
            </a:pPr>
            <a:r>
              <a:rPr lang="cs-CZ" altLang="cs-CZ" sz="2800" smtClean="0"/>
              <a:t>Před použitím nové desinfekce je třeba </a:t>
            </a:r>
            <a:r>
              <a:rPr lang="cs-CZ" altLang="cs-CZ" sz="2800" b="1" smtClean="0">
                <a:solidFill>
                  <a:schemeClr val="tx2"/>
                </a:solidFill>
              </a:rPr>
              <a:t>ověřit účinnost</a:t>
            </a:r>
            <a:r>
              <a:rPr lang="cs-CZ" altLang="cs-CZ" sz="2800" smtClean="0"/>
              <a:t> – zda používá našim požadavkům. Dodavatel by nám ji měl být schopen dodat. Někdy se ještě používá klasický „písmenkový“ systém: </a:t>
            </a:r>
          </a:p>
          <a:p>
            <a:pPr marL="1027113" lvl="1" indent="-455613" eaLnBrk="1" hangingPunct="1">
              <a:lnSpc>
                <a:spcPct val="90000"/>
              </a:lnSpc>
            </a:pPr>
            <a:r>
              <a:rPr lang="cs-CZ" altLang="cs-CZ" sz="2400" b="1" smtClean="0">
                <a:solidFill>
                  <a:schemeClr val="folHlink"/>
                </a:solidFill>
              </a:rPr>
              <a:t>A</a:t>
            </a:r>
            <a:r>
              <a:rPr lang="cs-CZ" altLang="cs-CZ" sz="2400" smtClean="0"/>
              <a:t> = účinné na </a:t>
            </a:r>
            <a:r>
              <a:rPr lang="cs-CZ" altLang="cs-CZ" sz="2400" b="1" smtClean="0">
                <a:solidFill>
                  <a:schemeClr val="tx2"/>
                </a:solidFill>
              </a:rPr>
              <a:t>bakterie </a:t>
            </a:r>
            <a:r>
              <a:rPr lang="cs-CZ" altLang="cs-CZ" sz="1800" smtClean="0"/>
              <a:t>(vegetativní formy)</a:t>
            </a:r>
            <a:r>
              <a:rPr lang="cs-CZ" altLang="cs-CZ" sz="2400" smtClean="0"/>
              <a:t> </a:t>
            </a:r>
            <a:r>
              <a:rPr lang="cs-CZ" altLang="cs-CZ" sz="2400" b="1" smtClean="0">
                <a:solidFill>
                  <a:schemeClr val="tx2"/>
                </a:solidFill>
              </a:rPr>
              <a:t>a kvasinky</a:t>
            </a:r>
          </a:p>
          <a:p>
            <a:pPr marL="1027113" lvl="1" indent="-455613" eaLnBrk="1" hangingPunct="1">
              <a:lnSpc>
                <a:spcPct val="90000"/>
              </a:lnSpc>
            </a:pPr>
            <a:r>
              <a:rPr lang="cs-CZ" altLang="cs-CZ" sz="2400" b="1" smtClean="0">
                <a:solidFill>
                  <a:schemeClr val="folHlink"/>
                </a:solidFill>
              </a:rPr>
              <a:t>B</a:t>
            </a:r>
            <a:r>
              <a:rPr lang="cs-CZ" altLang="cs-CZ" sz="2400" smtClean="0"/>
              <a:t> = účinné na </a:t>
            </a:r>
            <a:r>
              <a:rPr lang="cs-CZ" altLang="cs-CZ" sz="2400" b="1" smtClean="0">
                <a:solidFill>
                  <a:schemeClr val="tx2"/>
                </a:solidFill>
              </a:rPr>
              <a:t>viry</a:t>
            </a:r>
          </a:p>
          <a:p>
            <a:pPr marL="1027113" lvl="1" indent="-455613" eaLnBrk="1" hangingPunct="1">
              <a:lnSpc>
                <a:spcPct val="90000"/>
              </a:lnSpc>
            </a:pPr>
            <a:r>
              <a:rPr lang="cs-CZ" altLang="cs-CZ" sz="2400" b="1" smtClean="0">
                <a:solidFill>
                  <a:schemeClr val="folHlink"/>
                </a:solidFill>
              </a:rPr>
              <a:t>C</a:t>
            </a:r>
            <a:r>
              <a:rPr lang="cs-CZ" altLang="cs-CZ" sz="2400" smtClean="0"/>
              <a:t> = účinné na bakteriální </a:t>
            </a:r>
            <a:r>
              <a:rPr lang="cs-CZ" altLang="cs-CZ" sz="2400" b="1" smtClean="0">
                <a:solidFill>
                  <a:schemeClr val="tx2"/>
                </a:solidFill>
              </a:rPr>
              <a:t>endospory</a:t>
            </a:r>
          </a:p>
          <a:p>
            <a:pPr marL="1027113" lvl="1" indent="-455613" eaLnBrk="1" hangingPunct="1">
              <a:lnSpc>
                <a:spcPct val="90000"/>
              </a:lnSpc>
            </a:pPr>
            <a:r>
              <a:rPr lang="cs-CZ" altLang="cs-CZ" sz="2400" b="1" smtClean="0">
                <a:solidFill>
                  <a:schemeClr val="folHlink"/>
                </a:solidFill>
              </a:rPr>
              <a:t>T</a:t>
            </a:r>
            <a:r>
              <a:rPr lang="cs-CZ" altLang="cs-CZ" sz="2400" smtClean="0"/>
              <a:t> = účinné na </a:t>
            </a:r>
            <a:r>
              <a:rPr lang="cs-CZ" altLang="cs-CZ" sz="2400" b="1" smtClean="0">
                <a:solidFill>
                  <a:schemeClr val="tx2"/>
                </a:solidFill>
              </a:rPr>
              <a:t>tuberkulózní mykobakteria</a:t>
            </a:r>
          </a:p>
          <a:p>
            <a:pPr marL="1027113" lvl="1" indent="-455613" eaLnBrk="1" hangingPunct="1">
              <a:lnSpc>
                <a:spcPct val="90000"/>
              </a:lnSpc>
            </a:pPr>
            <a:r>
              <a:rPr lang="cs-CZ" altLang="cs-CZ" sz="2400" b="1" smtClean="0">
                <a:solidFill>
                  <a:schemeClr val="folHlink"/>
                </a:solidFill>
              </a:rPr>
              <a:t>M</a:t>
            </a:r>
            <a:r>
              <a:rPr lang="cs-CZ" altLang="cs-CZ" sz="2400" smtClean="0"/>
              <a:t> = účinné na </a:t>
            </a:r>
            <a:r>
              <a:rPr lang="cs-CZ" altLang="cs-CZ" sz="2400" b="1" smtClean="0">
                <a:solidFill>
                  <a:schemeClr val="tx2"/>
                </a:solidFill>
              </a:rPr>
              <a:t>atypická mykobakteria</a:t>
            </a:r>
          </a:p>
          <a:p>
            <a:pPr marL="1027113" lvl="1" indent="-455613" eaLnBrk="1" hangingPunct="1">
              <a:lnSpc>
                <a:spcPct val="90000"/>
              </a:lnSpc>
            </a:pPr>
            <a:r>
              <a:rPr lang="cs-CZ" altLang="cs-CZ" sz="2400" b="1" smtClean="0">
                <a:solidFill>
                  <a:schemeClr val="folHlink"/>
                </a:solidFill>
              </a:rPr>
              <a:t>V</a:t>
            </a:r>
            <a:r>
              <a:rPr lang="cs-CZ" altLang="cs-CZ" sz="2400" smtClean="0"/>
              <a:t> = účinné na </a:t>
            </a:r>
            <a:r>
              <a:rPr lang="cs-CZ" altLang="cs-CZ" sz="2400" b="1" smtClean="0">
                <a:solidFill>
                  <a:schemeClr val="tx2"/>
                </a:solidFill>
              </a:rPr>
              <a:t>vláknité houby</a:t>
            </a:r>
          </a:p>
          <a:p>
            <a:pPr marL="457200" indent="-457200" eaLnBrk="1" hangingPunct="1">
              <a:lnSpc>
                <a:spcPct val="90000"/>
              </a:lnSpc>
            </a:pPr>
            <a:r>
              <a:rPr lang="cs-CZ" altLang="cs-CZ" sz="2800" b="1" smtClean="0">
                <a:solidFill>
                  <a:schemeClr val="tx2"/>
                </a:solidFill>
              </a:rPr>
              <a:t>Každá desinfekce také funguje na něco jiného</a:t>
            </a:r>
            <a:r>
              <a:rPr lang="cs-CZ" altLang="cs-CZ" sz="2800" smtClean="0"/>
              <a:t> (předměty × ruce × povrchy apod.)</a:t>
            </a:r>
          </a:p>
          <a:p>
            <a:pPr marL="457200" indent="-457200" eaLnBrk="1" hangingPunct="1">
              <a:lnSpc>
                <a:spcPct val="90000"/>
              </a:lnSpc>
            </a:pPr>
            <a:r>
              <a:rPr lang="cs-CZ" altLang="cs-CZ" sz="2800" smtClean="0"/>
              <a:t>Též je potřeba zkontrolovat </a:t>
            </a:r>
            <a:r>
              <a:rPr lang="cs-CZ" altLang="cs-CZ" sz="2800" b="1" smtClean="0">
                <a:solidFill>
                  <a:schemeClr val="tx2"/>
                </a:solidFill>
              </a:rPr>
              <a:t>dobu desinfekce</a:t>
            </a:r>
            <a:r>
              <a:rPr lang="cs-CZ" altLang="cs-CZ" sz="2800" smtClean="0"/>
              <a:t> (místo konkrétního času může být „z“ = „do zaschnutí“), koncentraci přípravku a způsob použití</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395288" y="260350"/>
            <a:ext cx="7086600" cy="685800"/>
          </a:xfrm>
        </p:spPr>
        <p:txBody>
          <a:bodyPr rtlCol="0">
            <a:normAutofit fontScale="90000"/>
          </a:bodyPr>
          <a:lstStyle/>
          <a:p>
            <a:pPr algn="l" eaLnBrk="1" fontAlgn="auto" hangingPunct="1">
              <a:spcAft>
                <a:spcPts val="0"/>
              </a:spcAft>
              <a:defRPr/>
            </a:pPr>
            <a:r>
              <a:rPr lang="cs-CZ" sz="5400" smtClean="0">
                <a:latin typeface="+mn-lt"/>
              </a:rPr>
              <a:t>Desinfekce – příklady 1</a:t>
            </a:r>
          </a:p>
        </p:txBody>
      </p:sp>
      <p:sp>
        <p:nvSpPr>
          <p:cNvPr id="48131" name="Rectangle 3"/>
          <p:cNvSpPr>
            <a:spLocks noGrp="1" noChangeArrowheads="1"/>
          </p:cNvSpPr>
          <p:nvPr>
            <p:ph idx="1"/>
          </p:nvPr>
        </p:nvSpPr>
        <p:spPr>
          <a:xfrm>
            <a:off x="304800" y="1268413"/>
            <a:ext cx="8839200" cy="4800600"/>
          </a:xfrm>
        </p:spPr>
        <p:txBody>
          <a:bodyPr rtlCol="0">
            <a:normAutofit fontScale="92500" lnSpcReduction="20000"/>
          </a:bodyPr>
          <a:lstStyle/>
          <a:p>
            <a:pPr eaLnBrk="1" fontAlgn="auto" hangingPunct="1">
              <a:spcAft>
                <a:spcPts val="0"/>
              </a:spcAft>
              <a:defRPr/>
            </a:pPr>
            <a:r>
              <a:rPr lang="cs-CZ" sz="4000" b="1" smtClean="0">
                <a:solidFill>
                  <a:schemeClr val="tx2"/>
                </a:solidFill>
              </a:rPr>
              <a:t>A. FYZIKÁLNÍ METODY</a:t>
            </a:r>
          </a:p>
          <a:p>
            <a:pPr eaLnBrk="1" fontAlgn="auto" hangingPunct="1">
              <a:spcAft>
                <a:spcPts val="0"/>
              </a:spcAft>
              <a:defRPr/>
            </a:pPr>
            <a:r>
              <a:rPr lang="cs-CZ" sz="4000" b="1" smtClean="0">
                <a:solidFill>
                  <a:schemeClr val="tx2"/>
                </a:solidFill>
              </a:rPr>
              <a:t>1.	Var:</a:t>
            </a:r>
          </a:p>
          <a:p>
            <a:pPr lvl="1" eaLnBrk="1" fontAlgn="auto" hangingPunct="1">
              <a:spcAft>
                <a:spcPts val="0"/>
              </a:spcAft>
              <a:defRPr/>
            </a:pPr>
            <a:r>
              <a:rPr lang="cs-CZ" sz="3600" b="1" smtClean="0">
                <a:solidFill>
                  <a:schemeClr val="accent1"/>
                </a:solidFill>
              </a:rPr>
              <a:t>a) za normálního tlaku</a:t>
            </a:r>
            <a:r>
              <a:rPr lang="cs-CZ" sz="3600" smtClean="0"/>
              <a:t> – ve zdravotnictví alespoň 30 minut. V kuchyni i méně, ale jídlo se musí provařit (i uvnitř!)</a:t>
            </a:r>
          </a:p>
          <a:p>
            <a:pPr lvl="1" eaLnBrk="1" fontAlgn="auto" hangingPunct="1">
              <a:spcAft>
                <a:spcPts val="0"/>
              </a:spcAft>
              <a:defRPr/>
            </a:pPr>
            <a:r>
              <a:rPr lang="cs-CZ" sz="3600" b="1" smtClean="0">
                <a:solidFill>
                  <a:schemeClr val="accent1"/>
                </a:solidFill>
              </a:rPr>
              <a:t>b) v tlakových hrncích</a:t>
            </a:r>
            <a:r>
              <a:rPr lang="cs-CZ" sz="3600" smtClean="0"/>
              <a:t> – zkrácení času - ani v</a:t>
            </a:r>
            <a:r>
              <a:rPr lang="cs-CZ" sz="3600" smtClean="0">
                <a:solidFill>
                  <a:schemeClr val="accent2"/>
                </a:solidFill>
              </a:rPr>
              <a:t> </a:t>
            </a:r>
            <a:r>
              <a:rPr lang="cs-CZ" sz="3600" smtClean="0"/>
              <a:t>tom případě však nejde o sterilizaci!!!</a:t>
            </a:r>
          </a:p>
          <a:p>
            <a:pPr eaLnBrk="1" fontAlgn="auto" hangingPunct="1">
              <a:spcAft>
                <a:spcPts val="0"/>
              </a:spcAft>
              <a:defRPr/>
            </a:pPr>
            <a:r>
              <a:rPr lang="cs-CZ" sz="4000" b="1" smtClean="0">
                <a:solidFill>
                  <a:schemeClr val="tx2"/>
                </a:solidFill>
              </a:rPr>
              <a:t>2.	Jiné fyzikální metody</a:t>
            </a:r>
            <a:r>
              <a:rPr lang="cs-CZ" sz="4000" smtClean="0"/>
              <a:t> – filtrace, žíhání, slunění, UV záření apod.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395288" y="0"/>
            <a:ext cx="6781800" cy="762000"/>
          </a:xfrm>
        </p:spPr>
        <p:txBody>
          <a:bodyPr rtlCol="0">
            <a:normAutofit fontScale="90000"/>
          </a:bodyPr>
          <a:lstStyle/>
          <a:p>
            <a:pPr algn="l" eaLnBrk="1" fontAlgn="auto" hangingPunct="1">
              <a:spcAft>
                <a:spcPts val="0"/>
              </a:spcAft>
              <a:defRPr/>
            </a:pPr>
            <a:r>
              <a:rPr lang="cs-CZ" sz="5400" smtClean="0">
                <a:latin typeface="+mn-lt"/>
              </a:rPr>
              <a:t>Desinfekce – příklady 2</a:t>
            </a:r>
          </a:p>
        </p:txBody>
      </p:sp>
      <p:sp>
        <p:nvSpPr>
          <p:cNvPr id="49155" name="Rectangle 3"/>
          <p:cNvSpPr>
            <a:spLocks noGrp="1" noChangeArrowheads="1"/>
          </p:cNvSpPr>
          <p:nvPr>
            <p:ph idx="1"/>
          </p:nvPr>
        </p:nvSpPr>
        <p:spPr>
          <a:xfrm>
            <a:off x="0" y="1052513"/>
            <a:ext cx="8839200" cy="4724400"/>
          </a:xfrm>
        </p:spPr>
        <p:txBody>
          <a:bodyPr rtlCol="0">
            <a:normAutofit fontScale="92500" lnSpcReduction="20000"/>
          </a:bodyPr>
          <a:lstStyle/>
          <a:p>
            <a:pPr eaLnBrk="1" fontAlgn="auto" hangingPunct="1">
              <a:spcAft>
                <a:spcPts val="0"/>
              </a:spcAft>
              <a:defRPr/>
            </a:pPr>
            <a:r>
              <a:rPr lang="cs-CZ" sz="4000" b="1" smtClean="0">
                <a:solidFill>
                  <a:schemeClr val="tx2"/>
                </a:solidFill>
              </a:rPr>
              <a:t>B. DESINFEKČNÍ PROSTŘEDKY</a:t>
            </a:r>
          </a:p>
          <a:p>
            <a:pPr eaLnBrk="1" fontAlgn="auto" hangingPunct="1">
              <a:spcAft>
                <a:spcPts val="0"/>
              </a:spcAft>
              <a:defRPr/>
            </a:pPr>
            <a:r>
              <a:rPr lang="cs-CZ" sz="4000" b="1" smtClean="0">
                <a:solidFill>
                  <a:schemeClr val="tx2"/>
                </a:solidFill>
              </a:rPr>
              <a:t>3.	Peroxidy:</a:t>
            </a:r>
            <a:r>
              <a:rPr lang="cs-CZ" sz="4000" smtClean="0"/>
              <a:t> kyselina peroctová (CH</a:t>
            </a:r>
            <a:r>
              <a:rPr lang="cs-CZ" sz="4000" baseline="-25000" smtClean="0"/>
              <a:t>3</a:t>
            </a:r>
            <a:r>
              <a:rPr lang="cs-CZ" sz="4000" smtClean="0"/>
              <a:t>COO</a:t>
            </a:r>
            <a:r>
              <a:rPr lang="cs-CZ" sz="4000" smtClean="0">
                <a:solidFill>
                  <a:schemeClr val="accent1"/>
                </a:solidFill>
              </a:rPr>
              <a:t>O</a:t>
            </a:r>
            <a:r>
              <a:rPr lang="cs-CZ" sz="4000" smtClean="0"/>
              <a:t>H, u nás Persteril). Na spory, houby, a tuberkulózu; 0,5% roztok = vyšší stupeň desinfekce. Nevýhodou je agresivita, odbarvování textilií a nestabilita roztoků.</a:t>
            </a:r>
          </a:p>
          <a:p>
            <a:pPr eaLnBrk="1" fontAlgn="auto" hangingPunct="1">
              <a:spcAft>
                <a:spcPts val="0"/>
              </a:spcAft>
              <a:defRPr/>
            </a:pPr>
            <a:r>
              <a:rPr lang="cs-CZ" sz="4000" b="1" smtClean="0">
                <a:solidFill>
                  <a:schemeClr val="tx2"/>
                </a:solidFill>
              </a:rPr>
              <a:t>4.	Peroxid vodíku (H</a:t>
            </a:r>
            <a:r>
              <a:rPr lang="cs-CZ" sz="4000" b="1" baseline="-25000" smtClean="0">
                <a:solidFill>
                  <a:schemeClr val="tx2"/>
                </a:solidFill>
              </a:rPr>
              <a:t>2</a:t>
            </a:r>
            <a:r>
              <a:rPr lang="cs-CZ" sz="4000" b="1" smtClean="0">
                <a:solidFill>
                  <a:schemeClr val="tx2"/>
                </a:solidFill>
              </a:rPr>
              <a:t>O</a:t>
            </a:r>
            <a:r>
              <a:rPr lang="cs-CZ" sz="4000" b="1" baseline="-25000" smtClean="0">
                <a:solidFill>
                  <a:schemeClr val="tx2"/>
                </a:solidFill>
              </a:rPr>
              <a:t>2</a:t>
            </a:r>
            <a:r>
              <a:rPr lang="cs-CZ" sz="4000" b="1" smtClean="0">
                <a:solidFill>
                  <a:schemeClr val="tx2"/>
                </a:solidFill>
              </a:rPr>
              <a:t>)</a:t>
            </a:r>
            <a:r>
              <a:rPr lang="cs-CZ" sz="4000" smtClean="0"/>
              <a:t> – podobný, méně agresivní, také ale méně účinný.</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57200" y="0"/>
            <a:ext cx="7772400" cy="990600"/>
          </a:xfrm>
        </p:spPr>
        <p:txBody>
          <a:bodyPr rtlCol="0">
            <a:normAutofit/>
          </a:bodyPr>
          <a:lstStyle/>
          <a:p>
            <a:pPr algn="l" eaLnBrk="1" fontAlgn="auto" hangingPunct="1">
              <a:spcAft>
                <a:spcPts val="0"/>
              </a:spcAft>
              <a:defRPr/>
            </a:pPr>
            <a:r>
              <a:rPr lang="cs-CZ" sz="5400" smtClean="0">
                <a:latin typeface="+mn-lt"/>
              </a:rPr>
              <a:t>Desinfekce – příklady 3</a:t>
            </a:r>
          </a:p>
        </p:txBody>
      </p:sp>
      <p:sp>
        <p:nvSpPr>
          <p:cNvPr id="29699" name="Rectangle 3"/>
          <p:cNvSpPr>
            <a:spLocks noGrp="1" noChangeArrowheads="1"/>
          </p:cNvSpPr>
          <p:nvPr>
            <p:ph idx="1"/>
          </p:nvPr>
        </p:nvSpPr>
        <p:spPr>
          <a:xfrm>
            <a:off x="0" y="1066800"/>
            <a:ext cx="8763000" cy="5791200"/>
          </a:xfrm>
        </p:spPr>
        <p:txBody>
          <a:bodyPr/>
          <a:lstStyle/>
          <a:p>
            <a:pPr marL="457200" indent="-457200" eaLnBrk="1" hangingPunct="1"/>
            <a:r>
              <a:rPr lang="cs-CZ" altLang="cs-CZ" b="1" smtClean="0">
                <a:solidFill>
                  <a:schemeClr val="tx2"/>
                </a:solidFill>
              </a:rPr>
              <a:t>5.	Halogenové preparáty</a:t>
            </a:r>
            <a:r>
              <a:rPr lang="cs-CZ" altLang="cs-CZ" smtClean="0"/>
              <a:t> – chlornany:</a:t>
            </a:r>
          </a:p>
          <a:p>
            <a:pPr marL="1027113" lvl="1" indent="-455613" eaLnBrk="1" hangingPunct="1"/>
            <a:r>
              <a:rPr lang="cs-CZ" altLang="cs-CZ" smtClean="0"/>
              <a:t>chlornan sodný (NaOCl), u nás Savo Original; ne každé Savo je/obsahuje chlornan sodný! </a:t>
            </a:r>
          </a:p>
          <a:p>
            <a:pPr marL="1027113" lvl="1" indent="-455613" eaLnBrk="1" hangingPunct="1"/>
            <a:r>
              <a:rPr lang="cs-CZ" altLang="cs-CZ" smtClean="0"/>
              <a:t>chlornan vápenatý (Ca(OCl)</a:t>
            </a:r>
            <a:r>
              <a:rPr lang="cs-CZ" altLang="cs-CZ" baseline="-25000" smtClean="0"/>
              <a:t>2</a:t>
            </a:r>
            <a:r>
              <a:rPr lang="cs-CZ" altLang="cs-CZ" smtClean="0"/>
              <a:t>; chlorové vápno)</a:t>
            </a:r>
          </a:p>
          <a:p>
            <a:pPr marL="457200" indent="-457200" eaLnBrk="1" hangingPunct="1"/>
            <a:r>
              <a:rPr lang="cs-CZ" altLang="cs-CZ" b="1" smtClean="0">
                <a:solidFill>
                  <a:schemeClr val="tx2"/>
                </a:solidFill>
              </a:rPr>
              <a:t>6.	Chloramin</a:t>
            </a:r>
            <a:r>
              <a:rPr lang="cs-CZ" altLang="cs-CZ" smtClean="0"/>
              <a:t> (Chloramin B; Chloraminy BM a BS jsou s přísadami).</a:t>
            </a:r>
          </a:p>
          <a:p>
            <a:pPr marL="457200" indent="-457200" eaLnBrk="1" hangingPunct="1"/>
            <a:r>
              <a:rPr lang="cs-CZ" altLang="cs-CZ" b="1" smtClean="0">
                <a:solidFill>
                  <a:schemeClr val="tx2"/>
                </a:solidFill>
              </a:rPr>
              <a:t>7.	Jodová tinktura + novější Jodonal B a Jodisol</a:t>
            </a:r>
            <a:r>
              <a:rPr lang="cs-CZ" altLang="cs-CZ" smtClean="0"/>
              <a:t>, kde je jód vázán v komplexu. U nealergických pacientů by měl mít Jodonal B přednost před Ajatinem při ošetřování chirurgických ran.4</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304800" y="228600"/>
            <a:ext cx="7315200" cy="685800"/>
          </a:xfrm>
        </p:spPr>
        <p:txBody>
          <a:bodyPr rtlCol="0">
            <a:normAutofit fontScale="90000"/>
          </a:bodyPr>
          <a:lstStyle/>
          <a:p>
            <a:pPr algn="l" eaLnBrk="1" fontAlgn="auto" hangingPunct="1">
              <a:spcAft>
                <a:spcPts val="0"/>
              </a:spcAft>
              <a:defRPr/>
            </a:pPr>
            <a:r>
              <a:rPr lang="cs-CZ" sz="5400" smtClean="0">
                <a:latin typeface="+mn-lt"/>
              </a:rPr>
              <a:t>Desinfekce – příklady 4</a:t>
            </a:r>
          </a:p>
        </p:txBody>
      </p:sp>
      <p:sp>
        <p:nvSpPr>
          <p:cNvPr id="30723" name="Rectangle 3"/>
          <p:cNvSpPr>
            <a:spLocks noGrp="1" noChangeArrowheads="1"/>
          </p:cNvSpPr>
          <p:nvPr>
            <p:ph idx="1"/>
          </p:nvPr>
        </p:nvSpPr>
        <p:spPr>
          <a:xfrm>
            <a:off x="0" y="1295400"/>
            <a:ext cx="9144000" cy="5562600"/>
          </a:xfrm>
        </p:spPr>
        <p:txBody>
          <a:bodyPr/>
          <a:lstStyle/>
          <a:p>
            <a:pPr eaLnBrk="1" hangingPunct="1">
              <a:lnSpc>
                <a:spcPct val="90000"/>
              </a:lnSpc>
            </a:pPr>
            <a:r>
              <a:rPr lang="cs-CZ" altLang="cs-CZ" sz="2800" smtClean="0"/>
              <a:t>8.	</a:t>
            </a:r>
            <a:r>
              <a:rPr lang="cs-CZ" altLang="cs-CZ" sz="2800" b="1" smtClean="0">
                <a:solidFill>
                  <a:schemeClr val="tx2"/>
                </a:solidFill>
              </a:rPr>
              <a:t>Manganistan draselný</a:t>
            </a:r>
            <a:r>
              <a:rPr lang="cs-CZ" altLang="cs-CZ" sz="2800" smtClean="0"/>
              <a:t> se již neužívá.</a:t>
            </a:r>
          </a:p>
          <a:p>
            <a:pPr eaLnBrk="1" hangingPunct="1">
              <a:lnSpc>
                <a:spcPct val="90000"/>
              </a:lnSpc>
            </a:pPr>
            <a:r>
              <a:rPr lang="cs-CZ" altLang="cs-CZ" sz="2800" smtClean="0"/>
              <a:t>9.	</a:t>
            </a:r>
            <a:r>
              <a:rPr lang="cs-CZ" altLang="cs-CZ" sz="2800" b="1" smtClean="0">
                <a:solidFill>
                  <a:schemeClr val="tx2"/>
                </a:solidFill>
              </a:rPr>
              <a:t>Formaldehyd</a:t>
            </a:r>
            <a:r>
              <a:rPr lang="cs-CZ" altLang="cs-CZ" sz="2800" smtClean="0"/>
              <a:t> – ve směsích </a:t>
            </a:r>
          </a:p>
          <a:p>
            <a:pPr eaLnBrk="1" hangingPunct="1">
              <a:lnSpc>
                <a:spcPct val="90000"/>
              </a:lnSpc>
            </a:pPr>
            <a:r>
              <a:rPr lang="cs-CZ" altLang="cs-CZ" sz="2800" smtClean="0"/>
              <a:t>10.	</a:t>
            </a:r>
            <a:r>
              <a:rPr lang="cs-CZ" altLang="cs-CZ" sz="2800" b="1" smtClean="0">
                <a:solidFill>
                  <a:schemeClr val="tx2"/>
                </a:solidFill>
              </a:rPr>
              <a:t>Kresol </a:t>
            </a:r>
            <a:r>
              <a:rPr lang="cs-CZ" altLang="cs-CZ" sz="2800" smtClean="0"/>
              <a:t>(lysol) je účinný, jenže pro zápach a agresivitu se již téměř neužívá.</a:t>
            </a:r>
          </a:p>
          <a:p>
            <a:pPr eaLnBrk="1" hangingPunct="1">
              <a:lnSpc>
                <a:spcPct val="90000"/>
              </a:lnSpc>
            </a:pPr>
            <a:r>
              <a:rPr lang="cs-CZ" altLang="cs-CZ" sz="2800" smtClean="0"/>
              <a:t>11.	</a:t>
            </a:r>
            <a:r>
              <a:rPr lang="cs-CZ" altLang="cs-CZ" sz="2800" b="1" smtClean="0">
                <a:solidFill>
                  <a:schemeClr val="tx2"/>
                </a:solidFill>
              </a:rPr>
              <a:t>Ethylalkohol</a:t>
            </a:r>
            <a:r>
              <a:rPr lang="cs-CZ" altLang="cs-CZ" sz="2800" smtClean="0"/>
              <a:t> – pouze ve směsi, sám není příliš účinný; nejúčinnější je asi 70% vodný roztok, </a:t>
            </a:r>
          </a:p>
          <a:p>
            <a:pPr eaLnBrk="1" hangingPunct="1">
              <a:lnSpc>
                <a:spcPct val="90000"/>
              </a:lnSpc>
            </a:pPr>
            <a:r>
              <a:rPr lang="cs-CZ" altLang="cs-CZ" sz="2800" smtClean="0"/>
              <a:t>12.	</a:t>
            </a:r>
            <a:r>
              <a:rPr lang="cs-CZ" altLang="cs-CZ" sz="2800" b="1" smtClean="0">
                <a:solidFill>
                  <a:schemeClr val="tx2"/>
                </a:solidFill>
              </a:rPr>
              <a:t>Tenzidy:</a:t>
            </a:r>
            <a:r>
              <a:rPr lang="cs-CZ" altLang="cs-CZ" sz="2800" smtClean="0"/>
              <a:t> Orthosan BF 12</a:t>
            </a:r>
          </a:p>
          <a:p>
            <a:pPr eaLnBrk="1" hangingPunct="1">
              <a:lnSpc>
                <a:spcPct val="90000"/>
              </a:lnSpc>
            </a:pPr>
            <a:r>
              <a:rPr lang="cs-CZ" altLang="cs-CZ" sz="2800" smtClean="0"/>
              <a:t>13.	</a:t>
            </a:r>
            <a:r>
              <a:rPr lang="cs-CZ" altLang="cs-CZ" sz="2800" b="1" smtClean="0">
                <a:solidFill>
                  <a:schemeClr val="tx2"/>
                </a:solidFill>
              </a:rPr>
              <a:t>Ajatin</a:t>
            </a:r>
            <a:r>
              <a:rPr lang="cs-CZ" altLang="cs-CZ" sz="2800" smtClean="0"/>
              <a:t> – běžný pro desinfekci pokožky, méně účinný</a:t>
            </a:r>
          </a:p>
          <a:p>
            <a:pPr eaLnBrk="1" hangingPunct="1">
              <a:lnSpc>
                <a:spcPct val="90000"/>
              </a:lnSpc>
            </a:pPr>
            <a:r>
              <a:rPr lang="cs-CZ" altLang="cs-CZ" sz="2800" smtClean="0"/>
              <a:t>14.	</a:t>
            </a:r>
            <a:r>
              <a:rPr lang="cs-CZ" altLang="cs-CZ" sz="2800" b="1" smtClean="0">
                <a:solidFill>
                  <a:schemeClr val="tx2"/>
                </a:solidFill>
              </a:rPr>
              <a:t>Septonex</a:t>
            </a:r>
            <a:r>
              <a:rPr lang="cs-CZ" altLang="cs-CZ" sz="2800" smtClean="0"/>
              <a:t> – spíše antiseptikum.</a:t>
            </a:r>
          </a:p>
          <a:p>
            <a:pPr eaLnBrk="1" hangingPunct="1">
              <a:lnSpc>
                <a:spcPct val="90000"/>
              </a:lnSpc>
            </a:pPr>
            <a:r>
              <a:rPr lang="cs-CZ" altLang="cs-CZ" sz="2800" smtClean="0"/>
              <a:t>15. </a:t>
            </a:r>
            <a:r>
              <a:rPr lang="cs-CZ" altLang="cs-CZ" sz="2800" b="1" smtClean="0">
                <a:solidFill>
                  <a:schemeClr val="tx2"/>
                </a:solidFill>
              </a:rPr>
              <a:t>Anorganické kyseliny a louhy</a:t>
            </a:r>
            <a:r>
              <a:rPr lang="cs-CZ" altLang="cs-CZ" sz="2800" smtClean="0"/>
              <a:t>, těžké kovy aj.</a:t>
            </a:r>
          </a:p>
          <a:p>
            <a:pPr eaLnBrk="1" hangingPunct="1">
              <a:lnSpc>
                <a:spcPct val="90000"/>
              </a:lnSpc>
            </a:pPr>
            <a:r>
              <a:rPr lang="cs-CZ" altLang="cs-CZ" sz="2800" smtClean="0"/>
              <a:t>16.	</a:t>
            </a:r>
            <a:r>
              <a:rPr lang="cs-CZ" altLang="cs-CZ" sz="2800" b="1" smtClean="0">
                <a:solidFill>
                  <a:schemeClr val="tx2"/>
                </a:solidFill>
              </a:rPr>
              <a:t>Kombinované přípravky</a:t>
            </a:r>
            <a:r>
              <a:rPr lang="cs-CZ" altLang="cs-CZ" sz="2800" smtClean="0"/>
              <a:t>, např. Incidur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28625" y="285750"/>
            <a:ext cx="6499225" cy="685800"/>
          </a:xfrm>
        </p:spPr>
        <p:txBody>
          <a:bodyPr rtlCol="0">
            <a:noAutofit/>
          </a:bodyPr>
          <a:lstStyle/>
          <a:p>
            <a:pPr algn="l" eaLnBrk="1" fontAlgn="auto" hangingPunct="1">
              <a:spcAft>
                <a:spcPts val="0"/>
              </a:spcAft>
              <a:defRPr/>
            </a:pPr>
            <a:r>
              <a:rPr lang="cs-CZ" dirty="0" smtClean="0">
                <a:latin typeface="+mn-lt"/>
              </a:rPr>
              <a:t>Mikroby a vnější vlivy</a:t>
            </a:r>
          </a:p>
        </p:txBody>
      </p:sp>
      <p:pic>
        <p:nvPicPr>
          <p:cNvPr id="8195" name="Picture 3" descr="Osa působícího faktor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267200"/>
            <a:ext cx="9144000" cy="143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4" name="Text Box 4"/>
          <p:cNvSpPr txBox="1">
            <a:spLocks noChangeArrowheads="1"/>
          </p:cNvSpPr>
          <p:nvPr/>
        </p:nvSpPr>
        <p:spPr bwMode="auto">
          <a:xfrm>
            <a:off x="457200" y="1219200"/>
            <a:ext cx="8229600" cy="2838450"/>
          </a:xfrm>
          <a:prstGeom prst="rect">
            <a:avLst/>
          </a:prstGeom>
          <a:noFill/>
          <a:ln w="9525">
            <a:noFill/>
            <a:miter lim="800000"/>
            <a:headEnd/>
            <a:tailEnd/>
          </a:ln>
          <a:effectLst/>
        </p:spPr>
        <p:txBody>
          <a:bodyPr>
            <a:spAutoFit/>
          </a:bodyPr>
          <a:lstStyle/>
          <a:p>
            <a:pPr eaLnBrk="1" hangingPunct="1">
              <a:spcBef>
                <a:spcPct val="50000"/>
              </a:spcBef>
              <a:defRPr/>
            </a:pPr>
            <a:r>
              <a:rPr lang="cs-CZ" sz="3600" dirty="0">
                <a:latin typeface="+mn-lt"/>
              </a:rPr>
              <a:t>U dekontaminačních metod je bezpodmínečně nutné dosáhnout takových hodnost působícího fyzikálního či chemického faktoru, aby došlo k usmrcení mikroba.</a:t>
            </a:r>
          </a:p>
        </p:txBody>
      </p:sp>
      <p:sp>
        <p:nvSpPr>
          <p:cNvPr id="25605" name="Text Box 5"/>
          <p:cNvSpPr txBox="1">
            <a:spLocks noChangeArrowheads="1"/>
          </p:cNvSpPr>
          <p:nvPr/>
        </p:nvSpPr>
        <p:spPr bwMode="auto">
          <a:xfrm>
            <a:off x="457200" y="5867400"/>
            <a:ext cx="8686800" cy="579438"/>
          </a:xfrm>
          <a:prstGeom prst="rect">
            <a:avLst/>
          </a:prstGeom>
          <a:noFill/>
          <a:ln w="9525">
            <a:noFill/>
            <a:miter lim="800000"/>
            <a:headEnd/>
            <a:tailEnd/>
          </a:ln>
          <a:effectLst/>
        </p:spPr>
        <p:txBody>
          <a:bodyPr>
            <a:spAutoFit/>
          </a:bodyPr>
          <a:lstStyle/>
          <a:p>
            <a:pPr eaLnBrk="1" hangingPunct="1">
              <a:spcBef>
                <a:spcPct val="20000"/>
              </a:spcBef>
              <a:buClr>
                <a:srgbClr val="A50021"/>
              </a:buClr>
              <a:buSzPct val="75000"/>
              <a:buFont typeface="Wingdings" pitchFamily="2" charset="2"/>
              <a:buNone/>
              <a:defRPr/>
            </a:pPr>
            <a:r>
              <a:rPr lang="cs-CZ" sz="3200" b="1" i="1" dirty="0">
                <a:solidFill>
                  <a:schemeClr val="tx2"/>
                </a:solidFill>
                <a:latin typeface="+mn-lt"/>
              </a:rPr>
              <a:t>Různé mikroby mají různé parametry!</a:t>
            </a:r>
            <a:endParaRPr lang="cs-CZ" sz="3600" b="1" dirty="0">
              <a:solidFill>
                <a:schemeClr val="tx2"/>
              </a:solidFill>
              <a:latin typeface="+mn-lt"/>
            </a:endParaRPr>
          </a:p>
        </p:txBody>
      </p:sp>
      <p:sp>
        <p:nvSpPr>
          <p:cNvPr id="8198" name="Oval 6"/>
          <p:cNvSpPr>
            <a:spLocks noChangeArrowheads="1"/>
          </p:cNvSpPr>
          <p:nvPr/>
        </p:nvSpPr>
        <p:spPr bwMode="auto">
          <a:xfrm>
            <a:off x="0" y="4267200"/>
            <a:ext cx="1828800" cy="1447800"/>
          </a:xfrm>
          <a:prstGeom prst="ellipse">
            <a:avLst/>
          </a:prstGeom>
          <a:noFill/>
          <a:ln w="76200">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cs-CZ" altLang="cs-CZ" sz="2400">
              <a:latin typeface="Tahoma" panose="020B0604030504040204" pitchFamily="34" charset="0"/>
            </a:endParaRPr>
          </a:p>
        </p:txBody>
      </p:sp>
      <p:sp>
        <p:nvSpPr>
          <p:cNvPr id="8199" name="Oval 7"/>
          <p:cNvSpPr>
            <a:spLocks noChangeArrowheads="1"/>
          </p:cNvSpPr>
          <p:nvPr/>
        </p:nvSpPr>
        <p:spPr bwMode="auto">
          <a:xfrm>
            <a:off x="6858000" y="4267200"/>
            <a:ext cx="2286000" cy="1371600"/>
          </a:xfrm>
          <a:prstGeom prst="ellipse">
            <a:avLst/>
          </a:prstGeom>
          <a:noFill/>
          <a:ln w="76200">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cs-CZ" altLang="cs-CZ" sz="2400">
              <a:latin typeface="Tahoma" panose="020B060403050404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0" y="0"/>
            <a:ext cx="5943600" cy="914400"/>
          </a:xfrm>
        </p:spPr>
        <p:txBody>
          <a:bodyPr rtlCol="0">
            <a:normAutofit/>
          </a:bodyPr>
          <a:lstStyle/>
          <a:p>
            <a:pPr eaLnBrk="1" fontAlgn="auto" hangingPunct="1">
              <a:spcAft>
                <a:spcPts val="0"/>
              </a:spcAft>
              <a:defRPr/>
            </a:pPr>
            <a:r>
              <a:rPr lang="cs-CZ" sz="5400" smtClean="0">
                <a:latin typeface="+mn-lt"/>
              </a:rPr>
              <a:t>Střídání desinfekce</a:t>
            </a:r>
          </a:p>
        </p:txBody>
      </p:sp>
      <p:sp>
        <p:nvSpPr>
          <p:cNvPr id="31747" name="Rectangle 3"/>
          <p:cNvSpPr>
            <a:spLocks noGrp="1" noChangeArrowheads="1"/>
          </p:cNvSpPr>
          <p:nvPr>
            <p:ph idx="1"/>
          </p:nvPr>
        </p:nvSpPr>
        <p:spPr>
          <a:xfrm>
            <a:off x="123825" y="981075"/>
            <a:ext cx="9020175" cy="5257800"/>
          </a:xfrm>
        </p:spPr>
        <p:txBody>
          <a:bodyPr/>
          <a:lstStyle/>
          <a:p>
            <a:pPr eaLnBrk="1" hangingPunct="1"/>
            <a:r>
              <a:rPr lang="cs-CZ" altLang="cs-CZ" sz="3600" smtClean="0"/>
              <a:t>Na desinfekční prostředky nevzniká pravá rezistence jako na antibiotika, </a:t>
            </a:r>
            <a:r>
              <a:rPr lang="cs-CZ" altLang="cs-CZ" sz="3600" b="1" smtClean="0">
                <a:solidFill>
                  <a:schemeClr val="tx2"/>
                </a:solidFill>
              </a:rPr>
              <a:t>bakterie se však mohou stát dočasně nevnímavými</a:t>
            </a:r>
            <a:r>
              <a:rPr lang="cs-CZ" altLang="cs-CZ" sz="3600" smtClean="0"/>
              <a:t> vůči působení určitých látek</a:t>
            </a:r>
          </a:p>
          <a:p>
            <a:pPr eaLnBrk="1" hangingPunct="1"/>
            <a:r>
              <a:rPr lang="cs-CZ" altLang="cs-CZ" sz="3600" smtClean="0"/>
              <a:t>Ve zdravotnických zařízeních tedy bývá předepsáno </a:t>
            </a:r>
            <a:r>
              <a:rPr lang="cs-CZ" altLang="cs-CZ" sz="3600" b="1" smtClean="0">
                <a:solidFill>
                  <a:schemeClr val="tx2"/>
                </a:solidFill>
              </a:rPr>
              <a:t>střídání desinfekce</a:t>
            </a:r>
            <a:r>
              <a:rPr lang="cs-CZ" altLang="cs-CZ" sz="3600" smtClean="0"/>
              <a:t> (např. jeden prostředek 1.–15. den v měsíci, druhý prostředek 16.–31. den)</a:t>
            </a:r>
          </a:p>
          <a:p>
            <a:pPr eaLnBrk="1" hangingPunct="1"/>
            <a:r>
              <a:rPr lang="cs-CZ" altLang="cs-CZ" sz="3600" smtClean="0"/>
              <a:t>Důležité je střídat </a:t>
            </a:r>
            <a:r>
              <a:rPr lang="cs-CZ" altLang="cs-CZ" sz="3600" b="1" smtClean="0">
                <a:solidFill>
                  <a:schemeClr val="tx2"/>
                </a:solidFill>
              </a:rPr>
              <a:t>látky s různými účinnými složkami</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304800" y="304800"/>
            <a:ext cx="7772400" cy="685800"/>
          </a:xfrm>
        </p:spPr>
        <p:txBody>
          <a:bodyPr rtlCol="0">
            <a:normAutofit fontScale="90000"/>
          </a:bodyPr>
          <a:lstStyle/>
          <a:p>
            <a:pPr algn="l" eaLnBrk="1" fontAlgn="auto" hangingPunct="1">
              <a:spcAft>
                <a:spcPts val="0"/>
              </a:spcAft>
              <a:defRPr/>
            </a:pPr>
            <a:r>
              <a:rPr lang="cs-CZ" sz="5400" dirty="0" smtClean="0">
                <a:latin typeface="+mn-lt"/>
              </a:rPr>
              <a:t>Před a po dekontaminaci</a:t>
            </a:r>
          </a:p>
        </p:txBody>
      </p:sp>
      <p:sp>
        <p:nvSpPr>
          <p:cNvPr id="62467" name="Rectangle 3"/>
          <p:cNvSpPr>
            <a:spLocks noGrp="1" noChangeArrowheads="1"/>
          </p:cNvSpPr>
          <p:nvPr>
            <p:ph idx="1"/>
          </p:nvPr>
        </p:nvSpPr>
        <p:spPr>
          <a:xfrm>
            <a:off x="0" y="1196975"/>
            <a:ext cx="9144000" cy="5661025"/>
          </a:xfrm>
        </p:spPr>
        <p:txBody>
          <a:bodyPr rtlCol="0">
            <a:normAutofit fontScale="85000" lnSpcReduction="10000"/>
          </a:bodyPr>
          <a:lstStyle/>
          <a:p>
            <a:pPr eaLnBrk="1" fontAlgn="auto" hangingPunct="1">
              <a:spcAft>
                <a:spcPts val="0"/>
              </a:spcAft>
              <a:defRPr/>
            </a:pPr>
            <a:r>
              <a:rPr lang="cs-CZ" sz="4000" b="1" smtClean="0">
                <a:solidFill>
                  <a:schemeClr val="tx2"/>
                </a:solidFill>
              </a:rPr>
              <a:t>Před dekontaminací</a:t>
            </a:r>
            <a:r>
              <a:rPr lang="cs-CZ" sz="4000" smtClean="0"/>
              <a:t> je často nutná příprava – mechanické očištění, zajištění, aby dekontaminace správně proběhla. Tyto postupy opět přesně upravuje vyhláška</a:t>
            </a:r>
          </a:p>
          <a:p>
            <a:pPr eaLnBrk="1" fontAlgn="auto" hangingPunct="1">
              <a:spcAft>
                <a:spcPts val="0"/>
              </a:spcAft>
              <a:defRPr/>
            </a:pPr>
            <a:r>
              <a:rPr lang="cs-CZ" sz="4000" b="1" smtClean="0">
                <a:solidFill>
                  <a:schemeClr val="tx2"/>
                </a:solidFill>
              </a:rPr>
              <a:t>Po dekontaminaci</a:t>
            </a:r>
            <a:r>
              <a:rPr lang="cs-CZ" sz="4000" smtClean="0"/>
              <a:t> je v některých případech nutno učinit určité kroky (např. odvětrat zbytek působící chemikálie). Je nutno dbát na pravidla uchovávání dekontaminovaných předmětů.</a:t>
            </a:r>
          </a:p>
          <a:p>
            <a:pPr eaLnBrk="1" fontAlgn="auto" hangingPunct="1">
              <a:spcAft>
                <a:spcPts val="0"/>
              </a:spcAft>
              <a:defRPr/>
            </a:pPr>
            <a:r>
              <a:rPr lang="cs-CZ" sz="4000" b="1" smtClean="0">
                <a:solidFill>
                  <a:schemeClr val="tx2"/>
                </a:solidFill>
              </a:rPr>
              <a:t>Uchovávání</a:t>
            </a:r>
            <a:r>
              <a:rPr lang="cs-CZ" sz="4000" smtClean="0">
                <a:solidFill>
                  <a:schemeClr val="tx2"/>
                </a:solidFill>
              </a:rPr>
              <a:t> </a:t>
            </a:r>
            <a:r>
              <a:rPr lang="cs-CZ" sz="4000" smtClean="0"/>
              <a:t>dekontaminovaných předmětů (jak dlouho vydrží sterilní) rovněž upravuje vyhláška</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395288" y="188913"/>
            <a:ext cx="6629400" cy="685800"/>
          </a:xfrm>
        </p:spPr>
        <p:txBody>
          <a:bodyPr rtlCol="0">
            <a:normAutofit fontScale="90000"/>
          </a:bodyPr>
          <a:lstStyle/>
          <a:p>
            <a:pPr algn="l" eaLnBrk="1" fontAlgn="auto" hangingPunct="1">
              <a:spcAft>
                <a:spcPts val="0"/>
              </a:spcAft>
              <a:defRPr/>
            </a:pPr>
            <a:r>
              <a:rPr lang="cs-CZ" sz="5400" smtClean="0">
                <a:latin typeface="+mn-lt"/>
              </a:rPr>
              <a:t>Desinfekce a čištění</a:t>
            </a:r>
          </a:p>
        </p:txBody>
      </p:sp>
      <p:sp>
        <p:nvSpPr>
          <p:cNvPr id="60419" name="Rectangle 3"/>
          <p:cNvSpPr>
            <a:spLocks noGrp="1" noChangeArrowheads="1"/>
          </p:cNvSpPr>
          <p:nvPr>
            <p:ph idx="1"/>
          </p:nvPr>
        </p:nvSpPr>
        <p:spPr>
          <a:xfrm>
            <a:off x="0" y="908050"/>
            <a:ext cx="9144000" cy="1944688"/>
          </a:xfrm>
        </p:spPr>
        <p:txBody>
          <a:bodyPr rtlCol="0">
            <a:normAutofit fontScale="92500" lnSpcReduction="10000"/>
          </a:bodyPr>
          <a:lstStyle/>
          <a:p>
            <a:pPr eaLnBrk="1" fontAlgn="auto" hangingPunct="1">
              <a:spcAft>
                <a:spcPts val="0"/>
              </a:spcAft>
              <a:defRPr/>
            </a:pPr>
            <a:r>
              <a:rPr lang="cs-CZ" sz="3600" smtClean="0"/>
              <a:t>Pozor! Čištění nenahrazuje desinfekci, desinfekce nenahrazuje čištění! To platí pro nástroje i ruce. U nástrojů většinou mechanické mytí předchází desinfekci, u rukou spíše naopak.</a:t>
            </a:r>
          </a:p>
        </p:txBody>
      </p:sp>
      <p:pic>
        <p:nvPicPr>
          <p:cNvPr id="33796" name="Picture 4" descr="Mytí a desinfekc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043238"/>
            <a:ext cx="9144000" cy="3814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395288" y="260350"/>
            <a:ext cx="8439150" cy="609600"/>
          </a:xfrm>
        </p:spPr>
        <p:txBody>
          <a:bodyPr rtlCol="0">
            <a:normAutofit fontScale="90000"/>
          </a:bodyPr>
          <a:lstStyle/>
          <a:p>
            <a:pPr algn="l" eaLnBrk="1" fontAlgn="auto" hangingPunct="1">
              <a:spcAft>
                <a:spcPts val="0"/>
              </a:spcAft>
              <a:defRPr/>
            </a:pPr>
            <a:r>
              <a:rPr lang="cs-CZ" sz="5400" smtClean="0">
                <a:latin typeface="+mn-lt"/>
              </a:rPr>
              <a:t>Umývání a desinfekce rukou</a:t>
            </a:r>
          </a:p>
        </p:txBody>
      </p:sp>
      <p:sp>
        <p:nvSpPr>
          <p:cNvPr id="34819" name="Rectangle 3"/>
          <p:cNvSpPr>
            <a:spLocks noGrp="1" noChangeArrowheads="1"/>
          </p:cNvSpPr>
          <p:nvPr>
            <p:ph idx="1"/>
          </p:nvPr>
        </p:nvSpPr>
        <p:spPr>
          <a:xfrm>
            <a:off x="457200" y="990600"/>
            <a:ext cx="8458200" cy="5562600"/>
          </a:xfrm>
        </p:spPr>
        <p:txBody>
          <a:bodyPr/>
          <a:lstStyle/>
          <a:p>
            <a:pPr eaLnBrk="1" hangingPunct="1">
              <a:lnSpc>
                <a:spcPct val="90000"/>
              </a:lnSpc>
              <a:buFont typeface="Wingdings" panose="05000000000000000000" pitchFamily="2" charset="2"/>
              <a:buNone/>
            </a:pPr>
            <a:r>
              <a:rPr lang="cs-CZ" altLang="cs-CZ" sz="2800" smtClean="0"/>
              <a:t>Pro ruce platí jiná pravidla než pro povrchy. Zpravidla na rukou nemáte tlustou vrstvu špíny </a:t>
            </a:r>
            <a:r>
              <a:rPr lang="cs-CZ" altLang="cs-CZ" sz="2800" smtClean="0">
                <a:sym typeface="Wingdings" panose="05000000000000000000" pitchFamily="2" charset="2"/>
              </a:rPr>
              <a:t></a:t>
            </a:r>
            <a:endParaRPr lang="cs-CZ" altLang="cs-CZ" sz="2800" smtClean="0"/>
          </a:p>
          <a:p>
            <a:pPr eaLnBrk="1" hangingPunct="1">
              <a:lnSpc>
                <a:spcPct val="90000"/>
              </a:lnSpc>
              <a:buFont typeface="Wingdings" panose="05000000000000000000" pitchFamily="2" charset="2"/>
              <a:buNone/>
            </a:pPr>
            <a:r>
              <a:rPr lang="cs-CZ" altLang="cs-CZ" sz="2800" smtClean="0"/>
              <a:t>Současná legislativa používá následující pojmy:</a:t>
            </a:r>
          </a:p>
          <a:p>
            <a:pPr eaLnBrk="1" hangingPunct="1">
              <a:lnSpc>
                <a:spcPct val="90000"/>
              </a:lnSpc>
            </a:pPr>
            <a:r>
              <a:rPr lang="cs-CZ" altLang="cs-CZ" sz="2800" b="1" smtClean="0">
                <a:solidFill>
                  <a:schemeClr val="tx2"/>
                </a:solidFill>
              </a:rPr>
              <a:t>Mechanické mytí rukou (MMR)</a:t>
            </a:r>
            <a:r>
              <a:rPr lang="cs-CZ" altLang="cs-CZ" sz="2800" smtClean="0"/>
              <a:t> je běžné mytí mýdlem jako součást osobní hygieny nebo jako krok předcházející CHDR</a:t>
            </a:r>
          </a:p>
          <a:p>
            <a:pPr eaLnBrk="1" hangingPunct="1">
              <a:lnSpc>
                <a:spcPct val="90000"/>
              </a:lnSpc>
            </a:pPr>
            <a:r>
              <a:rPr lang="cs-CZ" altLang="cs-CZ" sz="2800" b="1" smtClean="0">
                <a:solidFill>
                  <a:schemeClr val="tx2"/>
                </a:solidFill>
              </a:rPr>
              <a:t>Hygienické mytí rukou (HMR)</a:t>
            </a:r>
            <a:r>
              <a:rPr lang="cs-CZ" altLang="cs-CZ" sz="2800" smtClean="0"/>
              <a:t> používá desinfekční mýdla; je účinnější než MMR, ale méně účinné než HDR</a:t>
            </a:r>
          </a:p>
          <a:p>
            <a:pPr eaLnBrk="1" hangingPunct="1">
              <a:lnSpc>
                <a:spcPct val="90000"/>
              </a:lnSpc>
            </a:pPr>
            <a:r>
              <a:rPr lang="cs-CZ" altLang="cs-CZ" sz="2800" b="1" smtClean="0">
                <a:solidFill>
                  <a:schemeClr val="tx2"/>
                </a:solidFill>
              </a:rPr>
              <a:t>Hygienická desinfekce rukou (HDR)</a:t>
            </a:r>
            <a:r>
              <a:rPr lang="cs-CZ" altLang="cs-CZ" sz="2800" smtClean="0"/>
              <a:t> např. alkoholovými prostředky, doporučená ve zdravotnictví</a:t>
            </a:r>
          </a:p>
          <a:p>
            <a:pPr eaLnBrk="1" hangingPunct="1">
              <a:lnSpc>
                <a:spcPct val="90000"/>
              </a:lnSpc>
            </a:pPr>
            <a:r>
              <a:rPr lang="cs-CZ" altLang="cs-CZ" sz="2800" b="1" smtClean="0">
                <a:solidFill>
                  <a:schemeClr val="tx2"/>
                </a:solidFill>
              </a:rPr>
              <a:t>Chirurgická desinfekce rukou (CHDR)</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285750" y="0"/>
            <a:ext cx="8172450" cy="1752600"/>
          </a:xfrm>
        </p:spPr>
        <p:txBody>
          <a:bodyPr rtlCol="0">
            <a:normAutofit/>
          </a:bodyPr>
          <a:lstStyle/>
          <a:p>
            <a:pPr algn="l" eaLnBrk="1" fontAlgn="auto" hangingPunct="1">
              <a:spcAft>
                <a:spcPts val="0"/>
              </a:spcAft>
              <a:defRPr/>
            </a:pPr>
            <a:r>
              <a:rPr lang="cs-CZ" dirty="0" smtClean="0">
                <a:latin typeface="+mn-lt"/>
              </a:rPr>
              <a:t>Jak by měl vypadat zdravotníkův den z hlediska mytí a desinfekce?</a:t>
            </a:r>
          </a:p>
        </p:txBody>
      </p:sp>
      <p:sp>
        <p:nvSpPr>
          <p:cNvPr id="35843" name="Rectangle 3"/>
          <p:cNvSpPr>
            <a:spLocks noGrp="1" noChangeArrowheads="1"/>
          </p:cNvSpPr>
          <p:nvPr>
            <p:ph idx="1"/>
          </p:nvPr>
        </p:nvSpPr>
        <p:spPr>
          <a:xfrm>
            <a:off x="304800" y="1600200"/>
            <a:ext cx="8534400" cy="4876800"/>
          </a:xfrm>
        </p:spPr>
        <p:txBody>
          <a:bodyPr/>
          <a:lstStyle/>
          <a:p>
            <a:pPr eaLnBrk="1" hangingPunct="1">
              <a:lnSpc>
                <a:spcPct val="90000"/>
              </a:lnSpc>
            </a:pPr>
            <a:r>
              <a:rPr lang="cs-CZ" altLang="cs-CZ" b="1" smtClean="0">
                <a:solidFill>
                  <a:schemeClr val="tx2"/>
                </a:solidFill>
              </a:rPr>
              <a:t>Při příchodu do práce</a:t>
            </a:r>
            <a:r>
              <a:rPr lang="cs-CZ" altLang="cs-CZ" smtClean="0"/>
              <a:t> by si měl umýt ruce mýdlem a otřít ručníkem. Poté na suché ruce aplikovat alkoholovou desinfekci</a:t>
            </a:r>
          </a:p>
          <a:p>
            <a:pPr eaLnBrk="1" hangingPunct="1">
              <a:lnSpc>
                <a:spcPct val="90000"/>
              </a:lnSpc>
            </a:pPr>
            <a:r>
              <a:rPr lang="cs-CZ" altLang="cs-CZ" b="1" smtClean="0">
                <a:solidFill>
                  <a:schemeClr val="tx2"/>
                </a:solidFill>
              </a:rPr>
              <a:t>Během pracovního dne</a:t>
            </a:r>
            <a:r>
              <a:rPr lang="cs-CZ" altLang="cs-CZ" smtClean="0"/>
              <a:t> používat např. mezi pacienty pouze alkoholovou desinfekci, mytí zařadit jen při pocitu „lepivých rukou“</a:t>
            </a:r>
          </a:p>
          <a:p>
            <a:pPr eaLnBrk="1" hangingPunct="1">
              <a:lnSpc>
                <a:spcPct val="90000"/>
              </a:lnSpc>
            </a:pPr>
            <a:r>
              <a:rPr lang="cs-CZ" altLang="cs-CZ" b="1" smtClean="0">
                <a:solidFill>
                  <a:schemeClr val="tx2"/>
                </a:solidFill>
              </a:rPr>
              <a:t>Před cestou domů</a:t>
            </a:r>
            <a:r>
              <a:rPr lang="cs-CZ" altLang="cs-CZ" smtClean="0"/>
              <a:t> ruce zase umýt</a:t>
            </a:r>
          </a:p>
          <a:p>
            <a:pPr eaLnBrk="1" hangingPunct="1">
              <a:lnSpc>
                <a:spcPct val="90000"/>
              </a:lnSpc>
              <a:buFont typeface="Wingdings" panose="05000000000000000000" pitchFamily="2" charset="2"/>
              <a:buNone/>
            </a:pPr>
            <a:r>
              <a:rPr lang="cs-CZ" altLang="cs-CZ" i="1" smtClean="0">
                <a:solidFill>
                  <a:srgbClr val="C00000"/>
                </a:solidFill>
              </a:rPr>
              <a:t>Během pracovního dne je tedy doporučeno spíše jen desinfikovat, nikoli umývat ruce, jinak si ruce zničíte, ale mikroby nezničíte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395288" y="0"/>
            <a:ext cx="5508625" cy="1341438"/>
          </a:xfrm>
        </p:spPr>
        <p:txBody>
          <a:bodyPr rtlCol="0">
            <a:normAutofit fontScale="90000"/>
          </a:bodyPr>
          <a:lstStyle/>
          <a:p>
            <a:pPr algn="l" eaLnBrk="1" fontAlgn="auto" hangingPunct="1">
              <a:spcAft>
                <a:spcPts val="0"/>
              </a:spcAft>
              <a:defRPr/>
            </a:pPr>
            <a:r>
              <a:rPr lang="cs-CZ" sz="5400" dirty="0" smtClean="0">
                <a:latin typeface="+mn-lt"/>
              </a:rPr>
              <a:t>Správný postup při mytí či desinfekci</a:t>
            </a:r>
          </a:p>
        </p:txBody>
      </p:sp>
      <p:sp>
        <p:nvSpPr>
          <p:cNvPr id="36867" name="Rectangle 3"/>
          <p:cNvSpPr>
            <a:spLocks noGrp="1" noChangeArrowheads="1"/>
          </p:cNvSpPr>
          <p:nvPr>
            <p:ph idx="1"/>
          </p:nvPr>
        </p:nvSpPr>
        <p:spPr>
          <a:xfrm>
            <a:off x="0" y="1447800"/>
            <a:ext cx="8839200" cy="5410200"/>
          </a:xfrm>
        </p:spPr>
        <p:txBody>
          <a:bodyPr/>
          <a:lstStyle/>
          <a:p>
            <a:pPr eaLnBrk="1" hangingPunct="1"/>
            <a:r>
              <a:rPr lang="cs-CZ" altLang="cs-CZ" sz="2800" b="1" smtClean="0">
                <a:solidFill>
                  <a:schemeClr val="tx2"/>
                </a:solidFill>
              </a:rPr>
              <a:t>1. krok:</a:t>
            </a:r>
            <a:r>
              <a:rPr lang="cs-CZ" altLang="cs-CZ" sz="2800" smtClean="0"/>
              <a:t> Dlaň proti dlani.</a:t>
            </a:r>
          </a:p>
          <a:p>
            <a:pPr eaLnBrk="1" hangingPunct="1"/>
            <a:r>
              <a:rPr lang="cs-CZ" altLang="cs-CZ" sz="2800" b="1" smtClean="0">
                <a:solidFill>
                  <a:schemeClr val="tx2"/>
                </a:solidFill>
              </a:rPr>
              <a:t>2. krok:</a:t>
            </a:r>
            <a:r>
              <a:rPr lang="cs-CZ" altLang="cs-CZ" sz="2800" smtClean="0"/>
              <a:t> Dlaň pravé ruky přes hřbet levé a naopak.</a:t>
            </a:r>
          </a:p>
          <a:p>
            <a:pPr eaLnBrk="1" hangingPunct="1"/>
            <a:r>
              <a:rPr lang="cs-CZ" altLang="cs-CZ" sz="2800" b="1" smtClean="0">
                <a:solidFill>
                  <a:schemeClr val="tx2"/>
                </a:solidFill>
              </a:rPr>
              <a:t>3. krok:</a:t>
            </a:r>
            <a:r>
              <a:rPr lang="cs-CZ" altLang="cs-CZ" sz="2800" smtClean="0"/>
              <a:t> Dlaň proti dlani s propletenými prsty.</a:t>
            </a:r>
          </a:p>
          <a:p>
            <a:pPr eaLnBrk="1" hangingPunct="1"/>
            <a:r>
              <a:rPr lang="cs-CZ" altLang="cs-CZ" sz="2800" b="1" smtClean="0">
                <a:solidFill>
                  <a:schemeClr val="tx2"/>
                </a:solidFill>
              </a:rPr>
              <a:t>4. krok:</a:t>
            </a:r>
            <a:r>
              <a:rPr lang="cs-CZ" altLang="cs-CZ" sz="2800" smtClean="0"/>
              <a:t> Vnější část prstů proti dlani s „uzamčenými“ prsty.</a:t>
            </a:r>
          </a:p>
          <a:p>
            <a:pPr eaLnBrk="1" hangingPunct="1"/>
            <a:r>
              <a:rPr lang="cs-CZ" altLang="cs-CZ" sz="2800" b="1" smtClean="0">
                <a:solidFill>
                  <a:schemeClr val="tx2"/>
                </a:solidFill>
              </a:rPr>
              <a:t>5. krok:</a:t>
            </a:r>
            <a:r>
              <a:rPr lang="cs-CZ" altLang="cs-CZ" sz="2800" smtClean="0"/>
              <a:t> Sevřít pravý palec v levé dlani a vtírat krouživým pohybem a naopak.</a:t>
            </a:r>
          </a:p>
          <a:p>
            <a:pPr eaLnBrk="1" hangingPunct="1"/>
            <a:r>
              <a:rPr lang="cs-CZ" altLang="cs-CZ" sz="2800" b="1" smtClean="0">
                <a:solidFill>
                  <a:schemeClr val="tx2"/>
                </a:solidFill>
              </a:rPr>
              <a:t>6. krok:</a:t>
            </a:r>
            <a:r>
              <a:rPr lang="cs-CZ" altLang="cs-CZ" sz="2800" smtClean="0"/>
              <a:t> Krouživé pohyby sevřených konečků prstů pravé ruky v levé dlani a naopak.</a:t>
            </a:r>
          </a:p>
          <a:p>
            <a:pPr eaLnBrk="1" hangingPunct="1"/>
            <a:r>
              <a:rPr lang="cs-CZ" altLang="cs-CZ" sz="2800" smtClean="0"/>
              <a:t>(</a:t>
            </a:r>
            <a:r>
              <a:rPr lang="cs-CZ" altLang="cs-CZ" sz="2800" b="1" smtClean="0">
                <a:solidFill>
                  <a:schemeClr val="tx2"/>
                </a:solidFill>
              </a:rPr>
              <a:t>7. krok:</a:t>
            </a:r>
            <a:r>
              <a:rPr lang="cs-CZ" altLang="cs-CZ" sz="2800" smtClean="0"/>
              <a:t> Zápěstí levé ruky prsty pravé a naopak.)</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0" y="714375"/>
            <a:ext cx="2714625" cy="1720850"/>
          </a:xfrm>
        </p:spPr>
        <p:txBody>
          <a:bodyPr rtlCol="0">
            <a:noAutofit/>
          </a:bodyPr>
          <a:lstStyle/>
          <a:p>
            <a:pPr algn="l" eaLnBrk="1" fontAlgn="auto" hangingPunct="1">
              <a:spcAft>
                <a:spcPts val="0"/>
              </a:spcAft>
              <a:defRPr/>
            </a:pPr>
            <a:r>
              <a:rPr lang="cs-CZ" sz="4000" dirty="0" smtClean="0">
                <a:latin typeface="+mn-lt"/>
              </a:rPr>
              <a:t>Jak si mýt a desinfikovat ruce</a:t>
            </a:r>
          </a:p>
        </p:txBody>
      </p:sp>
      <p:pic>
        <p:nvPicPr>
          <p:cNvPr id="37891" name="Picture 3" descr="25 hygienická desinfekc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74938" y="0"/>
            <a:ext cx="646906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2" name="Rectangle 4"/>
          <p:cNvSpPr>
            <a:spLocks noChangeArrowheads="1"/>
          </p:cNvSpPr>
          <p:nvPr/>
        </p:nvSpPr>
        <p:spPr bwMode="auto">
          <a:xfrm>
            <a:off x="0" y="6583363"/>
            <a:ext cx="2819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cs-CZ" altLang="cs-CZ" sz="1200">
                <a:latin typeface="Arial" panose="020B0604020202020204" pitchFamily="34" charset="0"/>
              </a:rPr>
              <a:t>http://www.labor28.de/igel/mrsa.html</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5730" name="Rectangle 2"/>
          <p:cNvSpPr>
            <a:spLocks noGrp="1" noChangeArrowheads="1"/>
          </p:cNvSpPr>
          <p:nvPr>
            <p:ph type="title" idx="4294967295"/>
          </p:nvPr>
        </p:nvSpPr>
        <p:spPr>
          <a:xfrm>
            <a:off x="285750" y="0"/>
            <a:ext cx="7129463" cy="762000"/>
          </a:xfrm>
        </p:spPr>
        <p:txBody>
          <a:bodyPr rtlCol="0">
            <a:normAutofit fontScale="90000"/>
          </a:bodyPr>
          <a:lstStyle/>
          <a:p>
            <a:pPr algn="l" eaLnBrk="1" fontAlgn="auto" hangingPunct="1">
              <a:spcAft>
                <a:spcPts val="0"/>
              </a:spcAft>
              <a:defRPr/>
            </a:pPr>
            <a:r>
              <a:rPr lang="cs-CZ" sz="5400" dirty="0" smtClean="0">
                <a:latin typeface="+mn-lt"/>
              </a:rPr>
              <a:t>Návyky pracovníků</a:t>
            </a:r>
          </a:p>
        </p:txBody>
      </p:sp>
      <p:sp>
        <p:nvSpPr>
          <p:cNvPr id="46083" name="Rectangle 3"/>
          <p:cNvSpPr>
            <a:spLocks noGrp="1" noChangeArrowheads="1"/>
          </p:cNvSpPr>
          <p:nvPr>
            <p:ph type="body" idx="4294967295"/>
          </p:nvPr>
        </p:nvSpPr>
        <p:spPr>
          <a:xfrm>
            <a:off x="0" y="990600"/>
            <a:ext cx="9144000" cy="5867400"/>
          </a:xfrm>
        </p:spPr>
        <p:txBody>
          <a:bodyPr/>
          <a:lstStyle/>
          <a:p>
            <a:pPr eaLnBrk="1" hangingPunct="1"/>
            <a:r>
              <a:rPr lang="cs-CZ" altLang="cs-CZ" b="1" smtClean="0">
                <a:solidFill>
                  <a:schemeClr val="tx2"/>
                </a:solidFill>
              </a:rPr>
              <a:t>Důležité pro každého</a:t>
            </a:r>
          </a:p>
          <a:p>
            <a:pPr eaLnBrk="1" hangingPunct="1"/>
            <a:r>
              <a:rPr lang="cs-CZ" altLang="cs-CZ" smtClean="0"/>
              <a:t>Není vůbec samozřejmostí správná technika </a:t>
            </a:r>
            <a:r>
              <a:rPr lang="cs-CZ" altLang="cs-CZ" b="1" smtClean="0">
                <a:solidFill>
                  <a:schemeClr val="tx2"/>
                </a:solidFill>
              </a:rPr>
              <a:t>mytí rukou</a:t>
            </a:r>
            <a:r>
              <a:rPr lang="cs-CZ" altLang="cs-CZ" smtClean="0"/>
              <a:t> – pro nácvik je nejlepší praktické otestování </a:t>
            </a:r>
          </a:p>
          <a:p>
            <a:pPr eaLnBrk="1" hangingPunct="1"/>
            <a:r>
              <a:rPr lang="cs-CZ" altLang="cs-CZ" b="1" smtClean="0">
                <a:solidFill>
                  <a:schemeClr val="tx2"/>
                </a:solidFill>
              </a:rPr>
              <a:t>Používání rukavic</a:t>
            </a:r>
            <a:r>
              <a:rPr lang="cs-CZ" altLang="cs-CZ" smtClean="0"/>
              <a:t>, popř. ústenek a štítů (pozor na vznik infekčního aerosolu při používání některých nástrojů!)</a:t>
            </a:r>
            <a:endParaRPr lang="cs-CZ" altLang="cs-CZ" b="1" smtClean="0">
              <a:solidFill>
                <a:schemeClr val="tx2"/>
              </a:solidFill>
            </a:endParaRPr>
          </a:p>
          <a:p>
            <a:pPr eaLnBrk="1" hangingPunct="1"/>
            <a:r>
              <a:rPr lang="cs-CZ" altLang="cs-CZ" b="1" smtClean="0">
                <a:solidFill>
                  <a:schemeClr val="tx2"/>
                </a:solidFill>
              </a:rPr>
              <a:t>Organizace práce</a:t>
            </a:r>
            <a:r>
              <a:rPr lang="cs-CZ" altLang="cs-CZ" smtClean="0">
                <a:solidFill>
                  <a:schemeClr val="tx2"/>
                </a:solidFill>
              </a:rPr>
              <a:t> </a:t>
            </a:r>
            <a:r>
              <a:rPr lang="cs-CZ" altLang="cs-CZ" smtClean="0"/>
              <a:t>(oddělení „čisté“ a „špinavé“ manipulace místem a/nebo časem na všech úrovních: špinavé a čisté vozíky, sterilní a kontaminované nástroje apod.)</a:t>
            </a:r>
            <a:endParaRPr lang="cs-CZ" altLang="cs-CZ" smtClean="0">
              <a:solidFill>
                <a:schemeClr val="tx2"/>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6754" name="Rectangle 2"/>
          <p:cNvSpPr>
            <a:spLocks noGrp="1" noChangeArrowheads="1"/>
          </p:cNvSpPr>
          <p:nvPr>
            <p:ph type="title" idx="4294967295"/>
          </p:nvPr>
        </p:nvSpPr>
        <p:spPr>
          <a:xfrm>
            <a:off x="0" y="228600"/>
            <a:ext cx="9144000" cy="762000"/>
          </a:xfrm>
        </p:spPr>
        <p:txBody>
          <a:bodyPr rtlCol="0">
            <a:normAutofit fontScale="90000"/>
          </a:bodyPr>
          <a:lstStyle/>
          <a:p>
            <a:pPr eaLnBrk="1" fontAlgn="auto" hangingPunct="1">
              <a:spcAft>
                <a:spcPts val="0"/>
              </a:spcAft>
              <a:defRPr/>
            </a:pPr>
            <a:r>
              <a:rPr lang="cs-CZ" sz="5400" dirty="0" smtClean="0">
                <a:latin typeface="+mn-lt"/>
              </a:rPr>
              <a:t>Kontrola účinnosti dekontaminace</a:t>
            </a:r>
          </a:p>
        </p:txBody>
      </p:sp>
      <p:sp>
        <p:nvSpPr>
          <p:cNvPr id="47107" name="Rectangle 3"/>
          <p:cNvSpPr>
            <a:spLocks noGrp="1" noChangeArrowheads="1"/>
          </p:cNvSpPr>
          <p:nvPr>
            <p:ph type="body" idx="4294967295"/>
          </p:nvPr>
        </p:nvSpPr>
        <p:spPr>
          <a:xfrm>
            <a:off x="0" y="1219200"/>
            <a:ext cx="8839200" cy="5257800"/>
          </a:xfrm>
        </p:spPr>
        <p:txBody>
          <a:bodyPr/>
          <a:lstStyle/>
          <a:p>
            <a:pPr eaLnBrk="1" hangingPunct="1"/>
            <a:r>
              <a:rPr lang="cs-CZ" altLang="cs-CZ" b="1" smtClean="0">
                <a:solidFill>
                  <a:schemeClr val="tx2"/>
                </a:solidFill>
              </a:rPr>
              <a:t>Orientačně – smyslově,</a:t>
            </a:r>
            <a:r>
              <a:rPr lang="cs-CZ" altLang="cs-CZ" smtClean="0"/>
              <a:t> např. pomocí charakteristického zápachu</a:t>
            </a:r>
          </a:p>
          <a:p>
            <a:pPr eaLnBrk="1" hangingPunct="1"/>
            <a:r>
              <a:rPr lang="cs-CZ" altLang="cs-CZ" b="1" smtClean="0">
                <a:solidFill>
                  <a:schemeClr val="tx2"/>
                </a:solidFill>
              </a:rPr>
              <a:t>Stanovení skutečné koncentrace</a:t>
            </a:r>
            <a:r>
              <a:rPr lang="cs-CZ" altLang="cs-CZ" smtClean="0"/>
              <a:t> desinfekčních prostředků (chemicky)</a:t>
            </a:r>
          </a:p>
          <a:p>
            <a:pPr eaLnBrk="1" hangingPunct="1"/>
            <a:r>
              <a:rPr lang="cs-CZ" altLang="cs-CZ" b="1" smtClean="0">
                <a:solidFill>
                  <a:schemeClr val="tx2"/>
                </a:solidFill>
              </a:rPr>
              <a:t>Chemická kontrola sterilizace</a:t>
            </a:r>
            <a:r>
              <a:rPr lang="cs-CZ" altLang="cs-CZ" smtClean="0"/>
              <a:t> využívá indikátorů, které při určité teplotě mění vlastnosti (např. zbarvení)</a:t>
            </a:r>
          </a:p>
          <a:p>
            <a:pPr eaLnBrk="1" hangingPunct="1"/>
            <a:r>
              <a:rPr lang="cs-CZ" altLang="cs-CZ" b="1" smtClean="0">
                <a:solidFill>
                  <a:schemeClr val="tx2"/>
                </a:solidFill>
              </a:rPr>
              <a:t>Způsob biologický</a:t>
            </a:r>
            <a:r>
              <a:rPr lang="cs-CZ" altLang="cs-CZ" smtClean="0"/>
              <a:t> užívá odolné kmeny rodu </a:t>
            </a:r>
            <a:r>
              <a:rPr lang="cs-CZ" altLang="cs-CZ" i="1" smtClean="0"/>
              <a:t>Bacillus.</a:t>
            </a:r>
            <a:r>
              <a:rPr lang="cs-CZ" altLang="cs-CZ" smtClean="0"/>
              <a:t> Ty absolvují celý cyklus a pak se zjišťuje, zda přežily.</a:t>
            </a:r>
            <a:endParaRPr lang="cs-CZ" altLang="cs-CZ" i="1"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87778" name="Rectangle 2"/>
          <p:cNvSpPr>
            <a:spLocks noGrp="1" noChangeArrowheads="1"/>
          </p:cNvSpPr>
          <p:nvPr>
            <p:ph type="title" idx="4294967295"/>
          </p:nvPr>
        </p:nvSpPr>
        <p:spPr>
          <a:xfrm>
            <a:off x="304800" y="304800"/>
            <a:ext cx="8839200" cy="685800"/>
          </a:xfrm>
        </p:spPr>
        <p:txBody>
          <a:bodyPr rtlCol="0">
            <a:normAutofit fontScale="90000"/>
          </a:bodyPr>
          <a:lstStyle/>
          <a:p>
            <a:pPr algn="l" eaLnBrk="1" fontAlgn="auto" hangingPunct="1">
              <a:spcAft>
                <a:spcPts val="0"/>
              </a:spcAft>
              <a:defRPr/>
            </a:pPr>
            <a:r>
              <a:rPr lang="cs-CZ" sz="5400" smtClean="0">
                <a:latin typeface="+mn-lt"/>
              </a:rPr>
              <a:t>Biologický způsob – co obnáší</a:t>
            </a:r>
          </a:p>
        </p:txBody>
      </p:sp>
      <p:sp>
        <p:nvSpPr>
          <p:cNvPr id="587779" name="Rectangle 3"/>
          <p:cNvSpPr>
            <a:spLocks noGrp="1" noChangeArrowheads="1"/>
          </p:cNvSpPr>
          <p:nvPr>
            <p:ph type="body" idx="4294967295"/>
          </p:nvPr>
        </p:nvSpPr>
        <p:spPr>
          <a:xfrm>
            <a:off x="0" y="1219200"/>
            <a:ext cx="8686800" cy="5105400"/>
          </a:xfrm>
        </p:spPr>
        <p:txBody>
          <a:bodyPr rtlCol="0">
            <a:normAutofit fontScale="85000" lnSpcReduction="10000"/>
          </a:bodyPr>
          <a:lstStyle/>
          <a:p>
            <a:pPr eaLnBrk="1" fontAlgn="auto" hangingPunct="1">
              <a:spcAft>
                <a:spcPts val="0"/>
              </a:spcAft>
              <a:defRPr/>
            </a:pPr>
            <a:r>
              <a:rPr lang="cs-CZ" sz="4000" smtClean="0"/>
              <a:t>Pro tuto metodu existují </a:t>
            </a:r>
            <a:r>
              <a:rPr lang="cs-CZ" sz="4000" b="1" smtClean="0">
                <a:solidFill>
                  <a:schemeClr val="tx2"/>
                </a:solidFill>
              </a:rPr>
              <a:t>živé, ale vysušené kmeny v podobě „peciček“.</a:t>
            </a:r>
            <a:r>
              <a:rPr lang="cs-CZ" sz="4000" smtClean="0"/>
              <a:t> Ty se rozmístí do sterilizátoru rovnoměrně na několik (4 až 12, podle velikosti sterilizátoru) míst</a:t>
            </a:r>
          </a:p>
          <a:p>
            <a:pPr eaLnBrk="1" fontAlgn="auto" hangingPunct="1">
              <a:spcAft>
                <a:spcPts val="0"/>
              </a:spcAft>
              <a:defRPr/>
            </a:pPr>
            <a:r>
              <a:rPr lang="cs-CZ" sz="4000" b="1" smtClean="0">
                <a:solidFill>
                  <a:schemeClr val="tx2"/>
                </a:solidFill>
              </a:rPr>
              <a:t>Poté se kmeny pošlou do laboratoře</a:t>
            </a:r>
            <a:r>
              <a:rPr lang="cs-CZ" sz="4000" smtClean="0"/>
              <a:t>. Zde se kultivují ve speciálních bujónech – je-li přístroj v</a:t>
            </a:r>
            <a:r>
              <a:rPr lang="cs-CZ" sz="4000" smtClean="0">
                <a:solidFill>
                  <a:schemeClr val="bg1"/>
                </a:solidFill>
              </a:rPr>
              <a:t> </a:t>
            </a:r>
            <a:r>
              <a:rPr lang="cs-CZ" sz="4000" smtClean="0"/>
              <a:t>pořádku, bujon musí zůstat čirý</a:t>
            </a:r>
          </a:p>
          <a:p>
            <a:pPr eaLnBrk="1" fontAlgn="auto" hangingPunct="1">
              <a:spcAft>
                <a:spcPts val="0"/>
              </a:spcAft>
              <a:defRPr/>
            </a:pPr>
            <a:r>
              <a:rPr lang="cs-CZ" sz="4000" smtClean="0"/>
              <a:t>Používají se </a:t>
            </a:r>
            <a:r>
              <a:rPr lang="cs-CZ" sz="4000" b="1" smtClean="0">
                <a:solidFill>
                  <a:schemeClr val="tx2"/>
                </a:solidFill>
              </a:rPr>
              <a:t>odolné sporulující kmeny</a:t>
            </a:r>
            <a:r>
              <a:rPr lang="cs-CZ" sz="4000" smtClean="0"/>
              <a:t> </a:t>
            </a:r>
            <a:r>
              <a:rPr lang="cs-CZ" sz="4000" i="1" smtClean="0"/>
              <a:t>Bacillus subtilis</a:t>
            </a:r>
            <a:r>
              <a:rPr lang="cs-CZ" sz="4000" smtClean="0"/>
              <a:t> a </a:t>
            </a:r>
            <a:r>
              <a:rPr lang="cs-CZ" sz="4000" i="1" smtClean="0"/>
              <a:t>Bacillus stearothermophilus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28625" y="214313"/>
            <a:ext cx="6472238" cy="762000"/>
          </a:xfrm>
        </p:spPr>
        <p:txBody>
          <a:bodyPr rtlCol="0">
            <a:normAutofit fontScale="90000"/>
          </a:bodyPr>
          <a:lstStyle/>
          <a:p>
            <a:pPr algn="l" eaLnBrk="1" fontAlgn="auto" hangingPunct="1">
              <a:spcAft>
                <a:spcPts val="0"/>
              </a:spcAft>
              <a:defRPr/>
            </a:pPr>
            <a:r>
              <a:rPr lang="cs-CZ" sz="5400" dirty="0" smtClean="0">
                <a:latin typeface="+mn-lt"/>
              </a:rPr>
              <a:t>Proč je musíme usmrtit?</a:t>
            </a:r>
          </a:p>
        </p:txBody>
      </p:sp>
      <p:sp>
        <p:nvSpPr>
          <p:cNvPr id="9219" name="Rectangle 3"/>
          <p:cNvSpPr>
            <a:spLocks noGrp="1" noChangeArrowheads="1"/>
          </p:cNvSpPr>
          <p:nvPr>
            <p:ph idx="1"/>
          </p:nvPr>
        </p:nvSpPr>
        <p:spPr>
          <a:xfrm>
            <a:off x="323850" y="1125538"/>
            <a:ext cx="8569325" cy="5472112"/>
          </a:xfrm>
        </p:spPr>
        <p:txBody>
          <a:bodyPr/>
          <a:lstStyle/>
          <a:p>
            <a:pPr eaLnBrk="1" hangingPunct="1"/>
            <a:r>
              <a:rPr lang="cs-CZ" altLang="cs-CZ" b="1" smtClean="0">
                <a:solidFill>
                  <a:schemeClr val="tx2"/>
                </a:solidFill>
              </a:rPr>
              <a:t>U dekontaminačních metod</a:t>
            </a:r>
            <a:r>
              <a:rPr lang="cs-CZ" altLang="cs-CZ" smtClean="0"/>
              <a:t> platí, že kdybychom je neusmrtili, tak by se po čase začaly zase množit.</a:t>
            </a:r>
          </a:p>
          <a:p>
            <a:pPr eaLnBrk="1" hangingPunct="1"/>
            <a:r>
              <a:rPr lang="cs-CZ" altLang="cs-CZ" smtClean="0"/>
              <a:t>V případě použití </a:t>
            </a:r>
            <a:r>
              <a:rPr lang="cs-CZ" altLang="cs-CZ" b="1" smtClean="0">
                <a:solidFill>
                  <a:schemeClr val="tx2"/>
                </a:solidFill>
              </a:rPr>
              <a:t>antimikrobiálních látek</a:t>
            </a:r>
            <a:r>
              <a:rPr lang="cs-CZ" altLang="cs-CZ" smtClean="0"/>
              <a:t> na usmrcení trváme jen u akutních stavů závažných pacientů a u lidí s poruchami imunity, jinak stačí to, že se přestanou množit. Se zbylými mikroby si totiž zpravidla poradí imunita. Trvá to ale několik dní. </a:t>
            </a:r>
            <a:r>
              <a:rPr lang="cs-CZ" altLang="cs-CZ" i="1" smtClean="0">
                <a:solidFill>
                  <a:schemeClr val="accent1"/>
                </a:solidFill>
              </a:rPr>
              <a:t>Více na semináři o antimikrobiálních látkách.</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8002" name="Nadpis 2"/>
          <p:cNvSpPr>
            <a:spLocks noGrp="1"/>
          </p:cNvSpPr>
          <p:nvPr>
            <p:ph type="title" idx="4294967295"/>
          </p:nvPr>
        </p:nvSpPr>
        <p:spPr>
          <a:xfrm>
            <a:off x="428625" y="0"/>
            <a:ext cx="8020050" cy="908050"/>
          </a:xfrm>
        </p:spPr>
        <p:txBody>
          <a:bodyPr rtlCol="0">
            <a:normAutofit fontScale="90000"/>
          </a:bodyPr>
          <a:lstStyle/>
          <a:p>
            <a:pPr algn="l" eaLnBrk="1" fontAlgn="auto" hangingPunct="1">
              <a:spcAft>
                <a:spcPts val="0"/>
              </a:spcAft>
              <a:defRPr/>
            </a:pPr>
            <a:r>
              <a:rPr lang="cs-CZ" sz="5400" dirty="0" smtClean="0">
                <a:latin typeface="+mn-lt"/>
              </a:rPr>
              <a:t>Aktuální vyhláška</a:t>
            </a:r>
          </a:p>
        </p:txBody>
      </p:sp>
      <p:sp>
        <p:nvSpPr>
          <p:cNvPr id="50179" name="Zástupný symbol pro obsah 3"/>
          <p:cNvSpPr>
            <a:spLocks noGrp="1"/>
          </p:cNvSpPr>
          <p:nvPr>
            <p:ph idx="4294967295"/>
          </p:nvPr>
        </p:nvSpPr>
        <p:spPr>
          <a:xfrm>
            <a:off x="142875" y="928688"/>
            <a:ext cx="9001125" cy="5786437"/>
          </a:xfrm>
        </p:spPr>
        <p:txBody>
          <a:bodyPr/>
          <a:lstStyle/>
          <a:p>
            <a:pPr eaLnBrk="1" hangingPunct="1"/>
            <a:r>
              <a:rPr lang="cs-CZ" altLang="cs-CZ" sz="3600" smtClean="0"/>
              <a:t>V roce 2012 došlo k </a:t>
            </a:r>
            <a:r>
              <a:rPr lang="cs-CZ" altLang="cs-CZ" sz="3600" b="1" smtClean="0">
                <a:solidFill>
                  <a:schemeClr val="tx2"/>
                </a:solidFill>
              </a:rPr>
              <a:t>novelizaci vyhlášky 195/2005 Sb</a:t>
            </a:r>
            <a:r>
              <a:rPr lang="cs-CZ" altLang="cs-CZ" sz="3600" smtClean="0"/>
              <a:t>.</a:t>
            </a:r>
          </a:p>
          <a:p>
            <a:pPr eaLnBrk="1" hangingPunct="1"/>
            <a:r>
              <a:rPr lang="cs-CZ" altLang="cs-CZ" sz="3600" smtClean="0"/>
              <a:t>Novela byla vydána 24. září 2012 </a:t>
            </a:r>
            <a:r>
              <a:rPr lang="cs-CZ" altLang="cs-CZ" sz="3600" b="1" smtClean="0">
                <a:solidFill>
                  <a:schemeClr val="tx2"/>
                </a:solidFill>
              </a:rPr>
              <a:t>vyhláškou č. 306/2012 Sb</a:t>
            </a:r>
            <a:r>
              <a:rPr lang="cs-CZ" altLang="cs-CZ" sz="3600" smtClean="0"/>
              <a:t>. a její účinnost byla stanovena od 1. října 2012. Z hlediska předcházení nozokomiálním nákazám je významná hlavně příloha č. 3</a:t>
            </a:r>
          </a:p>
          <a:p>
            <a:pPr eaLnBrk="1" hangingPunct="1"/>
            <a:r>
              <a:rPr lang="cs-CZ" altLang="cs-CZ" sz="3600" smtClean="0"/>
              <a:t>Vyhláška přinesla některé změny do zavedené praxe</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9026" name="Nadpis 1"/>
          <p:cNvSpPr>
            <a:spLocks noGrp="1"/>
          </p:cNvSpPr>
          <p:nvPr>
            <p:ph type="title" idx="4294967295"/>
          </p:nvPr>
        </p:nvSpPr>
        <p:spPr>
          <a:xfrm>
            <a:off x="357188" y="428625"/>
            <a:ext cx="7918450" cy="1090613"/>
          </a:xfrm>
        </p:spPr>
        <p:txBody>
          <a:bodyPr rtlCol="0">
            <a:normAutofit fontScale="90000"/>
          </a:bodyPr>
          <a:lstStyle/>
          <a:p>
            <a:pPr algn="l" eaLnBrk="1" fontAlgn="auto" hangingPunct="1">
              <a:spcAft>
                <a:spcPts val="0"/>
              </a:spcAft>
              <a:defRPr/>
            </a:pPr>
            <a:r>
              <a:rPr lang="cs-CZ" sz="5400" dirty="0" smtClean="0">
                <a:latin typeface="+mn-lt"/>
              </a:rPr>
              <a:t>Hlavní změny v hygieně rukou</a:t>
            </a:r>
          </a:p>
        </p:txBody>
      </p:sp>
      <p:sp>
        <p:nvSpPr>
          <p:cNvPr id="51203" name="Zástupný symbol pro obsah 2"/>
          <p:cNvSpPr>
            <a:spLocks noGrp="1"/>
          </p:cNvSpPr>
          <p:nvPr>
            <p:ph idx="4294967295"/>
          </p:nvPr>
        </p:nvSpPr>
        <p:spPr>
          <a:xfrm>
            <a:off x="285750" y="1714500"/>
            <a:ext cx="7772400" cy="4114800"/>
          </a:xfrm>
        </p:spPr>
        <p:txBody>
          <a:bodyPr/>
          <a:lstStyle/>
          <a:p>
            <a:pPr eaLnBrk="1" hangingPunct="1"/>
            <a:r>
              <a:rPr lang="cs-CZ" altLang="cs-CZ" sz="3600" b="1" smtClean="0">
                <a:solidFill>
                  <a:schemeClr val="tx2"/>
                </a:solidFill>
              </a:rPr>
              <a:t>Šperky na rukou: </a:t>
            </a:r>
            <a:r>
              <a:rPr lang="cs-CZ" altLang="cs-CZ" sz="3600" smtClean="0"/>
              <a:t>vyhláška zakazuje nosit šperky na rukou, v operačních provozech je zakázáno i nošení hodinek</a:t>
            </a:r>
          </a:p>
          <a:p>
            <a:pPr eaLnBrk="1" hangingPunct="1"/>
            <a:r>
              <a:rPr lang="cs-CZ" altLang="cs-CZ" sz="3600" b="1" smtClean="0">
                <a:solidFill>
                  <a:schemeClr val="tx2"/>
                </a:solidFill>
              </a:rPr>
              <a:t>Úprava nehtů: </a:t>
            </a:r>
            <a:r>
              <a:rPr lang="cs-CZ" altLang="cs-CZ" sz="3600" smtClean="0"/>
              <a:t>„přirozené, upravené, krátké a čisté“ = nepřipouštějí se nalakované, gelové či umělé nehty</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0050" name="Nadpis 1"/>
          <p:cNvSpPr>
            <a:spLocks noGrp="1"/>
          </p:cNvSpPr>
          <p:nvPr>
            <p:ph type="title" idx="4294967295"/>
          </p:nvPr>
        </p:nvSpPr>
        <p:spPr>
          <a:xfrm>
            <a:off x="323850" y="0"/>
            <a:ext cx="8820150" cy="1484313"/>
          </a:xfrm>
        </p:spPr>
        <p:txBody>
          <a:bodyPr rtlCol="0">
            <a:normAutofit fontScale="90000"/>
          </a:bodyPr>
          <a:lstStyle/>
          <a:p>
            <a:pPr algn="l" eaLnBrk="1" fontAlgn="auto" hangingPunct="1">
              <a:spcAft>
                <a:spcPts val="0"/>
              </a:spcAft>
              <a:defRPr/>
            </a:pPr>
            <a:r>
              <a:rPr lang="cs-CZ" sz="5400" smtClean="0">
                <a:latin typeface="+mn-lt"/>
              </a:rPr>
              <a:t>Některé další změny stanovené vyhláškou (1)</a:t>
            </a:r>
          </a:p>
        </p:txBody>
      </p:sp>
      <p:sp>
        <p:nvSpPr>
          <p:cNvPr id="52227" name="Zástupný symbol pro obsah 2"/>
          <p:cNvSpPr>
            <a:spLocks noGrp="1"/>
          </p:cNvSpPr>
          <p:nvPr>
            <p:ph idx="4294967295"/>
          </p:nvPr>
        </p:nvSpPr>
        <p:spPr>
          <a:xfrm>
            <a:off x="395288" y="1643063"/>
            <a:ext cx="8748712" cy="4235450"/>
          </a:xfrm>
        </p:spPr>
        <p:txBody>
          <a:bodyPr/>
          <a:lstStyle/>
          <a:p>
            <a:pPr eaLnBrk="1" hangingPunct="1"/>
            <a:r>
              <a:rPr lang="cs-CZ" altLang="cs-CZ" sz="3600" smtClean="0"/>
              <a:t>Nová vyhláška mimo jiné </a:t>
            </a:r>
            <a:r>
              <a:rPr lang="cs-CZ" altLang="cs-CZ" sz="3600" b="1" smtClean="0">
                <a:solidFill>
                  <a:srgbClr val="FFC000"/>
                </a:solidFill>
              </a:rPr>
              <a:t>reaguje na technický pokrok v oblasti desinfekce a sterilizace</a:t>
            </a:r>
            <a:r>
              <a:rPr lang="cs-CZ" altLang="cs-CZ" sz="3600" smtClean="0"/>
              <a:t>, ale také v oblasti kontroly kvality desinfekce a sterilizace (zpřesnění kontrol apod.)</a:t>
            </a:r>
          </a:p>
          <a:p>
            <a:pPr eaLnBrk="1" hangingPunct="1"/>
            <a:r>
              <a:rPr lang="cs-CZ" altLang="cs-CZ" sz="3600" b="1" smtClean="0">
                <a:solidFill>
                  <a:srgbClr val="FFC000"/>
                </a:solidFill>
              </a:rPr>
              <a:t>Přístrojová technika </a:t>
            </a:r>
            <a:r>
              <a:rPr lang="cs-CZ" altLang="cs-CZ" sz="3600" smtClean="0"/>
              <a:t>a pravidelná kontrola její funkčnosti (validace)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1074" name="Nadpis 1"/>
          <p:cNvSpPr>
            <a:spLocks noGrp="1"/>
          </p:cNvSpPr>
          <p:nvPr>
            <p:ph type="title" idx="4294967295"/>
          </p:nvPr>
        </p:nvSpPr>
        <p:spPr>
          <a:xfrm>
            <a:off x="285750" y="0"/>
            <a:ext cx="7886700" cy="1547813"/>
          </a:xfrm>
        </p:spPr>
        <p:txBody>
          <a:bodyPr rtlCol="0">
            <a:normAutofit fontScale="90000"/>
          </a:bodyPr>
          <a:lstStyle/>
          <a:p>
            <a:pPr algn="l" eaLnBrk="1" fontAlgn="auto" hangingPunct="1">
              <a:spcAft>
                <a:spcPts val="0"/>
              </a:spcAft>
              <a:defRPr/>
            </a:pPr>
            <a:r>
              <a:rPr lang="cs-CZ" sz="5400" dirty="0" smtClean="0">
                <a:latin typeface="+mn-lt"/>
              </a:rPr>
              <a:t>Některé další změny stanovené vyhláškou (2)</a:t>
            </a:r>
          </a:p>
        </p:txBody>
      </p:sp>
      <p:sp>
        <p:nvSpPr>
          <p:cNvPr id="53251" name="Zástupný symbol pro obsah 2"/>
          <p:cNvSpPr>
            <a:spLocks noGrp="1"/>
          </p:cNvSpPr>
          <p:nvPr>
            <p:ph idx="4294967295"/>
          </p:nvPr>
        </p:nvSpPr>
        <p:spPr>
          <a:xfrm>
            <a:off x="0" y="1628775"/>
            <a:ext cx="9144000" cy="5229225"/>
          </a:xfrm>
        </p:spPr>
        <p:txBody>
          <a:bodyPr/>
          <a:lstStyle/>
          <a:p>
            <a:pPr eaLnBrk="1" hangingPunct="1"/>
            <a:r>
              <a:rPr lang="cs-CZ" altLang="cs-CZ" smtClean="0"/>
              <a:t>Přesnější popis </a:t>
            </a:r>
            <a:r>
              <a:rPr lang="cs-CZ" altLang="cs-CZ" b="1" smtClean="0">
                <a:solidFill>
                  <a:srgbClr val="FFC000"/>
                </a:solidFill>
              </a:rPr>
              <a:t>předsterilizační přípravy </a:t>
            </a:r>
            <a:r>
              <a:rPr lang="cs-CZ" altLang="cs-CZ" smtClean="0"/>
              <a:t>zdravotnických prostředků</a:t>
            </a:r>
          </a:p>
          <a:p>
            <a:pPr eaLnBrk="1" hangingPunct="1"/>
            <a:r>
              <a:rPr lang="cs-CZ" altLang="cs-CZ" smtClean="0"/>
              <a:t>Popis </a:t>
            </a:r>
            <a:r>
              <a:rPr lang="cs-CZ" altLang="cs-CZ" b="1" smtClean="0">
                <a:solidFill>
                  <a:srgbClr val="FFC000"/>
                </a:solidFill>
              </a:rPr>
              <a:t>požadovaných testů a metod kontroly </a:t>
            </a:r>
            <a:r>
              <a:rPr lang="cs-CZ" altLang="cs-CZ" smtClean="0"/>
              <a:t>mytí, dezinfekce a sterilizace</a:t>
            </a:r>
          </a:p>
          <a:p>
            <a:pPr eaLnBrk="1" hangingPunct="1"/>
            <a:r>
              <a:rPr lang="cs-CZ" altLang="cs-CZ" b="1" smtClean="0">
                <a:solidFill>
                  <a:srgbClr val="FFC000"/>
                </a:solidFill>
              </a:rPr>
              <a:t>Dvoustupňová dezinfekce</a:t>
            </a:r>
            <a:r>
              <a:rPr lang="cs-CZ" altLang="cs-CZ" smtClean="0"/>
              <a:t> doplnila již dříve existující vyšší stupeň dezinfekce (rozdíl – dvoustupňová je pro endoskopy v trávicím traktu), problematika „pitné vody“ a její kontroly</a:t>
            </a:r>
          </a:p>
          <a:p>
            <a:pPr eaLnBrk="1" hangingPunct="1"/>
            <a:r>
              <a:rPr lang="cs-CZ" altLang="cs-CZ" b="1" smtClean="0">
                <a:solidFill>
                  <a:srgbClr val="FFC000"/>
                </a:solidFill>
              </a:rPr>
              <a:t>Stabilita roztoku k </a:t>
            </a:r>
            <a:r>
              <a:rPr lang="cs-CZ" altLang="cs-CZ" smtClean="0"/>
              <a:t>vyššímu stupni dezinfekce, dodržování stanovených postupů</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2098" name="Nadpis 1"/>
          <p:cNvSpPr>
            <a:spLocks noGrp="1"/>
          </p:cNvSpPr>
          <p:nvPr>
            <p:ph type="title" idx="4294967295"/>
          </p:nvPr>
        </p:nvSpPr>
        <p:spPr>
          <a:xfrm>
            <a:off x="214313" y="0"/>
            <a:ext cx="8245475" cy="1403350"/>
          </a:xfrm>
        </p:spPr>
        <p:txBody>
          <a:bodyPr rtlCol="0">
            <a:normAutofit fontScale="90000"/>
          </a:bodyPr>
          <a:lstStyle/>
          <a:p>
            <a:pPr algn="l" eaLnBrk="1" fontAlgn="auto" hangingPunct="1">
              <a:spcAft>
                <a:spcPts val="0"/>
              </a:spcAft>
              <a:defRPr/>
            </a:pPr>
            <a:r>
              <a:rPr lang="cs-CZ" sz="5400" dirty="0" smtClean="0">
                <a:latin typeface="+mn-lt"/>
              </a:rPr>
              <a:t>Některé další změny stanovené vyhláškou (3)</a:t>
            </a:r>
          </a:p>
        </p:txBody>
      </p:sp>
      <p:sp>
        <p:nvSpPr>
          <p:cNvPr id="54275" name="Zástupný symbol pro obsah 2"/>
          <p:cNvSpPr>
            <a:spLocks noGrp="1"/>
          </p:cNvSpPr>
          <p:nvPr>
            <p:ph idx="4294967295"/>
          </p:nvPr>
        </p:nvSpPr>
        <p:spPr>
          <a:xfrm>
            <a:off x="0" y="1628775"/>
            <a:ext cx="9144000" cy="5229225"/>
          </a:xfrm>
        </p:spPr>
        <p:txBody>
          <a:bodyPr/>
          <a:lstStyle/>
          <a:p>
            <a:pPr eaLnBrk="1" hangingPunct="1"/>
            <a:r>
              <a:rPr lang="cs-CZ" altLang="cs-CZ" sz="3600" b="1" smtClean="0">
                <a:solidFill>
                  <a:srgbClr val="FFC000"/>
                </a:solidFill>
              </a:rPr>
              <a:t>Praní prádla</a:t>
            </a:r>
            <a:r>
              <a:rPr lang="cs-CZ" altLang="cs-CZ" sz="3600" smtClean="0"/>
              <a:t>, péče o lůžkoviny</a:t>
            </a:r>
          </a:p>
          <a:p>
            <a:pPr eaLnBrk="1" hangingPunct="1"/>
            <a:r>
              <a:rPr lang="cs-CZ" altLang="cs-CZ" sz="3600" smtClean="0"/>
              <a:t>Problematika hlášení NN (nozokomiální nákazy) </a:t>
            </a:r>
            <a:r>
              <a:rPr lang="cs-CZ" altLang="cs-CZ" sz="3600" b="1" smtClean="0">
                <a:solidFill>
                  <a:srgbClr val="FFC000"/>
                </a:solidFill>
              </a:rPr>
              <a:t>dle místa působnosti zdravotnického zařízení </a:t>
            </a:r>
            <a:r>
              <a:rPr lang="cs-CZ" altLang="cs-CZ" sz="3600" smtClean="0"/>
              <a:t>a ne spádově podle místa bydliště pacienta</a:t>
            </a:r>
          </a:p>
          <a:p>
            <a:pPr eaLnBrk="1" hangingPunct="1"/>
            <a:r>
              <a:rPr lang="cs-CZ" altLang="cs-CZ" sz="3600" smtClean="0"/>
              <a:t>Klíčový význam </a:t>
            </a:r>
            <a:r>
              <a:rPr lang="cs-CZ" altLang="cs-CZ" sz="3600" b="1" smtClean="0">
                <a:solidFill>
                  <a:srgbClr val="FFC000"/>
                </a:solidFill>
              </a:rPr>
              <a:t>kvalitně zpracovaného provozního řádu nemocnice</a:t>
            </a:r>
            <a:r>
              <a:rPr lang="cs-CZ" altLang="cs-CZ" sz="3600" smtClean="0"/>
              <a:t>, který schvaluje příslušné OOVZ (orgán ochrany veřejného zdraví)</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22" name="Nadpis 1"/>
          <p:cNvSpPr>
            <a:spLocks noGrp="1"/>
          </p:cNvSpPr>
          <p:nvPr>
            <p:ph type="title" idx="4294967295"/>
          </p:nvPr>
        </p:nvSpPr>
        <p:spPr>
          <a:xfrm>
            <a:off x="500063" y="285750"/>
            <a:ext cx="7272337" cy="1466850"/>
          </a:xfrm>
        </p:spPr>
        <p:txBody>
          <a:bodyPr rtlCol="0">
            <a:normAutofit fontScale="90000"/>
          </a:bodyPr>
          <a:lstStyle/>
          <a:p>
            <a:pPr algn="l" eaLnBrk="1" fontAlgn="auto" hangingPunct="1">
              <a:spcAft>
                <a:spcPts val="0"/>
              </a:spcAft>
              <a:defRPr/>
            </a:pPr>
            <a:r>
              <a:rPr lang="cs-CZ" sz="5400" dirty="0" smtClean="0">
                <a:latin typeface="+mn-lt"/>
              </a:rPr>
              <a:t>K ověřování účinnosti mytí a desinfekce</a:t>
            </a:r>
          </a:p>
        </p:txBody>
      </p:sp>
      <p:sp>
        <p:nvSpPr>
          <p:cNvPr id="55299" name="Zástupný symbol pro obsah 2"/>
          <p:cNvSpPr>
            <a:spLocks noGrp="1"/>
          </p:cNvSpPr>
          <p:nvPr>
            <p:ph idx="4294967295"/>
          </p:nvPr>
        </p:nvSpPr>
        <p:spPr>
          <a:xfrm>
            <a:off x="428625" y="1928813"/>
            <a:ext cx="7700963" cy="4572000"/>
          </a:xfrm>
        </p:spPr>
        <p:txBody>
          <a:bodyPr/>
          <a:lstStyle/>
          <a:p>
            <a:pPr eaLnBrk="1" hangingPunct="1"/>
            <a:r>
              <a:rPr lang="cs-CZ" altLang="cs-CZ" sz="3600" smtClean="0"/>
              <a:t>Stará i nová vyhláška shodně požadují: </a:t>
            </a:r>
            <a:r>
              <a:rPr lang="cs-CZ" altLang="cs-CZ" sz="3600" i="1" smtClean="0">
                <a:solidFill>
                  <a:srgbClr val="FFC000"/>
                </a:solidFill>
              </a:rPr>
              <a:t>Průběžná kontrola parametrů a ověřování účinnosti mycího a dezinfekčního procesu v myčkách se provádí a dokladuje průběžně pravidelně pomocí záznamu ze zařízení nebo fyzikálních nebo chemických testů nebo bioindikátorů.</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4146" name="Nadpis 1"/>
          <p:cNvSpPr>
            <a:spLocks noGrp="1"/>
          </p:cNvSpPr>
          <p:nvPr>
            <p:ph type="title" idx="4294967295"/>
          </p:nvPr>
        </p:nvSpPr>
        <p:spPr>
          <a:xfrm>
            <a:off x="357188" y="285750"/>
            <a:ext cx="7843837" cy="1428750"/>
          </a:xfrm>
        </p:spPr>
        <p:txBody>
          <a:bodyPr rtlCol="0">
            <a:normAutofit fontScale="90000"/>
          </a:bodyPr>
          <a:lstStyle/>
          <a:p>
            <a:pPr algn="l" eaLnBrk="1" fontAlgn="auto" hangingPunct="1">
              <a:spcAft>
                <a:spcPts val="0"/>
              </a:spcAft>
              <a:defRPr/>
            </a:pPr>
            <a:r>
              <a:rPr lang="cs-CZ" sz="5400" dirty="0" smtClean="0">
                <a:latin typeface="+mn-lt"/>
              </a:rPr>
              <a:t>K ověřování účinnosti mytí a desinfekce</a:t>
            </a:r>
          </a:p>
        </p:txBody>
      </p:sp>
      <p:sp>
        <p:nvSpPr>
          <p:cNvPr id="134147" name="Zástupný symbol pro obsah 2"/>
          <p:cNvSpPr>
            <a:spLocks noGrp="1"/>
          </p:cNvSpPr>
          <p:nvPr>
            <p:ph idx="4294967295"/>
          </p:nvPr>
        </p:nvSpPr>
        <p:spPr>
          <a:xfrm>
            <a:off x="428625" y="1928813"/>
            <a:ext cx="7772400" cy="4114800"/>
          </a:xfrm>
        </p:spPr>
        <p:txBody>
          <a:bodyPr rtlCol="0">
            <a:normAutofit lnSpcReduction="10000"/>
          </a:bodyPr>
          <a:lstStyle/>
          <a:p>
            <a:pPr eaLnBrk="1" fontAlgn="auto" hangingPunct="1">
              <a:spcAft>
                <a:spcPts val="0"/>
              </a:spcAft>
              <a:defRPr/>
            </a:pPr>
            <a:r>
              <a:rPr lang="cs-CZ" sz="4000" dirty="0" smtClean="0"/>
              <a:t>Rozdíl je v tom, že </a:t>
            </a:r>
            <a:r>
              <a:rPr lang="cs-CZ" sz="4000" b="1" dirty="0" smtClean="0">
                <a:solidFill>
                  <a:srgbClr val="FFC000"/>
                </a:solidFill>
              </a:rPr>
              <a:t>se dříve požadovala kontrola minimálně jedenkrát týdně u všech mycích a dezinfekčních zařízení</a:t>
            </a:r>
            <a:r>
              <a:rPr lang="cs-CZ" sz="4000" dirty="0" smtClean="0"/>
              <a:t>.</a:t>
            </a:r>
          </a:p>
          <a:p>
            <a:pPr eaLnBrk="1" fontAlgn="auto" hangingPunct="1">
              <a:spcAft>
                <a:spcPts val="0"/>
              </a:spcAft>
              <a:defRPr/>
            </a:pPr>
            <a:r>
              <a:rPr lang="cs-CZ" sz="4000" dirty="0" smtClean="0"/>
              <a:t>Nyní </a:t>
            </a:r>
            <a:r>
              <a:rPr lang="cs-CZ" sz="4000" b="1" dirty="0" smtClean="0">
                <a:solidFill>
                  <a:srgbClr val="FFC000"/>
                </a:solidFill>
              </a:rPr>
              <a:t>je frekvence kontrol rozdílná podle místa umístění a charakteru pracoviště</a:t>
            </a:r>
            <a:r>
              <a:rPr lang="cs-CZ" sz="4000" dirty="0" smtClean="0"/>
              <a:t>.</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a:xfrm>
            <a:off x="142875" y="0"/>
            <a:ext cx="5486400" cy="762000"/>
          </a:xfrm>
        </p:spPr>
        <p:txBody>
          <a:bodyPr rtlCol="0">
            <a:normAutofit fontScale="90000"/>
          </a:bodyPr>
          <a:lstStyle/>
          <a:p>
            <a:pPr eaLnBrk="1" fontAlgn="auto" hangingPunct="1">
              <a:spcAft>
                <a:spcPts val="0"/>
              </a:spcAft>
              <a:defRPr/>
            </a:pPr>
            <a:r>
              <a:rPr lang="cs-CZ" sz="4800" dirty="0" smtClean="0">
                <a:latin typeface="+mn-lt"/>
              </a:rPr>
              <a:t>Základy imunologie</a:t>
            </a:r>
          </a:p>
        </p:txBody>
      </p:sp>
      <p:sp>
        <p:nvSpPr>
          <p:cNvPr id="3075" name="Rectangle 3"/>
          <p:cNvSpPr>
            <a:spLocks noGrp="1" noChangeArrowheads="1"/>
          </p:cNvSpPr>
          <p:nvPr>
            <p:ph idx="1"/>
          </p:nvPr>
        </p:nvSpPr>
        <p:spPr>
          <a:xfrm>
            <a:off x="0" y="1052513"/>
            <a:ext cx="9144000" cy="5805487"/>
          </a:xfrm>
        </p:spPr>
        <p:txBody>
          <a:bodyPr/>
          <a:lstStyle/>
          <a:p>
            <a:pPr eaLnBrk="1" hangingPunct="1"/>
            <a:r>
              <a:rPr lang="cs-CZ" altLang="cs-CZ" sz="2800" b="1" smtClean="0">
                <a:solidFill>
                  <a:schemeClr val="accent1"/>
                </a:solidFill>
              </a:rPr>
              <a:t>Imunologie</a:t>
            </a:r>
            <a:r>
              <a:rPr lang="cs-CZ" altLang="cs-CZ" sz="2800" smtClean="0"/>
              <a:t> kdysi byla součástí mikrobiologie (a ta zase ještě dřív součástí patologie). Nyní je však již dávno samostatným oborem. Existují samostatné imunologické laboratoře, nebo jsou součástí velkých klinických laboratoří.</a:t>
            </a:r>
          </a:p>
          <a:p>
            <a:pPr eaLnBrk="1" hangingPunct="1"/>
            <a:r>
              <a:rPr lang="cs-CZ" altLang="cs-CZ" sz="2800" smtClean="0"/>
              <a:t>Vzdálení imunologie od mikrobiologie souvisí i s posunem jejího těžiště od </a:t>
            </a:r>
            <a:r>
              <a:rPr lang="cs-CZ" altLang="cs-CZ" sz="2800" b="1" smtClean="0">
                <a:solidFill>
                  <a:schemeClr val="accent1"/>
                </a:solidFill>
              </a:rPr>
              <a:t>protiinfekční imunity </a:t>
            </a:r>
            <a:r>
              <a:rPr lang="cs-CZ" altLang="cs-CZ" sz="2800" smtClean="0"/>
              <a:t>k imunitě </a:t>
            </a:r>
            <a:r>
              <a:rPr lang="cs-CZ" altLang="cs-CZ" sz="2800" b="1" smtClean="0">
                <a:solidFill>
                  <a:schemeClr val="accent1"/>
                </a:solidFill>
              </a:rPr>
              <a:t>protinádorové </a:t>
            </a:r>
            <a:r>
              <a:rPr lang="cs-CZ" altLang="cs-CZ" sz="2800" smtClean="0"/>
              <a:t>a k tématu tzv. </a:t>
            </a:r>
            <a:r>
              <a:rPr lang="cs-CZ" altLang="cs-CZ" sz="2800" b="1" smtClean="0">
                <a:solidFill>
                  <a:schemeClr val="accent1"/>
                </a:solidFill>
              </a:rPr>
              <a:t>autoimunitních chorob</a:t>
            </a:r>
            <a:r>
              <a:rPr lang="cs-CZ" altLang="cs-CZ" sz="2800" smtClean="0"/>
              <a:t> (viz dále)</a:t>
            </a:r>
          </a:p>
          <a:p>
            <a:pPr eaLnBrk="1" hangingPunct="1"/>
            <a:r>
              <a:rPr lang="cs-CZ" altLang="cs-CZ" sz="2800" smtClean="0"/>
              <a:t>S imunologií úzce souvisí </a:t>
            </a:r>
            <a:r>
              <a:rPr lang="cs-CZ" altLang="cs-CZ" sz="2800" b="1" smtClean="0">
                <a:solidFill>
                  <a:schemeClr val="accent1"/>
                </a:solidFill>
              </a:rPr>
              <a:t>alergologie</a:t>
            </a:r>
            <a:r>
              <a:rPr lang="cs-CZ" altLang="cs-CZ" sz="2800" smtClean="0"/>
              <a:t> a v řadě případů se stává součástí imunologicko-alergologických oddělení a ústavů.</a:t>
            </a:r>
          </a:p>
        </p:txBody>
      </p:sp>
    </p:spTree>
    <p:extLst>
      <p:ext uri="{BB962C8B-B14F-4D97-AF65-F5344CB8AC3E}">
        <p14:creationId xmlns:p14="http://schemas.microsoft.com/office/powerpoint/2010/main" val="264214532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Grp="1" noChangeArrowheads="1"/>
          </p:cNvSpPr>
          <p:nvPr>
            <p:ph type="title"/>
          </p:nvPr>
        </p:nvSpPr>
        <p:spPr>
          <a:xfrm>
            <a:off x="684213" y="333375"/>
            <a:ext cx="7772400" cy="1143000"/>
          </a:xfrm>
        </p:spPr>
        <p:txBody>
          <a:bodyPr rtlCol="0">
            <a:noAutofit/>
          </a:bodyPr>
          <a:lstStyle/>
          <a:p>
            <a:pPr eaLnBrk="1" fontAlgn="auto" hangingPunct="1">
              <a:spcAft>
                <a:spcPts val="0"/>
              </a:spcAft>
              <a:defRPr/>
            </a:pPr>
            <a:r>
              <a:rPr lang="cs-CZ" sz="4400" dirty="0" smtClean="0">
                <a:latin typeface="+mn-lt"/>
              </a:rPr>
              <a:t>Základní rozdělení mechanismů obranyschopnosti organismu</a:t>
            </a:r>
          </a:p>
        </p:txBody>
      </p:sp>
      <p:graphicFrame>
        <p:nvGraphicFramePr>
          <p:cNvPr id="218115" name="Group 3"/>
          <p:cNvGraphicFramePr>
            <a:graphicFrameLocks noGrp="1"/>
          </p:cNvGraphicFramePr>
          <p:nvPr>
            <p:ph type="tbl" idx="1"/>
          </p:nvPr>
        </p:nvGraphicFramePr>
        <p:xfrm>
          <a:off x="762000" y="3352800"/>
          <a:ext cx="7772400" cy="2681288"/>
        </p:xfrm>
        <a:graphic>
          <a:graphicData uri="http://schemas.openxmlformats.org/drawingml/2006/table">
            <a:tbl>
              <a:tblPr/>
              <a:tblGrid>
                <a:gridCol w="1219200">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3200400">
                  <a:extLst>
                    <a:ext uri="{9D8B030D-6E8A-4147-A177-3AD203B41FA5}">
                      <a16:colId xmlns:a16="http://schemas.microsoft.com/office/drawing/2014/main" val="20002"/>
                    </a:ext>
                  </a:extLst>
                </a:gridCol>
              </a:tblGrid>
              <a:tr h="884025">
                <a:tc gridSpan="3">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cs-CZ" sz="2800" b="0" i="0" u="none" strike="noStrike" cap="none" normalizeH="0" baseline="0" dirty="0" smtClean="0">
                          <a:ln>
                            <a:noFill/>
                          </a:ln>
                          <a:solidFill>
                            <a:schemeClr val="tx1"/>
                          </a:solidFill>
                          <a:effectLst/>
                          <a:latin typeface="+mn-lt"/>
                        </a:rPr>
                        <a:t>Anatomické bariéry a funkční mechanismy</a:t>
                      </a: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cs-CZ" sz="2000" b="0" i="1" u="none" strike="noStrike" cap="none" normalizeH="0" baseline="0" dirty="0" smtClean="0">
                          <a:ln>
                            <a:noFill/>
                          </a:ln>
                          <a:solidFill>
                            <a:schemeClr val="tx1"/>
                          </a:solidFill>
                          <a:effectLst/>
                          <a:latin typeface="+mn-lt"/>
                        </a:rPr>
                        <a:t>(někdy považovány za součást nespecifické buněčné imunity)</a:t>
                      </a:r>
                    </a:p>
                  </a:txBody>
                  <a:tcPr marT="45725" marB="45725" horzOverflow="overflow">
                    <a:lnL w="28575"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rgbClr val="CC66FF"/>
                    </a:solidFill>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0"/>
                  </a:ext>
                </a:extLst>
              </a:tr>
              <a:tr h="882755">
                <a:tc rowSpan="2">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cs-CZ" sz="2800" b="0" i="0" u="none" strike="noStrike" cap="none" normalizeH="0" baseline="0" smtClean="0">
                          <a:ln>
                            <a:noFill/>
                          </a:ln>
                          <a:solidFill>
                            <a:schemeClr val="tx1"/>
                          </a:solidFill>
                          <a:effectLst/>
                          <a:latin typeface="+mn-lt"/>
                        </a:rPr>
                        <a:t>   Vlastní</a:t>
                      </a: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cs-CZ" sz="2800" b="0" i="0" u="none" strike="noStrike" cap="none" normalizeH="0" baseline="0" smtClean="0">
                          <a:ln>
                            <a:noFill/>
                          </a:ln>
                          <a:solidFill>
                            <a:schemeClr val="tx1"/>
                          </a:solidFill>
                          <a:effectLst/>
                          <a:latin typeface="+mn-lt"/>
                        </a:rPr>
                        <a:t>   imunita</a:t>
                      </a:r>
                    </a:p>
                  </a:txBody>
                  <a:tcPr marT="45725" marB="45725" vert="eaVert"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C0C0C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cs-CZ" sz="2800" b="0" i="0" u="none" strike="noStrike" cap="none" normalizeH="0" baseline="0" smtClean="0">
                          <a:ln>
                            <a:noFill/>
                          </a:ln>
                          <a:solidFill>
                            <a:schemeClr val="tx1"/>
                          </a:solidFill>
                          <a:effectLst/>
                          <a:latin typeface="+mn-lt"/>
                        </a:rPr>
                        <a:t>Nespecifická buněčná</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cs-CZ" sz="2800" b="0" i="0" u="none" strike="noStrike" cap="none" normalizeH="0" baseline="0" smtClean="0">
                          <a:ln>
                            <a:noFill/>
                          </a:ln>
                          <a:solidFill>
                            <a:schemeClr val="tx1"/>
                          </a:solidFill>
                          <a:effectLst/>
                          <a:latin typeface="+mn-lt"/>
                        </a:rPr>
                        <a:t>Nespecifická látková</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solidFill>
                      <a:schemeClr val="tx2"/>
                    </a:solidFill>
                  </a:tcPr>
                </a:tc>
                <a:extLst>
                  <a:ext uri="{0D108BD9-81ED-4DB2-BD59-A6C34878D82A}">
                    <a16:rowId xmlns:a16="http://schemas.microsoft.com/office/drawing/2014/main" val="10001"/>
                  </a:ext>
                </a:extLst>
              </a:tr>
              <a:tr h="914508">
                <a:tc vMerge="1">
                  <a:txBody>
                    <a:bodyPr/>
                    <a:lstStyle/>
                    <a:p>
                      <a:endParaRPr lang="cs-CZ"/>
                    </a:p>
                  </a:txBody>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cs-CZ" sz="2800" b="0" i="0" u="none" strike="noStrike" cap="none" normalizeH="0" baseline="0" smtClean="0">
                          <a:ln>
                            <a:noFill/>
                          </a:ln>
                          <a:solidFill>
                            <a:schemeClr val="tx1"/>
                          </a:solidFill>
                          <a:effectLst/>
                          <a:latin typeface="+mn-lt"/>
                        </a:rPr>
                        <a:t>Specifická buněčná</a:t>
                      </a:r>
                    </a:p>
                  </a:txBody>
                  <a:tcPr marT="45725" marB="45725"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chemeClr val="hlink"/>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cs-CZ" sz="2800" b="0" i="0" u="none" strike="noStrike" cap="none" normalizeH="0" baseline="0" dirty="0" smtClean="0">
                          <a:ln>
                            <a:noFill/>
                          </a:ln>
                          <a:solidFill>
                            <a:schemeClr val="tx1"/>
                          </a:solidFill>
                          <a:effectLst/>
                          <a:latin typeface="+mn-lt"/>
                        </a:rPr>
                        <a:t>Specifická látková</a:t>
                      </a:r>
                    </a:p>
                  </a:txBody>
                  <a:tcPr marT="45725" marB="45725"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solidFill>
                      <a:srgbClr val="33CC33"/>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77348401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Grp="1" noChangeArrowheads="1"/>
          </p:cNvSpPr>
          <p:nvPr>
            <p:ph type="title"/>
          </p:nvPr>
        </p:nvSpPr>
        <p:spPr>
          <a:xfrm>
            <a:off x="307975" y="188913"/>
            <a:ext cx="7772400" cy="1143000"/>
          </a:xfrm>
        </p:spPr>
        <p:txBody>
          <a:bodyPr rtlCol="0">
            <a:noAutofit/>
          </a:bodyPr>
          <a:lstStyle/>
          <a:p>
            <a:pPr eaLnBrk="1" fontAlgn="auto" hangingPunct="1">
              <a:spcAft>
                <a:spcPts val="0"/>
              </a:spcAft>
              <a:defRPr/>
            </a:pPr>
            <a:r>
              <a:rPr lang="cs-CZ" sz="4400" dirty="0" smtClean="0">
                <a:latin typeface="+mn-lt"/>
              </a:rPr>
              <a:t>Anatomické bariéry a funkční mechanismy</a:t>
            </a:r>
          </a:p>
        </p:txBody>
      </p:sp>
      <p:sp>
        <p:nvSpPr>
          <p:cNvPr id="219139" name="Rectangle 3"/>
          <p:cNvSpPr>
            <a:spLocks noGrp="1" noChangeArrowheads="1"/>
          </p:cNvSpPr>
          <p:nvPr>
            <p:ph idx="1"/>
          </p:nvPr>
        </p:nvSpPr>
        <p:spPr>
          <a:xfrm>
            <a:off x="0" y="2133600"/>
            <a:ext cx="8388350" cy="4724400"/>
          </a:xfrm>
        </p:spPr>
        <p:txBody>
          <a:bodyPr rtlCol="0">
            <a:normAutofit fontScale="92500" lnSpcReduction="20000"/>
          </a:bodyPr>
          <a:lstStyle/>
          <a:p>
            <a:pPr marL="457200" indent="-457200" eaLnBrk="1" fontAlgn="auto" hangingPunct="1">
              <a:spcAft>
                <a:spcPts val="0"/>
              </a:spcAft>
              <a:defRPr/>
            </a:pPr>
            <a:r>
              <a:rPr lang="cs-CZ" sz="3600" b="1" smtClean="0">
                <a:solidFill>
                  <a:schemeClr val="tx2"/>
                </a:solidFill>
              </a:rPr>
              <a:t>Kůže</a:t>
            </a:r>
            <a:r>
              <a:rPr lang="cs-CZ" sz="3600" smtClean="0"/>
              <a:t> – neporušenou kůží proniká jen málo mikrobů</a:t>
            </a:r>
          </a:p>
          <a:p>
            <a:pPr marL="457200" indent="-457200" eaLnBrk="1" fontAlgn="auto" hangingPunct="1">
              <a:spcAft>
                <a:spcPts val="0"/>
              </a:spcAft>
              <a:defRPr/>
            </a:pPr>
            <a:r>
              <a:rPr lang="cs-CZ" sz="3600" b="1" smtClean="0">
                <a:solidFill>
                  <a:schemeClr val="tx2"/>
                </a:solidFill>
              </a:rPr>
              <a:t>Sliznice</a:t>
            </a:r>
            <a:r>
              <a:rPr lang="cs-CZ" sz="3600" smtClean="0"/>
              <a:t> – zranitelnější, ale zase má spoustu mechanismů, jak čelit infekci</a:t>
            </a:r>
          </a:p>
          <a:p>
            <a:pPr marL="457200" indent="-457200" eaLnBrk="1" fontAlgn="auto" hangingPunct="1">
              <a:spcAft>
                <a:spcPts val="0"/>
              </a:spcAft>
              <a:defRPr/>
            </a:pPr>
            <a:r>
              <a:rPr lang="cs-CZ" sz="3600" b="1" smtClean="0">
                <a:solidFill>
                  <a:schemeClr val="tx2"/>
                </a:solidFill>
              </a:rPr>
              <a:t>Funkční mechanismy:</a:t>
            </a:r>
            <a:r>
              <a:rPr lang="cs-CZ" sz="3600" smtClean="0"/>
              <a:t> pohyb řasinek, kýchání, kašlání, smrkání, zvracení, průjem, močení (vypuzení proudem moče)</a:t>
            </a:r>
          </a:p>
          <a:p>
            <a:pPr marL="457200" indent="-457200" eaLnBrk="1" fontAlgn="auto" hangingPunct="1">
              <a:spcAft>
                <a:spcPts val="0"/>
              </a:spcAft>
              <a:defRPr/>
            </a:pPr>
            <a:r>
              <a:rPr lang="cs-CZ" sz="3600" b="1" smtClean="0">
                <a:solidFill>
                  <a:schemeClr val="tx2"/>
                </a:solidFill>
              </a:rPr>
              <a:t>Prostředí nevyhovující mikrobům</a:t>
            </a:r>
            <a:r>
              <a:rPr lang="cs-CZ" sz="3600" smtClean="0">
                <a:solidFill>
                  <a:schemeClr val="tx2"/>
                </a:solidFill>
              </a:rPr>
              <a:t>:</a:t>
            </a:r>
            <a:r>
              <a:rPr lang="cs-CZ" sz="3600" smtClean="0"/>
              <a:t> nízké poševní pH, normální bakteriální mikroflóra, zvýšená teplota u viróz apod.</a:t>
            </a:r>
          </a:p>
        </p:txBody>
      </p:sp>
    </p:spTree>
    <p:extLst>
      <p:ext uri="{BB962C8B-B14F-4D97-AF65-F5344CB8AC3E}">
        <p14:creationId xmlns:p14="http://schemas.microsoft.com/office/powerpoint/2010/main" val="34672660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0" y="457200"/>
            <a:ext cx="9144000" cy="685800"/>
          </a:xfrm>
        </p:spPr>
        <p:txBody>
          <a:bodyPr rtlCol="0">
            <a:normAutofit fontScale="90000"/>
          </a:bodyPr>
          <a:lstStyle/>
          <a:p>
            <a:pPr algn="l" eaLnBrk="1" fontAlgn="auto" hangingPunct="1">
              <a:spcAft>
                <a:spcPts val="0"/>
              </a:spcAft>
              <a:defRPr/>
            </a:pPr>
            <a:r>
              <a:rPr lang="cs-CZ" sz="5400" dirty="0" smtClean="0">
                <a:latin typeface="+mn-lt"/>
              </a:rPr>
              <a:t>Kombinace vnějších vlivů – příklady</a:t>
            </a:r>
          </a:p>
        </p:txBody>
      </p:sp>
      <p:sp>
        <p:nvSpPr>
          <p:cNvPr id="12291" name="Rectangle 3"/>
          <p:cNvSpPr>
            <a:spLocks noGrp="1" noChangeArrowheads="1"/>
          </p:cNvSpPr>
          <p:nvPr>
            <p:ph idx="1"/>
          </p:nvPr>
        </p:nvSpPr>
        <p:spPr>
          <a:xfrm>
            <a:off x="0" y="1295400"/>
            <a:ext cx="9144000" cy="5334000"/>
          </a:xfrm>
        </p:spPr>
        <p:txBody>
          <a:bodyPr/>
          <a:lstStyle/>
          <a:p>
            <a:pPr eaLnBrk="1" hangingPunct="1"/>
            <a:r>
              <a:rPr lang="cs-CZ" altLang="cs-CZ" smtClean="0"/>
              <a:t>Mikroby lépe snášejí </a:t>
            </a:r>
            <a:r>
              <a:rPr lang="cs-CZ" altLang="cs-CZ" b="1" smtClean="0">
                <a:solidFill>
                  <a:schemeClr val="tx2"/>
                </a:solidFill>
              </a:rPr>
              <a:t>suché teplo</a:t>
            </a:r>
            <a:r>
              <a:rPr lang="cs-CZ" altLang="cs-CZ" smtClean="0"/>
              <a:t> (horký vzduch) </a:t>
            </a:r>
            <a:r>
              <a:rPr lang="cs-CZ" altLang="cs-CZ" b="1" smtClean="0">
                <a:solidFill>
                  <a:schemeClr val="tx2"/>
                </a:solidFill>
              </a:rPr>
              <a:t>než vlhké teplo</a:t>
            </a:r>
            <a:r>
              <a:rPr lang="cs-CZ" altLang="cs-CZ" smtClean="0"/>
              <a:t> (přehřátá pára) – </a:t>
            </a:r>
            <a:r>
              <a:rPr lang="cs-CZ" altLang="cs-CZ" i="1" smtClean="0"/>
              <a:t>ve skutečnosti vlastně nejde o </a:t>
            </a:r>
            <a:r>
              <a:rPr lang="cs-CZ" altLang="cs-CZ" b="1" i="1" smtClean="0">
                <a:solidFill>
                  <a:srgbClr val="C00000"/>
                </a:solidFill>
              </a:rPr>
              <a:t>teplotu</a:t>
            </a:r>
            <a:r>
              <a:rPr lang="cs-CZ" altLang="cs-CZ" i="1" smtClean="0"/>
              <a:t>, ale o množství předaného </a:t>
            </a:r>
            <a:r>
              <a:rPr lang="cs-CZ" altLang="cs-CZ" b="1" i="1" smtClean="0">
                <a:solidFill>
                  <a:srgbClr val="C00000"/>
                </a:solidFill>
              </a:rPr>
              <a:t>tepla</a:t>
            </a:r>
          </a:p>
          <a:p>
            <a:pPr eaLnBrk="1" hangingPunct="1"/>
            <a:r>
              <a:rPr lang="cs-CZ" altLang="cs-CZ" smtClean="0"/>
              <a:t>Bacily tuberkulózy </a:t>
            </a:r>
            <a:r>
              <a:rPr lang="cs-CZ" altLang="cs-CZ" b="1" smtClean="0">
                <a:solidFill>
                  <a:schemeClr val="tx2"/>
                </a:solidFill>
              </a:rPr>
              <a:t>dobře snášejí vyschnutí ve sputu</a:t>
            </a:r>
            <a:r>
              <a:rPr lang="cs-CZ" altLang="cs-CZ" smtClean="0"/>
              <a:t> (v přítomnosti bílkovin), ale </a:t>
            </a:r>
            <a:r>
              <a:rPr lang="cs-CZ" altLang="cs-CZ" b="1" smtClean="0">
                <a:solidFill>
                  <a:schemeClr val="tx2"/>
                </a:solidFill>
              </a:rPr>
              <a:t>špatně na starých, vysychajících kultivačních půdách</a:t>
            </a:r>
          </a:p>
          <a:p>
            <a:pPr eaLnBrk="1" hangingPunct="1"/>
            <a:r>
              <a:rPr lang="cs-CZ" altLang="cs-CZ" b="1" smtClean="0">
                <a:solidFill>
                  <a:schemeClr val="tx2"/>
                </a:solidFill>
              </a:rPr>
              <a:t>Formaldehydová sterilizace</a:t>
            </a:r>
            <a:r>
              <a:rPr lang="cs-CZ" altLang="cs-CZ" smtClean="0"/>
              <a:t> probíhá za teplot vyšších než pokojových, ale samozřejmě mnohem nižších než autoklávování nebo horkovzdušná sterilizace</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4" name="Rectangle 4"/>
          <p:cNvSpPr>
            <a:spLocks noGrp="1" noChangeArrowheads="1"/>
          </p:cNvSpPr>
          <p:nvPr>
            <p:ph type="title"/>
          </p:nvPr>
        </p:nvSpPr>
        <p:spPr>
          <a:xfrm>
            <a:off x="609600" y="0"/>
            <a:ext cx="8305800" cy="609600"/>
          </a:xfrm>
        </p:spPr>
        <p:txBody>
          <a:bodyPr rtlCol="0">
            <a:normAutofit fontScale="90000"/>
          </a:bodyPr>
          <a:lstStyle/>
          <a:p>
            <a:pPr eaLnBrk="1" fontAlgn="auto" hangingPunct="1">
              <a:spcAft>
                <a:spcPts val="0"/>
              </a:spcAft>
              <a:defRPr/>
            </a:pPr>
            <a:r>
              <a:rPr lang="cs-CZ" sz="4800" smtClean="0">
                <a:latin typeface="+mn-lt"/>
              </a:rPr>
              <a:t>Hrad Imunštejn</a:t>
            </a:r>
          </a:p>
        </p:txBody>
      </p:sp>
      <p:sp>
        <p:nvSpPr>
          <p:cNvPr id="220162" name="Rectangle 2"/>
          <p:cNvSpPr>
            <a:spLocks noGrp="1" noChangeArrowheads="1"/>
          </p:cNvSpPr>
          <p:nvPr>
            <p:ph idx="1"/>
          </p:nvPr>
        </p:nvSpPr>
        <p:spPr>
          <a:xfrm>
            <a:off x="228600" y="3505200"/>
            <a:ext cx="9144000" cy="3200400"/>
          </a:xfrm>
        </p:spPr>
        <p:txBody>
          <a:bodyPr rtlCol="0">
            <a:normAutofit fontScale="92500" lnSpcReduction="20000"/>
          </a:bodyPr>
          <a:lstStyle/>
          <a:p>
            <a:pPr marL="457200" indent="-457200" eaLnBrk="1" fontAlgn="auto" hangingPunct="1">
              <a:spcAft>
                <a:spcPts val="0"/>
              </a:spcAft>
              <a:defRPr/>
            </a:pPr>
            <a:r>
              <a:rPr lang="cs-CZ" sz="2800" smtClean="0"/>
              <a:t>1 – vnější hradba (kůže)</a:t>
            </a:r>
          </a:p>
          <a:p>
            <a:pPr marL="457200" indent="-457200" eaLnBrk="1" fontAlgn="auto" hangingPunct="1">
              <a:spcAft>
                <a:spcPts val="0"/>
              </a:spcAft>
              <a:defRPr/>
            </a:pPr>
            <a:r>
              <a:rPr lang="cs-CZ" sz="2800" smtClean="0"/>
              <a:t>2 – vnitřní opevnění (hematoencefalická bariéra)</a:t>
            </a:r>
          </a:p>
          <a:p>
            <a:pPr marL="457200" indent="-457200" eaLnBrk="1" fontAlgn="auto" hangingPunct="1">
              <a:spcAft>
                <a:spcPts val="0"/>
              </a:spcAft>
              <a:defRPr/>
            </a:pPr>
            <a:r>
              <a:rPr lang="cs-CZ" sz="2800" smtClean="0"/>
              <a:t>3 – dubová brána (sliznice – slabší než hradby, ale pevná)</a:t>
            </a:r>
          </a:p>
          <a:p>
            <a:pPr marL="457200" indent="-457200" eaLnBrk="1" fontAlgn="auto" hangingPunct="1">
              <a:spcAft>
                <a:spcPts val="0"/>
              </a:spcAft>
              <a:defRPr/>
            </a:pPr>
            <a:r>
              <a:rPr lang="cs-CZ" sz="2800" smtClean="0"/>
              <a:t>4 – stoka (teoreticky možnost vniknout dovnitř, ale proud odpadní vody brání vniknutí)</a:t>
            </a:r>
          </a:p>
          <a:p>
            <a:pPr marL="457200" indent="-457200" eaLnBrk="1" fontAlgn="auto" hangingPunct="1">
              <a:spcAft>
                <a:spcPts val="0"/>
              </a:spcAft>
              <a:defRPr/>
            </a:pPr>
            <a:r>
              <a:rPr lang="cs-CZ" sz="2800" smtClean="0"/>
              <a:t>5 – obránci hradu (buněčná imunita)</a:t>
            </a:r>
          </a:p>
          <a:p>
            <a:pPr marL="457200" indent="-457200" eaLnBrk="1" fontAlgn="auto" hangingPunct="1">
              <a:spcAft>
                <a:spcPts val="0"/>
              </a:spcAft>
              <a:defRPr/>
            </a:pPr>
            <a:r>
              <a:rPr lang="cs-CZ" sz="2800" smtClean="0"/>
              <a:t>6 – vylévání horké vody přes hradby (vylévání produktů toxických pro útočníka, humorální imunita)</a:t>
            </a:r>
          </a:p>
        </p:txBody>
      </p:sp>
      <p:pic>
        <p:nvPicPr>
          <p:cNvPr id="6148" name="Picture 3" descr="Imunitní hra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351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4579522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a:xfrm>
            <a:off x="228600" y="0"/>
            <a:ext cx="7772400" cy="685800"/>
          </a:xfrm>
        </p:spPr>
        <p:txBody>
          <a:bodyPr rtlCol="0">
            <a:normAutofit fontScale="90000"/>
          </a:bodyPr>
          <a:lstStyle/>
          <a:p>
            <a:pPr eaLnBrk="1" fontAlgn="auto" hangingPunct="1">
              <a:spcAft>
                <a:spcPts val="0"/>
              </a:spcAft>
              <a:defRPr/>
            </a:pPr>
            <a:r>
              <a:rPr lang="cs-CZ" sz="4800" smtClean="0">
                <a:latin typeface="+mn-lt"/>
              </a:rPr>
              <a:t>Nespecifická buněčná imunita</a:t>
            </a:r>
          </a:p>
        </p:txBody>
      </p:sp>
      <p:sp>
        <p:nvSpPr>
          <p:cNvPr id="8195" name="Rectangle 3"/>
          <p:cNvSpPr>
            <a:spLocks noGrp="1" noChangeArrowheads="1"/>
          </p:cNvSpPr>
          <p:nvPr>
            <p:ph idx="1"/>
          </p:nvPr>
        </p:nvSpPr>
        <p:spPr>
          <a:xfrm>
            <a:off x="0" y="685800"/>
            <a:ext cx="8915400" cy="6019800"/>
          </a:xfrm>
        </p:spPr>
        <p:txBody>
          <a:bodyPr rtlCol="0">
            <a:normAutofit fontScale="92500" lnSpcReduction="10000"/>
          </a:bodyPr>
          <a:lstStyle/>
          <a:p>
            <a:pPr marL="457200" indent="-457200" eaLnBrk="1" hangingPunct="1">
              <a:defRPr/>
            </a:pPr>
            <a:r>
              <a:rPr lang="cs-CZ" altLang="cs-CZ" sz="2800" b="1" smtClean="0">
                <a:solidFill>
                  <a:schemeClr val="tx2"/>
                </a:solidFill>
              </a:rPr>
              <a:t>fagocyty</a:t>
            </a:r>
            <a:r>
              <a:rPr lang="cs-CZ" altLang="cs-CZ" sz="2800" smtClean="0"/>
              <a:t> – podílejí se na pohlcování buněk</a:t>
            </a:r>
            <a:endParaRPr lang="cs-CZ" altLang="cs-CZ" sz="2800" b="1" smtClean="0">
              <a:solidFill>
                <a:schemeClr val="tx2"/>
              </a:solidFill>
            </a:endParaRPr>
          </a:p>
          <a:p>
            <a:pPr marL="1027113" lvl="1" indent="-455613" eaLnBrk="1" hangingPunct="1">
              <a:defRPr/>
            </a:pPr>
            <a:r>
              <a:rPr lang="cs-CZ" altLang="cs-CZ" sz="2400" b="1" smtClean="0">
                <a:solidFill>
                  <a:schemeClr val="tx2"/>
                </a:solidFill>
              </a:rPr>
              <a:t>neutrofily</a:t>
            </a:r>
            <a:r>
              <a:rPr lang="cs-CZ" altLang="cs-CZ" sz="2400" smtClean="0"/>
              <a:t> (mikrofágy) – je jich nejvíc, mají krátkou životnost; zralé neutrofily se nedělí (musí "uzrát" nové)</a:t>
            </a:r>
          </a:p>
          <a:p>
            <a:pPr marL="1027113" lvl="1" indent="-455613" eaLnBrk="1" hangingPunct="1">
              <a:defRPr/>
            </a:pPr>
            <a:r>
              <a:rPr lang="cs-CZ" altLang="cs-CZ" sz="2400" b="1" smtClean="0">
                <a:solidFill>
                  <a:schemeClr val="tx2"/>
                </a:solidFill>
              </a:rPr>
              <a:t>monocyty</a:t>
            </a:r>
            <a:r>
              <a:rPr lang="cs-CZ" altLang="cs-CZ" sz="2400" smtClean="0"/>
              <a:t> (v krvi) / </a:t>
            </a:r>
            <a:r>
              <a:rPr lang="cs-CZ" altLang="cs-CZ" sz="2400" b="1" smtClean="0">
                <a:solidFill>
                  <a:schemeClr val="tx2"/>
                </a:solidFill>
              </a:rPr>
              <a:t>makrofágy</a:t>
            </a:r>
            <a:r>
              <a:rPr lang="cs-CZ" altLang="cs-CZ" sz="2400" smtClean="0"/>
              <a:t> – (ve tkáních) – dlouhá životnost, mohou se dělit</a:t>
            </a:r>
          </a:p>
          <a:p>
            <a:pPr marL="1027113" lvl="1" indent="-455613" eaLnBrk="1" hangingPunct="1">
              <a:defRPr/>
            </a:pPr>
            <a:r>
              <a:rPr lang="cs-CZ" altLang="cs-CZ" sz="2400" b="1" smtClean="0">
                <a:solidFill>
                  <a:schemeClr val="tx2"/>
                </a:solidFill>
              </a:rPr>
              <a:t>dendritické buňky </a:t>
            </a:r>
            <a:r>
              <a:rPr lang="cs-CZ" altLang="cs-CZ" sz="2400" smtClean="0"/>
              <a:t>a další </a:t>
            </a:r>
            <a:r>
              <a:rPr lang="cs-CZ" altLang="cs-CZ" sz="2400" i="1" smtClean="0">
                <a:solidFill>
                  <a:schemeClr val="accent1"/>
                </a:solidFill>
              </a:rPr>
              <a:t>antigen prezentující buňky</a:t>
            </a:r>
          </a:p>
          <a:p>
            <a:pPr marL="457200" indent="-457200" eaLnBrk="1" hangingPunct="1">
              <a:defRPr/>
            </a:pPr>
            <a:r>
              <a:rPr lang="cs-CZ" altLang="cs-CZ" sz="2800" b="1" smtClean="0">
                <a:solidFill>
                  <a:schemeClr val="tx2"/>
                </a:solidFill>
              </a:rPr>
              <a:t>bazofily </a:t>
            </a:r>
            <a:r>
              <a:rPr lang="cs-CZ" altLang="cs-CZ" sz="2800" smtClean="0"/>
              <a:t>(v krvi) a </a:t>
            </a:r>
            <a:r>
              <a:rPr lang="cs-CZ" altLang="cs-CZ" sz="2800" b="1" smtClean="0">
                <a:solidFill>
                  <a:schemeClr val="tx2"/>
                </a:solidFill>
              </a:rPr>
              <a:t>mastocyty/žírné buňky </a:t>
            </a:r>
            <a:r>
              <a:rPr lang="cs-CZ" altLang="cs-CZ" sz="2800" smtClean="0"/>
              <a:t>(ve tkáních) – po aktivaci (kontaktu s cizorodým materiálem) uvolňují histamin a jiné látky</a:t>
            </a:r>
          </a:p>
          <a:p>
            <a:pPr marL="457200" indent="-457200" eaLnBrk="1" hangingPunct="1">
              <a:defRPr/>
            </a:pPr>
            <a:r>
              <a:rPr lang="cs-CZ" altLang="cs-CZ" sz="2800" b="1" smtClean="0">
                <a:solidFill>
                  <a:schemeClr val="tx2"/>
                </a:solidFill>
              </a:rPr>
              <a:t>eozinofily</a:t>
            </a:r>
            <a:r>
              <a:rPr lang="cs-CZ" altLang="cs-CZ" sz="2800" smtClean="0"/>
              <a:t> – zmnoženy u některých typů alergie a u napadení organismu některými parazity („červy“)</a:t>
            </a:r>
          </a:p>
          <a:p>
            <a:pPr marL="457200" indent="-457200" eaLnBrk="1" hangingPunct="1">
              <a:defRPr/>
            </a:pPr>
            <a:r>
              <a:rPr lang="cs-CZ" altLang="cs-CZ" sz="2800" b="1" smtClean="0">
                <a:solidFill>
                  <a:schemeClr val="tx2"/>
                </a:solidFill>
              </a:rPr>
              <a:t>NK-buňky</a:t>
            </a:r>
            <a:r>
              <a:rPr lang="cs-CZ" altLang="cs-CZ" sz="2800" smtClean="0"/>
              <a:t> (z anglického natural killer) přímo, bez imunizace zabíjejí cizorodé nebo i vlastní, ale "zvrhlé" buňky (nádorové, nakažené)</a:t>
            </a:r>
          </a:p>
          <a:p>
            <a:pPr marL="457200" indent="-457200" eaLnBrk="1" hangingPunct="1">
              <a:defRPr/>
            </a:pPr>
            <a:r>
              <a:rPr lang="cs-CZ" altLang="cs-CZ" sz="2800" smtClean="0"/>
              <a:t>podílejí se i </a:t>
            </a:r>
            <a:r>
              <a:rPr lang="cs-CZ" altLang="cs-CZ" sz="2800" b="1" smtClean="0">
                <a:solidFill>
                  <a:schemeClr val="tx2"/>
                </a:solidFill>
              </a:rPr>
              <a:t>trombocyty</a:t>
            </a:r>
          </a:p>
        </p:txBody>
      </p:sp>
    </p:spTree>
    <p:extLst>
      <p:ext uri="{BB962C8B-B14F-4D97-AF65-F5344CB8AC3E}">
        <p14:creationId xmlns:p14="http://schemas.microsoft.com/office/powerpoint/2010/main" val="271162785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Rectangle 2"/>
          <p:cNvSpPr>
            <a:spLocks noGrp="1" noChangeArrowheads="1"/>
          </p:cNvSpPr>
          <p:nvPr>
            <p:ph type="title"/>
          </p:nvPr>
        </p:nvSpPr>
        <p:spPr>
          <a:xfrm>
            <a:off x="166688" y="0"/>
            <a:ext cx="7772400" cy="914400"/>
          </a:xfrm>
        </p:spPr>
        <p:txBody>
          <a:bodyPr rtlCol="0">
            <a:normAutofit/>
          </a:bodyPr>
          <a:lstStyle/>
          <a:p>
            <a:pPr eaLnBrk="1" fontAlgn="auto" hangingPunct="1">
              <a:spcAft>
                <a:spcPts val="0"/>
              </a:spcAft>
              <a:defRPr/>
            </a:pPr>
            <a:r>
              <a:rPr lang="cs-CZ" sz="4800" smtClean="0">
                <a:latin typeface="+mn-lt"/>
              </a:rPr>
              <a:t>Buňky prezentující antigen</a:t>
            </a:r>
          </a:p>
        </p:txBody>
      </p:sp>
      <p:sp>
        <p:nvSpPr>
          <p:cNvPr id="8195" name="Rectangle 3"/>
          <p:cNvSpPr>
            <a:spLocks noGrp="1" noChangeArrowheads="1"/>
          </p:cNvSpPr>
          <p:nvPr>
            <p:ph idx="1"/>
          </p:nvPr>
        </p:nvSpPr>
        <p:spPr>
          <a:xfrm>
            <a:off x="142875" y="990600"/>
            <a:ext cx="9001125" cy="5486400"/>
          </a:xfrm>
        </p:spPr>
        <p:txBody>
          <a:bodyPr/>
          <a:lstStyle/>
          <a:p>
            <a:pPr eaLnBrk="1" hangingPunct="1"/>
            <a:r>
              <a:rPr lang="cs-CZ" altLang="cs-CZ" sz="3200" b="1" smtClean="0">
                <a:solidFill>
                  <a:schemeClr val="tx2"/>
                </a:solidFill>
              </a:rPr>
              <a:t>Antigen prezentující buňky</a:t>
            </a:r>
            <a:r>
              <a:rPr lang="cs-CZ" altLang="cs-CZ" sz="3200" smtClean="0"/>
              <a:t> (antigen prezenting cells – APC) jsou především dendritické buňky, makrofágy, B-lymfocyty, aktivované T-lymfocyty a další fagocytující buňky</a:t>
            </a:r>
          </a:p>
          <a:p>
            <a:pPr eaLnBrk="1" hangingPunct="1"/>
            <a:r>
              <a:rPr lang="cs-CZ" altLang="cs-CZ" sz="3200" smtClean="0"/>
              <a:t>APC </a:t>
            </a:r>
            <a:r>
              <a:rPr lang="cs-CZ" altLang="cs-CZ" sz="3200" b="1" smtClean="0">
                <a:solidFill>
                  <a:schemeClr val="tx2"/>
                </a:solidFill>
              </a:rPr>
              <a:t>rozeznají cizorodou buňku</a:t>
            </a:r>
            <a:r>
              <a:rPr lang="cs-CZ" altLang="cs-CZ" sz="3200" smtClean="0"/>
              <a:t>, protože jí chybí na povrchu specifický HLA antigen </a:t>
            </a:r>
            <a:r>
              <a:rPr lang="cs-CZ" altLang="cs-CZ" sz="3200" i="1" smtClean="0"/>
              <a:t>(vizte dále)</a:t>
            </a:r>
            <a:r>
              <a:rPr lang="cs-CZ" altLang="cs-CZ" sz="3200" smtClean="0"/>
              <a:t> a fagocytují ji (= pohltí ji)</a:t>
            </a:r>
          </a:p>
          <a:p>
            <a:pPr eaLnBrk="1" hangingPunct="1"/>
            <a:r>
              <a:rPr lang="cs-CZ" altLang="cs-CZ" sz="3200" smtClean="0"/>
              <a:t>Následně </a:t>
            </a:r>
            <a:r>
              <a:rPr lang="cs-CZ" altLang="cs-CZ" sz="3200" b="1" smtClean="0">
                <a:solidFill>
                  <a:schemeClr val="tx2"/>
                </a:solidFill>
              </a:rPr>
              <a:t>vystaví na povrch její antigeny</a:t>
            </a:r>
            <a:r>
              <a:rPr lang="cs-CZ" altLang="cs-CZ" sz="3200" smtClean="0"/>
              <a:t> zabudované do molekulární kapsy individuálně specifických proteinů. Smyslem této akce je vytvoření specifické imunity </a:t>
            </a:r>
          </a:p>
        </p:txBody>
      </p:sp>
    </p:spTree>
    <p:extLst>
      <p:ext uri="{BB962C8B-B14F-4D97-AF65-F5344CB8AC3E}">
        <p14:creationId xmlns:p14="http://schemas.microsoft.com/office/powerpoint/2010/main" val="225629185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Grp="1" noChangeArrowheads="1"/>
          </p:cNvSpPr>
          <p:nvPr>
            <p:ph type="title"/>
          </p:nvPr>
        </p:nvSpPr>
        <p:spPr>
          <a:xfrm>
            <a:off x="0" y="0"/>
            <a:ext cx="8839200" cy="714375"/>
          </a:xfrm>
        </p:spPr>
        <p:txBody>
          <a:bodyPr rtlCol="0">
            <a:normAutofit fontScale="90000"/>
          </a:bodyPr>
          <a:lstStyle/>
          <a:p>
            <a:pPr eaLnBrk="1" fontAlgn="auto" hangingPunct="1">
              <a:spcAft>
                <a:spcPts val="0"/>
              </a:spcAft>
              <a:defRPr/>
            </a:pPr>
            <a:r>
              <a:rPr lang="cs-CZ" sz="4400" dirty="0" smtClean="0">
                <a:latin typeface="+mn-lt"/>
              </a:rPr>
              <a:t>Nespecifická humorální imunita</a:t>
            </a:r>
          </a:p>
        </p:txBody>
      </p:sp>
      <p:sp>
        <p:nvSpPr>
          <p:cNvPr id="9219" name="Rectangle 3"/>
          <p:cNvSpPr>
            <a:spLocks noGrp="1" noChangeArrowheads="1"/>
          </p:cNvSpPr>
          <p:nvPr>
            <p:ph idx="1"/>
          </p:nvPr>
        </p:nvSpPr>
        <p:spPr>
          <a:xfrm>
            <a:off x="0" y="642938"/>
            <a:ext cx="9144000" cy="6215062"/>
          </a:xfrm>
        </p:spPr>
        <p:txBody>
          <a:bodyPr/>
          <a:lstStyle/>
          <a:p>
            <a:pPr marL="457200" indent="-457200" eaLnBrk="1" hangingPunct="1"/>
            <a:r>
              <a:rPr lang="cs-CZ" altLang="cs-CZ" sz="2800" b="1" smtClean="0">
                <a:solidFill>
                  <a:schemeClr val="tx2"/>
                </a:solidFill>
              </a:rPr>
              <a:t>Proteiny akutní fáze</a:t>
            </a:r>
            <a:r>
              <a:rPr lang="cs-CZ" altLang="cs-CZ" sz="2800" smtClean="0"/>
              <a:t> (včetně některých složek komplementu, i když ten je uveden zvlášť)</a:t>
            </a:r>
            <a:endParaRPr lang="cs-CZ" altLang="cs-CZ" sz="2800" b="1" smtClean="0">
              <a:solidFill>
                <a:schemeClr val="tx2"/>
              </a:solidFill>
            </a:endParaRPr>
          </a:p>
          <a:p>
            <a:pPr marL="457200" indent="-457200" eaLnBrk="1" hangingPunct="1"/>
            <a:r>
              <a:rPr lang="cs-CZ" altLang="cs-CZ" sz="2800" b="1" smtClean="0">
                <a:solidFill>
                  <a:schemeClr val="tx2"/>
                </a:solidFill>
              </a:rPr>
              <a:t>Komplement</a:t>
            </a:r>
            <a:r>
              <a:rPr lang="cs-CZ" altLang="cs-CZ" sz="2800" smtClean="0"/>
              <a:t> je soubor sérových bílkovin, schopných po aktivaci navodit lýzu některých buněk.</a:t>
            </a:r>
          </a:p>
          <a:p>
            <a:pPr marL="457200" indent="-457200" eaLnBrk="1" hangingPunct="1"/>
            <a:r>
              <a:rPr lang="cs-CZ" altLang="cs-CZ" sz="2800" b="1" smtClean="0">
                <a:solidFill>
                  <a:schemeClr val="tx2"/>
                </a:solidFill>
              </a:rPr>
              <a:t>Cytokiny</a:t>
            </a:r>
            <a:r>
              <a:rPr lang="cs-CZ" altLang="cs-CZ" sz="2800" smtClean="0"/>
              <a:t> tvoří velmi rozmanitou skupinu signálních peptidů, některé mají i hormonální funkci. Jejich úkolem je </a:t>
            </a:r>
            <a:r>
              <a:rPr lang="cs-CZ" altLang="cs-CZ" sz="2800" b="1" smtClean="0">
                <a:solidFill>
                  <a:schemeClr val="accent1"/>
                </a:solidFill>
              </a:rPr>
              <a:t>komunikace mezi buňkami specifické a nespecifické imunity</a:t>
            </a:r>
            <a:r>
              <a:rPr lang="cs-CZ" altLang="cs-CZ" sz="2800" smtClean="0"/>
              <a:t>. Patří sem</a:t>
            </a:r>
          </a:p>
          <a:p>
            <a:pPr marL="1027113" lvl="1" indent="-455613" eaLnBrk="1" hangingPunct="1"/>
            <a:r>
              <a:rPr lang="cs-CZ" altLang="cs-CZ" sz="2400" smtClean="0"/>
              <a:t>interleukiny</a:t>
            </a:r>
          </a:p>
          <a:p>
            <a:pPr marL="1027113" lvl="1" indent="-455613" eaLnBrk="1" hangingPunct="1"/>
            <a:r>
              <a:rPr lang="cs-CZ" altLang="cs-CZ" sz="2400" smtClean="0"/>
              <a:t>chemokiny</a:t>
            </a:r>
          </a:p>
          <a:p>
            <a:pPr marL="1027113" lvl="1" indent="-455613" eaLnBrk="1" hangingPunct="1"/>
            <a:r>
              <a:rPr lang="cs-CZ" altLang="cs-CZ" sz="2400" smtClean="0"/>
              <a:t>interferony (vyskytují se hlavně u virových infekcí)</a:t>
            </a:r>
          </a:p>
          <a:p>
            <a:pPr marL="457200" indent="-457200" eaLnBrk="1" hangingPunct="1"/>
            <a:r>
              <a:rPr lang="cs-CZ" altLang="cs-CZ" sz="2800" smtClean="0"/>
              <a:t>Zvláštní postavení má </a:t>
            </a:r>
            <a:r>
              <a:rPr lang="cs-CZ" altLang="cs-CZ" sz="2800" b="1" smtClean="0">
                <a:solidFill>
                  <a:srgbClr val="FFC000"/>
                </a:solidFill>
              </a:rPr>
              <a:t>histamin</a:t>
            </a:r>
            <a:r>
              <a:rPr lang="cs-CZ" altLang="cs-CZ" sz="2800" smtClean="0"/>
              <a:t>. Je zodpovědný za rozvoj takzvaných </a:t>
            </a:r>
            <a:r>
              <a:rPr lang="cs-CZ" altLang="cs-CZ" sz="2800" b="1" smtClean="0">
                <a:solidFill>
                  <a:schemeClr val="accent1"/>
                </a:solidFill>
              </a:rPr>
              <a:t>atopických příznaků</a:t>
            </a:r>
            <a:r>
              <a:rPr lang="cs-CZ" altLang="cs-CZ" sz="2800" smtClean="0">
                <a:solidFill>
                  <a:schemeClr val="accent1"/>
                </a:solidFill>
              </a:rPr>
              <a:t> </a:t>
            </a:r>
            <a:r>
              <a:rPr lang="cs-CZ" altLang="cs-CZ" sz="2800" smtClean="0"/>
              <a:t>(rýma, astma, kopřivka) a při jeho zvýšené přítomnosti pacient pociťuje </a:t>
            </a:r>
            <a:r>
              <a:rPr lang="cs-CZ" altLang="cs-CZ" sz="2800" b="1" smtClean="0">
                <a:solidFill>
                  <a:schemeClr val="accent1"/>
                </a:solidFill>
              </a:rPr>
              <a:t>svědění</a:t>
            </a:r>
            <a:endParaRPr lang="cs-CZ" altLang="cs-CZ" sz="2800" smtClean="0">
              <a:solidFill>
                <a:schemeClr val="accent1"/>
              </a:solidFill>
            </a:endParaRPr>
          </a:p>
        </p:txBody>
      </p:sp>
    </p:spTree>
    <p:extLst>
      <p:ext uri="{BB962C8B-B14F-4D97-AF65-F5344CB8AC3E}">
        <p14:creationId xmlns:p14="http://schemas.microsoft.com/office/powerpoint/2010/main" val="391885102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4" name="Rectangle 2"/>
          <p:cNvSpPr>
            <a:spLocks noGrp="1" noChangeArrowheads="1"/>
          </p:cNvSpPr>
          <p:nvPr>
            <p:ph type="title"/>
          </p:nvPr>
        </p:nvSpPr>
        <p:spPr>
          <a:xfrm>
            <a:off x="228600" y="0"/>
            <a:ext cx="5257800" cy="609600"/>
          </a:xfrm>
        </p:spPr>
        <p:txBody>
          <a:bodyPr rtlCol="0">
            <a:normAutofit fontScale="90000"/>
          </a:bodyPr>
          <a:lstStyle/>
          <a:p>
            <a:pPr eaLnBrk="1" fontAlgn="auto" hangingPunct="1">
              <a:spcAft>
                <a:spcPts val="0"/>
              </a:spcAft>
              <a:defRPr/>
            </a:pPr>
            <a:r>
              <a:rPr lang="cs-CZ" sz="4900" dirty="0" smtClean="0">
                <a:latin typeface="+mn-lt"/>
              </a:rPr>
              <a:t>Reakce</a:t>
            </a:r>
            <a:r>
              <a:rPr lang="cs-CZ" sz="4800" dirty="0" smtClean="0">
                <a:latin typeface="+mn-lt"/>
              </a:rPr>
              <a:t> akutní fáze</a:t>
            </a:r>
          </a:p>
        </p:txBody>
      </p:sp>
      <p:sp>
        <p:nvSpPr>
          <p:cNvPr id="11267" name="Rectangle 3"/>
          <p:cNvSpPr>
            <a:spLocks noGrp="1" noChangeArrowheads="1"/>
          </p:cNvSpPr>
          <p:nvPr>
            <p:ph idx="1"/>
          </p:nvPr>
        </p:nvSpPr>
        <p:spPr>
          <a:xfrm>
            <a:off x="0" y="609600"/>
            <a:ext cx="9144000" cy="6019800"/>
          </a:xfrm>
        </p:spPr>
        <p:txBody>
          <a:bodyPr rtlCol="0">
            <a:normAutofit fontScale="92500"/>
          </a:bodyPr>
          <a:lstStyle/>
          <a:p>
            <a:pPr eaLnBrk="1" hangingPunct="1">
              <a:defRPr/>
            </a:pPr>
            <a:r>
              <a:rPr lang="cs-CZ" altLang="cs-CZ" sz="2800" smtClean="0"/>
              <a:t>Je to fyziologický děj, který se rozvíjí</a:t>
            </a:r>
          </a:p>
          <a:p>
            <a:pPr lvl="1" eaLnBrk="1" hangingPunct="1">
              <a:defRPr/>
            </a:pPr>
            <a:r>
              <a:rPr lang="cs-CZ" altLang="cs-CZ" sz="2400" smtClean="0"/>
              <a:t>při </a:t>
            </a:r>
            <a:r>
              <a:rPr lang="cs-CZ" altLang="cs-CZ" sz="2400" b="1" smtClean="0">
                <a:solidFill>
                  <a:schemeClr val="tx2"/>
                </a:solidFill>
              </a:rPr>
              <a:t>zánětu</a:t>
            </a:r>
            <a:r>
              <a:rPr lang="cs-CZ" altLang="cs-CZ" sz="2400" smtClean="0"/>
              <a:t> (lokálním či systémovém)</a:t>
            </a:r>
          </a:p>
          <a:p>
            <a:pPr lvl="1" eaLnBrk="1" hangingPunct="1">
              <a:defRPr/>
            </a:pPr>
            <a:r>
              <a:rPr lang="cs-CZ" altLang="cs-CZ" sz="2400" smtClean="0"/>
              <a:t>při </a:t>
            </a:r>
            <a:r>
              <a:rPr lang="cs-CZ" altLang="cs-CZ" sz="2400" b="1" smtClean="0">
                <a:solidFill>
                  <a:schemeClr val="tx2"/>
                </a:solidFill>
              </a:rPr>
              <a:t>poškození tkání</a:t>
            </a:r>
            <a:r>
              <a:rPr lang="cs-CZ" altLang="cs-CZ" sz="2400" smtClean="0"/>
              <a:t> (i chirurgickým výkonem)</a:t>
            </a:r>
          </a:p>
          <a:p>
            <a:pPr lvl="1" eaLnBrk="1" hangingPunct="1">
              <a:defRPr/>
            </a:pPr>
            <a:r>
              <a:rPr lang="cs-CZ" altLang="cs-CZ" sz="2400" smtClean="0"/>
              <a:t>při </a:t>
            </a:r>
            <a:r>
              <a:rPr lang="cs-CZ" altLang="cs-CZ" sz="2400" b="1" smtClean="0">
                <a:solidFill>
                  <a:schemeClr val="tx2"/>
                </a:solidFill>
              </a:rPr>
              <a:t>nádorovém bujení</a:t>
            </a:r>
          </a:p>
          <a:p>
            <a:pPr lvl="1" eaLnBrk="1" hangingPunct="1">
              <a:defRPr/>
            </a:pPr>
            <a:r>
              <a:rPr lang="cs-CZ" altLang="cs-CZ" sz="2400" smtClean="0"/>
              <a:t>v menší míře i </a:t>
            </a:r>
            <a:r>
              <a:rPr lang="cs-CZ" altLang="cs-CZ" sz="2400" b="1" smtClean="0">
                <a:solidFill>
                  <a:schemeClr val="tx2"/>
                </a:solidFill>
              </a:rPr>
              <a:t>jindy</a:t>
            </a:r>
            <a:r>
              <a:rPr lang="cs-CZ" altLang="cs-CZ" sz="2400" smtClean="0"/>
              <a:t> (extrémní fyzická zátěž, akutní infarkt myokardu, kolem porodu)</a:t>
            </a:r>
          </a:p>
          <a:p>
            <a:pPr eaLnBrk="1" hangingPunct="1">
              <a:defRPr/>
            </a:pPr>
            <a:r>
              <a:rPr lang="cs-CZ" altLang="cs-CZ" sz="2800" smtClean="0"/>
              <a:t>Proteiny akutní fáze jsou složky, jejichž </a:t>
            </a:r>
            <a:r>
              <a:rPr lang="cs-CZ" altLang="cs-CZ" sz="2800" b="1" smtClean="0">
                <a:solidFill>
                  <a:schemeClr val="tx2"/>
                </a:solidFill>
              </a:rPr>
              <a:t>množství se při zánětu velmi rychle zvedne</a:t>
            </a:r>
            <a:r>
              <a:rPr lang="cs-CZ" altLang="cs-CZ" sz="2800" smtClean="0"/>
              <a:t>.</a:t>
            </a:r>
          </a:p>
          <a:p>
            <a:pPr lvl="1" eaLnBrk="1" hangingPunct="1">
              <a:defRPr/>
            </a:pPr>
            <a:r>
              <a:rPr lang="cs-CZ" altLang="cs-CZ" sz="2400" smtClean="0"/>
              <a:t>Ze složek imunitní reakce sem patří především </a:t>
            </a:r>
            <a:r>
              <a:rPr lang="cs-CZ" altLang="cs-CZ" sz="2400" b="1" smtClean="0">
                <a:solidFill>
                  <a:schemeClr val="tx2"/>
                </a:solidFill>
              </a:rPr>
              <a:t>C-reaktivní protein</a:t>
            </a:r>
            <a:r>
              <a:rPr lang="cs-CZ" altLang="cs-CZ" sz="2400" smtClean="0"/>
              <a:t>, složky komplementu  C3 a C4, dále takzvaný tumor necrosis factor α (TNF-α) a interleukiny 1 a 6 (IL-1, IL-6).</a:t>
            </a:r>
          </a:p>
          <a:p>
            <a:pPr lvl="1" eaLnBrk="1" hangingPunct="1">
              <a:defRPr/>
            </a:pPr>
            <a:r>
              <a:rPr lang="cs-CZ" altLang="cs-CZ" sz="2400" smtClean="0"/>
              <a:t>Mimo to patří mezi proteiny aktivní fáze i řada jiných látek, které mají jinou funkci, případně jejich funkce není známá, například </a:t>
            </a:r>
            <a:r>
              <a:rPr lang="cs-CZ" altLang="cs-CZ" sz="2400" b="1" smtClean="0">
                <a:solidFill>
                  <a:schemeClr val="tx2"/>
                </a:solidFill>
              </a:rPr>
              <a:t>prokalcitonin</a:t>
            </a:r>
          </a:p>
          <a:p>
            <a:pPr eaLnBrk="1" hangingPunct="1">
              <a:defRPr/>
            </a:pPr>
            <a:r>
              <a:rPr lang="cs-CZ" altLang="cs-CZ" sz="2800" i="1" smtClean="0">
                <a:solidFill>
                  <a:schemeClr val="accent1"/>
                </a:solidFill>
              </a:rPr>
              <a:t>Jejich stanovení může mít význam při vyhodnocení, zda jde např. o bakteriální infekci apod.</a:t>
            </a:r>
          </a:p>
        </p:txBody>
      </p:sp>
    </p:spTree>
    <p:extLst>
      <p:ext uri="{BB962C8B-B14F-4D97-AF65-F5344CB8AC3E}">
        <p14:creationId xmlns:p14="http://schemas.microsoft.com/office/powerpoint/2010/main" val="12849916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title"/>
          </p:nvPr>
        </p:nvSpPr>
        <p:spPr>
          <a:xfrm>
            <a:off x="395288" y="115888"/>
            <a:ext cx="3786187" cy="609600"/>
          </a:xfrm>
        </p:spPr>
        <p:txBody>
          <a:bodyPr rtlCol="0">
            <a:noAutofit/>
          </a:bodyPr>
          <a:lstStyle/>
          <a:p>
            <a:pPr eaLnBrk="1" fontAlgn="auto" hangingPunct="1">
              <a:spcAft>
                <a:spcPts val="0"/>
              </a:spcAft>
              <a:defRPr/>
            </a:pPr>
            <a:r>
              <a:rPr lang="cs-CZ" sz="4400" dirty="0" smtClean="0">
                <a:latin typeface="+mn-lt"/>
              </a:rPr>
              <a:t>Komplement</a:t>
            </a:r>
          </a:p>
        </p:txBody>
      </p:sp>
      <p:sp>
        <p:nvSpPr>
          <p:cNvPr id="11267" name="Rectangle 3"/>
          <p:cNvSpPr>
            <a:spLocks noGrp="1" noChangeArrowheads="1"/>
          </p:cNvSpPr>
          <p:nvPr>
            <p:ph idx="1"/>
          </p:nvPr>
        </p:nvSpPr>
        <p:spPr>
          <a:xfrm>
            <a:off x="0" y="914400"/>
            <a:ext cx="9144000" cy="5943600"/>
          </a:xfrm>
        </p:spPr>
        <p:txBody>
          <a:bodyPr/>
          <a:lstStyle/>
          <a:p>
            <a:pPr marL="457200" indent="-457200" eaLnBrk="1" hangingPunct="1"/>
            <a:r>
              <a:rPr lang="cs-CZ" altLang="cs-CZ" sz="2800" smtClean="0"/>
              <a:t>Komplement je další významná součást nespecifické humorální imunitní odpovědi, který se ale významně uplatňuje i v případě využití specifické imunity. Složky komplementu jsou </a:t>
            </a:r>
            <a:r>
              <a:rPr lang="cs-CZ" altLang="cs-CZ" sz="2800" b="1" smtClean="0">
                <a:solidFill>
                  <a:srgbClr val="FFC000"/>
                </a:solidFill>
              </a:rPr>
              <a:t>aktivovány jednou ze tří cest</a:t>
            </a:r>
            <a:r>
              <a:rPr lang="cs-CZ" altLang="cs-CZ" sz="2800" smtClean="0"/>
              <a:t>. Dále se kaskádovitě aktivují navzájem a tím spouštějí imunitní reakci.</a:t>
            </a:r>
          </a:p>
          <a:p>
            <a:pPr marL="457200" indent="-457200" eaLnBrk="1" hangingPunct="1"/>
            <a:r>
              <a:rPr lang="cs-CZ" altLang="cs-CZ" sz="2800" smtClean="0"/>
              <a:t>Tvoří jej asi 30 </a:t>
            </a:r>
            <a:r>
              <a:rPr lang="cs-CZ" altLang="cs-CZ" sz="2800" b="1" smtClean="0">
                <a:solidFill>
                  <a:schemeClr val="tx2"/>
                </a:solidFill>
              </a:rPr>
              <a:t>sérových a membránových proteinů</a:t>
            </a:r>
            <a:r>
              <a:rPr lang="cs-CZ" altLang="cs-CZ" sz="2800" smtClean="0"/>
              <a:t>, většinou tzv. </a:t>
            </a:r>
            <a:r>
              <a:rPr lang="cs-CZ" altLang="cs-CZ" sz="2800" b="1" smtClean="0">
                <a:solidFill>
                  <a:srgbClr val="FFC000"/>
                </a:solidFill>
              </a:rPr>
              <a:t>beta-globulinů</a:t>
            </a:r>
            <a:r>
              <a:rPr lang="cs-CZ" altLang="cs-CZ" sz="2800" smtClean="0"/>
              <a:t> které kooperují mezi sebou a s dalšími imunitními mechanismy.</a:t>
            </a:r>
          </a:p>
          <a:p>
            <a:pPr marL="457200" indent="-457200" eaLnBrk="1" hangingPunct="1"/>
            <a:r>
              <a:rPr lang="cs-CZ" altLang="cs-CZ" sz="2800" b="1" smtClean="0">
                <a:solidFill>
                  <a:schemeClr val="tx2"/>
                </a:solidFill>
              </a:rPr>
              <a:t>Hlavními složkami je 9 sérových proteinů C1 − C9</a:t>
            </a:r>
            <a:r>
              <a:rPr lang="cs-CZ" altLang="cs-CZ" sz="2800" smtClean="0"/>
              <a:t>, dále faktory (B, D, P), inhibitory a inaktivátory (H, I). Většina jich je syntetizována v játrech, ostatní v makrofázích a fibroblastech.</a:t>
            </a:r>
          </a:p>
        </p:txBody>
      </p:sp>
    </p:spTree>
    <p:extLst>
      <p:ext uri="{BB962C8B-B14F-4D97-AF65-F5344CB8AC3E}">
        <p14:creationId xmlns:p14="http://schemas.microsoft.com/office/powerpoint/2010/main" val="312236381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Rectangle 2"/>
          <p:cNvSpPr>
            <a:spLocks noGrp="1" noChangeArrowheads="1"/>
          </p:cNvSpPr>
          <p:nvPr>
            <p:ph type="title"/>
          </p:nvPr>
        </p:nvSpPr>
        <p:spPr>
          <a:xfrm>
            <a:off x="395288" y="188913"/>
            <a:ext cx="6248400" cy="1143000"/>
          </a:xfrm>
        </p:spPr>
        <p:txBody>
          <a:bodyPr rtlCol="0">
            <a:normAutofit fontScale="90000"/>
          </a:bodyPr>
          <a:lstStyle/>
          <a:p>
            <a:pPr eaLnBrk="1" fontAlgn="auto" hangingPunct="1">
              <a:spcAft>
                <a:spcPts val="0"/>
              </a:spcAft>
              <a:defRPr/>
            </a:pPr>
            <a:r>
              <a:rPr lang="cs-CZ" sz="4800" dirty="0" smtClean="0">
                <a:latin typeface="+mn-lt"/>
              </a:rPr>
              <a:t>Odbočka – vysvětlivka: elektroforéza bílkovin</a:t>
            </a:r>
          </a:p>
        </p:txBody>
      </p:sp>
      <p:sp>
        <p:nvSpPr>
          <p:cNvPr id="12291" name="Rectangle 3"/>
          <p:cNvSpPr>
            <a:spLocks noGrp="1" noChangeArrowheads="1"/>
          </p:cNvSpPr>
          <p:nvPr>
            <p:ph idx="1"/>
          </p:nvPr>
        </p:nvSpPr>
        <p:spPr>
          <a:xfrm>
            <a:off x="0" y="1600200"/>
            <a:ext cx="8915400" cy="5257800"/>
          </a:xfrm>
        </p:spPr>
        <p:txBody>
          <a:bodyPr/>
          <a:lstStyle/>
          <a:p>
            <a:pPr eaLnBrk="1" hangingPunct="1"/>
            <a:r>
              <a:rPr lang="cs-CZ" altLang="cs-CZ" sz="3200" smtClean="0"/>
              <a:t>Součástí krve (a to její tekuté části, tedy plasmy) je řada různých bílkovin. Tyto bílkoviny lze rozdělit </a:t>
            </a:r>
            <a:r>
              <a:rPr lang="cs-CZ" altLang="cs-CZ" sz="3200" b="1" smtClean="0">
                <a:solidFill>
                  <a:schemeClr val="tx2"/>
                </a:solidFill>
              </a:rPr>
              <a:t>elektroforézou</a:t>
            </a:r>
            <a:r>
              <a:rPr lang="cs-CZ" altLang="cs-CZ" sz="3200" smtClean="0"/>
              <a:t>, přičemž křivka přístroje zaznamená zpravidla několik vrcholů: </a:t>
            </a:r>
            <a:r>
              <a:rPr lang="cs-CZ" altLang="cs-CZ" sz="3200" b="1" smtClean="0">
                <a:solidFill>
                  <a:schemeClr val="tx2"/>
                </a:solidFill>
              </a:rPr>
              <a:t>albuminy</a:t>
            </a:r>
            <a:r>
              <a:rPr lang="cs-CZ" altLang="cs-CZ" sz="3200" smtClean="0"/>
              <a:t>, </a:t>
            </a:r>
            <a:r>
              <a:rPr lang="cs-CZ" altLang="cs-CZ" sz="3200" b="1" smtClean="0">
                <a:solidFill>
                  <a:schemeClr val="tx2"/>
                </a:solidFill>
              </a:rPr>
              <a:t>alfa-globuliny</a:t>
            </a:r>
            <a:r>
              <a:rPr lang="cs-CZ" altLang="cs-CZ" sz="3200" smtClean="0"/>
              <a:t>, </a:t>
            </a:r>
            <a:r>
              <a:rPr lang="cs-CZ" altLang="cs-CZ" sz="3200" b="1" smtClean="0">
                <a:solidFill>
                  <a:schemeClr val="tx2"/>
                </a:solidFill>
              </a:rPr>
              <a:t>beta-globuliny</a:t>
            </a:r>
            <a:r>
              <a:rPr lang="cs-CZ" altLang="cs-CZ" sz="3200" smtClean="0"/>
              <a:t> a </a:t>
            </a:r>
            <a:r>
              <a:rPr lang="cs-CZ" altLang="cs-CZ" sz="3200" b="1" smtClean="0">
                <a:solidFill>
                  <a:schemeClr val="tx2"/>
                </a:solidFill>
              </a:rPr>
              <a:t>gama-globuliny</a:t>
            </a:r>
            <a:r>
              <a:rPr lang="cs-CZ" altLang="cs-CZ" sz="3200" smtClean="0"/>
              <a:t>. Jak již bylo řečeno, složky komplementu najdeme většinou mezi beta-globuliny. </a:t>
            </a:r>
            <a:r>
              <a:rPr lang="cs-CZ" altLang="cs-CZ" sz="3200" b="1" smtClean="0">
                <a:solidFill>
                  <a:schemeClr val="tx2"/>
                </a:solidFill>
              </a:rPr>
              <a:t>Gama-globuliny jsou většinou protilátky</a:t>
            </a:r>
            <a:r>
              <a:rPr lang="cs-CZ" altLang="cs-CZ" sz="3200" smtClean="0"/>
              <a:t> (říká se jim také imunoglobuliny)</a:t>
            </a:r>
          </a:p>
          <a:p>
            <a:pPr eaLnBrk="1" hangingPunct="1"/>
            <a:r>
              <a:rPr lang="cs-CZ" altLang="cs-CZ" sz="3200" smtClean="0"/>
              <a:t>Při některých patologických pochodech v těle je výsledek elektroforézy abnormální. Může se to týkat i některých poruch imunity.</a:t>
            </a:r>
          </a:p>
        </p:txBody>
      </p:sp>
    </p:spTree>
    <p:extLst>
      <p:ext uri="{BB962C8B-B14F-4D97-AF65-F5344CB8AC3E}">
        <p14:creationId xmlns:p14="http://schemas.microsoft.com/office/powerpoint/2010/main" val="13807965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ChangeArrowheads="1"/>
          </p:cNvSpPr>
          <p:nvPr>
            <p:ph type="title"/>
          </p:nvPr>
        </p:nvSpPr>
        <p:spPr>
          <a:xfrm>
            <a:off x="228600" y="0"/>
            <a:ext cx="6858000" cy="1676400"/>
          </a:xfrm>
        </p:spPr>
        <p:txBody>
          <a:bodyPr rtlCol="0">
            <a:normAutofit/>
          </a:bodyPr>
          <a:lstStyle/>
          <a:p>
            <a:pPr eaLnBrk="1" fontAlgn="auto" hangingPunct="1">
              <a:spcAft>
                <a:spcPts val="0"/>
              </a:spcAft>
              <a:defRPr/>
            </a:pPr>
            <a:r>
              <a:rPr lang="cs-CZ" sz="4800" dirty="0" smtClean="0">
                <a:latin typeface="+mn-lt"/>
              </a:rPr>
              <a:t>Jak například funguje nespecifická imunita</a:t>
            </a:r>
          </a:p>
        </p:txBody>
      </p:sp>
      <p:sp>
        <p:nvSpPr>
          <p:cNvPr id="13315" name="Rectangle 3"/>
          <p:cNvSpPr>
            <a:spLocks noGrp="1" noChangeArrowheads="1"/>
          </p:cNvSpPr>
          <p:nvPr>
            <p:ph idx="1"/>
          </p:nvPr>
        </p:nvSpPr>
        <p:spPr>
          <a:xfrm>
            <a:off x="0" y="1600200"/>
            <a:ext cx="8915400" cy="4953000"/>
          </a:xfrm>
        </p:spPr>
        <p:txBody>
          <a:bodyPr/>
          <a:lstStyle/>
          <a:p>
            <a:pPr eaLnBrk="1" hangingPunct="1"/>
            <a:r>
              <a:rPr lang="cs-CZ" altLang="cs-CZ" sz="3200" b="1" smtClean="0">
                <a:solidFill>
                  <a:schemeClr val="tx2"/>
                </a:solidFill>
              </a:rPr>
              <a:t>Chemotaxe</a:t>
            </a:r>
            <a:r>
              <a:rPr lang="cs-CZ" altLang="cs-CZ" sz="3200" smtClean="0"/>
              <a:t> – "přilákání" leukocytů do místa zánětu</a:t>
            </a:r>
          </a:p>
          <a:p>
            <a:pPr eaLnBrk="1" hangingPunct="1"/>
            <a:r>
              <a:rPr lang="cs-CZ" altLang="cs-CZ" sz="3200" b="1" smtClean="0">
                <a:solidFill>
                  <a:schemeClr val="tx2"/>
                </a:solidFill>
              </a:rPr>
              <a:t>Opsonizace</a:t>
            </a:r>
            <a:r>
              <a:rPr lang="cs-CZ" altLang="cs-CZ" sz="3200" smtClean="0"/>
              <a:t> – "ochucení" baktérií, aby "chutnaly" leukocytům (spíše zdrsnění buněčné stěny, bez kterého by nemohly být pohlceny)</a:t>
            </a:r>
          </a:p>
          <a:p>
            <a:pPr eaLnBrk="1" hangingPunct="1"/>
            <a:r>
              <a:rPr lang="cs-CZ" altLang="cs-CZ" sz="3200" smtClean="0"/>
              <a:t>Vyvolání </a:t>
            </a:r>
            <a:r>
              <a:rPr lang="cs-CZ" altLang="cs-CZ" sz="3200" b="1" smtClean="0">
                <a:solidFill>
                  <a:schemeClr val="tx2"/>
                </a:solidFill>
              </a:rPr>
              <a:t>horečky</a:t>
            </a:r>
            <a:r>
              <a:rPr lang="cs-CZ" altLang="cs-CZ" sz="3200" smtClean="0"/>
              <a:t> (protože zvýšená teplota ničí některé mikroby, zejména viry; příliš vysoká teplota už ale škodí)</a:t>
            </a:r>
          </a:p>
          <a:p>
            <a:pPr eaLnBrk="1" hangingPunct="1"/>
            <a:r>
              <a:rPr lang="cs-CZ" altLang="cs-CZ" sz="3200" smtClean="0"/>
              <a:t>Mobilizace některých</a:t>
            </a:r>
            <a:r>
              <a:rPr lang="cs-CZ" altLang="cs-CZ" sz="3200" b="1" smtClean="0">
                <a:solidFill>
                  <a:schemeClr val="tx2"/>
                </a:solidFill>
              </a:rPr>
              <a:t> hormonů</a:t>
            </a:r>
            <a:r>
              <a:rPr lang="cs-CZ" altLang="cs-CZ" sz="3200" smtClean="0"/>
              <a:t> a naopak utlumení těch, které nejsou při infekci potřeba</a:t>
            </a:r>
          </a:p>
          <a:p>
            <a:pPr eaLnBrk="1" hangingPunct="1"/>
            <a:r>
              <a:rPr lang="cs-CZ" altLang="cs-CZ" sz="3200" smtClean="0"/>
              <a:t>Spousta </a:t>
            </a:r>
            <a:r>
              <a:rPr lang="cs-CZ" altLang="cs-CZ" sz="3200" b="1" smtClean="0">
                <a:solidFill>
                  <a:schemeClr val="tx2"/>
                </a:solidFill>
              </a:rPr>
              <a:t>dalších vlivů</a:t>
            </a:r>
            <a:r>
              <a:rPr lang="cs-CZ" altLang="cs-CZ" sz="3200" smtClean="0"/>
              <a:t> na chování makroorganismu</a:t>
            </a:r>
          </a:p>
        </p:txBody>
      </p:sp>
    </p:spTree>
    <p:extLst>
      <p:ext uri="{BB962C8B-B14F-4D97-AF65-F5344CB8AC3E}">
        <p14:creationId xmlns:p14="http://schemas.microsoft.com/office/powerpoint/2010/main" val="40507852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noChangeArrowheads="1"/>
          </p:cNvSpPr>
          <p:nvPr>
            <p:ph type="title"/>
          </p:nvPr>
        </p:nvSpPr>
        <p:spPr>
          <a:xfrm>
            <a:off x="0" y="0"/>
            <a:ext cx="9144000" cy="928688"/>
          </a:xfrm>
        </p:spPr>
        <p:txBody>
          <a:bodyPr rtlCol="0">
            <a:normAutofit/>
          </a:bodyPr>
          <a:lstStyle/>
          <a:p>
            <a:pPr eaLnBrk="1" fontAlgn="auto" hangingPunct="1">
              <a:spcAft>
                <a:spcPts val="0"/>
              </a:spcAft>
              <a:defRPr/>
            </a:pPr>
            <a:r>
              <a:rPr lang="cs-CZ" sz="4800" dirty="0" smtClean="0">
                <a:latin typeface="+mn-lt"/>
              </a:rPr>
              <a:t>Specifická buněčná imunita</a:t>
            </a:r>
            <a:endParaRPr lang="cs-CZ" sz="5400" dirty="0" smtClean="0">
              <a:latin typeface="+mn-lt"/>
            </a:endParaRPr>
          </a:p>
        </p:txBody>
      </p:sp>
      <p:sp>
        <p:nvSpPr>
          <p:cNvPr id="14339" name="Rectangle 3"/>
          <p:cNvSpPr>
            <a:spLocks noGrp="1" noChangeArrowheads="1"/>
          </p:cNvSpPr>
          <p:nvPr>
            <p:ph idx="1"/>
          </p:nvPr>
        </p:nvSpPr>
        <p:spPr>
          <a:xfrm>
            <a:off x="142875" y="857250"/>
            <a:ext cx="8389938" cy="5772150"/>
          </a:xfrm>
        </p:spPr>
        <p:txBody>
          <a:bodyPr/>
          <a:lstStyle/>
          <a:p>
            <a:pPr marL="457200" indent="-457200" eaLnBrk="1" hangingPunct="1"/>
            <a:r>
              <a:rPr lang="cs-CZ" altLang="cs-CZ" sz="2800" smtClean="0"/>
              <a:t>Je zaměřená hlavně na </a:t>
            </a:r>
            <a:r>
              <a:rPr lang="cs-CZ" altLang="cs-CZ" sz="2800" b="1" smtClean="0">
                <a:solidFill>
                  <a:schemeClr val="tx2"/>
                </a:solidFill>
              </a:rPr>
              <a:t>nitrobuněčné parazity </a:t>
            </a:r>
            <a:r>
              <a:rPr lang="cs-CZ" altLang="cs-CZ" sz="2800" smtClean="0"/>
              <a:t>– viry, původce TBC). Uplatňuje se také při </a:t>
            </a:r>
            <a:r>
              <a:rPr lang="cs-CZ" altLang="cs-CZ" sz="2800" b="1" smtClean="0">
                <a:solidFill>
                  <a:schemeClr val="tx2"/>
                </a:solidFill>
              </a:rPr>
              <a:t>protinádorové imunitě</a:t>
            </a:r>
            <a:r>
              <a:rPr lang="cs-CZ" altLang="cs-CZ" sz="2800" smtClean="0"/>
              <a:t>. Organismus při jejím použití vlastně nebojuje s mikroby, ale s napadenými nebo poškozenými buňkami.</a:t>
            </a:r>
          </a:p>
          <a:p>
            <a:pPr marL="457200" indent="-457200" eaLnBrk="1" hangingPunct="1"/>
            <a:r>
              <a:rPr lang="cs-CZ" altLang="cs-CZ" sz="2800" smtClean="0"/>
              <a:t>Specifickou buněčnou imunitu zajišťují zejména </a:t>
            </a:r>
            <a:r>
              <a:rPr lang="cs-CZ" altLang="cs-CZ" sz="2800" b="1" smtClean="0">
                <a:solidFill>
                  <a:schemeClr val="tx2"/>
                </a:solidFill>
              </a:rPr>
              <a:t>T-lymfocyty</a:t>
            </a:r>
            <a:r>
              <a:rPr lang="cs-CZ" altLang="cs-CZ" sz="2800" smtClean="0"/>
              <a:t>. Ty zrají v brzlíku a částečně i jinde.</a:t>
            </a:r>
          </a:p>
          <a:p>
            <a:pPr marL="457200" indent="-457200" eaLnBrk="1" hangingPunct="1"/>
            <a:r>
              <a:rPr lang="cs-CZ" altLang="cs-CZ" sz="2800" smtClean="0"/>
              <a:t>Na povrchu T-buněk se nachází mimo jiné tzv. T-buněčný receptor a další markery (zejména CD3, CD8 a CD4). Podle jejich přítomnosti se rozlišují takzvané </a:t>
            </a:r>
            <a:r>
              <a:rPr lang="cs-CZ" altLang="cs-CZ" sz="2800" b="1" smtClean="0">
                <a:solidFill>
                  <a:schemeClr val="tx2"/>
                </a:solidFill>
              </a:rPr>
              <a:t>T</a:t>
            </a:r>
            <a:r>
              <a:rPr lang="cs-CZ" altLang="cs-CZ" sz="2800" b="1" baseline="-25000" smtClean="0">
                <a:solidFill>
                  <a:schemeClr val="tx2"/>
                </a:solidFill>
              </a:rPr>
              <a:t>H</a:t>
            </a:r>
            <a:r>
              <a:rPr lang="cs-CZ" altLang="cs-CZ" sz="2800" b="1" smtClean="0">
                <a:solidFill>
                  <a:schemeClr val="tx2"/>
                </a:solidFill>
              </a:rPr>
              <a:t> lymfocyty </a:t>
            </a:r>
            <a:r>
              <a:rPr lang="cs-CZ" altLang="cs-CZ" sz="2800" smtClean="0"/>
              <a:t>(pomahačské, stimulují imunitní reakci např. tvorgou cytokinů) a </a:t>
            </a:r>
            <a:r>
              <a:rPr lang="cs-CZ" altLang="cs-CZ" sz="2800" b="1" smtClean="0">
                <a:solidFill>
                  <a:schemeClr val="tx2"/>
                </a:solidFill>
              </a:rPr>
              <a:t>T</a:t>
            </a:r>
            <a:r>
              <a:rPr lang="cs-CZ" altLang="cs-CZ" sz="2800" b="1" baseline="-25000" smtClean="0">
                <a:solidFill>
                  <a:schemeClr val="tx2"/>
                </a:solidFill>
              </a:rPr>
              <a:t>C</a:t>
            </a:r>
            <a:r>
              <a:rPr lang="cs-CZ" altLang="cs-CZ" sz="2800" b="1" smtClean="0">
                <a:solidFill>
                  <a:schemeClr val="tx2"/>
                </a:solidFill>
              </a:rPr>
              <a:t> lymfocyty </a:t>
            </a:r>
            <a:r>
              <a:rPr lang="cs-CZ" altLang="cs-CZ" sz="2800" smtClean="0"/>
              <a:t>(cytotoxické, zabíjejí buňky)</a:t>
            </a:r>
          </a:p>
        </p:txBody>
      </p:sp>
    </p:spTree>
    <p:extLst>
      <p:ext uri="{BB962C8B-B14F-4D97-AF65-F5344CB8AC3E}">
        <p14:creationId xmlns:p14="http://schemas.microsoft.com/office/powerpoint/2010/main" val="15108454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a:xfrm>
            <a:off x="179388" y="115888"/>
            <a:ext cx="6858000" cy="838200"/>
          </a:xfrm>
        </p:spPr>
        <p:txBody>
          <a:bodyPr rtlCol="0">
            <a:normAutofit/>
          </a:bodyPr>
          <a:lstStyle/>
          <a:p>
            <a:pPr eaLnBrk="1" fontAlgn="auto" hangingPunct="1">
              <a:spcAft>
                <a:spcPts val="0"/>
              </a:spcAft>
              <a:defRPr/>
            </a:pPr>
            <a:r>
              <a:rPr lang="cs-CZ" sz="4800" dirty="0" smtClean="0">
                <a:latin typeface="+mn-lt"/>
              </a:rPr>
              <a:t>Specifická látková imunita</a:t>
            </a:r>
            <a:endParaRPr lang="cs-CZ" sz="4800" dirty="0" smtClean="0">
              <a:solidFill>
                <a:schemeClr val="accent1"/>
              </a:solidFill>
              <a:latin typeface="+mn-lt"/>
            </a:endParaRPr>
          </a:p>
        </p:txBody>
      </p:sp>
      <p:sp>
        <p:nvSpPr>
          <p:cNvPr id="15363" name="Rectangle 3"/>
          <p:cNvSpPr>
            <a:spLocks noGrp="1" noChangeArrowheads="1"/>
          </p:cNvSpPr>
          <p:nvPr>
            <p:ph idx="1"/>
          </p:nvPr>
        </p:nvSpPr>
        <p:spPr>
          <a:xfrm>
            <a:off x="0" y="1071563"/>
            <a:ext cx="8929688" cy="5786437"/>
          </a:xfrm>
        </p:spPr>
        <p:txBody>
          <a:bodyPr/>
          <a:lstStyle/>
          <a:p>
            <a:pPr eaLnBrk="1" hangingPunct="1"/>
            <a:r>
              <a:rPr lang="cs-CZ" altLang="cs-CZ" sz="2800" smtClean="0"/>
              <a:t>Je založena na tvorbě </a:t>
            </a:r>
            <a:r>
              <a:rPr lang="cs-CZ" altLang="cs-CZ" sz="2800" b="1" smtClean="0">
                <a:solidFill>
                  <a:srgbClr val="FFC000"/>
                </a:solidFill>
              </a:rPr>
              <a:t>protilátek</a:t>
            </a:r>
            <a:r>
              <a:rPr lang="cs-CZ" altLang="cs-CZ" sz="2800" smtClean="0"/>
              <a:t> proti jednotlivým cizorodým strukturám Protilátky se vyskytují v krvi i tkáních (ale laboratorně se vytřetřují většinou v krvi, respektive v séru).</a:t>
            </a:r>
          </a:p>
          <a:p>
            <a:pPr eaLnBrk="1" hangingPunct="1"/>
            <a:r>
              <a:rPr lang="cs-CZ" altLang="cs-CZ" sz="2800" smtClean="0"/>
              <a:t>Jsou to </a:t>
            </a:r>
            <a:r>
              <a:rPr lang="cs-CZ" altLang="cs-CZ" sz="2800" b="1" smtClean="0">
                <a:solidFill>
                  <a:srgbClr val="FFC000"/>
                </a:solidFill>
              </a:rPr>
              <a:t>bílkoviny – gama globuliny</a:t>
            </a:r>
            <a:r>
              <a:rPr lang="cs-CZ" altLang="cs-CZ" sz="2800" smtClean="0"/>
              <a:t>.</a:t>
            </a:r>
          </a:p>
          <a:p>
            <a:pPr eaLnBrk="1" hangingPunct="1"/>
            <a:r>
              <a:rPr lang="cs-CZ" altLang="cs-CZ" sz="2800" smtClean="0"/>
              <a:t>Jejich molekula má tvar písmene Y.</a:t>
            </a:r>
          </a:p>
          <a:p>
            <a:pPr eaLnBrk="1" hangingPunct="1"/>
            <a:r>
              <a:rPr lang="cs-CZ" altLang="cs-CZ" sz="2800" smtClean="0"/>
              <a:t>Jsou produkovány diferencovanými </a:t>
            </a:r>
            <a:r>
              <a:rPr lang="cs-CZ" altLang="cs-CZ" sz="2800" b="1" smtClean="0">
                <a:solidFill>
                  <a:schemeClr val="tx2"/>
                </a:solidFill>
              </a:rPr>
              <a:t>B-lymfocyty</a:t>
            </a:r>
            <a:r>
              <a:rPr lang="cs-CZ" altLang="cs-CZ" sz="2800" smtClean="0"/>
              <a:t>, kterým říkáme </a:t>
            </a:r>
            <a:r>
              <a:rPr lang="cs-CZ" altLang="cs-CZ" sz="2800" b="1" smtClean="0">
                <a:solidFill>
                  <a:schemeClr val="tx2"/>
                </a:solidFill>
              </a:rPr>
              <a:t>plasmatické buňky</a:t>
            </a:r>
            <a:r>
              <a:rPr lang="cs-CZ" altLang="cs-CZ" sz="2800" smtClean="0"/>
              <a:t>. Protilátka se vždy vytváří jako odezva makroogranismu na podráždění určitým mikrobem (nebo aspoň jeho antigenem).</a:t>
            </a:r>
          </a:p>
        </p:txBody>
      </p:sp>
    </p:spTree>
    <p:extLst>
      <p:ext uri="{BB962C8B-B14F-4D97-AF65-F5344CB8AC3E}">
        <p14:creationId xmlns:p14="http://schemas.microsoft.com/office/powerpoint/2010/main" val="39487499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28625" y="0"/>
            <a:ext cx="6729413" cy="765175"/>
          </a:xfrm>
        </p:spPr>
        <p:txBody>
          <a:bodyPr rtlCol="0">
            <a:normAutofit fontScale="90000"/>
          </a:bodyPr>
          <a:lstStyle/>
          <a:p>
            <a:pPr algn="l" eaLnBrk="1" fontAlgn="auto" hangingPunct="1">
              <a:spcAft>
                <a:spcPts val="0"/>
              </a:spcAft>
              <a:defRPr/>
            </a:pPr>
            <a:r>
              <a:rPr lang="cs-CZ" sz="5400" dirty="0" smtClean="0">
                <a:latin typeface="+mn-lt"/>
              </a:rPr>
              <a:t>Dekontaminační metody </a:t>
            </a:r>
          </a:p>
        </p:txBody>
      </p:sp>
      <p:sp>
        <p:nvSpPr>
          <p:cNvPr id="13315" name="Rectangle 3"/>
          <p:cNvSpPr>
            <a:spLocks noGrp="1" noChangeArrowheads="1"/>
          </p:cNvSpPr>
          <p:nvPr>
            <p:ph idx="1"/>
          </p:nvPr>
        </p:nvSpPr>
        <p:spPr>
          <a:xfrm>
            <a:off x="250825" y="908050"/>
            <a:ext cx="9144000" cy="4876800"/>
          </a:xfrm>
        </p:spPr>
        <p:txBody>
          <a:bodyPr/>
          <a:lstStyle/>
          <a:p>
            <a:pPr eaLnBrk="1" hangingPunct="1">
              <a:lnSpc>
                <a:spcPct val="90000"/>
              </a:lnSpc>
              <a:buFont typeface="Wingdings" panose="05000000000000000000" pitchFamily="2" charset="2"/>
              <a:buNone/>
            </a:pPr>
            <a:r>
              <a:rPr lang="cs-CZ" altLang="cs-CZ" smtClean="0"/>
              <a:t>Jsou to</a:t>
            </a:r>
          </a:p>
          <a:p>
            <a:pPr eaLnBrk="1" hangingPunct="1">
              <a:lnSpc>
                <a:spcPct val="90000"/>
              </a:lnSpc>
            </a:pPr>
            <a:r>
              <a:rPr lang="cs-CZ" altLang="cs-CZ" smtClean="0"/>
              <a:t>fyzikální a chemické postupy likvidace mikrobů, hmyzu a hlodavců* </a:t>
            </a:r>
            <a:r>
              <a:rPr lang="cs-CZ" altLang="cs-CZ" b="1" smtClean="0">
                <a:solidFill>
                  <a:schemeClr val="tx2"/>
                </a:solidFill>
              </a:rPr>
              <a:t>mimo organismus</a:t>
            </a:r>
            <a:r>
              <a:rPr lang="cs-CZ" altLang="cs-CZ" smtClean="0"/>
              <a:t>. Mezi dekontaminační metody nepatří likvidace mikrobů v organismu, byť lokální (použití antiseptik). </a:t>
            </a:r>
          </a:p>
          <a:p>
            <a:pPr eaLnBrk="1" hangingPunct="1">
              <a:lnSpc>
                <a:spcPct val="90000"/>
              </a:lnSpc>
              <a:buFont typeface="Wingdings" panose="05000000000000000000" pitchFamily="2" charset="2"/>
              <a:buNone/>
            </a:pPr>
            <a:r>
              <a:rPr lang="cs-CZ" altLang="cs-CZ" b="1" i="1" smtClean="0">
                <a:solidFill>
                  <a:schemeClr val="tx2"/>
                </a:solidFill>
              </a:rPr>
              <a:t>Antiseptikum </a:t>
            </a:r>
            <a:r>
              <a:rPr lang="cs-CZ" altLang="cs-CZ" i="1" smtClean="0"/>
              <a:t>je lék, schvalovaný Státním ústavem pro kontrolu léčiv.</a:t>
            </a:r>
          </a:p>
          <a:p>
            <a:pPr eaLnBrk="1" hangingPunct="1">
              <a:lnSpc>
                <a:spcPct val="90000"/>
              </a:lnSpc>
              <a:buFont typeface="Wingdings" panose="05000000000000000000" pitchFamily="2" charset="2"/>
              <a:buNone/>
            </a:pPr>
            <a:r>
              <a:rPr lang="cs-CZ" altLang="cs-CZ" b="1" i="1" smtClean="0">
                <a:solidFill>
                  <a:schemeClr val="tx2"/>
                </a:solidFill>
              </a:rPr>
              <a:t>Desinfekční prostředek</a:t>
            </a:r>
            <a:r>
              <a:rPr lang="cs-CZ" altLang="cs-CZ" i="1" smtClean="0"/>
              <a:t> není lék, nedostává se do organismu, schvalují ho hygienici.</a:t>
            </a:r>
            <a:endParaRPr lang="cs-CZ" altLang="cs-CZ" smtClean="0"/>
          </a:p>
        </p:txBody>
      </p:sp>
      <p:sp>
        <p:nvSpPr>
          <p:cNvPr id="5124" name="Text Box 4"/>
          <p:cNvSpPr txBox="1">
            <a:spLocks noChangeArrowheads="1"/>
          </p:cNvSpPr>
          <p:nvPr/>
        </p:nvSpPr>
        <p:spPr bwMode="auto">
          <a:xfrm>
            <a:off x="762000" y="5805488"/>
            <a:ext cx="8382000" cy="830262"/>
          </a:xfrm>
          <a:prstGeom prst="rect">
            <a:avLst/>
          </a:prstGeom>
          <a:noFill/>
          <a:ln w="9525">
            <a:noFill/>
            <a:miter lim="800000"/>
            <a:headEnd/>
            <a:tailEnd/>
          </a:ln>
          <a:effectLst/>
        </p:spPr>
        <p:txBody>
          <a:bodyPr>
            <a:spAutoFit/>
          </a:bodyPr>
          <a:lstStyle/>
          <a:p>
            <a:pPr eaLnBrk="1" hangingPunct="1">
              <a:spcBef>
                <a:spcPct val="50000"/>
              </a:spcBef>
              <a:defRPr/>
            </a:pPr>
            <a:r>
              <a:rPr lang="cs-CZ" dirty="0">
                <a:latin typeface="+mn-lt"/>
              </a:rPr>
              <a:t>*Někdy se metody likvidace hmyzu a hlodavců vyčleňují zvlášť jako takzvané </a:t>
            </a:r>
            <a:r>
              <a:rPr lang="cs-CZ" i="1" dirty="0">
                <a:latin typeface="+mn-lt"/>
              </a:rPr>
              <a:t>asanační metody</a:t>
            </a:r>
            <a:r>
              <a:rPr lang="cs-CZ" dirty="0">
                <a:latin typeface="+mn-lt"/>
              </a:rPr>
              <a:t>.</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9" name="Rectangle 3"/>
          <p:cNvSpPr>
            <a:spLocks noGrp="1" noChangeArrowheads="1"/>
          </p:cNvSpPr>
          <p:nvPr>
            <p:ph type="title"/>
          </p:nvPr>
        </p:nvSpPr>
        <p:spPr>
          <a:xfrm>
            <a:off x="609600" y="381000"/>
            <a:ext cx="6096000" cy="838200"/>
          </a:xfrm>
        </p:spPr>
        <p:txBody>
          <a:bodyPr rtlCol="0">
            <a:normAutofit fontScale="90000"/>
          </a:bodyPr>
          <a:lstStyle/>
          <a:p>
            <a:pPr eaLnBrk="1" fontAlgn="auto" hangingPunct="1">
              <a:spcAft>
                <a:spcPts val="0"/>
              </a:spcAft>
              <a:defRPr/>
            </a:pPr>
            <a:r>
              <a:rPr lang="cs-CZ" sz="6000" dirty="0" smtClean="0">
                <a:latin typeface="+mn-lt"/>
              </a:rPr>
              <a:t>Funkce protilátek</a:t>
            </a:r>
          </a:p>
        </p:txBody>
      </p:sp>
      <p:sp>
        <p:nvSpPr>
          <p:cNvPr id="16387" name="Rectangle 4"/>
          <p:cNvSpPr>
            <a:spLocks noGrp="1" noChangeArrowheads="1"/>
          </p:cNvSpPr>
          <p:nvPr>
            <p:ph idx="1"/>
          </p:nvPr>
        </p:nvSpPr>
        <p:spPr>
          <a:xfrm>
            <a:off x="0" y="1447800"/>
            <a:ext cx="9144000" cy="5410200"/>
          </a:xfrm>
        </p:spPr>
        <p:txBody>
          <a:bodyPr/>
          <a:lstStyle/>
          <a:p>
            <a:pPr marL="457200" indent="-457200" eaLnBrk="1" hangingPunct="1"/>
            <a:r>
              <a:rPr lang="cs-CZ" altLang="cs-CZ" sz="2800" smtClean="0"/>
              <a:t>Účinek protilátek není vždy stejný. Závisí na třidě protilátek (vizte dále) a také na tom, zda má protilátka působit proti viru, bakterii, bakteriálnímu toxinu či jinému „vetřelci“. Nejdůležitější účinky jsou</a:t>
            </a:r>
          </a:p>
          <a:p>
            <a:pPr marL="1027113" lvl="1" indent="-455613" eaLnBrk="1" hangingPunct="1"/>
            <a:r>
              <a:rPr lang="cs-CZ" altLang="cs-CZ" sz="2400" b="1" smtClean="0">
                <a:solidFill>
                  <a:schemeClr val="accent1"/>
                </a:solidFill>
              </a:rPr>
              <a:t>přímé zneškodnění</a:t>
            </a:r>
            <a:r>
              <a:rPr lang="cs-CZ" altLang="cs-CZ" sz="2400" smtClean="0"/>
              <a:t> (neutralizace) – možné jen u virů a bakteriálních jedů, ne však (zpravidla) u celých baktérií. Laboratorně se využívá v případě neutralizačních reakcí</a:t>
            </a:r>
          </a:p>
          <a:p>
            <a:pPr marL="1027113" lvl="1" indent="-455613" eaLnBrk="1" hangingPunct="1"/>
            <a:r>
              <a:rPr lang="cs-CZ" altLang="cs-CZ" sz="2400" b="1" smtClean="0">
                <a:solidFill>
                  <a:schemeClr val="accent1"/>
                </a:solidFill>
              </a:rPr>
              <a:t>opsonizace</a:t>
            </a:r>
            <a:r>
              <a:rPr lang="cs-CZ" altLang="cs-CZ" sz="2400" b="1" smtClean="0"/>
              <a:t> </a:t>
            </a:r>
            <a:r>
              <a:rPr lang="cs-CZ" altLang="cs-CZ" sz="2400" smtClean="0"/>
              <a:t>– zdrsnění povrchu bakterií, zejména opouzdřených, s cílem usnadnit fagocytózu</a:t>
            </a:r>
          </a:p>
          <a:p>
            <a:pPr marL="1027113" lvl="1" indent="-455613" eaLnBrk="1" hangingPunct="1"/>
            <a:r>
              <a:rPr lang="cs-CZ" altLang="cs-CZ" sz="2400" b="1" smtClean="0">
                <a:solidFill>
                  <a:schemeClr val="accent1"/>
                </a:solidFill>
              </a:rPr>
              <a:t>posílení funkce komplementu</a:t>
            </a:r>
            <a:r>
              <a:rPr lang="cs-CZ" altLang="cs-CZ" sz="2400" smtClean="0"/>
              <a:t> a jeho mnohem rychlejší aktivace než v případě nespecifické imunity</a:t>
            </a:r>
            <a:endParaRPr lang="cs-CZ" altLang="cs-CZ" sz="2400" b="1" smtClean="0">
              <a:solidFill>
                <a:schemeClr val="accent1"/>
              </a:solidFill>
            </a:endParaRPr>
          </a:p>
          <a:p>
            <a:pPr marL="1027113" lvl="1" indent="-455613" eaLnBrk="1" hangingPunct="1"/>
            <a:r>
              <a:rPr lang="cs-CZ" altLang="cs-CZ" sz="2400" b="1" smtClean="0">
                <a:solidFill>
                  <a:schemeClr val="accent1"/>
                </a:solidFill>
              </a:rPr>
              <a:t>zamezení adhezi bakterií</a:t>
            </a:r>
            <a:r>
              <a:rPr lang="cs-CZ" altLang="cs-CZ" sz="2400" smtClean="0">
                <a:solidFill>
                  <a:schemeClr val="accent1"/>
                </a:solidFill>
              </a:rPr>
              <a:t> </a:t>
            </a:r>
            <a:r>
              <a:rPr lang="cs-CZ" altLang="cs-CZ" sz="2400" smtClean="0"/>
              <a:t>(slizniční imunita)</a:t>
            </a:r>
          </a:p>
        </p:txBody>
      </p:sp>
    </p:spTree>
    <p:extLst>
      <p:ext uri="{BB962C8B-B14F-4D97-AF65-F5344CB8AC3E}">
        <p14:creationId xmlns:p14="http://schemas.microsoft.com/office/powerpoint/2010/main" val="175092503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14313" y="0"/>
            <a:ext cx="5286375" cy="928688"/>
          </a:xfrm>
        </p:spPr>
        <p:txBody>
          <a:bodyPr rtlCol="0">
            <a:normAutofit/>
          </a:bodyPr>
          <a:lstStyle/>
          <a:p>
            <a:pPr eaLnBrk="1" fontAlgn="auto" hangingPunct="1">
              <a:spcAft>
                <a:spcPts val="0"/>
              </a:spcAft>
              <a:defRPr/>
            </a:pPr>
            <a:r>
              <a:rPr lang="cs-CZ" sz="4800" dirty="0" smtClean="0">
                <a:latin typeface="+mn-lt"/>
              </a:rPr>
              <a:t>Co je to antigen</a:t>
            </a:r>
            <a:endParaRPr lang="cs-CZ" sz="4800" dirty="0">
              <a:latin typeface="+mn-lt"/>
            </a:endParaRPr>
          </a:p>
        </p:txBody>
      </p:sp>
      <p:sp>
        <p:nvSpPr>
          <p:cNvPr id="17411" name="Zástupný symbol pro obsah 2"/>
          <p:cNvSpPr>
            <a:spLocks noGrp="1"/>
          </p:cNvSpPr>
          <p:nvPr>
            <p:ph idx="1"/>
          </p:nvPr>
        </p:nvSpPr>
        <p:spPr>
          <a:xfrm>
            <a:off x="0" y="857250"/>
            <a:ext cx="9144000" cy="6000750"/>
          </a:xfrm>
        </p:spPr>
        <p:txBody>
          <a:bodyPr/>
          <a:lstStyle/>
          <a:p>
            <a:pPr eaLnBrk="1" hangingPunct="1"/>
            <a:r>
              <a:rPr lang="cs-CZ" altLang="cs-CZ" sz="3200" smtClean="0">
                <a:cs typeface="Arial" panose="020B0604020202020204" pitchFamily="34" charset="0"/>
              </a:rPr>
              <a:t>je to cizorodá struktura, případně narušená původně vlastní struktura, která vyvolává tvorbu </a:t>
            </a:r>
            <a:r>
              <a:rPr lang="cs-CZ" altLang="cs-CZ" sz="3200" b="1" smtClean="0">
                <a:solidFill>
                  <a:schemeClr val="tx2"/>
                </a:solidFill>
                <a:cs typeface="Arial" panose="020B0604020202020204" pitchFamily="34" charset="0"/>
              </a:rPr>
              <a:t>protilátek</a:t>
            </a:r>
            <a:endParaRPr lang="cs-CZ" altLang="cs-CZ" sz="3200" smtClean="0">
              <a:cs typeface="Arial" panose="020B0604020202020204" pitchFamily="34" charset="0"/>
            </a:endParaRPr>
          </a:p>
          <a:p>
            <a:pPr eaLnBrk="1" hangingPunct="1"/>
            <a:r>
              <a:rPr lang="cs-CZ" altLang="cs-CZ" sz="3200" smtClean="0">
                <a:cs typeface="Arial" panose="020B0604020202020204" pitchFamily="34" charset="0"/>
              </a:rPr>
              <a:t>je to vždy </a:t>
            </a:r>
            <a:r>
              <a:rPr lang="cs-CZ" altLang="cs-CZ" sz="3200" b="1" smtClean="0">
                <a:solidFill>
                  <a:schemeClr val="tx2"/>
                </a:solidFill>
                <a:cs typeface="Arial" panose="020B0604020202020204" pitchFamily="34" charset="0"/>
              </a:rPr>
              <a:t>makromolekula</a:t>
            </a:r>
            <a:r>
              <a:rPr lang="cs-CZ" altLang="cs-CZ" sz="3200" smtClean="0">
                <a:solidFill>
                  <a:schemeClr val="tx2"/>
                </a:solidFill>
                <a:cs typeface="Arial" panose="020B0604020202020204" pitchFamily="34" charset="0"/>
              </a:rPr>
              <a:t> </a:t>
            </a:r>
            <a:r>
              <a:rPr lang="cs-CZ" altLang="cs-CZ" sz="3200" smtClean="0">
                <a:cs typeface="Arial" panose="020B0604020202020204" pitchFamily="34" charset="0"/>
              </a:rPr>
              <a:t>(bílkoviny, polysacharidy, nukleové kyseliny); malé molekuly (takzvané hapteny) jsou antigenní jen po navázání na </a:t>
            </a:r>
            <a:r>
              <a:rPr lang="cs-CZ" altLang="cs-CZ" sz="3200" smtClean="0"/>
              <a:t>nějakou </a:t>
            </a:r>
            <a:r>
              <a:rPr lang="cs-CZ" altLang="cs-CZ" sz="3200" smtClean="0">
                <a:cs typeface="Arial" panose="020B0604020202020204" pitchFamily="34" charset="0"/>
              </a:rPr>
              <a:t>makromolekulu</a:t>
            </a:r>
          </a:p>
          <a:p>
            <a:pPr eaLnBrk="1" hangingPunct="1"/>
            <a:r>
              <a:rPr lang="cs-CZ" altLang="cs-CZ" sz="3200" smtClean="0"/>
              <a:t>na vlastních buňkách jsou také přítomny antigenní znaky – jde o tzv. </a:t>
            </a:r>
            <a:r>
              <a:rPr lang="cs-CZ" altLang="cs-CZ" sz="3200" b="1" smtClean="0">
                <a:solidFill>
                  <a:schemeClr val="tx2"/>
                </a:solidFill>
              </a:rPr>
              <a:t>histokompatibilní (HLA) antigeny</a:t>
            </a:r>
            <a:r>
              <a:rPr lang="cs-CZ" altLang="cs-CZ" sz="3200" smtClean="0"/>
              <a:t>. Organismus jimi rozeznává „vlastní“ od „cizího“. Jako antigeny v pravém slova smyslu by se uplatnily při přenesení do cizího organismu. Jejich určování má význam při transplantacích nebo při určení otcovství. </a:t>
            </a:r>
          </a:p>
          <a:p>
            <a:pPr eaLnBrk="1" hangingPunct="1"/>
            <a:endParaRPr lang="cs-CZ" altLang="cs-CZ" sz="3200" smtClean="0">
              <a:cs typeface="Arial" panose="020B0604020202020204" pitchFamily="34" charset="0"/>
            </a:endParaRPr>
          </a:p>
        </p:txBody>
      </p:sp>
    </p:spTree>
    <p:extLst>
      <p:ext uri="{BB962C8B-B14F-4D97-AF65-F5344CB8AC3E}">
        <p14:creationId xmlns:p14="http://schemas.microsoft.com/office/powerpoint/2010/main" val="59008979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p:cNvSpPr>
            <a:spLocks noGrp="1" noChangeArrowheads="1"/>
          </p:cNvSpPr>
          <p:nvPr>
            <p:ph type="title"/>
          </p:nvPr>
        </p:nvSpPr>
        <p:spPr>
          <a:xfrm>
            <a:off x="0" y="0"/>
            <a:ext cx="5638800" cy="762000"/>
          </a:xfrm>
        </p:spPr>
        <p:txBody>
          <a:bodyPr rtlCol="0">
            <a:normAutofit fontScale="90000"/>
          </a:bodyPr>
          <a:lstStyle/>
          <a:p>
            <a:pPr eaLnBrk="1" fontAlgn="auto" hangingPunct="1">
              <a:spcAft>
                <a:spcPts val="0"/>
              </a:spcAft>
              <a:defRPr/>
            </a:pPr>
            <a:r>
              <a:rPr lang="cs-CZ" sz="4800" dirty="0" smtClean="0">
                <a:latin typeface="+mn-lt"/>
              </a:rPr>
              <a:t>Příklady antigenů</a:t>
            </a:r>
          </a:p>
        </p:txBody>
      </p:sp>
      <p:sp>
        <p:nvSpPr>
          <p:cNvPr id="19459" name="Rectangle 3"/>
          <p:cNvSpPr>
            <a:spLocks noGrp="1" noChangeArrowheads="1"/>
          </p:cNvSpPr>
          <p:nvPr>
            <p:ph idx="1"/>
          </p:nvPr>
        </p:nvSpPr>
        <p:spPr>
          <a:xfrm>
            <a:off x="304800" y="714375"/>
            <a:ext cx="8839200" cy="5915025"/>
          </a:xfrm>
        </p:spPr>
        <p:txBody>
          <a:bodyPr rtlCol="0">
            <a:normAutofit fontScale="92500"/>
          </a:bodyPr>
          <a:lstStyle/>
          <a:p>
            <a:pPr marL="101600" indent="0" eaLnBrk="1" hangingPunct="1">
              <a:buFont typeface="Wingdings" panose="05000000000000000000" pitchFamily="2" charset="2"/>
              <a:buNone/>
              <a:defRPr/>
            </a:pPr>
            <a:r>
              <a:rPr lang="cs-CZ" altLang="cs-CZ" sz="3200" b="1" smtClean="0">
                <a:solidFill>
                  <a:schemeClr val="tx2"/>
                </a:solidFill>
              </a:rPr>
              <a:t>mikrobiální antigeny</a:t>
            </a:r>
            <a:r>
              <a:rPr lang="cs-CZ" altLang="cs-CZ" sz="3200" smtClean="0"/>
              <a:t> jsou různé </a:t>
            </a:r>
            <a:r>
              <a:rPr lang="cs-CZ" altLang="cs-CZ" sz="3200" b="1" smtClean="0">
                <a:solidFill>
                  <a:schemeClr val="accent1"/>
                </a:solidFill>
              </a:rPr>
              <a:t>povrchové struktury mikrobů </a:t>
            </a:r>
            <a:r>
              <a:rPr lang="cs-CZ" altLang="cs-CZ" sz="3200" smtClean="0"/>
              <a:t>(bílkoviny, polysacharidy apod.), </a:t>
            </a:r>
            <a:r>
              <a:rPr lang="cs-CZ" altLang="cs-CZ" sz="3200" b="1" smtClean="0">
                <a:solidFill>
                  <a:schemeClr val="accent1"/>
                </a:solidFill>
              </a:rPr>
              <a:t>nebo jejich produkty </a:t>
            </a:r>
            <a:r>
              <a:rPr lang="cs-CZ" altLang="cs-CZ" sz="3200" smtClean="0"/>
              <a:t>(například některé mikrobiální jedy – toxiny)</a:t>
            </a:r>
          </a:p>
          <a:p>
            <a:pPr marL="101600" indent="0" eaLnBrk="1" hangingPunct="1">
              <a:spcBef>
                <a:spcPct val="0"/>
              </a:spcBef>
              <a:buFont typeface="Wingdings" panose="05000000000000000000" pitchFamily="2" charset="2"/>
              <a:buNone/>
              <a:defRPr/>
            </a:pPr>
            <a:r>
              <a:rPr lang="cs-CZ" altLang="cs-CZ" sz="3200" b="1" smtClean="0">
                <a:solidFill>
                  <a:schemeClr val="tx2"/>
                </a:solidFill>
              </a:rPr>
              <a:t>alergeny</a:t>
            </a:r>
            <a:r>
              <a:rPr lang="cs-CZ" altLang="cs-CZ" sz="3200" smtClean="0"/>
              <a:t> jsou antigeny ze zevního prostředí (zvířecích chlupů, rostlin apod.), které vyvolávají přecitlivělost.</a:t>
            </a:r>
          </a:p>
          <a:p>
            <a:pPr marL="101600" indent="0" eaLnBrk="1" hangingPunct="1">
              <a:buFont typeface="Wingdings" panose="05000000000000000000" pitchFamily="2" charset="2"/>
              <a:buNone/>
              <a:defRPr/>
            </a:pPr>
            <a:r>
              <a:rPr lang="cs-CZ" altLang="cs-CZ" sz="3200" b="1" smtClean="0">
                <a:solidFill>
                  <a:schemeClr val="tx2"/>
                </a:solidFill>
              </a:rPr>
              <a:t>autoantigeny</a:t>
            </a:r>
            <a:r>
              <a:rPr lang="cs-CZ" altLang="cs-CZ" sz="3200" smtClean="0"/>
              <a:t> jsou vlastní antigeny, které se změnily a imunitní systém je přestal tolerovat. Pokud systém ovšem netoleruje ani antigeny, které by měl, jde o autoimunitní chorobu (vizte dále)</a:t>
            </a:r>
          </a:p>
          <a:p>
            <a:pPr marL="101600" indent="0" eaLnBrk="1" hangingPunct="1">
              <a:buFont typeface="Wingdings" panose="05000000000000000000" pitchFamily="2" charset="2"/>
              <a:buNone/>
              <a:defRPr/>
            </a:pPr>
            <a:r>
              <a:rPr lang="cs-CZ" altLang="cs-CZ" sz="3200" b="1" smtClean="0">
                <a:solidFill>
                  <a:schemeClr val="tx2"/>
                </a:solidFill>
              </a:rPr>
              <a:t>nádorové markery</a:t>
            </a:r>
            <a:r>
              <a:rPr lang="cs-CZ" altLang="cs-CZ" sz="3200" smtClean="0"/>
              <a:t> – změněné znaky na nádorových buňkách</a:t>
            </a:r>
          </a:p>
        </p:txBody>
      </p:sp>
    </p:spTree>
    <p:extLst>
      <p:ext uri="{BB962C8B-B14F-4D97-AF65-F5344CB8AC3E}">
        <p14:creationId xmlns:p14="http://schemas.microsoft.com/office/powerpoint/2010/main" val="172024699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ChangeArrowheads="1"/>
          </p:cNvSpPr>
          <p:nvPr>
            <p:ph type="title"/>
          </p:nvPr>
        </p:nvSpPr>
        <p:spPr>
          <a:xfrm>
            <a:off x="228600" y="0"/>
            <a:ext cx="5181600" cy="762000"/>
          </a:xfrm>
        </p:spPr>
        <p:txBody>
          <a:bodyPr rtlCol="0">
            <a:normAutofit fontScale="90000"/>
          </a:bodyPr>
          <a:lstStyle/>
          <a:p>
            <a:pPr eaLnBrk="1" fontAlgn="auto" hangingPunct="1">
              <a:spcAft>
                <a:spcPts val="0"/>
              </a:spcAft>
              <a:defRPr/>
            </a:pPr>
            <a:r>
              <a:rPr lang="cs-CZ" sz="4800" dirty="0" smtClean="0">
                <a:latin typeface="+mn-lt"/>
              </a:rPr>
              <a:t>Třídy protilátek</a:t>
            </a:r>
          </a:p>
        </p:txBody>
      </p:sp>
      <p:sp>
        <p:nvSpPr>
          <p:cNvPr id="20483" name="Rectangle 3"/>
          <p:cNvSpPr>
            <a:spLocks noGrp="1" noChangeArrowheads="1"/>
          </p:cNvSpPr>
          <p:nvPr>
            <p:ph idx="1"/>
          </p:nvPr>
        </p:nvSpPr>
        <p:spPr>
          <a:xfrm>
            <a:off x="0" y="762000"/>
            <a:ext cx="9144000" cy="5867400"/>
          </a:xfrm>
        </p:spPr>
        <p:txBody>
          <a:bodyPr rtlCol="0">
            <a:normAutofit lnSpcReduction="10000"/>
          </a:bodyPr>
          <a:lstStyle/>
          <a:p>
            <a:pPr marL="457200" indent="-457200" eaLnBrk="1" hangingPunct="1">
              <a:defRPr/>
            </a:pPr>
            <a:r>
              <a:rPr lang="cs-CZ" altLang="cs-CZ" sz="2800" b="1" smtClean="0">
                <a:solidFill>
                  <a:schemeClr val="tx2"/>
                </a:solidFill>
              </a:rPr>
              <a:t> IgG</a:t>
            </a:r>
            <a:r>
              <a:rPr lang="cs-CZ" altLang="cs-CZ" sz="2800" smtClean="0"/>
              <a:t> –  k této třídě největší část protilátek. Začnou se tvořit později, ale po prodělané infekci zůstává celoživotně určitá hladina IgG proti danému mikrobu. Procházejí placentou, takže pokud je má novorozenec, pocházejí většinou od matky.</a:t>
            </a:r>
          </a:p>
          <a:p>
            <a:pPr marL="457200" indent="-457200" eaLnBrk="1" hangingPunct="1">
              <a:defRPr/>
            </a:pPr>
            <a:r>
              <a:rPr lang="cs-CZ" altLang="cs-CZ" sz="2800" smtClean="0"/>
              <a:t> </a:t>
            </a:r>
            <a:r>
              <a:rPr lang="cs-CZ" altLang="cs-CZ" sz="2800" b="1" smtClean="0">
                <a:solidFill>
                  <a:schemeClr val="tx2"/>
                </a:solidFill>
              </a:rPr>
              <a:t>IgM </a:t>
            </a:r>
            <a:r>
              <a:rPr lang="cs-CZ" altLang="cs-CZ" sz="2800" smtClean="0"/>
              <a:t>– mají velkou molekulu (pentamer – pět základních jednotek spojených tzv. spojovacími řetězci). Placentou neprocházejí. Tvoří se jako první při infekci i při očkování. Zvýšená hladina ukazuje na čerstvou infekci, nepřetrvává dlouho.</a:t>
            </a:r>
          </a:p>
          <a:p>
            <a:pPr marL="457200" indent="-457200" eaLnBrk="1" hangingPunct="1">
              <a:defRPr/>
            </a:pPr>
            <a:r>
              <a:rPr lang="cs-CZ" altLang="cs-CZ" sz="2800" b="1" smtClean="0">
                <a:solidFill>
                  <a:schemeClr val="tx2"/>
                </a:solidFill>
              </a:rPr>
              <a:t> IgA</a:t>
            </a:r>
            <a:r>
              <a:rPr lang="cs-CZ" altLang="cs-CZ" sz="2800" smtClean="0"/>
              <a:t> – jsou zodpovědné za tzv. slizniční imunitu</a:t>
            </a:r>
          </a:p>
          <a:p>
            <a:pPr marL="457200" indent="-457200" eaLnBrk="1" hangingPunct="1">
              <a:defRPr/>
            </a:pPr>
            <a:r>
              <a:rPr lang="cs-CZ" altLang="cs-CZ" sz="2800" b="1" smtClean="0">
                <a:solidFill>
                  <a:schemeClr val="tx2"/>
                </a:solidFill>
              </a:rPr>
              <a:t> IgD</a:t>
            </a:r>
            <a:r>
              <a:rPr lang="cs-CZ" altLang="cs-CZ" sz="2800" smtClean="0"/>
              <a:t> – stopová množství, funkce málo známá</a:t>
            </a:r>
          </a:p>
          <a:p>
            <a:pPr marL="457200" indent="-457200" eaLnBrk="1" hangingPunct="1">
              <a:defRPr/>
            </a:pPr>
            <a:r>
              <a:rPr lang="cs-CZ" altLang="cs-CZ" sz="2800" smtClean="0"/>
              <a:t> </a:t>
            </a:r>
            <a:r>
              <a:rPr lang="cs-CZ" altLang="cs-CZ" sz="2800" b="1" smtClean="0">
                <a:solidFill>
                  <a:schemeClr val="tx2"/>
                </a:solidFill>
              </a:rPr>
              <a:t>IgE</a:t>
            </a:r>
            <a:r>
              <a:rPr lang="cs-CZ" altLang="cs-CZ" sz="2800" smtClean="0"/>
              <a:t> – souvisí s přecitlivělosti (alergií) a s přítomností některých parazitů (červů)</a:t>
            </a:r>
          </a:p>
        </p:txBody>
      </p:sp>
    </p:spTree>
    <p:extLst>
      <p:ext uri="{BB962C8B-B14F-4D97-AF65-F5344CB8AC3E}">
        <p14:creationId xmlns:p14="http://schemas.microsoft.com/office/powerpoint/2010/main" val="294540979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03 Antibody%20func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30163"/>
            <a:ext cx="7010400" cy="6754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3" name="Rectangle 3"/>
          <p:cNvSpPr>
            <a:spLocks noChangeArrowheads="1"/>
          </p:cNvSpPr>
          <p:nvPr/>
        </p:nvSpPr>
        <p:spPr bwMode="auto">
          <a:xfrm rot="-5400000">
            <a:off x="-1790700" y="3162300"/>
            <a:ext cx="5486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cs-CZ" altLang="cs-CZ" sz="4400">
                <a:solidFill>
                  <a:schemeClr val="tx2"/>
                </a:solidFill>
                <a:latin typeface="Arial" panose="020B0604020202020204" pitchFamily="34" charset="0"/>
              </a:rPr>
              <a:t>Různé funkce protilátek</a:t>
            </a:r>
          </a:p>
        </p:txBody>
      </p:sp>
      <p:sp>
        <p:nvSpPr>
          <p:cNvPr id="20484" name="Rectangle 4"/>
          <p:cNvSpPr>
            <a:spLocks noChangeArrowheads="1"/>
          </p:cNvSpPr>
          <p:nvPr/>
        </p:nvSpPr>
        <p:spPr bwMode="auto">
          <a:xfrm>
            <a:off x="0" y="0"/>
            <a:ext cx="21336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r>
              <a:rPr lang="cs-CZ" altLang="cs-CZ" sz="1200">
                <a:latin typeface="Arial" panose="020B0604020202020204" pitchFamily="34" charset="0"/>
              </a:rPr>
              <a:t>http://www.uccs.edu/~rmelamed/MicroFall2002/Chapter%2017/Antibody%20function.jpg</a:t>
            </a:r>
          </a:p>
        </p:txBody>
      </p:sp>
    </p:spTree>
    <p:extLst>
      <p:ext uri="{BB962C8B-B14F-4D97-AF65-F5344CB8AC3E}">
        <p14:creationId xmlns:p14="http://schemas.microsoft.com/office/powerpoint/2010/main" val="292288161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ChangeArrowheads="1"/>
          </p:cNvSpPr>
          <p:nvPr>
            <p:ph type="title"/>
          </p:nvPr>
        </p:nvSpPr>
        <p:spPr>
          <a:xfrm>
            <a:off x="381000" y="304800"/>
            <a:ext cx="5562600" cy="685800"/>
          </a:xfrm>
        </p:spPr>
        <p:txBody>
          <a:bodyPr rtlCol="0">
            <a:normAutofit fontScale="90000"/>
          </a:bodyPr>
          <a:lstStyle/>
          <a:p>
            <a:pPr eaLnBrk="1" fontAlgn="auto" hangingPunct="1">
              <a:spcAft>
                <a:spcPts val="0"/>
              </a:spcAft>
              <a:defRPr/>
            </a:pPr>
            <a:r>
              <a:rPr lang="cs-CZ" sz="4800" dirty="0" smtClean="0">
                <a:latin typeface="+mn-lt"/>
              </a:rPr>
              <a:t>Protilátky </a:t>
            </a:r>
            <a:r>
              <a:rPr lang="cs-CZ" sz="4800" dirty="0" err="1" smtClean="0">
                <a:latin typeface="+mn-lt"/>
              </a:rPr>
              <a:t>IgG</a:t>
            </a:r>
            <a:r>
              <a:rPr lang="cs-CZ" sz="4800" dirty="0" smtClean="0">
                <a:latin typeface="+mn-lt"/>
              </a:rPr>
              <a:t> a </a:t>
            </a:r>
            <a:r>
              <a:rPr lang="cs-CZ" sz="4800" dirty="0" err="1" smtClean="0">
                <a:latin typeface="+mn-lt"/>
              </a:rPr>
              <a:t>IgM</a:t>
            </a:r>
            <a:endParaRPr lang="cs-CZ" sz="4800" dirty="0" smtClean="0">
              <a:latin typeface="+mn-lt"/>
            </a:endParaRPr>
          </a:p>
        </p:txBody>
      </p:sp>
      <p:sp>
        <p:nvSpPr>
          <p:cNvPr id="21507" name="Rectangle 3"/>
          <p:cNvSpPr>
            <a:spLocks noGrp="1" noChangeArrowheads="1"/>
          </p:cNvSpPr>
          <p:nvPr>
            <p:ph idx="1"/>
          </p:nvPr>
        </p:nvSpPr>
        <p:spPr>
          <a:xfrm>
            <a:off x="304800" y="1027113"/>
            <a:ext cx="8839200" cy="5562600"/>
          </a:xfrm>
        </p:spPr>
        <p:txBody>
          <a:bodyPr/>
          <a:lstStyle/>
          <a:p>
            <a:pPr eaLnBrk="1" hangingPunct="1">
              <a:buClr>
                <a:srgbClr val="A50021"/>
              </a:buClr>
              <a:buSzPct val="75000"/>
              <a:buFont typeface="Wingdings" panose="05000000000000000000" pitchFamily="2" charset="2"/>
              <a:buNone/>
            </a:pPr>
            <a:r>
              <a:rPr lang="cs-CZ" altLang="cs-CZ" sz="3200" b="1" smtClean="0">
                <a:solidFill>
                  <a:schemeClr val="tx2"/>
                </a:solidFill>
              </a:rPr>
              <a:t>Průběh protilátek při infekci</a:t>
            </a:r>
          </a:p>
          <a:p>
            <a:pPr eaLnBrk="1" hangingPunct="1"/>
            <a:r>
              <a:rPr lang="cs-CZ" altLang="cs-CZ" sz="3200" smtClean="0"/>
              <a:t>jako první se tvoří IgM, jejich hladina ale brzo zase klesá, a to až na nulu</a:t>
            </a:r>
          </a:p>
          <a:p>
            <a:pPr eaLnBrk="1" hangingPunct="1"/>
            <a:r>
              <a:rPr lang="cs-CZ" altLang="cs-CZ" sz="3200" smtClean="0"/>
              <a:t>až později se začínají tvořit i IgG, později také klesají, ale neklesnou na nulové množství, malé množství přetvá dlouhodobě až celoživotně (imunologická paměť)</a:t>
            </a:r>
          </a:p>
          <a:p>
            <a:pPr eaLnBrk="1" hangingPunct="1">
              <a:buClr>
                <a:srgbClr val="A50021"/>
              </a:buClr>
              <a:buSzPct val="75000"/>
              <a:buFont typeface="Wingdings" panose="05000000000000000000" pitchFamily="2" charset="2"/>
              <a:buNone/>
            </a:pPr>
            <a:r>
              <a:rPr lang="cs-CZ" altLang="cs-CZ" sz="3200" b="1" smtClean="0">
                <a:solidFill>
                  <a:schemeClr val="tx2"/>
                </a:solidFill>
              </a:rPr>
              <a:t>Protilátky u novorozence</a:t>
            </a:r>
          </a:p>
          <a:p>
            <a:pPr eaLnBrk="1" hangingPunct="1"/>
            <a:r>
              <a:rPr lang="cs-CZ" altLang="cs-CZ" sz="3200" smtClean="0"/>
              <a:t>novorozenec má nejprve IgG od matky</a:t>
            </a:r>
          </a:p>
          <a:p>
            <a:pPr eaLnBrk="1" hangingPunct="1"/>
            <a:r>
              <a:rPr lang="cs-CZ" altLang="cs-CZ" sz="3200" smtClean="0"/>
              <a:t>pak si začne tvořit své vlastní IgM a pak i IgG</a:t>
            </a:r>
          </a:p>
        </p:txBody>
      </p:sp>
    </p:spTree>
    <p:extLst>
      <p:ext uri="{BB962C8B-B14F-4D97-AF65-F5344CB8AC3E}">
        <p14:creationId xmlns:p14="http://schemas.microsoft.com/office/powerpoint/2010/main" val="283820874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2"/>
          <p:cNvSpPr>
            <a:spLocks noGrp="1" noChangeArrowheads="1"/>
          </p:cNvSpPr>
          <p:nvPr>
            <p:ph type="title"/>
          </p:nvPr>
        </p:nvSpPr>
        <p:spPr>
          <a:xfrm>
            <a:off x="395288" y="0"/>
            <a:ext cx="8748712" cy="1628775"/>
          </a:xfrm>
        </p:spPr>
        <p:txBody>
          <a:bodyPr rtlCol="0">
            <a:normAutofit/>
          </a:bodyPr>
          <a:lstStyle/>
          <a:p>
            <a:pPr eaLnBrk="1" fontAlgn="auto" hangingPunct="1">
              <a:spcAft>
                <a:spcPts val="0"/>
              </a:spcAft>
              <a:defRPr/>
            </a:pPr>
            <a:r>
              <a:rPr lang="cs-CZ" sz="4800" dirty="0" smtClean="0">
                <a:latin typeface="+mn-lt"/>
              </a:rPr>
              <a:t>Lymfoidní tkáně – kde se soustřeďují imunitní buňky</a:t>
            </a:r>
          </a:p>
        </p:txBody>
      </p:sp>
      <p:sp>
        <p:nvSpPr>
          <p:cNvPr id="22531" name="Rectangle 3"/>
          <p:cNvSpPr>
            <a:spLocks noGrp="1" noChangeArrowheads="1"/>
          </p:cNvSpPr>
          <p:nvPr>
            <p:ph idx="1"/>
          </p:nvPr>
        </p:nvSpPr>
        <p:spPr>
          <a:xfrm>
            <a:off x="250825" y="1500188"/>
            <a:ext cx="8893175" cy="5357812"/>
          </a:xfrm>
        </p:spPr>
        <p:txBody>
          <a:bodyPr/>
          <a:lstStyle/>
          <a:p>
            <a:pPr eaLnBrk="1" hangingPunct="1">
              <a:spcBef>
                <a:spcPct val="0"/>
              </a:spcBef>
            </a:pPr>
            <a:r>
              <a:rPr lang="cs-CZ" altLang="cs-CZ" sz="2800" b="1" smtClean="0">
                <a:solidFill>
                  <a:srgbClr val="FFC000"/>
                </a:solidFill>
              </a:rPr>
              <a:t>slezina</a:t>
            </a:r>
            <a:r>
              <a:rPr lang="cs-CZ" altLang="cs-CZ" sz="2800" smtClean="0"/>
              <a:t> – největší lymfatický orgán v těle.</a:t>
            </a:r>
          </a:p>
          <a:p>
            <a:pPr eaLnBrk="1" hangingPunct="1">
              <a:spcBef>
                <a:spcPct val="0"/>
              </a:spcBef>
            </a:pPr>
            <a:r>
              <a:rPr lang="cs-CZ" altLang="cs-CZ" sz="2800" b="1" smtClean="0">
                <a:solidFill>
                  <a:srgbClr val="FFC000"/>
                </a:solidFill>
              </a:rPr>
              <a:t>lymfatické cévy </a:t>
            </a:r>
            <a:r>
              <a:rPr lang="cs-CZ" altLang="cs-CZ" sz="2800" smtClean="0"/>
              <a:t>a na nich umístěné </a:t>
            </a:r>
            <a:r>
              <a:rPr lang="cs-CZ" altLang="cs-CZ" sz="2800" b="1" smtClean="0">
                <a:solidFill>
                  <a:srgbClr val="FFC000"/>
                </a:solidFill>
              </a:rPr>
              <a:t>mízní uzliny</a:t>
            </a:r>
            <a:r>
              <a:rPr lang="cs-CZ" altLang="cs-CZ" sz="2800" smtClean="0"/>
              <a:t>.</a:t>
            </a:r>
            <a:endParaRPr lang="cs-CZ" altLang="cs-CZ" sz="2800" b="1" smtClean="0">
              <a:solidFill>
                <a:srgbClr val="FFC000"/>
              </a:solidFill>
            </a:endParaRPr>
          </a:p>
          <a:p>
            <a:pPr eaLnBrk="1" hangingPunct="1">
              <a:spcBef>
                <a:spcPct val="0"/>
              </a:spcBef>
            </a:pPr>
            <a:r>
              <a:rPr lang="cs-CZ" altLang="cs-CZ" sz="2800" b="1" smtClean="0">
                <a:solidFill>
                  <a:srgbClr val="FFC000"/>
                </a:solidFill>
              </a:rPr>
              <a:t>mandle</a:t>
            </a:r>
            <a:r>
              <a:rPr lang="cs-CZ" altLang="cs-CZ" sz="2800" smtClean="0"/>
              <a:t> (krční, nosní, tzv. jazyková) – tvoří tzv. Waldeyrův mízní okruh, bojují proti infekci hltanu.</a:t>
            </a:r>
          </a:p>
          <a:p>
            <a:pPr eaLnBrk="1" hangingPunct="1">
              <a:spcBef>
                <a:spcPct val="0"/>
              </a:spcBef>
            </a:pPr>
            <a:r>
              <a:rPr lang="cs-CZ" altLang="cs-CZ" sz="2800" b="1" smtClean="0">
                <a:solidFill>
                  <a:srgbClr val="FFC000"/>
                </a:solidFill>
              </a:rPr>
              <a:t>brzlík</a:t>
            </a:r>
            <a:r>
              <a:rPr lang="cs-CZ" altLang="cs-CZ" sz="2800" smtClean="0"/>
              <a:t> – ke stáří je nahrazován tukem, hlavní funkce v dětství (imunokompetence T-lymfocytů).</a:t>
            </a:r>
          </a:p>
          <a:p>
            <a:pPr eaLnBrk="1" hangingPunct="1">
              <a:spcBef>
                <a:spcPct val="0"/>
              </a:spcBef>
            </a:pPr>
            <a:r>
              <a:rPr lang="cs-CZ" altLang="cs-CZ" sz="2800" b="1" smtClean="0">
                <a:solidFill>
                  <a:srgbClr val="FFC000"/>
                </a:solidFill>
              </a:rPr>
              <a:t>kostní dřeň </a:t>
            </a:r>
            <a:r>
              <a:rPr lang="cs-CZ" altLang="cs-CZ" sz="2800" smtClean="0"/>
              <a:t>– vznik leukocytů a dalších buněk imunity</a:t>
            </a:r>
          </a:p>
          <a:p>
            <a:pPr eaLnBrk="1" hangingPunct="1">
              <a:spcBef>
                <a:spcPct val="0"/>
              </a:spcBef>
            </a:pPr>
            <a:r>
              <a:rPr lang="cs-CZ" altLang="cs-CZ" sz="2800" b="1" smtClean="0">
                <a:solidFill>
                  <a:srgbClr val="FFC000"/>
                </a:solidFill>
              </a:rPr>
              <a:t>apendix </a:t>
            </a:r>
            <a:r>
              <a:rPr lang="cs-CZ" altLang="cs-CZ" sz="2800" smtClean="0"/>
              <a:t>– významná součást tzv. MALT (mucosa associated lymphatic tissue – slizniční lymfatická tkáň). Někdy je proto nazývaný „břišní mandle“.</a:t>
            </a:r>
          </a:p>
          <a:p>
            <a:pPr eaLnBrk="1" hangingPunct="1">
              <a:spcBef>
                <a:spcPct val="0"/>
              </a:spcBef>
            </a:pPr>
            <a:r>
              <a:rPr lang="cs-CZ" altLang="cs-CZ" sz="2800" i="1" smtClean="0">
                <a:solidFill>
                  <a:schemeClr val="accent1"/>
                </a:solidFill>
              </a:rPr>
              <a:t>Pro imunitu jsou nepostradatelná také játra, i když mezi lymfoidní tkáně jako takové nepatří.</a:t>
            </a:r>
            <a:endParaRPr lang="cs-CZ" altLang="cs-CZ" sz="2800" b="1" i="1" smtClean="0">
              <a:solidFill>
                <a:schemeClr val="accent1"/>
              </a:solidFill>
            </a:endParaRPr>
          </a:p>
        </p:txBody>
      </p:sp>
    </p:spTree>
    <p:extLst>
      <p:ext uri="{BB962C8B-B14F-4D97-AF65-F5344CB8AC3E}">
        <p14:creationId xmlns:p14="http://schemas.microsoft.com/office/powerpoint/2010/main" val="274122643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Rectangle 2"/>
          <p:cNvSpPr>
            <a:spLocks noGrp="1" noChangeArrowheads="1"/>
          </p:cNvSpPr>
          <p:nvPr>
            <p:ph type="title"/>
          </p:nvPr>
        </p:nvSpPr>
        <p:spPr>
          <a:xfrm>
            <a:off x="428625" y="0"/>
            <a:ext cx="4071938" cy="762000"/>
          </a:xfrm>
        </p:spPr>
        <p:txBody>
          <a:bodyPr rtlCol="0">
            <a:normAutofit fontScale="90000"/>
          </a:bodyPr>
          <a:lstStyle/>
          <a:p>
            <a:pPr eaLnBrk="1" fontAlgn="auto" hangingPunct="1">
              <a:spcAft>
                <a:spcPts val="0"/>
              </a:spcAft>
              <a:defRPr/>
            </a:pPr>
            <a:r>
              <a:rPr lang="cs-CZ" sz="4800" dirty="0" smtClean="0">
                <a:latin typeface="+mn-lt"/>
              </a:rPr>
              <a:t>Imunodeficity 1</a:t>
            </a:r>
          </a:p>
        </p:txBody>
      </p:sp>
      <p:sp>
        <p:nvSpPr>
          <p:cNvPr id="23555" name="Rectangle 3"/>
          <p:cNvSpPr>
            <a:spLocks noGrp="1" noChangeArrowheads="1"/>
          </p:cNvSpPr>
          <p:nvPr>
            <p:ph idx="1"/>
          </p:nvPr>
        </p:nvSpPr>
        <p:spPr>
          <a:xfrm>
            <a:off x="0" y="762000"/>
            <a:ext cx="9144000" cy="6096000"/>
          </a:xfrm>
        </p:spPr>
        <p:txBody>
          <a:bodyPr/>
          <a:lstStyle/>
          <a:p>
            <a:pPr eaLnBrk="1" hangingPunct="1">
              <a:buFont typeface="Wingdings" panose="05000000000000000000" pitchFamily="2" charset="2"/>
              <a:buNone/>
            </a:pPr>
            <a:r>
              <a:rPr lang="cs-CZ" altLang="cs-CZ" sz="2800" b="1" smtClean="0">
                <a:solidFill>
                  <a:schemeClr val="tx2"/>
                </a:solidFill>
              </a:rPr>
              <a:t>Imunodeficit </a:t>
            </a:r>
            <a:r>
              <a:rPr lang="cs-CZ" altLang="cs-CZ" sz="2400" smtClean="0"/>
              <a:t>znamená, že některé složky imunitního systému chybějí nebo jsou defektní. Mohou být vrozené (geneticky dané) nebo získané (infekce virem HIV – AIDS). Podle toho, do chybí, rozeznáváme několik typů:</a:t>
            </a:r>
            <a:endParaRPr lang="cs-CZ" altLang="cs-CZ" sz="2800" b="1" smtClean="0">
              <a:solidFill>
                <a:schemeClr val="tx2"/>
              </a:solidFill>
            </a:endParaRPr>
          </a:p>
          <a:p>
            <a:pPr eaLnBrk="1" hangingPunct="1"/>
            <a:r>
              <a:rPr lang="cs-CZ" altLang="cs-CZ" sz="2800" b="1" smtClean="0">
                <a:solidFill>
                  <a:schemeClr val="tx2"/>
                </a:solidFill>
              </a:rPr>
              <a:t>Deficity nespecifické buněčné imunity. </a:t>
            </a:r>
            <a:r>
              <a:rPr lang="cs-CZ" altLang="cs-CZ" sz="2800" smtClean="0"/>
              <a:t>Zde chybějí některé typy bílých krvinek, zejména neutrofily. Projevuje se to sklonem ke kožním infekcím a vzniku hnisavých ložisek (abscesů). Léčba spočívá v transfúzi leukocytárních koncentrátů (koncentrované bílé krvinky)</a:t>
            </a:r>
          </a:p>
          <a:p>
            <a:pPr eaLnBrk="1" hangingPunct="1"/>
            <a:r>
              <a:rPr lang="cs-CZ" altLang="cs-CZ" sz="2800" b="1" smtClean="0">
                <a:solidFill>
                  <a:schemeClr val="tx2"/>
                </a:solidFill>
              </a:rPr>
              <a:t>Deficity nespecifické humorální imunity. </a:t>
            </a:r>
            <a:r>
              <a:rPr lang="cs-CZ" altLang="cs-CZ" sz="2800" smtClean="0"/>
              <a:t>Nejčastěji jde o nedostatek komplementu. Bývá zde sklon k bakteriálním infekcím. K léčbě se používá mražená plasma, protože obsahuje komplement.</a:t>
            </a:r>
          </a:p>
        </p:txBody>
      </p:sp>
    </p:spTree>
    <p:extLst>
      <p:ext uri="{BB962C8B-B14F-4D97-AF65-F5344CB8AC3E}">
        <p14:creationId xmlns:p14="http://schemas.microsoft.com/office/powerpoint/2010/main" val="288728275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2"/>
          <p:cNvSpPr>
            <a:spLocks noGrp="1" noChangeArrowheads="1"/>
          </p:cNvSpPr>
          <p:nvPr>
            <p:ph type="title"/>
          </p:nvPr>
        </p:nvSpPr>
        <p:spPr>
          <a:xfrm>
            <a:off x="457200" y="0"/>
            <a:ext cx="4186238" cy="1066800"/>
          </a:xfrm>
        </p:spPr>
        <p:txBody>
          <a:bodyPr rtlCol="0">
            <a:normAutofit/>
          </a:bodyPr>
          <a:lstStyle/>
          <a:p>
            <a:pPr eaLnBrk="1" fontAlgn="auto" hangingPunct="1">
              <a:spcAft>
                <a:spcPts val="0"/>
              </a:spcAft>
              <a:defRPr/>
            </a:pPr>
            <a:r>
              <a:rPr lang="cs-CZ" sz="4800" dirty="0" smtClean="0">
                <a:latin typeface="+mn-lt"/>
              </a:rPr>
              <a:t>Imunodeficity 2</a:t>
            </a:r>
          </a:p>
        </p:txBody>
      </p:sp>
      <p:sp>
        <p:nvSpPr>
          <p:cNvPr id="24579" name="Rectangle 3"/>
          <p:cNvSpPr>
            <a:spLocks noGrp="1" noChangeArrowheads="1"/>
          </p:cNvSpPr>
          <p:nvPr>
            <p:ph idx="1"/>
          </p:nvPr>
        </p:nvSpPr>
        <p:spPr>
          <a:xfrm>
            <a:off x="0" y="1066800"/>
            <a:ext cx="9144000" cy="5410200"/>
          </a:xfrm>
        </p:spPr>
        <p:txBody>
          <a:bodyPr/>
          <a:lstStyle/>
          <a:p>
            <a:pPr marL="457200" indent="-457200" eaLnBrk="1" hangingPunct="1"/>
            <a:r>
              <a:rPr lang="cs-CZ" altLang="cs-CZ" sz="3200" b="1" smtClean="0">
                <a:solidFill>
                  <a:schemeClr val="tx2"/>
                </a:solidFill>
              </a:rPr>
              <a:t>Deficity specifické buněčné imunity (T-lymfocytů). </a:t>
            </a:r>
            <a:r>
              <a:rPr lang="cs-CZ" altLang="cs-CZ" sz="3200" smtClean="0"/>
              <a:t>Bývá zde sklon k infekcím virovým, parazitárním, plísňovým, případně k tuberkulóze. Do této skupiny patří i AIDS.</a:t>
            </a:r>
          </a:p>
          <a:p>
            <a:pPr marL="457200" indent="-457200" eaLnBrk="1" hangingPunct="1"/>
            <a:r>
              <a:rPr lang="cs-CZ" altLang="cs-CZ" sz="3200" b="1" smtClean="0">
                <a:solidFill>
                  <a:schemeClr val="tx2"/>
                </a:solidFill>
              </a:rPr>
              <a:t>Deficity specifické humorální imunity. </a:t>
            </a:r>
            <a:r>
              <a:rPr lang="cs-CZ" altLang="cs-CZ" sz="3200" smtClean="0"/>
              <a:t>Chybějí některé třídy protilátek (imunoglobulinů). Projevuje se sklon ke všem infekcím, ale hlavně bakteriálním. V rámci léčby se pacientovi dodají čištěné imunoglobuliny, nejlépe lidské</a:t>
            </a:r>
          </a:p>
        </p:txBody>
      </p:sp>
    </p:spTree>
    <p:extLst>
      <p:ext uri="{BB962C8B-B14F-4D97-AF65-F5344CB8AC3E}">
        <p14:creationId xmlns:p14="http://schemas.microsoft.com/office/powerpoint/2010/main" val="14432467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Rectangle 2"/>
          <p:cNvSpPr>
            <a:spLocks noGrp="1" noChangeArrowheads="1"/>
          </p:cNvSpPr>
          <p:nvPr>
            <p:ph type="title"/>
          </p:nvPr>
        </p:nvSpPr>
        <p:spPr>
          <a:xfrm>
            <a:off x="228600" y="304800"/>
            <a:ext cx="7543800" cy="685800"/>
          </a:xfrm>
        </p:spPr>
        <p:txBody>
          <a:bodyPr rtlCol="0">
            <a:normAutofit fontScale="90000"/>
          </a:bodyPr>
          <a:lstStyle/>
          <a:p>
            <a:pPr eaLnBrk="1" fontAlgn="auto" hangingPunct="1">
              <a:spcAft>
                <a:spcPts val="0"/>
              </a:spcAft>
              <a:defRPr/>
            </a:pPr>
            <a:r>
              <a:rPr lang="cs-CZ" sz="4800" dirty="0" smtClean="0">
                <a:latin typeface="+mn-lt"/>
              </a:rPr>
              <a:t>Imunologická přecitlivělost</a:t>
            </a:r>
          </a:p>
        </p:txBody>
      </p:sp>
      <p:sp>
        <p:nvSpPr>
          <p:cNvPr id="25603" name="Rectangle 3"/>
          <p:cNvSpPr>
            <a:spLocks noGrp="1" noChangeArrowheads="1"/>
          </p:cNvSpPr>
          <p:nvPr>
            <p:ph idx="1"/>
          </p:nvPr>
        </p:nvSpPr>
        <p:spPr>
          <a:xfrm>
            <a:off x="0" y="1066800"/>
            <a:ext cx="8839200" cy="5791200"/>
          </a:xfrm>
        </p:spPr>
        <p:txBody>
          <a:bodyPr/>
          <a:lstStyle/>
          <a:p>
            <a:pPr marL="457200" indent="-457200" eaLnBrk="1" hangingPunct="1">
              <a:buFont typeface="Wingdings" panose="05000000000000000000" pitchFamily="2" charset="2"/>
              <a:buNone/>
            </a:pPr>
            <a:r>
              <a:rPr lang="cs-CZ" altLang="cs-CZ" sz="3200" smtClean="0"/>
              <a:t>je chorobný stav nadměrné imunity</a:t>
            </a:r>
          </a:p>
          <a:p>
            <a:pPr marL="457200" indent="-457200" eaLnBrk="1" hangingPunct="1"/>
            <a:r>
              <a:rPr lang="cs-CZ" altLang="cs-CZ" sz="3200" b="1" smtClean="0">
                <a:solidFill>
                  <a:schemeClr val="tx2"/>
                </a:solidFill>
              </a:rPr>
              <a:t>Alergie časného typu – atopická onemocnění</a:t>
            </a:r>
          </a:p>
          <a:p>
            <a:pPr marL="1027113" lvl="1" indent="-455613" eaLnBrk="1" hangingPunct="1"/>
            <a:r>
              <a:rPr lang="cs-CZ" altLang="cs-CZ" sz="2800" smtClean="0"/>
              <a:t>Po kontaktu s alergenem (pyl, prach, roztoči, chlad, plísně, potraviny) se uvolní IgE, histamin a látky rozšiřující cévy</a:t>
            </a:r>
          </a:p>
          <a:p>
            <a:pPr marL="1027113" lvl="1" indent="-455613" eaLnBrk="1" hangingPunct="1"/>
            <a:r>
              <a:rPr lang="cs-CZ" altLang="cs-CZ" sz="2800" smtClean="0"/>
              <a:t>Projevy mohou být různé, i podle typu kontaktu:</a:t>
            </a:r>
          </a:p>
          <a:p>
            <a:pPr marL="1370013" lvl="2" eaLnBrk="1" hangingPunct="1"/>
            <a:r>
              <a:rPr lang="cs-CZ" altLang="cs-CZ" sz="2000" b="1" smtClean="0">
                <a:solidFill>
                  <a:schemeClr val="tx2"/>
                </a:solidFill>
              </a:rPr>
              <a:t>alergická rýma</a:t>
            </a:r>
            <a:r>
              <a:rPr lang="cs-CZ" altLang="cs-CZ" sz="2000" smtClean="0"/>
              <a:t> </a:t>
            </a:r>
          </a:p>
          <a:p>
            <a:pPr marL="1370013" lvl="2" eaLnBrk="1" hangingPunct="1"/>
            <a:r>
              <a:rPr lang="cs-CZ" altLang="cs-CZ" sz="2000" b="1" smtClean="0">
                <a:solidFill>
                  <a:schemeClr val="tx2"/>
                </a:solidFill>
              </a:rPr>
              <a:t>atopické astma</a:t>
            </a:r>
            <a:r>
              <a:rPr lang="cs-CZ" altLang="cs-CZ" sz="2000" smtClean="0"/>
              <a:t> ("záducha" v průduškách)</a:t>
            </a:r>
          </a:p>
          <a:p>
            <a:pPr marL="1370013" lvl="2" eaLnBrk="1" hangingPunct="1"/>
            <a:r>
              <a:rPr lang="cs-CZ" altLang="cs-CZ" sz="2000" b="1" smtClean="0">
                <a:solidFill>
                  <a:schemeClr val="tx2"/>
                </a:solidFill>
              </a:rPr>
              <a:t>atopická dermatitida</a:t>
            </a:r>
            <a:r>
              <a:rPr lang="cs-CZ" altLang="cs-CZ" sz="2000" smtClean="0"/>
              <a:t> (kopřivka)</a:t>
            </a:r>
          </a:p>
          <a:p>
            <a:pPr marL="1370013" lvl="2" eaLnBrk="1" hangingPunct="1"/>
            <a:r>
              <a:rPr lang="cs-CZ" altLang="cs-CZ" sz="2000" b="1" smtClean="0">
                <a:solidFill>
                  <a:schemeClr val="tx2"/>
                </a:solidFill>
              </a:rPr>
              <a:t>průjmy, zvracení, bolesti břicha</a:t>
            </a:r>
          </a:p>
          <a:p>
            <a:pPr marL="1370013" lvl="2" eaLnBrk="1" hangingPunct="1"/>
            <a:r>
              <a:rPr lang="cs-CZ" altLang="cs-CZ" sz="2000" b="1" smtClean="0">
                <a:solidFill>
                  <a:schemeClr val="tx2"/>
                </a:solidFill>
              </a:rPr>
              <a:t>anafylaktický šok</a:t>
            </a:r>
            <a:r>
              <a:rPr lang="cs-CZ" altLang="cs-CZ" sz="2000" smtClean="0"/>
              <a:t> – nejzávažnější, nastává při proniknutí alergenu do krevního oběhu</a:t>
            </a:r>
          </a:p>
        </p:txBody>
      </p:sp>
    </p:spTree>
    <p:extLst>
      <p:ext uri="{BB962C8B-B14F-4D97-AF65-F5344CB8AC3E}">
        <p14:creationId xmlns:p14="http://schemas.microsoft.com/office/powerpoint/2010/main" val="14659856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8626" name="Rectangle 2"/>
          <p:cNvSpPr>
            <a:spLocks noGrp="1" noChangeArrowheads="1"/>
          </p:cNvSpPr>
          <p:nvPr>
            <p:ph type="title" idx="4294967295"/>
          </p:nvPr>
        </p:nvSpPr>
        <p:spPr>
          <a:xfrm>
            <a:off x="228600" y="404813"/>
            <a:ext cx="8915400" cy="1143000"/>
          </a:xfrm>
        </p:spPr>
        <p:txBody>
          <a:bodyPr rtlCol="0">
            <a:normAutofit fontScale="90000"/>
          </a:bodyPr>
          <a:lstStyle/>
          <a:p>
            <a:pPr algn="l" eaLnBrk="1" fontAlgn="auto" hangingPunct="1">
              <a:spcAft>
                <a:spcPts val="0"/>
              </a:spcAft>
              <a:defRPr/>
            </a:pPr>
            <a:r>
              <a:rPr lang="cs-CZ" sz="5400" dirty="0" smtClean="0">
                <a:latin typeface="+mn-lt"/>
              </a:rPr>
              <a:t>Přehled dekontaminačních metod </a:t>
            </a:r>
            <a:r>
              <a:rPr lang="cs-CZ" dirty="0" smtClean="0">
                <a:latin typeface="+mn-lt"/>
              </a:rPr>
              <a:t>(první tři dle Vyhlášky 306/2012)</a:t>
            </a:r>
          </a:p>
        </p:txBody>
      </p:sp>
      <p:graphicFrame>
        <p:nvGraphicFramePr>
          <p:cNvPr id="538627" name="Group 3"/>
          <p:cNvGraphicFramePr>
            <a:graphicFrameLocks noGrp="1"/>
          </p:cNvGraphicFramePr>
          <p:nvPr/>
        </p:nvGraphicFramePr>
        <p:xfrm>
          <a:off x="0" y="1981200"/>
          <a:ext cx="9144000" cy="4810125"/>
        </p:xfrm>
        <a:graphic>
          <a:graphicData uri="http://schemas.openxmlformats.org/drawingml/2006/table">
            <a:tbl>
              <a:tblPr/>
              <a:tblGrid>
                <a:gridCol w="2438400">
                  <a:extLst>
                    <a:ext uri="{9D8B030D-6E8A-4147-A177-3AD203B41FA5}">
                      <a16:colId xmlns:a16="http://schemas.microsoft.com/office/drawing/2014/main" val="20000"/>
                    </a:ext>
                  </a:extLst>
                </a:gridCol>
                <a:gridCol w="6705600">
                  <a:extLst>
                    <a:ext uri="{9D8B030D-6E8A-4147-A177-3AD203B41FA5}">
                      <a16:colId xmlns:a16="http://schemas.microsoft.com/office/drawing/2014/main" val="20001"/>
                    </a:ext>
                  </a:extLst>
                </a:gridCol>
              </a:tblGrid>
              <a:tr h="822444">
                <a:tc>
                  <a:txBody>
                    <a:bodyPr/>
                    <a:lstStyle/>
                    <a:p>
                      <a:pPr marL="0" marR="0" lvl="0" indent="0" algn="just"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cs-CZ" sz="2800" b="1" i="0" u="none" strike="noStrike" cap="none" normalizeH="0" baseline="0" dirty="0" smtClean="0">
                          <a:ln>
                            <a:noFill/>
                          </a:ln>
                          <a:solidFill>
                            <a:schemeClr val="tx1"/>
                          </a:solidFill>
                          <a:effectLst/>
                          <a:latin typeface="+mn-lt"/>
                        </a:rPr>
                        <a:t>Sterilizace</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cs-CZ" sz="2800" b="1" i="0" u="none" strike="noStrike" cap="none" normalizeH="0" baseline="0" smtClean="0">
                          <a:ln>
                            <a:noFill/>
                          </a:ln>
                          <a:solidFill>
                            <a:schemeClr val="tx1"/>
                          </a:solidFill>
                          <a:effectLst/>
                          <a:latin typeface="+mn-lt"/>
                        </a:rPr>
                        <a:t>Zničení všech mikrobů v daném prostředí</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310830">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cs-CZ" sz="2000" b="1" i="0" u="none" strike="noStrike" cap="none" normalizeH="0" baseline="0" smtClean="0">
                          <a:ln>
                            <a:noFill/>
                          </a:ln>
                          <a:solidFill>
                            <a:schemeClr val="tx1"/>
                          </a:solidFill>
                          <a:effectLst/>
                          <a:latin typeface="+mn-lt"/>
                        </a:rPr>
                        <a:t>Vyšší stupeň desinfekce a vícestupňová desinfekce</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cs-CZ" sz="2400" b="1" i="0" u="none" strike="noStrike" cap="none" normalizeH="0" baseline="0" smtClean="0">
                          <a:ln>
                            <a:noFill/>
                          </a:ln>
                          <a:solidFill>
                            <a:schemeClr val="tx1"/>
                          </a:solidFill>
                          <a:effectLst/>
                          <a:latin typeface="+mn-lt"/>
                        </a:rPr>
                        <a:t>Zničení naprosté většiny mikrobů, některé formy života mohou přežívat</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30374">
                <a:tc>
                  <a:txBody>
                    <a:bodyPr/>
                    <a:lstStyle/>
                    <a:p>
                      <a:pPr marL="0" marR="0" lvl="0" indent="0" algn="just"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cs-CZ" sz="2800" b="1" i="0" u="none" strike="noStrike" cap="none" normalizeH="0" baseline="0" smtClean="0">
                          <a:ln>
                            <a:noFill/>
                          </a:ln>
                          <a:solidFill>
                            <a:schemeClr val="tx1"/>
                          </a:solidFill>
                          <a:effectLst/>
                          <a:latin typeface="+mn-lt"/>
                        </a:rPr>
                        <a:t>Desinfekce</a:t>
                      </a:r>
                    </a:p>
                    <a:p>
                      <a:pPr marL="0" marR="0" lvl="0" indent="0" algn="just"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cs-CZ" sz="2800" b="1" i="0" u="none" strike="noStrike" cap="none" normalizeH="0" baseline="0" smtClean="0">
                        <a:ln>
                          <a:noFill/>
                        </a:ln>
                        <a:solidFill>
                          <a:schemeClr val="tx1"/>
                        </a:solidFill>
                        <a:effectLst/>
                        <a:latin typeface="+mn-lt"/>
                      </a:endParaRP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cs-CZ" sz="2800" b="1" i="0" u="none" strike="noStrike" cap="none" normalizeH="0" baseline="0" smtClean="0">
                          <a:ln>
                            <a:noFill/>
                          </a:ln>
                          <a:solidFill>
                            <a:schemeClr val="tx1"/>
                          </a:solidFill>
                          <a:effectLst/>
                          <a:latin typeface="+mn-lt"/>
                        </a:rPr>
                        <a:t>Zničení patogenních mikrobů (závisí na okolnostech)</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24033">
                <a:tc>
                  <a:txBody>
                    <a:bodyPr/>
                    <a:lstStyle/>
                    <a:p>
                      <a:pPr marL="0" marR="0" lvl="0" indent="0" algn="just"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cs-CZ" sz="2800" b="1" i="1" u="none" strike="noStrike" cap="none" normalizeH="0" baseline="0" smtClean="0">
                          <a:ln>
                            <a:noFill/>
                          </a:ln>
                          <a:solidFill>
                            <a:schemeClr val="tx2"/>
                          </a:solidFill>
                          <a:effectLst/>
                          <a:latin typeface="+mn-lt"/>
                        </a:rPr>
                        <a:t>Desinsekce</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cs-CZ" sz="2800" b="1" i="1" u="none" strike="noStrike" cap="none" normalizeH="0" baseline="0" smtClean="0">
                          <a:ln>
                            <a:noFill/>
                          </a:ln>
                          <a:solidFill>
                            <a:schemeClr val="tx2"/>
                          </a:solidFill>
                          <a:effectLst/>
                          <a:latin typeface="+mn-lt"/>
                        </a:rPr>
                        <a:t>Zničení škodlivého hmyzu</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822444">
                <a:tc>
                  <a:txBody>
                    <a:bodyPr/>
                    <a:lstStyle/>
                    <a:p>
                      <a:pPr marL="0" marR="0" lvl="0" indent="0" algn="just"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cs-CZ" sz="2800" b="1" i="1" u="none" strike="noStrike" cap="none" normalizeH="0" baseline="0" dirty="0" smtClean="0">
                          <a:ln>
                            <a:noFill/>
                          </a:ln>
                          <a:solidFill>
                            <a:schemeClr val="tx2"/>
                          </a:solidFill>
                          <a:effectLst/>
                          <a:latin typeface="+mn-lt"/>
                        </a:rPr>
                        <a:t>Deratizace</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cs-CZ" sz="2800" b="1" i="1" u="none" strike="noStrike" cap="none" normalizeH="0" baseline="0" dirty="0" smtClean="0">
                          <a:ln>
                            <a:noFill/>
                          </a:ln>
                          <a:solidFill>
                            <a:schemeClr val="tx2"/>
                          </a:solidFill>
                          <a:effectLst/>
                          <a:latin typeface="+mn-lt"/>
                        </a:rPr>
                        <a:t>Zničení škodlivých hlodavců </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Rectangle 2"/>
          <p:cNvSpPr>
            <a:spLocks noGrp="1" noChangeArrowheads="1"/>
          </p:cNvSpPr>
          <p:nvPr>
            <p:ph type="title"/>
          </p:nvPr>
        </p:nvSpPr>
        <p:spPr>
          <a:xfrm>
            <a:off x="0" y="228600"/>
            <a:ext cx="7162800" cy="609600"/>
          </a:xfrm>
        </p:spPr>
        <p:txBody>
          <a:bodyPr rtlCol="0">
            <a:normAutofit fontScale="90000"/>
          </a:bodyPr>
          <a:lstStyle/>
          <a:p>
            <a:pPr eaLnBrk="1" fontAlgn="auto" hangingPunct="1">
              <a:spcAft>
                <a:spcPts val="0"/>
              </a:spcAft>
              <a:defRPr/>
            </a:pPr>
            <a:r>
              <a:rPr lang="cs-CZ" sz="4800" smtClean="0">
                <a:latin typeface="+mn-lt"/>
              </a:rPr>
              <a:t>Další typy přecitlivělosti</a:t>
            </a:r>
          </a:p>
        </p:txBody>
      </p:sp>
      <p:sp>
        <p:nvSpPr>
          <p:cNvPr id="26627" name="Rectangle 3"/>
          <p:cNvSpPr>
            <a:spLocks noGrp="1" noChangeArrowheads="1"/>
          </p:cNvSpPr>
          <p:nvPr>
            <p:ph idx="1"/>
          </p:nvPr>
        </p:nvSpPr>
        <p:spPr>
          <a:xfrm>
            <a:off x="0" y="838200"/>
            <a:ext cx="9144000" cy="5638800"/>
          </a:xfrm>
        </p:spPr>
        <p:txBody>
          <a:bodyPr/>
          <a:lstStyle/>
          <a:p>
            <a:pPr marL="457200" indent="-457200" eaLnBrk="1" hangingPunct="1"/>
            <a:r>
              <a:rPr lang="cs-CZ" altLang="cs-CZ" sz="2800" b="1" smtClean="0">
                <a:solidFill>
                  <a:schemeClr val="tx2"/>
                </a:solidFill>
              </a:rPr>
              <a:t>Přecitlivělost pozdního typu</a:t>
            </a:r>
          </a:p>
          <a:p>
            <a:pPr marL="1027113" lvl="1" indent="-455613" eaLnBrk="1" hangingPunct="1"/>
            <a:r>
              <a:rPr lang="cs-CZ" altLang="cs-CZ" sz="2400" smtClean="0"/>
              <a:t>souvisí s buněčnou imunitou</a:t>
            </a:r>
          </a:p>
          <a:p>
            <a:pPr marL="1027113" lvl="1" indent="-455613" eaLnBrk="1" hangingPunct="1"/>
            <a:r>
              <a:rPr lang="cs-CZ" altLang="cs-CZ" sz="2400" smtClean="0"/>
              <a:t>po setkání se známým antigenem se projeví se zpožděním (24–48 h)</a:t>
            </a:r>
          </a:p>
          <a:p>
            <a:pPr marL="1027113" lvl="1" indent="-455613" eaLnBrk="1" hangingPunct="1"/>
            <a:r>
              <a:rPr lang="cs-CZ" altLang="cs-CZ" sz="2400" smtClean="0"/>
              <a:t>neinfekční záněty kůže – např. po chemikáliích; odvrhnutí štěpu (někdy až po letech)</a:t>
            </a:r>
          </a:p>
          <a:p>
            <a:pPr marL="1027113" lvl="1" indent="-455613" eaLnBrk="1" hangingPunct="1"/>
            <a:r>
              <a:rPr lang="cs-CZ" altLang="cs-CZ" sz="2400" smtClean="0"/>
              <a:t>využití: tuberkulínová zkouška</a:t>
            </a:r>
          </a:p>
          <a:p>
            <a:pPr marL="457200" indent="-457200" eaLnBrk="1" hangingPunct="1"/>
            <a:r>
              <a:rPr lang="cs-CZ" altLang="cs-CZ" sz="2800" b="1" smtClean="0">
                <a:solidFill>
                  <a:schemeClr val="tx2"/>
                </a:solidFill>
              </a:rPr>
              <a:t>Přecitlivělost cytotoxická a imunokomplexová</a:t>
            </a:r>
          </a:p>
          <a:p>
            <a:pPr marL="1027113" lvl="1" indent="-455613" eaLnBrk="1" hangingPunct="1"/>
            <a:r>
              <a:rPr lang="cs-CZ" altLang="cs-CZ" sz="2400" smtClean="0"/>
              <a:t>buňky poškozeny specifickými protilátkami a jejich komplexy s  antigenem (imunokomplexy) – např.: transfúzní reakce, sérová nemoc, hemolytické anémie</a:t>
            </a:r>
          </a:p>
          <a:p>
            <a:pPr marL="457200" indent="-457200" eaLnBrk="1" hangingPunct="1"/>
            <a:r>
              <a:rPr lang="cs-CZ" altLang="cs-CZ" sz="2800" b="1" smtClean="0">
                <a:solidFill>
                  <a:schemeClr val="tx2"/>
                </a:solidFill>
              </a:rPr>
              <a:t>Přecitlivělost stimulační</a:t>
            </a:r>
          </a:p>
          <a:p>
            <a:pPr marL="1027113" lvl="1" indent="-455613" eaLnBrk="1" hangingPunct="1"/>
            <a:r>
              <a:rPr lang="cs-CZ" altLang="cs-CZ" sz="2400" smtClean="0"/>
              <a:t>přecitlivělost vyvolává nadprodukci některých hormonů (např. štítné žlázy)</a:t>
            </a:r>
          </a:p>
        </p:txBody>
      </p:sp>
    </p:spTree>
    <p:extLst>
      <p:ext uri="{BB962C8B-B14F-4D97-AF65-F5344CB8AC3E}">
        <p14:creationId xmlns:p14="http://schemas.microsoft.com/office/powerpoint/2010/main" val="226199721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Rectangle 2"/>
          <p:cNvSpPr>
            <a:spLocks noGrp="1" noChangeArrowheads="1"/>
          </p:cNvSpPr>
          <p:nvPr>
            <p:ph type="title"/>
          </p:nvPr>
        </p:nvSpPr>
        <p:spPr>
          <a:xfrm>
            <a:off x="539750" y="333375"/>
            <a:ext cx="6858000" cy="838200"/>
          </a:xfrm>
        </p:spPr>
        <p:txBody>
          <a:bodyPr rtlCol="0">
            <a:normAutofit/>
          </a:bodyPr>
          <a:lstStyle/>
          <a:p>
            <a:pPr eaLnBrk="1" fontAlgn="auto" hangingPunct="1">
              <a:spcAft>
                <a:spcPts val="0"/>
              </a:spcAft>
              <a:defRPr/>
            </a:pPr>
            <a:r>
              <a:rPr lang="cs-CZ" sz="4800" dirty="0" smtClean="0">
                <a:latin typeface="+mn-lt"/>
              </a:rPr>
              <a:t>Nemoci z autoimunity</a:t>
            </a:r>
          </a:p>
        </p:txBody>
      </p:sp>
      <p:sp>
        <p:nvSpPr>
          <p:cNvPr id="27651" name="Rectangle 3"/>
          <p:cNvSpPr>
            <a:spLocks noGrp="1" noChangeArrowheads="1"/>
          </p:cNvSpPr>
          <p:nvPr>
            <p:ph idx="1"/>
          </p:nvPr>
        </p:nvSpPr>
        <p:spPr>
          <a:xfrm>
            <a:off x="539750" y="1341438"/>
            <a:ext cx="7667625" cy="3886200"/>
          </a:xfrm>
        </p:spPr>
        <p:txBody>
          <a:bodyPr/>
          <a:lstStyle/>
          <a:p>
            <a:pPr marL="457200" indent="-457200" eaLnBrk="1" hangingPunct="1"/>
            <a:r>
              <a:rPr lang="cs-CZ" altLang="cs-CZ" sz="2800" smtClean="0"/>
              <a:t>porušena tolerance vlastních antigenů</a:t>
            </a:r>
          </a:p>
          <a:p>
            <a:pPr marL="457200" indent="-457200" eaLnBrk="1" hangingPunct="1"/>
            <a:r>
              <a:rPr lang="cs-CZ" altLang="cs-CZ" sz="2800" smtClean="0"/>
              <a:t>např.: různé krvácivé a revmatické nemoci (revmatická horečka, akutní glomerulonefritida)</a:t>
            </a:r>
          </a:p>
          <a:p>
            <a:pPr marL="457200" indent="-457200" eaLnBrk="1" hangingPunct="1"/>
            <a:r>
              <a:rPr lang="cs-CZ" altLang="cs-CZ" sz="2800" smtClean="0"/>
              <a:t>příčina: zpravidla jistá antigenní „podobnost“ některých vlastních struktur s některými mikroby</a:t>
            </a:r>
          </a:p>
          <a:p>
            <a:pPr marL="457200" indent="-457200" eaLnBrk="1" hangingPunct="1"/>
            <a:r>
              <a:rPr lang="cs-CZ" altLang="cs-CZ" sz="2800" smtClean="0"/>
              <a:t>léčba: likvidace působícího agens, imunosuprese, symptomatická léčba</a:t>
            </a:r>
          </a:p>
        </p:txBody>
      </p:sp>
    </p:spTree>
    <p:extLst>
      <p:ext uri="{BB962C8B-B14F-4D97-AF65-F5344CB8AC3E}">
        <p14:creationId xmlns:p14="http://schemas.microsoft.com/office/powerpoint/2010/main" val="127972399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2"/>
          <p:cNvSpPr>
            <a:spLocks noGrp="1" noChangeArrowheads="1"/>
          </p:cNvSpPr>
          <p:nvPr>
            <p:ph type="title"/>
          </p:nvPr>
        </p:nvSpPr>
        <p:spPr>
          <a:xfrm>
            <a:off x="0" y="0"/>
            <a:ext cx="7772400" cy="1143000"/>
          </a:xfrm>
        </p:spPr>
        <p:txBody>
          <a:bodyPr rtlCol="0">
            <a:normAutofit/>
          </a:bodyPr>
          <a:lstStyle/>
          <a:p>
            <a:pPr eaLnBrk="1" fontAlgn="auto" hangingPunct="1">
              <a:spcAft>
                <a:spcPts val="0"/>
              </a:spcAft>
              <a:defRPr/>
            </a:pPr>
            <a:r>
              <a:rPr lang="cs-CZ" sz="4800" smtClean="0">
                <a:latin typeface="+mn-lt"/>
              </a:rPr>
              <a:t>Imunologické laboratoře</a:t>
            </a:r>
          </a:p>
        </p:txBody>
      </p:sp>
      <p:sp>
        <p:nvSpPr>
          <p:cNvPr id="28675" name="Rectangle 3"/>
          <p:cNvSpPr>
            <a:spLocks noGrp="1" noChangeArrowheads="1"/>
          </p:cNvSpPr>
          <p:nvPr>
            <p:ph idx="1"/>
          </p:nvPr>
        </p:nvSpPr>
        <p:spPr>
          <a:xfrm>
            <a:off x="228600" y="1143000"/>
            <a:ext cx="8915400" cy="5715000"/>
          </a:xfrm>
        </p:spPr>
        <p:txBody>
          <a:bodyPr/>
          <a:lstStyle/>
          <a:p>
            <a:pPr eaLnBrk="1" hangingPunct="1"/>
            <a:r>
              <a:rPr lang="cs-CZ" altLang="cs-CZ" sz="3200" b="1" smtClean="0">
                <a:solidFill>
                  <a:schemeClr val="tx2"/>
                </a:solidFill>
              </a:rPr>
              <a:t>Imunologické laboratoře</a:t>
            </a:r>
            <a:r>
              <a:rPr lang="cs-CZ" altLang="cs-CZ" sz="3200" smtClean="0"/>
              <a:t> fungují zpravidla v rámci velkých nemocnic (např. Ústav klinické imunologie a alergologie ve FN u sv. Anny v Brně – ÚKIA), nebo v rámci klinických laboratoří.</a:t>
            </a:r>
          </a:p>
          <a:p>
            <a:pPr eaLnBrk="1" hangingPunct="1"/>
            <a:r>
              <a:rPr lang="cs-CZ" altLang="cs-CZ" sz="3200" smtClean="0"/>
              <a:t>V některých případech (již zmíněný ÚKIA) nejde jen o laboratorní provoz, ale i o </a:t>
            </a:r>
            <a:r>
              <a:rPr lang="cs-CZ" altLang="cs-CZ" sz="3200" b="1" smtClean="0">
                <a:solidFill>
                  <a:schemeClr val="tx2"/>
                </a:solidFill>
              </a:rPr>
              <a:t>práci s pacienty</a:t>
            </a:r>
            <a:r>
              <a:rPr lang="cs-CZ" altLang="cs-CZ" sz="3200" smtClean="0"/>
              <a:t>, jejich klinické vyšetřování imunologické i alergologické. Tato práce je již nad rámec našeho povídání, patří spíše do oblasti vnitřního (interního) lékařství.</a:t>
            </a:r>
          </a:p>
        </p:txBody>
      </p:sp>
    </p:spTree>
    <p:extLst>
      <p:ext uri="{BB962C8B-B14F-4D97-AF65-F5344CB8AC3E}">
        <p14:creationId xmlns:p14="http://schemas.microsoft.com/office/powerpoint/2010/main" val="379875375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a:xfrm>
            <a:off x="0" y="0"/>
            <a:ext cx="7772400" cy="1143000"/>
          </a:xfrm>
        </p:spPr>
        <p:txBody>
          <a:bodyPr rtlCol="0">
            <a:normAutofit/>
          </a:bodyPr>
          <a:lstStyle/>
          <a:p>
            <a:pPr eaLnBrk="1" fontAlgn="auto" hangingPunct="1">
              <a:spcAft>
                <a:spcPts val="0"/>
              </a:spcAft>
              <a:defRPr/>
            </a:pPr>
            <a:r>
              <a:rPr lang="cs-CZ" sz="4800" smtClean="0">
                <a:latin typeface="+mn-lt"/>
              </a:rPr>
              <a:t>Práce imunologické laboratoře</a:t>
            </a:r>
          </a:p>
        </p:txBody>
      </p:sp>
      <p:sp>
        <p:nvSpPr>
          <p:cNvPr id="29699" name="Rectangle 3"/>
          <p:cNvSpPr>
            <a:spLocks noGrp="1" noChangeArrowheads="1"/>
          </p:cNvSpPr>
          <p:nvPr>
            <p:ph idx="1"/>
          </p:nvPr>
        </p:nvSpPr>
        <p:spPr>
          <a:xfrm>
            <a:off x="0" y="990600"/>
            <a:ext cx="8839200" cy="5715000"/>
          </a:xfrm>
        </p:spPr>
        <p:txBody>
          <a:bodyPr/>
          <a:lstStyle/>
          <a:p>
            <a:pPr eaLnBrk="1" hangingPunct="1"/>
            <a:r>
              <a:rPr lang="cs-CZ" altLang="cs-CZ" sz="3200" b="1" smtClean="0">
                <a:solidFill>
                  <a:schemeClr val="tx2"/>
                </a:solidFill>
              </a:rPr>
              <a:t>Imunologická laboratoř</a:t>
            </a:r>
            <a:r>
              <a:rPr lang="cs-CZ" altLang="cs-CZ" sz="3200" smtClean="0"/>
              <a:t> vyšetřuje zpravidla krev. Podstatná může být buněčná složka (zejména bílé krvinky), ale také plasma/sérum (humorální složky imunity).</a:t>
            </a:r>
          </a:p>
          <a:p>
            <a:pPr eaLnBrk="1" hangingPunct="1"/>
            <a:r>
              <a:rPr lang="cs-CZ" altLang="cs-CZ" sz="3200" smtClean="0"/>
              <a:t>Základem práce je </a:t>
            </a:r>
            <a:r>
              <a:rPr lang="cs-CZ" altLang="cs-CZ" sz="3200" b="1" smtClean="0">
                <a:solidFill>
                  <a:schemeClr val="tx2"/>
                </a:solidFill>
              </a:rPr>
              <a:t>stanovení jednotlivých složek imunity</a:t>
            </a:r>
            <a:r>
              <a:rPr lang="cs-CZ" altLang="cs-CZ" sz="3200" smtClean="0"/>
              <a:t>: imunoglobulinů, jednotlivých typů lymfocytů (CD4, CD8… jejich poměr je významným markerem zánětlivých, autoimunitních a nádorových procesů) a podobně</a:t>
            </a:r>
          </a:p>
          <a:p>
            <a:pPr eaLnBrk="1" hangingPunct="1"/>
            <a:r>
              <a:rPr lang="cs-CZ" altLang="cs-CZ" sz="3200" smtClean="0"/>
              <a:t>Stanovuje se také histamin a další složky nespecifické humorální imunity</a:t>
            </a:r>
          </a:p>
        </p:txBody>
      </p:sp>
    </p:spTree>
    <p:extLst>
      <p:ext uri="{BB962C8B-B14F-4D97-AF65-F5344CB8AC3E}">
        <p14:creationId xmlns:p14="http://schemas.microsoft.com/office/powerpoint/2010/main" val="98968373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ChangeArrowheads="1"/>
          </p:cNvSpPr>
          <p:nvPr>
            <p:ph type="title"/>
          </p:nvPr>
        </p:nvSpPr>
        <p:spPr>
          <a:xfrm>
            <a:off x="0" y="0"/>
            <a:ext cx="8610600" cy="1143000"/>
          </a:xfrm>
        </p:spPr>
        <p:txBody>
          <a:bodyPr rtlCol="0">
            <a:normAutofit/>
          </a:bodyPr>
          <a:lstStyle/>
          <a:p>
            <a:pPr eaLnBrk="1" fontAlgn="auto" hangingPunct="1">
              <a:spcAft>
                <a:spcPts val="0"/>
              </a:spcAft>
              <a:defRPr/>
            </a:pPr>
            <a:r>
              <a:rPr lang="cs-CZ" sz="4800" smtClean="0">
                <a:latin typeface="+mn-lt"/>
              </a:rPr>
              <a:t>Stanovení protilátek v imunologii</a:t>
            </a:r>
          </a:p>
        </p:txBody>
      </p:sp>
      <p:sp>
        <p:nvSpPr>
          <p:cNvPr id="30723" name="Rectangle 3"/>
          <p:cNvSpPr>
            <a:spLocks noGrp="1" noChangeArrowheads="1"/>
          </p:cNvSpPr>
          <p:nvPr>
            <p:ph idx="1"/>
          </p:nvPr>
        </p:nvSpPr>
        <p:spPr>
          <a:xfrm>
            <a:off x="0" y="1066800"/>
            <a:ext cx="8915400" cy="5638800"/>
          </a:xfrm>
        </p:spPr>
        <p:txBody>
          <a:bodyPr/>
          <a:lstStyle/>
          <a:p>
            <a:pPr eaLnBrk="1" hangingPunct="1"/>
            <a:r>
              <a:rPr lang="cs-CZ" altLang="cs-CZ" sz="3200" smtClean="0"/>
              <a:t>Imunologové stanovují především</a:t>
            </a:r>
          </a:p>
          <a:p>
            <a:pPr lvl="1" eaLnBrk="1" hangingPunct="1"/>
            <a:r>
              <a:rPr lang="cs-CZ" altLang="cs-CZ" sz="2800" b="1" smtClean="0">
                <a:solidFill>
                  <a:schemeClr val="tx2"/>
                </a:solidFill>
              </a:rPr>
              <a:t>celkové množství jednotlivých tříd imunoglobulinů</a:t>
            </a:r>
          </a:p>
          <a:p>
            <a:pPr lvl="1" eaLnBrk="1" hangingPunct="1"/>
            <a:r>
              <a:rPr lang="cs-CZ" altLang="cs-CZ" sz="2800" smtClean="0"/>
              <a:t>specifické </a:t>
            </a:r>
            <a:r>
              <a:rPr lang="cs-CZ" altLang="cs-CZ" sz="2800" b="1" smtClean="0">
                <a:solidFill>
                  <a:schemeClr val="tx2"/>
                </a:solidFill>
              </a:rPr>
              <a:t>imunoglobuliny proti alergenům, chladovým aglutininům</a:t>
            </a:r>
            <a:r>
              <a:rPr lang="cs-CZ" altLang="cs-CZ" sz="2800" smtClean="0"/>
              <a:t>, autoprotilátky, případně cirkulující imunokomplexy antigen-protilátka</a:t>
            </a:r>
          </a:p>
          <a:p>
            <a:pPr lvl="1" eaLnBrk="1" hangingPunct="1"/>
            <a:r>
              <a:rPr lang="cs-CZ" altLang="cs-CZ" sz="2800" smtClean="0"/>
              <a:t>zpravidla však </a:t>
            </a:r>
            <a:r>
              <a:rPr lang="cs-CZ" altLang="cs-CZ" sz="2800" b="1" smtClean="0">
                <a:solidFill>
                  <a:schemeClr val="tx2"/>
                </a:solidFill>
              </a:rPr>
              <a:t>nestanovují množství protilátek proti mikrobiálním antigenům</a:t>
            </a:r>
            <a:r>
              <a:rPr lang="cs-CZ" altLang="cs-CZ" sz="2800" smtClean="0"/>
              <a:t>, to zůstává součástí práce mikrobiologie (serologie)</a:t>
            </a:r>
          </a:p>
        </p:txBody>
      </p:sp>
    </p:spTree>
    <p:extLst>
      <p:ext uri="{BB962C8B-B14F-4D97-AF65-F5344CB8AC3E}">
        <p14:creationId xmlns:p14="http://schemas.microsoft.com/office/powerpoint/2010/main" val="88851382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a:xfrm>
            <a:off x="304800" y="228600"/>
            <a:ext cx="8839200" cy="1295400"/>
          </a:xfrm>
        </p:spPr>
        <p:txBody>
          <a:bodyPr rtlCol="0">
            <a:normAutofit fontScale="90000"/>
          </a:bodyPr>
          <a:lstStyle/>
          <a:p>
            <a:pPr eaLnBrk="1" fontAlgn="auto" hangingPunct="1">
              <a:spcAft>
                <a:spcPts val="0"/>
              </a:spcAft>
              <a:defRPr/>
            </a:pPr>
            <a:r>
              <a:rPr lang="cs-CZ" sz="4800" smtClean="0">
                <a:latin typeface="+mn-lt"/>
              </a:rPr>
              <a:t>Imunoterapie (léčení imunopreparáty)</a:t>
            </a:r>
          </a:p>
        </p:txBody>
      </p:sp>
      <p:sp>
        <p:nvSpPr>
          <p:cNvPr id="243715" name="Rectangle 3"/>
          <p:cNvSpPr>
            <a:spLocks noGrp="1" noChangeArrowheads="1"/>
          </p:cNvSpPr>
          <p:nvPr>
            <p:ph idx="1"/>
          </p:nvPr>
        </p:nvSpPr>
        <p:spPr>
          <a:xfrm>
            <a:off x="228600" y="1600200"/>
            <a:ext cx="8686800" cy="5029200"/>
          </a:xfrm>
        </p:spPr>
        <p:txBody>
          <a:bodyPr rtlCol="0">
            <a:normAutofit fontScale="92500" lnSpcReduction="10000"/>
          </a:bodyPr>
          <a:lstStyle/>
          <a:p>
            <a:pPr marL="457200" indent="-457200" eaLnBrk="1" fontAlgn="auto" hangingPunct="1">
              <a:spcAft>
                <a:spcPts val="0"/>
              </a:spcAft>
              <a:buFont typeface="Wingdings" panose="05000000000000000000" pitchFamily="2" charset="2"/>
              <a:buNone/>
              <a:defRPr/>
            </a:pPr>
            <a:r>
              <a:rPr lang="cs-CZ" sz="3600" smtClean="0"/>
              <a:t>(profylaxe, prevence i léčení chorob)</a:t>
            </a:r>
          </a:p>
          <a:p>
            <a:pPr marL="457200" indent="-457200" eaLnBrk="1" fontAlgn="auto" hangingPunct="1">
              <a:spcAft>
                <a:spcPts val="0"/>
              </a:spcAft>
              <a:defRPr/>
            </a:pPr>
            <a:r>
              <a:rPr lang="cs-CZ" sz="3600" b="1" smtClean="0">
                <a:solidFill>
                  <a:schemeClr val="tx2"/>
                </a:solidFill>
              </a:rPr>
              <a:t>Imunizace</a:t>
            </a:r>
            <a:r>
              <a:rPr lang="cs-CZ" sz="3600" smtClean="0"/>
              <a:t> – viz dále</a:t>
            </a:r>
          </a:p>
          <a:p>
            <a:pPr marL="457200" indent="-457200" eaLnBrk="1" fontAlgn="auto" hangingPunct="1">
              <a:spcAft>
                <a:spcPts val="0"/>
              </a:spcAft>
              <a:defRPr/>
            </a:pPr>
            <a:r>
              <a:rPr lang="cs-CZ" sz="3600" b="1" smtClean="0">
                <a:solidFill>
                  <a:schemeClr val="tx2"/>
                </a:solidFill>
              </a:rPr>
              <a:t>Imunosuprese</a:t>
            </a:r>
            <a:r>
              <a:rPr lang="cs-CZ" sz="3600" smtClean="0"/>
              <a:t> – potlačení imunitních reakcí – u nadměrné nebo špatné imunity</a:t>
            </a:r>
          </a:p>
          <a:p>
            <a:pPr marL="457200" indent="-457200" eaLnBrk="1" fontAlgn="auto" hangingPunct="1">
              <a:spcAft>
                <a:spcPts val="0"/>
              </a:spcAft>
              <a:defRPr/>
            </a:pPr>
            <a:r>
              <a:rPr lang="cs-CZ" sz="3600" b="1" smtClean="0">
                <a:solidFill>
                  <a:schemeClr val="tx2"/>
                </a:solidFill>
              </a:rPr>
              <a:t>Imunostimulace</a:t>
            </a:r>
            <a:r>
              <a:rPr lang="cs-CZ" sz="3600" smtClean="0"/>
              <a:t> – povzbuzení nedostatečné imunity</a:t>
            </a:r>
          </a:p>
          <a:p>
            <a:pPr marL="457200" indent="-457200" eaLnBrk="1" fontAlgn="auto" hangingPunct="1">
              <a:spcAft>
                <a:spcPts val="0"/>
              </a:spcAft>
              <a:defRPr/>
            </a:pPr>
            <a:r>
              <a:rPr lang="cs-CZ" sz="3600" b="1" smtClean="0">
                <a:solidFill>
                  <a:schemeClr val="tx2"/>
                </a:solidFill>
              </a:rPr>
              <a:t>Desenzibilizace</a:t>
            </a:r>
            <a:r>
              <a:rPr lang="cs-CZ" sz="3600" smtClean="0"/>
              <a:t> – podávají se mikrodávky antigenu, aby si na ně organismus "zvykl" a nereagoval přehnaně; dávky se postupně zvyšují</a:t>
            </a:r>
          </a:p>
        </p:txBody>
      </p:sp>
    </p:spTree>
    <p:extLst>
      <p:ext uri="{BB962C8B-B14F-4D97-AF65-F5344CB8AC3E}">
        <p14:creationId xmlns:p14="http://schemas.microsoft.com/office/powerpoint/2010/main" val="153496079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2"/>
          <p:cNvSpPr>
            <a:spLocks noGrp="1" noChangeArrowheads="1"/>
          </p:cNvSpPr>
          <p:nvPr>
            <p:ph type="title"/>
          </p:nvPr>
        </p:nvSpPr>
        <p:spPr>
          <a:xfrm>
            <a:off x="228600" y="0"/>
            <a:ext cx="5867400" cy="608013"/>
          </a:xfrm>
        </p:spPr>
        <p:txBody>
          <a:bodyPr rtlCol="0">
            <a:noAutofit/>
          </a:bodyPr>
          <a:lstStyle/>
          <a:p>
            <a:pPr eaLnBrk="1" fontAlgn="auto" hangingPunct="1">
              <a:spcAft>
                <a:spcPts val="0"/>
              </a:spcAft>
              <a:defRPr/>
            </a:pPr>
            <a:r>
              <a:rPr lang="cs-CZ" sz="4800" smtClean="0">
                <a:latin typeface="+mn-lt"/>
              </a:rPr>
              <a:t>Imunizace – princip</a:t>
            </a:r>
          </a:p>
        </p:txBody>
      </p:sp>
      <p:sp>
        <p:nvSpPr>
          <p:cNvPr id="32771" name="Rectangle 3"/>
          <p:cNvSpPr>
            <a:spLocks noGrp="1" noChangeArrowheads="1"/>
          </p:cNvSpPr>
          <p:nvPr>
            <p:ph idx="1"/>
          </p:nvPr>
        </p:nvSpPr>
        <p:spPr>
          <a:xfrm>
            <a:off x="0" y="762000"/>
            <a:ext cx="9144000" cy="6096000"/>
          </a:xfrm>
        </p:spPr>
        <p:txBody>
          <a:bodyPr/>
          <a:lstStyle/>
          <a:p>
            <a:pPr eaLnBrk="1" hangingPunct="1"/>
            <a:r>
              <a:rPr lang="cs-CZ" altLang="cs-CZ" sz="2800" smtClean="0"/>
              <a:t>Imunizace je založena na posílení specifické látkové, méně často i buněčné imunity</a:t>
            </a:r>
          </a:p>
          <a:p>
            <a:pPr eaLnBrk="1" hangingPunct="1"/>
            <a:r>
              <a:rPr lang="cs-CZ" altLang="cs-CZ" sz="2800" smtClean="0"/>
              <a:t>Imunizaci můžeme připodobnit k biblickému příběhu o hladovému muži na břehu řeky. Jak mu můžeme pomoci?</a:t>
            </a:r>
          </a:p>
          <a:p>
            <a:pPr lvl="1" eaLnBrk="1" hangingPunct="1"/>
            <a:r>
              <a:rPr lang="cs-CZ" altLang="cs-CZ" sz="2400" b="1" smtClean="0">
                <a:solidFill>
                  <a:schemeClr val="tx2"/>
                </a:solidFill>
              </a:rPr>
              <a:t>Nachytáme ryby</a:t>
            </a:r>
            <a:r>
              <a:rPr lang="cs-CZ" altLang="cs-CZ" sz="2400" smtClean="0"/>
              <a:t> – rychle se nasytí, ale ryby brzy dojdou. Obdobou je </a:t>
            </a:r>
            <a:r>
              <a:rPr lang="cs-CZ" altLang="cs-CZ" sz="2400" b="1" smtClean="0">
                <a:solidFill>
                  <a:schemeClr val="tx2"/>
                </a:solidFill>
              </a:rPr>
              <a:t>pasivní imunizace: do těla vneseme protilátky</a:t>
            </a:r>
            <a:r>
              <a:rPr lang="cs-CZ" altLang="cs-CZ" sz="2400" smtClean="0"/>
              <a:t>, ty účinkují hned, ale krátkodobě.</a:t>
            </a:r>
          </a:p>
          <a:p>
            <a:pPr lvl="1" eaLnBrk="1" hangingPunct="1"/>
            <a:r>
              <a:rPr lang="cs-CZ" altLang="cs-CZ" sz="2400" b="1" smtClean="0">
                <a:solidFill>
                  <a:schemeClr val="tx2"/>
                </a:solidFill>
              </a:rPr>
              <a:t>Naučíme ho ryby chytat</a:t>
            </a:r>
            <a:r>
              <a:rPr lang="cs-CZ" altLang="cs-CZ" sz="2400" smtClean="0"/>
              <a:t> – bude se umět uživit už stále, ale než se to naučí, bude mít pořád hlad. Obdobou je </a:t>
            </a:r>
            <a:r>
              <a:rPr lang="cs-CZ" altLang="cs-CZ" sz="2400" b="1" smtClean="0">
                <a:solidFill>
                  <a:schemeClr val="tx2"/>
                </a:solidFill>
              </a:rPr>
              <a:t>aktivní imunizace: do těla vneseme antigen</a:t>
            </a:r>
            <a:r>
              <a:rPr lang="cs-CZ" altLang="cs-CZ" sz="2400" smtClean="0"/>
              <a:t>, tělo si začne tvořit vlastní protilátky. Nebudou ale k dispozici hned.</a:t>
            </a:r>
          </a:p>
          <a:p>
            <a:pPr lvl="1" eaLnBrk="1" hangingPunct="1"/>
            <a:r>
              <a:rPr lang="cs-CZ" altLang="cs-CZ" sz="2400" smtClean="0"/>
              <a:t>Někdy </a:t>
            </a:r>
            <a:r>
              <a:rPr lang="cs-CZ" altLang="cs-CZ" sz="2400" b="1" smtClean="0">
                <a:solidFill>
                  <a:schemeClr val="tx2"/>
                </a:solidFill>
              </a:rPr>
              <a:t>kombinujeme oba postupy</a:t>
            </a:r>
            <a:r>
              <a:rPr lang="cs-CZ" altLang="cs-CZ" sz="2400" smtClean="0"/>
              <a:t>: pasivní imunizace vyřeší akutní situaci, aktivní řeší problém dlouhodobě.</a:t>
            </a:r>
          </a:p>
        </p:txBody>
      </p:sp>
    </p:spTree>
    <p:extLst>
      <p:ext uri="{BB962C8B-B14F-4D97-AF65-F5344CB8AC3E}">
        <p14:creationId xmlns:p14="http://schemas.microsoft.com/office/powerpoint/2010/main" val="179003383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Grp="1" noChangeArrowheads="1"/>
          </p:cNvSpPr>
          <p:nvPr>
            <p:ph type="title"/>
          </p:nvPr>
        </p:nvSpPr>
        <p:spPr>
          <a:xfrm>
            <a:off x="177800" y="188913"/>
            <a:ext cx="4800600" cy="685800"/>
          </a:xfrm>
        </p:spPr>
        <p:txBody>
          <a:bodyPr rtlCol="0">
            <a:normAutofit fontScale="90000"/>
          </a:bodyPr>
          <a:lstStyle/>
          <a:p>
            <a:pPr eaLnBrk="1" fontAlgn="auto" hangingPunct="1">
              <a:spcAft>
                <a:spcPts val="0"/>
              </a:spcAft>
              <a:defRPr/>
            </a:pPr>
            <a:r>
              <a:rPr lang="cs-CZ" sz="4800" dirty="0" smtClean="0">
                <a:latin typeface="+mn-lt"/>
              </a:rPr>
              <a:t>Pasivní imunizace</a:t>
            </a:r>
          </a:p>
        </p:txBody>
      </p:sp>
      <p:sp>
        <p:nvSpPr>
          <p:cNvPr id="246787" name="Rectangle 3"/>
          <p:cNvSpPr>
            <a:spLocks noGrp="1" noChangeArrowheads="1"/>
          </p:cNvSpPr>
          <p:nvPr>
            <p:ph idx="1"/>
          </p:nvPr>
        </p:nvSpPr>
        <p:spPr>
          <a:xfrm>
            <a:off x="171450" y="1196975"/>
            <a:ext cx="8458200" cy="4953000"/>
          </a:xfrm>
        </p:spPr>
        <p:txBody>
          <a:bodyPr rtlCol="0">
            <a:normAutofit fontScale="92500" lnSpcReduction="10000"/>
          </a:bodyPr>
          <a:lstStyle/>
          <a:p>
            <a:pPr eaLnBrk="1" fontAlgn="auto" hangingPunct="1">
              <a:spcAft>
                <a:spcPts val="0"/>
              </a:spcAft>
              <a:defRPr/>
            </a:pPr>
            <a:r>
              <a:rPr lang="cs-CZ" sz="3600" dirty="0" smtClean="0"/>
              <a:t>Do organismu jsou vneseny už hotové protilátky nebo sérum, které je obsahuje.</a:t>
            </a:r>
          </a:p>
          <a:p>
            <a:pPr eaLnBrk="1" fontAlgn="auto" hangingPunct="1">
              <a:spcAft>
                <a:spcPts val="0"/>
              </a:spcAft>
              <a:defRPr/>
            </a:pPr>
            <a:r>
              <a:rPr lang="cs-CZ" sz="3600" b="1" dirty="0" smtClean="0">
                <a:solidFill>
                  <a:schemeClr val="tx2"/>
                </a:solidFill>
              </a:rPr>
              <a:t>Nevýhoda:</a:t>
            </a:r>
            <a:r>
              <a:rPr lang="cs-CZ" sz="3600" dirty="0" smtClean="0"/>
              <a:t> protilátky od cizího člověka nikdy nejsou stejné, fungují méně účinně a postupně se jich tělo zbavuje (krátkodobý účinek)</a:t>
            </a:r>
          </a:p>
          <a:p>
            <a:pPr eaLnBrk="1" fontAlgn="auto" hangingPunct="1">
              <a:spcAft>
                <a:spcPts val="0"/>
              </a:spcAft>
              <a:defRPr/>
            </a:pPr>
            <a:r>
              <a:rPr lang="cs-CZ" sz="3600" b="1" dirty="0" smtClean="0">
                <a:solidFill>
                  <a:schemeClr val="tx2"/>
                </a:solidFill>
              </a:rPr>
              <a:t>Výhoda</a:t>
            </a:r>
            <a:r>
              <a:rPr lang="cs-CZ" sz="3600" b="1" dirty="0" smtClean="0"/>
              <a:t>:</a:t>
            </a:r>
            <a:r>
              <a:rPr lang="cs-CZ" sz="3600" dirty="0" smtClean="0"/>
              <a:t> organismus je chráněn okamžitě. Nevýhodu krátkodobého účinku lze odstranit, pokud pasivní imunizaci zkombinujeme s aktivní (například u tetanu)</a:t>
            </a:r>
          </a:p>
        </p:txBody>
      </p:sp>
    </p:spTree>
    <p:extLst>
      <p:ext uri="{BB962C8B-B14F-4D97-AF65-F5344CB8AC3E}">
        <p14:creationId xmlns:p14="http://schemas.microsoft.com/office/powerpoint/2010/main" val="258557332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2"/>
          <p:cNvSpPr>
            <a:spLocks noGrp="1" noChangeArrowheads="1"/>
          </p:cNvSpPr>
          <p:nvPr>
            <p:ph type="title"/>
          </p:nvPr>
        </p:nvSpPr>
        <p:spPr>
          <a:xfrm>
            <a:off x="395288" y="333375"/>
            <a:ext cx="7772400" cy="608013"/>
          </a:xfrm>
        </p:spPr>
        <p:txBody>
          <a:bodyPr rtlCol="0">
            <a:normAutofit fontScale="90000"/>
          </a:bodyPr>
          <a:lstStyle/>
          <a:p>
            <a:pPr eaLnBrk="1" fontAlgn="auto" hangingPunct="1">
              <a:spcAft>
                <a:spcPts val="0"/>
              </a:spcAft>
              <a:defRPr/>
            </a:pPr>
            <a:r>
              <a:rPr lang="cs-CZ" sz="4800" dirty="0" smtClean="0">
                <a:latin typeface="+mn-lt"/>
              </a:rPr>
              <a:t>Možnosti pasivní imunizace</a:t>
            </a:r>
          </a:p>
        </p:txBody>
      </p:sp>
      <p:sp>
        <p:nvSpPr>
          <p:cNvPr id="34819" name="Rectangle 3"/>
          <p:cNvSpPr>
            <a:spLocks noGrp="1" noChangeArrowheads="1"/>
          </p:cNvSpPr>
          <p:nvPr>
            <p:ph idx="1"/>
          </p:nvPr>
        </p:nvSpPr>
        <p:spPr>
          <a:xfrm>
            <a:off x="363538" y="1052513"/>
            <a:ext cx="8699500" cy="5445125"/>
          </a:xfrm>
        </p:spPr>
        <p:txBody>
          <a:bodyPr/>
          <a:lstStyle/>
          <a:p>
            <a:pPr eaLnBrk="1" hangingPunct="1"/>
            <a:r>
              <a:rPr lang="cs-CZ" altLang="cs-CZ" sz="3200" b="1" smtClean="0">
                <a:solidFill>
                  <a:schemeClr val="tx2"/>
                </a:solidFill>
              </a:rPr>
              <a:t>Nespecifická séra</a:t>
            </a:r>
          </a:p>
          <a:p>
            <a:pPr lvl="1" eaLnBrk="1" hangingPunct="1"/>
            <a:r>
              <a:rPr lang="cs-CZ" altLang="cs-CZ" sz="2800" smtClean="0"/>
              <a:t>z krve mnoha dárců</a:t>
            </a:r>
          </a:p>
          <a:p>
            <a:pPr lvl="1" eaLnBrk="1" hangingPunct="1"/>
            <a:r>
              <a:rPr lang="cs-CZ" altLang="cs-CZ" sz="2800" smtClean="0"/>
              <a:t>obsahují protilátky proti mnoha běžným chorobám</a:t>
            </a:r>
          </a:p>
          <a:p>
            <a:pPr lvl="1" eaLnBrk="1" hangingPunct="1"/>
            <a:r>
              <a:rPr lang="cs-CZ" altLang="cs-CZ" sz="2800" smtClean="0"/>
              <a:t>obsahují i také řadu nežádoucích složek </a:t>
            </a:r>
          </a:p>
          <a:p>
            <a:pPr lvl="1" eaLnBrk="1" hangingPunct="1"/>
            <a:r>
              <a:rPr lang="cs-CZ" altLang="cs-CZ" sz="2800" smtClean="0"/>
              <a:t>proto se s  jejich používáním čím dál více váhá</a:t>
            </a:r>
          </a:p>
          <a:p>
            <a:pPr eaLnBrk="1" hangingPunct="1"/>
            <a:r>
              <a:rPr lang="cs-CZ" altLang="cs-CZ" sz="3200" b="1" smtClean="0">
                <a:solidFill>
                  <a:schemeClr val="tx2"/>
                </a:solidFill>
              </a:rPr>
              <a:t>Specifické protilátky</a:t>
            </a:r>
            <a:r>
              <a:rPr lang="cs-CZ" altLang="cs-CZ" sz="3200" smtClean="0"/>
              <a:t> – příklady</a:t>
            </a:r>
          </a:p>
          <a:p>
            <a:pPr lvl="1" eaLnBrk="1" hangingPunct="1"/>
            <a:r>
              <a:rPr lang="cs-CZ" altLang="cs-CZ" sz="2800" smtClean="0"/>
              <a:t>TEGA – proti tetanu</a:t>
            </a:r>
          </a:p>
          <a:p>
            <a:pPr lvl="1" eaLnBrk="1" hangingPunct="1"/>
            <a:r>
              <a:rPr lang="cs-CZ" altLang="cs-CZ" sz="2800" smtClean="0"/>
              <a:t>HEPAGA – proti hepatitidě B</a:t>
            </a:r>
          </a:p>
          <a:p>
            <a:pPr lvl="1" eaLnBrk="1" hangingPunct="1"/>
            <a:r>
              <a:rPr lang="cs-CZ" altLang="cs-CZ" sz="2800" smtClean="0"/>
              <a:t>BOSEA – globuliny proti botulismu</a:t>
            </a:r>
          </a:p>
          <a:p>
            <a:pPr lvl="1" eaLnBrk="1" hangingPunct="1"/>
            <a:r>
              <a:rPr lang="cs-CZ" altLang="cs-CZ" sz="2800" smtClean="0"/>
              <a:t>GASEA – proti plynaté sněti</a:t>
            </a:r>
          </a:p>
        </p:txBody>
      </p:sp>
    </p:spTree>
    <p:extLst>
      <p:ext uri="{BB962C8B-B14F-4D97-AF65-F5344CB8AC3E}">
        <p14:creationId xmlns:p14="http://schemas.microsoft.com/office/powerpoint/2010/main" val="149279171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p:cNvSpPr>
            <a:spLocks noGrp="1" noChangeArrowheads="1"/>
          </p:cNvSpPr>
          <p:nvPr>
            <p:ph type="title"/>
          </p:nvPr>
        </p:nvSpPr>
        <p:spPr>
          <a:xfrm>
            <a:off x="179388" y="333375"/>
            <a:ext cx="5791200" cy="762000"/>
          </a:xfrm>
        </p:spPr>
        <p:txBody>
          <a:bodyPr rtlCol="0">
            <a:normAutofit fontScale="90000"/>
          </a:bodyPr>
          <a:lstStyle/>
          <a:p>
            <a:pPr eaLnBrk="1" fontAlgn="auto" hangingPunct="1">
              <a:spcAft>
                <a:spcPts val="0"/>
              </a:spcAft>
              <a:defRPr/>
            </a:pPr>
            <a:r>
              <a:rPr lang="cs-CZ" sz="4800" dirty="0" smtClean="0">
                <a:latin typeface="+mn-lt"/>
              </a:rPr>
              <a:t>Aktivní imunizace</a:t>
            </a:r>
          </a:p>
        </p:txBody>
      </p:sp>
      <p:sp>
        <p:nvSpPr>
          <p:cNvPr id="35843" name="Rectangle 3"/>
          <p:cNvSpPr>
            <a:spLocks noGrp="1" noChangeArrowheads="1"/>
          </p:cNvSpPr>
          <p:nvPr>
            <p:ph idx="1"/>
          </p:nvPr>
        </p:nvSpPr>
        <p:spPr>
          <a:xfrm>
            <a:off x="395288" y="1341438"/>
            <a:ext cx="8305800" cy="4768850"/>
          </a:xfrm>
        </p:spPr>
        <p:txBody>
          <a:bodyPr/>
          <a:lstStyle/>
          <a:p>
            <a:pPr eaLnBrk="1" hangingPunct="1"/>
            <a:r>
              <a:rPr lang="cs-CZ" altLang="cs-CZ" sz="3600" b="1" smtClean="0">
                <a:solidFill>
                  <a:schemeClr val="tx2"/>
                </a:solidFill>
              </a:rPr>
              <a:t>Aktivní imunizace = očkování:</a:t>
            </a:r>
            <a:r>
              <a:rPr lang="cs-CZ" altLang="cs-CZ" sz="3600" smtClean="0"/>
              <a:t> do organismu je vnesena očkovací látka, obsahující antigen. Tělo je antigenem "vyprovokováno" a vytváří protilátky.</a:t>
            </a:r>
          </a:p>
          <a:p>
            <a:pPr eaLnBrk="1" hangingPunct="1"/>
            <a:r>
              <a:rPr lang="cs-CZ" altLang="cs-CZ" sz="3600" b="1" smtClean="0">
                <a:solidFill>
                  <a:schemeClr val="tx2"/>
                </a:solidFill>
              </a:rPr>
              <a:t>Očkování proti TBC – výjimka:</a:t>
            </a:r>
            <a:r>
              <a:rPr lang="cs-CZ" altLang="cs-CZ" sz="3600" smtClean="0"/>
              <a:t> cílem zde není vyvolat tvorbu protilátek,ale tvorbu buněčné imunity, což souvisí se zvláštními mechanismy u TBC infekce</a:t>
            </a:r>
          </a:p>
        </p:txBody>
      </p:sp>
    </p:spTree>
    <p:extLst>
      <p:ext uri="{BB962C8B-B14F-4D97-AF65-F5344CB8AC3E}">
        <p14:creationId xmlns:p14="http://schemas.microsoft.com/office/powerpoint/2010/main" val="32212256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28600" y="381000"/>
            <a:ext cx="6400800" cy="685800"/>
          </a:xfrm>
        </p:spPr>
        <p:txBody>
          <a:bodyPr rtlCol="0">
            <a:normAutofit fontScale="90000"/>
          </a:bodyPr>
          <a:lstStyle/>
          <a:p>
            <a:pPr algn="l" eaLnBrk="1" fontAlgn="auto" hangingPunct="1">
              <a:spcAft>
                <a:spcPts val="0"/>
              </a:spcAft>
              <a:defRPr/>
            </a:pPr>
            <a:r>
              <a:rPr lang="cs-CZ" sz="5400" smtClean="0">
                <a:latin typeface="+mn-lt"/>
              </a:rPr>
              <a:t>Sterilizace × desinfekce</a:t>
            </a:r>
          </a:p>
        </p:txBody>
      </p:sp>
      <p:sp>
        <p:nvSpPr>
          <p:cNvPr id="33795" name="Rectangle 3"/>
          <p:cNvSpPr>
            <a:spLocks noGrp="1" noChangeArrowheads="1"/>
          </p:cNvSpPr>
          <p:nvPr>
            <p:ph idx="1"/>
          </p:nvPr>
        </p:nvSpPr>
        <p:spPr>
          <a:xfrm>
            <a:off x="0" y="1125538"/>
            <a:ext cx="8686800" cy="5334000"/>
          </a:xfrm>
        </p:spPr>
        <p:txBody>
          <a:bodyPr rtlCol="0">
            <a:normAutofit fontScale="92500" lnSpcReduction="10000"/>
          </a:bodyPr>
          <a:lstStyle/>
          <a:p>
            <a:pPr marL="457200" indent="-457200" eaLnBrk="1" fontAlgn="auto" hangingPunct="1">
              <a:spcAft>
                <a:spcPts val="0"/>
              </a:spcAft>
              <a:defRPr/>
            </a:pPr>
            <a:r>
              <a:rPr lang="cs-CZ" sz="3600" b="1" dirty="0" smtClean="0">
                <a:solidFill>
                  <a:schemeClr val="tx2"/>
                </a:solidFill>
              </a:rPr>
              <a:t>Sterilizace</a:t>
            </a:r>
            <a:r>
              <a:rPr lang="cs-CZ" sz="3600" dirty="0" smtClean="0"/>
              <a:t> je postup, který vede ke sterilitě, tj. ničí všechny formy života. Je zbytečné uvádět v definici „včetně spor“ – když všechny, tak zkrátka všechny, i cysty parazitů, houby, neobalené viry, zkrátka všechno.</a:t>
            </a:r>
          </a:p>
          <a:p>
            <a:pPr marL="457200" indent="-457200" eaLnBrk="1" fontAlgn="auto" hangingPunct="1">
              <a:spcAft>
                <a:spcPts val="0"/>
              </a:spcAft>
              <a:defRPr/>
            </a:pPr>
            <a:r>
              <a:rPr lang="cs-CZ" sz="3600" b="1" dirty="0" smtClean="0">
                <a:solidFill>
                  <a:schemeClr val="tx2"/>
                </a:solidFill>
              </a:rPr>
              <a:t>Desinfekce</a:t>
            </a:r>
            <a:r>
              <a:rPr lang="cs-CZ" sz="3600" dirty="0" smtClean="0"/>
              <a:t> je postup, který ničí patogeny přítomné v daném prostředí. Protože spektrum patogenů je jiné v ordinaci praktického lékaře a jiné v TBC léčebně, je jiná i správné desinfekce.</a:t>
            </a:r>
          </a:p>
          <a:p>
            <a:pPr marL="457200" indent="-457200" eaLnBrk="1" fontAlgn="auto" hangingPunct="1">
              <a:spcAft>
                <a:spcPts val="0"/>
              </a:spcAft>
              <a:defRPr/>
            </a:pPr>
            <a:r>
              <a:rPr lang="cs-CZ" sz="3600" b="1" dirty="0" smtClean="0">
                <a:solidFill>
                  <a:schemeClr val="tx2"/>
                </a:solidFill>
              </a:rPr>
              <a:t>Oproti klasickým představám existuje i chemická sterilizace a fyzikální desinfekce.</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323850" y="152400"/>
            <a:ext cx="5715000" cy="1066800"/>
          </a:xfrm>
          <a:extLst/>
        </p:spPr>
        <p:txBody>
          <a:bodyPr rtlCol="0">
            <a:noAutofit/>
          </a:bodyPr>
          <a:lstStyle/>
          <a:p>
            <a:pPr eaLnBrk="1" fontAlgn="auto" hangingPunct="1">
              <a:spcAft>
                <a:spcPts val="0"/>
              </a:spcAft>
              <a:defRPr/>
            </a:pPr>
            <a:r>
              <a:rPr lang="cs-CZ" altLang="cs-CZ" sz="4400" dirty="0" smtClean="0">
                <a:latin typeface="+mn-lt"/>
              </a:rPr>
              <a:t>Očkovací látky proti bakteriálním nákazám I</a:t>
            </a:r>
          </a:p>
        </p:txBody>
      </p:sp>
      <p:sp>
        <p:nvSpPr>
          <p:cNvPr id="36867" name="Rectangle 3"/>
          <p:cNvSpPr>
            <a:spLocks noGrp="1" noChangeArrowheads="1"/>
          </p:cNvSpPr>
          <p:nvPr>
            <p:ph idx="1"/>
          </p:nvPr>
        </p:nvSpPr>
        <p:spPr>
          <a:xfrm>
            <a:off x="468313" y="1219200"/>
            <a:ext cx="8135937" cy="5638800"/>
          </a:xfrm>
        </p:spPr>
        <p:txBody>
          <a:bodyPr/>
          <a:lstStyle/>
          <a:p>
            <a:pPr eaLnBrk="1" hangingPunct="1">
              <a:buFont typeface="Wingdings" panose="05000000000000000000" pitchFamily="2" charset="2"/>
              <a:buNone/>
            </a:pPr>
            <a:r>
              <a:rPr lang="cs-CZ" altLang="cs-CZ" sz="2800" b="1" smtClean="0">
                <a:solidFill>
                  <a:schemeClr val="tx2"/>
                </a:solidFill>
              </a:rPr>
              <a:t>Očkování živými bakteriemi</a:t>
            </a:r>
            <a:r>
              <a:rPr lang="cs-CZ" altLang="cs-CZ" sz="2800" smtClean="0"/>
              <a:t> se používá u tuberkulózy. Očkování se provádělo ihned po narození. Nesmí se paušálně přeočkovat, jen se kontroluje stav imunity tzv. tuberkulínovým testem. (Pokud se očkování „ujalo“, mohlo by přeočkování způsobit komplikace, např. vřed v místě očkování.)</a:t>
            </a:r>
          </a:p>
          <a:p>
            <a:pPr eaLnBrk="1" hangingPunct="1">
              <a:buFont typeface="Wingdings" panose="05000000000000000000" pitchFamily="2" charset="2"/>
              <a:buNone/>
            </a:pPr>
            <a:r>
              <a:rPr lang="cs-CZ" altLang="cs-CZ" sz="2800" b="1" smtClean="0">
                <a:solidFill>
                  <a:schemeClr val="tx2"/>
                </a:solidFill>
              </a:rPr>
              <a:t>Bakteriny</a:t>
            </a:r>
            <a:r>
              <a:rPr lang="cs-CZ" altLang="cs-CZ" sz="2800" smtClean="0"/>
              <a:t> – celé usmrcené bakterie. Například starší, od roku 2007 už většinou nepoužívaný typ očkování proti černému kašli, způsobenému </a:t>
            </a:r>
            <a:r>
              <a:rPr lang="cs-CZ" altLang="cs-CZ" sz="2800" i="1" smtClean="0"/>
              <a:t>Bordetella pertussis</a:t>
            </a:r>
            <a:r>
              <a:rPr lang="cs-CZ" altLang="cs-CZ" sz="2800" smtClean="0"/>
              <a:t>.</a:t>
            </a:r>
          </a:p>
        </p:txBody>
      </p:sp>
    </p:spTree>
    <p:extLst>
      <p:ext uri="{BB962C8B-B14F-4D97-AF65-F5344CB8AC3E}">
        <p14:creationId xmlns:p14="http://schemas.microsoft.com/office/powerpoint/2010/main" val="335422536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323850" y="0"/>
            <a:ext cx="6934200" cy="1219200"/>
          </a:xfrm>
          <a:extLst/>
        </p:spPr>
        <p:txBody>
          <a:bodyPr rtlCol="0">
            <a:noAutofit/>
          </a:bodyPr>
          <a:lstStyle/>
          <a:p>
            <a:pPr eaLnBrk="1" fontAlgn="auto" hangingPunct="1">
              <a:spcAft>
                <a:spcPts val="0"/>
              </a:spcAft>
              <a:defRPr/>
            </a:pPr>
            <a:r>
              <a:rPr lang="cs-CZ" altLang="cs-CZ" sz="4400" dirty="0" smtClean="0">
                <a:latin typeface="+mn-lt"/>
              </a:rPr>
              <a:t>Očkovací látky proti bakteriálním nákazám II</a:t>
            </a:r>
          </a:p>
        </p:txBody>
      </p:sp>
      <p:sp>
        <p:nvSpPr>
          <p:cNvPr id="37891" name="Rectangle 3"/>
          <p:cNvSpPr>
            <a:spLocks noGrp="1" noChangeArrowheads="1"/>
          </p:cNvSpPr>
          <p:nvPr>
            <p:ph idx="1"/>
          </p:nvPr>
        </p:nvSpPr>
        <p:spPr>
          <a:xfrm>
            <a:off x="468313" y="1214438"/>
            <a:ext cx="8424862" cy="5643562"/>
          </a:xfrm>
        </p:spPr>
        <p:txBody>
          <a:bodyPr/>
          <a:lstStyle/>
          <a:p>
            <a:pPr eaLnBrk="1" hangingPunct="1">
              <a:buFont typeface="Wingdings" panose="05000000000000000000" pitchFamily="2" charset="2"/>
              <a:buNone/>
            </a:pPr>
            <a:r>
              <a:rPr lang="cs-CZ" altLang="cs-CZ" sz="2800" b="1" smtClean="0">
                <a:solidFill>
                  <a:schemeClr val="tx2"/>
                </a:solidFill>
              </a:rPr>
              <a:t>Anatoxiny neboli toxoidy</a:t>
            </a:r>
            <a:r>
              <a:rPr lang="cs-CZ" altLang="cs-CZ" sz="2800" smtClean="0"/>
              <a:t> – tam, kde bakterie škodí hlavně prostřednictvím toxinů (jedů). Anatoxin = jed zbavený toxicity, který si zachovává antigenní působení. Např. očkování proti tetanu a záškrtu.</a:t>
            </a:r>
          </a:p>
          <a:p>
            <a:pPr eaLnBrk="1" hangingPunct="1">
              <a:buFont typeface="Wingdings" panose="05000000000000000000" pitchFamily="2" charset="2"/>
              <a:buNone/>
            </a:pPr>
            <a:r>
              <a:rPr lang="cs-CZ" altLang="cs-CZ" sz="2800" b="1" smtClean="0">
                <a:solidFill>
                  <a:schemeClr val="tx2"/>
                </a:solidFill>
              </a:rPr>
              <a:t>Subjednotkové vakcíny = čištěné povrchové antigeny</a:t>
            </a:r>
            <a:r>
              <a:rPr lang="cs-CZ" altLang="cs-CZ" sz="2800" smtClean="0"/>
              <a:t> (např. polysacharidové), např. nové očkování proti černému kašli, očkování proti </a:t>
            </a:r>
            <a:r>
              <a:rPr lang="cs-CZ" altLang="cs-CZ" sz="2800" i="1" smtClean="0"/>
              <a:t>Haemophilus influenzae</a:t>
            </a:r>
            <a:r>
              <a:rPr lang="cs-CZ" altLang="cs-CZ" sz="2800" smtClean="0"/>
              <a:t> b, </a:t>
            </a:r>
            <a:r>
              <a:rPr lang="cs-CZ" altLang="cs-CZ" sz="2800" i="1" smtClean="0"/>
              <a:t>Neisseria meningitidis</a:t>
            </a:r>
            <a:r>
              <a:rPr lang="cs-CZ" altLang="cs-CZ" sz="2800" smtClean="0"/>
              <a:t> aj. U polysacharidů je ještě možnost vytvořit tzv. </a:t>
            </a:r>
            <a:r>
              <a:rPr lang="cs-CZ" altLang="cs-CZ" sz="2800" b="1" smtClean="0"/>
              <a:t>konjugovanou vakcínu </a:t>
            </a:r>
            <a:r>
              <a:rPr lang="cs-CZ" altLang="cs-CZ" sz="2800" smtClean="0"/>
              <a:t>konjugací polysacharidu na nosný protein</a:t>
            </a:r>
          </a:p>
          <a:p>
            <a:pPr eaLnBrk="1" hangingPunct="1">
              <a:buFont typeface="Wingdings" panose="05000000000000000000" pitchFamily="2" charset="2"/>
              <a:buNone/>
            </a:pPr>
            <a:r>
              <a:rPr lang="cs-CZ" altLang="cs-CZ" sz="2800" b="1" smtClean="0">
                <a:solidFill>
                  <a:schemeClr val="tx2"/>
                </a:solidFill>
              </a:rPr>
              <a:t>Rekombinantní vakcíny</a:t>
            </a:r>
            <a:r>
              <a:rPr lang="cs-CZ" altLang="cs-CZ" sz="2800" b="1" smtClean="0"/>
              <a:t> </a:t>
            </a:r>
            <a:r>
              <a:rPr lang="cs-CZ" altLang="cs-CZ" sz="2800" smtClean="0"/>
              <a:t>jsou zvláštní případ v rámci předchozích – gen je „pěstován“ na jiném organismu</a:t>
            </a:r>
          </a:p>
        </p:txBody>
      </p:sp>
    </p:spTree>
    <p:extLst>
      <p:ext uri="{BB962C8B-B14F-4D97-AF65-F5344CB8AC3E}">
        <p14:creationId xmlns:p14="http://schemas.microsoft.com/office/powerpoint/2010/main" val="104960972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0" y="304800"/>
            <a:ext cx="9144000" cy="685800"/>
          </a:xfrm>
          <a:extLst/>
        </p:spPr>
        <p:txBody>
          <a:bodyPr rtlCol="0">
            <a:noAutofit/>
          </a:bodyPr>
          <a:lstStyle/>
          <a:p>
            <a:pPr eaLnBrk="1" fontAlgn="auto" hangingPunct="1">
              <a:spcAft>
                <a:spcPts val="0"/>
              </a:spcAft>
              <a:defRPr/>
            </a:pPr>
            <a:r>
              <a:rPr lang="cs-CZ" altLang="cs-CZ" sz="4400" dirty="0" smtClean="0">
                <a:latin typeface="+mn-lt"/>
              </a:rPr>
              <a:t>Očkovací látky proti virovým nákazám</a:t>
            </a:r>
          </a:p>
        </p:txBody>
      </p:sp>
      <p:sp>
        <p:nvSpPr>
          <p:cNvPr id="38915" name="Rectangle 3"/>
          <p:cNvSpPr>
            <a:spLocks noGrp="1" noChangeArrowheads="1"/>
          </p:cNvSpPr>
          <p:nvPr>
            <p:ph idx="1"/>
          </p:nvPr>
        </p:nvSpPr>
        <p:spPr>
          <a:xfrm>
            <a:off x="0" y="1143000"/>
            <a:ext cx="9144000" cy="5715000"/>
          </a:xfrm>
        </p:spPr>
        <p:txBody>
          <a:bodyPr/>
          <a:lstStyle/>
          <a:p>
            <a:pPr marL="457200" indent="-457200" eaLnBrk="1" hangingPunct="1">
              <a:buFont typeface="Wingdings" panose="05000000000000000000" pitchFamily="2" charset="2"/>
              <a:buNone/>
            </a:pPr>
            <a:r>
              <a:rPr lang="cs-CZ" altLang="cs-CZ" sz="2800" b="1" smtClean="0">
                <a:solidFill>
                  <a:schemeClr val="tx2"/>
                </a:solidFill>
              </a:rPr>
              <a:t>Živé vakcíny</a:t>
            </a:r>
            <a:r>
              <a:rPr lang="cs-CZ" altLang="cs-CZ" sz="2800" smtClean="0"/>
              <a:t> – pěstují se oslabené kmeny virů na buněčných kulturách. U oslabených osob mohou vyvolat různé reakce. Spalničky, zarděnky, příušnice; donedávna na lžičce podávaná látka proti dětské obrně (Sabinova vakcína – šlo o napodobení přirozené brány vstupu a navození slizniční imunity).</a:t>
            </a:r>
          </a:p>
          <a:p>
            <a:pPr marL="457200" indent="-457200" eaLnBrk="1" hangingPunct="1">
              <a:buFont typeface="Wingdings" panose="05000000000000000000" pitchFamily="2" charset="2"/>
              <a:buNone/>
            </a:pPr>
            <a:r>
              <a:rPr lang="cs-CZ" altLang="cs-CZ" sz="2800" b="1" smtClean="0">
                <a:solidFill>
                  <a:schemeClr val="tx2"/>
                </a:solidFill>
              </a:rPr>
              <a:t>Inaktivovaný virus.</a:t>
            </a:r>
            <a:r>
              <a:rPr lang="cs-CZ" altLang="cs-CZ" sz="2800" smtClean="0"/>
              <a:t> Virus je vypěstován a poté usmrcen, tepelně nebo chemicky. Patří sem očkování proti chřipce, vzteklině, hepatitidě A</a:t>
            </a:r>
          </a:p>
          <a:p>
            <a:pPr marL="457200" indent="-457200" eaLnBrk="1" hangingPunct="1">
              <a:buFont typeface="Wingdings" panose="05000000000000000000" pitchFamily="2" charset="2"/>
              <a:buNone/>
            </a:pPr>
            <a:r>
              <a:rPr lang="cs-CZ" altLang="cs-CZ" sz="2800" b="1" smtClean="0">
                <a:solidFill>
                  <a:schemeClr val="tx2"/>
                </a:solidFill>
              </a:rPr>
              <a:t>Rekombinantní subjednotkové vakcíny</a:t>
            </a:r>
            <a:r>
              <a:rPr lang="cs-CZ" altLang="cs-CZ" sz="2800" smtClean="0"/>
              <a:t> se používají u řady virů, např. u klíšťové encefalitidy, hepatitidy B, chřipce, dětské obrně (Salkova vakcína) a podobně.</a:t>
            </a:r>
          </a:p>
        </p:txBody>
      </p:sp>
    </p:spTree>
    <p:extLst>
      <p:ext uri="{BB962C8B-B14F-4D97-AF65-F5344CB8AC3E}">
        <p14:creationId xmlns:p14="http://schemas.microsoft.com/office/powerpoint/2010/main" val="1224911663"/>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323850" y="333375"/>
            <a:ext cx="5832475" cy="701675"/>
          </a:xfrm>
          <a:extLst/>
        </p:spPr>
        <p:txBody>
          <a:bodyPr rtlCol="0">
            <a:noAutofit/>
          </a:bodyPr>
          <a:lstStyle/>
          <a:p>
            <a:pPr eaLnBrk="1" fontAlgn="auto" hangingPunct="1">
              <a:spcAft>
                <a:spcPts val="0"/>
              </a:spcAft>
              <a:defRPr/>
            </a:pPr>
            <a:r>
              <a:rPr lang="cs-CZ" altLang="cs-CZ" sz="4400" dirty="0" smtClean="0">
                <a:latin typeface="+mn-lt"/>
              </a:rPr>
              <a:t>Pravidelná očkování</a:t>
            </a:r>
          </a:p>
        </p:txBody>
      </p:sp>
      <p:sp>
        <p:nvSpPr>
          <p:cNvPr id="39939" name="Rectangle 3"/>
          <p:cNvSpPr>
            <a:spLocks noGrp="1" noChangeArrowheads="1"/>
          </p:cNvSpPr>
          <p:nvPr>
            <p:ph idx="1"/>
          </p:nvPr>
        </p:nvSpPr>
        <p:spPr>
          <a:xfrm>
            <a:off x="323850" y="1268413"/>
            <a:ext cx="8351838" cy="6019800"/>
          </a:xfrm>
        </p:spPr>
        <p:txBody>
          <a:bodyPr/>
          <a:lstStyle/>
          <a:p>
            <a:pPr eaLnBrk="1" hangingPunct="1">
              <a:buFont typeface="Wingdings" panose="05000000000000000000" pitchFamily="2" charset="2"/>
              <a:buNone/>
            </a:pPr>
            <a:r>
              <a:rPr lang="cs-CZ" altLang="cs-CZ" sz="2800" b="1" smtClean="0">
                <a:solidFill>
                  <a:schemeClr val="tx2"/>
                </a:solidFill>
              </a:rPr>
              <a:t>Jsou hrazena přímo státem a jsou povinná</a:t>
            </a:r>
            <a:r>
              <a:rPr lang="cs-CZ" altLang="cs-CZ" sz="2800" smtClean="0"/>
              <a:t> (odmítnout je lze ze závažných důvodů, v poslední době o tom bouřlivé diskuse).</a:t>
            </a:r>
          </a:p>
          <a:p>
            <a:pPr eaLnBrk="1" hangingPunct="1">
              <a:buFont typeface="Wingdings" panose="05000000000000000000" pitchFamily="2" charset="2"/>
              <a:buNone/>
            </a:pPr>
            <a:r>
              <a:rPr lang="cs-CZ" altLang="cs-CZ" sz="2800" smtClean="0"/>
              <a:t>Dnes je u nás </a:t>
            </a:r>
            <a:r>
              <a:rPr lang="cs-CZ" altLang="cs-CZ" sz="2800" b="1" smtClean="0">
                <a:solidFill>
                  <a:schemeClr val="tx2"/>
                </a:solidFill>
              </a:rPr>
              <a:t>devět </a:t>
            </a:r>
            <a:r>
              <a:rPr lang="cs-CZ" altLang="cs-CZ" sz="2800" smtClean="0"/>
              <a:t>onemocnění, proti nimž se očkuje tzv. očkovacího kalendáře (hexavakcína, trivakcína MMR + veškerá přeočkování)</a:t>
            </a:r>
          </a:p>
          <a:p>
            <a:pPr eaLnBrk="1" hangingPunct="1">
              <a:buFont typeface="Wingdings" panose="05000000000000000000" pitchFamily="2" charset="2"/>
              <a:buNone/>
            </a:pPr>
            <a:r>
              <a:rPr lang="cs-CZ" altLang="cs-CZ" sz="2800" smtClean="0"/>
              <a:t>Zvláštní postavení má očkování </a:t>
            </a:r>
            <a:r>
              <a:rPr lang="cs-CZ" altLang="cs-CZ" sz="2800" b="1" smtClean="0">
                <a:solidFill>
                  <a:schemeClr val="tx2"/>
                </a:solidFill>
              </a:rPr>
              <a:t>proti tuberkulóze</a:t>
            </a:r>
            <a:r>
              <a:rPr lang="cs-CZ" altLang="cs-CZ" sz="2800" smtClean="0"/>
              <a:t> (od roku 2010 již nejsou očkovány všechny děti, ale matka je povinna vyplnit dotazník a v případě, že patří do rizikové skupiny, kontaktovat tzv. kalmetizační stanici, a proto se stále řadí mezi pravidelná očkování)</a:t>
            </a:r>
          </a:p>
        </p:txBody>
      </p:sp>
    </p:spTree>
    <p:extLst>
      <p:ext uri="{BB962C8B-B14F-4D97-AF65-F5344CB8AC3E}">
        <p14:creationId xmlns:p14="http://schemas.microsoft.com/office/powerpoint/2010/main" val="215030516"/>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381000" y="0"/>
            <a:ext cx="5029200" cy="838200"/>
          </a:xfrm>
          <a:extLst/>
        </p:spPr>
        <p:txBody>
          <a:bodyPr rtlCol="0">
            <a:normAutofit/>
          </a:bodyPr>
          <a:lstStyle/>
          <a:p>
            <a:pPr eaLnBrk="1" fontAlgn="auto" hangingPunct="1">
              <a:spcAft>
                <a:spcPts val="0"/>
              </a:spcAft>
              <a:defRPr/>
            </a:pPr>
            <a:r>
              <a:rPr lang="cs-CZ" altLang="cs-CZ" sz="4800" smtClean="0">
                <a:latin typeface="+mn-lt"/>
              </a:rPr>
              <a:t>Ostatní očkování</a:t>
            </a:r>
          </a:p>
        </p:txBody>
      </p:sp>
      <p:sp>
        <p:nvSpPr>
          <p:cNvPr id="40963" name="Rectangle 3"/>
          <p:cNvSpPr>
            <a:spLocks noGrp="1" noChangeArrowheads="1"/>
          </p:cNvSpPr>
          <p:nvPr>
            <p:ph idx="1"/>
          </p:nvPr>
        </p:nvSpPr>
        <p:spPr>
          <a:xfrm>
            <a:off x="373063" y="838200"/>
            <a:ext cx="8583612" cy="5711825"/>
          </a:xfrm>
        </p:spPr>
        <p:txBody>
          <a:bodyPr/>
          <a:lstStyle/>
          <a:p>
            <a:pPr eaLnBrk="1" hangingPunct="1">
              <a:buFont typeface="Wingdings" panose="05000000000000000000" pitchFamily="2" charset="2"/>
              <a:buNone/>
            </a:pPr>
            <a:r>
              <a:rPr lang="cs-CZ" altLang="cs-CZ" sz="2800" smtClean="0"/>
              <a:t>Vyhláška 537/2006 ve znění pozdějších předpisů rozeznává kromě pravidelných očkování také očkování </a:t>
            </a:r>
            <a:r>
              <a:rPr lang="cs-CZ" altLang="cs-CZ" sz="2800" b="1" smtClean="0">
                <a:solidFill>
                  <a:schemeClr val="tx2"/>
                </a:solidFill>
              </a:rPr>
              <a:t>zvláštní, mimořádná</a:t>
            </a:r>
            <a:r>
              <a:rPr lang="cs-CZ" altLang="cs-CZ" sz="2800" smtClean="0"/>
              <a:t>, očkování </a:t>
            </a:r>
            <a:r>
              <a:rPr lang="cs-CZ" altLang="cs-CZ" sz="2800" b="1" smtClean="0">
                <a:solidFill>
                  <a:schemeClr val="tx2"/>
                </a:solidFill>
              </a:rPr>
              <a:t>při úrazech</a:t>
            </a:r>
            <a:r>
              <a:rPr lang="cs-CZ" altLang="cs-CZ" sz="2800" b="1" smtClean="0"/>
              <a:t> </a:t>
            </a:r>
            <a:r>
              <a:rPr lang="cs-CZ" altLang="cs-CZ" sz="2800" smtClean="0"/>
              <a:t>a očkování </a:t>
            </a:r>
            <a:r>
              <a:rPr lang="cs-CZ" altLang="cs-CZ" sz="2800" b="1" smtClean="0">
                <a:solidFill>
                  <a:schemeClr val="tx2"/>
                </a:solidFill>
              </a:rPr>
              <a:t>na přání</a:t>
            </a:r>
            <a:r>
              <a:rPr lang="cs-CZ" altLang="cs-CZ" sz="2800" smtClean="0"/>
              <a:t>. Mimořádná očkování také mohou být výjimečně povinná (při epidemiích).</a:t>
            </a:r>
          </a:p>
          <a:p>
            <a:pPr eaLnBrk="1" hangingPunct="1">
              <a:buFont typeface="Wingdings" panose="05000000000000000000" pitchFamily="2" charset="2"/>
              <a:buNone/>
            </a:pPr>
            <a:r>
              <a:rPr lang="cs-CZ" altLang="cs-CZ" sz="2800" smtClean="0"/>
              <a:t>Oproti dřívějšku dnes už existují i </a:t>
            </a:r>
            <a:r>
              <a:rPr lang="cs-CZ" altLang="cs-CZ" sz="2800" b="1" smtClean="0">
                <a:solidFill>
                  <a:schemeClr val="tx2"/>
                </a:solidFill>
              </a:rPr>
              <a:t>doporučená očkování</a:t>
            </a:r>
            <a:r>
              <a:rPr lang="cs-CZ" altLang="cs-CZ" sz="2800" b="1" smtClean="0"/>
              <a:t>, </a:t>
            </a:r>
            <a:r>
              <a:rPr lang="cs-CZ" altLang="cs-CZ" sz="2800" smtClean="0"/>
              <a:t>která nejsou povinná, ale jsou hrazená – nikoli ale přímo státem, ale </a:t>
            </a:r>
            <a:r>
              <a:rPr lang="cs-CZ" altLang="cs-CZ" sz="2800" b="1" smtClean="0"/>
              <a:t>ze zdravotního pojištění</a:t>
            </a:r>
            <a:r>
              <a:rPr lang="cs-CZ" altLang="cs-CZ" sz="2800" smtClean="0"/>
              <a:t> pacienta. Jde o očkování proti</a:t>
            </a:r>
            <a:r>
              <a:rPr lang="cs-CZ" altLang="cs-CZ" sz="2800" b="1" smtClean="0"/>
              <a:t> </a:t>
            </a:r>
            <a:r>
              <a:rPr lang="cs-CZ" altLang="cs-CZ" sz="2800" b="1" smtClean="0">
                <a:solidFill>
                  <a:schemeClr val="tx2"/>
                </a:solidFill>
              </a:rPr>
              <a:t>pneumokokům</a:t>
            </a:r>
            <a:r>
              <a:rPr lang="cs-CZ" altLang="cs-CZ" sz="2800" smtClean="0"/>
              <a:t> u dětí, proti </a:t>
            </a:r>
            <a:r>
              <a:rPr lang="cs-CZ" altLang="cs-CZ" sz="2800" b="1" smtClean="0">
                <a:solidFill>
                  <a:schemeClr val="tx2"/>
                </a:solidFill>
              </a:rPr>
              <a:t>chřipce</a:t>
            </a:r>
            <a:r>
              <a:rPr lang="cs-CZ" altLang="cs-CZ" sz="2800" smtClean="0"/>
              <a:t> u některých rizikových skupin, a proti</a:t>
            </a:r>
            <a:r>
              <a:rPr lang="cs-CZ" altLang="cs-CZ" sz="2800" b="1" smtClean="0"/>
              <a:t> </a:t>
            </a:r>
            <a:r>
              <a:rPr lang="cs-CZ" altLang="cs-CZ" sz="2800" b="1" smtClean="0">
                <a:solidFill>
                  <a:schemeClr val="tx2"/>
                </a:solidFill>
              </a:rPr>
              <a:t>rakovině děložního čípku</a:t>
            </a:r>
            <a:endParaRPr lang="cs-CZ" altLang="cs-CZ" sz="2800" smtClean="0">
              <a:solidFill>
                <a:schemeClr val="tx2"/>
              </a:solidFill>
            </a:endParaRPr>
          </a:p>
        </p:txBody>
      </p:sp>
    </p:spTree>
    <p:extLst>
      <p:ext uri="{BB962C8B-B14F-4D97-AF65-F5344CB8AC3E}">
        <p14:creationId xmlns:p14="http://schemas.microsoft.com/office/powerpoint/2010/main" val="137782975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323850" y="-4763"/>
            <a:ext cx="4038600" cy="701676"/>
          </a:xfrm>
          <a:extLst/>
        </p:spPr>
        <p:txBody>
          <a:bodyPr rtlCol="0">
            <a:normAutofit fontScale="90000"/>
          </a:bodyPr>
          <a:lstStyle/>
          <a:p>
            <a:pPr eaLnBrk="1" fontAlgn="auto" hangingPunct="1">
              <a:spcAft>
                <a:spcPts val="0"/>
              </a:spcAft>
              <a:defRPr/>
            </a:pPr>
            <a:r>
              <a:rPr lang="cs-CZ" altLang="cs-CZ" sz="4400" dirty="0" smtClean="0">
                <a:latin typeface="+mn-lt"/>
              </a:rPr>
              <a:t>Další očkování</a:t>
            </a:r>
          </a:p>
        </p:txBody>
      </p:sp>
      <p:sp>
        <p:nvSpPr>
          <p:cNvPr id="41987" name="Rectangle 3"/>
          <p:cNvSpPr>
            <a:spLocks noGrp="1" noChangeArrowheads="1"/>
          </p:cNvSpPr>
          <p:nvPr>
            <p:ph idx="1"/>
          </p:nvPr>
        </p:nvSpPr>
        <p:spPr>
          <a:xfrm>
            <a:off x="0" y="838200"/>
            <a:ext cx="9144000" cy="6019800"/>
          </a:xfrm>
        </p:spPr>
        <p:txBody>
          <a:bodyPr/>
          <a:lstStyle/>
          <a:p>
            <a:pPr eaLnBrk="1" hangingPunct="1">
              <a:buFont typeface="Wingdings" panose="05000000000000000000" pitchFamily="2" charset="2"/>
              <a:buNone/>
            </a:pPr>
            <a:r>
              <a:rPr lang="cs-CZ" altLang="cs-CZ" sz="3200" b="1" smtClean="0">
                <a:solidFill>
                  <a:schemeClr val="tx2"/>
                </a:solidFill>
              </a:rPr>
              <a:t>Očkování u profesionálního rizika</a:t>
            </a:r>
            <a:r>
              <a:rPr lang="cs-CZ" altLang="cs-CZ" sz="3200" smtClean="0"/>
              <a:t> (hepatitida B nebo i chřipka u zdravotníků, klíšťová encefalitida u lesníků) – často je zaměstnancům hradí zaměstnavatelé, někdy je to dáno i legislativou pro dané profesní riziko</a:t>
            </a:r>
          </a:p>
          <a:p>
            <a:pPr eaLnBrk="1" hangingPunct="1">
              <a:buFont typeface="Wingdings" panose="05000000000000000000" pitchFamily="2" charset="2"/>
              <a:buNone/>
            </a:pPr>
            <a:r>
              <a:rPr lang="cs-CZ" altLang="cs-CZ" sz="3200" b="1" smtClean="0">
                <a:solidFill>
                  <a:schemeClr val="tx2"/>
                </a:solidFill>
              </a:rPr>
              <a:t>Očkování před cestou</a:t>
            </a:r>
            <a:r>
              <a:rPr lang="cs-CZ" altLang="cs-CZ" sz="3200" smtClean="0"/>
              <a:t> (žlutá zimnice, dengue, japonská encefalitida…)</a:t>
            </a:r>
          </a:p>
          <a:p>
            <a:pPr eaLnBrk="1" hangingPunct="1">
              <a:buFont typeface="Wingdings" panose="05000000000000000000" pitchFamily="2" charset="2"/>
              <a:buNone/>
            </a:pPr>
            <a:r>
              <a:rPr lang="cs-CZ" altLang="cs-CZ" sz="3200" b="1" smtClean="0">
                <a:solidFill>
                  <a:schemeClr val="tx2"/>
                </a:solidFill>
              </a:rPr>
              <a:t>Očkování pro oslabené</a:t>
            </a:r>
            <a:r>
              <a:rPr lang="cs-CZ" altLang="cs-CZ" sz="3200" smtClean="0"/>
              <a:t> (chřipka, pneumokoková vakcína v nemocnici)</a:t>
            </a:r>
          </a:p>
          <a:p>
            <a:pPr eaLnBrk="1" hangingPunct="1">
              <a:buFont typeface="Wingdings" panose="05000000000000000000" pitchFamily="2" charset="2"/>
              <a:buNone/>
            </a:pPr>
            <a:r>
              <a:rPr lang="cs-CZ" altLang="cs-CZ" sz="3200" b="1" smtClean="0">
                <a:solidFill>
                  <a:schemeClr val="tx2"/>
                </a:solidFill>
              </a:rPr>
              <a:t>Očkování profylaktické </a:t>
            </a:r>
            <a:r>
              <a:rPr lang="cs-CZ" altLang="cs-CZ" sz="3200" smtClean="0"/>
              <a:t>(vzteklina, i tetanus)</a:t>
            </a:r>
          </a:p>
          <a:p>
            <a:pPr eaLnBrk="1" hangingPunct="1">
              <a:buFont typeface="Wingdings" panose="05000000000000000000" pitchFamily="2" charset="2"/>
              <a:buNone/>
            </a:pPr>
            <a:r>
              <a:rPr lang="cs-CZ" altLang="cs-CZ" sz="3200" b="1" smtClean="0">
                <a:solidFill>
                  <a:schemeClr val="tx2"/>
                </a:solidFill>
              </a:rPr>
              <a:t>Očkování na přání</a:t>
            </a:r>
            <a:r>
              <a:rPr lang="cs-CZ" altLang="cs-CZ" sz="3200" smtClean="0"/>
              <a:t> (chřipka, klíšťová encefalitida)</a:t>
            </a:r>
          </a:p>
        </p:txBody>
      </p:sp>
    </p:spTree>
    <p:extLst>
      <p:ext uri="{BB962C8B-B14F-4D97-AF65-F5344CB8AC3E}">
        <p14:creationId xmlns:p14="http://schemas.microsoft.com/office/powerpoint/2010/main" val="480209272"/>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Rectangle 2"/>
          <p:cNvSpPr>
            <a:spLocks noGrp="1" noChangeArrowheads="1"/>
          </p:cNvSpPr>
          <p:nvPr>
            <p:ph type="title"/>
          </p:nvPr>
        </p:nvSpPr>
        <p:spPr>
          <a:xfrm>
            <a:off x="228600" y="228600"/>
            <a:ext cx="5486400" cy="684213"/>
          </a:xfrm>
        </p:spPr>
        <p:txBody>
          <a:bodyPr rtlCol="0">
            <a:normAutofit fontScale="90000"/>
          </a:bodyPr>
          <a:lstStyle/>
          <a:p>
            <a:pPr eaLnBrk="1" fontAlgn="auto" hangingPunct="1">
              <a:spcAft>
                <a:spcPts val="0"/>
              </a:spcAft>
              <a:defRPr/>
            </a:pPr>
            <a:r>
              <a:rPr lang="cs-CZ" sz="4800" smtClean="0">
                <a:latin typeface="+mn-lt"/>
              </a:rPr>
              <a:t>Očkování proti TBC</a:t>
            </a:r>
          </a:p>
        </p:txBody>
      </p:sp>
      <p:sp>
        <p:nvSpPr>
          <p:cNvPr id="46083" name="Rectangle 3"/>
          <p:cNvSpPr>
            <a:spLocks noGrp="1" noChangeArrowheads="1"/>
          </p:cNvSpPr>
          <p:nvPr>
            <p:ph idx="1"/>
          </p:nvPr>
        </p:nvSpPr>
        <p:spPr>
          <a:xfrm>
            <a:off x="0" y="1066800"/>
            <a:ext cx="9144000" cy="5638800"/>
          </a:xfrm>
        </p:spPr>
        <p:txBody>
          <a:bodyPr/>
          <a:lstStyle/>
          <a:p>
            <a:pPr eaLnBrk="1" hangingPunct="1"/>
            <a:r>
              <a:rPr lang="cs-CZ" altLang="cs-CZ" sz="3200" smtClean="0"/>
              <a:t>Očkuje se </a:t>
            </a:r>
            <a:r>
              <a:rPr lang="cs-CZ" altLang="cs-CZ" sz="3200" b="1" smtClean="0">
                <a:solidFill>
                  <a:schemeClr val="tx2"/>
                </a:solidFill>
              </a:rPr>
              <a:t>samostatně</a:t>
            </a:r>
            <a:r>
              <a:rPr lang="cs-CZ" altLang="cs-CZ" sz="3200" smtClean="0"/>
              <a:t>, očkovalo se první týden po narození. Nyní se už paušálně neočkuje. Místo toho maminka vyplní dotazník a pokud patří do rizikové skupiny, kontaktuje kalmetizační stanici s domluví se na případné potřebě očkování</a:t>
            </a:r>
          </a:p>
          <a:p>
            <a:pPr eaLnBrk="1" hangingPunct="1"/>
            <a:r>
              <a:rPr lang="cs-CZ" altLang="cs-CZ" sz="3200" smtClean="0"/>
              <a:t>Během dalších let se provádí tzv. </a:t>
            </a:r>
            <a:r>
              <a:rPr lang="cs-CZ" altLang="cs-CZ" sz="3200" b="1" smtClean="0">
                <a:solidFill>
                  <a:schemeClr val="tx2"/>
                </a:solidFill>
              </a:rPr>
              <a:t>tuberkulinová zkouška</a:t>
            </a:r>
            <a:r>
              <a:rPr lang="cs-CZ" altLang="cs-CZ" sz="3200" smtClean="0"/>
              <a:t> – kožní test buněčné imunity. Pokud je negativní, očkuje se znovu. Pozor, očkovat ty, kteří imunitu mají, by bylo nebezpečné</a:t>
            </a:r>
          </a:p>
          <a:p>
            <a:pPr eaLnBrk="1" hangingPunct="1"/>
            <a:r>
              <a:rPr lang="cs-CZ" altLang="cs-CZ" sz="3200" smtClean="0"/>
              <a:t>Očkování může mít smysl i jako cestovatelské v případě cest do zemí, kde se TBC vyskytuje častěji</a:t>
            </a:r>
          </a:p>
        </p:txBody>
      </p:sp>
    </p:spTree>
    <p:extLst>
      <p:ext uri="{BB962C8B-B14F-4D97-AF65-F5344CB8AC3E}">
        <p14:creationId xmlns:p14="http://schemas.microsoft.com/office/powerpoint/2010/main" val="2960979170"/>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Rectangle 2"/>
          <p:cNvSpPr>
            <a:spLocks noGrp="1" noChangeArrowheads="1"/>
          </p:cNvSpPr>
          <p:nvPr>
            <p:ph type="title"/>
          </p:nvPr>
        </p:nvSpPr>
        <p:spPr>
          <a:xfrm>
            <a:off x="381000" y="0"/>
            <a:ext cx="6629400" cy="685800"/>
          </a:xfrm>
        </p:spPr>
        <p:txBody>
          <a:bodyPr rtlCol="0">
            <a:noAutofit/>
          </a:bodyPr>
          <a:lstStyle/>
          <a:p>
            <a:pPr eaLnBrk="1" fontAlgn="auto" hangingPunct="1">
              <a:spcAft>
                <a:spcPts val="0"/>
              </a:spcAft>
              <a:defRPr/>
            </a:pPr>
            <a:r>
              <a:rPr lang="cs-CZ" sz="4400" dirty="0" smtClean="0">
                <a:latin typeface="+mn-lt"/>
              </a:rPr>
              <a:t>Očkování proti tetanu</a:t>
            </a:r>
          </a:p>
        </p:txBody>
      </p:sp>
      <p:sp>
        <p:nvSpPr>
          <p:cNvPr id="47107" name="Rectangle 3"/>
          <p:cNvSpPr>
            <a:spLocks noGrp="1" noChangeArrowheads="1"/>
          </p:cNvSpPr>
          <p:nvPr>
            <p:ph idx="1"/>
          </p:nvPr>
        </p:nvSpPr>
        <p:spPr>
          <a:xfrm>
            <a:off x="228600" y="762000"/>
            <a:ext cx="8915400" cy="5867400"/>
          </a:xfrm>
        </p:spPr>
        <p:txBody>
          <a:bodyPr/>
          <a:lstStyle/>
          <a:p>
            <a:pPr eaLnBrk="1" hangingPunct="1"/>
            <a:r>
              <a:rPr lang="cs-CZ" altLang="cs-CZ" sz="3200" smtClean="0"/>
              <a:t>Očkuje se </a:t>
            </a:r>
            <a:r>
              <a:rPr lang="cs-CZ" altLang="cs-CZ" sz="3200" b="1" smtClean="0">
                <a:solidFill>
                  <a:schemeClr val="tx2"/>
                </a:solidFill>
              </a:rPr>
              <a:t>v kombinaci</a:t>
            </a:r>
            <a:r>
              <a:rPr lang="cs-CZ" altLang="cs-CZ" sz="3200" smtClean="0"/>
              <a:t> spolu s dalšími pěti chorobami</a:t>
            </a:r>
          </a:p>
          <a:p>
            <a:pPr eaLnBrk="1" hangingPunct="1"/>
            <a:r>
              <a:rPr lang="cs-CZ" altLang="cs-CZ" sz="3200" smtClean="0"/>
              <a:t>Kromě </a:t>
            </a:r>
            <a:r>
              <a:rPr lang="cs-CZ" altLang="cs-CZ" sz="3200" b="1" smtClean="0">
                <a:solidFill>
                  <a:schemeClr val="tx2"/>
                </a:solidFill>
              </a:rPr>
              <a:t>přeočkování</a:t>
            </a:r>
            <a:r>
              <a:rPr lang="cs-CZ" altLang="cs-CZ" sz="3200" smtClean="0"/>
              <a:t> hexavakcínou v prvním roce života se v 11–12 letech přeočkovává i trivakcínou (klasické „di-te-pe“)</a:t>
            </a:r>
          </a:p>
          <a:p>
            <a:pPr eaLnBrk="1" hangingPunct="1"/>
            <a:r>
              <a:rPr lang="cs-CZ" altLang="cs-CZ" sz="3200" smtClean="0"/>
              <a:t>Látka je </a:t>
            </a:r>
            <a:r>
              <a:rPr lang="cs-CZ" altLang="cs-CZ" sz="3200" b="1" smtClean="0">
                <a:solidFill>
                  <a:schemeClr val="tx2"/>
                </a:solidFill>
              </a:rPr>
              <a:t>anatoxin </a:t>
            </a:r>
            <a:r>
              <a:rPr lang="cs-CZ" altLang="cs-CZ" sz="3200" smtClean="0"/>
              <a:t>(toxin zbavený toxicity, ale se zachovanou antigenní účinností)</a:t>
            </a:r>
          </a:p>
          <a:p>
            <a:pPr eaLnBrk="1" hangingPunct="1">
              <a:buFont typeface="Wingdings" panose="05000000000000000000" pitchFamily="2" charset="2"/>
              <a:buNone/>
            </a:pPr>
            <a:r>
              <a:rPr lang="cs-CZ" altLang="cs-CZ" sz="3200" b="1" i="1" smtClean="0">
                <a:solidFill>
                  <a:schemeClr val="accent1"/>
                </a:solidFill>
              </a:rPr>
              <a:t>Tetanus dnes není běžný, ale je natolik závažný, že očkování je stále namístě. Tetanická klostridia se i dnes vyskytují ve střevě zvířat, a tedy i v zemi, pokud by se neočkovalo, bylo by riziko velké</a:t>
            </a:r>
          </a:p>
        </p:txBody>
      </p:sp>
    </p:spTree>
    <p:extLst>
      <p:ext uri="{BB962C8B-B14F-4D97-AF65-F5344CB8AC3E}">
        <p14:creationId xmlns:p14="http://schemas.microsoft.com/office/powerpoint/2010/main" val="3824601355"/>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Rectangle 2"/>
          <p:cNvSpPr>
            <a:spLocks noGrp="1" noChangeArrowheads="1"/>
          </p:cNvSpPr>
          <p:nvPr>
            <p:ph type="title"/>
          </p:nvPr>
        </p:nvSpPr>
        <p:spPr>
          <a:xfrm>
            <a:off x="304800" y="152400"/>
            <a:ext cx="7924800" cy="1143000"/>
          </a:xfrm>
        </p:spPr>
        <p:txBody>
          <a:bodyPr rtlCol="0">
            <a:normAutofit fontScale="90000"/>
          </a:bodyPr>
          <a:lstStyle/>
          <a:p>
            <a:pPr eaLnBrk="1" fontAlgn="auto" hangingPunct="1">
              <a:spcAft>
                <a:spcPts val="0"/>
              </a:spcAft>
              <a:defRPr/>
            </a:pPr>
            <a:r>
              <a:rPr lang="cs-CZ" sz="4800" smtClean="0">
                <a:latin typeface="+mn-lt"/>
              </a:rPr>
              <a:t>Očkování proti záškrtu</a:t>
            </a:r>
            <a:br>
              <a:rPr lang="cs-CZ" sz="4800" smtClean="0">
                <a:latin typeface="+mn-lt"/>
              </a:rPr>
            </a:br>
            <a:r>
              <a:rPr lang="cs-CZ" sz="4800" smtClean="0">
                <a:latin typeface="+mn-lt"/>
              </a:rPr>
              <a:t>Očkování proti černému kašli</a:t>
            </a:r>
          </a:p>
        </p:txBody>
      </p:sp>
      <p:sp>
        <p:nvSpPr>
          <p:cNvPr id="48131" name="Rectangle 3"/>
          <p:cNvSpPr>
            <a:spLocks noGrp="1" noChangeArrowheads="1"/>
          </p:cNvSpPr>
          <p:nvPr>
            <p:ph idx="1"/>
          </p:nvPr>
        </p:nvSpPr>
        <p:spPr>
          <a:xfrm>
            <a:off x="0" y="1371600"/>
            <a:ext cx="8763000" cy="5486400"/>
          </a:xfrm>
        </p:spPr>
        <p:txBody>
          <a:bodyPr/>
          <a:lstStyle/>
          <a:p>
            <a:pPr eaLnBrk="1" hangingPunct="1"/>
            <a:r>
              <a:rPr lang="cs-CZ" altLang="cs-CZ" sz="3200" smtClean="0"/>
              <a:t>Očkuje se </a:t>
            </a:r>
            <a:r>
              <a:rPr lang="cs-CZ" altLang="cs-CZ" sz="3200" b="1" smtClean="0">
                <a:solidFill>
                  <a:schemeClr val="tx2"/>
                </a:solidFill>
              </a:rPr>
              <a:t>v kombinaci</a:t>
            </a:r>
            <a:endParaRPr lang="cs-CZ" altLang="cs-CZ" sz="3200" smtClean="0"/>
          </a:p>
          <a:p>
            <a:pPr eaLnBrk="1" hangingPunct="1"/>
            <a:r>
              <a:rPr lang="cs-CZ" altLang="cs-CZ" sz="3200" smtClean="0"/>
              <a:t>Kromě </a:t>
            </a:r>
            <a:r>
              <a:rPr lang="cs-CZ" altLang="cs-CZ" sz="3200" b="1" smtClean="0">
                <a:solidFill>
                  <a:schemeClr val="tx2"/>
                </a:solidFill>
              </a:rPr>
              <a:t>přeočkování </a:t>
            </a:r>
            <a:r>
              <a:rPr lang="cs-CZ" altLang="cs-CZ" sz="3200" smtClean="0"/>
              <a:t>hexavakcínou v prvním roce života se v 11–12 letech přeočkovává i trivakcínou (klasické „di-te-pe“)</a:t>
            </a:r>
          </a:p>
          <a:p>
            <a:pPr eaLnBrk="1" hangingPunct="1"/>
            <a:r>
              <a:rPr lang="cs-CZ" altLang="cs-CZ" sz="3200" b="1" smtClean="0">
                <a:solidFill>
                  <a:schemeClr val="tx2"/>
                </a:solidFill>
              </a:rPr>
              <a:t>Látka</a:t>
            </a:r>
            <a:r>
              <a:rPr lang="cs-CZ" altLang="cs-CZ" sz="3200" smtClean="0"/>
              <a:t> proti záškrtu je anatoxin, proti černému kašli jde o směs anatoxinu a dalších antigenů</a:t>
            </a:r>
          </a:p>
          <a:p>
            <a:pPr eaLnBrk="1" hangingPunct="1">
              <a:buFont typeface="Wingdings" panose="05000000000000000000" pitchFamily="2" charset="2"/>
              <a:buNone/>
            </a:pPr>
            <a:r>
              <a:rPr lang="cs-CZ" altLang="cs-CZ" sz="3200" b="1" i="1" smtClean="0">
                <a:solidFill>
                  <a:schemeClr val="accent1"/>
                </a:solidFill>
              </a:rPr>
              <a:t>Záškrt i černý kašel je stále aktuální, zejména vzhledem k migraci z postsovětských republik, proto se uvažuje o rozšíření současného očkování</a:t>
            </a:r>
          </a:p>
        </p:txBody>
      </p:sp>
    </p:spTree>
    <p:extLst>
      <p:ext uri="{BB962C8B-B14F-4D97-AF65-F5344CB8AC3E}">
        <p14:creationId xmlns:p14="http://schemas.microsoft.com/office/powerpoint/2010/main" val="105075859"/>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p:cNvSpPr>
            <a:spLocks noGrp="1" noChangeArrowheads="1"/>
          </p:cNvSpPr>
          <p:nvPr>
            <p:ph type="title"/>
          </p:nvPr>
        </p:nvSpPr>
        <p:spPr>
          <a:xfrm>
            <a:off x="228600" y="304800"/>
            <a:ext cx="5486400" cy="608013"/>
          </a:xfrm>
        </p:spPr>
        <p:txBody>
          <a:bodyPr rtlCol="0">
            <a:noAutofit/>
          </a:bodyPr>
          <a:lstStyle/>
          <a:p>
            <a:pPr eaLnBrk="1" fontAlgn="auto" hangingPunct="1">
              <a:spcAft>
                <a:spcPts val="0"/>
              </a:spcAft>
              <a:defRPr/>
            </a:pPr>
            <a:r>
              <a:rPr lang="cs-CZ" sz="4400" dirty="0" smtClean="0">
                <a:latin typeface="+mn-lt"/>
              </a:rPr>
              <a:t>Očkování proti „</a:t>
            </a:r>
            <a:r>
              <a:rPr lang="cs-CZ" sz="4400" dirty="0" err="1" smtClean="0">
                <a:latin typeface="+mn-lt"/>
              </a:rPr>
              <a:t>Hib</a:t>
            </a:r>
            <a:r>
              <a:rPr lang="cs-CZ" sz="4400" dirty="0" smtClean="0">
                <a:latin typeface="+mn-lt"/>
              </a:rPr>
              <a:t>“</a:t>
            </a:r>
          </a:p>
        </p:txBody>
      </p:sp>
      <p:sp>
        <p:nvSpPr>
          <p:cNvPr id="49155" name="Rectangle 3"/>
          <p:cNvSpPr>
            <a:spLocks noGrp="1" noChangeArrowheads="1"/>
          </p:cNvSpPr>
          <p:nvPr>
            <p:ph idx="1"/>
          </p:nvPr>
        </p:nvSpPr>
        <p:spPr>
          <a:xfrm>
            <a:off x="228600" y="1295400"/>
            <a:ext cx="8489950" cy="4953000"/>
          </a:xfrm>
        </p:spPr>
        <p:txBody>
          <a:bodyPr/>
          <a:lstStyle/>
          <a:p>
            <a:pPr eaLnBrk="1" hangingPunct="1"/>
            <a:r>
              <a:rPr lang="cs-CZ" altLang="cs-CZ" sz="3600" smtClean="0"/>
              <a:t>Jde o očkování proti </a:t>
            </a:r>
            <a:r>
              <a:rPr lang="cs-CZ" altLang="cs-CZ" sz="3600" b="1" i="1" smtClean="0">
                <a:solidFill>
                  <a:schemeClr val="accent1"/>
                </a:solidFill>
              </a:rPr>
              <a:t>H</a:t>
            </a:r>
            <a:r>
              <a:rPr lang="cs-CZ" altLang="cs-CZ" sz="3600" b="1" i="1" smtClean="0">
                <a:solidFill>
                  <a:schemeClr val="tx2"/>
                </a:solidFill>
              </a:rPr>
              <a:t>aemophilus </a:t>
            </a:r>
            <a:r>
              <a:rPr lang="cs-CZ" altLang="cs-CZ" sz="3600" b="1" i="1" smtClean="0">
                <a:solidFill>
                  <a:schemeClr val="accent1"/>
                </a:solidFill>
              </a:rPr>
              <a:t>i</a:t>
            </a:r>
            <a:r>
              <a:rPr lang="cs-CZ" altLang="cs-CZ" sz="3600" b="1" i="1" smtClean="0">
                <a:solidFill>
                  <a:schemeClr val="tx2"/>
                </a:solidFill>
              </a:rPr>
              <a:t>nfluenzae</a:t>
            </a:r>
            <a:r>
              <a:rPr lang="cs-CZ" altLang="cs-CZ" sz="3600" b="1" smtClean="0">
                <a:solidFill>
                  <a:schemeClr val="tx2"/>
                </a:solidFill>
              </a:rPr>
              <a:t>,</a:t>
            </a:r>
            <a:r>
              <a:rPr lang="cs-CZ" altLang="cs-CZ" sz="3600" smtClean="0"/>
              <a:t> a to proti opouzdřeným kmenům s pouzderným typem </a:t>
            </a:r>
            <a:r>
              <a:rPr lang="cs-CZ" altLang="cs-CZ" sz="3600" b="1" smtClean="0">
                <a:solidFill>
                  <a:schemeClr val="accent1"/>
                </a:solidFill>
              </a:rPr>
              <a:t>b</a:t>
            </a:r>
          </a:p>
          <a:p>
            <a:pPr eaLnBrk="1" hangingPunct="1"/>
            <a:r>
              <a:rPr lang="cs-CZ" altLang="cs-CZ" sz="3600" smtClean="0"/>
              <a:t>Látka je </a:t>
            </a:r>
            <a:r>
              <a:rPr lang="cs-CZ" altLang="cs-CZ" sz="3600" b="1" smtClean="0">
                <a:solidFill>
                  <a:schemeClr val="tx2"/>
                </a:solidFill>
              </a:rPr>
              <a:t>čištěný polysacharid</a:t>
            </a:r>
          </a:p>
          <a:p>
            <a:pPr eaLnBrk="1" hangingPunct="1"/>
            <a:r>
              <a:rPr lang="cs-CZ" altLang="cs-CZ" sz="3600" smtClean="0"/>
              <a:t>Očkuje se </a:t>
            </a:r>
            <a:r>
              <a:rPr lang="cs-CZ" altLang="cs-CZ" sz="3600" b="1" smtClean="0">
                <a:solidFill>
                  <a:schemeClr val="tx2"/>
                </a:solidFill>
              </a:rPr>
              <a:t>v kombinaci</a:t>
            </a:r>
            <a:endParaRPr lang="cs-CZ" altLang="cs-CZ" sz="3600" smtClean="0"/>
          </a:p>
          <a:p>
            <a:pPr eaLnBrk="1" hangingPunct="1">
              <a:buFont typeface="Wingdings" panose="05000000000000000000" pitchFamily="2" charset="2"/>
              <a:buNone/>
            </a:pPr>
            <a:r>
              <a:rPr lang="cs-CZ" altLang="cs-CZ" sz="3200" b="1" i="1" smtClean="0">
                <a:solidFill>
                  <a:schemeClr val="accent1"/>
                </a:solidFill>
              </a:rPr>
              <a:t>Bylo zavedeno před několika lety a po jeho zavedení</a:t>
            </a:r>
            <a:r>
              <a:rPr lang="cs-CZ" altLang="cs-CZ" sz="3200" i="1" smtClean="0"/>
              <a:t> </a:t>
            </a:r>
            <a:r>
              <a:rPr lang="cs-CZ" altLang="cs-CZ" sz="3200" b="1" i="1" smtClean="0">
                <a:solidFill>
                  <a:schemeClr val="tx2"/>
                </a:solidFill>
              </a:rPr>
              <a:t>významně poklesl počet invazivních hemofilových infekcí</a:t>
            </a:r>
            <a:r>
              <a:rPr lang="cs-CZ" altLang="cs-CZ" sz="3200" i="1" smtClean="0"/>
              <a:t> </a:t>
            </a:r>
            <a:r>
              <a:rPr lang="cs-CZ" altLang="cs-CZ" sz="3200" b="1" i="1" smtClean="0">
                <a:solidFill>
                  <a:schemeClr val="accent1"/>
                </a:solidFill>
              </a:rPr>
              <a:t>předškoláků (záněty mozkových blan, plic, příklopky hltanové)</a:t>
            </a:r>
          </a:p>
        </p:txBody>
      </p:sp>
    </p:spTree>
    <p:extLst>
      <p:ext uri="{BB962C8B-B14F-4D97-AF65-F5344CB8AC3E}">
        <p14:creationId xmlns:p14="http://schemas.microsoft.com/office/powerpoint/2010/main" val="35567919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357188" y="0"/>
            <a:ext cx="2576512" cy="733425"/>
          </a:xfrm>
        </p:spPr>
        <p:txBody>
          <a:bodyPr rtlCol="0">
            <a:normAutofit fontScale="90000"/>
          </a:bodyPr>
          <a:lstStyle/>
          <a:p>
            <a:pPr eaLnBrk="1" fontAlgn="auto" hangingPunct="1">
              <a:spcAft>
                <a:spcPts val="0"/>
              </a:spcAft>
              <a:defRPr/>
            </a:pPr>
            <a:r>
              <a:rPr lang="cs-CZ" sz="5400" dirty="0" smtClean="0">
                <a:latin typeface="+mn-lt"/>
              </a:rPr>
              <a:t>Důsledek</a:t>
            </a:r>
          </a:p>
        </p:txBody>
      </p:sp>
      <p:sp>
        <p:nvSpPr>
          <p:cNvPr id="16387" name="Rectangle 3"/>
          <p:cNvSpPr>
            <a:spLocks noGrp="1" noChangeArrowheads="1"/>
          </p:cNvSpPr>
          <p:nvPr>
            <p:ph idx="1"/>
          </p:nvPr>
        </p:nvSpPr>
        <p:spPr>
          <a:xfrm>
            <a:off x="500063" y="928688"/>
            <a:ext cx="8307387" cy="5715000"/>
          </a:xfrm>
        </p:spPr>
        <p:txBody>
          <a:bodyPr/>
          <a:lstStyle/>
          <a:p>
            <a:pPr eaLnBrk="1" hangingPunct="1">
              <a:lnSpc>
                <a:spcPct val="90000"/>
              </a:lnSpc>
            </a:pPr>
            <a:r>
              <a:rPr lang="cs-CZ" altLang="cs-CZ" sz="3600" smtClean="0"/>
              <a:t>Co je </a:t>
            </a:r>
            <a:r>
              <a:rPr lang="cs-CZ" altLang="cs-CZ" sz="3600" b="1" smtClean="0">
                <a:solidFill>
                  <a:schemeClr val="tx2"/>
                </a:solidFill>
              </a:rPr>
              <a:t>správně provedená sterilizace</a:t>
            </a:r>
            <a:r>
              <a:rPr lang="cs-CZ" altLang="cs-CZ" sz="3600" smtClean="0"/>
              <a:t> jednou, je správně provedená sterilizace vždycky</a:t>
            </a:r>
          </a:p>
          <a:p>
            <a:pPr eaLnBrk="1" hangingPunct="1">
              <a:lnSpc>
                <a:spcPct val="90000"/>
              </a:lnSpc>
            </a:pPr>
            <a:r>
              <a:rPr lang="cs-CZ" altLang="cs-CZ" sz="3600" smtClean="0"/>
              <a:t>Co je </a:t>
            </a:r>
            <a:r>
              <a:rPr lang="cs-CZ" altLang="cs-CZ" sz="3600" b="1" smtClean="0">
                <a:solidFill>
                  <a:schemeClr val="tx2"/>
                </a:solidFill>
              </a:rPr>
              <a:t>správně provedená desinfekce</a:t>
            </a:r>
            <a:r>
              <a:rPr lang="cs-CZ" altLang="cs-CZ" sz="3600" smtClean="0"/>
              <a:t> za určitých podmínek, nemusí odpovídat definici správně provedené desinfekce za jiných podmínek, v jiném zařízení apod.</a:t>
            </a:r>
          </a:p>
          <a:p>
            <a:pPr eaLnBrk="1" hangingPunct="1">
              <a:lnSpc>
                <a:spcPct val="90000"/>
              </a:lnSpc>
              <a:buFont typeface="Wingdings" panose="05000000000000000000" pitchFamily="2" charset="2"/>
              <a:buNone/>
            </a:pPr>
            <a:r>
              <a:rPr lang="cs-CZ" altLang="cs-CZ" sz="3600" i="1" smtClean="0"/>
              <a:t>Proto má každé zdravotnické zařízení svůj vlastní protiepidemický řád s uvedením konkrétní používané desinfekce podle místních podmínek</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2"/>
          <p:cNvSpPr>
            <a:spLocks noGrp="1" noChangeArrowheads="1"/>
          </p:cNvSpPr>
          <p:nvPr>
            <p:ph type="title"/>
          </p:nvPr>
        </p:nvSpPr>
        <p:spPr>
          <a:xfrm>
            <a:off x="228600" y="277813"/>
            <a:ext cx="7924800" cy="788987"/>
          </a:xfrm>
        </p:spPr>
        <p:txBody>
          <a:bodyPr rtlCol="0">
            <a:normAutofit fontScale="90000"/>
          </a:bodyPr>
          <a:lstStyle/>
          <a:p>
            <a:pPr eaLnBrk="1" fontAlgn="auto" hangingPunct="1">
              <a:spcAft>
                <a:spcPts val="0"/>
              </a:spcAft>
              <a:defRPr/>
            </a:pPr>
            <a:r>
              <a:rPr lang="cs-CZ" sz="4800" smtClean="0">
                <a:latin typeface="+mn-lt"/>
              </a:rPr>
              <a:t>Očkování proti „Hib“ – indikace</a:t>
            </a:r>
          </a:p>
        </p:txBody>
      </p:sp>
      <p:sp>
        <p:nvSpPr>
          <p:cNvPr id="50179" name="Rectangle 3"/>
          <p:cNvSpPr>
            <a:spLocks noGrp="1" noChangeArrowheads="1"/>
          </p:cNvSpPr>
          <p:nvPr>
            <p:ph idx="1"/>
          </p:nvPr>
        </p:nvSpPr>
        <p:spPr>
          <a:xfrm>
            <a:off x="0" y="1600200"/>
            <a:ext cx="8991600" cy="5257800"/>
          </a:xfrm>
        </p:spPr>
        <p:txBody>
          <a:bodyPr/>
          <a:lstStyle/>
          <a:p>
            <a:pPr eaLnBrk="1" hangingPunct="1"/>
            <a:r>
              <a:rPr lang="cs-CZ" altLang="cs-CZ" sz="3200" smtClean="0">
                <a:cs typeface="Arial" panose="020B0604020202020204" pitchFamily="34" charset="0"/>
              </a:rPr>
              <a:t>Konjugovaná hemofilová vakcína je určena</a:t>
            </a:r>
            <a:endParaRPr lang="cs-CZ" altLang="cs-CZ" sz="3200" smtClean="0"/>
          </a:p>
          <a:p>
            <a:pPr lvl="1" eaLnBrk="1" hangingPunct="1"/>
            <a:r>
              <a:rPr lang="cs-CZ" altLang="cs-CZ" sz="2800" smtClean="0">
                <a:cs typeface="Arial" panose="020B0604020202020204" pitchFamily="34" charset="0"/>
              </a:rPr>
              <a:t>k</a:t>
            </a:r>
            <a:r>
              <a:rPr lang="cs-CZ" altLang="cs-CZ" sz="2800" smtClean="0"/>
              <a:t> </a:t>
            </a:r>
            <a:r>
              <a:rPr lang="cs-CZ" altLang="cs-CZ" sz="2800" smtClean="0">
                <a:cs typeface="Arial" panose="020B0604020202020204" pitchFamily="34" charset="0"/>
              </a:rPr>
              <a:t>očkování </a:t>
            </a:r>
            <a:r>
              <a:rPr lang="cs-CZ" altLang="cs-CZ" sz="2800" b="1" smtClean="0">
                <a:solidFill>
                  <a:schemeClr val="tx2"/>
                </a:solidFill>
                <a:cs typeface="Arial" panose="020B0604020202020204" pitchFamily="34" charset="0"/>
              </a:rPr>
              <a:t>dětí ve věku šesti týdnů</a:t>
            </a:r>
            <a:r>
              <a:rPr lang="cs-CZ" altLang="cs-CZ" sz="2800" smtClean="0"/>
              <a:t> neočkované proti TBC)</a:t>
            </a:r>
          </a:p>
          <a:p>
            <a:pPr lvl="1" eaLnBrk="1" hangingPunct="1"/>
            <a:r>
              <a:rPr lang="cs-CZ" altLang="cs-CZ" sz="2800" smtClean="0">
                <a:cs typeface="Arial" panose="020B0604020202020204" pitchFamily="34" charset="0"/>
              </a:rPr>
              <a:t>respektive </a:t>
            </a:r>
            <a:r>
              <a:rPr lang="cs-CZ" altLang="cs-CZ" sz="2800" b="1" smtClean="0">
                <a:solidFill>
                  <a:schemeClr val="tx2"/>
                </a:solidFill>
                <a:cs typeface="Arial" panose="020B0604020202020204" pitchFamily="34" charset="0"/>
              </a:rPr>
              <a:t>starších tří měsíců</a:t>
            </a:r>
            <a:r>
              <a:rPr lang="cs-CZ" altLang="cs-CZ" sz="2800" smtClean="0">
                <a:cs typeface="Arial" panose="020B0604020202020204" pitchFamily="34" charset="0"/>
              </a:rPr>
              <a:t>, bylo-li dítě po narození očkované proti tuberkulóze a jizvička po něm je dokonale zhojená</a:t>
            </a:r>
            <a:r>
              <a:rPr lang="cs-CZ" altLang="cs-CZ" sz="2800" smtClean="0"/>
              <a:t> </a:t>
            </a:r>
          </a:p>
          <a:p>
            <a:pPr eaLnBrk="1" hangingPunct="1"/>
            <a:r>
              <a:rPr lang="cs-CZ" altLang="cs-CZ" sz="3200" smtClean="0">
                <a:cs typeface="Arial" panose="020B0604020202020204" pitchFamily="34" charset="0"/>
              </a:rPr>
              <a:t>Očkovat </a:t>
            </a:r>
            <a:r>
              <a:rPr lang="cs-CZ" altLang="cs-CZ" sz="3200" b="1" smtClean="0">
                <a:solidFill>
                  <a:schemeClr val="tx2"/>
                </a:solidFill>
                <a:cs typeface="Arial" panose="020B0604020202020204" pitchFamily="34" charset="0"/>
              </a:rPr>
              <a:t>dospělé osoby</a:t>
            </a:r>
            <a:r>
              <a:rPr lang="cs-CZ" altLang="cs-CZ" sz="3200" smtClean="0">
                <a:cs typeface="Arial" panose="020B0604020202020204" pitchFamily="34" charset="0"/>
              </a:rPr>
              <a:t> lze v případech, jsou-li ohroženy rizikem komplikací tohoto onemocnění a výrobce příslušné vakcíny neomezuje její použití pro osoby starší pět let.</a:t>
            </a:r>
            <a:endParaRPr lang="cs-CZ" altLang="cs-CZ" sz="2400" smtClean="0"/>
          </a:p>
          <a:p>
            <a:pPr algn="r" eaLnBrk="1" hangingPunct="1">
              <a:buFont typeface="Wingdings" panose="05000000000000000000" pitchFamily="2" charset="2"/>
              <a:buNone/>
            </a:pPr>
            <a:r>
              <a:rPr lang="cs-CZ" altLang="cs-CZ" sz="2800" i="1" smtClean="0">
                <a:solidFill>
                  <a:schemeClr val="tx2"/>
                </a:solidFill>
              </a:rPr>
              <a:t>(www.vakciny.net)</a:t>
            </a:r>
          </a:p>
        </p:txBody>
      </p:sp>
    </p:spTree>
    <p:extLst>
      <p:ext uri="{BB962C8B-B14F-4D97-AF65-F5344CB8AC3E}">
        <p14:creationId xmlns:p14="http://schemas.microsoft.com/office/powerpoint/2010/main" val="59532982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Rectangle 2"/>
          <p:cNvSpPr>
            <a:spLocks noGrp="1" noChangeArrowheads="1"/>
          </p:cNvSpPr>
          <p:nvPr>
            <p:ph type="title"/>
          </p:nvPr>
        </p:nvSpPr>
        <p:spPr>
          <a:xfrm>
            <a:off x="381000" y="0"/>
            <a:ext cx="6908800" cy="1143000"/>
          </a:xfrm>
        </p:spPr>
        <p:txBody>
          <a:bodyPr rtlCol="0">
            <a:normAutofit/>
          </a:bodyPr>
          <a:lstStyle/>
          <a:p>
            <a:pPr eaLnBrk="1" fontAlgn="auto" hangingPunct="1">
              <a:spcAft>
                <a:spcPts val="0"/>
              </a:spcAft>
              <a:defRPr/>
            </a:pPr>
            <a:r>
              <a:rPr lang="cs-CZ" sz="4800" smtClean="0">
                <a:latin typeface="+mn-lt"/>
              </a:rPr>
              <a:t>Dostupné vakcíny proti Hib</a:t>
            </a:r>
          </a:p>
        </p:txBody>
      </p:sp>
      <p:sp>
        <p:nvSpPr>
          <p:cNvPr id="51203" name="Rectangle 3"/>
          <p:cNvSpPr>
            <a:spLocks noGrp="1" noChangeArrowheads="1"/>
          </p:cNvSpPr>
          <p:nvPr>
            <p:ph idx="1"/>
          </p:nvPr>
        </p:nvSpPr>
        <p:spPr>
          <a:xfrm>
            <a:off x="304800" y="1176338"/>
            <a:ext cx="8839200" cy="5029200"/>
          </a:xfrm>
        </p:spPr>
        <p:txBody>
          <a:bodyPr/>
          <a:lstStyle/>
          <a:p>
            <a:pPr eaLnBrk="1" hangingPunct="1"/>
            <a:r>
              <a:rPr lang="cs-CZ" altLang="cs-CZ" sz="3600" b="1" smtClean="0">
                <a:solidFill>
                  <a:schemeClr val="tx2"/>
                </a:solidFill>
              </a:rPr>
              <a:t>ACT-HIB</a:t>
            </a:r>
            <a:r>
              <a:rPr lang="cs-CZ" altLang="cs-CZ" sz="3600" smtClean="0"/>
              <a:t> (proti Hib)</a:t>
            </a:r>
          </a:p>
          <a:p>
            <a:pPr eaLnBrk="1" hangingPunct="1"/>
            <a:r>
              <a:rPr lang="cs-CZ" altLang="cs-CZ" sz="3600" b="1" smtClean="0">
                <a:solidFill>
                  <a:schemeClr val="tx2"/>
                </a:solidFill>
              </a:rPr>
              <a:t>INFANRIX HEXA</a:t>
            </a:r>
            <a:r>
              <a:rPr lang="cs-CZ" altLang="cs-CZ" sz="3600" smtClean="0"/>
              <a:t> (záškrt, tetanus, černý kašel, Hib, žloutenka B a dětská obrna – usmrcený virus)</a:t>
            </a:r>
          </a:p>
          <a:p>
            <a:pPr eaLnBrk="1" hangingPunct="1"/>
            <a:r>
              <a:rPr lang="cs-CZ" altLang="cs-CZ" sz="3600" b="1" smtClean="0">
                <a:solidFill>
                  <a:schemeClr val="tx2"/>
                </a:solidFill>
              </a:rPr>
              <a:t>INFANRIX-IPV+HIB</a:t>
            </a:r>
            <a:r>
              <a:rPr lang="cs-CZ" altLang="cs-CZ" sz="3600" smtClean="0"/>
              <a:t> (totéž kromě VHB)</a:t>
            </a:r>
          </a:p>
          <a:p>
            <a:pPr eaLnBrk="1" hangingPunct="1"/>
            <a:r>
              <a:rPr lang="cs-CZ" altLang="cs-CZ" sz="3600" b="1" smtClean="0">
                <a:solidFill>
                  <a:schemeClr val="tx2"/>
                </a:solidFill>
              </a:rPr>
              <a:t>INFANRIX HIB</a:t>
            </a:r>
            <a:r>
              <a:rPr lang="cs-CZ" altLang="cs-CZ" sz="3600" smtClean="0"/>
              <a:t> (totéž kromě dětské obrny a VHB)</a:t>
            </a:r>
          </a:p>
          <a:p>
            <a:pPr eaLnBrk="1" hangingPunct="1">
              <a:buFont typeface="Wingdings" panose="05000000000000000000" pitchFamily="2" charset="2"/>
              <a:buNone/>
            </a:pPr>
            <a:r>
              <a:rPr lang="cs-CZ" altLang="cs-CZ" sz="3600" i="1" smtClean="0"/>
              <a:t>Situace se často rychle mění, proto tyto údaje berte s rezervou</a:t>
            </a:r>
          </a:p>
        </p:txBody>
      </p:sp>
    </p:spTree>
    <p:extLst>
      <p:ext uri="{BB962C8B-B14F-4D97-AF65-F5344CB8AC3E}">
        <p14:creationId xmlns:p14="http://schemas.microsoft.com/office/powerpoint/2010/main" val="61864831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2"/>
          <p:cNvSpPr>
            <a:spLocks noGrp="1" noChangeArrowheads="1"/>
          </p:cNvSpPr>
          <p:nvPr>
            <p:ph type="title"/>
          </p:nvPr>
        </p:nvSpPr>
        <p:spPr>
          <a:xfrm>
            <a:off x="228600" y="381000"/>
            <a:ext cx="7772400" cy="608013"/>
          </a:xfrm>
        </p:spPr>
        <p:txBody>
          <a:bodyPr rtlCol="0">
            <a:noAutofit/>
          </a:bodyPr>
          <a:lstStyle/>
          <a:p>
            <a:pPr eaLnBrk="1" fontAlgn="auto" hangingPunct="1">
              <a:spcAft>
                <a:spcPts val="0"/>
              </a:spcAft>
              <a:defRPr/>
            </a:pPr>
            <a:r>
              <a:rPr lang="cs-CZ" sz="4400" dirty="0" smtClean="0">
                <a:latin typeface="+mn-lt"/>
              </a:rPr>
              <a:t>Očkování proti hepatitidě B</a:t>
            </a:r>
          </a:p>
        </p:txBody>
      </p:sp>
      <p:sp>
        <p:nvSpPr>
          <p:cNvPr id="52227" name="Rectangle 3"/>
          <p:cNvSpPr>
            <a:spLocks noGrp="1" noChangeArrowheads="1"/>
          </p:cNvSpPr>
          <p:nvPr>
            <p:ph idx="1"/>
          </p:nvPr>
        </p:nvSpPr>
        <p:spPr>
          <a:xfrm>
            <a:off x="304800" y="1371600"/>
            <a:ext cx="8534400" cy="5257800"/>
          </a:xfrm>
        </p:spPr>
        <p:txBody>
          <a:bodyPr/>
          <a:lstStyle/>
          <a:p>
            <a:pPr eaLnBrk="1" hangingPunct="1"/>
            <a:r>
              <a:rPr lang="cs-CZ" altLang="cs-CZ" sz="3600" smtClean="0"/>
              <a:t>Očkuje se </a:t>
            </a:r>
            <a:r>
              <a:rPr lang="cs-CZ" altLang="cs-CZ" sz="3600" b="1" smtClean="0">
                <a:solidFill>
                  <a:schemeClr val="tx2"/>
                </a:solidFill>
              </a:rPr>
              <a:t>v kombinaci</a:t>
            </a:r>
            <a:r>
              <a:rPr lang="cs-CZ" altLang="cs-CZ" sz="3600" smtClean="0"/>
              <a:t> (u těch, kteří nebyli očkováni jako malé děti, i samostatně nebo dohromady s hepatitidou A). Očkovací látka je </a:t>
            </a:r>
            <a:r>
              <a:rPr lang="cs-CZ" altLang="cs-CZ" sz="3600" b="1" smtClean="0">
                <a:solidFill>
                  <a:schemeClr val="tx2"/>
                </a:solidFill>
              </a:rPr>
              <a:t>vakcína vyrobená rekombinantně </a:t>
            </a:r>
            <a:r>
              <a:rPr lang="cs-CZ" altLang="cs-CZ" sz="3600" smtClean="0"/>
              <a:t>na kvasince </a:t>
            </a:r>
            <a:r>
              <a:rPr lang="cs-CZ" altLang="cs-CZ" sz="3600" i="1" smtClean="0"/>
              <a:t>Saccharomyces cerevisiae</a:t>
            </a:r>
            <a:endParaRPr lang="cs-CZ" altLang="cs-CZ" sz="3600" b="1" i="1" smtClean="0">
              <a:solidFill>
                <a:schemeClr val="tx2"/>
              </a:solidFill>
            </a:endParaRPr>
          </a:p>
          <a:p>
            <a:pPr eaLnBrk="1" hangingPunct="1">
              <a:buFont typeface="Wingdings" panose="05000000000000000000" pitchFamily="2" charset="2"/>
              <a:buNone/>
            </a:pPr>
            <a:r>
              <a:rPr lang="cs-CZ" altLang="cs-CZ" sz="3600" b="1" i="1" smtClean="0">
                <a:solidFill>
                  <a:schemeClr val="accent1"/>
                </a:solidFill>
              </a:rPr>
              <a:t>Další z poměrně nedávno zavedených očkování – i dříve ovšem používáno, ale jen u rizikových skupin (např. děti HBsAg pozitivních matek) či profesního rizika (zdravotníci)</a:t>
            </a:r>
          </a:p>
        </p:txBody>
      </p:sp>
    </p:spTree>
    <p:extLst>
      <p:ext uri="{BB962C8B-B14F-4D97-AF65-F5344CB8AC3E}">
        <p14:creationId xmlns:p14="http://schemas.microsoft.com/office/powerpoint/2010/main" val="629497137"/>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2"/>
          <p:cNvSpPr>
            <a:spLocks noGrp="1" noChangeArrowheads="1"/>
          </p:cNvSpPr>
          <p:nvPr>
            <p:ph type="title"/>
          </p:nvPr>
        </p:nvSpPr>
        <p:spPr>
          <a:xfrm>
            <a:off x="0" y="0"/>
            <a:ext cx="7467600" cy="762000"/>
          </a:xfrm>
        </p:spPr>
        <p:txBody>
          <a:bodyPr rtlCol="0">
            <a:normAutofit fontScale="90000"/>
          </a:bodyPr>
          <a:lstStyle/>
          <a:p>
            <a:pPr eaLnBrk="1" fontAlgn="auto" hangingPunct="1">
              <a:spcAft>
                <a:spcPts val="0"/>
              </a:spcAft>
              <a:defRPr/>
            </a:pPr>
            <a:r>
              <a:rPr lang="cs-CZ" sz="4800" smtClean="0">
                <a:latin typeface="+mn-lt"/>
              </a:rPr>
              <a:t>Očkování proti dětské obrně</a:t>
            </a:r>
          </a:p>
        </p:txBody>
      </p:sp>
      <p:sp>
        <p:nvSpPr>
          <p:cNvPr id="53251" name="Rectangle 3"/>
          <p:cNvSpPr>
            <a:spLocks noGrp="1" noChangeArrowheads="1"/>
          </p:cNvSpPr>
          <p:nvPr>
            <p:ph idx="1"/>
          </p:nvPr>
        </p:nvSpPr>
        <p:spPr>
          <a:xfrm>
            <a:off x="0" y="685800"/>
            <a:ext cx="9144000" cy="6172200"/>
          </a:xfrm>
        </p:spPr>
        <p:txBody>
          <a:bodyPr/>
          <a:lstStyle/>
          <a:p>
            <a:pPr eaLnBrk="1" hangingPunct="1"/>
            <a:r>
              <a:rPr lang="cs-CZ" altLang="cs-CZ" sz="3200" smtClean="0"/>
              <a:t>Nedávno se přešlo na </a:t>
            </a:r>
            <a:r>
              <a:rPr lang="cs-CZ" altLang="cs-CZ" sz="3200" b="1" smtClean="0">
                <a:solidFill>
                  <a:schemeClr val="tx2"/>
                </a:solidFill>
              </a:rPr>
              <a:t>injekční Salkovu vakcínu (usmrcený virus)</a:t>
            </a:r>
            <a:r>
              <a:rPr lang="cs-CZ" altLang="cs-CZ" sz="3200" smtClean="0"/>
              <a:t> která umožňuje kombinaci s několika jinými vakcínami (hexavakcína)</a:t>
            </a:r>
          </a:p>
          <a:p>
            <a:pPr eaLnBrk="1" hangingPunct="1"/>
            <a:r>
              <a:rPr lang="cs-CZ" altLang="cs-CZ" sz="3200" smtClean="0"/>
              <a:t>Přeočkování v 10–11 letech se očkuje </a:t>
            </a:r>
            <a:r>
              <a:rPr lang="cs-CZ" altLang="cs-CZ" sz="3200" b="1" smtClean="0">
                <a:solidFill>
                  <a:schemeClr val="tx2"/>
                </a:solidFill>
              </a:rPr>
              <a:t>samostatně</a:t>
            </a:r>
            <a:endParaRPr lang="cs-CZ" altLang="cs-CZ" sz="3200" smtClean="0"/>
          </a:p>
          <a:p>
            <a:pPr eaLnBrk="1" hangingPunct="1"/>
            <a:r>
              <a:rPr lang="cs-CZ" altLang="cs-CZ" sz="3200" smtClean="0"/>
              <a:t>Dříve se používala se </a:t>
            </a:r>
            <a:r>
              <a:rPr lang="cs-CZ" altLang="cs-CZ" sz="3200" b="1" smtClean="0">
                <a:solidFill>
                  <a:schemeClr val="tx2"/>
                </a:solidFill>
              </a:rPr>
              <a:t>perorální Sabinova vakcína – živý virus.</a:t>
            </a:r>
            <a:r>
              <a:rPr lang="cs-CZ" altLang="cs-CZ" sz="3200" smtClean="0"/>
              <a:t> Je velmi účinná, ale má riziko komplikací, i když jen nepatrné</a:t>
            </a:r>
          </a:p>
          <a:p>
            <a:pPr eaLnBrk="1" hangingPunct="1">
              <a:buFont typeface="Wingdings" panose="05000000000000000000" pitchFamily="2" charset="2"/>
              <a:buNone/>
            </a:pPr>
            <a:r>
              <a:rPr lang="cs-CZ" altLang="cs-CZ" sz="3200" b="1" i="1" smtClean="0">
                <a:solidFill>
                  <a:schemeClr val="accent1"/>
                </a:solidFill>
              </a:rPr>
              <a:t>U nás se dětská obrna nevyskytuje, ale vyskytuje se v Asii a nedávno i v JV Evropě, takže cíl, kterým je celosvětová eradikace tohoto závažného onemocnění, je ještě daleko</a:t>
            </a:r>
          </a:p>
        </p:txBody>
      </p:sp>
    </p:spTree>
    <p:extLst>
      <p:ext uri="{BB962C8B-B14F-4D97-AF65-F5344CB8AC3E}">
        <p14:creationId xmlns:p14="http://schemas.microsoft.com/office/powerpoint/2010/main" val="827264353"/>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a:xfrm>
            <a:off x="0" y="0"/>
            <a:ext cx="7431088" cy="760413"/>
          </a:xfrm>
        </p:spPr>
        <p:txBody>
          <a:bodyPr rtlCol="0">
            <a:normAutofit fontScale="90000"/>
          </a:bodyPr>
          <a:lstStyle/>
          <a:p>
            <a:pPr eaLnBrk="1" fontAlgn="auto" hangingPunct="1">
              <a:spcAft>
                <a:spcPts val="0"/>
              </a:spcAft>
              <a:defRPr/>
            </a:pPr>
            <a:r>
              <a:rPr lang="cs-CZ" sz="4800" smtClean="0">
                <a:latin typeface="+mn-lt"/>
              </a:rPr>
              <a:t>Očkování proti spalničkám</a:t>
            </a:r>
          </a:p>
        </p:txBody>
      </p:sp>
      <p:sp>
        <p:nvSpPr>
          <p:cNvPr id="54275" name="Rectangle 3"/>
          <p:cNvSpPr>
            <a:spLocks noGrp="1" noChangeArrowheads="1"/>
          </p:cNvSpPr>
          <p:nvPr>
            <p:ph idx="1"/>
          </p:nvPr>
        </p:nvSpPr>
        <p:spPr>
          <a:xfrm>
            <a:off x="0" y="1066800"/>
            <a:ext cx="9023350" cy="5562600"/>
          </a:xfrm>
        </p:spPr>
        <p:txBody>
          <a:bodyPr/>
          <a:lstStyle/>
          <a:p>
            <a:pPr eaLnBrk="1" hangingPunct="1"/>
            <a:r>
              <a:rPr lang="cs-CZ" altLang="cs-CZ" sz="3200" smtClean="0"/>
              <a:t>Očkuje se </a:t>
            </a:r>
            <a:r>
              <a:rPr lang="cs-CZ" altLang="cs-CZ" sz="3200" b="1" smtClean="0">
                <a:solidFill>
                  <a:schemeClr val="tx2"/>
                </a:solidFill>
              </a:rPr>
              <a:t>v trojici se zarděnkami a příušnicemi</a:t>
            </a:r>
            <a:r>
              <a:rPr lang="cs-CZ" altLang="cs-CZ" sz="3200" smtClean="0"/>
              <a:t>, ve všech třech případech jde o živé atenuované (= oslabené) viry</a:t>
            </a:r>
          </a:p>
          <a:p>
            <a:pPr eaLnBrk="1" hangingPunct="1"/>
            <a:r>
              <a:rPr lang="cs-CZ" altLang="cs-CZ" sz="3200" smtClean="0"/>
              <a:t>U těchto očkování se nejčastěji objevují pochyby, jestli je nutné a vhodné</a:t>
            </a:r>
          </a:p>
          <a:p>
            <a:pPr eaLnBrk="1" hangingPunct="1">
              <a:buFont typeface="Wingdings" panose="05000000000000000000" pitchFamily="2" charset="2"/>
              <a:buNone/>
            </a:pPr>
            <a:r>
              <a:rPr lang="cs-CZ" altLang="cs-CZ" sz="3200" b="1" i="1" smtClean="0">
                <a:solidFill>
                  <a:schemeClr val="accent1"/>
                </a:solidFill>
              </a:rPr>
              <a:t>Ovšem spalničky jsou poměrně nepříjemné, pro dítě bolestivé onemocnění, a způsobují ekonomické ztráty (absence rodiče v práci)</a:t>
            </a:r>
          </a:p>
          <a:p>
            <a:pPr eaLnBrk="1" hangingPunct="1">
              <a:buFont typeface="Wingdings" panose="05000000000000000000" pitchFamily="2" charset="2"/>
              <a:buNone/>
            </a:pPr>
            <a:r>
              <a:rPr lang="cs-CZ" altLang="cs-CZ" sz="3200" b="1" i="1" smtClean="0">
                <a:solidFill>
                  <a:schemeClr val="tx2"/>
                </a:solidFill>
              </a:rPr>
              <a:t>Existuje i riziko sklerotizující spalničkové panencefalitidy (zánětu mozku), hlavně u dospělých. Je velmi vzácné, ale závažné.</a:t>
            </a:r>
          </a:p>
        </p:txBody>
      </p:sp>
    </p:spTree>
    <p:extLst>
      <p:ext uri="{BB962C8B-B14F-4D97-AF65-F5344CB8AC3E}">
        <p14:creationId xmlns:p14="http://schemas.microsoft.com/office/powerpoint/2010/main" val="287175115"/>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Rectangle 2"/>
          <p:cNvSpPr>
            <a:spLocks noGrp="1" noChangeArrowheads="1"/>
          </p:cNvSpPr>
          <p:nvPr>
            <p:ph type="title"/>
          </p:nvPr>
        </p:nvSpPr>
        <p:spPr>
          <a:xfrm>
            <a:off x="0" y="0"/>
            <a:ext cx="7772400" cy="760413"/>
          </a:xfrm>
        </p:spPr>
        <p:txBody>
          <a:bodyPr rtlCol="0">
            <a:normAutofit fontScale="90000"/>
          </a:bodyPr>
          <a:lstStyle/>
          <a:p>
            <a:pPr eaLnBrk="1" fontAlgn="auto" hangingPunct="1">
              <a:spcAft>
                <a:spcPts val="0"/>
              </a:spcAft>
              <a:defRPr/>
            </a:pPr>
            <a:r>
              <a:rPr lang="cs-CZ" sz="4800" smtClean="0">
                <a:latin typeface="+mn-lt"/>
              </a:rPr>
              <a:t>Očkování proti zarděnkám</a:t>
            </a:r>
          </a:p>
        </p:txBody>
      </p:sp>
      <p:sp>
        <p:nvSpPr>
          <p:cNvPr id="55299" name="Rectangle 3"/>
          <p:cNvSpPr>
            <a:spLocks noGrp="1" noChangeArrowheads="1"/>
          </p:cNvSpPr>
          <p:nvPr>
            <p:ph idx="1"/>
          </p:nvPr>
        </p:nvSpPr>
        <p:spPr>
          <a:xfrm>
            <a:off x="0" y="1066800"/>
            <a:ext cx="9023350" cy="5562600"/>
          </a:xfrm>
        </p:spPr>
        <p:txBody>
          <a:bodyPr/>
          <a:lstStyle/>
          <a:p>
            <a:pPr eaLnBrk="1" hangingPunct="1"/>
            <a:r>
              <a:rPr lang="cs-CZ" altLang="cs-CZ" sz="3200" smtClean="0"/>
              <a:t>S tímto očkováním se začalo v 80. letech, nejprve byly očkovány dívky ve 12 letech a pak i všechny dvouleté děti</a:t>
            </a:r>
          </a:p>
          <a:p>
            <a:pPr eaLnBrk="1" hangingPunct="1">
              <a:buFont typeface="Wingdings" panose="05000000000000000000" pitchFamily="2" charset="2"/>
              <a:buNone/>
            </a:pPr>
            <a:r>
              <a:rPr lang="cs-CZ" altLang="cs-CZ" sz="3200" b="1" i="1" smtClean="0">
                <a:solidFill>
                  <a:schemeClr val="accent1"/>
                </a:solidFill>
              </a:rPr>
              <a:t>Také zarděnky v době před očkováním znamenaly velké ekonomické ztráty, komplikace pro školy a školky apod.</a:t>
            </a:r>
          </a:p>
          <a:p>
            <a:pPr eaLnBrk="1" hangingPunct="1">
              <a:buFont typeface="Wingdings" panose="05000000000000000000" pitchFamily="2" charset="2"/>
              <a:buNone/>
            </a:pPr>
            <a:r>
              <a:rPr lang="cs-CZ" altLang="cs-CZ" sz="3200" b="1" i="1" smtClean="0">
                <a:solidFill>
                  <a:schemeClr val="tx2"/>
                </a:solidFill>
              </a:rPr>
              <a:t>Zarděnky jsou také nebezpečné u těhotných, kde existuje riziko potratu u infikovaných žen.</a:t>
            </a:r>
          </a:p>
        </p:txBody>
      </p:sp>
    </p:spTree>
    <p:extLst>
      <p:ext uri="{BB962C8B-B14F-4D97-AF65-F5344CB8AC3E}">
        <p14:creationId xmlns:p14="http://schemas.microsoft.com/office/powerpoint/2010/main" val="1623945232"/>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2"/>
          <p:cNvSpPr>
            <a:spLocks noGrp="1" noChangeArrowheads="1"/>
          </p:cNvSpPr>
          <p:nvPr>
            <p:ph type="title"/>
          </p:nvPr>
        </p:nvSpPr>
        <p:spPr>
          <a:xfrm>
            <a:off x="0" y="0"/>
            <a:ext cx="7848600" cy="760413"/>
          </a:xfrm>
        </p:spPr>
        <p:txBody>
          <a:bodyPr rtlCol="0">
            <a:normAutofit fontScale="90000"/>
          </a:bodyPr>
          <a:lstStyle/>
          <a:p>
            <a:pPr eaLnBrk="1" fontAlgn="auto" hangingPunct="1">
              <a:spcAft>
                <a:spcPts val="0"/>
              </a:spcAft>
              <a:defRPr/>
            </a:pPr>
            <a:r>
              <a:rPr lang="cs-CZ" sz="4800" dirty="0" smtClean="0">
                <a:latin typeface="+mn-lt"/>
              </a:rPr>
              <a:t>Očkování proti příušnicím</a:t>
            </a:r>
          </a:p>
        </p:txBody>
      </p:sp>
      <p:sp>
        <p:nvSpPr>
          <p:cNvPr id="56323" name="Rectangle 3"/>
          <p:cNvSpPr>
            <a:spLocks noGrp="1" noChangeArrowheads="1"/>
          </p:cNvSpPr>
          <p:nvPr>
            <p:ph idx="1"/>
          </p:nvPr>
        </p:nvSpPr>
        <p:spPr>
          <a:xfrm>
            <a:off x="381000" y="1143000"/>
            <a:ext cx="8489950" cy="3505200"/>
          </a:xfrm>
        </p:spPr>
        <p:txBody>
          <a:bodyPr/>
          <a:lstStyle/>
          <a:p>
            <a:pPr eaLnBrk="1" hangingPunct="1"/>
            <a:r>
              <a:rPr lang="cs-CZ" altLang="cs-CZ" sz="3200" smtClean="0"/>
              <a:t>Pro příušnice platí prakticky totéž co pro předchozí dvě choroby</a:t>
            </a:r>
          </a:p>
          <a:p>
            <a:pPr eaLnBrk="1" hangingPunct="1">
              <a:buFont typeface="Wingdings" panose="05000000000000000000" pitchFamily="2" charset="2"/>
              <a:buNone/>
            </a:pPr>
            <a:r>
              <a:rPr lang="cs-CZ" altLang="cs-CZ" sz="3200" b="1" i="1" smtClean="0">
                <a:solidFill>
                  <a:schemeClr val="accent1"/>
                </a:solidFill>
              </a:rPr>
              <a:t>Zatímco zarděnky jsou nebezpečné těhotným, příušnice hrozí spíše dospělým mužům  – riziko zánětu varlat (orchitidy), vedoucí až k neplodnosti</a:t>
            </a:r>
          </a:p>
        </p:txBody>
      </p:sp>
      <p:sp>
        <p:nvSpPr>
          <p:cNvPr id="56324" name="Rectangle 3"/>
          <p:cNvSpPr>
            <a:spLocks noChangeArrowheads="1"/>
          </p:cNvSpPr>
          <p:nvPr/>
        </p:nvSpPr>
        <p:spPr bwMode="auto">
          <a:xfrm>
            <a:off x="611188" y="3981450"/>
            <a:ext cx="6084887" cy="2852738"/>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cs-CZ" altLang="cs-CZ" sz="1200">
              <a:latin typeface="Arial" panose="020B0604020202020204" pitchFamily="34" charset="0"/>
            </a:endParaRPr>
          </a:p>
        </p:txBody>
      </p:sp>
      <p:sp>
        <p:nvSpPr>
          <p:cNvPr id="5" name="Rectangle 4"/>
          <p:cNvSpPr txBox="1">
            <a:spLocks noChangeArrowheads="1"/>
          </p:cNvSpPr>
          <p:nvPr/>
        </p:nvSpPr>
        <p:spPr>
          <a:xfrm>
            <a:off x="179388" y="4076700"/>
            <a:ext cx="8964612" cy="2781300"/>
          </a:xfrm>
          <a:prstGeom prst="rect">
            <a:avLst/>
          </a:prstGeom>
        </p:spPr>
        <p:txBody>
          <a:bodyPr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pPr fontAlgn="auto">
              <a:spcAft>
                <a:spcPts val="0"/>
              </a:spcAft>
              <a:defRPr/>
            </a:pPr>
            <a:r>
              <a:rPr lang="cs-CZ" sz="4800" dirty="0" smtClean="0">
                <a:latin typeface="+mn-lt"/>
              </a:rPr>
              <a:t>Všechna tři očkování dohromady = = „MMR“ (</a:t>
            </a:r>
            <a:r>
              <a:rPr lang="cs-CZ" sz="4800" dirty="0" err="1" smtClean="0">
                <a:latin typeface="+mn-lt"/>
              </a:rPr>
              <a:t>measles</a:t>
            </a:r>
            <a:r>
              <a:rPr lang="cs-CZ" sz="4800" dirty="0" smtClean="0">
                <a:latin typeface="+mn-lt"/>
              </a:rPr>
              <a:t>, </a:t>
            </a:r>
            <a:r>
              <a:rPr lang="cs-CZ" sz="4800" dirty="0" err="1" smtClean="0">
                <a:latin typeface="+mn-lt"/>
              </a:rPr>
              <a:t>mumps</a:t>
            </a:r>
            <a:r>
              <a:rPr lang="cs-CZ" sz="4800" dirty="0" smtClean="0">
                <a:latin typeface="+mn-lt"/>
              </a:rPr>
              <a:t>, </a:t>
            </a:r>
            <a:r>
              <a:rPr lang="cs-CZ" sz="4800" dirty="0" err="1" smtClean="0">
                <a:latin typeface="+mn-lt"/>
              </a:rPr>
              <a:t>rubella</a:t>
            </a:r>
            <a:r>
              <a:rPr lang="cs-CZ" sz="4800" dirty="0" smtClean="0">
                <a:latin typeface="+mn-lt"/>
              </a:rPr>
              <a:t> = spalničky, zarděnky, příušnice)</a:t>
            </a:r>
            <a:endParaRPr lang="cs-CZ" sz="4800" dirty="0">
              <a:latin typeface="+mn-lt"/>
            </a:endParaRPr>
          </a:p>
        </p:txBody>
      </p:sp>
    </p:spTree>
    <p:extLst>
      <p:ext uri="{BB962C8B-B14F-4D97-AF65-F5344CB8AC3E}">
        <p14:creationId xmlns:p14="http://schemas.microsoft.com/office/powerpoint/2010/main" val="1692377807"/>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Rectangle 2"/>
          <p:cNvSpPr>
            <a:spLocks noGrp="1" noChangeArrowheads="1"/>
          </p:cNvSpPr>
          <p:nvPr>
            <p:ph type="title"/>
          </p:nvPr>
        </p:nvSpPr>
        <p:spPr>
          <a:xfrm>
            <a:off x="250825" y="188913"/>
            <a:ext cx="6781800" cy="608012"/>
          </a:xfrm>
        </p:spPr>
        <p:txBody>
          <a:bodyPr rtlCol="0">
            <a:normAutofit fontScale="90000"/>
          </a:bodyPr>
          <a:lstStyle/>
          <a:p>
            <a:pPr eaLnBrk="1" fontAlgn="auto" hangingPunct="1">
              <a:spcAft>
                <a:spcPts val="0"/>
              </a:spcAft>
              <a:defRPr/>
            </a:pPr>
            <a:r>
              <a:rPr lang="cs-CZ" sz="4800" dirty="0" smtClean="0">
                <a:latin typeface="+mn-lt"/>
              </a:rPr>
              <a:t>Očkování proti chřipce</a:t>
            </a:r>
          </a:p>
        </p:txBody>
      </p:sp>
      <p:sp>
        <p:nvSpPr>
          <p:cNvPr id="57347" name="Rectangle 3"/>
          <p:cNvSpPr>
            <a:spLocks noGrp="1" noChangeArrowheads="1"/>
          </p:cNvSpPr>
          <p:nvPr>
            <p:ph idx="1"/>
          </p:nvPr>
        </p:nvSpPr>
        <p:spPr>
          <a:xfrm>
            <a:off x="0" y="990600"/>
            <a:ext cx="9144000" cy="5867400"/>
          </a:xfrm>
        </p:spPr>
        <p:txBody>
          <a:bodyPr/>
          <a:lstStyle/>
          <a:p>
            <a:pPr eaLnBrk="1" hangingPunct="1"/>
            <a:r>
              <a:rPr lang="cs-CZ" altLang="cs-CZ" sz="3200" smtClean="0"/>
              <a:t>Očkovací látka se připravuje z kmenů pěstovaných na vaječných zárodcích nebo buněčných kulturách</a:t>
            </a:r>
          </a:p>
          <a:p>
            <a:pPr eaLnBrk="1" hangingPunct="1"/>
            <a:r>
              <a:rPr lang="cs-CZ" altLang="cs-CZ" sz="3200" smtClean="0"/>
              <a:t>V poslední době populárnější než dříve, vzhledem k riziku tzv. aviární (ptačí) chřipky (H5N1) a později hlavně „prasečí“ chřipky (H1N1)</a:t>
            </a:r>
          </a:p>
          <a:p>
            <a:pPr eaLnBrk="1" hangingPunct="1">
              <a:buFont typeface="Wingdings" panose="05000000000000000000" pitchFamily="2" charset="2"/>
              <a:buNone/>
            </a:pPr>
            <a:r>
              <a:rPr lang="cs-CZ" altLang="cs-CZ" sz="3200" b="1" i="1" smtClean="0">
                <a:solidFill>
                  <a:schemeClr val="accent1"/>
                </a:solidFill>
              </a:rPr>
              <a:t>U chřipky je ovšem třeba počítat s rizikem antigenního driftu (drobné změny antigenní struktury) a shiftu (větší antigenní posuny). Proto očkování nezanechává trvalou imunitu a musí se každý rok obnovovat</a:t>
            </a:r>
          </a:p>
        </p:txBody>
      </p:sp>
    </p:spTree>
    <p:extLst>
      <p:ext uri="{BB962C8B-B14F-4D97-AF65-F5344CB8AC3E}">
        <p14:creationId xmlns:p14="http://schemas.microsoft.com/office/powerpoint/2010/main" val="2403548775"/>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Rectangle 2"/>
          <p:cNvSpPr>
            <a:spLocks noGrp="1" noChangeArrowheads="1"/>
          </p:cNvSpPr>
          <p:nvPr>
            <p:ph type="title"/>
          </p:nvPr>
        </p:nvSpPr>
        <p:spPr>
          <a:xfrm>
            <a:off x="228600" y="0"/>
            <a:ext cx="8915400" cy="914400"/>
          </a:xfrm>
        </p:spPr>
        <p:txBody>
          <a:bodyPr rtlCol="0">
            <a:normAutofit/>
          </a:bodyPr>
          <a:lstStyle/>
          <a:p>
            <a:pPr eaLnBrk="1" fontAlgn="auto" hangingPunct="1">
              <a:spcAft>
                <a:spcPts val="0"/>
              </a:spcAft>
              <a:defRPr/>
            </a:pPr>
            <a:r>
              <a:rPr lang="cs-CZ" sz="4800" smtClean="0">
                <a:latin typeface="+mn-lt"/>
              </a:rPr>
              <a:t>Očkování proti klíšťové encefalitidě</a:t>
            </a:r>
          </a:p>
        </p:txBody>
      </p:sp>
      <p:sp>
        <p:nvSpPr>
          <p:cNvPr id="58371" name="Rectangle 3"/>
          <p:cNvSpPr>
            <a:spLocks noGrp="1" noChangeArrowheads="1"/>
          </p:cNvSpPr>
          <p:nvPr>
            <p:ph idx="1"/>
          </p:nvPr>
        </p:nvSpPr>
        <p:spPr>
          <a:xfrm>
            <a:off x="0" y="914400"/>
            <a:ext cx="8794750" cy="5943600"/>
          </a:xfrm>
        </p:spPr>
        <p:txBody>
          <a:bodyPr/>
          <a:lstStyle/>
          <a:p>
            <a:pPr eaLnBrk="1" hangingPunct="1"/>
            <a:r>
              <a:rPr lang="cs-CZ" altLang="cs-CZ" sz="3600" smtClean="0"/>
              <a:t>Často žádané očkování – ovšem lidé většinou nechávají očkovat děti, ačkoli onemocnění </a:t>
            </a:r>
            <a:r>
              <a:rPr lang="cs-CZ" altLang="cs-CZ" sz="3600" b="1" smtClean="0">
                <a:solidFill>
                  <a:schemeClr val="tx2"/>
                </a:solidFill>
              </a:rPr>
              <a:t>probíhá závažněji u dospělých, zejména starších</a:t>
            </a:r>
            <a:r>
              <a:rPr lang="cs-CZ" altLang="cs-CZ" sz="3600" smtClean="0"/>
              <a:t>. Do 6 let se nedoporučuje (příliš velká zátěž organismu dítěte při současném očkování s pravidelnými očkovacími látkami)</a:t>
            </a:r>
          </a:p>
          <a:p>
            <a:pPr eaLnBrk="1" hangingPunct="1"/>
            <a:r>
              <a:rPr lang="cs-CZ" altLang="cs-CZ" sz="3600" smtClean="0"/>
              <a:t>Očkuje se dvěmi dávkami zpravidla v</a:t>
            </a:r>
            <a:r>
              <a:rPr lang="cs-CZ" altLang="cs-CZ" sz="3600" smtClean="0">
                <a:solidFill>
                  <a:schemeClr val="bg1"/>
                </a:solidFill>
              </a:rPr>
              <a:t>.</a:t>
            </a:r>
            <a:r>
              <a:rPr lang="cs-CZ" altLang="cs-CZ" sz="3600" smtClean="0"/>
              <a:t>zimním období, třetí („boosterová“) dávka následuje další zimu. Doporučuje se po třech letech přeočkovat.</a:t>
            </a:r>
          </a:p>
          <a:p>
            <a:pPr eaLnBrk="1" hangingPunct="1">
              <a:buFont typeface="Wingdings" panose="05000000000000000000" pitchFamily="2" charset="2"/>
              <a:buNone/>
            </a:pPr>
            <a:r>
              <a:rPr lang="cs-CZ" altLang="cs-CZ" sz="3600" b="1" i="1" smtClean="0">
                <a:solidFill>
                  <a:schemeClr val="accent1"/>
                </a:solidFill>
              </a:rPr>
              <a:t>Nechrání samozřejmě proti borelióze</a:t>
            </a:r>
          </a:p>
        </p:txBody>
      </p:sp>
    </p:spTree>
    <p:extLst>
      <p:ext uri="{BB962C8B-B14F-4D97-AF65-F5344CB8AC3E}">
        <p14:creationId xmlns:p14="http://schemas.microsoft.com/office/powerpoint/2010/main" val="4268378855"/>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Rectangle 2"/>
          <p:cNvSpPr>
            <a:spLocks noGrp="1" noChangeArrowheads="1"/>
          </p:cNvSpPr>
          <p:nvPr>
            <p:ph type="title"/>
          </p:nvPr>
        </p:nvSpPr>
        <p:spPr>
          <a:xfrm>
            <a:off x="381000" y="228600"/>
            <a:ext cx="6781800" cy="1143000"/>
          </a:xfrm>
        </p:spPr>
        <p:txBody>
          <a:bodyPr rtlCol="0">
            <a:normAutofit fontScale="90000"/>
          </a:bodyPr>
          <a:lstStyle/>
          <a:p>
            <a:pPr eaLnBrk="1" fontAlgn="auto" hangingPunct="1">
              <a:spcAft>
                <a:spcPts val="0"/>
              </a:spcAft>
              <a:defRPr/>
            </a:pPr>
            <a:r>
              <a:rPr lang="cs-CZ" sz="4800" dirty="0" smtClean="0">
                <a:latin typeface="+mn-lt"/>
              </a:rPr>
              <a:t>Očkování proti pneumokokovým infekcím</a:t>
            </a:r>
          </a:p>
        </p:txBody>
      </p:sp>
      <p:sp>
        <p:nvSpPr>
          <p:cNvPr id="59395" name="Rectangle 3"/>
          <p:cNvSpPr>
            <a:spLocks noGrp="1" noChangeArrowheads="1"/>
          </p:cNvSpPr>
          <p:nvPr>
            <p:ph idx="1"/>
          </p:nvPr>
        </p:nvSpPr>
        <p:spPr>
          <a:xfrm>
            <a:off x="0" y="1676400"/>
            <a:ext cx="7667625" cy="5181600"/>
          </a:xfrm>
        </p:spPr>
        <p:txBody>
          <a:bodyPr/>
          <a:lstStyle/>
          <a:p>
            <a:pPr eaLnBrk="1" hangingPunct="1"/>
            <a:r>
              <a:rPr lang="cs-CZ" altLang="cs-CZ" sz="3600" smtClean="0"/>
              <a:t>Očkování proti pneumokokům bylo první, které v nové kategorii – tato očkování nejsou povinná, ale přesto jsou bezplatná (hrazená ze zdravotního pojištění). I když se proti němu ozývají různé hlasy, lze toto očkování spíše doporučit.</a:t>
            </a:r>
          </a:p>
        </p:txBody>
      </p:sp>
    </p:spTree>
    <p:extLst>
      <p:ext uri="{BB962C8B-B14F-4D97-AF65-F5344CB8AC3E}">
        <p14:creationId xmlns:p14="http://schemas.microsoft.com/office/powerpoint/2010/main" val="18873702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357188" y="214313"/>
            <a:ext cx="8229600" cy="1600200"/>
          </a:xfrm>
        </p:spPr>
        <p:txBody>
          <a:bodyPr rtlCol="0">
            <a:normAutofit fontScale="90000"/>
          </a:bodyPr>
          <a:lstStyle/>
          <a:p>
            <a:pPr algn="l" eaLnBrk="1" fontAlgn="auto" hangingPunct="1">
              <a:spcAft>
                <a:spcPts val="0"/>
              </a:spcAft>
              <a:defRPr/>
            </a:pPr>
            <a:r>
              <a:rPr lang="cs-CZ" sz="5400" dirty="0" smtClean="0">
                <a:latin typeface="+mn-lt"/>
              </a:rPr>
              <a:t>Zásady správné dekontaminace (bez ohledu na typ metody) </a:t>
            </a:r>
          </a:p>
        </p:txBody>
      </p:sp>
      <p:sp>
        <p:nvSpPr>
          <p:cNvPr id="17411" name="Rectangle 3"/>
          <p:cNvSpPr>
            <a:spLocks noGrp="1" noChangeArrowheads="1"/>
          </p:cNvSpPr>
          <p:nvPr>
            <p:ph idx="1"/>
          </p:nvPr>
        </p:nvSpPr>
        <p:spPr>
          <a:xfrm>
            <a:off x="428625" y="1989138"/>
            <a:ext cx="8416925" cy="4511675"/>
          </a:xfrm>
        </p:spPr>
        <p:txBody>
          <a:bodyPr/>
          <a:lstStyle/>
          <a:p>
            <a:pPr eaLnBrk="1" hangingPunct="1">
              <a:buFont typeface="Wingdings" panose="05000000000000000000" pitchFamily="2" charset="2"/>
              <a:buNone/>
            </a:pPr>
            <a:r>
              <a:rPr lang="cs-CZ" altLang="cs-CZ" b="1" smtClean="0">
                <a:solidFill>
                  <a:schemeClr val="tx2"/>
                </a:solidFill>
              </a:rPr>
              <a:t>1. </a:t>
            </a:r>
            <a:r>
              <a:rPr lang="cs-CZ" altLang="cs-CZ" smtClean="0"/>
              <a:t>Vybrat </a:t>
            </a:r>
            <a:r>
              <a:rPr lang="cs-CZ" altLang="cs-CZ" b="1" smtClean="0">
                <a:solidFill>
                  <a:schemeClr val="tx2"/>
                </a:solidFill>
              </a:rPr>
              <a:t>vhodnou sterilizační/desinfekční metodu/prostředek</a:t>
            </a:r>
            <a:r>
              <a:rPr lang="cs-CZ" altLang="cs-CZ" smtClean="0"/>
              <a:t>. „Vhodný“ znamená:</a:t>
            </a:r>
          </a:p>
          <a:p>
            <a:pPr lvl="1" eaLnBrk="1" hangingPunct="1"/>
            <a:r>
              <a:rPr lang="cs-CZ" altLang="cs-CZ" smtClean="0"/>
              <a:t>musí</a:t>
            </a:r>
            <a:r>
              <a:rPr lang="cs-CZ" altLang="cs-CZ" smtClean="0">
                <a:solidFill>
                  <a:schemeClr val="tx2"/>
                </a:solidFill>
              </a:rPr>
              <a:t> </a:t>
            </a:r>
            <a:r>
              <a:rPr lang="cs-CZ" altLang="cs-CZ" smtClean="0"/>
              <a:t>bezpečně </a:t>
            </a:r>
            <a:r>
              <a:rPr lang="cs-CZ" altLang="cs-CZ" b="1" smtClean="0">
                <a:solidFill>
                  <a:schemeClr val="tx2"/>
                </a:solidFill>
              </a:rPr>
              <a:t>ničit ty organismy, které připadají v daném prostředí v úvahu</a:t>
            </a:r>
            <a:r>
              <a:rPr lang="cs-CZ" altLang="cs-CZ" smtClean="0"/>
              <a:t> (u sterilizace ovšem to znamená, že musí ničit všechny mikroby)</a:t>
            </a:r>
          </a:p>
          <a:p>
            <a:pPr lvl="1" eaLnBrk="1" hangingPunct="1"/>
            <a:r>
              <a:rPr lang="cs-CZ" altLang="cs-CZ" b="1" smtClean="0">
                <a:solidFill>
                  <a:schemeClr val="tx2"/>
                </a:solidFill>
              </a:rPr>
              <a:t>nesmí ničit desinfikovaný či sterilizovaný materiál</a:t>
            </a:r>
            <a:r>
              <a:rPr lang="cs-CZ" altLang="cs-CZ" smtClean="0"/>
              <a:t> (povrch, ruce a podobně)</a:t>
            </a:r>
          </a:p>
          <a:p>
            <a:pPr lvl="1" eaLnBrk="1" hangingPunct="1"/>
            <a:r>
              <a:rPr lang="cs-CZ" altLang="cs-CZ" smtClean="0"/>
              <a:t>musí být </a:t>
            </a:r>
            <a:r>
              <a:rPr lang="cs-CZ" altLang="cs-CZ" b="1" smtClean="0">
                <a:solidFill>
                  <a:schemeClr val="tx2"/>
                </a:solidFill>
              </a:rPr>
              <a:t>prakticky použitelný</a:t>
            </a:r>
            <a:r>
              <a:rPr lang="cs-CZ" altLang="cs-CZ" smtClean="0">
                <a:solidFill>
                  <a:schemeClr val="tx2"/>
                </a:solidFill>
              </a:rPr>
              <a:t> </a:t>
            </a:r>
            <a:r>
              <a:rPr lang="cs-CZ" altLang="cs-CZ" smtClean="0"/>
              <a:t>(dostupný místně i cenově, musí ho zvládat personál apod.)</a:t>
            </a:r>
            <a:endParaRPr lang="cs-CZ" altLang="cs-CZ" smtClean="0">
              <a:solidFill>
                <a:schemeClr val="tx2"/>
              </a:solidFill>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Rectangle 2"/>
          <p:cNvSpPr>
            <a:spLocks noGrp="1" noChangeArrowheads="1"/>
          </p:cNvSpPr>
          <p:nvPr>
            <p:ph type="title"/>
          </p:nvPr>
        </p:nvSpPr>
        <p:spPr>
          <a:xfrm>
            <a:off x="381000" y="228600"/>
            <a:ext cx="6629400" cy="838200"/>
          </a:xfrm>
        </p:spPr>
        <p:txBody>
          <a:bodyPr rtlCol="0">
            <a:normAutofit/>
          </a:bodyPr>
          <a:lstStyle/>
          <a:p>
            <a:pPr eaLnBrk="1" fontAlgn="auto" hangingPunct="1">
              <a:spcAft>
                <a:spcPts val="0"/>
              </a:spcAft>
              <a:defRPr/>
            </a:pPr>
            <a:r>
              <a:rPr lang="cs-CZ" sz="4800" dirty="0" smtClean="0">
                <a:latin typeface="+mn-lt"/>
              </a:rPr>
              <a:t>Dostupné očkovací látky</a:t>
            </a:r>
          </a:p>
        </p:txBody>
      </p:sp>
      <p:sp>
        <p:nvSpPr>
          <p:cNvPr id="299011" name="Rectangle 3"/>
          <p:cNvSpPr>
            <a:spLocks noGrp="1" noChangeArrowheads="1"/>
          </p:cNvSpPr>
          <p:nvPr>
            <p:ph idx="1"/>
          </p:nvPr>
        </p:nvSpPr>
        <p:spPr>
          <a:xfrm>
            <a:off x="0" y="1219200"/>
            <a:ext cx="9144000" cy="5638800"/>
          </a:xfrm>
        </p:spPr>
        <p:txBody>
          <a:bodyPr rtlCol="0">
            <a:normAutofit fontScale="92500" lnSpcReduction="10000"/>
          </a:bodyPr>
          <a:lstStyle/>
          <a:p>
            <a:pPr eaLnBrk="1" fontAlgn="auto" hangingPunct="1">
              <a:spcAft>
                <a:spcPts val="0"/>
              </a:spcAft>
              <a:defRPr/>
            </a:pPr>
            <a:r>
              <a:rPr lang="cs-CZ" altLang="cs-CZ" sz="3600" b="1" smtClean="0">
                <a:solidFill>
                  <a:schemeClr val="tx2"/>
                </a:solidFill>
              </a:rPr>
              <a:t>Polysacharidová vakcína</a:t>
            </a:r>
          </a:p>
          <a:p>
            <a:pPr lvl="1" eaLnBrk="1" fontAlgn="auto" hangingPunct="1">
              <a:spcAft>
                <a:spcPts val="0"/>
              </a:spcAft>
              <a:defRPr/>
            </a:pPr>
            <a:r>
              <a:rPr lang="cs-CZ" altLang="cs-CZ" sz="3200" smtClean="0"/>
              <a:t>PNEUMO 23 (23 serotypů), vhodná jen u dospělých (například u ležících nemocných v rámci přecházení infekčním komplikacím), nehodí se vůbec pro děti</a:t>
            </a:r>
          </a:p>
          <a:p>
            <a:pPr eaLnBrk="1" fontAlgn="auto" hangingPunct="1">
              <a:spcAft>
                <a:spcPts val="0"/>
              </a:spcAft>
              <a:defRPr/>
            </a:pPr>
            <a:r>
              <a:rPr lang="cs-CZ" altLang="cs-CZ" sz="3600" b="1" smtClean="0">
                <a:solidFill>
                  <a:schemeClr val="tx2"/>
                </a:solidFill>
              </a:rPr>
              <a:t>Konjugované vakcíny</a:t>
            </a:r>
            <a:r>
              <a:rPr lang="cs-CZ" altLang="cs-CZ" sz="3600" smtClean="0"/>
              <a:t> (další imunologická paměť a lepší imunitní odpověď u osob s nedostatečně vyvinutou imunitou, např. i dětí do dvou let)</a:t>
            </a:r>
          </a:p>
          <a:p>
            <a:pPr lvl="1" eaLnBrk="1" fontAlgn="auto" hangingPunct="1">
              <a:spcAft>
                <a:spcPts val="0"/>
              </a:spcAft>
              <a:defRPr/>
            </a:pPr>
            <a:r>
              <a:rPr lang="cs-CZ" altLang="cs-CZ" sz="3200" smtClean="0"/>
              <a:t>Prevenar (7 serotypů)</a:t>
            </a:r>
          </a:p>
          <a:p>
            <a:pPr lvl="1" eaLnBrk="1" fontAlgn="auto" hangingPunct="1">
              <a:spcAft>
                <a:spcPts val="0"/>
              </a:spcAft>
              <a:defRPr/>
            </a:pPr>
            <a:r>
              <a:rPr lang="cs-CZ" altLang="cs-CZ" sz="3200" smtClean="0"/>
              <a:t>Prevenar 13 (13 serotypů)</a:t>
            </a:r>
          </a:p>
          <a:p>
            <a:pPr lvl="1" eaLnBrk="1" fontAlgn="auto" hangingPunct="1">
              <a:spcAft>
                <a:spcPts val="0"/>
              </a:spcAft>
              <a:defRPr/>
            </a:pPr>
            <a:r>
              <a:rPr lang="cs-CZ" altLang="cs-CZ" sz="3200" smtClean="0"/>
              <a:t>Synflorix (10 serotypů + záškrt, tetanus a dávivý kašel)</a:t>
            </a:r>
          </a:p>
        </p:txBody>
      </p:sp>
    </p:spTree>
    <p:extLst>
      <p:ext uri="{BB962C8B-B14F-4D97-AF65-F5344CB8AC3E}">
        <p14:creationId xmlns:p14="http://schemas.microsoft.com/office/powerpoint/2010/main" val="48411173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Rectangle 2"/>
          <p:cNvSpPr>
            <a:spLocks noGrp="1" noChangeArrowheads="1"/>
          </p:cNvSpPr>
          <p:nvPr>
            <p:ph type="title"/>
          </p:nvPr>
        </p:nvSpPr>
        <p:spPr>
          <a:xfrm>
            <a:off x="539750" y="274638"/>
            <a:ext cx="6553200" cy="1143000"/>
          </a:xfrm>
        </p:spPr>
        <p:txBody>
          <a:bodyPr rtlCol="0">
            <a:normAutofit fontScale="90000"/>
          </a:bodyPr>
          <a:lstStyle/>
          <a:p>
            <a:pPr eaLnBrk="1" fontAlgn="auto" hangingPunct="1">
              <a:spcAft>
                <a:spcPts val="0"/>
              </a:spcAft>
              <a:defRPr/>
            </a:pPr>
            <a:r>
              <a:rPr lang="cs-CZ" sz="4800" dirty="0" smtClean="0">
                <a:latin typeface="+mn-lt"/>
              </a:rPr>
              <a:t>Očkování proti lidským </a:t>
            </a:r>
            <a:r>
              <a:rPr lang="cs-CZ" sz="4800" dirty="0" err="1" smtClean="0">
                <a:latin typeface="+mn-lt"/>
              </a:rPr>
              <a:t>papilomavirům</a:t>
            </a:r>
            <a:r>
              <a:rPr lang="cs-CZ" sz="4800" dirty="0" smtClean="0">
                <a:latin typeface="+mn-lt"/>
              </a:rPr>
              <a:t> (HPV)</a:t>
            </a:r>
          </a:p>
        </p:txBody>
      </p:sp>
      <p:sp>
        <p:nvSpPr>
          <p:cNvPr id="61443" name="Rectangle 3"/>
          <p:cNvSpPr>
            <a:spLocks noGrp="1" noChangeArrowheads="1"/>
          </p:cNvSpPr>
          <p:nvPr>
            <p:ph idx="1"/>
          </p:nvPr>
        </p:nvSpPr>
        <p:spPr>
          <a:xfrm>
            <a:off x="152400" y="1447800"/>
            <a:ext cx="8991600" cy="5410200"/>
          </a:xfrm>
        </p:spPr>
        <p:txBody>
          <a:bodyPr/>
          <a:lstStyle/>
          <a:p>
            <a:pPr eaLnBrk="1" hangingPunct="1"/>
            <a:r>
              <a:rPr lang="cs-CZ" altLang="cs-CZ" sz="3200" smtClean="0"/>
              <a:t>Mezi lidmi je známé jako </a:t>
            </a:r>
            <a:r>
              <a:rPr lang="cs-CZ" altLang="cs-CZ" sz="3200" b="1" smtClean="0">
                <a:solidFill>
                  <a:schemeClr val="tx2"/>
                </a:solidFill>
              </a:rPr>
              <a:t>„očkování proti rakovině děložního krčku“,</a:t>
            </a:r>
            <a:r>
              <a:rPr lang="cs-CZ" altLang="cs-CZ" sz="3200" smtClean="0"/>
              <a:t> protože cílem je opravdu očkovat zejména proti kmenům HPV, které mají vztah k tomuto typu rakoviny</a:t>
            </a:r>
          </a:p>
          <a:p>
            <a:pPr eaLnBrk="1" hangingPunct="1"/>
            <a:r>
              <a:rPr lang="cs-CZ" altLang="cs-CZ" sz="3200" smtClean="0"/>
              <a:t>Pojišťovna v současnosti hradí očkování u </a:t>
            </a:r>
            <a:r>
              <a:rPr lang="cs-CZ" altLang="cs-CZ" sz="3200" b="1" smtClean="0">
                <a:solidFill>
                  <a:schemeClr val="tx2"/>
                </a:solidFill>
              </a:rPr>
              <a:t>třináctiletých dívek</a:t>
            </a:r>
            <a:r>
              <a:rPr lang="cs-CZ" altLang="cs-CZ" sz="3200" smtClean="0"/>
              <a:t> (nejúčinnější je totiž očkování u dívek před zahájením pohlavního života)</a:t>
            </a:r>
          </a:p>
          <a:p>
            <a:pPr eaLnBrk="1" hangingPunct="1"/>
            <a:r>
              <a:rPr lang="cs-CZ" altLang="cs-CZ" sz="3200" smtClean="0"/>
              <a:t>Existují </a:t>
            </a:r>
            <a:r>
              <a:rPr lang="cs-CZ" altLang="cs-CZ" sz="3200" b="1" smtClean="0">
                <a:solidFill>
                  <a:schemeClr val="tx2"/>
                </a:solidFill>
              </a:rPr>
              <a:t>dvě očkovací látky</a:t>
            </a:r>
            <a:r>
              <a:rPr lang="cs-CZ" altLang="cs-CZ" sz="3200" smtClean="0"/>
              <a:t> – SILGARD, někde též pod názvem GARDASIL, a CERVARIX</a:t>
            </a:r>
          </a:p>
        </p:txBody>
      </p:sp>
    </p:spTree>
    <p:extLst>
      <p:ext uri="{BB962C8B-B14F-4D97-AF65-F5344CB8AC3E}">
        <p14:creationId xmlns:p14="http://schemas.microsoft.com/office/powerpoint/2010/main" val="274138397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2"/>
          <p:cNvSpPr>
            <a:spLocks noGrp="1" noChangeArrowheads="1"/>
          </p:cNvSpPr>
          <p:nvPr>
            <p:ph type="title"/>
          </p:nvPr>
        </p:nvSpPr>
        <p:spPr>
          <a:xfrm>
            <a:off x="468313" y="188913"/>
            <a:ext cx="3959225" cy="1447800"/>
          </a:xfrm>
        </p:spPr>
        <p:txBody>
          <a:bodyPr rtlCol="0">
            <a:normAutofit/>
          </a:bodyPr>
          <a:lstStyle/>
          <a:p>
            <a:pPr eaLnBrk="1" fontAlgn="auto" hangingPunct="1">
              <a:spcAft>
                <a:spcPts val="0"/>
              </a:spcAft>
              <a:defRPr/>
            </a:pPr>
            <a:r>
              <a:rPr lang="cs-CZ" sz="4800" dirty="0" smtClean="0">
                <a:latin typeface="+mn-lt"/>
              </a:rPr>
              <a:t>Další očkování</a:t>
            </a:r>
          </a:p>
        </p:txBody>
      </p:sp>
      <p:sp>
        <p:nvSpPr>
          <p:cNvPr id="62467" name="Rectangle 3"/>
          <p:cNvSpPr>
            <a:spLocks noGrp="1" noChangeArrowheads="1"/>
          </p:cNvSpPr>
          <p:nvPr>
            <p:ph idx="1"/>
          </p:nvPr>
        </p:nvSpPr>
        <p:spPr>
          <a:xfrm>
            <a:off x="468313" y="1636713"/>
            <a:ext cx="8915400" cy="3500437"/>
          </a:xfrm>
        </p:spPr>
        <p:txBody>
          <a:bodyPr/>
          <a:lstStyle/>
          <a:p>
            <a:pPr eaLnBrk="1" hangingPunct="1"/>
            <a:r>
              <a:rPr lang="cs-CZ" altLang="cs-CZ" sz="3600" b="1" smtClean="0">
                <a:solidFill>
                  <a:schemeClr val="tx2"/>
                </a:solidFill>
              </a:rPr>
              <a:t>proti planým neštovicím</a:t>
            </a:r>
            <a:r>
              <a:rPr lang="cs-CZ" altLang="cs-CZ" sz="3600" smtClean="0"/>
              <a:t> (1)</a:t>
            </a:r>
          </a:p>
          <a:p>
            <a:pPr eaLnBrk="1" hangingPunct="1"/>
            <a:r>
              <a:rPr lang="cs-CZ" altLang="cs-CZ" sz="3600" b="1" smtClean="0">
                <a:solidFill>
                  <a:schemeClr val="tx2"/>
                </a:solidFill>
              </a:rPr>
              <a:t>proti různým tropickým chorobám</a:t>
            </a:r>
            <a:r>
              <a:rPr lang="cs-CZ" altLang="cs-CZ" sz="3600" smtClean="0"/>
              <a:t> (žlutá zimnice, japonská encefalitida, cholera a různé další – záleží na oblasti, do které se cestuje)</a:t>
            </a:r>
            <a:endParaRPr lang="cs-CZ" altLang="cs-CZ" sz="3600" b="1" smtClean="0">
              <a:solidFill>
                <a:schemeClr val="tx2"/>
              </a:solidFill>
            </a:endParaRPr>
          </a:p>
          <a:p>
            <a:pPr eaLnBrk="1" hangingPunct="1"/>
            <a:r>
              <a:rPr lang="cs-CZ" altLang="cs-CZ" sz="3600" b="1" smtClean="0">
                <a:solidFill>
                  <a:schemeClr val="tx2"/>
                </a:solidFill>
              </a:rPr>
              <a:t>proti HIV (výzkum)</a:t>
            </a:r>
          </a:p>
        </p:txBody>
      </p:sp>
    </p:spTree>
    <p:extLst>
      <p:ext uri="{BB962C8B-B14F-4D97-AF65-F5344CB8AC3E}">
        <p14:creationId xmlns:p14="http://schemas.microsoft.com/office/powerpoint/2010/main" val="1354793847"/>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Rectangle 2"/>
          <p:cNvSpPr>
            <a:spLocks noGrp="1" noChangeArrowheads="1"/>
          </p:cNvSpPr>
          <p:nvPr>
            <p:ph type="title"/>
          </p:nvPr>
        </p:nvSpPr>
        <p:spPr>
          <a:xfrm>
            <a:off x="381000" y="152400"/>
            <a:ext cx="7620000" cy="838200"/>
          </a:xfrm>
        </p:spPr>
        <p:txBody>
          <a:bodyPr rtlCol="0">
            <a:normAutofit/>
          </a:bodyPr>
          <a:lstStyle/>
          <a:p>
            <a:pPr eaLnBrk="1" fontAlgn="auto" hangingPunct="1">
              <a:spcAft>
                <a:spcPts val="0"/>
              </a:spcAft>
              <a:defRPr/>
            </a:pPr>
            <a:r>
              <a:rPr lang="cs-CZ" sz="4800" dirty="0" smtClean="0">
                <a:latin typeface="+mn-lt"/>
              </a:rPr>
              <a:t>Nežádoucí účinky očkování</a:t>
            </a:r>
          </a:p>
        </p:txBody>
      </p:sp>
      <p:sp>
        <p:nvSpPr>
          <p:cNvPr id="63491" name="Rectangle 3"/>
          <p:cNvSpPr>
            <a:spLocks noGrp="1" noChangeArrowheads="1"/>
          </p:cNvSpPr>
          <p:nvPr>
            <p:ph idx="1"/>
          </p:nvPr>
        </p:nvSpPr>
        <p:spPr>
          <a:xfrm>
            <a:off x="304800" y="1066800"/>
            <a:ext cx="8839200" cy="5486400"/>
          </a:xfrm>
        </p:spPr>
        <p:txBody>
          <a:bodyPr/>
          <a:lstStyle/>
          <a:p>
            <a:pPr eaLnBrk="1" hangingPunct="1"/>
            <a:r>
              <a:rPr lang="cs-CZ" altLang="cs-CZ" sz="3600" smtClean="0"/>
              <a:t>Bylo by nezodpovědné tajit, že očkování může mít i </a:t>
            </a:r>
            <a:r>
              <a:rPr lang="cs-CZ" altLang="cs-CZ" sz="3600" b="1" smtClean="0">
                <a:solidFill>
                  <a:schemeClr val="tx2"/>
                </a:solidFill>
              </a:rPr>
              <a:t>nežádoucí následky</a:t>
            </a:r>
            <a:r>
              <a:rPr lang="cs-CZ" altLang="cs-CZ" sz="3600" smtClean="0"/>
              <a:t>.</a:t>
            </a:r>
          </a:p>
          <a:p>
            <a:pPr eaLnBrk="1" hangingPunct="1"/>
            <a:r>
              <a:rPr lang="cs-CZ" altLang="cs-CZ" sz="3600" smtClean="0"/>
              <a:t>Pravda je i to, že mohou být i příčinou smrti.</a:t>
            </a:r>
          </a:p>
          <a:p>
            <a:pPr eaLnBrk="1" hangingPunct="1"/>
            <a:r>
              <a:rPr lang="cs-CZ" altLang="cs-CZ" sz="3600" smtClean="0"/>
              <a:t>Příčinou nepříznivé reakce může být</a:t>
            </a:r>
          </a:p>
          <a:p>
            <a:pPr lvl="1" eaLnBrk="1" hangingPunct="1"/>
            <a:r>
              <a:rPr lang="cs-CZ" altLang="cs-CZ" sz="3200" b="1" smtClean="0">
                <a:solidFill>
                  <a:schemeClr val="tx2"/>
                </a:solidFill>
              </a:rPr>
              <a:t>alergie</a:t>
            </a:r>
            <a:r>
              <a:rPr lang="cs-CZ" altLang="cs-CZ" sz="3200" smtClean="0"/>
              <a:t> na některou složku očkovací látky (nejen na antigen, ale i na látky pomocné)</a:t>
            </a:r>
          </a:p>
          <a:p>
            <a:pPr lvl="1" eaLnBrk="1" hangingPunct="1"/>
            <a:r>
              <a:rPr lang="cs-CZ" altLang="cs-CZ" sz="3200" b="1" smtClean="0">
                <a:solidFill>
                  <a:schemeClr val="tx2"/>
                </a:solidFill>
              </a:rPr>
              <a:t>podráždění imunitního systému</a:t>
            </a:r>
            <a:r>
              <a:rPr lang="cs-CZ" altLang="cs-CZ" sz="3200" smtClean="0"/>
              <a:t>, zejména u osob s narušenou imunitou</a:t>
            </a:r>
          </a:p>
          <a:p>
            <a:pPr lvl="1" eaLnBrk="1" hangingPunct="1"/>
            <a:r>
              <a:rPr lang="cs-CZ" altLang="cs-CZ" sz="3200" smtClean="0"/>
              <a:t>u oslabených virů a bakterií může i </a:t>
            </a:r>
            <a:r>
              <a:rPr lang="cs-CZ" altLang="cs-CZ" sz="3200" b="1" smtClean="0">
                <a:solidFill>
                  <a:schemeClr val="tx2"/>
                </a:solidFill>
              </a:rPr>
              <a:t>proběhnout vlastní onemocnění</a:t>
            </a:r>
            <a:r>
              <a:rPr lang="cs-CZ" altLang="cs-CZ" sz="3200" smtClean="0"/>
              <a:t>, ovšem velmi slabě</a:t>
            </a:r>
          </a:p>
        </p:txBody>
      </p:sp>
    </p:spTree>
    <p:extLst>
      <p:ext uri="{BB962C8B-B14F-4D97-AF65-F5344CB8AC3E}">
        <p14:creationId xmlns:p14="http://schemas.microsoft.com/office/powerpoint/2010/main" val="1257286004"/>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Rectangle 2"/>
          <p:cNvSpPr>
            <a:spLocks noGrp="1" noChangeArrowheads="1"/>
          </p:cNvSpPr>
          <p:nvPr>
            <p:ph type="title"/>
          </p:nvPr>
        </p:nvSpPr>
        <p:spPr>
          <a:xfrm>
            <a:off x="304800" y="457200"/>
            <a:ext cx="8229600" cy="914400"/>
          </a:xfrm>
        </p:spPr>
        <p:txBody>
          <a:bodyPr rtlCol="0">
            <a:normAutofit/>
          </a:bodyPr>
          <a:lstStyle/>
          <a:p>
            <a:pPr eaLnBrk="1" fontAlgn="auto" hangingPunct="1">
              <a:spcAft>
                <a:spcPts val="0"/>
              </a:spcAft>
              <a:defRPr/>
            </a:pPr>
            <a:r>
              <a:rPr lang="cs-CZ" sz="4800" dirty="0" smtClean="0">
                <a:latin typeface="+mn-lt"/>
              </a:rPr>
              <a:t>Jsou důvodem proč neočkovat?</a:t>
            </a:r>
          </a:p>
        </p:txBody>
      </p:sp>
      <p:sp>
        <p:nvSpPr>
          <p:cNvPr id="64515" name="Rectangle 3"/>
          <p:cNvSpPr>
            <a:spLocks noGrp="1" noChangeArrowheads="1"/>
          </p:cNvSpPr>
          <p:nvPr>
            <p:ph idx="1"/>
          </p:nvPr>
        </p:nvSpPr>
        <p:spPr>
          <a:xfrm>
            <a:off x="0" y="1524000"/>
            <a:ext cx="9144000" cy="5000625"/>
          </a:xfrm>
        </p:spPr>
        <p:txBody>
          <a:bodyPr/>
          <a:lstStyle/>
          <a:p>
            <a:pPr eaLnBrk="1" hangingPunct="1"/>
            <a:r>
              <a:rPr lang="cs-CZ" altLang="cs-CZ" sz="3600" smtClean="0"/>
              <a:t>Díky očkování již </a:t>
            </a:r>
            <a:r>
              <a:rPr lang="cs-CZ" altLang="cs-CZ" sz="3600" b="1" smtClean="0">
                <a:solidFill>
                  <a:schemeClr val="tx2"/>
                </a:solidFill>
              </a:rPr>
              <a:t>lidé často zapomínají</a:t>
            </a:r>
            <a:r>
              <a:rPr lang="cs-CZ" altLang="cs-CZ" sz="3600" smtClean="0"/>
              <a:t> na dobu, kdy po ulicích chodili lidé s aktivní tuberkulózou, kteří byli hrozbou pro ostatní. Zapomínají na tělesně postižené děti po prodělané dětské obrně. </a:t>
            </a:r>
          </a:p>
          <a:p>
            <a:pPr eaLnBrk="1" hangingPunct="1"/>
            <a:r>
              <a:rPr lang="cs-CZ" altLang="cs-CZ" sz="3600" smtClean="0"/>
              <a:t>I </a:t>
            </a:r>
            <a:r>
              <a:rPr lang="cs-CZ" altLang="cs-CZ" sz="3600" b="1" smtClean="0">
                <a:solidFill>
                  <a:schemeClr val="tx2"/>
                </a:solidFill>
              </a:rPr>
              <a:t>zdánlivě „neškodné“ nemoci</a:t>
            </a:r>
            <a:r>
              <a:rPr lang="cs-CZ" altLang="cs-CZ" sz="3600" smtClean="0"/>
              <a:t>, jako jsou třeba příušnice či zarděnky, hrozí komplikacemi, poškozením plodu u těhotných a podobně.</a:t>
            </a:r>
          </a:p>
        </p:txBody>
      </p:sp>
    </p:spTree>
    <p:extLst>
      <p:ext uri="{BB962C8B-B14F-4D97-AF65-F5344CB8AC3E}">
        <p14:creationId xmlns:p14="http://schemas.microsoft.com/office/powerpoint/2010/main" val="92634930"/>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p:cNvSpPr>
            <a:spLocks noGrp="1" noChangeArrowheads="1"/>
          </p:cNvSpPr>
          <p:nvPr>
            <p:ph type="title"/>
          </p:nvPr>
        </p:nvSpPr>
        <p:spPr>
          <a:xfrm>
            <a:off x="381000" y="228600"/>
            <a:ext cx="4572000" cy="609600"/>
          </a:xfrm>
        </p:spPr>
        <p:txBody>
          <a:bodyPr rtlCol="0">
            <a:noAutofit/>
          </a:bodyPr>
          <a:lstStyle/>
          <a:p>
            <a:pPr eaLnBrk="1" fontAlgn="auto" hangingPunct="1">
              <a:spcAft>
                <a:spcPts val="0"/>
              </a:spcAft>
              <a:defRPr/>
            </a:pPr>
            <a:r>
              <a:rPr lang="cs-CZ" sz="4400" dirty="0" smtClean="0">
                <a:latin typeface="+mn-lt"/>
              </a:rPr>
              <a:t>Rizika a přínosy</a:t>
            </a:r>
          </a:p>
        </p:txBody>
      </p:sp>
      <p:sp>
        <p:nvSpPr>
          <p:cNvPr id="65539" name="Rectangle 3"/>
          <p:cNvSpPr>
            <a:spLocks noGrp="1" noChangeArrowheads="1"/>
          </p:cNvSpPr>
          <p:nvPr>
            <p:ph idx="1"/>
          </p:nvPr>
        </p:nvSpPr>
        <p:spPr>
          <a:xfrm>
            <a:off x="0" y="990600"/>
            <a:ext cx="9144000" cy="5638800"/>
          </a:xfrm>
        </p:spPr>
        <p:txBody>
          <a:bodyPr/>
          <a:lstStyle/>
          <a:p>
            <a:pPr eaLnBrk="1" hangingPunct="1"/>
            <a:r>
              <a:rPr lang="cs-CZ" altLang="cs-CZ" sz="3200" smtClean="0"/>
              <a:t>Každý zdravotnický postup přináší </a:t>
            </a:r>
            <a:r>
              <a:rPr lang="cs-CZ" altLang="cs-CZ" sz="3200" b="1" smtClean="0">
                <a:solidFill>
                  <a:schemeClr val="tx2"/>
                </a:solidFill>
              </a:rPr>
              <a:t>riziko selhání či nežádoucích účinků</a:t>
            </a:r>
          </a:p>
          <a:p>
            <a:pPr eaLnBrk="1" hangingPunct="1"/>
            <a:r>
              <a:rPr lang="cs-CZ" altLang="cs-CZ" sz="3200" smtClean="0"/>
              <a:t>Proto také existuje </a:t>
            </a:r>
            <a:r>
              <a:rPr lang="cs-CZ" altLang="cs-CZ" sz="3200" b="1" smtClean="0">
                <a:solidFill>
                  <a:schemeClr val="tx2"/>
                </a:solidFill>
              </a:rPr>
              <a:t>velmi přísná kontrola</a:t>
            </a:r>
            <a:r>
              <a:rPr lang="cs-CZ" altLang="cs-CZ" sz="3200" smtClean="0"/>
              <a:t> ze strany státu (MZd, SÚKL, hygienik…) i stavovských organizací (ČLK) a odborných společností (ČLS JEP), aby nebyly používány postupy „non lege artis“, čili v nesouladu se současnými poznatky vědeckého poznání.</a:t>
            </a:r>
          </a:p>
          <a:p>
            <a:pPr eaLnBrk="1" hangingPunct="1"/>
            <a:r>
              <a:rPr lang="cs-CZ" altLang="cs-CZ" sz="3200" smtClean="0"/>
              <a:t>Postupy, na kterých se všechny zmíněné instituce shodnou, mají jednoznačně prokázaný </a:t>
            </a:r>
            <a:r>
              <a:rPr lang="cs-CZ" altLang="cs-CZ" sz="3200" b="1" smtClean="0">
                <a:solidFill>
                  <a:schemeClr val="tx2"/>
                </a:solidFill>
              </a:rPr>
              <a:t>větší přínos než riziko</a:t>
            </a:r>
          </a:p>
        </p:txBody>
      </p:sp>
    </p:spTree>
    <p:extLst>
      <p:ext uri="{BB962C8B-B14F-4D97-AF65-F5344CB8AC3E}">
        <p14:creationId xmlns:p14="http://schemas.microsoft.com/office/powerpoint/2010/main" val="1551525098"/>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p:cNvSpPr>
            <a:spLocks noGrp="1" noChangeArrowheads="1"/>
          </p:cNvSpPr>
          <p:nvPr>
            <p:ph type="title"/>
          </p:nvPr>
        </p:nvSpPr>
        <p:spPr>
          <a:xfrm>
            <a:off x="250825" y="188913"/>
            <a:ext cx="6073775" cy="1335087"/>
          </a:xfrm>
        </p:spPr>
        <p:txBody>
          <a:bodyPr rtlCol="0">
            <a:normAutofit fontScale="90000"/>
          </a:bodyPr>
          <a:lstStyle/>
          <a:p>
            <a:pPr eaLnBrk="1" fontAlgn="auto" hangingPunct="1">
              <a:spcAft>
                <a:spcPts val="0"/>
              </a:spcAft>
              <a:defRPr/>
            </a:pPr>
            <a:r>
              <a:rPr lang="cs-CZ" sz="4400" dirty="0" smtClean="0">
                <a:latin typeface="+mn-lt"/>
              </a:rPr>
              <a:t>„Mám právo nenechat své dítě naočkovat“.</a:t>
            </a:r>
          </a:p>
        </p:txBody>
      </p:sp>
      <p:sp>
        <p:nvSpPr>
          <p:cNvPr id="66563" name="Rectangle 3"/>
          <p:cNvSpPr>
            <a:spLocks noGrp="1" noChangeArrowheads="1"/>
          </p:cNvSpPr>
          <p:nvPr>
            <p:ph idx="1"/>
          </p:nvPr>
        </p:nvSpPr>
        <p:spPr>
          <a:xfrm>
            <a:off x="0" y="1905000"/>
            <a:ext cx="9144000" cy="4953000"/>
          </a:xfrm>
        </p:spPr>
        <p:txBody>
          <a:bodyPr/>
          <a:lstStyle/>
          <a:p>
            <a:pPr eaLnBrk="1" hangingPunct="1"/>
            <a:r>
              <a:rPr lang="cs-CZ" altLang="cs-CZ" sz="3200" b="1" smtClean="0">
                <a:solidFill>
                  <a:schemeClr val="tx2"/>
                </a:solidFill>
              </a:rPr>
              <a:t>Je to sporné.</a:t>
            </a:r>
            <a:r>
              <a:rPr lang="cs-CZ" altLang="cs-CZ" sz="3200" smtClean="0"/>
              <a:t> Dítě není majetkem matky. Matka by ho neměla bezdůvodně ohrožovat na zdraví. Na druhou stranu dítě není ani majetkem státu.</a:t>
            </a:r>
          </a:p>
          <a:p>
            <a:pPr eaLnBrk="1" hangingPunct="1"/>
            <a:r>
              <a:rPr lang="cs-CZ" altLang="cs-CZ" sz="3200" b="1" smtClean="0">
                <a:solidFill>
                  <a:schemeClr val="tx2"/>
                </a:solidFill>
              </a:rPr>
              <a:t>U většiny očkování je ještě jeden důvod, proč „právo“ zpochybnit.</a:t>
            </a:r>
            <a:r>
              <a:rPr lang="cs-CZ" altLang="cs-CZ" sz="3200" smtClean="0"/>
              <a:t> Nenaočkovat dítě znamená ohrozit třeba i cizí dítě, které nemohlo být naočkováno ze zdravotních důvodů. Čím menší je proočkovanost populace, tím větší je riziko vzniku epidemického výskytu nemoci.</a:t>
            </a:r>
          </a:p>
        </p:txBody>
      </p:sp>
    </p:spTree>
    <p:extLst>
      <p:ext uri="{BB962C8B-B14F-4D97-AF65-F5344CB8AC3E}">
        <p14:creationId xmlns:p14="http://schemas.microsoft.com/office/powerpoint/2010/main" val="3411222197"/>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Rectangle 2"/>
          <p:cNvSpPr>
            <a:spLocks noGrp="1" noChangeArrowheads="1"/>
          </p:cNvSpPr>
          <p:nvPr>
            <p:ph type="title"/>
          </p:nvPr>
        </p:nvSpPr>
        <p:spPr>
          <a:xfrm>
            <a:off x="0" y="0"/>
            <a:ext cx="7772400" cy="990600"/>
          </a:xfrm>
        </p:spPr>
        <p:txBody>
          <a:bodyPr rtlCol="0">
            <a:normAutofit/>
          </a:bodyPr>
          <a:lstStyle/>
          <a:p>
            <a:pPr eaLnBrk="1" fontAlgn="auto" hangingPunct="1">
              <a:spcAft>
                <a:spcPts val="0"/>
              </a:spcAft>
              <a:defRPr/>
            </a:pPr>
            <a:r>
              <a:rPr lang="cs-CZ" sz="4800" dirty="0" smtClean="0">
                <a:latin typeface="+mn-lt"/>
              </a:rPr>
              <a:t>Povinné očkování: ano či ne?</a:t>
            </a:r>
            <a:endParaRPr lang="en-US" sz="4800" dirty="0" smtClean="0">
              <a:latin typeface="+mn-lt"/>
            </a:endParaRPr>
          </a:p>
        </p:txBody>
      </p:sp>
      <p:sp>
        <p:nvSpPr>
          <p:cNvPr id="67587" name="Rectangle 3"/>
          <p:cNvSpPr>
            <a:spLocks noGrp="1" noChangeArrowheads="1"/>
          </p:cNvSpPr>
          <p:nvPr>
            <p:ph idx="1"/>
          </p:nvPr>
        </p:nvSpPr>
        <p:spPr>
          <a:xfrm>
            <a:off x="0" y="990600"/>
            <a:ext cx="9144000" cy="5867400"/>
          </a:xfrm>
        </p:spPr>
        <p:txBody>
          <a:bodyPr/>
          <a:lstStyle/>
          <a:p>
            <a:pPr eaLnBrk="1" hangingPunct="1"/>
            <a:r>
              <a:rPr lang="cs-CZ" altLang="cs-CZ" sz="3200" b="1" smtClean="0">
                <a:solidFill>
                  <a:schemeClr val="tx2"/>
                </a:solidFill>
              </a:rPr>
              <a:t>Ve většině západoevropských zemí je většina očkování nepovinných.</a:t>
            </a:r>
          </a:p>
          <a:p>
            <a:pPr eaLnBrk="1" hangingPunct="1"/>
            <a:r>
              <a:rPr lang="cs-CZ" altLang="cs-CZ" sz="3200" smtClean="0"/>
              <a:t>Máme si je ale brát za vzor? Odborníci v některých těchto zemích nám </a:t>
            </a:r>
            <a:r>
              <a:rPr lang="cs-CZ" altLang="cs-CZ" sz="3200" b="1" smtClean="0">
                <a:solidFill>
                  <a:schemeClr val="tx2"/>
                </a:solidFill>
              </a:rPr>
              <a:t>závidí náš současný systém</a:t>
            </a:r>
          </a:p>
          <a:p>
            <a:pPr eaLnBrk="1" hangingPunct="1"/>
            <a:r>
              <a:rPr lang="cs-CZ" altLang="cs-CZ" sz="3200" smtClean="0"/>
              <a:t>V Itálii aktuálně obnovili povinné očkování proti spalničkám</a:t>
            </a:r>
          </a:p>
          <a:p>
            <a:pPr eaLnBrk="1" hangingPunct="1"/>
            <a:r>
              <a:rPr lang="cs-CZ" altLang="cs-CZ" sz="3200" smtClean="0"/>
              <a:t>Navíc v těchto zemích není mezi lidmi zakořeněná tak velká „nechuť proti všemu oficiálnímu“, takže </a:t>
            </a:r>
            <a:r>
              <a:rPr lang="cs-CZ" altLang="cs-CZ" sz="3200" b="1" smtClean="0">
                <a:solidFill>
                  <a:schemeClr val="tx2"/>
                </a:solidFill>
              </a:rPr>
              <a:t>mnoho lidí se nechává očkovat, i když nemusí</a:t>
            </a:r>
            <a:r>
              <a:rPr lang="cs-CZ" altLang="cs-CZ" sz="3200" smtClean="0"/>
              <a:t> (lze pochybovat, že by to tak bylo i u nás)</a:t>
            </a:r>
          </a:p>
          <a:p>
            <a:pPr eaLnBrk="1" hangingPunct="1">
              <a:buFont typeface="Wingdings" panose="05000000000000000000" pitchFamily="2" charset="2"/>
              <a:buNone/>
            </a:pPr>
            <a:r>
              <a:rPr lang="cs-CZ" altLang="cs-CZ" sz="3200" i="1" smtClean="0"/>
              <a:t>Můj osobní názor je tedy v tuto chvíli </a:t>
            </a:r>
            <a:r>
              <a:rPr lang="cs-CZ" altLang="cs-CZ" sz="3200" b="1" i="1" smtClean="0">
                <a:solidFill>
                  <a:schemeClr val="tx2"/>
                </a:solidFill>
              </a:rPr>
              <a:t>spíše ano</a:t>
            </a:r>
            <a:endParaRPr lang="en-US" altLang="cs-CZ" sz="3200" b="1" i="1" smtClean="0">
              <a:solidFill>
                <a:schemeClr val="tx2"/>
              </a:solidFill>
            </a:endParaRPr>
          </a:p>
        </p:txBody>
      </p:sp>
    </p:spTree>
    <p:extLst>
      <p:ext uri="{BB962C8B-B14F-4D97-AF65-F5344CB8AC3E}">
        <p14:creationId xmlns:p14="http://schemas.microsoft.com/office/powerpoint/2010/main" val="277961430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Rectangle 2"/>
          <p:cNvSpPr>
            <a:spLocks noGrp="1" noChangeArrowheads="1"/>
          </p:cNvSpPr>
          <p:nvPr>
            <p:ph type="title"/>
          </p:nvPr>
        </p:nvSpPr>
        <p:spPr>
          <a:xfrm>
            <a:off x="228600" y="0"/>
            <a:ext cx="4343400" cy="838200"/>
          </a:xfrm>
        </p:spPr>
        <p:txBody>
          <a:bodyPr rtlCol="0">
            <a:normAutofit/>
          </a:bodyPr>
          <a:lstStyle/>
          <a:p>
            <a:pPr eaLnBrk="1" fontAlgn="auto" hangingPunct="1">
              <a:spcAft>
                <a:spcPts val="0"/>
              </a:spcAft>
              <a:defRPr/>
            </a:pPr>
            <a:r>
              <a:rPr lang="cs-CZ" sz="4800" dirty="0" smtClean="0">
                <a:latin typeface="+mn-lt"/>
              </a:rPr>
              <a:t>Opačný extrém</a:t>
            </a:r>
          </a:p>
        </p:txBody>
      </p:sp>
      <p:sp>
        <p:nvSpPr>
          <p:cNvPr id="68611" name="Rectangle 3"/>
          <p:cNvSpPr>
            <a:spLocks noGrp="1" noChangeArrowheads="1"/>
          </p:cNvSpPr>
          <p:nvPr>
            <p:ph idx="1"/>
          </p:nvPr>
        </p:nvSpPr>
        <p:spPr>
          <a:xfrm>
            <a:off x="0" y="762000"/>
            <a:ext cx="9144000" cy="6096000"/>
          </a:xfrm>
        </p:spPr>
        <p:txBody>
          <a:bodyPr/>
          <a:lstStyle/>
          <a:p>
            <a:pPr eaLnBrk="1" hangingPunct="1"/>
            <a:r>
              <a:rPr lang="cs-CZ" altLang="cs-CZ" sz="3200" smtClean="0"/>
              <a:t>Je ale i </a:t>
            </a:r>
            <a:r>
              <a:rPr lang="cs-CZ" altLang="cs-CZ" sz="3200" b="1" smtClean="0">
                <a:solidFill>
                  <a:schemeClr val="tx2"/>
                </a:solidFill>
              </a:rPr>
              <a:t>opačný extrém:</a:t>
            </a:r>
            <a:r>
              <a:rPr lang="cs-CZ" altLang="cs-CZ" sz="3200" smtClean="0"/>
              <a:t> někteří lidé pod tlakem reklamy vyžadují očkování, která pro ně či jejich děti nejsou vhodná</a:t>
            </a:r>
          </a:p>
          <a:p>
            <a:pPr eaLnBrk="1" hangingPunct="1"/>
            <a:r>
              <a:rPr lang="cs-CZ" altLang="cs-CZ" sz="3200" smtClean="0"/>
              <a:t>Například u dětí do šesti let je zbytečné zatěžovat jejich organismus očkováním proti klíšťové encefalitidě. Takové děti jsou neustále prohlíženy rodiči, takže riziko, že by klíště bylo dost dlouho přisáté, je zanedbatelné. U malých dětí má onemocnění zpravidla navíc lehký průběh.</a:t>
            </a:r>
          </a:p>
          <a:p>
            <a:pPr eaLnBrk="1" hangingPunct="1"/>
            <a:r>
              <a:rPr lang="cs-CZ" altLang="cs-CZ" sz="3200" b="1" i="1" smtClean="0">
                <a:solidFill>
                  <a:schemeClr val="accent1"/>
                </a:solidFill>
              </a:rPr>
              <a:t>Věřme autoritám, pokud něco doporučují nebo nedoporučují, většinou k tomu mají dobré důvody.</a:t>
            </a:r>
          </a:p>
        </p:txBody>
      </p:sp>
    </p:spTree>
    <p:extLst>
      <p:ext uri="{BB962C8B-B14F-4D97-AF65-F5344CB8AC3E}">
        <p14:creationId xmlns:p14="http://schemas.microsoft.com/office/powerpoint/2010/main" val="2057528800"/>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Nadpis 1"/>
          <p:cNvSpPr>
            <a:spLocks noGrp="1"/>
          </p:cNvSpPr>
          <p:nvPr>
            <p:ph type="title"/>
          </p:nvPr>
        </p:nvSpPr>
        <p:spPr>
          <a:xfrm>
            <a:off x="1042988" y="396875"/>
            <a:ext cx="5545137" cy="990600"/>
          </a:xfrm>
        </p:spPr>
        <p:txBody>
          <a:bodyPr/>
          <a:lstStyle/>
          <a:p>
            <a:pPr algn="l" eaLnBrk="1" hangingPunct="1"/>
            <a:r>
              <a:rPr lang="cs-CZ" altLang="cs-CZ" smtClean="0"/>
              <a:t>Děkuji za pozornost</a:t>
            </a:r>
            <a:br>
              <a:rPr lang="cs-CZ" altLang="cs-CZ" smtClean="0"/>
            </a:br>
            <a:r>
              <a:rPr lang="cs-CZ" altLang="cs-CZ" sz="3200" i="1" smtClean="0"/>
              <a:t>obrázek: Chlornan sodný</a:t>
            </a:r>
            <a:endParaRPr lang="en-GB" altLang="cs-CZ" sz="3200" i="1" smtClean="0"/>
          </a:p>
        </p:txBody>
      </p:sp>
      <p:sp>
        <p:nvSpPr>
          <p:cNvPr id="57347" name="Zástupný symbol pro obsah 2"/>
          <p:cNvSpPr>
            <a:spLocks noGrp="1"/>
          </p:cNvSpPr>
          <p:nvPr>
            <p:ph idx="1"/>
          </p:nvPr>
        </p:nvSpPr>
        <p:spPr/>
        <p:txBody>
          <a:bodyPr/>
          <a:lstStyle/>
          <a:p>
            <a:pPr marL="0" indent="0" eaLnBrk="1" hangingPunct="1">
              <a:buFont typeface="Arial" panose="020B0604020202020204" pitchFamily="34" charset="0"/>
              <a:buNone/>
            </a:pPr>
            <a:r>
              <a:rPr lang="en-GB" altLang="cs-CZ" smtClean="0"/>
              <a:t> </a:t>
            </a:r>
          </a:p>
        </p:txBody>
      </p:sp>
      <p:sp>
        <p:nvSpPr>
          <p:cNvPr id="57348" name="TextovéPole 4"/>
          <p:cNvSpPr txBox="1">
            <a:spLocks noChangeArrowheads="1"/>
          </p:cNvSpPr>
          <p:nvPr/>
        </p:nvSpPr>
        <p:spPr bwMode="auto">
          <a:xfrm>
            <a:off x="1258888" y="6340475"/>
            <a:ext cx="55451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ahoma" panose="020B0604030504040204" pitchFamily="34" charset="0"/>
              </a:defRPr>
            </a:lvl1pPr>
            <a:lvl2pPr marL="742950" indent="-285750">
              <a:defRPr sz="2400">
                <a:solidFill>
                  <a:schemeClr val="tx1"/>
                </a:solidFill>
                <a:latin typeface="Tahoma" panose="020B0604030504040204" pitchFamily="34" charset="0"/>
              </a:defRPr>
            </a:lvl2pPr>
            <a:lvl3pPr marL="1143000" indent="-228600">
              <a:defRPr sz="2400">
                <a:solidFill>
                  <a:schemeClr val="tx1"/>
                </a:solidFill>
                <a:latin typeface="Tahoma" panose="020B0604030504040204" pitchFamily="34" charset="0"/>
              </a:defRPr>
            </a:lvl3pPr>
            <a:lvl4pPr marL="1600200" indent="-228600">
              <a:defRPr sz="2400">
                <a:solidFill>
                  <a:schemeClr val="tx1"/>
                </a:solidFill>
                <a:latin typeface="Tahoma" panose="020B0604030504040204" pitchFamily="34" charset="0"/>
              </a:defRPr>
            </a:lvl4pPr>
            <a:lvl5pPr marL="2057400" indent="-228600">
              <a:defRPr sz="2400">
                <a:solidFill>
                  <a:schemeClr val="tx1"/>
                </a:solidFill>
                <a:latin typeface="Tahoma" panose="020B0604030504040204" pitchFamily="34" charset="0"/>
              </a:defRPr>
            </a:lvl5pPr>
            <a:lvl6pPr marL="2514600" indent="-228600" eaLnBrk="0" fontAlgn="base" hangingPunct="0">
              <a:spcBef>
                <a:spcPct val="0"/>
              </a:spcBef>
              <a:spcAft>
                <a:spcPct val="0"/>
              </a:spcAft>
              <a:defRPr sz="2400">
                <a:solidFill>
                  <a:schemeClr val="tx1"/>
                </a:solidFill>
                <a:latin typeface="Tahoma" panose="020B0604030504040204" pitchFamily="34" charset="0"/>
              </a:defRPr>
            </a:lvl6pPr>
            <a:lvl7pPr marL="2971800" indent="-228600" eaLnBrk="0" fontAlgn="base" hangingPunct="0">
              <a:spcBef>
                <a:spcPct val="0"/>
              </a:spcBef>
              <a:spcAft>
                <a:spcPct val="0"/>
              </a:spcAft>
              <a:defRPr sz="2400">
                <a:solidFill>
                  <a:schemeClr val="tx1"/>
                </a:solidFill>
                <a:latin typeface="Tahoma" panose="020B0604030504040204" pitchFamily="34" charset="0"/>
              </a:defRPr>
            </a:lvl7pPr>
            <a:lvl8pPr marL="3429000" indent="-228600" eaLnBrk="0" fontAlgn="base" hangingPunct="0">
              <a:spcBef>
                <a:spcPct val="0"/>
              </a:spcBef>
              <a:spcAft>
                <a:spcPct val="0"/>
              </a:spcAft>
              <a:defRPr sz="2400">
                <a:solidFill>
                  <a:schemeClr val="tx1"/>
                </a:solidFill>
                <a:latin typeface="Tahoma" panose="020B0604030504040204" pitchFamily="34" charset="0"/>
              </a:defRPr>
            </a:lvl8pPr>
            <a:lvl9pPr marL="3886200" indent="-228600"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r>
              <a:rPr lang="en-US" altLang="cs-CZ" sz="1000"/>
              <a:t>Adina Firestone [CC BY-SA 2.0 (https://creativecommons.org/licenses/by-sa/2.0)]</a:t>
            </a:r>
          </a:p>
          <a:p>
            <a:pPr eaLnBrk="1" hangingPunct="1"/>
            <a:r>
              <a:rPr lang="en-US" altLang="cs-CZ" sz="1000"/>
              <a:t>https://commons.wikimedia.org/wiki/File:Clorox_Bleach_products.jpg</a:t>
            </a:r>
            <a:endParaRPr lang="en-GB" altLang="cs-CZ" sz="1000"/>
          </a:p>
        </p:txBody>
      </p:sp>
      <p:pic>
        <p:nvPicPr>
          <p:cNvPr id="57349" name="Obrázek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58888" y="1685925"/>
            <a:ext cx="5751512" cy="411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54919956"/>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413</TotalTime>
  <Words>5450</Words>
  <Application>Microsoft Office PowerPoint</Application>
  <PresentationFormat>Předvádění na obrazovce (4:3)</PresentationFormat>
  <Paragraphs>492</Paragraphs>
  <Slides>99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99</vt:i4>
      </vt:variant>
    </vt:vector>
  </HeadingPairs>
  <TitlesOfParts>
    <vt:vector size="104" baseType="lpstr">
      <vt:lpstr>Tahoma</vt:lpstr>
      <vt:lpstr>Arial</vt:lpstr>
      <vt:lpstr>Calibri</vt:lpstr>
      <vt:lpstr>Wingdings</vt:lpstr>
      <vt:lpstr>Motiv sady Office</vt:lpstr>
      <vt:lpstr>Dekontaminační metody Základy imunologie</vt:lpstr>
      <vt:lpstr>Mikroby a vnější vlivy</vt:lpstr>
      <vt:lpstr>Proč je musíme usmrtit?</vt:lpstr>
      <vt:lpstr>Kombinace vnějších vlivů – příklady</vt:lpstr>
      <vt:lpstr>Dekontaminační metody </vt:lpstr>
      <vt:lpstr>Přehled dekontaminačních metod (první tři dle Vyhlášky 306/2012)</vt:lpstr>
      <vt:lpstr>Sterilizace × desinfekce</vt:lpstr>
      <vt:lpstr>Důsledek</vt:lpstr>
      <vt:lpstr>Zásady správné dekontaminace (bez ohledu na typ metody) </vt:lpstr>
      <vt:lpstr>Zásady správné dekontaminace (bez ohledu na typ metody) – pokračování</vt:lpstr>
      <vt:lpstr>Sterilizace – příklady I</vt:lpstr>
      <vt:lpstr>Sterilizace – příklady II</vt:lpstr>
      <vt:lpstr>Sterilizace – příklady III (co není ve vyhlášce)</vt:lpstr>
      <vt:lpstr>Vyšší stupeň desinfekce a vícestupňová desinfekce</vt:lpstr>
      <vt:lpstr>Desinfekce v praxi</vt:lpstr>
      <vt:lpstr>Desinfekce – příklady 1</vt:lpstr>
      <vt:lpstr>Desinfekce – příklady 2</vt:lpstr>
      <vt:lpstr>Desinfekce – příklady 3</vt:lpstr>
      <vt:lpstr>Desinfekce – příklady 4</vt:lpstr>
      <vt:lpstr>Střídání desinfekce</vt:lpstr>
      <vt:lpstr>Před a po dekontaminaci</vt:lpstr>
      <vt:lpstr>Desinfekce a čištění</vt:lpstr>
      <vt:lpstr>Umývání a desinfekce rukou</vt:lpstr>
      <vt:lpstr>Jak by měl vypadat zdravotníkův den z hlediska mytí a desinfekce?</vt:lpstr>
      <vt:lpstr>Správný postup při mytí či desinfekci</vt:lpstr>
      <vt:lpstr>Jak si mýt a desinfikovat ruce</vt:lpstr>
      <vt:lpstr>Návyky pracovníků</vt:lpstr>
      <vt:lpstr>Kontrola účinnosti dekontaminace</vt:lpstr>
      <vt:lpstr>Biologický způsob – co obnáší</vt:lpstr>
      <vt:lpstr>Aktuální vyhláška</vt:lpstr>
      <vt:lpstr>Hlavní změny v hygieně rukou</vt:lpstr>
      <vt:lpstr>Některé další změny stanovené vyhláškou (1)</vt:lpstr>
      <vt:lpstr>Některé další změny stanovené vyhláškou (2)</vt:lpstr>
      <vt:lpstr>Některé další změny stanovené vyhláškou (3)</vt:lpstr>
      <vt:lpstr>K ověřování účinnosti mytí a desinfekce</vt:lpstr>
      <vt:lpstr>K ověřování účinnosti mytí a desinfekce</vt:lpstr>
      <vt:lpstr>Základy imunologie</vt:lpstr>
      <vt:lpstr>Základní rozdělení mechanismů obranyschopnosti organismu</vt:lpstr>
      <vt:lpstr>Anatomické bariéry a funkční mechanismy</vt:lpstr>
      <vt:lpstr>Hrad Imunštejn</vt:lpstr>
      <vt:lpstr>Nespecifická buněčná imunita</vt:lpstr>
      <vt:lpstr>Buňky prezentující antigen</vt:lpstr>
      <vt:lpstr>Nespecifická humorální imunita</vt:lpstr>
      <vt:lpstr>Reakce akutní fáze</vt:lpstr>
      <vt:lpstr>Komplement</vt:lpstr>
      <vt:lpstr>Odbočka – vysvětlivka: elektroforéza bílkovin</vt:lpstr>
      <vt:lpstr>Jak například funguje nespecifická imunita</vt:lpstr>
      <vt:lpstr>Specifická buněčná imunita</vt:lpstr>
      <vt:lpstr>Specifická látková imunita</vt:lpstr>
      <vt:lpstr>Funkce protilátek</vt:lpstr>
      <vt:lpstr>Co je to antigen</vt:lpstr>
      <vt:lpstr>Příklady antigenů</vt:lpstr>
      <vt:lpstr>Třídy protilátek</vt:lpstr>
      <vt:lpstr>Prezentace aplikace PowerPoint</vt:lpstr>
      <vt:lpstr>Protilátky IgG a IgM</vt:lpstr>
      <vt:lpstr>Lymfoidní tkáně – kde se soustřeďují imunitní buňky</vt:lpstr>
      <vt:lpstr>Imunodeficity 1</vt:lpstr>
      <vt:lpstr>Imunodeficity 2</vt:lpstr>
      <vt:lpstr>Imunologická přecitlivělost</vt:lpstr>
      <vt:lpstr>Další typy přecitlivělosti</vt:lpstr>
      <vt:lpstr>Nemoci z autoimunity</vt:lpstr>
      <vt:lpstr>Imunologické laboratoře</vt:lpstr>
      <vt:lpstr>Práce imunologické laboratoře</vt:lpstr>
      <vt:lpstr>Stanovení protilátek v imunologii</vt:lpstr>
      <vt:lpstr>Imunoterapie (léčení imunopreparáty)</vt:lpstr>
      <vt:lpstr>Imunizace – princip</vt:lpstr>
      <vt:lpstr>Pasivní imunizace</vt:lpstr>
      <vt:lpstr>Možnosti pasivní imunizace</vt:lpstr>
      <vt:lpstr>Aktivní imunizace</vt:lpstr>
      <vt:lpstr>Očkovací látky proti bakteriálním nákazám I</vt:lpstr>
      <vt:lpstr>Očkovací látky proti bakteriálním nákazám II</vt:lpstr>
      <vt:lpstr>Očkovací látky proti virovým nákazám</vt:lpstr>
      <vt:lpstr>Pravidelná očkování</vt:lpstr>
      <vt:lpstr>Ostatní očkování</vt:lpstr>
      <vt:lpstr>Další očkování</vt:lpstr>
      <vt:lpstr>Očkování proti TBC</vt:lpstr>
      <vt:lpstr>Očkování proti tetanu</vt:lpstr>
      <vt:lpstr>Očkování proti záškrtu Očkování proti černému kašli</vt:lpstr>
      <vt:lpstr>Očkování proti „Hib“</vt:lpstr>
      <vt:lpstr>Očkování proti „Hib“ – indikace</vt:lpstr>
      <vt:lpstr>Dostupné vakcíny proti Hib</vt:lpstr>
      <vt:lpstr>Očkování proti hepatitidě B</vt:lpstr>
      <vt:lpstr>Očkování proti dětské obrně</vt:lpstr>
      <vt:lpstr>Očkování proti spalničkám</vt:lpstr>
      <vt:lpstr>Očkování proti zarděnkám</vt:lpstr>
      <vt:lpstr>Očkování proti příušnicím</vt:lpstr>
      <vt:lpstr>Očkování proti chřipce</vt:lpstr>
      <vt:lpstr>Očkování proti klíšťové encefalitidě</vt:lpstr>
      <vt:lpstr>Očkování proti pneumokokovým infekcím</vt:lpstr>
      <vt:lpstr>Dostupné očkovací látky</vt:lpstr>
      <vt:lpstr>Očkování proti lidským papilomavirům (HPV)</vt:lpstr>
      <vt:lpstr>Další očkování</vt:lpstr>
      <vt:lpstr>Nežádoucí účinky očkování</vt:lpstr>
      <vt:lpstr>Jsou důvodem proč neočkovat?</vt:lpstr>
      <vt:lpstr>Rizika a přínosy</vt:lpstr>
      <vt:lpstr>„Mám právo nenechat své dítě naočkovat“.</vt:lpstr>
      <vt:lpstr>Povinné očkování: ano či ne?</vt:lpstr>
      <vt:lpstr>Opačný extrém</vt:lpstr>
      <vt:lpstr>Děkuji za pozornost obrázek: Chlornan sodný</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Dekontaminační metody</dc:title>
  <dc:creator>Zahradníčkovi</dc:creator>
  <cp:lastModifiedBy>FNuSA</cp:lastModifiedBy>
  <cp:revision>30</cp:revision>
  <dcterms:created xsi:type="dcterms:W3CDTF">2006-03-05T22:19:13Z</dcterms:created>
  <dcterms:modified xsi:type="dcterms:W3CDTF">2019-06-05T15:37:57Z</dcterms:modified>
</cp:coreProperties>
</file>