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sldIdLst>
    <p:sldId id="256" r:id="rId2"/>
    <p:sldId id="257" r:id="rId3"/>
    <p:sldId id="258" r:id="rId4"/>
    <p:sldId id="259" r:id="rId5"/>
    <p:sldId id="260" r:id="rId6"/>
    <p:sldId id="262" r:id="rId7"/>
    <p:sldId id="264" r:id="rId8"/>
    <p:sldId id="265" r:id="rId9"/>
    <p:sldId id="309" r:id="rId10"/>
    <p:sldId id="266" r:id="rId11"/>
    <p:sldId id="310" r:id="rId12"/>
    <p:sldId id="270" r:id="rId13"/>
    <p:sldId id="271" r:id="rId14"/>
    <p:sldId id="267" r:id="rId15"/>
    <p:sldId id="268" r:id="rId16"/>
    <p:sldId id="269" r:id="rId17"/>
    <p:sldId id="281" r:id="rId18"/>
    <p:sldId id="272" r:id="rId19"/>
    <p:sldId id="282" r:id="rId20"/>
    <p:sldId id="273" r:id="rId21"/>
    <p:sldId id="274" r:id="rId22"/>
    <p:sldId id="275" r:id="rId23"/>
    <p:sldId id="276" r:id="rId24"/>
    <p:sldId id="277" r:id="rId25"/>
    <p:sldId id="278" r:id="rId26"/>
    <p:sldId id="279" r:id="rId27"/>
    <p:sldId id="280" r:id="rId28"/>
    <p:sldId id="292" r:id="rId29"/>
    <p:sldId id="295" r:id="rId30"/>
    <p:sldId id="293" r:id="rId31"/>
    <p:sldId id="299" r:id="rId32"/>
    <p:sldId id="302" r:id="rId33"/>
    <p:sldId id="296" r:id="rId34"/>
    <p:sldId id="300" r:id="rId35"/>
    <p:sldId id="297" r:id="rId36"/>
    <p:sldId id="298" r:id="rId37"/>
    <p:sldId id="301" r:id="rId38"/>
    <p:sldId id="294" r:id="rId39"/>
    <p:sldId id="303" r:id="rId40"/>
    <p:sldId id="304" r:id="rId41"/>
    <p:sldId id="305" r:id="rId42"/>
    <p:sldId id="306" r:id="rId43"/>
    <p:sldId id="307" r:id="rId44"/>
    <p:sldId id="308" r:id="rId45"/>
    <p:sldId id="283" r:id="rId46"/>
    <p:sldId id="287" r:id="rId47"/>
    <p:sldId id="288" r:id="rId48"/>
    <p:sldId id="289" r:id="rId49"/>
    <p:sldId id="290" r:id="rId50"/>
    <p:sldId id="291" r:id="rId51"/>
  </p:sldIdLst>
  <p:sldSz cx="12192000" cy="6858000"/>
  <p:notesSz cx="6858000" cy="9144000"/>
  <p:custDataLst>
    <p:tags r:id="rId52"/>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96" y="7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6E78682-9F45-4F97-A3FC-6EAE728D18EC}" type="doc">
      <dgm:prSet loTypeId="urn:microsoft.com/office/officeart/2005/8/layout/hProcess9" loCatId="process" qsTypeId="urn:microsoft.com/office/officeart/2005/8/quickstyle/simple1" qsCatId="simple" csTypeId="urn:microsoft.com/office/officeart/2005/8/colors/colorful3" csCatId="colorful" phldr="1"/>
      <dgm:spPr/>
    </dgm:pt>
    <dgm:pt modelId="{82D0DCAB-2DF8-4059-8143-94CF19C64E30}">
      <dgm:prSet phldrT="[Text]"/>
      <dgm:spPr/>
      <dgm:t>
        <a:bodyPr/>
        <a:lstStyle/>
        <a:p>
          <a:r>
            <a:rPr lang="cs-CZ" dirty="0" smtClean="0"/>
            <a:t>Porušení právní povinnosti</a:t>
          </a:r>
          <a:endParaRPr lang="cs-CZ" dirty="0"/>
        </a:p>
      </dgm:t>
    </dgm:pt>
    <dgm:pt modelId="{0DA588AF-547E-4747-931E-DC48EAFCC4DB}" type="parTrans" cxnId="{33A8249D-DBAA-4268-92F4-4EE76E1BDC70}">
      <dgm:prSet/>
      <dgm:spPr/>
      <dgm:t>
        <a:bodyPr/>
        <a:lstStyle/>
        <a:p>
          <a:endParaRPr lang="cs-CZ"/>
        </a:p>
      </dgm:t>
    </dgm:pt>
    <dgm:pt modelId="{34B3A686-6A6C-415F-9185-5A171E6A7918}" type="sibTrans" cxnId="{33A8249D-DBAA-4268-92F4-4EE76E1BDC70}">
      <dgm:prSet/>
      <dgm:spPr/>
      <dgm:t>
        <a:bodyPr/>
        <a:lstStyle/>
        <a:p>
          <a:endParaRPr lang="cs-CZ"/>
        </a:p>
      </dgm:t>
    </dgm:pt>
    <dgm:pt modelId="{8FBBEFA6-E364-40CB-AC10-394524D0D082}">
      <dgm:prSet phldrT="[Text]"/>
      <dgm:spPr/>
      <dgm:t>
        <a:bodyPr/>
        <a:lstStyle/>
        <a:p>
          <a:r>
            <a:rPr lang="cs-CZ" dirty="0" smtClean="0"/>
            <a:t>Příčinná souvislost</a:t>
          </a:r>
          <a:endParaRPr lang="cs-CZ" dirty="0"/>
        </a:p>
      </dgm:t>
    </dgm:pt>
    <dgm:pt modelId="{46AF3EB6-9EF2-4630-9765-018D82DD538B}" type="parTrans" cxnId="{5D7B6C66-6027-4E57-863B-F8E504890ACD}">
      <dgm:prSet/>
      <dgm:spPr/>
      <dgm:t>
        <a:bodyPr/>
        <a:lstStyle/>
        <a:p>
          <a:endParaRPr lang="cs-CZ"/>
        </a:p>
      </dgm:t>
    </dgm:pt>
    <dgm:pt modelId="{E69442C7-F1DB-481F-8941-F7A8370F25EC}" type="sibTrans" cxnId="{5D7B6C66-6027-4E57-863B-F8E504890ACD}">
      <dgm:prSet/>
      <dgm:spPr/>
      <dgm:t>
        <a:bodyPr/>
        <a:lstStyle/>
        <a:p>
          <a:endParaRPr lang="cs-CZ"/>
        </a:p>
      </dgm:t>
    </dgm:pt>
    <dgm:pt modelId="{D868B3D2-0462-4CD5-A4CB-6D13AAF940DD}">
      <dgm:prSet phldrT="[Text]"/>
      <dgm:spPr/>
      <dgm:t>
        <a:bodyPr/>
        <a:lstStyle/>
        <a:p>
          <a:r>
            <a:rPr lang="cs-CZ" dirty="0" smtClean="0"/>
            <a:t>Škoda/porušení právem chráněného zájmu </a:t>
          </a:r>
          <a:endParaRPr lang="cs-CZ" dirty="0"/>
        </a:p>
      </dgm:t>
    </dgm:pt>
    <dgm:pt modelId="{FDCFD825-698D-4E4E-A5C9-CF8FC4321FB2}" type="parTrans" cxnId="{AAE64D3B-F43E-440F-949D-96EEF382128B}">
      <dgm:prSet/>
      <dgm:spPr/>
      <dgm:t>
        <a:bodyPr/>
        <a:lstStyle/>
        <a:p>
          <a:endParaRPr lang="cs-CZ"/>
        </a:p>
      </dgm:t>
    </dgm:pt>
    <dgm:pt modelId="{BC953A2A-1F84-49C5-AD49-C43F319458F7}" type="sibTrans" cxnId="{AAE64D3B-F43E-440F-949D-96EEF382128B}">
      <dgm:prSet/>
      <dgm:spPr/>
      <dgm:t>
        <a:bodyPr/>
        <a:lstStyle/>
        <a:p>
          <a:endParaRPr lang="cs-CZ"/>
        </a:p>
      </dgm:t>
    </dgm:pt>
    <dgm:pt modelId="{28A1986A-0A2D-4C57-B38B-70BE5B4C5578}" type="pres">
      <dgm:prSet presAssocID="{E6E78682-9F45-4F97-A3FC-6EAE728D18EC}" presName="CompostProcess" presStyleCnt="0">
        <dgm:presLayoutVars>
          <dgm:dir/>
          <dgm:resizeHandles val="exact"/>
        </dgm:presLayoutVars>
      </dgm:prSet>
      <dgm:spPr/>
    </dgm:pt>
    <dgm:pt modelId="{88F4B9F3-8E4E-4CC6-B36D-6AA6CB437AFC}" type="pres">
      <dgm:prSet presAssocID="{E6E78682-9F45-4F97-A3FC-6EAE728D18EC}" presName="arrow" presStyleLbl="bgShp" presStyleIdx="0" presStyleCnt="1"/>
      <dgm:spPr/>
      <dgm:t>
        <a:bodyPr/>
        <a:lstStyle/>
        <a:p>
          <a:endParaRPr lang="cs-CZ"/>
        </a:p>
      </dgm:t>
    </dgm:pt>
    <dgm:pt modelId="{CDB6E269-A806-4C24-8CBB-323F4941AA26}" type="pres">
      <dgm:prSet presAssocID="{E6E78682-9F45-4F97-A3FC-6EAE728D18EC}" presName="linearProcess" presStyleCnt="0"/>
      <dgm:spPr/>
    </dgm:pt>
    <dgm:pt modelId="{CE714229-4FDB-44DC-993E-48CE13974932}" type="pres">
      <dgm:prSet presAssocID="{82D0DCAB-2DF8-4059-8143-94CF19C64E30}" presName="textNode" presStyleLbl="node1" presStyleIdx="0" presStyleCnt="3">
        <dgm:presLayoutVars>
          <dgm:bulletEnabled val="1"/>
        </dgm:presLayoutVars>
      </dgm:prSet>
      <dgm:spPr/>
      <dgm:t>
        <a:bodyPr/>
        <a:lstStyle/>
        <a:p>
          <a:endParaRPr lang="cs-CZ"/>
        </a:p>
      </dgm:t>
    </dgm:pt>
    <dgm:pt modelId="{7F269F10-D311-41D9-A08E-D09EB9397621}" type="pres">
      <dgm:prSet presAssocID="{34B3A686-6A6C-415F-9185-5A171E6A7918}" presName="sibTrans" presStyleCnt="0"/>
      <dgm:spPr/>
    </dgm:pt>
    <dgm:pt modelId="{0F8AB609-0B9C-42D2-ADB8-B0CDEF09A769}" type="pres">
      <dgm:prSet presAssocID="{8FBBEFA6-E364-40CB-AC10-394524D0D082}" presName="textNode" presStyleLbl="node1" presStyleIdx="1" presStyleCnt="3">
        <dgm:presLayoutVars>
          <dgm:bulletEnabled val="1"/>
        </dgm:presLayoutVars>
      </dgm:prSet>
      <dgm:spPr/>
      <dgm:t>
        <a:bodyPr/>
        <a:lstStyle/>
        <a:p>
          <a:endParaRPr lang="cs-CZ"/>
        </a:p>
      </dgm:t>
    </dgm:pt>
    <dgm:pt modelId="{B3A0D40A-9BE0-4527-AA78-CF85501F151E}" type="pres">
      <dgm:prSet presAssocID="{E69442C7-F1DB-481F-8941-F7A8370F25EC}" presName="sibTrans" presStyleCnt="0"/>
      <dgm:spPr/>
    </dgm:pt>
    <dgm:pt modelId="{8B4FE3F0-24A0-468E-BC57-0C15AD6D5069}" type="pres">
      <dgm:prSet presAssocID="{D868B3D2-0462-4CD5-A4CB-6D13AAF940DD}" presName="textNode" presStyleLbl="node1" presStyleIdx="2" presStyleCnt="3">
        <dgm:presLayoutVars>
          <dgm:bulletEnabled val="1"/>
        </dgm:presLayoutVars>
      </dgm:prSet>
      <dgm:spPr/>
      <dgm:t>
        <a:bodyPr/>
        <a:lstStyle/>
        <a:p>
          <a:endParaRPr lang="cs-CZ"/>
        </a:p>
      </dgm:t>
    </dgm:pt>
  </dgm:ptLst>
  <dgm:cxnLst>
    <dgm:cxn modelId="{5D7B6C66-6027-4E57-863B-F8E504890ACD}" srcId="{E6E78682-9F45-4F97-A3FC-6EAE728D18EC}" destId="{8FBBEFA6-E364-40CB-AC10-394524D0D082}" srcOrd="1" destOrd="0" parTransId="{46AF3EB6-9EF2-4630-9765-018D82DD538B}" sibTransId="{E69442C7-F1DB-481F-8941-F7A8370F25EC}"/>
    <dgm:cxn modelId="{864CEAF8-71FA-409B-B36F-A18A5B8B1C90}" type="presOf" srcId="{82D0DCAB-2DF8-4059-8143-94CF19C64E30}" destId="{CE714229-4FDB-44DC-993E-48CE13974932}" srcOrd="0" destOrd="0" presId="urn:microsoft.com/office/officeart/2005/8/layout/hProcess9"/>
    <dgm:cxn modelId="{33A8249D-DBAA-4268-92F4-4EE76E1BDC70}" srcId="{E6E78682-9F45-4F97-A3FC-6EAE728D18EC}" destId="{82D0DCAB-2DF8-4059-8143-94CF19C64E30}" srcOrd="0" destOrd="0" parTransId="{0DA588AF-547E-4747-931E-DC48EAFCC4DB}" sibTransId="{34B3A686-6A6C-415F-9185-5A171E6A7918}"/>
    <dgm:cxn modelId="{E83F9926-EEB8-48B8-B4C2-87D679AD1A57}" type="presOf" srcId="{E6E78682-9F45-4F97-A3FC-6EAE728D18EC}" destId="{28A1986A-0A2D-4C57-B38B-70BE5B4C5578}" srcOrd="0" destOrd="0" presId="urn:microsoft.com/office/officeart/2005/8/layout/hProcess9"/>
    <dgm:cxn modelId="{AC4FEF6D-C8F9-4EC3-991B-C6E4AA85C9EC}" type="presOf" srcId="{8FBBEFA6-E364-40CB-AC10-394524D0D082}" destId="{0F8AB609-0B9C-42D2-ADB8-B0CDEF09A769}" srcOrd="0" destOrd="0" presId="urn:microsoft.com/office/officeart/2005/8/layout/hProcess9"/>
    <dgm:cxn modelId="{AAE64D3B-F43E-440F-949D-96EEF382128B}" srcId="{E6E78682-9F45-4F97-A3FC-6EAE728D18EC}" destId="{D868B3D2-0462-4CD5-A4CB-6D13AAF940DD}" srcOrd="2" destOrd="0" parTransId="{FDCFD825-698D-4E4E-A5C9-CF8FC4321FB2}" sibTransId="{BC953A2A-1F84-49C5-AD49-C43F319458F7}"/>
    <dgm:cxn modelId="{DF89045A-5054-4FAC-8071-88EBD95EA843}" type="presOf" srcId="{D868B3D2-0462-4CD5-A4CB-6D13AAF940DD}" destId="{8B4FE3F0-24A0-468E-BC57-0C15AD6D5069}" srcOrd="0" destOrd="0" presId="urn:microsoft.com/office/officeart/2005/8/layout/hProcess9"/>
    <dgm:cxn modelId="{B6966C33-A33B-497E-AAEF-704B1663CE4A}" type="presParOf" srcId="{28A1986A-0A2D-4C57-B38B-70BE5B4C5578}" destId="{88F4B9F3-8E4E-4CC6-B36D-6AA6CB437AFC}" srcOrd="0" destOrd="0" presId="urn:microsoft.com/office/officeart/2005/8/layout/hProcess9"/>
    <dgm:cxn modelId="{B89978D1-2D46-4997-9F9B-84F439BBE72C}" type="presParOf" srcId="{28A1986A-0A2D-4C57-B38B-70BE5B4C5578}" destId="{CDB6E269-A806-4C24-8CBB-323F4941AA26}" srcOrd="1" destOrd="0" presId="urn:microsoft.com/office/officeart/2005/8/layout/hProcess9"/>
    <dgm:cxn modelId="{274D82A7-1D1A-4A07-AE72-D7B01E7D22D1}" type="presParOf" srcId="{CDB6E269-A806-4C24-8CBB-323F4941AA26}" destId="{CE714229-4FDB-44DC-993E-48CE13974932}" srcOrd="0" destOrd="0" presId="urn:microsoft.com/office/officeart/2005/8/layout/hProcess9"/>
    <dgm:cxn modelId="{EF4DB736-C659-4F51-8D21-AD85B078965F}" type="presParOf" srcId="{CDB6E269-A806-4C24-8CBB-323F4941AA26}" destId="{7F269F10-D311-41D9-A08E-D09EB9397621}" srcOrd="1" destOrd="0" presId="urn:microsoft.com/office/officeart/2005/8/layout/hProcess9"/>
    <dgm:cxn modelId="{F5BC7A03-6575-4179-A44C-CAE179920C32}" type="presParOf" srcId="{CDB6E269-A806-4C24-8CBB-323F4941AA26}" destId="{0F8AB609-0B9C-42D2-ADB8-B0CDEF09A769}" srcOrd="2" destOrd="0" presId="urn:microsoft.com/office/officeart/2005/8/layout/hProcess9"/>
    <dgm:cxn modelId="{25B2027B-B070-4FAD-B1B4-D3127843FC94}" type="presParOf" srcId="{CDB6E269-A806-4C24-8CBB-323F4941AA26}" destId="{B3A0D40A-9BE0-4527-AA78-CF85501F151E}" srcOrd="3" destOrd="0" presId="urn:microsoft.com/office/officeart/2005/8/layout/hProcess9"/>
    <dgm:cxn modelId="{C8C3BEB5-C490-43B5-B220-04084F755E03}" type="presParOf" srcId="{CDB6E269-A806-4C24-8CBB-323F4941AA26}" destId="{8B4FE3F0-24A0-468E-BC57-0C15AD6D5069}"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BA5A2E93-9605-4486-8760-F741AA2747A8}" type="doc">
      <dgm:prSet loTypeId="urn:microsoft.com/office/officeart/2005/8/layout/vList5" loCatId="list" qsTypeId="urn:microsoft.com/office/officeart/2005/8/quickstyle/simple1" qsCatId="simple" csTypeId="urn:microsoft.com/office/officeart/2005/8/colors/accent0_2" csCatId="mainScheme" phldr="1"/>
      <dgm:spPr/>
      <dgm:t>
        <a:bodyPr/>
        <a:lstStyle/>
        <a:p>
          <a:endParaRPr lang="cs-CZ"/>
        </a:p>
      </dgm:t>
    </dgm:pt>
    <dgm:pt modelId="{4004D46C-C3EE-46E6-AE41-37875FEB5112}">
      <dgm:prSet custT="1"/>
      <dgm:spPr>
        <a:solidFill>
          <a:schemeClr val="accent1"/>
        </a:solidFill>
      </dgm:spPr>
      <dgm:t>
        <a:bodyPr/>
        <a:lstStyle/>
        <a:p>
          <a:pPr rtl="0"/>
          <a:r>
            <a:rPr lang="cs-CZ" sz="3200" dirty="0" smtClean="0">
              <a:solidFill>
                <a:schemeClr val="bg1"/>
              </a:solidFill>
            </a:rPr>
            <a:t>Povinnost daná:</a:t>
          </a:r>
          <a:endParaRPr lang="cs-CZ" sz="3200" dirty="0">
            <a:solidFill>
              <a:schemeClr val="bg1"/>
            </a:solidFill>
          </a:endParaRPr>
        </a:p>
      </dgm:t>
    </dgm:pt>
    <dgm:pt modelId="{8196F854-4EDB-49E0-B61A-11CE333EA034}" type="parTrans" cxnId="{EA610DE8-24EB-461B-880C-CA38F691FE41}">
      <dgm:prSet/>
      <dgm:spPr/>
      <dgm:t>
        <a:bodyPr/>
        <a:lstStyle/>
        <a:p>
          <a:endParaRPr lang="cs-CZ"/>
        </a:p>
      </dgm:t>
    </dgm:pt>
    <dgm:pt modelId="{AFFD8CD7-4CE9-4842-B097-91C0E5A05ACC}" type="sibTrans" cxnId="{EA610DE8-24EB-461B-880C-CA38F691FE41}">
      <dgm:prSet/>
      <dgm:spPr/>
      <dgm:t>
        <a:bodyPr/>
        <a:lstStyle/>
        <a:p>
          <a:endParaRPr lang="cs-CZ"/>
        </a:p>
      </dgm:t>
    </dgm:pt>
    <dgm:pt modelId="{AE3DC9A6-EACB-46EA-8E67-B86750DE5CD7}">
      <dgm:prSet custT="1"/>
      <dgm:spPr/>
      <dgm:t>
        <a:bodyPr/>
        <a:lstStyle/>
        <a:p>
          <a:pPr rtl="0"/>
          <a:r>
            <a:rPr lang="cs-CZ" sz="3200" dirty="0" smtClean="0"/>
            <a:t>Ze Smlouvy </a:t>
          </a:r>
          <a:endParaRPr lang="cs-CZ" sz="3200" dirty="0"/>
        </a:p>
      </dgm:t>
    </dgm:pt>
    <dgm:pt modelId="{FA8C2E48-7952-4C8E-BFBB-48F083F8A1EB}" type="parTrans" cxnId="{45ADFCA0-6758-4296-AE75-5FEB9B0481D5}">
      <dgm:prSet/>
      <dgm:spPr/>
      <dgm:t>
        <a:bodyPr/>
        <a:lstStyle/>
        <a:p>
          <a:endParaRPr lang="cs-CZ"/>
        </a:p>
      </dgm:t>
    </dgm:pt>
    <dgm:pt modelId="{BD4ACE22-D405-4818-9109-CDC6FCC1DBD3}" type="sibTrans" cxnId="{45ADFCA0-6758-4296-AE75-5FEB9B0481D5}">
      <dgm:prSet/>
      <dgm:spPr/>
      <dgm:t>
        <a:bodyPr/>
        <a:lstStyle/>
        <a:p>
          <a:endParaRPr lang="cs-CZ"/>
        </a:p>
      </dgm:t>
    </dgm:pt>
    <dgm:pt modelId="{04B125D2-596F-46F7-AFDE-3D7A0CE68448}">
      <dgm:prSet custT="1"/>
      <dgm:spPr/>
      <dgm:t>
        <a:bodyPr/>
        <a:lstStyle/>
        <a:p>
          <a:pPr rtl="0"/>
          <a:r>
            <a:rPr lang="cs-CZ" sz="3200" dirty="0" smtClean="0"/>
            <a:t>Ze Zákona</a:t>
          </a:r>
          <a:endParaRPr lang="cs-CZ" sz="3200" dirty="0"/>
        </a:p>
      </dgm:t>
    </dgm:pt>
    <dgm:pt modelId="{124533DE-CA57-4D8A-B257-D3A417A68EB1}" type="parTrans" cxnId="{19DFE406-C6EA-4765-9047-A20C5F7FCC82}">
      <dgm:prSet/>
      <dgm:spPr/>
      <dgm:t>
        <a:bodyPr/>
        <a:lstStyle/>
        <a:p>
          <a:endParaRPr lang="cs-CZ"/>
        </a:p>
      </dgm:t>
    </dgm:pt>
    <dgm:pt modelId="{5E6C516A-3BB4-4C63-A604-3D0F68B4F0E4}" type="sibTrans" cxnId="{19DFE406-C6EA-4765-9047-A20C5F7FCC82}">
      <dgm:prSet/>
      <dgm:spPr/>
      <dgm:t>
        <a:bodyPr/>
        <a:lstStyle/>
        <a:p>
          <a:endParaRPr lang="cs-CZ"/>
        </a:p>
      </dgm:t>
    </dgm:pt>
    <dgm:pt modelId="{B136226F-1670-4BC3-BE3A-4434509F7B5A}">
      <dgm:prSet custT="1"/>
      <dgm:spPr>
        <a:solidFill>
          <a:schemeClr val="accent1"/>
        </a:solidFill>
      </dgm:spPr>
      <dgm:t>
        <a:bodyPr/>
        <a:lstStyle/>
        <a:p>
          <a:pPr rtl="0"/>
          <a:r>
            <a:rPr lang="cs-CZ" sz="3200" dirty="0" smtClean="0">
              <a:solidFill>
                <a:schemeClr val="bg1"/>
              </a:solidFill>
            </a:rPr>
            <a:t>Typy zavinění</a:t>
          </a:r>
          <a:endParaRPr lang="cs-CZ" sz="3200" dirty="0">
            <a:solidFill>
              <a:schemeClr val="bg1"/>
            </a:solidFill>
          </a:endParaRPr>
        </a:p>
      </dgm:t>
    </dgm:pt>
    <dgm:pt modelId="{5151D8F8-AD12-415C-A484-4547A338BA40}" type="parTrans" cxnId="{3C8186F1-82B7-4E41-AD33-3134C120F27B}">
      <dgm:prSet/>
      <dgm:spPr/>
      <dgm:t>
        <a:bodyPr/>
        <a:lstStyle/>
        <a:p>
          <a:endParaRPr lang="cs-CZ"/>
        </a:p>
      </dgm:t>
    </dgm:pt>
    <dgm:pt modelId="{77749BCA-E8F7-43E6-88E0-A319FE1B5FC2}" type="sibTrans" cxnId="{3C8186F1-82B7-4E41-AD33-3134C120F27B}">
      <dgm:prSet/>
      <dgm:spPr/>
      <dgm:t>
        <a:bodyPr/>
        <a:lstStyle/>
        <a:p>
          <a:endParaRPr lang="cs-CZ"/>
        </a:p>
      </dgm:t>
    </dgm:pt>
    <dgm:pt modelId="{9BEEFE13-443C-48B7-9E5B-4AF9D2458681}">
      <dgm:prSet custT="1"/>
      <dgm:spPr/>
      <dgm:t>
        <a:bodyPr/>
        <a:lstStyle/>
        <a:p>
          <a:pPr rtl="0"/>
          <a:r>
            <a:rPr lang="cs-CZ" sz="3200" dirty="0" smtClean="0"/>
            <a:t>Úmysl</a:t>
          </a:r>
          <a:endParaRPr lang="cs-CZ" sz="3200" dirty="0"/>
        </a:p>
      </dgm:t>
    </dgm:pt>
    <dgm:pt modelId="{3B1B8414-ED3A-4306-80C5-8816D40EB6E8}" type="parTrans" cxnId="{D13B6C6D-B83A-4413-A9DC-D792A69EA054}">
      <dgm:prSet/>
      <dgm:spPr/>
      <dgm:t>
        <a:bodyPr/>
        <a:lstStyle/>
        <a:p>
          <a:endParaRPr lang="cs-CZ"/>
        </a:p>
      </dgm:t>
    </dgm:pt>
    <dgm:pt modelId="{171517DE-A085-46AD-8ACE-456A6D160918}" type="sibTrans" cxnId="{D13B6C6D-B83A-4413-A9DC-D792A69EA054}">
      <dgm:prSet/>
      <dgm:spPr/>
      <dgm:t>
        <a:bodyPr/>
        <a:lstStyle/>
        <a:p>
          <a:endParaRPr lang="cs-CZ"/>
        </a:p>
      </dgm:t>
    </dgm:pt>
    <dgm:pt modelId="{C3D9CA0D-70ED-4683-B082-1391647DE3DD}">
      <dgm:prSet custT="1"/>
      <dgm:spPr/>
      <dgm:t>
        <a:bodyPr/>
        <a:lstStyle/>
        <a:p>
          <a:pPr rtl="0"/>
          <a:r>
            <a:rPr lang="cs-CZ" sz="3200" dirty="0" smtClean="0"/>
            <a:t>Nedbalost</a:t>
          </a:r>
          <a:endParaRPr lang="cs-CZ" sz="3200" dirty="0"/>
        </a:p>
      </dgm:t>
    </dgm:pt>
    <dgm:pt modelId="{FE21B705-A8D4-4A89-9104-0E223111C661}" type="parTrans" cxnId="{8F2B4DE5-F46C-47A8-9E5C-A3CECC91E122}">
      <dgm:prSet/>
      <dgm:spPr/>
      <dgm:t>
        <a:bodyPr/>
        <a:lstStyle/>
        <a:p>
          <a:endParaRPr lang="cs-CZ"/>
        </a:p>
      </dgm:t>
    </dgm:pt>
    <dgm:pt modelId="{3584FA4C-641A-4D54-AAA9-84366B070A6D}" type="sibTrans" cxnId="{8F2B4DE5-F46C-47A8-9E5C-A3CECC91E122}">
      <dgm:prSet/>
      <dgm:spPr/>
      <dgm:t>
        <a:bodyPr/>
        <a:lstStyle/>
        <a:p>
          <a:endParaRPr lang="cs-CZ"/>
        </a:p>
      </dgm:t>
    </dgm:pt>
    <dgm:pt modelId="{0A215F19-B06A-4F7C-8A67-7534B357138D}" type="pres">
      <dgm:prSet presAssocID="{BA5A2E93-9605-4486-8760-F741AA2747A8}" presName="Name0" presStyleCnt="0">
        <dgm:presLayoutVars>
          <dgm:dir/>
          <dgm:animLvl val="lvl"/>
          <dgm:resizeHandles val="exact"/>
        </dgm:presLayoutVars>
      </dgm:prSet>
      <dgm:spPr/>
      <dgm:t>
        <a:bodyPr/>
        <a:lstStyle/>
        <a:p>
          <a:endParaRPr lang="cs-CZ"/>
        </a:p>
      </dgm:t>
    </dgm:pt>
    <dgm:pt modelId="{D935CE0E-035C-4DDD-8D51-9C3DE518FCB9}" type="pres">
      <dgm:prSet presAssocID="{4004D46C-C3EE-46E6-AE41-37875FEB5112}" presName="linNode" presStyleCnt="0"/>
      <dgm:spPr/>
    </dgm:pt>
    <dgm:pt modelId="{E0350528-6D67-4391-9A72-78FE494ED76B}" type="pres">
      <dgm:prSet presAssocID="{4004D46C-C3EE-46E6-AE41-37875FEB5112}" presName="parentText" presStyleLbl="node1" presStyleIdx="0" presStyleCnt="2">
        <dgm:presLayoutVars>
          <dgm:chMax val="1"/>
          <dgm:bulletEnabled val="1"/>
        </dgm:presLayoutVars>
      </dgm:prSet>
      <dgm:spPr/>
      <dgm:t>
        <a:bodyPr/>
        <a:lstStyle/>
        <a:p>
          <a:endParaRPr lang="cs-CZ"/>
        </a:p>
      </dgm:t>
    </dgm:pt>
    <dgm:pt modelId="{8CE62558-1BC2-43EC-9D57-C716349960D0}" type="pres">
      <dgm:prSet presAssocID="{4004D46C-C3EE-46E6-AE41-37875FEB5112}" presName="descendantText" presStyleLbl="alignAccFollowNode1" presStyleIdx="0" presStyleCnt="2">
        <dgm:presLayoutVars>
          <dgm:bulletEnabled val="1"/>
        </dgm:presLayoutVars>
      </dgm:prSet>
      <dgm:spPr/>
      <dgm:t>
        <a:bodyPr/>
        <a:lstStyle/>
        <a:p>
          <a:endParaRPr lang="cs-CZ"/>
        </a:p>
      </dgm:t>
    </dgm:pt>
    <dgm:pt modelId="{4BA50ECF-9D97-454A-B669-C9DF90D26CFE}" type="pres">
      <dgm:prSet presAssocID="{AFFD8CD7-4CE9-4842-B097-91C0E5A05ACC}" presName="sp" presStyleCnt="0"/>
      <dgm:spPr/>
    </dgm:pt>
    <dgm:pt modelId="{CF47ACEC-7B4D-46E6-808E-5B0B41A91D9B}" type="pres">
      <dgm:prSet presAssocID="{B136226F-1670-4BC3-BE3A-4434509F7B5A}" presName="linNode" presStyleCnt="0"/>
      <dgm:spPr/>
    </dgm:pt>
    <dgm:pt modelId="{FA4A756A-16F7-4591-B7B1-AB2FE5B8F4AC}" type="pres">
      <dgm:prSet presAssocID="{B136226F-1670-4BC3-BE3A-4434509F7B5A}" presName="parentText" presStyleLbl="node1" presStyleIdx="1" presStyleCnt="2">
        <dgm:presLayoutVars>
          <dgm:chMax val="1"/>
          <dgm:bulletEnabled val="1"/>
        </dgm:presLayoutVars>
      </dgm:prSet>
      <dgm:spPr/>
      <dgm:t>
        <a:bodyPr/>
        <a:lstStyle/>
        <a:p>
          <a:endParaRPr lang="cs-CZ"/>
        </a:p>
      </dgm:t>
    </dgm:pt>
    <dgm:pt modelId="{72CD7713-2025-449F-9F53-E1DB2AF1AF29}" type="pres">
      <dgm:prSet presAssocID="{B136226F-1670-4BC3-BE3A-4434509F7B5A}" presName="descendantText" presStyleLbl="alignAccFollowNode1" presStyleIdx="1" presStyleCnt="2">
        <dgm:presLayoutVars>
          <dgm:bulletEnabled val="1"/>
        </dgm:presLayoutVars>
      </dgm:prSet>
      <dgm:spPr/>
      <dgm:t>
        <a:bodyPr/>
        <a:lstStyle/>
        <a:p>
          <a:endParaRPr lang="cs-CZ"/>
        </a:p>
      </dgm:t>
    </dgm:pt>
  </dgm:ptLst>
  <dgm:cxnLst>
    <dgm:cxn modelId="{8F2B4DE5-F46C-47A8-9E5C-A3CECC91E122}" srcId="{B136226F-1670-4BC3-BE3A-4434509F7B5A}" destId="{C3D9CA0D-70ED-4683-B082-1391647DE3DD}" srcOrd="1" destOrd="0" parTransId="{FE21B705-A8D4-4A89-9104-0E223111C661}" sibTransId="{3584FA4C-641A-4D54-AAA9-84366B070A6D}"/>
    <dgm:cxn modelId="{97A904B8-4241-44FB-AA55-76DF40FE50B0}" type="presOf" srcId="{C3D9CA0D-70ED-4683-B082-1391647DE3DD}" destId="{72CD7713-2025-449F-9F53-E1DB2AF1AF29}" srcOrd="0" destOrd="1" presId="urn:microsoft.com/office/officeart/2005/8/layout/vList5"/>
    <dgm:cxn modelId="{D13B6C6D-B83A-4413-A9DC-D792A69EA054}" srcId="{B136226F-1670-4BC3-BE3A-4434509F7B5A}" destId="{9BEEFE13-443C-48B7-9E5B-4AF9D2458681}" srcOrd="0" destOrd="0" parTransId="{3B1B8414-ED3A-4306-80C5-8816D40EB6E8}" sibTransId="{171517DE-A085-46AD-8ACE-456A6D160918}"/>
    <dgm:cxn modelId="{19DFE406-C6EA-4765-9047-A20C5F7FCC82}" srcId="{4004D46C-C3EE-46E6-AE41-37875FEB5112}" destId="{04B125D2-596F-46F7-AFDE-3D7A0CE68448}" srcOrd="1" destOrd="0" parTransId="{124533DE-CA57-4D8A-B257-D3A417A68EB1}" sibTransId="{5E6C516A-3BB4-4C63-A604-3D0F68B4F0E4}"/>
    <dgm:cxn modelId="{F0086EA0-8CBC-4DDE-86F3-4E0A5A011ABF}" type="presOf" srcId="{04B125D2-596F-46F7-AFDE-3D7A0CE68448}" destId="{8CE62558-1BC2-43EC-9D57-C716349960D0}" srcOrd="0" destOrd="1" presId="urn:microsoft.com/office/officeart/2005/8/layout/vList5"/>
    <dgm:cxn modelId="{5DE9F930-FB31-4F08-98F0-D5931EBF3C3F}" type="presOf" srcId="{4004D46C-C3EE-46E6-AE41-37875FEB5112}" destId="{E0350528-6D67-4391-9A72-78FE494ED76B}" srcOrd="0" destOrd="0" presId="urn:microsoft.com/office/officeart/2005/8/layout/vList5"/>
    <dgm:cxn modelId="{45ADFCA0-6758-4296-AE75-5FEB9B0481D5}" srcId="{4004D46C-C3EE-46E6-AE41-37875FEB5112}" destId="{AE3DC9A6-EACB-46EA-8E67-B86750DE5CD7}" srcOrd="0" destOrd="0" parTransId="{FA8C2E48-7952-4C8E-BFBB-48F083F8A1EB}" sibTransId="{BD4ACE22-D405-4818-9109-CDC6FCC1DBD3}"/>
    <dgm:cxn modelId="{3C8186F1-82B7-4E41-AD33-3134C120F27B}" srcId="{BA5A2E93-9605-4486-8760-F741AA2747A8}" destId="{B136226F-1670-4BC3-BE3A-4434509F7B5A}" srcOrd="1" destOrd="0" parTransId="{5151D8F8-AD12-415C-A484-4547A338BA40}" sibTransId="{77749BCA-E8F7-43E6-88E0-A319FE1B5FC2}"/>
    <dgm:cxn modelId="{EA610DE8-24EB-461B-880C-CA38F691FE41}" srcId="{BA5A2E93-9605-4486-8760-F741AA2747A8}" destId="{4004D46C-C3EE-46E6-AE41-37875FEB5112}" srcOrd="0" destOrd="0" parTransId="{8196F854-4EDB-49E0-B61A-11CE333EA034}" sibTransId="{AFFD8CD7-4CE9-4842-B097-91C0E5A05ACC}"/>
    <dgm:cxn modelId="{B35FE1D1-DD14-4CDC-B6A1-C75C6E2795BF}" type="presOf" srcId="{AE3DC9A6-EACB-46EA-8E67-B86750DE5CD7}" destId="{8CE62558-1BC2-43EC-9D57-C716349960D0}" srcOrd="0" destOrd="0" presId="urn:microsoft.com/office/officeart/2005/8/layout/vList5"/>
    <dgm:cxn modelId="{E68F441C-40E7-4C58-B4E8-0D41ABE2DFBE}" type="presOf" srcId="{B136226F-1670-4BC3-BE3A-4434509F7B5A}" destId="{FA4A756A-16F7-4591-B7B1-AB2FE5B8F4AC}" srcOrd="0" destOrd="0" presId="urn:microsoft.com/office/officeart/2005/8/layout/vList5"/>
    <dgm:cxn modelId="{CC7F5A6F-E5F4-4915-8894-6DBEA97E010A}" type="presOf" srcId="{9BEEFE13-443C-48B7-9E5B-4AF9D2458681}" destId="{72CD7713-2025-449F-9F53-E1DB2AF1AF29}" srcOrd="0" destOrd="0" presId="urn:microsoft.com/office/officeart/2005/8/layout/vList5"/>
    <dgm:cxn modelId="{DF627085-5A24-42F9-9532-B1CFC00917D1}" type="presOf" srcId="{BA5A2E93-9605-4486-8760-F741AA2747A8}" destId="{0A215F19-B06A-4F7C-8A67-7534B357138D}" srcOrd="0" destOrd="0" presId="urn:microsoft.com/office/officeart/2005/8/layout/vList5"/>
    <dgm:cxn modelId="{F5A87172-4A76-49AE-8217-5E3110CC0638}" type="presParOf" srcId="{0A215F19-B06A-4F7C-8A67-7534B357138D}" destId="{D935CE0E-035C-4DDD-8D51-9C3DE518FCB9}" srcOrd="0" destOrd="0" presId="urn:microsoft.com/office/officeart/2005/8/layout/vList5"/>
    <dgm:cxn modelId="{663B17C9-4E26-43BD-9015-5C74D8C74D85}" type="presParOf" srcId="{D935CE0E-035C-4DDD-8D51-9C3DE518FCB9}" destId="{E0350528-6D67-4391-9A72-78FE494ED76B}" srcOrd="0" destOrd="0" presId="urn:microsoft.com/office/officeart/2005/8/layout/vList5"/>
    <dgm:cxn modelId="{3CF79B96-8F5D-4A9D-94E5-35E57B8963B8}" type="presParOf" srcId="{D935CE0E-035C-4DDD-8D51-9C3DE518FCB9}" destId="{8CE62558-1BC2-43EC-9D57-C716349960D0}" srcOrd="1" destOrd="0" presId="urn:microsoft.com/office/officeart/2005/8/layout/vList5"/>
    <dgm:cxn modelId="{3A7835ED-56D2-4E55-A597-5CB6B93DC398}" type="presParOf" srcId="{0A215F19-B06A-4F7C-8A67-7534B357138D}" destId="{4BA50ECF-9D97-454A-B669-C9DF90D26CFE}" srcOrd="1" destOrd="0" presId="urn:microsoft.com/office/officeart/2005/8/layout/vList5"/>
    <dgm:cxn modelId="{32F38206-1A41-4519-82E8-4907D6BD3FC5}" type="presParOf" srcId="{0A215F19-B06A-4F7C-8A67-7534B357138D}" destId="{CF47ACEC-7B4D-46E6-808E-5B0B41A91D9B}" srcOrd="2" destOrd="0" presId="urn:microsoft.com/office/officeart/2005/8/layout/vList5"/>
    <dgm:cxn modelId="{D77D0CEA-1043-434B-8F54-2A87D5A06956}" type="presParOf" srcId="{CF47ACEC-7B4D-46E6-808E-5B0B41A91D9B}" destId="{FA4A756A-16F7-4591-B7B1-AB2FE5B8F4AC}" srcOrd="0" destOrd="0" presId="urn:microsoft.com/office/officeart/2005/8/layout/vList5"/>
    <dgm:cxn modelId="{007FF378-DD7C-421C-8682-77487808735A}" type="presParOf" srcId="{CF47ACEC-7B4D-46E6-808E-5B0B41A91D9B}" destId="{72CD7713-2025-449F-9F53-E1DB2AF1AF2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44F71FD-D01A-4483-8A8B-6F5BEC4E3084}"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cs-CZ"/>
        </a:p>
      </dgm:t>
    </dgm:pt>
    <dgm:pt modelId="{BF129621-AAAE-4C92-97E1-232A09314C36}">
      <dgm:prSet/>
      <dgm:spPr/>
      <dgm:t>
        <a:bodyPr/>
        <a:lstStyle/>
        <a:p>
          <a:pPr rtl="0"/>
          <a:r>
            <a:rPr lang="cs-CZ" dirty="0" smtClean="0"/>
            <a:t>Občanskoprávní</a:t>
          </a:r>
          <a:endParaRPr lang="cs-CZ" dirty="0"/>
        </a:p>
      </dgm:t>
    </dgm:pt>
    <dgm:pt modelId="{6EC4F727-2271-473C-A0FA-A04699E12972}" type="parTrans" cxnId="{680586DF-00DE-4A61-B55F-F5F923901A5E}">
      <dgm:prSet/>
      <dgm:spPr/>
      <dgm:t>
        <a:bodyPr/>
        <a:lstStyle/>
        <a:p>
          <a:endParaRPr lang="cs-CZ"/>
        </a:p>
      </dgm:t>
    </dgm:pt>
    <dgm:pt modelId="{45D7173B-BC5A-4587-A492-636FFC06607F}" type="sibTrans" cxnId="{680586DF-00DE-4A61-B55F-F5F923901A5E}">
      <dgm:prSet/>
      <dgm:spPr/>
      <dgm:t>
        <a:bodyPr/>
        <a:lstStyle/>
        <a:p>
          <a:endParaRPr lang="cs-CZ"/>
        </a:p>
      </dgm:t>
    </dgm:pt>
    <dgm:pt modelId="{FE57FEC3-E767-47AB-BA34-3080C1E9CFD1}">
      <dgm:prSet/>
      <dgm:spPr/>
      <dgm:t>
        <a:bodyPr/>
        <a:lstStyle/>
        <a:p>
          <a:pPr rtl="0"/>
          <a:r>
            <a:rPr lang="cs-CZ" smtClean="0"/>
            <a:t>Pracovněprávní</a:t>
          </a:r>
          <a:endParaRPr lang="cs-CZ"/>
        </a:p>
      </dgm:t>
    </dgm:pt>
    <dgm:pt modelId="{AB0D70C8-3CB0-45C4-92BA-C88827B000C6}" type="parTrans" cxnId="{7EB93A8C-C1C0-46E8-8BD4-D6737B4C5EBB}">
      <dgm:prSet/>
      <dgm:spPr/>
      <dgm:t>
        <a:bodyPr/>
        <a:lstStyle/>
        <a:p>
          <a:endParaRPr lang="cs-CZ"/>
        </a:p>
      </dgm:t>
    </dgm:pt>
    <dgm:pt modelId="{55037C6D-4C45-4CBA-B62F-366E10F93853}" type="sibTrans" cxnId="{7EB93A8C-C1C0-46E8-8BD4-D6737B4C5EBB}">
      <dgm:prSet/>
      <dgm:spPr/>
      <dgm:t>
        <a:bodyPr/>
        <a:lstStyle/>
        <a:p>
          <a:endParaRPr lang="cs-CZ"/>
        </a:p>
      </dgm:t>
    </dgm:pt>
    <dgm:pt modelId="{0681101C-443B-4B79-B8D1-6D0C9279F667}">
      <dgm:prSet/>
      <dgm:spPr/>
      <dgm:t>
        <a:bodyPr/>
        <a:lstStyle/>
        <a:p>
          <a:pPr rtl="0"/>
          <a:r>
            <a:rPr lang="cs-CZ" smtClean="0"/>
            <a:t>Správní</a:t>
          </a:r>
          <a:endParaRPr lang="cs-CZ"/>
        </a:p>
      </dgm:t>
    </dgm:pt>
    <dgm:pt modelId="{A082973B-0D6E-4C3C-9A18-E09F1C90489D}" type="parTrans" cxnId="{FC639D1F-E500-4829-9822-B4892A2B61F6}">
      <dgm:prSet/>
      <dgm:spPr/>
      <dgm:t>
        <a:bodyPr/>
        <a:lstStyle/>
        <a:p>
          <a:endParaRPr lang="cs-CZ"/>
        </a:p>
      </dgm:t>
    </dgm:pt>
    <dgm:pt modelId="{CC70DFF4-5387-4BC7-B06A-5B62B4CD028D}" type="sibTrans" cxnId="{FC639D1F-E500-4829-9822-B4892A2B61F6}">
      <dgm:prSet/>
      <dgm:spPr/>
      <dgm:t>
        <a:bodyPr/>
        <a:lstStyle/>
        <a:p>
          <a:endParaRPr lang="cs-CZ"/>
        </a:p>
      </dgm:t>
    </dgm:pt>
    <dgm:pt modelId="{84972211-5496-49E7-BD69-684FA1A7EF60}">
      <dgm:prSet/>
      <dgm:spPr/>
      <dgm:t>
        <a:bodyPr/>
        <a:lstStyle/>
        <a:p>
          <a:pPr rtl="0"/>
          <a:r>
            <a:rPr lang="cs-CZ" dirty="0" smtClean="0"/>
            <a:t>Trestní</a:t>
          </a:r>
          <a:endParaRPr lang="cs-CZ" dirty="0"/>
        </a:p>
      </dgm:t>
    </dgm:pt>
    <dgm:pt modelId="{999CBB3B-2E00-400F-9D59-EE7036425503}" type="parTrans" cxnId="{653BAC91-8DDF-4BA8-AAA8-13F6875A4157}">
      <dgm:prSet/>
      <dgm:spPr/>
      <dgm:t>
        <a:bodyPr/>
        <a:lstStyle/>
        <a:p>
          <a:endParaRPr lang="cs-CZ"/>
        </a:p>
      </dgm:t>
    </dgm:pt>
    <dgm:pt modelId="{341E2F9B-56F7-4918-B69E-AE2D3F2F3AC3}" type="sibTrans" cxnId="{653BAC91-8DDF-4BA8-AAA8-13F6875A4157}">
      <dgm:prSet/>
      <dgm:spPr/>
      <dgm:t>
        <a:bodyPr/>
        <a:lstStyle/>
        <a:p>
          <a:endParaRPr lang="cs-CZ"/>
        </a:p>
      </dgm:t>
    </dgm:pt>
    <dgm:pt modelId="{2AECF811-722D-476D-B58D-92AC58D696B2}">
      <dgm:prSet/>
      <dgm:spPr/>
      <dgm:t>
        <a:bodyPr/>
        <a:lstStyle/>
        <a:p>
          <a:pPr rtl="0"/>
          <a:r>
            <a:rPr lang="cs-CZ" dirty="0" smtClean="0"/>
            <a:t>Disciplinární</a:t>
          </a:r>
          <a:endParaRPr lang="cs-CZ" dirty="0"/>
        </a:p>
      </dgm:t>
    </dgm:pt>
    <dgm:pt modelId="{07A2F4DC-A497-4E66-81C8-21AF03846A9F}" type="parTrans" cxnId="{7EA7686F-BB46-4D3A-9233-01AD8281471D}">
      <dgm:prSet/>
      <dgm:spPr/>
      <dgm:t>
        <a:bodyPr/>
        <a:lstStyle/>
        <a:p>
          <a:endParaRPr lang="cs-CZ"/>
        </a:p>
      </dgm:t>
    </dgm:pt>
    <dgm:pt modelId="{574CB193-5F1A-427B-856B-DB768DE21F51}" type="sibTrans" cxnId="{7EA7686F-BB46-4D3A-9233-01AD8281471D}">
      <dgm:prSet/>
      <dgm:spPr/>
      <dgm:t>
        <a:bodyPr/>
        <a:lstStyle/>
        <a:p>
          <a:endParaRPr lang="cs-CZ"/>
        </a:p>
      </dgm:t>
    </dgm:pt>
    <dgm:pt modelId="{B7B2F97E-7165-4607-848D-95788042D8C9}" type="pres">
      <dgm:prSet presAssocID="{744F71FD-D01A-4483-8A8B-6F5BEC4E3084}" presName="diagram" presStyleCnt="0">
        <dgm:presLayoutVars>
          <dgm:dir/>
          <dgm:resizeHandles val="exact"/>
        </dgm:presLayoutVars>
      </dgm:prSet>
      <dgm:spPr/>
      <dgm:t>
        <a:bodyPr/>
        <a:lstStyle/>
        <a:p>
          <a:endParaRPr lang="cs-CZ"/>
        </a:p>
      </dgm:t>
    </dgm:pt>
    <dgm:pt modelId="{2316FA72-3BDA-4E8F-A8E3-4D4BBAE278E4}" type="pres">
      <dgm:prSet presAssocID="{BF129621-AAAE-4C92-97E1-232A09314C36}" presName="node" presStyleLbl="node1" presStyleIdx="0" presStyleCnt="5">
        <dgm:presLayoutVars>
          <dgm:bulletEnabled val="1"/>
        </dgm:presLayoutVars>
      </dgm:prSet>
      <dgm:spPr/>
      <dgm:t>
        <a:bodyPr/>
        <a:lstStyle/>
        <a:p>
          <a:endParaRPr lang="cs-CZ"/>
        </a:p>
      </dgm:t>
    </dgm:pt>
    <dgm:pt modelId="{96BE477E-04AA-4AA6-8478-274C60CB7C7D}" type="pres">
      <dgm:prSet presAssocID="{45D7173B-BC5A-4587-A492-636FFC06607F}" presName="sibTrans" presStyleCnt="0"/>
      <dgm:spPr/>
    </dgm:pt>
    <dgm:pt modelId="{55FF1A21-93DD-4F72-B6F5-9537EF191E31}" type="pres">
      <dgm:prSet presAssocID="{FE57FEC3-E767-47AB-BA34-3080C1E9CFD1}" presName="node" presStyleLbl="node1" presStyleIdx="1" presStyleCnt="5">
        <dgm:presLayoutVars>
          <dgm:bulletEnabled val="1"/>
        </dgm:presLayoutVars>
      </dgm:prSet>
      <dgm:spPr/>
      <dgm:t>
        <a:bodyPr/>
        <a:lstStyle/>
        <a:p>
          <a:endParaRPr lang="cs-CZ"/>
        </a:p>
      </dgm:t>
    </dgm:pt>
    <dgm:pt modelId="{CBAC55EA-C85E-4744-B63D-22C65DCE8821}" type="pres">
      <dgm:prSet presAssocID="{55037C6D-4C45-4CBA-B62F-366E10F93853}" presName="sibTrans" presStyleCnt="0"/>
      <dgm:spPr/>
    </dgm:pt>
    <dgm:pt modelId="{67E57CF2-BE2C-47C8-AEF5-137048514E27}" type="pres">
      <dgm:prSet presAssocID="{0681101C-443B-4B79-B8D1-6D0C9279F667}" presName="node" presStyleLbl="node1" presStyleIdx="2" presStyleCnt="5">
        <dgm:presLayoutVars>
          <dgm:bulletEnabled val="1"/>
        </dgm:presLayoutVars>
      </dgm:prSet>
      <dgm:spPr/>
      <dgm:t>
        <a:bodyPr/>
        <a:lstStyle/>
        <a:p>
          <a:endParaRPr lang="cs-CZ"/>
        </a:p>
      </dgm:t>
    </dgm:pt>
    <dgm:pt modelId="{3BEF0CD9-BFB6-4B64-A11A-BB18E90B2464}" type="pres">
      <dgm:prSet presAssocID="{CC70DFF4-5387-4BC7-B06A-5B62B4CD028D}" presName="sibTrans" presStyleCnt="0"/>
      <dgm:spPr/>
    </dgm:pt>
    <dgm:pt modelId="{25DB820A-09E7-47C4-8265-AE05A074B592}" type="pres">
      <dgm:prSet presAssocID="{84972211-5496-49E7-BD69-684FA1A7EF60}" presName="node" presStyleLbl="node1" presStyleIdx="3" presStyleCnt="5">
        <dgm:presLayoutVars>
          <dgm:bulletEnabled val="1"/>
        </dgm:presLayoutVars>
      </dgm:prSet>
      <dgm:spPr/>
      <dgm:t>
        <a:bodyPr/>
        <a:lstStyle/>
        <a:p>
          <a:endParaRPr lang="cs-CZ"/>
        </a:p>
      </dgm:t>
    </dgm:pt>
    <dgm:pt modelId="{4800C643-F6EE-4340-85AC-70FF037D6FFD}" type="pres">
      <dgm:prSet presAssocID="{341E2F9B-56F7-4918-B69E-AE2D3F2F3AC3}" presName="sibTrans" presStyleCnt="0"/>
      <dgm:spPr/>
    </dgm:pt>
    <dgm:pt modelId="{38470576-7B94-46BE-B422-E43DA0AFB659}" type="pres">
      <dgm:prSet presAssocID="{2AECF811-722D-476D-B58D-92AC58D696B2}" presName="node" presStyleLbl="node1" presStyleIdx="4" presStyleCnt="5">
        <dgm:presLayoutVars>
          <dgm:bulletEnabled val="1"/>
        </dgm:presLayoutVars>
      </dgm:prSet>
      <dgm:spPr/>
      <dgm:t>
        <a:bodyPr/>
        <a:lstStyle/>
        <a:p>
          <a:endParaRPr lang="cs-CZ"/>
        </a:p>
      </dgm:t>
    </dgm:pt>
  </dgm:ptLst>
  <dgm:cxnLst>
    <dgm:cxn modelId="{FC639D1F-E500-4829-9822-B4892A2B61F6}" srcId="{744F71FD-D01A-4483-8A8B-6F5BEC4E3084}" destId="{0681101C-443B-4B79-B8D1-6D0C9279F667}" srcOrd="2" destOrd="0" parTransId="{A082973B-0D6E-4C3C-9A18-E09F1C90489D}" sibTransId="{CC70DFF4-5387-4BC7-B06A-5B62B4CD028D}"/>
    <dgm:cxn modelId="{7EB93A8C-C1C0-46E8-8BD4-D6737B4C5EBB}" srcId="{744F71FD-D01A-4483-8A8B-6F5BEC4E3084}" destId="{FE57FEC3-E767-47AB-BA34-3080C1E9CFD1}" srcOrd="1" destOrd="0" parTransId="{AB0D70C8-3CB0-45C4-92BA-C88827B000C6}" sibTransId="{55037C6D-4C45-4CBA-B62F-366E10F93853}"/>
    <dgm:cxn modelId="{13F058DA-8A26-41BF-99C9-EB7D489CA914}" type="presOf" srcId="{BF129621-AAAE-4C92-97E1-232A09314C36}" destId="{2316FA72-3BDA-4E8F-A8E3-4D4BBAE278E4}" srcOrd="0" destOrd="0" presId="urn:microsoft.com/office/officeart/2005/8/layout/default"/>
    <dgm:cxn modelId="{50E39579-A682-4F64-A8FF-DBB7A774C493}" type="presOf" srcId="{744F71FD-D01A-4483-8A8B-6F5BEC4E3084}" destId="{B7B2F97E-7165-4607-848D-95788042D8C9}" srcOrd="0" destOrd="0" presId="urn:microsoft.com/office/officeart/2005/8/layout/default"/>
    <dgm:cxn modelId="{C805AF9A-9CF7-45C8-B7D3-DA7C8BAD3C0B}" type="presOf" srcId="{FE57FEC3-E767-47AB-BA34-3080C1E9CFD1}" destId="{55FF1A21-93DD-4F72-B6F5-9537EF191E31}" srcOrd="0" destOrd="0" presId="urn:microsoft.com/office/officeart/2005/8/layout/default"/>
    <dgm:cxn modelId="{05966B5A-485E-4694-8DE3-F817E1EC0A2B}" type="presOf" srcId="{2AECF811-722D-476D-B58D-92AC58D696B2}" destId="{38470576-7B94-46BE-B422-E43DA0AFB659}" srcOrd="0" destOrd="0" presId="urn:microsoft.com/office/officeart/2005/8/layout/default"/>
    <dgm:cxn modelId="{9B32325C-75AB-4400-9C2D-B8259666ECF0}" type="presOf" srcId="{84972211-5496-49E7-BD69-684FA1A7EF60}" destId="{25DB820A-09E7-47C4-8265-AE05A074B592}" srcOrd="0" destOrd="0" presId="urn:microsoft.com/office/officeart/2005/8/layout/default"/>
    <dgm:cxn modelId="{680586DF-00DE-4A61-B55F-F5F923901A5E}" srcId="{744F71FD-D01A-4483-8A8B-6F5BEC4E3084}" destId="{BF129621-AAAE-4C92-97E1-232A09314C36}" srcOrd="0" destOrd="0" parTransId="{6EC4F727-2271-473C-A0FA-A04699E12972}" sibTransId="{45D7173B-BC5A-4587-A492-636FFC06607F}"/>
    <dgm:cxn modelId="{7EA7686F-BB46-4D3A-9233-01AD8281471D}" srcId="{744F71FD-D01A-4483-8A8B-6F5BEC4E3084}" destId="{2AECF811-722D-476D-B58D-92AC58D696B2}" srcOrd="4" destOrd="0" parTransId="{07A2F4DC-A497-4E66-81C8-21AF03846A9F}" sibTransId="{574CB193-5F1A-427B-856B-DB768DE21F51}"/>
    <dgm:cxn modelId="{653BAC91-8DDF-4BA8-AAA8-13F6875A4157}" srcId="{744F71FD-D01A-4483-8A8B-6F5BEC4E3084}" destId="{84972211-5496-49E7-BD69-684FA1A7EF60}" srcOrd="3" destOrd="0" parTransId="{999CBB3B-2E00-400F-9D59-EE7036425503}" sibTransId="{341E2F9B-56F7-4918-B69E-AE2D3F2F3AC3}"/>
    <dgm:cxn modelId="{2F12D7EA-A99C-4683-97D5-143C96CF46D4}" type="presOf" srcId="{0681101C-443B-4B79-B8D1-6D0C9279F667}" destId="{67E57CF2-BE2C-47C8-AEF5-137048514E27}" srcOrd="0" destOrd="0" presId="urn:microsoft.com/office/officeart/2005/8/layout/default"/>
    <dgm:cxn modelId="{5CCA3F96-62C2-46FC-A732-353E56E23943}" type="presParOf" srcId="{B7B2F97E-7165-4607-848D-95788042D8C9}" destId="{2316FA72-3BDA-4E8F-A8E3-4D4BBAE278E4}" srcOrd="0" destOrd="0" presId="urn:microsoft.com/office/officeart/2005/8/layout/default"/>
    <dgm:cxn modelId="{CE897D58-4B40-424B-869A-2ECFFBEA5614}" type="presParOf" srcId="{B7B2F97E-7165-4607-848D-95788042D8C9}" destId="{96BE477E-04AA-4AA6-8478-274C60CB7C7D}" srcOrd="1" destOrd="0" presId="urn:microsoft.com/office/officeart/2005/8/layout/default"/>
    <dgm:cxn modelId="{E73B5DB3-6694-4372-BC1A-1289F0A91293}" type="presParOf" srcId="{B7B2F97E-7165-4607-848D-95788042D8C9}" destId="{55FF1A21-93DD-4F72-B6F5-9537EF191E31}" srcOrd="2" destOrd="0" presId="urn:microsoft.com/office/officeart/2005/8/layout/default"/>
    <dgm:cxn modelId="{7E2D95C4-C54C-47F0-895E-9A01E3209857}" type="presParOf" srcId="{B7B2F97E-7165-4607-848D-95788042D8C9}" destId="{CBAC55EA-C85E-4744-B63D-22C65DCE8821}" srcOrd="3" destOrd="0" presId="urn:microsoft.com/office/officeart/2005/8/layout/default"/>
    <dgm:cxn modelId="{5095B4AD-9265-4CD7-9709-4B4EE1DA964B}" type="presParOf" srcId="{B7B2F97E-7165-4607-848D-95788042D8C9}" destId="{67E57CF2-BE2C-47C8-AEF5-137048514E27}" srcOrd="4" destOrd="0" presId="urn:microsoft.com/office/officeart/2005/8/layout/default"/>
    <dgm:cxn modelId="{FF0D319F-196E-463A-B2C5-1E15ADEFC1BC}" type="presParOf" srcId="{B7B2F97E-7165-4607-848D-95788042D8C9}" destId="{3BEF0CD9-BFB6-4B64-A11A-BB18E90B2464}" srcOrd="5" destOrd="0" presId="urn:microsoft.com/office/officeart/2005/8/layout/default"/>
    <dgm:cxn modelId="{B53CD984-3FA6-4AEF-8160-7DD90E62D6AE}" type="presParOf" srcId="{B7B2F97E-7165-4607-848D-95788042D8C9}" destId="{25DB820A-09E7-47C4-8265-AE05A074B592}" srcOrd="6" destOrd="0" presId="urn:microsoft.com/office/officeart/2005/8/layout/default"/>
    <dgm:cxn modelId="{B9E28239-05FA-4467-B2E1-01EDF4AA96E5}" type="presParOf" srcId="{B7B2F97E-7165-4607-848D-95788042D8C9}" destId="{4800C643-F6EE-4340-85AC-70FF037D6FFD}" srcOrd="7" destOrd="0" presId="urn:microsoft.com/office/officeart/2005/8/layout/default"/>
    <dgm:cxn modelId="{9A3BE6A3-CB9E-43DA-B810-8FD94B83C483}" type="presParOf" srcId="{B7B2F97E-7165-4607-848D-95788042D8C9}" destId="{38470576-7B94-46BE-B422-E43DA0AFB659}"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B8950F6-84B9-448F-BB4C-B42D220EE22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cs-CZ"/>
        </a:p>
      </dgm:t>
    </dgm:pt>
    <dgm:pt modelId="{3A878CBD-365A-49C7-957C-B429C55C5031}">
      <dgm:prSet/>
      <dgm:spPr/>
      <dgm:t>
        <a:bodyPr/>
        <a:lstStyle/>
        <a:p>
          <a:pPr rtl="0"/>
          <a:r>
            <a:rPr lang="cs-CZ" b="1" smtClean="0"/>
            <a:t>Nutná obrana</a:t>
          </a:r>
          <a:endParaRPr lang="cs-CZ"/>
        </a:p>
      </dgm:t>
    </dgm:pt>
    <dgm:pt modelId="{0DC5D970-6ED1-4F4F-A941-D4C8CF14832E}" type="parTrans" cxnId="{DAC3E47F-1EE0-4156-9E37-B738333D76CF}">
      <dgm:prSet/>
      <dgm:spPr/>
      <dgm:t>
        <a:bodyPr/>
        <a:lstStyle/>
        <a:p>
          <a:endParaRPr lang="cs-CZ"/>
        </a:p>
      </dgm:t>
    </dgm:pt>
    <dgm:pt modelId="{29977154-568B-4515-83C8-6AA4C19F011B}" type="sibTrans" cxnId="{DAC3E47F-1EE0-4156-9E37-B738333D76CF}">
      <dgm:prSet/>
      <dgm:spPr/>
      <dgm:t>
        <a:bodyPr/>
        <a:lstStyle/>
        <a:p>
          <a:endParaRPr lang="cs-CZ"/>
        </a:p>
      </dgm:t>
    </dgm:pt>
    <dgm:pt modelId="{D515BA33-4C8D-4FAB-9CE6-C8578A3B94C1}">
      <dgm:prSet custT="1"/>
      <dgm:spPr/>
      <dgm:t>
        <a:bodyPr/>
        <a:lstStyle/>
        <a:p>
          <a:pPr algn="l" rtl="0"/>
          <a:r>
            <a:rPr lang="cs-CZ" sz="1800" dirty="0" smtClean="0"/>
            <a:t>Před útokem</a:t>
          </a:r>
          <a:endParaRPr lang="cs-CZ" sz="1800" dirty="0"/>
        </a:p>
      </dgm:t>
    </dgm:pt>
    <dgm:pt modelId="{501480BA-F4EB-465A-B25D-6184AA0F895A}" type="parTrans" cxnId="{28B264F3-9B10-4503-A940-0F968C651011}">
      <dgm:prSet/>
      <dgm:spPr/>
      <dgm:t>
        <a:bodyPr/>
        <a:lstStyle/>
        <a:p>
          <a:endParaRPr lang="cs-CZ"/>
        </a:p>
      </dgm:t>
    </dgm:pt>
    <dgm:pt modelId="{59A52730-35B3-48DC-8943-5B127C2DBAE2}" type="sibTrans" cxnId="{28B264F3-9B10-4503-A940-0F968C651011}">
      <dgm:prSet/>
      <dgm:spPr/>
      <dgm:t>
        <a:bodyPr/>
        <a:lstStyle/>
        <a:p>
          <a:endParaRPr lang="cs-CZ"/>
        </a:p>
      </dgm:t>
    </dgm:pt>
    <dgm:pt modelId="{F61EBF15-019B-438C-B68C-B4612E31CC0C}">
      <dgm:prSet/>
      <dgm:spPr/>
      <dgm:t>
        <a:bodyPr/>
        <a:lstStyle/>
        <a:p>
          <a:pPr rtl="0"/>
          <a:r>
            <a:rPr lang="cs-CZ" b="1" dirty="0" smtClean="0"/>
            <a:t>Krajní nouze</a:t>
          </a:r>
          <a:endParaRPr lang="cs-CZ" dirty="0"/>
        </a:p>
      </dgm:t>
    </dgm:pt>
    <dgm:pt modelId="{92CAAC05-B5CF-4673-A5C5-521524C4F249}" type="parTrans" cxnId="{AFD0A4B3-FC11-4F28-B33C-1ED1B2B94223}">
      <dgm:prSet/>
      <dgm:spPr/>
      <dgm:t>
        <a:bodyPr/>
        <a:lstStyle/>
        <a:p>
          <a:endParaRPr lang="cs-CZ"/>
        </a:p>
      </dgm:t>
    </dgm:pt>
    <dgm:pt modelId="{A98A92BF-DCD5-4251-B036-3FBEC6B41B69}" type="sibTrans" cxnId="{AFD0A4B3-FC11-4F28-B33C-1ED1B2B94223}">
      <dgm:prSet/>
      <dgm:spPr/>
      <dgm:t>
        <a:bodyPr/>
        <a:lstStyle/>
        <a:p>
          <a:endParaRPr lang="cs-CZ"/>
        </a:p>
      </dgm:t>
    </dgm:pt>
    <dgm:pt modelId="{C46742E3-501A-4D05-B769-00DC1DFB0F5D}">
      <dgm:prSet/>
      <dgm:spPr/>
      <dgm:t>
        <a:bodyPr/>
        <a:lstStyle/>
        <a:p>
          <a:pPr rtl="0"/>
          <a:r>
            <a:rPr lang="cs-CZ" sz="1700" dirty="0" smtClean="0"/>
            <a:t>Před hrozící újmou</a:t>
          </a:r>
          <a:endParaRPr lang="cs-CZ" sz="1700" dirty="0"/>
        </a:p>
      </dgm:t>
    </dgm:pt>
    <dgm:pt modelId="{103A11BF-CCB1-42DD-862A-E9E1E7019BD2}" type="parTrans" cxnId="{0E0CAFBA-9276-4CD6-A5EE-58AA60CC245B}">
      <dgm:prSet/>
      <dgm:spPr/>
      <dgm:t>
        <a:bodyPr/>
        <a:lstStyle/>
        <a:p>
          <a:endParaRPr lang="cs-CZ"/>
        </a:p>
      </dgm:t>
    </dgm:pt>
    <dgm:pt modelId="{358C371B-5D62-4395-8156-977CF5B94417}" type="sibTrans" cxnId="{0E0CAFBA-9276-4CD6-A5EE-58AA60CC245B}">
      <dgm:prSet/>
      <dgm:spPr/>
      <dgm:t>
        <a:bodyPr/>
        <a:lstStyle/>
        <a:p>
          <a:endParaRPr lang="cs-CZ"/>
        </a:p>
      </dgm:t>
    </dgm:pt>
    <dgm:pt modelId="{AC3DD7B2-F504-4ED0-881D-38BCED78F141}">
      <dgm:prSet/>
      <dgm:spPr/>
      <dgm:t>
        <a:bodyPr/>
        <a:lstStyle/>
        <a:p>
          <a:pPr rtl="0"/>
          <a:r>
            <a:rPr lang="cs-CZ" b="1" dirty="0" smtClean="0"/>
            <a:t>Omluvitelné vzrušení</a:t>
          </a:r>
          <a:endParaRPr lang="cs-CZ" b="1" dirty="0"/>
        </a:p>
      </dgm:t>
    </dgm:pt>
    <dgm:pt modelId="{D7D23FD8-3717-4C8E-8C34-04800158FC7F}" type="parTrans" cxnId="{80C19DFB-0432-46D7-AA3E-B0C40AF94C9D}">
      <dgm:prSet/>
      <dgm:spPr/>
      <dgm:t>
        <a:bodyPr/>
        <a:lstStyle/>
        <a:p>
          <a:endParaRPr lang="cs-CZ"/>
        </a:p>
      </dgm:t>
    </dgm:pt>
    <dgm:pt modelId="{BD626734-63A9-4E18-8E60-597C0C2703B6}" type="sibTrans" cxnId="{80C19DFB-0432-46D7-AA3E-B0C40AF94C9D}">
      <dgm:prSet/>
      <dgm:spPr/>
      <dgm:t>
        <a:bodyPr/>
        <a:lstStyle/>
        <a:p>
          <a:endParaRPr lang="cs-CZ"/>
        </a:p>
      </dgm:t>
    </dgm:pt>
    <dgm:pt modelId="{2B585FF8-71A0-4886-A2B2-06EE87202AF9}">
      <dgm:prSet/>
      <dgm:spPr/>
      <dgm:t>
        <a:bodyPr/>
        <a:lstStyle/>
        <a:p>
          <a:pPr rtl="0"/>
          <a:r>
            <a:rPr lang="cs-CZ" dirty="0" smtClean="0"/>
            <a:t>Při posouzení, zda někdo jednal v nutné obraně, anebo v krajní nouzi, se přihlédne i k omluvitelnému vzrušení mysli</a:t>
          </a:r>
          <a:endParaRPr lang="cs-CZ" dirty="0"/>
        </a:p>
      </dgm:t>
    </dgm:pt>
    <dgm:pt modelId="{42FA9003-A1F4-4C8B-BBE3-67B573B829F2}" type="parTrans" cxnId="{61E50CB0-2E60-4329-A920-9ED58BF50EB1}">
      <dgm:prSet/>
      <dgm:spPr/>
      <dgm:t>
        <a:bodyPr/>
        <a:lstStyle/>
        <a:p>
          <a:endParaRPr lang="cs-CZ"/>
        </a:p>
      </dgm:t>
    </dgm:pt>
    <dgm:pt modelId="{2C88D08A-E323-4A1A-A29E-CA38B7FB1418}" type="sibTrans" cxnId="{61E50CB0-2E60-4329-A920-9ED58BF50EB1}">
      <dgm:prSet/>
      <dgm:spPr/>
      <dgm:t>
        <a:bodyPr/>
        <a:lstStyle/>
        <a:p>
          <a:endParaRPr lang="cs-CZ"/>
        </a:p>
      </dgm:t>
    </dgm:pt>
    <dgm:pt modelId="{09819F98-80BF-4396-B55A-4760DAA14254}">
      <dgm:prSet custT="1"/>
      <dgm:spPr/>
      <dgm:t>
        <a:bodyPr/>
        <a:lstStyle/>
        <a:p>
          <a:pPr algn="l" rtl="0"/>
          <a:r>
            <a:rPr lang="cs-CZ" sz="1600" dirty="0" smtClean="0"/>
            <a:t>Kdo odvrací od sebe nebo od jiného </a:t>
          </a:r>
          <a:r>
            <a:rPr lang="cs-CZ" sz="1600" u="sng" dirty="0" smtClean="0">
              <a:effectLst>
                <a:outerShdw blurRad="38100" dist="38100" dir="2700000" algn="tl">
                  <a:srgbClr val="000000">
                    <a:alpha val="43137"/>
                  </a:srgbClr>
                </a:outerShdw>
              </a:effectLst>
            </a:rPr>
            <a:t>bezprostředně hrozící nebo trvající protiprávní útok </a:t>
          </a:r>
          <a:r>
            <a:rPr lang="cs-CZ" sz="1600" dirty="0" smtClean="0"/>
            <a:t>a způsobí přitom útočníkovi újmu, není povinen k její náhradě. To neplatí, je-li zjevné, že napadenému hrozí vzhledem k jeho poměrům újma jen nepatrná nebo obrana je zcela zjevně nepřiměřená, zejména vzhledem k závažnosti újmy útočníka způsobené odvracením útoku. </a:t>
          </a:r>
          <a:r>
            <a:rPr lang="cs-CZ" sz="1600" b="1" dirty="0" smtClean="0"/>
            <a:t> </a:t>
          </a:r>
          <a:endParaRPr lang="cs-CZ" sz="1600" dirty="0"/>
        </a:p>
      </dgm:t>
    </dgm:pt>
    <dgm:pt modelId="{9522E4C0-46E3-438C-B2FF-15F7334D1557}" type="parTrans" cxnId="{3FF0F2AD-814E-44C5-B016-9CFFC58450B8}">
      <dgm:prSet/>
      <dgm:spPr/>
      <dgm:t>
        <a:bodyPr/>
        <a:lstStyle/>
        <a:p>
          <a:endParaRPr lang="cs-CZ"/>
        </a:p>
      </dgm:t>
    </dgm:pt>
    <dgm:pt modelId="{BA6CB974-31F7-4371-91AB-F6C3D6274930}" type="sibTrans" cxnId="{3FF0F2AD-814E-44C5-B016-9CFFC58450B8}">
      <dgm:prSet/>
      <dgm:spPr/>
      <dgm:t>
        <a:bodyPr/>
        <a:lstStyle/>
        <a:p>
          <a:endParaRPr lang="cs-CZ"/>
        </a:p>
      </dgm:t>
    </dgm:pt>
    <dgm:pt modelId="{FB829F57-F56B-4A62-93B9-475BA13D4A42}">
      <dgm:prSet custT="1"/>
      <dgm:spPr/>
      <dgm:t>
        <a:bodyPr/>
        <a:lstStyle/>
        <a:p>
          <a:r>
            <a:rPr lang="cs-CZ" sz="1600" dirty="0" smtClean="0"/>
            <a:t>Kdo odvrací od sebe nebo od jiného </a:t>
          </a:r>
          <a:r>
            <a:rPr lang="cs-CZ" sz="1600" u="sng" dirty="0" smtClean="0">
              <a:effectLst>
                <a:outerShdw blurRad="38100" dist="38100" dir="2700000" algn="tl">
                  <a:srgbClr val="000000">
                    <a:alpha val="43137"/>
                  </a:srgbClr>
                </a:outerShdw>
              </a:effectLst>
            </a:rPr>
            <a:t>přímo hrozící nebezpečí újmy</a:t>
          </a:r>
          <a:r>
            <a:rPr lang="cs-CZ" sz="1600" dirty="0" smtClean="0"/>
            <a:t>, není povinen k náhradě újmy tím způsobené, nebylo-li za daných okolností možné odvrátit nebezpečí jinak nebo nezpůsobí-li následek zjevně stejně závažný nebo ještě závažnější než újma, která hrozila, ledaže by majetek i bez jednání v nouzi podlehl zkáze. To neplatí, vyvolal-li nebezpečí vlastní vinou sám jednající. </a:t>
          </a:r>
          <a:endParaRPr lang="cs-CZ" sz="1600" dirty="0"/>
        </a:p>
      </dgm:t>
    </dgm:pt>
    <dgm:pt modelId="{725B21C4-3E9A-4384-9ADD-0907602BDB55}" type="parTrans" cxnId="{BDA63064-A435-4402-8BF9-E8AE08284586}">
      <dgm:prSet/>
      <dgm:spPr/>
    </dgm:pt>
    <dgm:pt modelId="{220A4818-D4C2-4E0A-AA08-37CA4551304E}" type="sibTrans" cxnId="{BDA63064-A435-4402-8BF9-E8AE08284586}">
      <dgm:prSet/>
      <dgm:spPr/>
    </dgm:pt>
    <dgm:pt modelId="{653E1FB5-4BB1-42F5-A3E8-D00E897DE949}" type="pres">
      <dgm:prSet presAssocID="{AB8950F6-84B9-448F-BB4C-B42D220EE22F}" presName="Name0" presStyleCnt="0">
        <dgm:presLayoutVars>
          <dgm:dir/>
          <dgm:animLvl val="lvl"/>
          <dgm:resizeHandles val="exact"/>
        </dgm:presLayoutVars>
      </dgm:prSet>
      <dgm:spPr/>
      <dgm:t>
        <a:bodyPr/>
        <a:lstStyle/>
        <a:p>
          <a:endParaRPr lang="cs-CZ"/>
        </a:p>
      </dgm:t>
    </dgm:pt>
    <dgm:pt modelId="{B9100B0E-AE0D-4413-82F5-BD3C75B65B4F}" type="pres">
      <dgm:prSet presAssocID="{3A878CBD-365A-49C7-957C-B429C55C5031}" presName="composite" presStyleCnt="0"/>
      <dgm:spPr/>
    </dgm:pt>
    <dgm:pt modelId="{7F395202-EC38-4AB8-907B-F6098A8F7EDA}" type="pres">
      <dgm:prSet presAssocID="{3A878CBD-365A-49C7-957C-B429C55C5031}" presName="parTx" presStyleLbl="alignNode1" presStyleIdx="0" presStyleCnt="3">
        <dgm:presLayoutVars>
          <dgm:chMax val="0"/>
          <dgm:chPref val="0"/>
          <dgm:bulletEnabled val="1"/>
        </dgm:presLayoutVars>
      </dgm:prSet>
      <dgm:spPr/>
      <dgm:t>
        <a:bodyPr/>
        <a:lstStyle/>
        <a:p>
          <a:endParaRPr lang="cs-CZ"/>
        </a:p>
      </dgm:t>
    </dgm:pt>
    <dgm:pt modelId="{B5A249E3-A819-4C84-A4BC-D9837207E05E}" type="pres">
      <dgm:prSet presAssocID="{3A878CBD-365A-49C7-957C-B429C55C5031}" presName="desTx" presStyleLbl="alignAccFollowNode1" presStyleIdx="0" presStyleCnt="3">
        <dgm:presLayoutVars>
          <dgm:bulletEnabled val="1"/>
        </dgm:presLayoutVars>
      </dgm:prSet>
      <dgm:spPr/>
      <dgm:t>
        <a:bodyPr/>
        <a:lstStyle/>
        <a:p>
          <a:endParaRPr lang="cs-CZ"/>
        </a:p>
      </dgm:t>
    </dgm:pt>
    <dgm:pt modelId="{8377E516-EA30-4B0F-BBA3-906A913DBD1A}" type="pres">
      <dgm:prSet presAssocID="{29977154-568B-4515-83C8-6AA4C19F011B}" presName="space" presStyleCnt="0"/>
      <dgm:spPr/>
    </dgm:pt>
    <dgm:pt modelId="{C58A625B-94D0-4476-9246-B32FFF7D2670}" type="pres">
      <dgm:prSet presAssocID="{F61EBF15-019B-438C-B68C-B4612E31CC0C}" presName="composite" presStyleCnt="0"/>
      <dgm:spPr/>
    </dgm:pt>
    <dgm:pt modelId="{6F7980E6-47C4-482C-B6B5-B769177DB586}" type="pres">
      <dgm:prSet presAssocID="{F61EBF15-019B-438C-B68C-B4612E31CC0C}" presName="parTx" presStyleLbl="alignNode1" presStyleIdx="1" presStyleCnt="3">
        <dgm:presLayoutVars>
          <dgm:chMax val="0"/>
          <dgm:chPref val="0"/>
          <dgm:bulletEnabled val="1"/>
        </dgm:presLayoutVars>
      </dgm:prSet>
      <dgm:spPr/>
      <dgm:t>
        <a:bodyPr/>
        <a:lstStyle/>
        <a:p>
          <a:endParaRPr lang="cs-CZ"/>
        </a:p>
      </dgm:t>
    </dgm:pt>
    <dgm:pt modelId="{EF61DDDF-6325-40CF-A65E-CDC2E2BCB953}" type="pres">
      <dgm:prSet presAssocID="{F61EBF15-019B-438C-B68C-B4612E31CC0C}" presName="desTx" presStyleLbl="alignAccFollowNode1" presStyleIdx="1" presStyleCnt="3">
        <dgm:presLayoutVars>
          <dgm:bulletEnabled val="1"/>
        </dgm:presLayoutVars>
      </dgm:prSet>
      <dgm:spPr/>
      <dgm:t>
        <a:bodyPr/>
        <a:lstStyle/>
        <a:p>
          <a:endParaRPr lang="cs-CZ"/>
        </a:p>
      </dgm:t>
    </dgm:pt>
    <dgm:pt modelId="{4E70AD32-CA3A-453C-B0E5-850559A90128}" type="pres">
      <dgm:prSet presAssocID="{A98A92BF-DCD5-4251-B036-3FBEC6B41B69}" presName="space" presStyleCnt="0"/>
      <dgm:spPr/>
    </dgm:pt>
    <dgm:pt modelId="{866847CC-7F7C-402E-A661-E6127DE90CA7}" type="pres">
      <dgm:prSet presAssocID="{AC3DD7B2-F504-4ED0-881D-38BCED78F141}" presName="composite" presStyleCnt="0"/>
      <dgm:spPr/>
    </dgm:pt>
    <dgm:pt modelId="{E04B2CB9-BA52-4675-955E-C5EA7F7CEC19}" type="pres">
      <dgm:prSet presAssocID="{AC3DD7B2-F504-4ED0-881D-38BCED78F141}" presName="parTx" presStyleLbl="alignNode1" presStyleIdx="2" presStyleCnt="3">
        <dgm:presLayoutVars>
          <dgm:chMax val="0"/>
          <dgm:chPref val="0"/>
          <dgm:bulletEnabled val="1"/>
        </dgm:presLayoutVars>
      </dgm:prSet>
      <dgm:spPr/>
      <dgm:t>
        <a:bodyPr/>
        <a:lstStyle/>
        <a:p>
          <a:endParaRPr lang="cs-CZ"/>
        </a:p>
      </dgm:t>
    </dgm:pt>
    <dgm:pt modelId="{D1D41F59-D2DF-4F8C-8C98-7B3C0575FAA2}" type="pres">
      <dgm:prSet presAssocID="{AC3DD7B2-F504-4ED0-881D-38BCED78F141}" presName="desTx" presStyleLbl="alignAccFollowNode1" presStyleIdx="2" presStyleCnt="3">
        <dgm:presLayoutVars>
          <dgm:bulletEnabled val="1"/>
        </dgm:presLayoutVars>
      </dgm:prSet>
      <dgm:spPr/>
      <dgm:t>
        <a:bodyPr/>
        <a:lstStyle/>
        <a:p>
          <a:endParaRPr lang="cs-CZ"/>
        </a:p>
      </dgm:t>
    </dgm:pt>
  </dgm:ptLst>
  <dgm:cxnLst>
    <dgm:cxn modelId="{28B264F3-9B10-4503-A940-0F968C651011}" srcId="{3A878CBD-365A-49C7-957C-B429C55C5031}" destId="{D515BA33-4C8D-4FAB-9CE6-C8578A3B94C1}" srcOrd="0" destOrd="0" parTransId="{501480BA-F4EB-465A-B25D-6184AA0F895A}" sibTransId="{59A52730-35B3-48DC-8943-5B127C2DBAE2}"/>
    <dgm:cxn modelId="{798B0A63-841D-4E95-ABA1-201019E8BF31}" type="presOf" srcId="{AB8950F6-84B9-448F-BB4C-B42D220EE22F}" destId="{653E1FB5-4BB1-42F5-A3E8-D00E897DE949}" srcOrd="0" destOrd="0" presId="urn:microsoft.com/office/officeart/2005/8/layout/hList1"/>
    <dgm:cxn modelId="{3B99A41C-2D1F-488B-A669-C6CD9CE6C100}" type="presOf" srcId="{AC3DD7B2-F504-4ED0-881D-38BCED78F141}" destId="{E04B2CB9-BA52-4675-955E-C5EA7F7CEC19}" srcOrd="0" destOrd="0" presId="urn:microsoft.com/office/officeart/2005/8/layout/hList1"/>
    <dgm:cxn modelId="{AFD0A4B3-FC11-4F28-B33C-1ED1B2B94223}" srcId="{AB8950F6-84B9-448F-BB4C-B42D220EE22F}" destId="{F61EBF15-019B-438C-B68C-B4612E31CC0C}" srcOrd="1" destOrd="0" parTransId="{92CAAC05-B5CF-4673-A5C5-521524C4F249}" sibTransId="{A98A92BF-DCD5-4251-B036-3FBEC6B41B69}"/>
    <dgm:cxn modelId="{3FF0F2AD-814E-44C5-B016-9CFFC58450B8}" srcId="{D515BA33-4C8D-4FAB-9CE6-C8578A3B94C1}" destId="{09819F98-80BF-4396-B55A-4760DAA14254}" srcOrd="0" destOrd="0" parTransId="{9522E4C0-46E3-438C-B2FF-15F7334D1557}" sibTransId="{BA6CB974-31F7-4371-91AB-F6C3D6274930}"/>
    <dgm:cxn modelId="{BDA63064-A435-4402-8BF9-E8AE08284586}" srcId="{C46742E3-501A-4D05-B769-00DC1DFB0F5D}" destId="{FB829F57-F56B-4A62-93B9-475BA13D4A42}" srcOrd="0" destOrd="0" parTransId="{725B21C4-3E9A-4384-9ADD-0907602BDB55}" sibTransId="{220A4818-D4C2-4E0A-AA08-37CA4551304E}"/>
    <dgm:cxn modelId="{AB684E64-A0AE-42B8-8979-7ACACE51CEF6}" type="presOf" srcId="{2B585FF8-71A0-4886-A2B2-06EE87202AF9}" destId="{D1D41F59-D2DF-4F8C-8C98-7B3C0575FAA2}" srcOrd="0" destOrd="0" presId="urn:microsoft.com/office/officeart/2005/8/layout/hList1"/>
    <dgm:cxn modelId="{E6929C83-0326-42D8-A01F-F8BD0762906A}" type="presOf" srcId="{FB829F57-F56B-4A62-93B9-475BA13D4A42}" destId="{EF61DDDF-6325-40CF-A65E-CDC2E2BCB953}" srcOrd="0" destOrd="1" presId="urn:microsoft.com/office/officeart/2005/8/layout/hList1"/>
    <dgm:cxn modelId="{5B6AD4C3-538C-4AA3-B43B-B8122981B471}" type="presOf" srcId="{09819F98-80BF-4396-B55A-4760DAA14254}" destId="{B5A249E3-A819-4C84-A4BC-D9837207E05E}" srcOrd="0" destOrd="1" presId="urn:microsoft.com/office/officeart/2005/8/layout/hList1"/>
    <dgm:cxn modelId="{B27E8D19-3F11-4B42-A1C9-061289C0F61A}" type="presOf" srcId="{F61EBF15-019B-438C-B68C-B4612E31CC0C}" destId="{6F7980E6-47C4-482C-B6B5-B769177DB586}" srcOrd="0" destOrd="0" presId="urn:microsoft.com/office/officeart/2005/8/layout/hList1"/>
    <dgm:cxn modelId="{80C19DFB-0432-46D7-AA3E-B0C40AF94C9D}" srcId="{AB8950F6-84B9-448F-BB4C-B42D220EE22F}" destId="{AC3DD7B2-F504-4ED0-881D-38BCED78F141}" srcOrd="2" destOrd="0" parTransId="{D7D23FD8-3717-4C8E-8C34-04800158FC7F}" sibTransId="{BD626734-63A9-4E18-8E60-597C0C2703B6}"/>
    <dgm:cxn modelId="{0E0CAFBA-9276-4CD6-A5EE-58AA60CC245B}" srcId="{F61EBF15-019B-438C-B68C-B4612E31CC0C}" destId="{C46742E3-501A-4D05-B769-00DC1DFB0F5D}" srcOrd="0" destOrd="0" parTransId="{103A11BF-CCB1-42DD-862A-E9E1E7019BD2}" sibTransId="{358C371B-5D62-4395-8156-977CF5B94417}"/>
    <dgm:cxn modelId="{498B4977-6A41-4C0E-A2F4-8EB21111CF50}" type="presOf" srcId="{D515BA33-4C8D-4FAB-9CE6-C8578A3B94C1}" destId="{B5A249E3-A819-4C84-A4BC-D9837207E05E}" srcOrd="0" destOrd="0" presId="urn:microsoft.com/office/officeart/2005/8/layout/hList1"/>
    <dgm:cxn modelId="{61E50CB0-2E60-4329-A920-9ED58BF50EB1}" srcId="{AC3DD7B2-F504-4ED0-881D-38BCED78F141}" destId="{2B585FF8-71A0-4886-A2B2-06EE87202AF9}" srcOrd="0" destOrd="0" parTransId="{42FA9003-A1F4-4C8B-BBE3-67B573B829F2}" sibTransId="{2C88D08A-E323-4A1A-A29E-CA38B7FB1418}"/>
    <dgm:cxn modelId="{C0C7D682-5C5F-4567-AB41-C85308A55AAD}" type="presOf" srcId="{C46742E3-501A-4D05-B769-00DC1DFB0F5D}" destId="{EF61DDDF-6325-40CF-A65E-CDC2E2BCB953}" srcOrd="0" destOrd="0" presId="urn:microsoft.com/office/officeart/2005/8/layout/hList1"/>
    <dgm:cxn modelId="{DAC3E47F-1EE0-4156-9E37-B738333D76CF}" srcId="{AB8950F6-84B9-448F-BB4C-B42D220EE22F}" destId="{3A878CBD-365A-49C7-957C-B429C55C5031}" srcOrd="0" destOrd="0" parTransId="{0DC5D970-6ED1-4F4F-A941-D4C8CF14832E}" sibTransId="{29977154-568B-4515-83C8-6AA4C19F011B}"/>
    <dgm:cxn modelId="{602D365B-2BAA-4117-8E7B-9397F2FD2B88}" type="presOf" srcId="{3A878CBD-365A-49C7-957C-B429C55C5031}" destId="{7F395202-EC38-4AB8-907B-F6098A8F7EDA}" srcOrd="0" destOrd="0" presId="urn:microsoft.com/office/officeart/2005/8/layout/hList1"/>
    <dgm:cxn modelId="{286BD6E6-B5A1-4692-AE58-DAC7F350F841}" type="presParOf" srcId="{653E1FB5-4BB1-42F5-A3E8-D00E897DE949}" destId="{B9100B0E-AE0D-4413-82F5-BD3C75B65B4F}" srcOrd="0" destOrd="0" presId="urn:microsoft.com/office/officeart/2005/8/layout/hList1"/>
    <dgm:cxn modelId="{A85F48D6-4782-479A-9FC9-7C79613A620A}" type="presParOf" srcId="{B9100B0E-AE0D-4413-82F5-BD3C75B65B4F}" destId="{7F395202-EC38-4AB8-907B-F6098A8F7EDA}" srcOrd="0" destOrd="0" presId="urn:microsoft.com/office/officeart/2005/8/layout/hList1"/>
    <dgm:cxn modelId="{B011BBAA-5EC1-4316-A3A4-FA056627BD52}" type="presParOf" srcId="{B9100B0E-AE0D-4413-82F5-BD3C75B65B4F}" destId="{B5A249E3-A819-4C84-A4BC-D9837207E05E}" srcOrd="1" destOrd="0" presId="urn:microsoft.com/office/officeart/2005/8/layout/hList1"/>
    <dgm:cxn modelId="{04EE3E5D-9759-4E99-8F2C-00C3E65F7684}" type="presParOf" srcId="{653E1FB5-4BB1-42F5-A3E8-D00E897DE949}" destId="{8377E516-EA30-4B0F-BBA3-906A913DBD1A}" srcOrd="1" destOrd="0" presId="urn:microsoft.com/office/officeart/2005/8/layout/hList1"/>
    <dgm:cxn modelId="{AAF4E64B-2CD5-45C2-B4DF-2BC5F820C0AA}" type="presParOf" srcId="{653E1FB5-4BB1-42F5-A3E8-D00E897DE949}" destId="{C58A625B-94D0-4476-9246-B32FFF7D2670}" srcOrd="2" destOrd="0" presId="urn:microsoft.com/office/officeart/2005/8/layout/hList1"/>
    <dgm:cxn modelId="{AAD5FAD0-4672-40A5-8B81-784E523C643B}" type="presParOf" srcId="{C58A625B-94D0-4476-9246-B32FFF7D2670}" destId="{6F7980E6-47C4-482C-B6B5-B769177DB586}" srcOrd="0" destOrd="0" presId="urn:microsoft.com/office/officeart/2005/8/layout/hList1"/>
    <dgm:cxn modelId="{B58781F1-88DD-4458-BC09-E66337DB08E3}" type="presParOf" srcId="{C58A625B-94D0-4476-9246-B32FFF7D2670}" destId="{EF61DDDF-6325-40CF-A65E-CDC2E2BCB953}" srcOrd="1" destOrd="0" presId="urn:microsoft.com/office/officeart/2005/8/layout/hList1"/>
    <dgm:cxn modelId="{06493F9C-00E3-4808-A64D-69A2F7BFBFD0}" type="presParOf" srcId="{653E1FB5-4BB1-42F5-A3E8-D00E897DE949}" destId="{4E70AD32-CA3A-453C-B0E5-850559A90128}" srcOrd="3" destOrd="0" presId="urn:microsoft.com/office/officeart/2005/8/layout/hList1"/>
    <dgm:cxn modelId="{39FE7980-4987-4183-8D71-69144084A23F}" type="presParOf" srcId="{653E1FB5-4BB1-42F5-A3E8-D00E897DE949}" destId="{866847CC-7F7C-402E-A661-E6127DE90CA7}" srcOrd="4" destOrd="0" presId="urn:microsoft.com/office/officeart/2005/8/layout/hList1"/>
    <dgm:cxn modelId="{25F82570-87A5-47DB-B4C6-CFA2393619CD}" type="presParOf" srcId="{866847CC-7F7C-402E-A661-E6127DE90CA7}" destId="{E04B2CB9-BA52-4675-955E-C5EA7F7CEC19}" srcOrd="0" destOrd="0" presId="urn:microsoft.com/office/officeart/2005/8/layout/hList1"/>
    <dgm:cxn modelId="{727EAA66-2CE0-454C-BCD8-F19E648226E5}" type="presParOf" srcId="{866847CC-7F7C-402E-A661-E6127DE90CA7}" destId="{D1D41F59-D2DF-4F8C-8C98-7B3C0575FAA2}"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1C85BA4-A843-4C4B-B4EC-72E539510BC9}"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cs-CZ"/>
        </a:p>
      </dgm:t>
    </dgm:pt>
    <dgm:pt modelId="{12363560-CB82-4EDF-B481-00BF86E8C57E}">
      <dgm:prSet/>
      <dgm:spPr/>
      <dgm:t>
        <a:bodyPr/>
        <a:lstStyle/>
        <a:p>
          <a:pPr rtl="0"/>
          <a:r>
            <a:rPr lang="cs-CZ" dirty="0" smtClean="0"/>
            <a:t>prokáže-li, že mu ve splnění povinnosti ze smlouvy dočasně nebo trvale zabránila:</a:t>
          </a:r>
          <a:endParaRPr lang="cs-CZ" dirty="0"/>
        </a:p>
      </dgm:t>
    </dgm:pt>
    <dgm:pt modelId="{D3F9873B-A217-4DF1-8ED9-00019DC71934}" type="parTrans" cxnId="{927CE31D-D9D9-49DF-9CCA-2BE7465985FE}">
      <dgm:prSet/>
      <dgm:spPr/>
      <dgm:t>
        <a:bodyPr/>
        <a:lstStyle/>
        <a:p>
          <a:endParaRPr lang="cs-CZ"/>
        </a:p>
      </dgm:t>
    </dgm:pt>
    <dgm:pt modelId="{7A03A5E7-7099-4A63-8541-BC8F200A09F5}" type="sibTrans" cxnId="{927CE31D-D9D9-49DF-9CCA-2BE7465985FE}">
      <dgm:prSet/>
      <dgm:spPr/>
      <dgm:t>
        <a:bodyPr/>
        <a:lstStyle/>
        <a:p>
          <a:endParaRPr lang="cs-CZ"/>
        </a:p>
      </dgm:t>
    </dgm:pt>
    <dgm:pt modelId="{8D6A4756-54BA-41CB-BCB9-20861D831C9A}">
      <dgm:prSet/>
      <dgm:spPr/>
      <dgm:t>
        <a:bodyPr/>
        <a:lstStyle/>
        <a:p>
          <a:pPr rtl="0"/>
          <a:r>
            <a:rPr lang="cs-CZ" dirty="0" smtClean="0"/>
            <a:t>mimořádná </a:t>
          </a:r>
          <a:endParaRPr lang="cs-CZ" dirty="0"/>
        </a:p>
      </dgm:t>
    </dgm:pt>
    <dgm:pt modelId="{3E8D0ECE-794E-458D-B279-F888A1FB5E88}" type="parTrans" cxnId="{1D353E06-B23E-467B-8596-2CAAA9EF4D16}">
      <dgm:prSet/>
      <dgm:spPr/>
      <dgm:t>
        <a:bodyPr/>
        <a:lstStyle/>
        <a:p>
          <a:endParaRPr lang="cs-CZ"/>
        </a:p>
      </dgm:t>
    </dgm:pt>
    <dgm:pt modelId="{5126C613-667D-4EBD-9C68-C54FC10539B7}" type="sibTrans" cxnId="{1D353E06-B23E-467B-8596-2CAAA9EF4D16}">
      <dgm:prSet/>
      <dgm:spPr/>
      <dgm:t>
        <a:bodyPr/>
        <a:lstStyle/>
        <a:p>
          <a:endParaRPr lang="cs-CZ"/>
        </a:p>
      </dgm:t>
    </dgm:pt>
    <dgm:pt modelId="{B8532D29-E88F-4B06-BF0E-D5C57B98DD85}">
      <dgm:prSet/>
      <dgm:spPr/>
      <dgm:t>
        <a:bodyPr/>
        <a:lstStyle/>
        <a:p>
          <a:pPr rtl="0"/>
          <a:r>
            <a:rPr lang="cs-CZ" dirty="0" smtClean="0"/>
            <a:t>nepředvídatelná </a:t>
          </a:r>
          <a:endParaRPr lang="cs-CZ" dirty="0"/>
        </a:p>
      </dgm:t>
    </dgm:pt>
    <dgm:pt modelId="{D3D2A871-4957-4F24-8483-3D012457499E}" type="parTrans" cxnId="{C5002C92-25E3-424B-AE18-9FEF7003F2F5}">
      <dgm:prSet/>
      <dgm:spPr/>
      <dgm:t>
        <a:bodyPr/>
        <a:lstStyle/>
        <a:p>
          <a:endParaRPr lang="cs-CZ"/>
        </a:p>
      </dgm:t>
    </dgm:pt>
    <dgm:pt modelId="{D586DF1E-4E02-425D-BD22-5452833B8389}" type="sibTrans" cxnId="{C5002C92-25E3-424B-AE18-9FEF7003F2F5}">
      <dgm:prSet/>
      <dgm:spPr/>
      <dgm:t>
        <a:bodyPr/>
        <a:lstStyle/>
        <a:p>
          <a:endParaRPr lang="cs-CZ"/>
        </a:p>
      </dgm:t>
    </dgm:pt>
    <dgm:pt modelId="{20F1681F-3E04-47AF-93FF-6746EAB9B6C1}">
      <dgm:prSet/>
      <dgm:spPr/>
      <dgm:t>
        <a:bodyPr/>
        <a:lstStyle/>
        <a:p>
          <a:pPr rtl="0"/>
          <a:r>
            <a:rPr lang="cs-CZ" smtClean="0"/>
            <a:t>nepřekonatelná </a:t>
          </a:r>
          <a:endParaRPr lang="cs-CZ"/>
        </a:p>
      </dgm:t>
    </dgm:pt>
    <dgm:pt modelId="{D9B459DC-BDD8-4A3B-B709-B57ECD4CD0F0}" type="parTrans" cxnId="{6468E8B0-099E-482D-85C5-EAB86B2E180D}">
      <dgm:prSet/>
      <dgm:spPr/>
      <dgm:t>
        <a:bodyPr/>
        <a:lstStyle/>
        <a:p>
          <a:endParaRPr lang="cs-CZ"/>
        </a:p>
      </dgm:t>
    </dgm:pt>
    <dgm:pt modelId="{AD49C139-DB14-403F-A30B-83D0F7C0E0DE}" type="sibTrans" cxnId="{6468E8B0-099E-482D-85C5-EAB86B2E180D}">
      <dgm:prSet/>
      <dgm:spPr/>
      <dgm:t>
        <a:bodyPr/>
        <a:lstStyle/>
        <a:p>
          <a:endParaRPr lang="cs-CZ"/>
        </a:p>
      </dgm:t>
    </dgm:pt>
    <dgm:pt modelId="{C0AEB239-5DEB-45FC-B001-D91E9D05B480}">
      <dgm:prSet/>
      <dgm:spPr/>
      <dgm:t>
        <a:bodyPr/>
        <a:lstStyle/>
        <a:p>
          <a:pPr rtl="0"/>
          <a:r>
            <a:rPr lang="cs-CZ" smtClean="0"/>
            <a:t>překážka vzniklá nezávisle na jeho vůli. </a:t>
          </a:r>
          <a:endParaRPr lang="cs-CZ"/>
        </a:p>
      </dgm:t>
    </dgm:pt>
    <dgm:pt modelId="{70C21433-ABF0-4FE7-9CA0-7C8466B0DF8E}" type="parTrans" cxnId="{AE1D6D2A-387C-4BCC-9926-5CC44ADA08FD}">
      <dgm:prSet/>
      <dgm:spPr/>
      <dgm:t>
        <a:bodyPr/>
        <a:lstStyle/>
        <a:p>
          <a:endParaRPr lang="cs-CZ"/>
        </a:p>
      </dgm:t>
    </dgm:pt>
    <dgm:pt modelId="{B69155FB-ECAC-4E52-9054-A1034E1EF8AD}" type="sibTrans" cxnId="{AE1D6D2A-387C-4BCC-9926-5CC44ADA08FD}">
      <dgm:prSet/>
      <dgm:spPr/>
      <dgm:t>
        <a:bodyPr/>
        <a:lstStyle/>
        <a:p>
          <a:endParaRPr lang="cs-CZ"/>
        </a:p>
      </dgm:t>
    </dgm:pt>
    <dgm:pt modelId="{C8629782-DE12-4FDE-8FFB-A3743941B97C}" type="pres">
      <dgm:prSet presAssocID="{C1C85BA4-A843-4C4B-B4EC-72E539510BC9}" presName="linear" presStyleCnt="0">
        <dgm:presLayoutVars>
          <dgm:animLvl val="lvl"/>
          <dgm:resizeHandles val="exact"/>
        </dgm:presLayoutVars>
      </dgm:prSet>
      <dgm:spPr/>
      <dgm:t>
        <a:bodyPr/>
        <a:lstStyle/>
        <a:p>
          <a:endParaRPr lang="cs-CZ"/>
        </a:p>
      </dgm:t>
    </dgm:pt>
    <dgm:pt modelId="{8CCFED50-AA79-4782-B714-28BD09132132}" type="pres">
      <dgm:prSet presAssocID="{12363560-CB82-4EDF-B481-00BF86E8C57E}" presName="parentText" presStyleLbl="node1" presStyleIdx="0" presStyleCnt="1">
        <dgm:presLayoutVars>
          <dgm:chMax val="0"/>
          <dgm:bulletEnabled val="1"/>
        </dgm:presLayoutVars>
      </dgm:prSet>
      <dgm:spPr/>
      <dgm:t>
        <a:bodyPr/>
        <a:lstStyle/>
        <a:p>
          <a:endParaRPr lang="cs-CZ"/>
        </a:p>
      </dgm:t>
    </dgm:pt>
    <dgm:pt modelId="{DE0B2635-5906-4BED-BA13-054196708C93}" type="pres">
      <dgm:prSet presAssocID="{12363560-CB82-4EDF-B481-00BF86E8C57E}" presName="childText" presStyleLbl="revTx" presStyleIdx="0" presStyleCnt="1">
        <dgm:presLayoutVars>
          <dgm:bulletEnabled val="1"/>
        </dgm:presLayoutVars>
      </dgm:prSet>
      <dgm:spPr/>
      <dgm:t>
        <a:bodyPr/>
        <a:lstStyle/>
        <a:p>
          <a:endParaRPr lang="cs-CZ"/>
        </a:p>
      </dgm:t>
    </dgm:pt>
  </dgm:ptLst>
  <dgm:cxnLst>
    <dgm:cxn modelId="{CA40A1BC-9096-4073-B971-4066C05F46F8}" type="presOf" srcId="{12363560-CB82-4EDF-B481-00BF86E8C57E}" destId="{8CCFED50-AA79-4782-B714-28BD09132132}" srcOrd="0" destOrd="0" presId="urn:microsoft.com/office/officeart/2005/8/layout/vList2"/>
    <dgm:cxn modelId="{1D353E06-B23E-467B-8596-2CAAA9EF4D16}" srcId="{12363560-CB82-4EDF-B481-00BF86E8C57E}" destId="{8D6A4756-54BA-41CB-BCB9-20861D831C9A}" srcOrd="0" destOrd="0" parTransId="{3E8D0ECE-794E-458D-B279-F888A1FB5E88}" sibTransId="{5126C613-667D-4EBD-9C68-C54FC10539B7}"/>
    <dgm:cxn modelId="{1DB54641-5888-48CB-8F7B-77311A2B779A}" type="presOf" srcId="{B8532D29-E88F-4B06-BF0E-D5C57B98DD85}" destId="{DE0B2635-5906-4BED-BA13-054196708C93}" srcOrd="0" destOrd="1" presId="urn:microsoft.com/office/officeart/2005/8/layout/vList2"/>
    <dgm:cxn modelId="{F42784B3-EBA9-4267-945A-227C7A6FC112}" type="presOf" srcId="{8D6A4756-54BA-41CB-BCB9-20861D831C9A}" destId="{DE0B2635-5906-4BED-BA13-054196708C93}" srcOrd="0" destOrd="0" presId="urn:microsoft.com/office/officeart/2005/8/layout/vList2"/>
    <dgm:cxn modelId="{C5002C92-25E3-424B-AE18-9FEF7003F2F5}" srcId="{12363560-CB82-4EDF-B481-00BF86E8C57E}" destId="{B8532D29-E88F-4B06-BF0E-D5C57B98DD85}" srcOrd="1" destOrd="0" parTransId="{D3D2A871-4957-4F24-8483-3D012457499E}" sibTransId="{D586DF1E-4E02-425D-BD22-5452833B8389}"/>
    <dgm:cxn modelId="{927CE31D-D9D9-49DF-9CCA-2BE7465985FE}" srcId="{C1C85BA4-A843-4C4B-B4EC-72E539510BC9}" destId="{12363560-CB82-4EDF-B481-00BF86E8C57E}" srcOrd="0" destOrd="0" parTransId="{D3F9873B-A217-4DF1-8ED9-00019DC71934}" sibTransId="{7A03A5E7-7099-4A63-8541-BC8F200A09F5}"/>
    <dgm:cxn modelId="{569414ED-791A-4767-9D94-5AF4E8D573C9}" type="presOf" srcId="{20F1681F-3E04-47AF-93FF-6746EAB9B6C1}" destId="{DE0B2635-5906-4BED-BA13-054196708C93}" srcOrd="0" destOrd="2" presId="urn:microsoft.com/office/officeart/2005/8/layout/vList2"/>
    <dgm:cxn modelId="{AE1D6D2A-387C-4BCC-9926-5CC44ADA08FD}" srcId="{12363560-CB82-4EDF-B481-00BF86E8C57E}" destId="{C0AEB239-5DEB-45FC-B001-D91E9D05B480}" srcOrd="3" destOrd="0" parTransId="{70C21433-ABF0-4FE7-9CA0-7C8466B0DF8E}" sibTransId="{B69155FB-ECAC-4E52-9054-A1034E1EF8AD}"/>
    <dgm:cxn modelId="{6468E8B0-099E-482D-85C5-EAB86B2E180D}" srcId="{12363560-CB82-4EDF-B481-00BF86E8C57E}" destId="{20F1681F-3E04-47AF-93FF-6746EAB9B6C1}" srcOrd="2" destOrd="0" parTransId="{D9B459DC-BDD8-4A3B-B709-B57ECD4CD0F0}" sibTransId="{AD49C139-DB14-403F-A30B-83D0F7C0E0DE}"/>
    <dgm:cxn modelId="{D030B458-7535-43A9-8743-79EFB9CE0E07}" type="presOf" srcId="{C1C85BA4-A843-4C4B-B4EC-72E539510BC9}" destId="{C8629782-DE12-4FDE-8FFB-A3743941B97C}" srcOrd="0" destOrd="0" presId="urn:microsoft.com/office/officeart/2005/8/layout/vList2"/>
    <dgm:cxn modelId="{263A253E-3FDF-4185-834C-E9C2ED67F1A3}" type="presOf" srcId="{C0AEB239-5DEB-45FC-B001-D91E9D05B480}" destId="{DE0B2635-5906-4BED-BA13-054196708C93}" srcOrd="0" destOrd="3" presId="urn:microsoft.com/office/officeart/2005/8/layout/vList2"/>
    <dgm:cxn modelId="{4E758DC2-0782-4853-9C32-A22D9EEB6506}" type="presParOf" srcId="{C8629782-DE12-4FDE-8FFB-A3743941B97C}" destId="{8CCFED50-AA79-4782-B714-28BD09132132}" srcOrd="0" destOrd="0" presId="urn:microsoft.com/office/officeart/2005/8/layout/vList2"/>
    <dgm:cxn modelId="{68AD34EC-1B4F-4F74-808E-BC346A384861}" type="presParOf" srcId="{C8629782-DE12-4FDE-8FFB-A3743941B97C}" destId="{DE0B2635-5906-4BED-BA13-054196708C93}"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96696FA-5DDA-4CFA-9583-6DAF8942BE3F}"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cs-CZ"/>
        </a:p>
      </dgm:t>
    </dgm:pt>
    <dgm:pt modelId="{BF8BF4AE-3FC7-4500-8F5B-536F867A9DC0}">
      <dgm:prSet/>
      <dgm:spPr/>
      <dgm:t>
        <a:bodyPr/>
        <a:lstStyle/>
        <a:p>
          <a:pPr rtl="0"/>
          <a:r>
            <a:rPr lang="cs-CZ" dirty="0" smtClean="0"/>
            <a:t>Majetková Škoda</a:t>
          </a:r>
          <a:endParaRPr lang="cs-CZ" dirty="0"/>
        </a:p>
      </dgm:t>
    </dgm:pt>
    <dgm:pt modelId="{06039687-B51D-486F-9D7D-5E753EFA3071}" type="parTrans" cxnId="{0B8666F6-B964-4A68-9033-C5B64F99E575}">
      <dgm:prSet/>
      <dgm:spPr/>
      <dgm:t>
        <a:bodyPr/>
        <a:lstStyle/>
        <a:p>
          <a:endParaRPr lang="cs-CZ"/>
        </a:p>
      </dgm:t>
    </dgm:pt>
    <dgm:pt modelId="{989EB73D-C0FC-494A-B75F-B146F72AB96E}" type="sibTrans" cxnId="{0B8666F6-B964-4A68-9033-C5B64F99E575}">
      <dgm:prSet/>
      <dgm:spPr/>
      <dgm:t>
        <a:bodyPr/>
        <a:lstStyle/>
        <a:p>
          <a:endParaRPr lang="cs-CZ"/>
        </a:p>
      </dgm:t>
    </dgm:pt>
    <dgm:pt modelId="{9527DCED-91D6-4779-9EAC-ECDE13182F20}">
      <dgm:prSet/>
      <dgm:spPr/>
      <dgm:t>
        <a:bodyPr/>
        <a:lstStyle/>
        <a:p>
          <a:pPr rtl="0"/>
          <a:r>
            <a:rPr lang="cs-CZ" dirty="0" smtClean="0"/>
            <a:t>Nemajetková Újma</a:t>
          </a:r>
          <a:endParaRPr lang="cs-CZ" dirty="0"/>
        </a:p>
      </dgm:t>
    </dgm:pt>
    <dgm:pt modelId="{7FECB33E-0FBC-4C05-91AC-2A4C796F67D1}" type="parTrans" cxnId="{0172387A-3403-471C-807D-4044BB482E76}">
      <dgm:prSet/>
      <dgm:spPr/>
      <dgm:t>
        <a:bodyPr/>
        <a:lstStyle/>
        <a:p>
          <a:endParaRPr lang="cs-CZ"/>
        </a:p>
      </dgm:t>
    </dgm:pt>
    <dgm:pt modelId="{6C17D81D-529D-4C2C-9C4A-7755C8B55505}" type="sibTrans" cxnId="{0172387A-3403-471C-807D-4044BB482E76}">
      <dgm:prSet/>
      <dgm:spPr/>
      <dgm:t>
        <a:bodyPr/>
        <a:lstStyle/>
        <a:p>
          <a:endParaRPr lang="cs-CZ"/>
        </a:p>
      </dgm:t>
    </dgm:pt>
    <dgm:pt modelId="{19DFC520-8930-4C8B-B413-0A69F86CD176}">
      <dgm:prSet/>
      <dgm:spPr/>
      <dgm:t>
        <a:bodyPr/>
        <a:lstStyle/>
        <a:p>
          <a:pPr rtl="0"/>
          <a:r>
            <a:rPr lang="cs-CZ" dirty="0" smtClean="0"/>
            <a:t>Újma</a:t>
          </a:r>
          <a:endParaRPr lang="cs-CZ" dirty="0"/>
        </a:p>
      </dgm:t>
    </dgm:pt>
    <dgm:pt modelId="{A14B0346-06DD-470D-8BA4-647EBD859F8F}" type="parTrans" cxnId="{C0E982E4-B34C-4FAD-B8B8-A31A9372F843}">
      <dgm:prSet/>
      <dgm:spPr/>
      <dgm:t>
        <a:bodyPr/>
        <a:lstStyle/>
        <a:p>
          <a:endParaRPr lang="cs-CZ"/>
        </a:p>
      </dgm:t>
    </dgm:pt>
    <dgm:pt modelId="{C1F6BC09-4295-47E1-BF51-BC2EE41A387B}" type="sibTrans" cxnId="{C0E982E4-B34C-4FAD-B8B8-A31A9372F843}">
      <dgm:prSet/>
      <dgm:spPr/>
      <dgm:t>
        <a:bodyPr/>
        <a:lstStyle/>
        <a:p>
          <a:endParaRPr lang="cs-CZ"/>
        </a:p>
      </dgm:t>
    </dgm:pt>
    <dgm:pt modelId="{BDE9AB7F-1BC8-4046-A10E-2DA1AE2649D6}" type="pres">
      <dgm:prSet presAssocID="{096696FA-5DDA-4CFA-9583-6DAF8942BE3F}" presName="hierChild1" presStyleCnt="0">
        <dgm:presLayoutVars>
          <dgm:orgChart val="1"/>
          <dgm:chPref val="1"/>
          <dgm:dir/>
          <dgm:animOne val="branch"/>
          <dgm:animLvl val="lvl"/>
          <dgm:resizeHandles/>
        </dgm:presLayoutVars>
      </dgm:prSet>
      <dgm:spPr/>
      <dgm:t>
        <a:bodyPr/>
        <a:lstStyle/>
        <a:p>
          <a:endParaRPr lang="cs-CZ"/>
        </a:p>
      </dgm:t>
    </dgm:pt>
    <dgm:pt modelId="{792EA9ED-F927-4252-B97F-C5041180F110}" type="pres">
      <dgm:prSet presAssocID="{19DFC520-8930-4C8B-B413-0A69F86CD176}" presName="hierRoot1" presStyleCnt="0">
        <dgm:presLayoutVars>
          <dgm:hierBranch val="init"/>
        </dgm:presLayoutVars>
      </dgm:prSet>
      <dgm:spPr/>
    </dgm:pt>
    <dgm:pt modelId="{7FAE21EB-0A45-431D-ACF4-F2D7688BD5A1}" type="pres">
      <dgm:prSet presAssocID="{19DFC520-8930-4C8B-B413-0A69F86CD176}" presName="rootComposite1" presStyleCnt="0"/>
      <dgm:spPr/>
    </dgm:pt>
    <dgm:pt modelId="{8C8557EA-3EE0-4D7E-AA64-78E03FD21936}" type="pres">
      <dgm:prSet presAssocID="{19DFC520-8930-4C8B-B413-0A69F86CD176}" presName="rootText1" presStyleLbl="node0" presStyleIdx="0" presStyleCnt="1">
        <dgm:presLayoutVars>
          <dgm:chPref val="3"/>
        </dgm:presLayoutVars>
      </dgm:prSet>
      <dgm:spPr/>
      <dgm:t>
        <a:bodyPr/>
        <a:lstStyle/>
        <a:p>
          <a:endParaRPr lang="cs-CZ"/>
        </a:p>
      </dgm:t>
    </dgm:pt>
    <dgm:pt modelId="{8D7EC88F-0D19-4210-BB40-A4209E65218C}" type="pres">
      <dgm:prSet presAssocID="{19DFC520-8930-4C8B-B413-0A69F86CD176}" presName="rootConnector1" presStyleLbl="node1" presStyleIdx="0" presStyleCnt="0"/>
      <dgm:spPr/>
      <dgm:t>
        <a:bodyPr/>
        <a:lstStyle/>
        <a:p>
          <a:endParaRPr lang="cs-CZ"/>
        </a:p>
      </dgm:t>
    </dgm:pt>
    <dgm:pt modelId="{A9414FA2-96F3-4F2E-8FD5-25F97CBA8D56}" type="pres">
      <dgm:prSet presAssocID="{19DFC520-8930-4C8B-B413-0A69F86CD176}" presName="hierChild2" presStyleCnt="0"/>
      <dgm:spPr/>
    </dgm:pt>
    <dgm:pt modelId="{B4381B64-D9EB-4308-A53D-256A7702C7C1}" type="pres">
      <dgm:prSet presAssocID="{06039687-B51D-486F-9D7D-5E753EFA3071}" presName="Name37" presStyleLbl="parChTrans1D2" presStyleIdx="0" presStyleCnt="2"/>
      <dgm:spPr/>
      <dgm:t>
        <a:bodyPr/>
        <a:lstStyle/>
        <a:p>
          <a:endParaRPr lang="cs-CZ"/>
        </a:p>
      </dgm:t>
    </dgm:pt>
    <dgm:pt modelId="{AB598882-6420-4EEF-B8F9-BA41243FB013}" type="pres">
      <dgm:prSet presAssocID="{BF8BF4AE-3FC7-4500-8F5B-536F867A9DC0}" presName="hierRoot2" presStyleCnt="0">
        <dgm:presLayoutVars>
          <dgm:hierBranch val="init"/>
        </dgm:presLayoutVars>
      </dgm:prSet>
      <dgm:spPr/>
    </dgm:pt>
    <dgm:pt modelId="{497552C4-8E98-4C0F-AC97-027786DC6224}" type="pres">
      <dgm:prSet presAssocID="{BF8BF4AE-3FC7-4500-8F5B-536F867A9DC0}" presName="rootComposite" presStyleCnt="0"/>
      <dgm:spPr/>
    </dgm:pt>
    <dgm:pt modelId="{5C6D1F2C-4270-41FC-9559-8BCFBF72FC01}" type="pres">
      <dgm:prSet presAssocID="{BF8BF4AE-3FC7-4500-8F5B-536F867A9DC0}" presName="rootText" presStyleLbl="node2" presStyleIdx="0" presStyleCnt="2">
        <dgm:presLayoutVars>
          <dgm:chPref val="3"/>
        </dgm:presLayoutVars>
      </dgm:prSet>
      <dgm:spPr/>
      <dgm:t>
        <a:bodyPr/>
        <a:lstStyle/>
        <a:p>
          <a:endParaRPr lang="cs-CZ"/>
        </a:p>
      </dgm:t>
    </dgm:pt>
    <dgm:pt modelId="{DE8AF080-932E-4C48-91FD-DAF6206CC7F6}" type="pres">
      <dgm:prSet presAssocID="{BF8BF4AE-3FC7-4500-8F5B-536F867A9DC0}" presName="rootConnector" presStyleLbl="node2" presStyleIdx="0" presStyleCnt="2"/>
      <dgm:spPr/>
      <dgm:t>
        <a:bodyPr/>
        <a:lstStyle/>
        <a:p>
          <a:endParaRPr lang="cs-CZ"/>
        </a:p>
      </dgm:t>
    </dgm:pt>
    <dgm:pt modelId="{7AF554FE-83F2-434A-991E-4419316E8014}" type="pres">
      <dgm:prSet presAssocID="{BF8BF4AE-3FC7-4500-8F5B-536F867A9DC0}" presName="hierChild4" presStyleCnt="0"/>
      <dgm:spPr/>
    </dgm:pt>
    <dgm:pt modelId="{81986A7E-8CA7-4736-BBF2-34910884036F}" type="pres">
      <dgm:prSet presAssocID="{BF8BF4AE-3FC7-4500-8F5B-536F867A9DC0}" presName="hierChild5" presStyleCnt="0"/>
      <dgm:spPr/>
    </dgm:pt>
    <dgm:pt modelId="{74430724-C447-4545-9BA5-11B1F884A852}" type="pres">
      <dgm:prSet presAssocID="{7FECB33E-0FBC-4C05-91AC-2A4C796F67D1}" presName="Name37" presStyleLbl="parChTrans1D2" presStyleIdx="1" presStyleCnt="2"/>
      <dgm:spPr/>
      <dgm:t>
        <a:bodyPr/>
        <a:lstStyle/>
        <a:p>
          <a:endParaRPr lang="cs-CZ"/>
        </a:p>
      </dgm:t>
    </dgm:pt>
    <dgm:pt modelId="{0BEF845C-09DE-402A-B7E1-E648EAD9DE9D}" type="pres">
      <dgm:prSet presAssocID="{9527DCED-91D6-4779-9EAC-ECDE13182F20}" presName="hierRoot2" presStyleCnt="0">
        <dgm:presLayoutVars>
          <dgm:hierBranch val="init"/>
        </dgm:presLayoutVars>
      </dgm:prSet>
      <dgm:spPr/>
    </dgm:pt>
    <dgm:pt modelId="{A5B661CA-828C-4FD7-8F73-CADA02A51529}" type="pres">
      <dgm:prSet presAssocID="{9527DCED-91D6-4779-9EAC-ECDE13182F20}" presName="rootComposite" presStyleCnt="0"/>
      <dgm:spPr/>
    </dgm:pt>
    <dgm:pt modelId="{D2DAC25E-AD0B-4668-9A20-E8C91F9143A3}" type="pres">
      <dgm:prSet presAssocID="{9527DCED-91D6-4779-9EAC-ECDE13182F20}" presName="rootText" presStyleLbl="node2" presStyleIdx="1" presStyleCnt="2">
        <dgm:presLayoutVars>
          <dgm:chPref val="3"/>
        </dgm:presLayoutVars>
      </dgm:prSet>
      <dgm:spPr/>
      <dgm:t>
        <a:bodyPr/>
        <a:lstStyle/>
        <a:p>
          <a:endParaRPr lang="cs-CZ"/>
        </a:p>
      </dgm:t>
    </dgm:pt>
    <dgm:pt modelId="{A4512A89-100F-4515-A87E-E146FF9532DC}" type="pres">
      <dgm:prSet presAssocID="{9527DCED-91D6-4779-9EAC-ECDE13182F20}" presName="rootConnector" presStyleLbl="node2" presStyleIdx="1" presStyleCnt="2"/>
      <dgm:spPr/>
      <dgm:t>
        <a:bodyPr/>
        <a:lstStyle/>
        <a:p>
          <a:endParaRPr lang="cs-CZ"/>
        </a:p>
      </dgm:t>
    </dgm:pt>
    <dgm:pt modelId="{0C7C4E0C-1A19-44B5-8004-E7D079F741C8}" type="pres">
      <dgm:prSet presAssocID="{9527DCED-91D6-4779-9EAC-ECDE13182F20}" presName="hierChild4" presStyleCnt="0"/>
      <dgm:spPr/>
    </dgm:pt>
    <dgm:pt modelId="{F3C0DFE9-4A84-4211-AD4E-1073593AFC03}" type="pres">
      <dgm:prSet presAssocID="{9527DCED-91D6-4779-9EAC-ECDE13182F20}" presName="hierChild5" presStyleCnt="0"/>
      <dgm:spPr/>
    </dgm:pt>
    <dgm:pt modelId="{FE169062-41F7-424F-B3CF-8808B0E80F64}" type="pres">
      <dgm:prSet presAssocID="{19DFC520-8930-4C8B-B413-0A69F86CD176}" presName="hierChild3" presStyleCnt="0"/>
      <dgm:spPr/>
    </dgm:pt>
  </dgm:ptLst>
  <dgm:cxnLst>
    <dgm:cxn modelId="{B54570C0-1833-4063-949E-9A3D326DDF72}" type="presOf" srcId="{7FECB33E-0FBC-4C05-91AC-2A4C796F67D1}" destId="{74430724-C447-4545-9BA5-11B1F884A852}" srcOrd="0" destOrd="0" presId="urn:microsoft.com/office/officeart/2005/8/layout/orgChart1"/>
    <dgm:cxn modelId="{858A6625-D0DB-489A-904A-13AE7F94E948}" type="presOf" srcId="{19DFC520-8930-4C8B-B413-0A69F86CD176}" destId="{8D7EC88F-0D19-4210-BB40-A4209E65218C}" srcOrd="1" destOrd="0" presId="urn:microsoft.com/office/officeart/2005/8/layout/orgChart1"/>
    <dgm:cxn modelId="{C0E982E4-B34C-4FAD-B8B8-A31A9372F843}" srcId="{096696FA-5DDA-4CFA-9583-6DAF8942BE3F}" destId="{19DFC520-8930-4C8B-B413-0A69F86CD176}" srcOrd="0" destOrd="0" parTransId="{A14B0346-06DD-470D-8BA4-647EBD859F8F}" sibTransId="{C1F6BC09-4295-47E1-BF51-BC2EE41A387B}"/>
    <dgm:cxn modelId="{EFE7418C-6FAE-4F29-94B6-D3FC447C911E}" type="presOf" srcId="{19DFC520-8930-4C8B-B413-0A69F86CD176}" destId="{8C8557EA-3EE0-4D7E-AA64-78E03FD21936}" srcOrd="0" destOrd="0" presId="urn:microsoft.com/office/officeart/2005/8/layout/orgChart1"/>
    <dgm:cxn modelId="{0B8666F6-B964-4A68-9033-C5B64F99E575}" srcId="{19DFC520-8930-4C8B-B413-0A69F86CD176}" destId="{BF8BF4AE-3FC7-4500-8F5B-536F867A9DC0}" srcOrd="0" destOrd="0" parTransId="{06039687-B51D-486F-9D7D-5E753EFA3071}" sibTransId="{989EB73D-C0FC-494A-B75F-B146F72AB96E}"/>
    <dgm:cxn modelId="{84BBE35D-2497-43A2-9297-00ED87C64BC3}" type="presOf" srcId="{9527DCED-91D6-4779-9EAC-ECDE13182F20}" destId="{D2DAC25E-AD0B-4668-9A20-E8C91F9143A3}" srcOrd="0" destOrd="0" presId="urn:microsoft.com/office/officeart/2005/8/layout/orgChart1"/>
    <dgm:cxn modelId="{E41B42C0-094C-4BFE-866F-E42AAB632291}" type="presOf" srcId="{BF8BF4AE-3FC7-4500-8F5B-536F867A9DC0}" destId="{DE8AF080-932E-4C48-91FD-DAF6206CC7F6}" srcOrd="1" destOrd="0" presId="urn:microsoft.com/office/officeart/2005/8/layout/orgChart1"/>
    <dgm:cxn modelId="{1A1EC77B-CAF5-4005-882C-A298A6F95A26}" type="presOf" srcId="{06039687-B51D-486F-9D7D-5E753EFA3071}" destId="{B4381B64-D9EB-4308-A53D-256A7702C7C1}" srcOrd="0" destOrd="0" presId="urn:microsoft.com/office/officeart/2005/8/layout/orgChart1"/>
    <dgm:cxn modelId="{97878B70-72B8-41DC-A40F-5AD8319D60BA}" type="presOf" srcId="{9527DCED-91D6-4779-9EAC-ECDE13182F20}" destId="{A4512A89-100F-4515-A87E-E146FF9532DC}" srcOrd="1" destOrd="0" presId="urn:microsoft.com/office/officeart/2005/8/layout/orgChart1"/>
    <dgm:cxn modelId="{0172387A-3403-471C-807D-4044BB482E76}" srcId="{19DFC520-8930-4C8B-B413-0A69F86CD176}" destId="{9527DCED-91D6-4779-9EAC-ECDE13182F20}" srcOrd="1" destOrd="0" parTransId="{7FECB33E-0FBC-4C05-91AC-2A4C796F67D1}" sibTransId="{6C17D81D-529D-4C2C-9C4A-7755C8B55505}"/>
    <dgm:cxn modelId="{92D36D12-3472-4BF2-9DE4-D04C52DCC78A}" type="presOf" srcId="{096696FA-5DDA-4CFA-9583-6DAF8942BE3F}" destId="{BDE9AB7F-1BC8-4046-A10E-2DA1AE2649D6}" srcOrd="0" destOrd="0" presId="urn:microsoft.com/office/officeart/2005/8/layout/orgChart1"/>
    <dgm:cxn modelId="{7D88CED8-FA2A-4658-A1DB-76EF42C77408}" type="presOf" srcId="{BF8BF4AE-3FC7-4500-8F5B-536F867A9DC0}" destId="{5C6D1F2C-4270-41FC-9559-8BCFBF72FC01}" srcOrd="0" destOrd="0" presId="urn:microsoft.com/office/officeart/2005/8/layout/orgChart1"/>
    <dgm:cxn modelId="{4A6D445B-E432-47D1-B98C-AFC98FB0F6D5}" type="presParOf" srcId="{BDE9AB7F-1BC8-4046-A10E-2DA1AE2649D6}" destId="{792EA9ED-F927-4252-B97F-C5041180F110}" srcOrd="0" destOrd="0" presId="urn:microsoft.com/office/officeart/2005/8/layout/orgChart1"/>
    <dgm:cxn modelId="{7B08D0F3-F1E6-4FE0-AD30-D1C02DFD5361}" type="presParOf" srcId="{792EA9ED-F927-4252-B97F-C5041180F110}" destId="{7FAE21EB-0A45-431D-ACF4-F2D7688BD5A1}" srcOrd="0" destOrd="0" presId="urn:microsoft.com/office/officeart/2005/8/layout/orgChart1"/>
    <dgm:cxn modelId="{A4C20852-60A6-49B1-866A-BEBC8B957114}" type="presParOf" srcId="{7FAE21EB-0A45-431D-ACF4-F2D7688BD5A1}" destId="{8C8557EA-3EE0-4D7E-AA64-78E03FD21936}" srcOrd="0" destOrd="0" presId="urn:microsoft.com/office/officeart/2005/8/layout/orgChart1"/>
    <dgm:cxn modelId="{D369EBA4-F173-4AED-97FD-1398F4C18446}" type="presParOf" srcId="{7FAE21EB-0A45-431D-ACF4-F2D7688BD5A1}" destId="{8D7EC88F-0D19-4210-BB40-A4209E65218C}" srcOrd="1" destOrd="0" presId="urn:microsoft.com/office/officeart/2005/8/layout/orgChart1"/>
    <dgm:cxn modelId="{99DB7502-FF0F-4DA2-B4BC-D93CD16E7137}" type="presParOf" srcId="{792EA9ED-F927-4252-B97F-C5041180F110}" destId="{A9414FA2-96F3-4F2E-8FD5-25F97CBA8D56}" srcOrd="1" destOrd="0" presId="urn:microsoft.com/office/officeart/2005/8/layout/orgChart1"/>
    <dgm:cxn modelId="{B501F8FA-5460-436C-A63D-2E6562894071}" type="presParOf" srcId="{A9414FA2-96F3-4F2E-8FD5-25F97CBA8D56}" destId="{B4381B64-D9EB-4308-A53D-256A7702C7C1}" srcOrd="0" destOrd="0" presId="urn:microsoft.com/office/officeart/2005/8/layout/orgChart1"/>
    <dgm:cxn modelId="{751A0BCA-82EB-4CDD-9C62-AE6E4A4C7E0B}" type="presParOf" srcId="{A9414FA2-96F3-4F2E-8FD5-25F97CBA8D56}" destId="{AB598882-6420-4EEF-B8F9-BA41243FB013}" srcOrd="1" destOrd="0" presId="urn:microsoft.com/office/officeart/2005/8/layout/orgChart1"/>
    <dgm:cxn modelId="{2667E1A1-C6C7-47FC-9DE7-573DBB0C832A}" type="presParOf" srcId="{AB598882-6420-4EEF-B8F9-BA41243FB013}" destId="{497552C4-8E98-4C0F-AC97-027786DC6224}" srcOrd="0" destOrd="0" presId="urn:microsoft.com/office/officeart/2005/8/layout/orgChart1"/>
    <dgm:cxn modelId="{A613D3CB-D9D0-4BEA-BAD7-979F3A8D9601}" type="presParOf" srcId="{497552C4-8E98-4C0F-AC97-027786DC6224}" destId="{5C6D1F2C-4270-41FC-9559-8BCFBF72FC01}" srcOrd="0" destOrd="0" presId="urn:microsoft.com/office/officeart/2005/8/layout/orgChart1"/>
    <dgm:cxn modelId="{244D5B62-697A-4697-8C93-904DDADD01BE}" type="presParOf" srcId="{497552C4-8E98-4C0F-AC97-027786DC6224}" destId="{DE8AF080-932E-4C48-91FD-DAF6206CC7F6}" srcOrd="1" destOrd="0" presId="urn:microsoft.com/office/officeart/2005/8/layout/orgChart1"/>
    <dgm:cxn modelId="{1E094C86-A4D0-4132-8C10-E2A57853A6C4}" type="presParOf" srcId="{AB598882-6420-4EEF-B8F9-BA41243FB013}" destId="{7AF554FE-83F2-434A-991E-4419316E8014}" srcOrd="1" destOrd="0" presId="urn:microsoft.com/office/officeart/2005/8/layout/orgChart1"/>
    <dgm:cxn modelId="{2E0FADFC-4C56-4E51-8B96-ABD59688E4E1}" type="presParOf" srcId="{AB598882-6420-4EEF-B8F9-BA41243FB013}" destId="{81986A7E-8CA7-4736-BBF2-34910884036F}" srcOrd="2" destOrd="0" presId="urn:microsoft.com/office/officeart/2005/8/layout/orgChart1"/>
    <dgm:cxn modelId="{0E7A41CF-7587-4FD3-BC4E-4B8A007F38AD}" type="presParOf" srcId="{A9414FA2-96F3-4F2E-8FD5-25F97CBA8D56}" destId="{74430724-C447-4545-9BA5-11B1F884A852}" srcOrd="2" destOrd="0" presId="urn:microsoft.com/office/officeart/2005/8/layout/orgChart1"/>
    <dgm:cxn modelId="{2D89B265-16D8-4146-A1F6-93004E0793E7}" type="presParOf" srcId="{A9414FA2-96F3-4F2E-8FD5-25F97CBA8D56}" destId="{0BEF845C-09DE-402A-B7E1-E648EAD9DE9D}" srcOrd="3" destOrd="0" presId="urn:microsoft.com/office/officeart/2005/8/layout/orgChart1"/>
    <dgm:cxn modelId="{DB156BBA-58F1-4FA2-8A76-1EF7193B7504}" type="presParOf" srcId="{0BEF845C-09DE-402A-B7E1-E648EAD9DE9D}" destId="{A5B661CA-828C-4FD7-8F73-CADA02A51529}" srcOrd="0" destOrd="0" presId="urn:microsoft.com/office/officeart/2005/8/layout/orgChart1"/>
    <dgm:cxn modelId="{D670D8E5-F07B-4058-8FB7-8183235CD8E9}" type="presParOf" srcId="{A5B661CA-828C-4FD7-8F73-CADA02A51529}" destId="{D2DAC25E-AD0B-4668-9A20-E8C91F9143A3}" srcOrd="0" destOrd="0" presId="urn:microsoft.com/office/officeart/2005/8/layout/orgChart1"/>
    <dgm:cxn modelId="{7874B430-9B91-4DB0-9EBD-D1B124512E00}" type="presParOf" srcId="{A5B661CA-828C-4FD7-8F73-CADA02A51529}" destId="{A4512A89-100F-4515-A87E-E146FF9532DC}" srcOrd="1" destOrd="0" presId="urn:microsoft.com/office/officeart/2005/8/layout/orgChart1"/>
    <dgm:cxn modelId="{8AA13C74-53C7-4487-A6B1-1AB902B68F02}" type="presParOf" srcId="{0BEF845C-09DE-402A-B7E1-E648EAD9DE9D}" destId="{0C7C4E0C-1A19-44B5-8004-E7D079F741C8}" srcOrd="1" destOrd="0" presId="urn:microsoft.com/office/officeart/2005/8/layout/orgChart1"/>
    <dgm:cxn modelId="{A88B5ED4-F757-4808-A738-DE0A8AB28069}" type="presParOf" srcId="{0BEF845C-09DE-402A-B7E1-E648EAD9DE9D}" destId="{F3C0DFE9-4A84-4211-AD4E-1073593AFC03}" srcOrd="2" destOrd="0" presId="urn:microsoft.com/office/officeart/2005/8/layout/orgChart1"/>
    <dgm:cxn modelId="{9410453F-3610-46C0-BC0F-D58EE90564DA}" type="presParOf" srcId="{792EA9ED-F927-4252-B97F-C5041180F110}" destId="{FE169062-41F7-424F-B3CF-8808B0E80F64}"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9F611DA-596F-43BD-9058-584C67992036}" type="doc">
      <dgm:prSet loTypeId="urn:microsoft.com/office/officeart/2005/8/layout/chevron1" loCatId="process" qsTypeId="urn:microsoft.com/office/officeart/2005/8/quickstyle/simple1" qsCatId="simple" csTypeId="urn:microsoft.com/office/officeart/2005/8/colors/accent1_2" csCatId="accent1" phldr="1"/>
      <dgm:spPr/>
    </dgm:pt>
    <dgm:pt modelId="{4D941B10-5F59-47DF-A397-A9F77AD86B35}">
      <dgm:prSet phldrT="[Text]"/>
      <dgm:spPr/>
      <dgm:t>
        <a:bodyPr/>
        <a:lstStyle/>
        <a:p>
          <a:r>
            <a:rPr lang="cs-CZ" dirty="0" smtClean="0"/>
            <a:t>Skutečná škoda</a:t>
          </a:r>
          <a:endParaRPr lang="cs-CZ" dirty="0"/>
        </a:p>
      </dgm:t>
    </dgm:pt>
    <dgm:pt modelId="{6E7BB624-2D2E-4EB0-ACC7-6107B24A17D9}" type="parTrans" cxnId="{C1839C54-71F9-4620-9D01-F855D80F88FC}">
      <dgm:prSet/>
      <dgm:spPr/>
      <dgm:t>
        <a:bodyPr/>
        <a:lstStyle/>
        <a:p>
          <a:endParaRPr lang="cs-CZ"/>
        </a:p>
      </dgm:t>
    </dgm:pt>
    <dgm:pt modelId="{50EAC69C-A6C2-4467-A09A-0B01BA7A7C58}" type="sibTrans" cxnId="{C1839C54-71F9-4620-9D01-F855D80F88FC}">
      <dgm:prSet/>
      <dgm:spPr/>
      <dgm:t>
        <a:bodyPr/>
        <a:lstStyle/>
        <a:p>
          <a:endParaRPr lang="cs-CZ"/>
        </a:p>
      </dgm:t>
    </dgm:pt>
    <dgm:pt modelId="{F88CC4D5-660B-42D9-B06D-1D7F2211B7A6}">
      <dgm:prSet phldrT="[Text]"/>
      <dgm:spPr/>
      <dgm:t>
        <a:bodyPr/>
        <a:lstStyle/>
        <a:p>
          <a:r>
            <a:rPr lang="cs-CZ" dirty="0" smtClean="0"/>
            <a:t>Ušlý zisk</a:t>
          </a:r>
          <a:endParaRPr lang="cs-CZ" dirty="0"/>
        </a:p>
      </dgm:t>
    </dgm:pt>
    <dgm:pt modelId="{172E7999-75FD-4549-8C9C-62F7B4D8A995}" type="parTrans" cxnId="{B6B4C2B9-BD34-4420-A786-6A599E0C9E3C}">
      <dgm:prSet/>
      <dgm:spPr/>
      <dgm:t>
        <a:bodyPr/>
        <a:lstStyle/>
        <a:p>
          <a:endParaRPr lang="cs-CZ"/>
        </a:p>
      </dgm:t>
    </dgm:pt>
    <dgm:pt modelId="{2A925C84-0564-45C0-85A6-4DF158D8BBBF}" type="sibTrans" cxnId="{B6B4C2B9-BD34-4420-A786-6A599E0C9E3C}">
      <dgm:prSet/>
      <dgm:spPr/>
      <dgm:t>
        <a:bodyPr/>
        <a:lstStyle/>
        <a:p>
          <a:endParaRPr lang="cs-CZ"/>
        </a:p>
      </dgm:t>
    </dgm:pt>
    <dgm:pt modelId="{6F9111CD-68B9-4D78-BBDE-78D478B305E2}" type="pres">
      <dgm:prSet presAssocID="{F9F611DA-596F-43BD-9058-584C67992036}" presName="Name0" presStyleCnt="0">
        <dgm:presLayoutVars>
          <dgm:dir/>
          <dgm:animLvl val="lvl"/>
          <dgm:resizeHandles val="exact"/>
        </dgm:presLayoutVars>
      </dgm:prSet>
      <dgm:spPr/>
    </dgm:pt>
    <dgm:pt modelId="{955539B5-0E0D-4041-893D-D104F9B96070}" type="pres">
      <dgm:prSet presAssocID="{4D941B10-5F59-47DF-A397-A9F77AD86B35}" presName="parTxOnly" presStyleLbl="node1" presStyleIdx="0" presStyleCnt="2">
        <dgm:presLayoutVars>
          <dgm:chMax val="0"/>
          <dgm:chPref val="0"/>
          <dgm:bulletEnabled val="1"/>
        </dgm:presLayoutVars>
      </dgm:prSet>
      <dgm:spPr/>
      <dgm:t>
        <a:bodyPr/>
        <a:lstStyle/>
        <a:p>
          <a:endParaRPr lang="cs-CZ"/>
        </a:p>
      </dgm:t>
    </dgm:pt>
    <dgm:pt modelId="{E0CC3500-A076-42C5-9EE2-A3045B92D21D}" type="pres">
      <dgm:prSet presAssocID="{50EAC69C-A6C2-4467-A09A-0B01BA7A7C58}" presName="parTxOnlySpace" presStyleCnt="0"/>
      <dgm:spPr/>
    </dgm:pt>
    <dgm:pt modelId="{6AAA8311-0911-4B79-8ACB-55D78CD81229}" type="pres">
      <dgm:prSet presAssocID="{F88CC4D5-660B-42D9-B06D-1D7F2211B7A6}" presName="parTxOnly" presStyleLbl="node1" presStyleIdx="1" presStyleCnt="2">
        <dgm:presLayoutVars>
          <dgm:chMax val="0"/>
          <dgm:chPref val="0"/>
          <dgm:bulletEnabled val="1"/>
        </dgm:presLayoutVars>
      </dgm:prSet>
      <dgm:spPr/>
      <dgm:t>
        <a:bodyPr/>
        <a:lstStyle/>
        <a:p>
          <a:endParaRPr lang="cs-CZ"/>
        </a:p>
      </dgm:t>
    </dgm:pt>
  </dgm:ptLst>
  <dgm:cxnLst>
    <dgm:cxn modelId="{C1839C54-71F9-4620-9D01-F855D80F88FC}" srcId="{F9F611DA-596F-43BD-9058-584C67992036}" destId="{4D941B10-5F59-47DF-A397-A9F77AD86B35}" srcOrd="0" destOrd="0" parTransId="{6E7BB624-2D2E-4EB0-ACC7-6107B24A17D9}" sibTransId="{50EAC69C-A6C2-4467-A09A-0B01BA7A7C58}"/>
    <dgm:cxn modelId="{1D7A02DA-2CAB-4571-8687-6CBAC218FF8B}" type="presOf" srcId="{4D941B10-5F59-47DF-A397-A9F77AD86B35}" destId="{955539B5-0E0D-4041-893D-D104F9B96070}" srcOrd="0" destOrd="0" presId="urn:microsoft.com/office/officeart/2005/8/layout/chevron1"/>
    <dgm:cxn modelId="{FC8B4533-30ED-4B07-B472-478F95A7BFA1}" type="presOf" srcId="{F88CC4D5-660B-42D9-B06D-1D7F2211B7A6}" destId="{6AAA8311-0911-4B79-8ACB-55D78CD81229}" srcOrd="0" destOrd="0" presId="urn:microsoft.com/office/officeart/2005/8/layout/chevron1"/>
    <dgm:cxn modelId="{B6B4C2B9-BD34-4420-A786-6A599E0C9E3C}" srcId="{F9F611DA-596F-43BD-9058-584C67992036}" destId="{F88CC4D5-660B-42D9-B06D-1D7F2211B7A6}" srcOrd="1" destOrd="0" parTransId="{172E7999-75FD-4549-8C9C-62F7B4D8A995}" sibTransId="{2A925C84-0564-45C0-85A6-4DF158D8BBBF}"/>
    <dgm:cxn modelId="{5C4143CA-442B-4317-BDA6-42C2ED2C8FC4}" type="presOf" srcId="{F9F611DA-596F-43BD-9058-584C67992036}" destId="{6F9111CD-68B9-4D78-BBDE-78D478B305E2}" srcOrd="0" destOrd="0" presId="urn:microsoft.com/office/officeart/2005/8/layout/chevron1"/>
    <dgm:cxn modelId="{51E463C8-6CD4-4A1B-B265-2387BED30075}" type="presParOf" srcId="{6F9111CD-68B9-4D78-BBDE-78D478B305E2}" destId="{955539B5-0E0D-4041-893D-D104F9B96070}" srcOrd="0" destOrd="0" presId="urn:microsoft.com/office/officeart/2005/8/layout/chevron1"/>
    <dgm:cxn modelId="{75A23590-DEF0-4F67-9147-AE2C35B691F4}" type="presParOf" srcId="{6F9111CD-68B9-4D78-BBDE-78D478B305E2}" destId="{E0CC3500-A076-42C5-9EE2-A3045B92D21D}" srcOrd="1" destOrd="0" presId="urn:microsoft.com/office/officeart/2005/8/layout/chevron1"/>
    <dgm:cxn modelId="{4FC069AF-00E4-44E5-A780-84C77BBA66E1}" type="presParOf" srcId="{6F9111CD-68B9-4D78-BBDE-78D478B305E2}" destId="{6AAA8311-0911-4B79-8ACB-55D78CD81229}" srcOrd="2"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A105295-592D-4DB6-A9B2-55EFAA9FB953}" type="doc">
      <dgm:prSet loTypeId="urn:microsoft.com/office/officeart/2005/8/layout/orgChart1" loCatId="hierarchy" qsTypeId="urn:microsoft.com/office/officeart/2005/8/quickstyle/simple1" qsCatId="simple" csTypeId="urn:microsoft.com/office/officeart/2005/8/colors/colorful1" csCatId="colorful" phldr="1"/>
      <dgm:spPr/>
      <dgm:t>
        <a:bodyPr/>
        <a:lstStyle/>
        <a:p>
          <a:endParaRPr lang="cs-CZ"/>
        </a:p>
      </dgm:t>
    </dgm:pt>
    <dgm:pt modelId="{E6CF5E38-26EF-42C6-AE35-20A43B984956}">
      <dgm:prSet/>
      <dgm:spPr/>
      <dgm:t>
        <a:bodyPr/>
        <a:lstStyle/>
        <a:p>
          <a:pPr rtl="0"/>
          <a:r>
            <a:rPr lang="cs-CZ" dirty="0" smtClean="0"/>
            <a:t>Při ublížení na zdraví odčiní škůdce újmu poškozeného peněžitou náhradou, vyvažující:</a:t>
          </a:r>
          <a:endParaRPr lang="cs-CZ" dirty="0"/>
        </a:p>
      </dgm:t>
    </dgm:pt>
    <dgm:pt modelId="{D8116317-4DFB-45FF-85DA-EA4024468153}" type="parTrans" cxnId="{18598A48-4F63-4746-8A66-181348AC2ECB}">
      <dgm:prSet/>
      <dgm:spPr/>
      <dgm:t>
        <a:bodyPr/>
        <a:lstStyle/>
        <a:p>
          <a:endParaRPr lang="cs-CZ"/>
        </a:p>
      </dgm:t>
    </dgm:pt>
    <dgm:pt modelId="{A2F576B3-97C1-423C-9111-435E5442D84D}" type="sibTrans" cxnId="{18598A48-4F63-4746-8A66-181348AC2ECB}">
      <dgm:prSet/>
      <dgm:spPr/>
      <dgm:t>
        <a:bodyPr/>
        <a:lstStyle/>
        <a:p>
          <a:endParaRPr lang="cs-CZ"/>
        </a:p>
      </dgm:t>
    </dgm:pt>
    <dgm:pt modelId="{D9BFD890-0A5F-4787-8583-A6CFCD02B06F}">
      <dgm:prSet/>
      <dgm:spPr/>
      <dgm:t>
        <a:bodyPr/>
        <a:lstStyle/>
        <a:p>
          <a:pPr rtl="0"/>
          <a:r>
            <a:rPr lang="cs-CZ" dirty="0" smtClean="0"/>
            <a:t>plně vytrpěné bolesti a další nemajetkové újmy; </a:t>
          </a:r>
          <a:endParaRPr lang="cs-CZ" dirty="0"/>
        </a:p>
      </dgm:t>
    </dgm:pt>
    <dgm:pt modelId="{D2E5BDB7-B3A0-4C83-85FB-E0EFF946F212}" type="parTrans" cxnId="{7E0F82CB-12C6-4FCF-9E58-1CBC3DF2E9EC}">
      <dgm:prSet/>
      <dgm:spPr/>
      <dgm:t>
        <a:bodyPr/>
        <a:lstStyle/>
        <a:p>
          <a:endParaRPr lang="cs-CZ"/>
        </a:p>
      </dgm:t>
    </dgm:pt>
    <dgm:pt modelId="{0840C77A-23AE-4EC7-A6AB-DE83635227CA}" type="sibTrans" cxnId="{7E0F82CB-12C6-4FCF-9E58-1CBC3DF2E9EC}">
      <dgm:prSet/>
      <dgm:spPr/>
      <dgm:t>
        <a:bodyPr/>
        <a:lstStyle/>
        <a:p>
          <a:endParaRPr lang="cs-CZ"/>
        </a:p>
      </dgm:t>
    </dgm:pt>
    <dgm:pt modelId="{D6B4BA85-34F4-40E6-BA07-5EDE4DFF26B9}">
      <dgm:prSet/>
      <dgm:spPr/>
      <dgm:t>
        <a:bodyPr/>
        <a:lstStyle/>
        <a:p>
          <a:pPr rtl="0"/>
          <a:r>
            <a:rPr lang="cs-CZ" dirty="0" smtClean="0"/>
            <a:t>ztížení společenského uplatnění</a:t>
          </a:r>
          <a:endParaRPr lang="cs-CZ" dirty="0"/>
        </a:p>
      </dgm:t>
    </dgm:pt>
    <dgm:pt modelId="{FA29559F-EE09-422A-94BA-A9703002396C}" type="parTrans" cxnId="{72D73BAA-A41B-4A44-91D8-49211EF429AC}">
      <dgm:prSet/>
      <dgm:spPr/>
      <dgm:t>
        <a:bodyPr/>
        <a:lstStyle/>
        <a:p>
          <a:endParaRPr lang="cs-CZ"/>
        </a:p>
      </dgm:t>
    </dgm:pt>
    <dgm:pt modelId="{6DC12BBB-0897-44FD-A5F2-E14D6A062356}" type="sibTrans" cxnId="{72D73BAA-A41B-4A44-91D8-49211EF429AC}">
      <dgm:prSet/>
      <dgm:spPr/>
      <dgm:t>
        <a:bodyPr/>
        <a:lstStyle/>
        <a:p>
          <a:endParaRPr lang="cs-CZ"/>
        </a:p>
      </dgm:t>
    </dgm:pt>
    <dgm:pt modelId="{631D17F9-78C5-4CB1-BA2E-2332D406ECFC}">
      <dgm:prSet/>
      <dgm:spPr/>
      <dgm:t>
        <a:bodyPr/>
        <a:lstStyle/>
        <a:p>
          <a:pPr rtl="0"/>
          <a:r>
            <a:rPr lang="cs-CZ" dirty="0" smtClean="0"/>
            <a:t>vznikla-li poškozením zdraví překážka lepší budoucnosti poškozeného. Nelze-li výši náhrady takto určit, stanoví se podle zásad slušnosti. </a:t>
          </a:r>
          <a:endParaRPr lang="cs-CZ" dirty="0"/>
        </a:p>
      </dgm:t>
    </dgm:pt>
    <dgm:pt modelId="{6E6096AB-8107-48C5-8C72-DA81C184A7DE}" type="parTrans" cxnId="{EE22A4D7-EAE4-454C-8728-87121225EA6A}">
      <dgm:prSet/>
      <dgm:spPr/>
      <dgm:t>
        <a:bodyPr/>
        <a:lstStyle/>
        <a:p>
          <a:endParaRPr lang="cs-CZ"/>
        </a:p>
      </dgm:t>
    </dgm:pt>
    <dgm:pt modelId="{7507D39F-4D87-431E-A3E2-E43689613A78}" type="sibTrans" cxnId="{EE22A4D7-EAE4-454C-8728-87121225EA6A}">
      <dgm:prSet/>
      <dgm:spPr/>
      <dgm:t>
        <a:bodyPr/>
        <a:lstStyle/>
        <a:p>
          <a:endParaRPr lang="cs-CZ"/>
        </a:p>
      </dgm:t>
    </dgm:pt>
    <dgm:pt modelId="{27FDEB6C-7259-4AF1-AAEA-A06FE67B2E5B}" type="pres">
      <dgm:prSet presAssocID="{0A105295-592D-4DB6-A9B2-55EFAA9FB953}" presName="hierChild1" presStyleCnt="0">
        <dgm:presLayoutVars>
          <dgm:orgChart val="1"/>
          <dgm:chPref val="1"/>
          <dgm:dir/>
          <dgm:animOne val="branch"/>
          <dgm:animLvl val="lvl"/>
          <dgm:resizeHandles/>
        </dgm:presLayoutVars>
      </dgm:prSet>
      <dgm:spPr/>
      <dgm:t>
        <a:bodyPr/>
        <a:lstStyle/>
        <a:p>
          <a:endParaRPr lang="cs-CZ"/>
        </a:p>
      </dgm:t>
    </dgm:pt>
    <dgm:pt modelId="{4138DBAD-3213-4C88-8D81-60AA5422379B}" type="pres">
      <dgm:prSet presAssocID="{E6CF5E38-26EF-42C6-AE35-20A43B984956}" presName="hierRoot1" presStyleCnt="0">
        <dgm:presLayoutVars>
          <dgm:hierBranch val="init"/>
        </dgm:presLayoutVars>
      </dgm:prSet>
      <dgm:spPr/>
    </dgm:pt>
    <dgm:pt modelId="{79A15A80-B03F-446F-BB9F-27CFED9E07E8}" type="pres">
      <dgm:prSet presAssocID="{E6CF5E38-26EF-42C6-AE35-20A43B984956}" presName="rootComposite1" presStyleCnt="0"/>
      <dgm:spPr/>
    </dgm:pt>
    <dgm:pt modelId="{1BCDE67E-D9A5-46C1-B3AF-55019EBEC046}" type="pres">
      <dgm:prSet presAssocID="{E6CF5E38-26EF-42C6-AE35-20A43B984956}" presName="rootText1" presStyleLbl="node0" presStyleIdx="0" presStyleCnt="1">
        <dgm:presLayoutVars>
          <dgm:chPref val="3"/>
        </dgm:presLayoutVars>
      </dgm:prSet>
      <dgm:spPr/>
      <dgm:t>
        <a:bodyPr/>
        <a:lstStyle/>
        <a:p>
          <a:endParaRPr lang="cs-CZ"/>
        </a:p>
      </dgm:t>
    </dgm:pt>
    <dgm:pt modelId="{214924C4-85DA-416B-BCAF-50A357E303A4}" type="pres">
      <dgm:prSet presAssocID="{E6CF5E38-26EF-42C6-AE35-20A43B984956}" presName="rootConnector1" presStyleLbl="node1" presStyleIdx="0" presStyleCnt="0"/>
      <dgm:spPr/>
      <dgm:t>
        <a:bodyPr/>
        <a:lstStyle/>
        <a:p>
          <a:endParaRPr lang="cs-CZ"/>
        </a:p>
      </dgm:t>
    </dgm:pt>
    <dgm:pt modelId="{312B5E6C-9A9E-4360-BB7F-0BCA25CB8A52}" type="pres">
      <dgm:prSet presAssocID="{E6CF5E38-26EF-42C6-AE35-20A43B984956}" presName="hierChild2" presStyleCnt="0"/>
      <dgm:spPr/>
    </dgm:pt>
    <dgm:pt modelId="{204FFA32-A9E7-477A-A21B-4C065A577DF9}" type="pres">
      <dgm:prSet presAssocID="{D2E5BDB7-B3A0-4C83-85FB-E0EFF946F212}" presName="Name37" presStyleLbl="parChTrans1D2" presStyleIdx="0" presStyleCnt="2"/>
      <dgm:spPr/>
      <dgm:t>
        <a:bodyPr/>
        <a:lstStyle/>
        <a:p>
          <a:endParaRPr lang="cs-CZ"/>
        </a:p>
      </dgm:t>
    </dgm:pt>
    <dgm:pt modelId="{16A6F98D-271A-4520-A20B-6AE5BF6F1944}" type="pres">
      <dgm:prSet presAssocID="{D9BFD890-0A5F-4787-8583-A6CFCD02B06F}" presName="hierRoot2" presStyleCnt="0">
        <dgm:presLayoutVars>
          <dgm:hierBranch val="init"/>
        </dgm:presLayoutVars>
      </dgm:prSet>
      <dgm:spPr/>
    </dgm:pt>
    <dgm:pt modelId="{CB08C1AC-AEF7-4347-BF92-05D324823176}" type="pres">
      <dgm:prSet presAssocID="{D9BFD890-0A5F-4787-8583-A6CFCD02B06F}" presName="rootComposite" presStyleCnt="0"/>
      <dgm:spPr/>
    </dgm:pt>
    <dgm:pt modelId="{D0730BA7-718D-487D-BDA3-2EA33701825F}" type="pres">
      <dgm:prSet presAssocID="{D9BFD890-0A5F-4787-8583-A6CFCD02B06F}" presName="rootText" presStyleLbl="node2" presStyleIdx="0" presStyleCnt="2">
        <dgm:presLayoutVars>
          <dgm:chPref val="3"/>
        </dgm:presLayoutVars>
      </dgm:prSet>
      <dgm:spPr/>
      <dgm:t>
        <a:bodyPr/>
        <a:lstStyle/>
        <a:p>
          <a:endParaRPr lang="cs-CZ"/>
        </a:p>
      </dgm:t>
    </dgm:pt>
    <dgm:pt modelId="{855A7F4F-F12D-4B0A-B1B7-1AD49DB38928}" type="pres">
      <dgm:prSet presAssocID="{D9BFD890-0A5F-4787-8583-A6CFCD02B06F}" presName="rootConnector" presStyleLbl="node2" presStyleIdx="0" presStyleCnt="2"/>
      <dgm:spPr/>
      <dgm:t>
        <a:bodyPr/>
        <a:lstStyle/>
        <a:p>
          <a:endParaRPr lang="cs-CZ"/>
        </a:p>
      </dgm:t>
    </dgm:pt>
    <dgm:pt modelId="{35FFF4E3-E625-4130-9BC2-EBF345A87544}" type="pres">
      <dgm:prSet presAssocID="{D9BFD890-0A5F-4787-8583-A6CFCD02B06F}" presName="hierChild4" presStyleCnt="0"/>
      <dgm:spPr/>
    </dgm:pt>
    <dgm:pt modelId="{94F43EE1-C137-4B4E-8625-8CA91627FD31}" type="pres">
      <dgm:prSet presAssocID="{D9BFD890-0A5F-4787-8583-A6CFCD02B06F}" presName="hierChild5" presStyleCnt="0"/>
      <dgm:spPr/>
    </dgm:pt>
    <dgm:pt modelId="{9398E85C-D6F3-4C0D-886D-0C9F03F6EC50}" type="pres">
      <dgm:prSet presAssocID="{FA29559F-EE09-422A-94BA-A9703002396C}" presName="Name37" presStyleLbl="parChTrans1D2" presStyleIdx="1" presStyleCnt="2"/>
      <dgm:spPr/>
      <dgm:t>
        <a:bodyPr/>
        <a:lstStyle/>
        <a:p>
          <a:endParaRPr lang="cs-CZ"/>
        </a:p>
      </dgm:t>
    </dgm:pt>
    <dgm:pt modelId="{742C3BA9-7907-40CA-AA3E-C15C99CBDDF4}" type="pres">
      <dgm:prSet presAssocID="{D6B4BA85-34F4-40E6-BA07-5EDE4DFF26B9}" presName="hierRoot2" presStyleCnt="0">
        <dgm:presLayoutVars>
          <dgm:hierBranch val="init"/>
        </dgm:presLayoutVars>
      </dgm:prSet>
      <dgm:spPr/>
    </dgm:pt>
    <dgm:pt modelId="{35D1B26C-E495-4F4A-A8AC-939E3DEA907D}" type="pres">
      <dgm:prSet presAssocID="{D6B4BA85-34F4-40E6-BA07-5EDE4DFF26B9}" presName="rootComposite" presStyleCnt="0"/>
      <dgm:spPr/>
    </dgm:pt>
    <dgm:pt modelId="{0D9EABF3-6A05-4FD4-9643-1AB9BE483394}" type="pres">
      <dgm:prSet presAssocID="{D6B4BA85-34F4-40E6-BA07-5EDE4DFF26B9}" presName="rootText" presStyleLbl="node2" presStyleIdx="1" presStyleCnt="2">
        <dgm:presLayoutVars>
          <dgm:chPref val="3"/>
        </dgm:presLayoutVars>
      </dgm:prSet>
      <dgm:spPr/>
      <dgm:t>
        <a:bodyPr/>
        <a:lstStyle/>
        <a:p>
          <a:endParaRPr lang="cs-CZ"/>
        </a:p>
      </dgm:t>
    </dgm:pt>
    <dgm:pt modelId="{39A57556-B6BE-47A0-A374-8CDAFC8B63D8}" type="pres">
      <dgm:prSet presAssocID="{D6B4BA85-34F4-40E6-BA07-5EDE4DFF26B9}" presName="rootConnector" presStyleLbl="node2" presStyleIdx="1" presStyleCnt="2"/>
      <dgm:spPr/>
      <dgm:t>
        <a:bodyPr/>
        <a:lstStyle/>
        <a:p>
          <a:endParaRPr lang="cs-CZ"/>
        </a:p>
      </dgm:t>
    </dgm:pt>
    <dgm:pt modelId="{3052730A-934D-4970-94F7-3427026E1AF3}" type="pres">
      <dgm:prSet presAssocID="{D6B4BA85-34F4-40E6-BA07-5EDE4DFF26B9}" presName="hierChild4" presStyleCnt="0"/>
      <dgm:spPr/>
    </dgm:pt>
    <dgm:pt modelId="{84C994BE-8AB0-4D99-BE23-5E7953258192}" type="pres">
      <dgm:prSet presAssocID="{6E6096AB-8107-48C5-8C72-DA81C184A7DE}" presName="Name37" presStyleLbl="parChTrans1D3" presStyleIdx="0" presStyleCnt="1"/>
      <dgm:spPr/>
      <dgm:t>
        <a:bodyPr/>
        <a:lstStyle/>
        <a:p>
          <a:endParaRPr lang="cs-CZ"/>
        </a:p>
      </dgm:t>
    </dgm:pt>
    <dgm:pt modelId="{9E37C5ED-9647-401E-976A-0D95C9C20348}" type="pres">
      <dgm:prSet presAssocID="{631D17F9-78C5-4CB1-BA2E-2332D406ECFC}" presName="hierRoot2" presStyleCnt="0">
        <dgm:presLayoutVars>
          <dgm:hierBranch val="init"/>
        </dgm:presLayoutVars>
      </dgm:prSet>
      <dgm:spPr/>
    </dgm:pt>
    <dgm:pt modelId="{71957FBE-96EA-45BF-8AF6-2DA91E86A11E}" type="pres">
      <dgm:prSet presAssocID="{631D17F9-78C5-4CB1-BA2E-2332D406ECFC}" presName="rootComposite" presStyleCnt="0"/>
      <dgm:spPr/>
    </dgm:pt>
    <dgm:pt modelId="{C1C6BF5D-CC41-41A9-B00E-4A669AC2817F}" type="pres">
      <dgm:prSet presAssocID="{631D17F9-78C5-4CB1-BA2E-2332D406ECFC}" presName="rootText" presStyleLbl="node3" presStyleIdx="0" presStyleCnt="1">
        <dgm:presLayoutVars>
          <dgm:chPref val="3"/>
        </dgm:presLayoutVars>
      </dgm:prSet>
      <dgm:spPr/>
      <dgm:t>
        <a:bodyPr/>
        <a:lstStyle/>
        <a:p>
          <a:endParaRPr lang="cs-CZ"/>
        </a:p>
      </dgm:t>
    </dgm:pt>
    <dgm:pt modelId="{D4501DA8-61E4-4812-82BE-ED1C0C70B656}" type="pres">
      <dgm:prSet presAssocID="{631D17F9-78C5-4CB1-BA2E-2332D406ECFC}" presName="rootConnector" presStyleLbl="node3" presStyleIdx="0" presStyleCnt="1"/>
      <dgm:spPr/>
      <dgm:t>
        <a:bodyPr/>
        <a:lstStyle/>
        <a:p>
          <a:endParaRPr lang="cs-CZ"/>
        </a:p>
      </dgm:t>
    </dgm:pt>
    <dgm:pt modelId="{0FD233F7-16DD-4C47-B4F4-0A5C60A2F003}" type="pres">
      <dgm:prSet presAssocID="{631D17F9-78C5-4CB1-BA2E-2332D406ECFC}" presName="hierChild4" presStyleCnt="0"/>
      <dgm:spPr/>
    </dgm:pt>
    <dgm:pt modelId="{4050A482-3D07-400E-8520-041482540786}" type="pres">
      <dgm:prSet presAssocID="{631D17F9-78C5-4CB1-BA2E-2332D406ECFC}" presName="hierChild5" presStyleCnt="0"/>
      <dgm:spPr/>
    </dgm:pt>
    <dgm:pt modelId="{B232D9A8-8633-4C9D-AE67-BABD024039B3}" type="pres">
      <dgm:prSet presAssocID="{D6B4BA85-34F4-40E6-BA07-5EDE4DFF26B9}" presName="hierChild5" presStyleCnt="0"/>
      <dgm:spPr/>
    </dgm:pt>
    <dgm:pt modelId="{7AEBFD24-C427-4CC2-AF85-146FBDFD7D0F}" type="pres">
      <dgm:prSet presAssocID="{E6CF5E38-26EF-42C6-AE35-20A43B984956}" presName="hierChild3" presStyleCnt="0"/>
      <dgm:spPr/>
    </dgm:pt>
  </dgm:ptLst>
  <dgm:cxnLst>
    <dgm:cxn modelId="{7E0F82CB-12C6-4FCF-9E58-1CBC3DF2E9EC}" srcId="{E6CF5E38-26EF-42C6-AE35-20A43B984956}" destId="{D9BFD890-0A5F-4787-8583-A6CFCD02B06F}" srcOrd="0" destOrd="0" parTransId="{D2E5BDB7-B3A0-4C83-85FB-E0EFF946F212}" sibTransId="{0840C77A-23AE-4EC7-A6AB-DE83635227CA}"/>
    <dgm:cxn modelId="{BA5E08C9-C90C-4E02-B353-B0A559F5C981}" type="presOf" srcId="{6E6096AB-8107-48C5-8C72-DA81C184A7DE}" destId="{84C994BE-8AB0-4D99-BE23-5E7953258192}" srcOrd="0" destOrd="0" presId="urn:microsoft.com/office/officeart/2005/8/layout/orgChart1"/>
    <dgm:cxn modelId="{38209326-58A7-49A0-83D4-000D492FC461}" type="presOf" srcId="{631D17F9-78C5-4CB1-BA2E-2332D406ECFC}" destId="{D4501DA8-61E4-4812-82BE-ED1C0C70B656}" srcOrd="1" destOrd="0" presId="urn:microsoft.com/office/officeart/2005/8/layout/orgChart1"/>
    <dgm:cxn modelId="{1ECA2DD5-5B09-47CE-A2E1-84A30F8AFE8D}" type="presOf" srcId="{631D17F9-78C5-4CB1-BA2E-2332D406ECFC}" destId="{C1C6BF5D-CC41-41A9-B00E-4A669AC2817F}" srcOrd="0" destOrd="0" presId="urn:microsoft.com/office/officeart/2005/8/layout/orgChart1"/>
    <dgm:cxn modelId="{CEBA442C-9694-4FC3-950A-C2EA3A7EDC42}" type="presOf" srcId="{0A105295-592D-4DB6-A9B2-55EFAA9FB953}" destId="{27FDEB6C-7259-4AF1-AAEA-A06FE67B2E5B}" srcOrd="0" destOrd="0" presId="urn:microsoft.com/office/officeart/2005/8/layout/orgChart1"/>
    <dgm:cxn modelId="{EE22A4D7-EAE4-454C-8728-87121225EA6A}" srcId="{D6B4BA85-34F4-40E6-BA07-5EDE4DFF26B9}" destId="{631D17F9-78C5-4CB1-BA2E-2332D406ECFC}" srcOrd="0" destOrd="0" parTransId="{6E6096AB-8107-48C5-8C72-DA81C184A7DE}" sibTransId="{7507D39F-4D87-431E-A3E2-E43689613A78}"/>
    <dgm:cxn modelId="{8434E506-3733-4C3E-829C-97EFA114972E}" type="presOf" srcId="{D2E5BDB7-B3A0-4C83-85FB-E0EFF946F212}" destId="{204FFA32-A9E7-477A-A21B-4C065A577DF9}" srcOrd="0" destOrd="0" presId="urn:microsoft.com/office/officeart/2005/8/layout/orgChart1"/>
    <dgm:cxn modelId="{5D657161-3658-4B62-9622-0F02AFB2945C}" type="presOf" srcId="{D9BFD890-0A5F-4787-8583-A6CFCD02B06F}" destId="{855A7F4F-F12D-4B0A-B1B7-1AD49DB38928}" srcOrd="1" destOrd="0" presId="urn:microsoft.com/office/officeart/2005/8/layout/orgChart1"/>
    <dgm:cxn modelId="{C5749036-6513-41F3-9D7F-1D312CE7F201}" type="presOf" srcId="{D6B4BA85-34F4-40E6-BA07-5EDE4DFF26B9}" destId="{39A57556-B6BE-47A0-A374-8CDAFC8B63D8}" srcOrd="1" destOrd="0" presId="urn:microsoft.com/office/officeart/2005/8/layout/orgChart1"/>
    <dgm:cxn modelId="{8A025C38-4077-495D-8F5A-24E1E5C73389}" type="presOf" srcId="{D6B4BA85-34F4-40E6-BA07-5EDE4DFF26B9}" destId="{0D9EABF3-6A05-4FD4-9643-1AB9BE483394}" srcOrd="0" destOrd="0" presId="urn:microsoft.com/office/officeart/2005/8/layout/orgChart1"/>
    <dgm:cxn modelId="{18598A48-4F63-4746-8A66-181348AC2ECB}" srcId="{0A105295-592D-4DB6-A9B2-55EFAA9FB953}" destId="{E6CF5E38-26EF-42C6-AE35-20A43B984956}" srcOrd="0" destOrd="0" parTransId="{D8116317-4DFB-45FF-85DA-EA4024468153}" sibTransId="{A2F576B3-97C1-423C-9111-435E5442D84D}"/>
    <dgm:cxn modelId="{5D26908C-228B-44DA-AE29-F970D56930C3}" type="presOf" srcId="{E6CF5E38-26EF-42C6-AE35-20A43B984956}" destId="{1BCDE67E-D9A5-46C1-B3AF-55019EBEC046}" srcOrd="0" destOrd="0" presId="urn:microsoft.com/office/officeart/2005/8/layout/orgChart1"/>
    <dgm:cxn modelId="{472DAAD1-79C6-4589-B59F-2F92C9BE2116}" type="presOf" srcId="{FA29559F-EE09-422A-94BA-A9703002396C}" destId="{9398E85C-D6F3-4C0D-886D-0C9F03F6EC50}" srcOrd="0" destOrd="0" presId="urn:microsoft.com/office/officeart/2005/8/layout/orgChart1"/>
    <dgm:cxn modelId="{72D73BAA-A41B-4A44-91D8-49211EF429AC}" srcId="{E6CF5E38-26EF-42C6-AE35-20A43B984956}" destId="{D6B4BA85-34F4-40E6-BA07-5EDE4DFF26B9}" srcOrd="1" destOrd="0" parTransId="{FA29559F-EE09-422A-94BA-A9703002396C}" sibTransId="{6DC12BBB-0897-44FD-A5F2-E14D6A062356}"/>
    <dgm:cxn modelId="{9934467B-D133-4B13-BF3D-DEDC5A714E8D}" type="presOf" srcId="{D9BFD890-0A5F-4787-8583-A6CFCD02B06F}" destId="{D0730BA7-718D-487D-BDA3-2EA33701825F}" srcOrd="0" destOrd="0" presId="urn:microsoft.com/office/officeart/2005/8/layout/orgChart1"/>
    <dgm:cxn modelId="{079AC379-EDA0-4703-BA9C-860B495DF535}" type="presOf" srcId="{E6CF5E38-26EF-42C6-AE35-20A43B984956}" destId="{214924C4-85DA-416B-BCAF-50A357E303A4}" srcOrd="1" destOrd="0" presId="urn:microsoft.com/office/officeart/2005/8/layout/orgChart1"/>
    <dgm:cxn modelId="{FC5C2718-0793-4981-B467-690631C9B6E0}" type="presParOf" srcId="{27FDEB6C-7259-4AF1-AAEA-A06FE67B2E5B}" destId="{4138DBAD-3213-4C88-8D81-60AA5422379B}" srcOrd="0" destOrd="0" presId="urn:microsoft.com/office/officeart/2005/8/layout/orgChart1"/>
    <dgm:cxn modelId="{CC236CEF-8AAE-4810-A835-0C7456CFD97E}" type="presParOf" srcId="{4138DBAD-3213-4C88-8D81-60AA5422379B}" destId="{79A15A80-B03F-446F-BB9F-27CFED9E07E8}" srcOrd="0" destOrd="0" presId="urn:microsoft.com/office/officeart/2005/8/layout/orgChart1"/>
    <dgm:cxn modelId="{E657C439-1722-4292-84AA-402D18007243}" type="presParOf" srcId="{79A15A80-B03F-446F-BB9F-27CFED9E07E8}" destId="{1BCDE67E-D9A5-46C1-B3AF-55019EBEC046}" srcOrd="0" destOrd="0" presId="urn:microsoft.com/office/officeart/2005/8/layout/orgChart1"/>
    <dgm:cxn modelId="{52D2B967-A59F-4B36-BD65-9A74D438FEE1}" type="presParOf" srcId="{79A15A80-B03F-446F-BB9F-27CFED9E07E8}" destId="{214924C4-85DA-416B-BCAF-50A357E303A4}" srcOrd="1" destOrd="0" presId="urn:microsoft.com/office/officeart/2005/8/layout/orgChart1"/>
    <dgm:cxn modelId="{C6219DB0-EA4C-4D5D-8578-E46FDC97CBB1}" type="presParOf" srcId="{4138DBAD-3213-4C88-8D81-60AA5422379B}" destId="{312B5E6C-9A9E-4360-BB7F-0BCA25CB8A52}" srcOrd="1" destOrd="0" presId="urn:microsoft.com/office/officeart/2005/8/layout/orgChart1"/>
    <dgm:cxn modelId="{AB1BC68F-FEBE-4E6E-916C-EC4BCFE1E0DA}" type="presParOf" srcId="{312B5E6C-9A9E-4360-BB7F-0BCA25CB8A52}" destId="{204FFA32-A9E7-477A-A21B-4C065A577DF9}" srcOrd="0" destOrd="0" presId="urn:microsoft.com/office/officeart/2005/8/layout/orgChart1"/>
    <dgm:cxn modelId="{A7BD8214-F9B4-4209-97B9-4F4E1A89ADFF}" type="presParOf" srcId="{312B5E6C-9A9E-4360-BB7F-0BCA25CB8A52}" destId="{16A6F98D-271A-4520-A20B-6AE5BF6F1944}" srcOrd="1" destOrd="0" presId="urn:microsoft.com/office/officeart/2005/8/layout/orgChart1"/>
    <dgm:cxn modelId="{3B4EB8B0-B189-4FF1-BD46-1F5E41311CA6}" type="presParOf" srcId="{16A6F98D-271A-4520-A20B-6AE5BF6F1944}" destId="{CB08C1AC-AEF7-4347-BF92-05D324823176}" srcOrd="0" destOrd="0" presId="urn:microsoft.com/office/officeart/2005/8/layout/orgChart1"/>
    <dgm:cxn modelId="{3156D070-A124-4F89-8300-633BFD2FF0CE}" type="presParOf" srcId="{CB08C1AC-AEF7-4347-BF92-05D324823176}" destId="{D0730BA7-718D-487D-BDA3-2EA33701825F}" srcOrd="0" destOrd="0" presId="urn:microsoft.com/office/officeart/2005/8/layout/orgChart1"/>
    <dgm:cxn modelId="{DC951BC5-47EE-4582-B44F-E65F0428C005}" type="presParOf" srcId="{CB08C1AC-AEF7-4347-BF92-05D324823176}" destId="{855A7F4F-F12D-4B0A-B1B7-1AD49DB38928}" srcOrd="1" destOrd="0" presId="urn:microsoft.com/office/officeart/2005/8/layout/orgChart1"/>
    <dgm:cxn modelId="{EEC73EB6-ED9F-4D3E-BE47-0F9F4EF16BC7}" type="presParOf" srcId="{16A6F98D-271A-4520-A20B-6AE5BF6F1944}" destId="{35FFF4E3-E625-4130-9BC2-EBF345A87544}" srcOrd="1" destOrd="0" presId="urn:microsoft.com/office/officeart/2005/8/layout/orgChart1"/>
    <dgm:cxn modelId="{44DCE0E2-D962-4B6C-867C-A163803EFDBD}" type="presParOf" srcId="{16A6F98D-271A-4520-A20B-6AE5BF6F1944}" destId="{94F43EE1-C137-4B4E-8625-8CA91627FD31}" srcOrd="2" destOrd="0" presId="urn:microsoft.com/office/officeart/2005/8/layout/orgChart1"/>
    <dgm:cxn modelId="{8016E506-05CB-466D-92FB-635047BE903A}" type="presParOf" srcId="{312B5E6C-9A9E-4360-BB7F-0BCA25CB8A52}" destId="{9398E85C-D6F3-4C0D-886D-0C9F03F6EC50}" srcOrd="2" destOrd="0" presId="urn:microsoft.com/office/officeart/2005/8/layout/orgChart1"/>
    <dgm:cxn modelId="{CBAAB622-76B4-473A-9BC9-9C91B438F6FF}" type="presParOf" srcId="{312B5E6C-9A9E-4360-BB7F-0BCA25CB8A52}" destId="{742C3BA9-7907-40CA-AA3E-C15C99CBDDF4}" srcOrd="3" destOrd="0" presId="urn:microsoft.com/office/officeart/2005/8/layout/orgChart1"/>
    <dgm:cxn modelId="{2ABA754E-A7E9-47C7-9F08-451B76FB7B83}" type="presParOf" srcId="{742C3BA9-7907-40CA-AA3E-C15C99CBDDF4}" destId="{35D1B26C-E495-4F4A-A8AC-939E3DEA907D}" srcOrd="0" destOrd="0" presId="urn:microsoft.com/office/officeart/2005/8/layout/orgChart1"/>
    <dgm:cxn modelId="{0FBE8F75-BBAA-40A0-877E-6D1CE4C9EFC8}" type="presParOf" srcId="{35D1B26C-E495-4F4A-A8AC-939E3DEA907D}" destId="{0D9EABF3-6A05-4FD4-9643-1AB9BE483394}" srcOrd="0" destOrd="0" presId="urn:microsoft.com/office/officeart/2005/8/layout/orgChart1"/>
    <dgm:cxn modelId="{3BF917F8-2A7C-4890-BC5E-007E91B96CDD}" type="presParOf" srcId="{35D1B26C-E495-4F4A-A8AC-939E3DEA907D}" destId="{39A57556-B6BE-47A0-A374-8CDAFC8B63D8}" srcOrd="1" destOrd="0" presId="urn:microsoft.com/office/officeart/2005/8/layout/orgChart1"/>
    <dgm:cxn modelId="{D48D6F8F-5958-4187-A32B-D06760BAC4CD}" type="presParOf" srcId="{742C3BA9-7907-40CA-AA3E-C15C99CBDDF4}" destId="{3052730A-934D-4970-94F7-3427026E1AF3}" srcOrd="1" destOrd="0" presId="urn:microsoft.com/office/officeart/2005/8/layout/orgChart1"/>
    <dgm:cxn modelId="{F5B660BB-0C17-4DCD-A061-508D21E3999C}" type="presParOf" srcId="{3052730A-934D-4970-94F7-3427026E1AF3}" destId="{84C994BE-8AB0-4D99-BE23-5E7953258192}" srcOrd="0" destOrd="0" presId="urn:microsoft.com/office/officeart/2005/8/layout/orgChart1"/>
    <dgm:cxn modelId="{D1FA5BD3-FF05-49C6-8F5C-67C0F352A6EA}" type="presParOf" srcId="{3052730A-934D-4970-94F7-3427026E1AF3}" destId="{9E37C5ED-9647-401E-976A-0D95C9C20348}" srcOrd="1" destOrd="0" presId="urn:microsoft.com/office/officeart/2005/8/layout/orgChart1"/>
    <dgm:cxn modelId="{F94A064D-0546-4309-BF2F-36C27AF4CF73}" type="presParOf" srcId="{9E37C5ED-9647-401E-976A-0D95C9C20348}" destId="{71957FBE-96EA-45BF-8AF6-2DA91E86A11E}" srcOrd="0" destOrd="0" presId="urn:microsoft.com/office/officeart/2005/8/layout/orgChart1"/>
    <dgm:cxn modelId="{A710D0ED-EF7E-4B2F-9E12-5D0C02C7478A}" type="presParOf" srcId="{71957FBE-96EA-45BF-8AF6-2DA91E86A11E}" destId="{C1C6BF5D-CC41-41A9-B00E-4A669AC2817F}" srcOrd="0" destOrd="0" presId="urn:microsoft.com/office/officeart/2005/8/layout/orgChart1"/>
    <dgm:cxn modelId="{54AF9F52-5727-42DF-A2A8-0688F3601E5D}" type="presParOf" srcId="{71957FBE-96EA-45BF-8AF6-2DA91E86A11E}" destId="{D4501DA8-61E4-4812-82BE-ED1C0C70B656}" srcOrd="1" destOrd="0" presId="urn:microsoft.com/office/officeart/2005/8/layout/orgChart1"/>
    <dgm:cxn modelId="{3721F65A-D82E-490B-8F19-1C356DBFCFCC}" type="presParOf" srcId="{9E37C5ED-9647-401E-976A-0D95C9C20348}" destId="{0FD233F7-16DD-4C47-B4F4-0A5C60A2F003}" srcOrd="1" destOrd="0" presId="urn:microsoft.com/office/officeart/2005/8/layout/orgChart1"/>
    <dgm:cxn modelId="{77254EBA-FE49-490E-AF95-ABF83D702659}" type="presParOf" srcId="{9E37C5ED-9647-401E-976A-0D95C9C20348}" destId="{4050A482-3D07-400E-8520-041482540786}" srcOrd="2" destOrd="0" presId="urn:microsoft.com/office/officeart/2005/8/layout/orgChart1"/>
    <dgm:cxn modelId="{309A9DEF-39D9-4DC9-BDE0-D0AE95C4CD2D}" type="presParOf" srcId="{742C3BA9-7907-40CA-AA3E-C15C99CBDDF4}" destId="{B232D9A8-8633-4C9D-AE67-BABD024039B3}" srcOrd="2" destOrd="0" presId="urn:microsoft.com/office/officeart/2005/8/layout/orgChart1"/>
    <dgm:cxn modelId="{0CC64F0E-9F51-466B-BAEA-F6DAE497200C}" type="presParOf" srcId="{4138DBAD-3213-4C88-8D81-60AA5422379B}" destId="{7AEBFD24-C427-4CC2-AF85-146FBDFD7D0F}"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F4B9F3-8E4E-4CC6-B36D-6AA6CB437AFC}">
      <dsp:nvSpPr>
        <dsp:cNvPr id="0" name=""/>
        <dsp:cNvSpPr/>
      </dsp:nvSpPr>
      <dsp:spPr>
        <a:xfrm>
          <a:off x="763428" y="0"/>
          <a:ext cx="8652192" cy="3594100"/>
        </a:xfrm>
        <a:prstGeom prst="rightArrow">
          <a:avLst/>
        </a:prstGeom>
        <a:solidFill>
          <a:schemeClr val="accent3">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E714229-4FDB-44DC-993E-48CE13974932}">
      <dsp:nvSpPr>
        <dsp:cNvPr id="0" name=""/>
        <dsp:cNvSpPr/>
      </dsp:nvSpPr>
      <dsp:spPr>
        <a:xfrm>
          <a:off x="344934" y="1078230"/>
          <a:ext cx="3053715" cy="1437640"/>
        </a:xfrm>
        <a:prstGeom prst="roundRect">
          <a:avLst/>
        </a:prstGeom>
        <a:solidFill>
          <a:schemeClr val="accent3">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cs-CZ" sz="2700" kern="1200" dirty="0" smtClean="0"/>
            <a:t>Porušení právní povinnosti</a:t>
          </a:r>
          <a:endParaRPr lang="cs-CZ" sz="2700" kern="1200" dirty="0"/>
        </a:p>
      </dsp:txBody>
      <dsp:txXfrm>
        <a:off x="415114" y="1148410"/>
        <a:ext cx="2913355" cy="1297280"/>
      </dsp:txXfrm>
    </dsp:sp>
    <dsp:sp modelId="{0F8AB609-0B9C-42D2-ADB8-B0CDEF09A769}">
      <dsp:nvSpPr>
        <dsp:cNvPr id="0" name=""/>
        <dsp:cNvSpPr/>
      </dsp:nvSpPr>
      <dsp:spPr>
        <a:xfrm>
          <a:off x="3562667" y="1078230"/>
          <a:ext cx="3053715" cy="1437640"/>
        </a:xfrm>
        <a:prstGeom prst="roundRect">
          <a:avLst/>
        </a:prstGeom>
        <a:solidFill>
          <a:schemeClr val="accent3">
            <a:hueOff val="337438"/>
            <a:satOff val="17272"/>
            <a:lumOff val="7255"/>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cs-CZ" sz="2700" kern="1200" dirty="0" smtClean="0"/>
            <a:t>Příčinná souvislost</a:t>
          </a:r>
          <a:endParaRPr lang="cs-CZ" sz="2700" kern="1200" dirty="0"/>
        </a:p>
      </dsp:txBody>
      <dsp:txXfrm>
        <a:off x="3632847" y="1148410"/>
        <a:ext cx="2913355" cy="1297280"/>
      </dsp:txXfrm>
    </dsp:sp>
    <dsp:sp modelId="{8B4FE3F0-24A0-468E-BC57-0C15AD6D5069}">
      <dsp:nvSpPr>
        <dsp:cNvPr id="0" name=""/>
        <dsp:cNvSpPr/>
      </dsp:nvSpPr>
      <dsp:spPr>
        <a:xfrm>
          <a:off x="6780400" y="1078230"/>
          <a:ext cx="3053715" cy="1437640"/>
        </a:xfrm>
        <a:prstGeom prst="roundRect">
          <a:avLst/>
        </a:prstGeom>
        <a:solidFill>
          <a:schemeClr val="accent3">
            <a:hueOff val="674876"/>
            <a:satOff val="34544"/>
            <a:lumOff val="1451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cs-CZ" sz="2700" kern="1200" dirty="0" smtClean="0"/>
            <a:t>Škoda/porušení právem chráněného zájmu </a:t>
          </a:r>
          <a:endParaRPr lang="cs-CZ" sz="2700" kern="1200" dirty="0"/>
        </a:p>
      </dsp:txBody>
      <dsp:txXfrm>
        <a:off x="6850580" y="1148410"/>
        <a:ext cx="2913355" cy="12972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E62558-1BC2-43EC-9D57-C716349960D0}">
      <dsp:nvSpPr>
        <dsp:cNvPr id="0" name=""/>
        <dsp:cNvSpPr/>
      </dsp:nvSpPr>
      <dsp:spPr>
        <a:xfrm rot="5400000">
          <a:off x="3651077" y="-1184355"/>
          <a:ext cx="1369637" cy="4080843"/>
        </a:xfrm>
        <a:prstGeom prst="round2SameRect">
          <a:avLst/>
        </a:prstGeom>
        <a:solidFill>
          <a:schemeClr val="lt1">
            <a:alpha val="90000"/>
            <a:tint val="40000"/>
            <a:hueOff val="0"/>
            <a:satOff val="0"/>
            <a:lumOff val="0"/>
            <a:alphaOff val="0"/>
          </a:schemeClr>
        </a:solidFill>
        <a:ln w="12700" cap="flat" cmpd="sng" algn="in">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l" defTabSz="1422400" rtl="0">
            <a:lnSpc>
              <a:spcPct val="90000"/>
            </a:lnSpc>
            <a:spcBef>
              <a:spcPct val="0"/>
            </a:spcBef>
            <a:spcAft>
              <a:spcPct val="15000"/>
            </a:spcAft>
            <a:buChar char="••"/>
          </a:pPr>
          <a:r>
            <a:rPr lang="cs-CZ" sz="3200" kern="1200" dirty="0" smtClean="0"/>
            <a:t>Ze Smlouvy </a:t>
          </a:r>
          <a:endParaRPr lang="cs-CZ" sz="3200" kern="1200" dirty="0"/>
        </a:p>
        <a:p>
          <a:pPr marL="285750" lvl="1" indent="-285750" algn="l" defTabSz="1422400" rtl="0">
            <a:lnSpc>
              <a:spcPct val="90000"/>
            </a:lnSpc>
            <a:spcBef>
              <a:spcPct val="0"/>
            </a:spcBef>
            <a:spcAft>
              <a:spcPct val="15000"/>
            </a:spcAft>
            <a:buChar char="••"/>
          </a:pPr>
          <a:r>
            <a:rPr lang="cs-CZ" sz="3200" kern="1200" dirty="0" smtClean="0"/>
            <a:t>Ze Zákona</a:t>
          </a:r>
          <a:endParaRPr lang="cs-CZ" sz="3200" kern="1200" dirty="0"/>
        </a:p>
      </dsp:txBody>
      <dsp:txXfrm rot="-5400000">
        <a:off x="2295474" y="238108"/>
        <a:ext cx="4013983" cy="1235917"/>
      </dsp:txXfrm>
    </dsp:sp>
    <dsp:sp modelId="{E0350528-6D67-4391-9A72-78FE494ED76B}">
      <dsp:nvSpPr>
        <dsp:cNvPr id="0" name=""/>
        <dsp:cNvSpPr/>
      </dsp:nvSpPr>
      <dsp:spPr>
        <a:xfrm>
          <a:off x="0" y="42"/>
          <a:ext cx="2295474" cy="1712047"/>
        </a:xfrm>
        <a:prstGeom prst="roundRect">
          <a:avLst/>
        </a:prstGeom>
        <a:solidFill>
          <a:schemeClr val="accent1"/>
        </a:solidFill>
        <a:ln w="12700" cap="flat" cmpd="sng" algn="in">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0">
            <a:lnSpc>
              <a:spcPct val="90000"/>
            </a:lnSpc>
            <a:spcBef>
              <a:spcPct val="0"/>
            </a:spcBef>
            <a:spcAft>
              <a:spcPct val="35000"/>
            </a:spcAft>
          </a:pPr>
          <a:r>
            <a:rPr lang="cs-CZ" sz="3200" kern="1200" dirty="0" smtClean="0">
              <a:solidFill>
                <a:schemeClr val="bg1"/>
              </a:solidFill>
            </a:rPr>
            <a:t>Povinnost daná:</a:t>
          </a:r>
          <a:endParaRPr lang="cs-CZ" sz="3200" kern="1200" dirty="0">
            <a:solidFill>
              <a:schemeClr val="bg1"/>
            </a:solidFill>
          </a:endParaRPr>
        </a:p>
      </dsp:txBody>
      <dsp:txXfrm>
        <a:off x="83575" y="83617"/>
        <a:ext cx="2128324" cy="1544897"/>
      </dsp:txXfrm>
    </dsp:sp>
    <dsp:sp modelId="{72CD7713-2025-449F-9F53-E1DB2AF1AF29}">
      <dsp:nvSpPr>
        <dsp:cNvPr id="0" name=""/>
        <dsp:cNvSpPr/>
      </dsp:nvSpPr>
      <dsp:spPr>
        <a:xfrm rot="5400000">
          <a:off x="3651077" y="613294"/>
          <a:ext cx="1369637" cy="4080843"/>
        </a:xfrm>
        <a:prstGeom prst="round2SameRect">
          <a:avLst/>
        </a:prstGeom>
        <a:solidFill>
          <a:schemeClr val="lt1">
            <a:alpha val="90000"/>
            <a:tint val="40000"/>
            <a:hueOff val="0"/>
            <a:satOff val="0"/>
            <a:lumOff val="0"/>
            <a:alphaOff val="0"/>
          </a:schemeClr>
        </a:solidFill>
        <a:ln w="12700" cap="flat" cmpd="sng" algn="in">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l" defTabSz="1422400" rtl="0">
            <a:lnSpc>
              <a:spcPct val="90000"/>
            </a:lnSpc>
            <a:spcBef>
              <a:spcPct val="0"/>
            </a:spcBef>
            <a:spcAft>
              <a:spcPct val="15000"/>
            </a:spcAft>
            <a:buChar char="••"/>
          </a:pPr>
          <a:r>
            <a:rPr lang="cs-CZ" sz="3200" kern="1200" dirty="0" smtClean="0"/>
            <a:t>Úmysl</a:t>
          </a:r>
          <a:endParaRPr lang="cs-CZ" sz="3200" kern="1200" dirty="0"/>
        </a:p>
        <a:p>
          <a:pPr marL="285750" lvl="1" indent="-285750" algn="l" defTabSz="1422400" rtl="0">
            <a:lnSpc>
              <a:spcPct val="90000"/>
            </a:lnSpc>
            <a:spcBef>
              <a:spcPct val="0"/>
            </a:spcBef>
            <a:spcAft>
              <a:spcPct val="15000"/>
            </a:spcAft>
            <a:buChar char="••"/>
          </a:pPr>
          <a:r>
            <a:rPr lang="cs-CZ" sz="3200" kern="1200" dirty="0" smtClean="0"/>
            <a:t>Nedbalost</a:t>
          </a:r>
          <a:endParaRPr lang="cs-CZ" sz="3200" kern="1200" dirty="0"/>
        </a:p>
      </dsp:txBody>
      <dsp:txXfrm rot="-5400000">
        <a:off x="2295474" y="2035757"/>
        <a:ext cx="4013983" cy="1235917"/>
      </dsp:txXfrm>
    </dsp:sp>
    <dsp:sp modelId="{FA4A756A-16F7-4591-B7B1-AB2FE5B8F4AC}">
      <dsp:nvSpPr>
        <dsp:cNvPr id="0" name=""/>
        <dsp:cNvSpPr/>
      </dsp:nvSpPr>
      <dsp:spPr>
        <a:xfrm>
          <a:off x="0" y="1797692"/>
          <a:ext cx="2295474" cy="1712047"/>
        </a:xfrm>
        <a:prstGeom prst="roundRect">
          <a:avLst/>
        </a:prstGeom>
        <a:solidFill>
          <a:schemeClr val="accent1"/>
        </a:solidFill>
        <a:ln w="12700" cap="flat" cmpd="sng" algn="in">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rtl="0">
            <a:lnSpc>
              <a:spcPct val="90000"/>
            </a:lnSpc>
            <a:spcBef>
              <a:spcPct val="0"/>
            </a:spcBef>
            <a:spcAft>
              <a:spcPct val="35000"/>
            </a:spcAft>
          </a:pPr>
          <a:r>
            <a:rPr lang="cs-CZ" sz="3200" kern="1200" dirty="0" smtClean="0">
              <a:solidFill>
                <a:schemeClr val="bg1"/>
              </a:solidFill>
            </a:rPr>
            <a:t>Typy zavinění</a:t>
          </a:r>
          <a:endParaRPr lang="cs-CZ" sz="3200" kern="1200" dirty="0">
            <a:solidFill>
              <a:schemeClr val="bg1"/>
            </a:solidFill>
          </a:endParaRPr>
        </a:p>
      </dsp:txBody>
      <dsp:txXfrm>
        <a:off x="83575" y="1881267"/>
        <a:ext cx="2128324" cy="154489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16FA72-3BDA-4E8F-A8E3-4D4BBAE278E4}">
      <dsp:nvSpPr>
        <dsp:cNvPr id="0" name=""/>
        <dsp:cNvSpPr/>
      </dsp:nvSpPr>
      <dsp:spPr>
        <a:xfrm>
          <a:off x="668000" y="805"/>
          <a:ext cx="2763453" cy="1658071"/>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rtl="0">
            <a:lnSpc>
              <a:spcPct val="90000"/>
            </a:lnSpc>
            <a:spcBef>
              <a:spcPct val="0"/>
            </a:spcBef>
            <a:spcAft>
              <a:spcPct val="35000"/>
            </a:spcAft>
          </a:pPr>
          <a:r>
            <a:rPr lang="cs-CZ" sz="3000" kern="1200" dirty="0" smtClean="0"/>
            <a:t>Občanskoprávní</a:t>
          </a:r>
          <a:endParaRPr lang="cs-CZ" sz="3000" kern="1200" dirty="0"/>
        </a:p>
      </dsp:txBody>
      <dsp:txXfrm>
        <a:off x="668000" y="805"/>
        <a:ext cx="2763453" cy="1658071"/>
      </dsp:txXfrm>
    </dsp:sp>
    <dsp:sp modelId="{55FF1A21-93DD-4F72-B6F5-9537EF191E31}">
      <dsp:nvSpPr>
        <dsp:cNvPr id="0" name=""/>
        <dsp:cNvSpPr/>
      </dsp:nvSpPr>
      <dsp:spPr>
        <a:xfrm>
          <a:off x="3707798" y="805"/>
          <a:ext cx="2763453" cy="1658071"/>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rtl="0">
            <a:lnSpc>
              <a:spcPct val="90000"/>
            </a:lnSpc>
            <a:spcBef>
              <a:spcPct val="0"/>
            </a:spcBef>
            <a:spcAft>
              <a:spcPct val="35000"/>
            </a:spcAft>
          </a:pPr>
          <a:r>
            <a:rPr lang="cs-CZ" sz="3000" kern="1200" smtClean="0"/>
            <a:t>Pracovněprávní</a:t>
          </a:r>
          <a:endParaRPr lang="cs-CZ" sz="3000" kern="1200"/>
        </a:p>
      </dsp:txBody>
      <dsp:txXfrm>
        <a:off x="3707798" y="805"/>
        <a:ext cx="2763453" cy="1658071"/>
      </dsp:txXfrm>
    </dsp:sp>
    <dsp:sp modelId="{67E57CF2-BE2C-47C8-AEF5-137048514E27}">
      <dsp:nvSpPr>
        <dsp:cNvPr id="0" name=""/>
        <dsp:cNvSpPr/>
      </dsp:nvSpPr>
      <dsp:spPr>
        <a:xfrm>
          <a:off x="6747596" y="805"/>
          <a:ext cx="2763453" cy="1658071"/>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rtl="0">
            <a:lnSpc>
              <a:spcPct val="90000"/>
            </a:lnSpc>
            <a:spcBef>
              <a:spcPct val="0"/>
            </a:spcBef>
            <a:spcAft>
              <a:spcPct val="35000"/>
            </a:spcAft>
          </a:pPr>
          <a:r>
            <a:rPr lang="cs-CZ" sz="3000" kern="1200" smtClean="0"/>
            <a:t>Správní</a:t>
          </a:r>
          <a:endParaRPr lang="cs-CZ" sz="3000" kern="1200"/>
        </a:p>
      </dsp:txBody>
      <dsp:txXfrm>
        <a:off x="6747596" y="805"/>
        <a:ext cx="2763453" cy="1658071"/>
      </dsp:txXfrm>
    </dsp:sp>
    <dsp:sp modelId="{25DB820A-09E7-47C4-8265-AE05A074B592}">
      <dsp:nvSpPr>
        <dsp:cNvPr id="0" name=""/>
        <dsp:cNvSpPr/>
      </dsp:nvSpPr>
      <dsp:spPr>
        <a:xfrm>
          <a:off x="2187899" y="1935222"/>
          <a:ext cx="2763453" cy="1658071"/>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rtl="0">
            <a:lnSpc>
              <a:spcPct val="90000"/>
            </a:lnSpc>
            <a:spcBef>
              <a:spcPct val="0"/>
            </a:spcBef>
            <a:spcAft>
              <a:spcPct val="35000"/>
            </a:spcAft>
          </a:pPr>
          <a:r>
            <a:rPr lang="cs-CZ" sz="3000" kern="1200" dirty="0" smtClean="0"/>
            <a:t>Trestní</a:t>
          </a:r>
          <a:endParaRPr lang="cs-CZ" sz="3000" kern="1200" dirty="0"/>
        </a:p>
      </dsp:txBody>
      <dsp:txXfrm>
        <a:off x="2187899" y="1935222"/>
        <a:ext cx="2763453" cy="1658071"/>
      </dsp:txXfrm>
    </dsp:sp>
    <dsp:sp modelId="{38470576-7B94-46BE-B422-E43DA0AFB659}">
      <dsp:nvSpPr>
        <dsp:cNvPr id="0" name=""/>
        <dsp:cNvSpPr/>
      </dsp:nvSpPr>
      <dsp:spPr>
        <a:xfrm>
          <a:off x="5227697" y="1935222"/>
          <a:ext cx="2763453" cy="1658071"/>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rtl="0">
            <a:lnSpc>
              <a:spcPct val="90000"/>
            </a:lnSpc>
            <a:spcBef>
              <a:spcPct val="0"/>
            </a:spcBef>
            <a:spcAft>
              <a:spcPct val="35000"/>
            </a:spcAft>
          </a:pPr>
          <a:r>
            <a:rPr lang="cs-CZ" sz="3000" kern="1200" dirty="0" smtClean="0"/>
            <a:t>Disciplinární</a:t>
          </a:r>
          <a:endParaRPr lang="cs-CZ" sz="3000" kern="1200" dirty="0"/>
        </a:p>
      </dsp:txBody>
      <dsp:txXfrm>
        <a:off x="5227697" y="1935222"/>
        <a:ext cx="2763453" cy="165807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395202-EC38-4AB8-907B-F6098A8F7EDA}">
      <dsp:nvSpPr>
        <dsp:cNvPr id="0" name=""/>
        <dsp:cNvSpPr/>
      </dsp:nvSpPr>
      <dsp:spPr>
        <a:xfrm>
          <a:off x="3180" y="13957"/>
          <a:ext cx="3101429" cy="866410"/>
        </a:xfrm>
        <a:prstGeom prst="rect">
          <a:avLst/>
        </a:prstGeom>
        <a:solidFill>
          <a:schemeClr val="accent1">
            <a:hueOff val="0"/>
            <a:satOff val="0"/>
            <a:lumOff val="0"/>
            <a:alphaOff val="0"/>
          </a:schemeClr>
        </a:solidFill>
        <a:ln w="12700"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rtl="0">
            <a:lnSpc>
              <a:spcPct val="90000"/>
            </a:lnSpc>
            <a:spcBef>
              <a:spcPct val="0"/>
            </a:spcBef>
            <a:spcAft>
              <a:spcPct val="35000"/>
            </a:spcAft>
          </a:pPr>
          <a:r>
            <a:rPr lang="cs-CZ" sz="2500" b="1" kern="1200" smtClean="0"/>
            <a:t>Nutná obrana</a:t>
          </a:r>
          <a:endParaRPr lang="cs-CZ" sz="2500" kern="1200"/>
        </a:p>
      </dsp:txBody>
      <dsp:txXfrm>
        <a:off x="3180" y="13957"/>
        <a:ext cx="3101429" cy="866410"/>
      </dsp:txXfrm>
    </dsp:sp>
    <dsp:sp modelId="{B5A249E3-A819-4C84-A4BC-D9837207E05E}">
      <dsp:nvSpPr>
        <dsp:cNvPr id="0" name=""/>
        <dsp:cNvSpPr/>
      </dsp:nvSpPr>
      <dsp:spPr>
        <a:xfrm>
          <a:off x="3180" y="880367"/>
          <a:ext cx="3101429" cy="3499875"/>
        </a:xfrm>
        <a:prstGeom prst="rect">
          <a:avLst/>
        </a:prstGeom>
        <a:solidFill>
          <a:schemeClr val="accent1">
            <a:alpha val="90000"/>
            <a:tint val="40000"/>
            <a:hueOff val="0"/>
            <a:satOff val="0"/>
            <a:lumOff val="0"/>
            <a:alphaOff val="0"/>
          </a:schemeClr>
        </a:solidFill>
        <a:ln w="12700" cap="flat" cmpd="sng" algn="in">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rtl="0">
            <a:lnSpc>
              <a:spcPct val="90000"/>
            </a:lnSpc>
            <a:spcBef>
              <a:spcPct val="0"/>
            </a:spcBef>
            <a:spcAft>
              <a:spcPct val="15000"/>
            </a:spcAft>
            <a:buChar char="••"/>
          </a:pPr>
          <a:r>
            <a:rPr lang="cs-CZ" sz="1800" kern="1200" dirty="0" smtClean="0"/>
            <a:t>Před útokem</a:t>
          </a:r>
          <a:endParaRPr lang="cs-CZ" sz="1800" kern="1200" dirty="0"/>
        </a:p>
        <a:p>
          <a:pPr marL="342900" lvl="2" indent="-171450" algn="l" defTabSz="711200" rtl="0">
            <a:lnSpc>
              <a:spcPct val="90000"/>
            </a:lnSpc>
            <a:spcBef>
              <a:spcPct val="0"/>
            </a:spcBef>
            <a:spcAft>
              <a:spcPct val="15000"/>
            </a:spcAft>
            <a:buChar char="••"/>
          </a:pPr>
          <a:r>
            <a:rPr lang="cs-CZ" sz="1600" kern="1200" dirty="0" smtClean="0"/>
            <a:t>Kdo odvrací od sebe nebo od jiného </a:t>
          </a:r>
          <a:r>
            <a:rPr lang="cs-CZ" sz="1600" u="sng" kern="1200" dirty="0" smtClean="0">
              <a:effectLst>
                <a:outerShdw blurRad="38100" dist="38100" dir="2700000" algn="tl">
                  <a:srgbClr val="000000">
                    <a:alpha val="43137"/>
                  </a:srgbClr>
                </a:outerShdw>
              </a:effectLst>
            </a:rPr>
            <a:t>bezprostředně hrozící nebo trvající protiprávní útok </a:t>
          </a:r>
          <a:r>
            <a:rPr lang="cs-CZ" sz="1600" kern="1200" dirty="0" smtClean="0"/>
            <a:t>a způsobí přitom útočníkovi újmu, není povinen k její náhradě. To neplatí, je-li zjevné, že napadenému hrozí vzhledem k jeho poměrům újma jen nepatrná nebo obrana je zcela zjevně nepřiměřená, zejména vzhledem k závažnosti újmy útočníka způsobené odvracením útoku. </a:t>
          </a:r>
          <a:r>
            <a:rPr lang="cs-CZ" sz="1600" b="1" kern="1200" dirty="0" smtClean="0"/>
            <a:t> </a:t>
          </a:r>
          <a:endParaRPr lang="cs-CZ" sz="1600" kern="1200" dirty="0"/>
        </a:p>
      </dsp:txBody>
      <dsp:txXfrm>
        <a:off x="3180" y="880367"/>
        <a:ext cx="3101429" cy="3499875"/>
      </dsp:txXfrm>
    </dsp:sp>
    <dsp:sp modelId="{6F7980E6-47C4-482C-B6B5-B769177DB586}">
      <dsp:nvSpPr>
        <dsp:cNvPr id="0" name=""/>
        <dsp:cNvSpPr/>
      </dsp:nvSpPr>
      <dsp:spPr>
        <a:xfrm>
          <a:off x="3538810" y="13957"/>
          <a:ext cx="3101429" cy="866410"/>
        </a:xfrm>
        <a:prstGeom prst="rect">
          <a:avLst/>
        </a:prstGeom>
        <a:solidFill>
          <a:schemeClr val="accent1">
            <a:hueOff val="0"/>
            <a:satOff val="0"/>
            <a:lumOff val="0"/>
            <a:alphaOff val="0"/>
          </a:schemeClr>
        </a:solidFill>
        <a:ln w="12700"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rtl="0">
            <a:lnSpc>
              <a:spcPct val="90000"/>
            </a:lnSpc>
            <a:spcBef>
              <a:spcPct val="0"/>
            </a:spcBef>
            <a:spcAft>
              <a:spcPct val="35000"/>
            </a:spcAft>
          </a:pPr>
          <a:r>
            <a:rPr lang="cs-CZ" sz="2500" b="1" kern="1200" dirty="0" smtClean="0"/>
            <a:t>Krajní nouze</a:t>
          </a:r>
          <a:endParaRPr lang="cs-CZ" sz="2500" kern="1200" dirty="0"/>
        </a:p>
      </dsp:txBody>
      <dsp:txXfrm>
        <a:off x="3538810" y="13957"/>
        <a:ext cx="3101429" cy="866410"/>
      </dsp:txXfrm>
    </dsp:sp>
    <dsp:sp modelId="{EF61DDDF-6325-40CF-A65E-CDC2E2BCB953}">
      <dsp:nvSpPr>
        <dsp:cNvPr id="0" name=""/>
        <dsp:cNvSpPr/>
      </dsp:nvSpPr>
      <dsp:spPr>
        <a:xfrm>
          <a:off x="3538810" y="880367"/>
          <a:ext cx="3101429" cy="3499875"/>
        </a:xfrm>
        <a:prstGeom prst="rect">
          <a:avLst/>
        </a:prstGeom>
        <a:solidFill>
          <a:schemeClr val="accent1">
            <a:alpha val="90000"/>
            <a:tint val="40000"/>
            <a:hueOff val="0"/>
            <a:satOff val="0"/>
            <a:lumOff val="0"/>
            <a:alphaOff val="0"/>
          </a:schemeClr>
        </a:solidFill>
        <a:ln w="12700" cap="flat" cmpd="sng" algn="in">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55650" rtl="0">
            <a:lnSpc>
              <a:spcPct val="90000"/>
            </a:lnSpc>
            <a:spcBef>
              <a:spcPct val="0"/>
            </a:spcBef>
            <a:spcAft>
              <a:spcPct val="15000"/>
            </a:spcAft>
            <a:buChar char="••"/>
          </a:pPr>
          <a:r>
            <a:rPr lang="cs-CZ" sz="1700" kern="1200" dirty="0" smtClean="0"/>
            <a:t>Před hrozící újmou</a:t>
          </a:r>
          <a:endParaRPr lang="cs-CZ" sz="1700" kern="1200" dirty="0"/>
        </a:p>
        <a:p>
          <a:pPr marL="342900" lvl="2" indent="-171450" algn="l" defTabSz="711200">
            <a:lnSpc>
              <a:spcPct val="90000"/>
            </a:lnSpc>
            <a:spcBef>
              <a:spcPct val="0"/>
            </a:spcBef>
            <a:spcAft>
              <a:spcPct val="15000"/>
            </a:spcAft>
            <a:buChar char="••"/>
          </a:pPr>
          <a:r>
            <a:rPr lang="cs-CZ" sz="1600" kern="1200" dirty="0" smtClean="0"/>
            <a:t>Kdo odvrací od sebe nebo od jiného </a:t>
          </a:r>
          <a:r>
            <a:rPr lang="cs-CZ" sz="1600" u="sng" kern="1200" dirty="0" smtClean="0">
              <a:effectLst>
                <a:outerShdw blurRad="38100" dist="38100" dir="2700000" algn="tl">
                  <a:srgbClr val="000000">
                    <a:alpha val="43137"/>
                  </a:srgbClr>
                </a:outerShdw>
              </a:effectLst>
            </a:rPr>
            <a:t>přímo hrozící nebezpečí újmy</a:t>
          </a:r>
          <a:r>
            <a:rPr lang="cs-CZ" sz="1600" kern="1200" dirty="0" smtClean="0"/>
            <a:t>, není povinen k náhradě újmy tím způsobené, nebylo-li za daných okolností možné odvrátit nebezpečí jinak nebo nezpůsobí-li následek zjevně stejně závažný nebo ještě závažnější než újma, která hrozila, ledaže by majetek i bez jednání v nouzi podlehl zkáze. To neplatí, vyvolal-li nebezpečí vlastní vinou sám jednající. </a:t>
          </a:r>
          <a:endParaRPr lang="cs-CZ" sz="1600" kern="1200" dirty="0"/>
        </a:p>
      </dsp:txBody>
      <dsp:txXfrm>
        <a:off x="3538810" y="880367"/>
        <a:ext cx="3101429" cy="3499875"/>
      </dsp:txXfrm>
    </dsp:sp>
    <dsp:sp modelId="{E04B2CB9-BA52-4675-955E-C5EA7F7CEC19}">
      <dsp:nvSpPr>
        <dsp:cNvPr id="0" name=""/>
        <dsp:cNvSpPr/>
      </dsp:nvSpPr>
      <dsp:spPr>
        <a:xfrm>
          <a:off x="7074439" y="13957"/>
          <a:ext cx="3101429" cy="866410"/>
        </a:xfrm>
        <a:prstGeom prst="rect">
          <a:avLst/>
        </a:prstGeom>
        <a:solidFill>
          <a:schemeClr val="accent1">
            <a:hueOff val="0"/>
            <a:satOff val="0"/>
            <a:lumOff val="0"/>
            <a:alphaOff val="0"/>
          </a:schemeClr>
        </a:solidFill>
        <a:ln w="12700" cap="flat" cmpd="sng" algn="in">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rtl="0">
            <a:lnSpc>
              <a:spcPct val="90000"/>
            </a:lnSpc>
            <a:spcBef>
              <a:spcPct val="0"/>
            </a:spcBef>
            <a:spcAft>
              <a:spcPct val="35000"/>
            </a:spcAft>
          </a:pPr>
          <a:r>
            <a:rPr lang="cs-CZ" sz="2500" b="1" kern="1200" dirty="0" smtClean="0"/>
            <a:t>Omluvitelné vzrušení</a:t>
          </a:r>
          <a:endParaRPr lang="cs-CZ" sz="2500" b="1" kern="1200" dirty="0"/>
        </a:p>
      </dsp:txBody>
      <dsp:txXfrm>
        <a:off x="7074439" y="13957"/>
        <a:ext cx="3101429" cy="866410"/>
      </dsp:txXfrm>
    </dsp:sp>
    <dsp:sp modelId="{D1D41F59-D2DF-4F8C-8C98-7B3C0575FAA2}">
      <dsp:nvSpPr>
        <dsp:cNvPr id="0" name=""/>
        <dsp:cNvSpPr/>
      </dsp:nvSpPr>
      <dsp:spPr>
        <a:xfrm>
          <a:off x="7074439" y="880367"/>
          <a:ext cx="3101429" cy="3499875"/>
        </a:xfrm>
        <a:prstGeom prst="rect">
          <a:avLst/>
        </a:prstGeom>
        <a:solidFill>
          <a:schemeClr val="accent1">
            <a:alpha val="90000"/>
            <a:tint val="40000"/>
            <a:hueOff val="0"/>
            <a:satOff val="0"/>
            <a:lumOff val="0"/>
            <a:alphaOff val="0"/>
          </a:schemeClr>
        </a:solidFill>
        <a:ln w="12700" cap="flat" cmpd="sng" algn="in">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rtl="0">
            <a:lnSpc>
              <a:spcPct val="90000"/>
            </a:lnSpc>
            <a:spcBef>
              <a:spcPct val="0"/>
            </a:spcBef>
            <a:spcAft>
              <a:spcPct val="15000"/>
            </a:spcAft>
            <a:buChar char="••"/>
          </a:pPr>
          <a:r>
            <a:rPr lang="cs-CZ" sz="2500" kern="1200" dirty="0" smtClean="0"/>
            <a:t>Při posouzení, zda někdo jednal v nutné obraně, anebo v krajní nouzi, se přihlédne i k omluvitelnému vzrušení mysli</a:t>
          </a:r>
          <a:endParaRPr lang="cs-CZ" sz="2500" kern="1200" dirty="0"/>
        </a:p>
      </dsp:txBody>
      <dsp:txXfrm>
        <a:off x="7074439" y="880367"/>
        <a:ext cx="3101429" cy="349987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CFED50-AA79-4782-B714-28BD09132132}">
      <dsp:nvSpPr>
        <dsp:cNvPr id="0" name=""/>
        <dsp:cNvSpPr/>
      </dsp:nvSpPr>
      <dsp:spPr>
        <a:xfrm>
          <a:off x="0" y="10549"/>
          <a:ext cx="10179050" cy="1544400"/>
        </a:xfrm>
        <a:prstGeom prst="round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l" defTabSz="1778000" rtl="0">
            <a:lnSpc>
              <a:spcPct val="90000"/>
            </a:lnSpc>
            <a:spcBef>
              <a:spcPct val="0"/>
            </a:spcBef>
            <a:spcAft>
              <a:spcPct val="35000"/>
            </a:spcAft>
          </a:pPr>
          <a:r>
            <a:rPr lang="cs-CZ" sz="4000" kern="1200" dirty="0" smtClean="0"/>
            <a:t>prokáže-li, že mu ve splnění povinnosti ze smlouvy dočasně nebo trvale zabránila:</a:t>
          </a:r>
          <a:endParaRPr lang="cs-CZ" sz="4000" kern="1200" dirty="0"/>
        </a:p>
      </dsp:txBody>
      <dsp:txXfrm>
        <a:off x="75391" y="85940"/>
        <a:ext cx="10028268" cy="1393618"/>
      </dsp:txXfrm>
    </dsp:sp>
    <dsp:sp modelId="{DE0B2635-5906-4BED-BA13-054196708C93}">
      <dsp:nvSpPr>
        <dsp:cNvPr id="0" name=""/>
        <dsp:cNvSpPr/>
      </dsp:nvSpPr>
      <dsp:spPr>
        <a:xfrm>
          <a:off x="0" y="1554949"/>
          <a:ext cx="10179050" cy="2028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3185" tIns="50800" rIns="284480" bIns="50800" numCol="1" spcCol="1270" anchor="t" anchorCtr="0">
          <a:noAutofit/>
        </a:bodyPr>
        <a:lstStyle/>
        <a:p>
          <a:pPr marL="285750" lvl="1" indent="-285750" algn="l" defTabSz="1377950" rtl="0">
            <a:lnSpc>
              <a:spcPct val="90000"/>
            </a:lnSpc>
            <a:spcBef>
              <a:spcPct val="0"/>
            </a:spcBef>
            <a:spcAft>
              <a:spcPct val="20000"/>
            </a:spcAft>
            <a:buChar char="••"/>
          </a:pPr>
          <a:r>
            <a:rPr lang="cs-CZ" sz="3100" kern="1200" dirty="0" smtClean="0"/>
            <a:t>mimořádná </a:t>
          </a:r>
          <a:endParaRPr lang="cs-CZ" sz="3100" kern="1200" dirty="0"/>
        </a:p>
        <a:p>
          <a:pPr marL="285750" lvl="1" indent="-285750" algn="l" defTabSz="1377950" rtl="0">
            <a:lnSpc>
              <a:spcPct val="90000"/>
            </a:lnSpc>
            <a:spcBef>
              <a:spcPct val="0"/>
            </a:spcBef>
            <a:spcAft>
              <a:spcPct val="20000"/>
            </a:spcAft>
            <a:buChar char="••"/>
          </a:pPr>
          <a:r>
            <a:rPr lang="cs-CZ" sz="3100" kern="1200" dirty="0" smtClean="0"/>
            <a:t>nepředvídatelná </a:t>
          </a:r>
          <a:endParaRPr lang="cs-CZ" sz="3100" kern="1200" dirty="0"/>
        </a:p>
        <a:p>
          <a:pPr marL="285750" lvl="1" indent="-285750" algn="l" defTabSz="1377950" rtl="0">
            <a:lnSpc>
              <a:spcPct val="90000"/>
            </a:lnSpc>
            <a:spcBef>
              <a:spcPct val="0"/>
            </a:spcBef>
            <a:spcAft>
              <a:spcPct val="20000"/>
            </a:spcAft>
            <a:buChar char="••"/>
          </a:pPr>
          <a:r>
            <a:rPr lang="cs-CZ" sz="3100" kern="1200" smtClean="0"/>
            <a:t>nepřekonatelná </a:t>
          </a:r>
          <a:endParaRPr lang="cs-CZ" sz="3100" kern="1200"/>
        </a:p>
        <a:p>
          <a:pPr marL="285750" lvl="1" indent="-285750" algn="l" defTabSz="1377950" rtl="0">
            <a:lnSpc>
              <a:spcPct val="90000"/>
            </a:lnSpc>
            <a:spcBef>
              <a:spcPct val="0"/>
            </a:spcBef>
            <a:spcAft>
              <a:spcPct val="20000"/>
            </a:spcAft>
            <a:buChar char="••"/>
          </a:pPr>
          <a:r>
            <a:rPr lang="cs-CZ" sz="3100" kern="1200" smtClean="0"/>
            <a:t>překážka vzniklá nezávisle na jeho vůli. </a:t>
          </a:r>
          <a:endParaRPr lang="cs-CZ" sz="3100" kern="1200"/>
        </a:p>
      </dsp:txBody>
      <dsp:txXfrm>
        <a:off x="0" y="1554949"/>
        <a:ext cx="10179050" cy="20286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430724-C447-4545-9BA5-11B1F884A852}">
      <dsp:nvSpPr>
        <dsp:cNvPr id="0" name=""/>
        <dsp:cNvSpPr/>
      </dsp:nvSpPr>
      <dsp:spPr>
        <a:xfrm>
          <a:off x="4298156" y="1604111"/>
          <a:ext cx="1939495" cy="673213"/>
        </a:xfrm>
        <a:custGeom>
          <a:avLst/>
          <a:gdLst/>
          <a:ahLst/>
          <a:cxnLst/>
          <a:rect l="0" t="0" r="0" b="0"/>
          <a:pathLst>
            <a:path>
              <a:moveTo>
                <a:pt x="0" y="0"/>
              </a:moveTo>
              <a:lnTo>
                <a:pt x="0" y="336606"/>
              </a:lnTo>
              <a:lnTo>
                <a:pt x="1939495" y="336606"/>
              </a:lnTo>
              <a:lnTo>
                <a:pt x="1939495" y="673213"/>
              </a:lnTo>
            </a:path>
          </a:pathLst>
        </a:custGeom>
        <a:noFill/>
        <a:ln w="12700" cap="flat" cmpd="sng" algn="in">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4381B64-D9EB-4308-A53D-256A7702C7C1}">
      <dsp:nvSpPr>
        <dsp:cNvPr id="0" name=""/>
        <dsp:cNvSpPr/>
      </dsp:nvSpPr>
      <dsp:spPr>
        <a:xfrm>
          <a:off x="2358660" y="1604111"/>
          <a:ext cx="1939495" cy="673213"/>
        </a:xfrm>
        <a:custGeom>
          <a:avLst/>
          <a:gdLst/>
          <a:ahLst/>
          <a:cxnLst/>
          <a:rect l="0" t="0" r="0" b="0"/>
          <a:pathLst>
            <a:path>
              <a:moveTo>
                <a:pt x="1939495" y="0"/>
              </a:moveTo>
              <a:lnTo>
                <a:pt x="1939495" y="336606"/>
              </a:lnTo>
              <a:lnTo>
                <a:pt x="0" y="336606"/>
              </a:lnTo>
              <a:lnTo>
                <a:pt x="0" y="673213"/>
              </a:lnTo>
            </a:path>
          </a:pathLst>
        </a:custGeom>
        <a:noFill/>
        <a:ln w="12700" cap="flat" cmpd="sng" algn="in">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C8557EA-3EE0-4D7E-AA64-78E03FD21936}">
      <dsp:nvSpPr>
        <dsp:cNvPr id="0" name=""/>
        <dsp:cNvSpPr/>
      </dsp:nvSpPr>
      <dsp:spPr>
        <a:xfrm>
          <a:off x="2695267" y="1222"/>
          <a:ext cx="3205777" cy="1602888"/>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2044700" rtl="0">
            <a:lnSpc>
              <a:spcPct val="90000"/>
            </a:lnSpc>
            <a:spcBef>
              <a:spcPct val="0"/>
            </a:spcBef>
            <a:spcAft>
              <a:spcPct val="35000"/>
            </a:spcAft>
          </a:pPr>
          <a:r>
            <a:rPr lang="cs-CZ" sz="4600" kern="1200" dirty="0" smtClean="0"/>
            <a:t>Újma</a:t>
          </a:r>
          <a:endParaRPr lang="cs-CZ" sz="4600" kern="1200" dirty="0"/>
        </a:p>
      </dsp:txBody>
      <dsp:txXfrm>
        <a:off x="2695267" y="1222"/>
        <a:ext cx="3205777" cy="1602888"/>
      </dsp:txXfrm>
    </dsp:sp>
    <dsp:sp modelId="{5C6D1F2C-4270-41FC-9559-8BCFBF72FC01}">
      <dsp:nvSpPr>
        <dsp:cNvPr id="0" name=""/>
        <dsp:cNvSpPr/>
      </dsp:nvSpPr>
      <dsp:spPr>
        <a:xfrm>
          <a:off x="755771" y="2277325"/>
          <a:ext cx="3205777" cy="1602888"/>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2044700" rtl="0">
            <a:lnSpc>
              <a:spcPct val="90000"/>
            </a:lnSpc>
            <a:spcBef>
              <a:spcPct val="0"/>
            </a:spcBef>
            <a:spcAft>
              <a:spcPct val="35000"/>
            </a:spcAft>
          </a:pPr>
          <a:r>
            <a:rPr lang="cs-CZ" sz="4600" kern="1200" dirty="0" smtClean="0"/>
            <a:t>Majetková Škoda</a:t>
          </a:r>
          <a:endParaRPr lang="cs-CZ" sz="4600" kern="1200" dirty="0"/>
        </a:p>
      </dsp:txBody>
      <dsp:txXfrm>
        <a:off x="755771" y="2277325"/>
        <a:ext cx="3205777" cy="1602888"/>
      </dsp:txXfrm>
    </dsp:sp>
    <dsp:sp modelId="{D2DAC25E-AD0B-4668-9A20-E8C91F9143A3}">
      <dsp:nvSpPr>
        <dsp:cNvPr id="0" name=""/>
        <dsp:cNvSpPr/>
      </dsp:nvSpPr>
      <dsp:spPr>
        <a:xfrm>
          <a:off x="4634762" y="2277325"/>
          <a:ext cx="3205777" cy="1602888"/>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lvl="0" algn="ctr" defTabSz="2044700" rtl="0">
            <a:lnSpc>
              <a:spcPct val="90000"/>
            </a:lnSpc>
            <a:spcBef>
              <a:spcPct val="0"/>
            </a:spcBef>
            <a:spcAft>
              <a:spcPct val="35000"/>
            </a:spcAft>
          </a:pPr>
          <a:r>
            <a:rPr lang="cs-CZ" sz="4600" kern="1200" dirty="0" smtClean="0"/>
            <a:t>Nemajetková Újma</a:t>
          </a:r>
          <a:endParaRPr lang="cs-CZ" sz="4600" kern="1200" dirty="0"/>
        </a:p>
      </dsp:txBody>
      <dsp:txXfrm>
        <a:off x="4634762" y="2277325"/>
        <a:ext cx="3205777" cy="160288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5539B5-0E0D-4041-893D-D104F9B96070}">
      <dsp:nvSpPr>
        <dsp:cNvPr id="0" name=""/>
        <dsp:cNvSpPr/>
      </dsp:nvSpPr>
      <dsp:spPr>
        <a:xfrm>
          <a:off x="8946" y="727454"/>
          <a:ext cx="5347977" cy="2139190"/>
        </a:xfrm>
        <a:prstGeom prst="chevron">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8031" tIns="82677" rIns="82677" bIns="82677" numCol="1" spcCol="1270" anchor="ctr" anchorCtr="0">
          <a:noAutofit/>
        </a:bodyPr>
        <a:lstStyle/>
        <a:p>
          <a:pPr lvl="0" algn="ctr" defTabSz="2755900">
            <a:lnSpc>
              <a:spcPct val="90000"/>
            </a:lnSpc>
            <a:spcBef>
              <a:spcPct val="0"/>
            </a:spcBef>
            <a:spcAft>
              <a:spcPct val="35000"/>
            </a:spcAft>
          </a:pPr>
          <a:r>
            <a:rPr lang="cs-CZ" sz="6200" kern="1200" dirty="0" smtClean="0"/>
            <a:t>Skutečná škoda</a:t>
          </a:r>
          <a:endParaRPr lang="cs-CZ" sz="6200" kern="1200" dirty="0"/>
        </a:p>
      </dsp:txBody>
      <dsp:txXfrm>
        <a:off x="1078541" y="727454"/>
        <a:ext cx="3208787" cy="2139190"/>
      </dsp:txXfrm>
    </dsp:sp>
    <dsp:sp modelId="{6AAA8311-0911-4B79-8ACB-55D78CD81229}">
      <dsp:nvSpPr>
        <dsp:cNvPr id="0" name=""/>
        <dsp:cNvSpPr/>
      </dsp:nvSpPr>
      <dsp:spPr>
        <a:xfrm>
          <a:off x="4822126" y="727454"/>
          <a:ext cx="5347977" cy="2139190"/>
        </a:xfrm>
        <a:prstGeom prst="chevron">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8031" tIns="82677" rIns="82677" bIns="82677" numCol="1" spcCol="1270" anchor="ctr" anchorCtr="0">
          <a:noAutofit/>
        </a:bodyPr>
        <a:lstStyle/>
        <a:p>
          <a:pPr lvl="0" algn="ctr" defTabSz="2755900">
            <a:lnSpc>
              <a:spcPct val="90000"/>
            </a:lnSpc>
            <a:spcBef>
              <a:spcPct val="0"/>
            </a:spcBef>
            <a:spcAft>
              <a:spcPct val="35000"/>
            </a:spcAft>
          </a:pPr>
          <a:r>
            <a:rPr lang="cs-CZ" sz="6200" kern="1200" dirty="0" smtClean="0"/>
            <a:t>Ušlý zisk</a:t>
          </a:r>
          <a:endParaRPr lang="cs-CZ" sz="6200" kern="1200" dirty="0"/>
        </a:p>
      </dsp:txBody>
      <dsp:txXfrm>
        <a:off x="5891721" y="727454"/>
        <a:ext cx="3208787" cy="213919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C994BE-8AB0-4D99-BE23-5E7953258192}">
      <dsp:nvSpPr>
        <dsp:cNvPr id="0" name=""/>
        <dsp:cNvSpPr/>
      </dsp:nvSpPr>
      <dsp:spPr>
        <a:xfrm>
          <a:off x="5620692" y="2829979"/>
          <a:ext cx="350712" cy="1075519"/>
        </a:xfrm>
        <a:custGeom>
          <a:avLst/>
          <a:gdLst/>
          <a:ahLst/>
          <a:cxnLst/>
          <a:rect l="0" t="0" r="0" b="0"/>
          <a:pathLst>
            <a:path>
              <a:moveTo>
                <a:pt x="0" y="0"/>
              </a:moveTo>
              <a:lnTo>
                <a:pt x="0" y="1075519"/>
              </a:lnTo>
              <a:lnTo>
                <a:pt x="350712" y="1075519"/>
              </a:lnTo>
            </a:path>
          </a:pathLst>
        </a:custGeom>
        <a:noFill/>
        <a:ln w="12700" cap="flat" cmpd="sng" algn="in">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398E85C-D6F3-4C0D-886D-0C9F03F6EC50}">
      <dsp:nvSpPr>
        <dsp:cNvPr id="0" name=""/>
        <dsp:cNvSpPr/>
      </dsp:nvSpPr>
      <dsp:spPr>
        <a:xfrm>
          <a:off x="5141385" y="1169937"/>
          <a:ext cx="1414542" cy="490998"/>
        </a:xfrm>
        <a:custGeom>
          <a:avLst/>
          <a:gdLst/>
          <a:ahLst/>
          <a:cxnLst/>
          <a:rect l="0" t="0" r="0" b="0"/>
          <a:pathLst>
            <a:path>
              <a:moveTo>
                <a:pt x="0" y="0"/>
              </a:moveTo>
              <a:lnTo>
                <a:pt x="0" y="245499"/>
              </a:lnTo>
              <a:lnTo>
                <a:pt x="1414542" y="245499"/>
              </a:lnTo>
              <a:lnTo>
                <a:pt x="1414542" y="490998"/>
              </a:lnTo>
            </a:path>
          </a:pathLst>
        </a:custGeom>
        <a:noFill/>
        <a:ln w="12700" cap="flat" cmpd="sng" algn="in">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04FFA32-A9E7-477A-A21B-4C065A577DF9}">
      <dsp:nvSpPr>
        <dsp:cNvPr id="0" name=""/>
        <dsp:cNvSpPr/>
      </dsp:nvSpPr>
      <dsp:spPr>
        <a:xfrm>
          <a:off x="3726843" y="1169937"/>
          <a:ext cx="1414542" cy="490998"/>
        </a:xfrm>
        <a:custGeom>
          <a:avLst/>
          <a:gdLst/>
          <a:ahLst/>
          <a:cxnLst/>
          <a:rect l="0" t="0" r="0" b="0"/>
          <a:pathLst>
            <a:path>
              <a:moveTo>
                <a:pt x="1414542" y="0"/>
              </a:moveTo>
              <a:lnTo>
                <a:pt x="1414542" y="245499"/>
              </a:lnTo>
              <a:lnTo>
                <a:pt x="0" y="245499"/>
              </a:lnTo>
              <a:lnTo>
                <a:pt x="0" y="490998"/>
              </a:lnTo>
            </a:path>
          </a:pathLst>
        </a:custGeom>
        <a:noFill/>
        <a:ln w="12700" cap="flat" cmpd="sng" algn="in">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CDE67E-D9A5-46C1-B3AF-55019EBEC046}">
      <dsp:nvSpPr>
        <dsp:cNvPr id="0" name=""/>
        <dsp:cNvSpPr/>
      </dsp:nvSpPr>
      <dsp:spPr>
        <a:xfrm>
          <a:off x="3972342" y="894"/>
          <a:ext cx="2338086" cy="1169043"/>
        </a:xfrm>
        <a:prstGeom prst="rect">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cs-CZ" sz="1600" kern="1200" dirty="0" smtClean="0"/>
            <a:t>Při ublížení na zdraví odčiní škůdce újmu poškozeného peněžitou náhradou, vyvažující:</a:t>
          </a:r>
          <a:endParaRPr lang="cs-CZ" sz="1600" kern="1200" dirty="0"/>
        </a:p>
      </dsp:txBody>
      <dsp:txXfrm>
        <a:off x="3972342" y="894"/>
        <a:ext cx="2338086" cy="1169043"/>
      </dsp:txXfrm>
    </dsp:sp>
    <dsp:sp modelId="{D0730BA7-718D-487D-BDA3-2EA33701825F}">
      <dsp:nvSpPr>
        <dsp:cNvPr id="0" name=""/>
        <dsp:cNvSpPr/>
      </dsp:nvSpPr>
      <dsp:spPr>
        <a:xfrm>
          <a:off x="2557799" y="1660935"/>
          <a:ext cx="2338086" cy="1169043"/>
        </a:xfrm>
        <a:prstGeom prst="rect">
          <a:avLst/>
        </a:prstGeom>
        <a:solidFill>
          <a:schemeClr val="accent2">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cs-CZ" sz="1600" kern="1200" dirty="0" smtClean="0"/>
            <a:t>plně vytrpěné bolesti a další nemajetkové újmy; </a:t>
          </a:r>
          <a:endParaRPr lang="cs-CZ" sz="1600" kern="1200" dirty="0"/>
        </a:p>
      </dsp:txBody>
      <dsp:txXfrm>
        <a:off x="2557799" y="1660935"/>
        <a:ext cx="2338086" cy="1169043"/>
      </dsp:txXfrm>
    </dsp:sp>
    <dsp:sp modelId="{0D9EABF3-6A05-4FD4-9643-1AB9BE483394}">
      <dsp:nvSpPr>
        <dsp:cNvPr id="0" name=""/>
        <dsp:cNvSpPr/>
      </dsp:nvSpPr>
      <dsp:spPr>
        <a:xfrm>
          <a:off x="5386884" y="1660935"/>
          <a:ext cx="2338086" cy="1169043"/>
        </a:xfrm>
        <a:prstGeom prst="rect">
          <a:avLst/>
        </a:prstGeom>
        <a:solidFill>
          <a:schemeClr val="accent2">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cs-CZ" sz="1600" kern="1200" dirty="0" smtClean="0"/>
            <a:t>ztížení společenského uplatnění</a:t>
          </a:r>
          <a:endParaRPr lang="cs-CZ" sz="1600" kern="1200" dirty="0"/>
        </a:p>
      </dsp:txBody>
      <dsp:txXfrm>
        <a:off x="5386884" y="1660935"/>
        <a:ext cx="2338086" cy="1169043"/>
      </dsp:txXfrm>
    </dsp:sp>
    <dsp:sp modelId="{C1C6BF5D-CC41-41A9-B00E-4A669AC2817F}">
      <dsp:nvSpPr>
        <dsp:cNvPr id="0" name=""/>
        <dsp:cNvSpPr/>
      </dsp:nvSpPr>
      <dsp:spPr>
        <a:xfrm>
          <a:off x="5971405" y="3320977"/>
          <a:ext cx="2338086" cy="1169043"/>
        </a:xfrm>
        <a:prstGeom prst="rect">
          <a:avLst/>
        </a:prstGeom>
        <a:solidFill>
          <a:schemeClr val="accent3">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rtl="0">
            <a:lnSpc>
              <a:spcPct val="90000"/>
            </a:lnSpc>
            <a:spcBef>
              <a:spcPct val="0"/>
            </a:spcBef>
            <a:spcAft>
              <a:spcPct val="35000"/>
            </a:spcAft>
          </a:pPr>
          <a:r>
            <a:rPr lang="cs-CZ" sz="1600" kern="1200" dirty="0" smtClean="0"/>
            <a:t>vznikla-li poškozením zdraví překážka lepší budoucnosti poškozeného. Nelze-li výši náhrady takto určit, stanoví se podle zásad slušnosti. </a:t>
          </a:r>
          <a:endParaRPr lang="cs-CZ" sz="1600" kern="1200" dirty="0"/>
        </a:p>
      </dsp:txBody>
      <dsp:txXfrm>
        <a:off x="5971405" y="3320977"/>
        <a:ext cx="2338086" cy="1169043"/>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8.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cs-CZ" smtClean="0"/>
              <a:t>Kliknutím lze upravit styl.</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349E531F-C368-4490-8108-F3B6EA0C9532}" type="datetimeFigureOut">
              <a:rPr lang="cs-CZ" smtClean="0"/>
              <a:t>11.12.2018</a:t>
            </a:fld>
            <a:endParaRPr lang="cs-CZ"/>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cs-CZ"/>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864CF6BD-BE7F-4AFC-B85A-87E815C68659}" type="slidenum">
              <a:rPr lang="cs-CZ" smtClean="0"/>
              <a:t>‹#›</a:t>
            </a:fld>
            <a:endParaRPr lang="cs-CZ"/>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38169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349E531F-C368-4490-8108-F3B6EA0C9532}" type="datetimeFigureOut">
              <a:rPr lang="cs-CZ" smtClean="0"/>
              <a:t>11.12.2018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64CF6BD-BE7F-4AFC-B85A-87E815C68659}" type="slidenum">
              <a:rPr lang="cs-CZ" smtClean="0"/>
              <a:t>‹#›</a:t>
            </a:fld>
            <a:endParaRPr lang="cs-CZ"/>
          </a:p>
        </p:txBody>
      </p:sp>
    </p:spTree>
    <p:extLst>
      <p:ext uri="{BB962C8B-B14F-4D97-AF65-F5344CB8AC3E}">
        <p14:creationId xmlns:p14="http://schemas.microsoft.com/office/powerpoint/2010/main" val="2210230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349E531F-C368-4490-8108-F3B6EA0C9532}" type="datetimeFigureOut">
              <a:rPr lang="cs-CZ" smtClean="0"/>
              <a:t>11.12.2018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64CF6BD-BE7F-4AFC-B85A-87E815C68659}" type="slidenum">
              <a:rPr lang="cs-CZ" smtClean="0"/>
              <a:t>‹#›</a:t>
            </a:fld>
            <a:endParaRPr lang="cs-CZ"/>
          </a:p>
        </p:txBody>
      </p:sp>
    </p:spTree>
    <p:extLst>
      <p:ext uri="{BB962C8B-B14F-4D97-AF65-F5344CB8AC3E}">
        <p14:creationId xmlns:p14="http://schemas.microsoft.com/office/powerpoint/2010/main" val="2565325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349E531F-C368-4490-8108-F3B6EA0C9532}" type="datetimeFigureOut">
              <a:rPr lang="cs-CZ" smtClean="0"/>
              <a:t>11.12.2018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864CF6BD-BE7F-4AFC-B85A-87E815C68659}" type="slidenum">
              <a:rPr lang="cs-CZ" smtClean="0"/>
              <a:t>‹#›</a:t>
            </a:fld>
            <a:endParaRPr lang="cs-CZ"/>
          </a:p>
        </p:txBody>
      </p:sp>
    </p:spTree>
    <p:extLst>
      <p:ext uri="{BB962C8B-B14F-4D97-AF65-F5344CB8AC3E}">
        <p14:creationId xmlns:p14="http://schemas.microsoft.com/office/powerpoint/2010/main" val="40565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cs-CZ" smtClean="0"/>
              <a:t>Kliknutím lze upravit styl.</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349E531F-C368-4490-8108-F3B6EA0C9532}" type="datetimeFigureOut">
              <a:rPr lang="cs-CZ" smtClean="0"/>
              <a:t>11.12.2018</a:t>
            </a:fld>
            <a:endParaRPr lang="cs-CZ"/>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cs-CZ"/>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864CF6BD-BE7F-4AFC-B85A-87E815C68659}" type="slidenum">
              <a:rPr lang="cs-CZ" smtClean="0"/>
              <a:t>‹#›</a:t>
            </a:fld>
            <a:endParaRPr lang="cs-CZ"/>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34598143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349E531F-C368-4490-8108-F3B6EA0C9532}" type="datetimeFigureOut">
              <a:rPr lang="cs-CZ" smtClean="0"/>
              <a:t>11.12.2018</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864CF6BD-BE7F-4AFC-B85A-87E815C68659}" type="slidenum">
              <a:rPr lang="cs-CZ" smtClean="0"/>
              <a:t>‹#›</a:t>
            </a:fld>
            <a:endParaRPr lang="cs-CZ"/>
          </a:p>
        </p:txBody>
      </p:sp>
    </p:spTree>
    <p:extLst>
      <p:ext uri="{BB962C8B-B14F-4D97-AF65-F5344CB8AC3E}">
        <p14:creationId xmlns:p14="http://schemas.microsoft.com/office/powerpoint/2010/main" val="2851826109"/>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1257300" y="2909102"/>
            <a:ext cx="4800600" cy="299639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Content Placeholder 5"/>
          <p:cNvSpPr>
            <a:spLocks noGrp="1"/>
          </p:cNvSpPr>
          <p:nvPr>
            <p:ph sz="quarter" idx="4"/>
          </p:nvPr>
        </p:nvSpPr>
        <p:spPr>
          <a:xfrm>
            <a:off x="6633864" y="2909102"/>
            <a:ext cx="4800600" cy="299639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349E531F-C368-4490-8108-F3B6EA0C9532}" type="datetimeFigureOut">
              <a:rPr lang="cs-CZ" smtClean="0"/>
              <a:t>11.12.2018</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864CF6BD-BE7F-4AFC-B85A-87E815C68659}" type="slidenum">
              <a:rPr lang="cs-CZ" smtClean="0"/>
              <a:t>‹#›</a:t>
            </a:fld>
            <a:endParaRPr lang="cs-CZ"/>
          </a:p>
        </p:txBody>
      </p:sp>
    </p:spTree>
    <p:extLst>
      <p:ext uri="{BB962C8B-B14F-4D97-AF65-F5344CB8AC3E}">
        <p14:creationId xmlns:p14="http://schemas.microsoft.com/office/powerpoint/2010/main" val="4197468106"/>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349E531F-C368-4490-8108-F3B6EA0C9532}" type="datetimeFigureOut">
              <a:rPr lang="cs-CZ" smtClean="0"/>
              <a:t>11.12.2018</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864CF6BD-BE7F-4AFC-B85A-87E815C68659}" type="slidenum">
              <a:rPr lang="cs-CZ" smtClean="0"/>
              <a:t>‹#›</a:t>
            </a:fld>
            <a:endParaRPr lang="cs-CZ"/>
          </a:p>
        </p:txBody>
      </p:sp>
    </p:spTree>
    <p:extLst>
      <p:ext uri="{BB962C8B-B14F-4D97-AF65-F5344CB8AC3E}">
        <p14:creationId xmlns:p14="http://schemas.microsoft.com/office/powerpoint/2010/main" val="2365553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9E531F-C368-4490-8108-F3B6EA0C9532}" type="datetimeFigureOut">
              <a:rPr lang="cs-CZ" smtClean="0"/>
              <a:t>11.12.2018</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864CF6BD-BE7F-4AFC-B85A-87E815C68659}" type="slidenum">
              <a:rPr lang="cs-CZ" smtClean="0"/>
              <a:t>‹#›</a:t>
            </a:fld>
            <a:endParaRPr lang="cs-CZ"/>
          </a:p>
        </p:txBody>
      </p:sp>
    </p:spTree>
    <p:extLst>
      <p:ext uri="{BB962C8B-B14F-4D97-AF65-F5344CB8AC3E}">
        <p14:creationId xmlns:p14="http://schemas.microsoft.com/office/powerpoint/2010/main" val="1537109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cs-CZ" smtClean="0"/>
              <a:t>Kliknutím lze upravit styl.</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Date Placeholder 4"/>
          <p:cNvSpPr>
            <a:spLocks noGrp="1"/>
          </p:cNvSpPr>
          <p:nvPr>
            <p:ph type="dt" sz="half" idx="10"/>
          </p:nvPr>
        </p:nvSpPr>
        <p:spPr>
          <a:xfrm>
            <a:off x="765051" y="6375679"/>
            <a:ext cx="1233355" cy="348462"/>
          </a:xfrm>
        </p:spPr>
        <p:txBody>
          <a:bodyPr/>
          <a:lstStyle/>
          <a:p>
            <a:fld id="{349E531F-C368-4490-8108-F3B6EA0C9532}" type="datetimeFigureOut">
              <a:rPr lang="cs-CZ" smtClean="0"/>
              <a:t>11.12.2018</a:t>
            </a:fld>
            <a:endParaRPr lang="cs-CZ"/>
          </a:p>
        </p:txBody>
      </p:sp>
      <p:sp>
        <p:nvSpPr>
          <p:cNvPr id="6" name="Footer Placeholder 5"/>
          <p:cNvSpPr>
            <a:spLocks noGrp="1"/>
          </p:cNvSpPr>
          <p:nvPr>
            <p:ph type="ftr" sz="quarter" idx="11"/>
          </p:nvPr>
        </p:nvSpPr>
        <p:spPr>
          <a:xfrm>
            <a:off x="2103620" y="6375679"/>
            <a:ext cx="3482179" cy="345796"/>
          </a:xfrm>
        </p:spPr>
        <p:txBody>
          <a:bodyPr/>
          <a:lstStyle/>
          <a:p>
            <a:endParaRPr lang="cs-CZ"/>
          </a:p>
        </p:txBody>
      </p:sp>
      <p:sp>
        <p:nvSpPr>
          <p:cNvPr id="7" name="Slide Number Placeholder 6"/>
          <p:cNvSpPr>
            <a:spLocks noGrp="1"/>
          </p:cNvSpPr>
          <p:nvPr>
            <p:ph type="sldNum" sz="quarter" idx="12"/>
          </p:nvPr>
        </p:nvSpPr>
        <p:spPr>
          <a:xfrm>
            <a:off x="5691014" y="6375679"/>
            <a:ext cx="1232456" cy="345796"/>
          </a:xfrm>
        </p:spPr>
        <p:txBody>
          <a:bodyPr/>
          <a:lstStyle/>
          <a:p>
            <a:fld id="{864CF6BD-BE7F-4AFC-B85A-87E815C68659}" type="slidenum">
              <a:rPr lang="cs-CZ" smtClean="0"/>
              <a:t>‹#›</a:t>
            </a:fld>
            <a:endParaRPr lang="cs-CZ"/>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35339085"/>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cs-CZ" smtClean="0"/>
              <a:t>Kliknutím lze upravit styl.</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Date Placeholder 4"/>
          <p:cNvSpPr>
            <a:spLocks noGrp="1"/>
          </p:cNvSpPr>
          <p:nvPr>
            <p:ph type="dt" sz="half" idx="10"/>
          </p:nvPr>
        </p:nvSpPr>
        <p:spPr>
          <a:xfrm>
            <a:off x="765950" y="6375679"/>
            <a:ext cx="1232456" cy="348462"/>
          </a:xfrm>
        </p:spPr>
        <p:txBody>
          <a:bodyPr/>
          <a:lstStyle/>
          <a:p>
            <a:fld id="{349E531F-C368-4490-8108-F3B6EA0C9532}" type="datetimeFigureOut">
              <a:rPr lang="cs-CZ" smtClean="0"/>
              <a:t>11.12.2018</a:t>
            </a:fld>
            <a:endParaRPr lang="cs-CZ"/>
          </a:p>
        </p:txBody>
      </p:sp>
      <p:sp>
        <p:nvSpPr>
          <p:cNvPr id="6" name="Footer Placeholder 5"/>
          <p:cNvSpPr>
            <a:spLocks noGrp="1"/>
          </p:cNvSpPr>
          <p:nvPr>
            <p:ph type="ftr" sz="quarter" idx="11"/>
          </p:nvPr>
        </p:nvSpPr>
        <p:spPr>
          <a:xfrm>
            <a:off x="2103621" y="6375679"/>
            <a:ext cx="3482178" cy="345796"/>
          </a:xfrm>
        </p:spPr>
        <p:txBody>
          <a:bodyPr/>
          <a:lstStyle/>
          <a:p>
            <a:endParaRPr lang="cs-CZ"/>
          </a:p>
        </p:txBody>
      </p:sp>
      <p:sp>
        <p:nvSpPr>
          <p:cNvPr id="7" name="Slide Number Placeholder 6"/>
          <p:cNvSpPr>
            <a:spLocks noGrp="1"/>
          </p:cNvSpPr>
          <p:nvPr>
            <p:ph type="sldNum" sz="quarter" idx="12"/>
          </p:nvPr>
        </p:nvSpPr>
        <p:spPr>
          <a:xfrm>
            <a:off x="5687568" y="6375679"/>
            <a:ext cx="1234440" cy="345796"/>
          </a:xfrm>
        </p:spPr>
        <p:txBody>
          <a:bodyPr/>
          <a:lstStyle/>
          <a:p>
            <a:fld id="{864CF6BD-BE7F-4AFC-B85A-87E815C68659}" type="slidenum">
              <a:rPr lang="cs-CZ" smtClean="0"/>
              <a:t>‹#›</a:t>
            </a:fld>
            <a:endParaRPr lang="cs-CZ"/>
          </a:p>
        </p:txBody>
      </p:sp>
    </p:spTree>
    <p:extLst>
      <p:ext uri="{BB962C8B-B14F-4D97-AF65-F5344CB8AC3E}">
        <p14:creationId xmlns:p14="http://schemas.microsoft.com/office/powerpoint/2010/main" val="1695688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cs-CZ" smtClean="0"/>
              <a:t>Kliknutím lze upravit styl.</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349E531F-C368-4490-8108-F3B6EA0C9532}" type="datetimeFigureOut">
              <a:rPr lang="cs-CZ" smtClean="0"/>
              <a:t>11.12.2018</a:t>
            </a:fld>
            <a:endParaRPr lang="cs-CZ"/>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cs-CZ"/>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864CF6BD-BE7F-4AFC-B85A-87E815C68659}" type="slidenum">
              <a:rPr lang="cs-CZ" smtClean="0"/>
              <a:t>‹#›</a:t>
            </a:fld>
            <a:endParaRPr lang="cs-CZ"/>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5339840"/>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6600" dirty="0" smtClean="0"/>
              <a:t>Právní odpovědnost</a:t>
            </a:r>
            <a:br>
              <a:rPr lang="cs-CZ" sz="6600" dirty="0" smtClean="0"/>
            </a:br>
            <a:r>
              <a:rPr lang="cs-CZ" sz="6600" dirty="0" smtClean="0"/>
              <a:t>ve zdravotnictví</a:t>
            </a:r>
            <a:endParaRPr lang="cs-CZ" sz="6600" dirty="0"/>
          </a:p>
        </p:txBody>
      </p:sp>
      <p:sp>
        <p:nvSpPr>
          <p:cNvPr id="4" name="Zástupný symbol pro text 3"/>
          <p:cNvSpPr>
            <a:spLocks noGrp="1"/>
          </p:cNvSpPr>
          <p:nvPr>
            <p:ph type="body" idx="1"/>
          </p:nvPr>
        </p:nvSpPr>
        <p:spPr/>
        <p:txBody>
          <a:bodyPr/>
          <a:lstStyle/>
          <a:p>
            <a:endParaRPr lang="cs-CZ"/>
          </a:p>
        </p:txBody>
      </p:sp>
    </p:spTree>
    <p:custDataLst>
      <p:tags r:id="rId1"/>
    </p:custDataLst>
    <p:extLst>
      <p:ext uri="{BB962C8B-B14F-4D97-AF65-F5344CB8AC3E}">
        <p14:creationId xmlns:p14="http://schemas.microsoft.com/office/powerpoint/2010/main" val="40246890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a:xfrm>
            <a:off x="1078522" y="1308700"/>
            <a:ext cx="10318418" cy="4394988"/>
          </a:xfrm>
        </p:spPr>
        <p:txBody>
          <a:bodyPr/>
          <a:lstStyle/>
          <a:p>
            <a:r>
              <a:rPr lang="cs-CZ" sz="4800" dirty="0"/>
              <a:t>Odpovědnost </a:t>
            </a:r>
            <a:r>
              <a:rPr lang="cs-CZ" sz="4800" dirty="0" smtClean="0"/>
              <a:t/>
            </a:r>
            <a:br>
              <a:rPr lang="cs-CZ" sz="4800" dirty="0" smtClean="0"/>
            </a:br>
            <a:r>
              <a:rPr lang="cs-CZ" sz="4800" dirty="0" smtClean="0"/>
              <a:t>dle </a:t>
            </a:r>
            <a:br>
              <a:rPr lang="cs-CZ" sz="4800" dirty="0" smtClean="0"/>
            </a:br>
            <a:r>
              <a:rPr lang="cs-CZ" sz="4800" dirty="0" smtClean="0"/>
              <a:t>občanského</a:t>
            </a:r>
            <a:br>
              <a:rPr lang="cs-CZ" sz="4800" dirty="0" smtClean="0"/>
            </a:br>
            <a:r>
              <a:rPr lang="cs-CZ" sz="4800" dirty="0" smtClean="0"/>
              <a:t>práva</a:t>
            </a:r>
            <a:endParaRPr lang="cs-CZ" sz="4800"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15861153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pPr algn="ctr"/>
            <a:r>
              <a:rPr lang="cs-CZ" dirty="0" smtClean="0"/>
              <a:t>Objektivní/Subjektivní odpovědnost</a:t>
            </a:r>
            <a:endParaRPr lang="cs-CZ" dirty="0"/>
          </a:p>
        </p:txBody>
      </p:sp>
      <p:sp>
        <p:nvSpPr>
          <p:cNvPr id="7" name="Zástupný symbol pro text 6"/>
          <p:cNvSpPr>
            <a:spLocks noGrp="1"/>
          </p:cNvSpPr>
          <p:nvPr>
            <p:ph type="body" idx="1"/>
          </p:nvPr>
        </p:nvSpPr>
        <p:spPr/>
        <p:txBody>
          <a:bodyPr/>
          <a:lstStyle/>
          <a:p>
            <a:r>
              <a:rPr lang="cs-CZ" dirty="0" smtClean="0"/>
              <a:t>Objektivní</a:t>
            </a:r>
            <a:endParaRPr lang="cs-CZ" dirty="0"/>
          </a:p>
        </p:txBody>
      </p:sp>
      <p:sp>
        <p:nvSpPr>
          <p:cNvPr id="8" name="Zástupný symbol pro obsah 7"/>
          <p:cNvSpPr>
            <a:spLocks noGrp="1"/>
          </p:cNvSpPr>
          <p:nvPr>
            <p:ph sz="half" idx="2"/>
          </p:nvPr>
        </p:nvSpPr>
        <p:spPr/>
        <p:txBody>
          <a:bodyPr/>
          <a:lstStyle/>
          <a:p>
            <a:r>
              <a:rPr lang="cs-CZ" dirty="0" smtClean="0"/>
              <a:t>Odpovědnost </a:t>
            </a:r>
            <a:r>
              <a:rPr lang="cs-CZ" dirty="0"/>
              <a:t>za protiprávní stav</a:t>
            </a:r>
          </a:p>
          <a:p>
            <a:r>
              <a:rPr lang="cs-CZ" dirty="0" smtClean="0"/>
              <a:t>Škůdce </a:t>
            </a:r>
            <a:r>
              <a:rPr lang="cs-CZ" dirty="0"/>
              <a:t>je povinen nahradit škodu bez ohledu na své zavinění v případech stanovených zvlášť </a:t>
            </a:r>
            <a:r>
              <a:rPr lang="cs-CZ" dirty="0" smtClean="0"/>
              <a:t>zákonem</a:t>
            </a:r>
          </a:p>
          <a:p>
            <a:r>
              <a:rPr lang="cs-CZ" dirty="0" smtClean="0"/>
              <a:t>Nelze se vyvinit – </a:t>
            </a:r>
            <a:r>
              <a:rPr lang="cs-CZ" dirty="0"/>
              <a:t>možná liberace (prokáže, že i kdyby vyvinul veškeré úsilí, které lze od něj vyžadovat, škodlivý následek by stejně </a:t>
            </a:r>
            <a:r>
              <a:rPr lang="cs-CZ" dirty="0" smtClean="0"/>
              <a:t>nastal)</a:t>
            </a:r>
            <a:endParaRPr lang="cs-CZ" dirty="0"/>
          </a:p>
        </p:txBody>
      </p:sp>
      <p:sp>
        <p:nvSpPr>
          <p:cNvPr id="9" name="Zástupný symbol pro text 8"/>
          <p:cNvSpPr>
            <a:spLocks noGrp="1"/>
          </p:cNvSpPr>
          <p:nvPr>
            <p:ph type="body" sz="quarter" idx="3"/>
          </p:nvPr>
        </p:nvSpPr>
        <p:spPr/>
        <p:txBody>
          <a:bodyPr/>
          <a:lstStyle/>
          <a:p>
            <a:r>
              <a:rPr lang="cs-CZ" dirty="0" smtClean="0"/>
              <a:t>Subjektivní</a:t>
            </a:r>
            <a:endParaRPr lang="cs-CZ" dirty="0"/>
          </a:p>
        </p:txBody>
      </p:sp>
      <p:sp>
        <p:nvSpPr>
          <p:cNvPr id="10" name="Zástupný symbol pro obsah 9"/>
          <p:cNvSpPr>
            <a:spLocks noGrp="1"/>
          </p:cNvSpPr>
          <p:nvPr>
            <p:ph sz="quarter" idx="4"/>
          </p:nvPr>
        </p:nvSpPr>
        <p:spPr/>
        <p:txBody>
          <a:bodyPr/>
          <a:lstStyle/>
          <a:p>
            <a:r>
              <a:rPr lang="cs-CZ" dirty="0" smtClean="0"/>
              <a:t>Odpovědnost </a:t>
            </a:r>
            <a:r>
              <a:rPr lang="cs-CZ" dirty="0"/>
              <a:t>za </a:t>
            </a:r>
            <a:r>
              <a:rPr lang="cs-CZ" dirty="0" smtClean="0"/>
              <a:t>zavinění</a:t>
            </a:r>
          </a:p>
          <a:p>
            <a:r>
              <a:rPr lang="cs-CZ" dirty="0" smtClean="0"/>
              <a:t>Možná exkulpace – </a:t>
            </a:r>
            <a:r>
              <a:rPr lang="cs-CZ" dirty="0" err="1" smtClean="0"/>
              <a:t>vyvynění</a:t>
            </a:r>
            <a:r>
              <a:rPr lang="cs-CZ" dirty="0"/>
              <a:t> (prokáže, že škodlivý následek </a:t>
            </a:r>
            <a:r>
              <a:rPr lang="cs-CZ" dirty="0" smtClean="0"/>
              <a:t>nezavinil)</a:t>
            </a:r>
            <a:endParaRPr lang="cs-CZ" dirty="0"/>
          </a:p>
        </p:txBody>
      </p:sp>
    </p:spTree>
    <p:extLst>
      <p:ext uri="{BB962C8B-B14F-4D97-AF65-F5344CB8AC3E}">
        <p14:creationId xmlns:p14="http://schemas.microsoft.com/office/powerpoint/2010/main" val="16572091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Vyloučení protiprávnosti</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997423479"/>
              </p:ext>
            </p:extLst>
          </p:nvPr>
        </p:nvGraphicFramePr>
        <p:xfrm>
          <a:off x="1250950" y="1485900"/>
          <a:ext cx="10179050" cy="4394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93390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Povinnosti k náhradě škody ze smlouvy se </a:t>
            </a:r>
            <a:r>
              <a:rPr lang="cs-CZ" dirty="0"/>
              <a:t>škůdce </a:t>
            </a:r>
            <a:r>
              <a:rPr lang="cs-CZ" dirty="0" smtClean="0"/>
              <a:t>zprostí</a:t>
            </a:r>
            <a:endParaRPr lang="cs-CZ" dirty="0"/>
          </a:p>
        </p:txBody>
      </p:sp>
      <p:graphicFrame>
        <p:nvGraphicFramePr>
          <p:cNvPr id="4" name="Zástupný symbol pro obsah 3"/>
          <p:cNvGraphicFramePr>
            <a:graphicFrameLocks noGrp="1"/>
          </p:cNvGraphicFramePr>
          <p:nvPr>
            <p:ph idx="1"/>
            <p:extLst/>
          </p:nvPr>
        </p:nvGraphicFramePr>
        <p:xfrm>
          <a:off x="1250950" y="2286000"/>
          <a:ext cx="10179050" cy="3594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990813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Náhrada újmy</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982053052"/>
              </p:ext>
            </p:extLst>
          </p:nvPr>
        </p:nvGraphicFramePr>
        <p:xfrm>
          <a:off x="2042683" y="1874517"/>
          <a:ext cx="8596312" cy="3881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304040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 2898 </a:t>
            </a:r>
            <a:r>
              <a:rPr lang="cs-CZ" dirty="0"/>
              <a:t>- </a:t>
            </a:r>
            <a:r>
              <a:rPr lang="cs-CZ" b="1" dirty="0"/>
              <a:t>Nepřihlíží se k ujednání</a:t>
            </a:r>
            <a:r>
              <a:rPr lang="cs-CZ" dirty="0"/>
              <a:t>, </a:t>
            </a:r>
            <a:br>
              <a:rPr lang="cs-CZ" dirty="0"/>
            </a:br>
            <a:endParaRPr lang="cs-CZ" dirty="0"/>
          </a:p>
        </p:txBody>
      </p:sp>
      <p:sp>
        <p:nvSpPr>
          <p:cNvPr id="3" name="Zástupný symbol pro obsah 2"/>
          <p:cNvSpPr>
            <a:spLocks noGrp="1"/>
          </p:cNvSpPr>
          <p:nvPr>
            <p:ph idx="1"/>
          </p:nvPr>
        </p:nvSpPr>
        <p:spPr>
          <a:xfrm>
            <a:off x="1251678" y="1811215"/>
            <a:ext cx="10178322" cy="4068377"/>
          </a:xfrm>
        </p:spPr>
        <p:txBody>
          <a:bodyPr>
            <a:normAutofit/>
          </a:bodyPr>
          <a:lstStyle/>
          <a:p>
            <a:pPr lvl="0"/>
            <a:r>
              <a:rPr lang="cs-CZ" sz="2800" dirty="0"/>
              <a:t>které předem vylučuje nebo omezuje povinnost k náhradě újmy způsobené člověku na jeho přirozených právech, </a:t>
            </a:r>
          </a:p>
          <a:p>
            <a:pPr lvl="0"/>
            <a:endParaRPr lang="cs-CZ" sz="2800" dirty="0"/>
          </a:p>
          <a:p>
            <a:pPr lvl="0"/>
            <a:r>
              <a:rPr lang="cs-CZ" sz="2800" dirty="0"/>
              <a:t>způsobené úmyslně nebo z hrubé nedbalosti; </a:t>
            </a:r>
          </a:p>
          <a:p>
            <a:pPr lvl="0"/>
            <a:endParaRPr lang="cs-CZ" sz="2800" dirty="0"/>
          </a:p>
          <a:p>
            <a:pPr lvl="0"/>
            <a:r>
              <a:rPr lang="cs-CZ" sz="2800" dirty="0"/>
              <a:t>předem vylučuje nebo omezuje právo slabší strany na náhradu jakékoli újmy. </a:t>
            </a:r>
          </a:p>
          <a:p>
            <a:endParaRPr lang="cs-CZ" dirty="0"/>
          </a:p>
        </p:txBody>
      </p:sp>
    </p:spTree>
    <p:extLst>
      <p:ext uri="{BB962C8B-B14F-4D97-AF65-F5344CB8AC3E}">
        <p14:creationId xmlns:p14="http://schemas.microsoft.com/office/powerpoint/2010/main" val="3273734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Náhoda</a:t>
            </a:r>
          </a:p>
        </p:txBody>
      </p:sp>
      <p:sp>
        <p:nvSpPr>
          <p:cNvPr id="3" name="Zástupný symbol pro obsah 2"/>
          <p:cNvSpPr>
            <a:spLocks noGrp="1"/>
          </p:cNvSpPr>
          <p:nvPr>
            <p:ph idx="1"/>
          </p:nvPr>
        </p:nvSpPr>
        <p:spPr/>
        <p:txBody>
          <a:bodyPr/>
          <a:lstStyle/>
          <a:p>
            <a:pPr algn="just"/>
            <a:r>
              <a:rPr lang="cs-CZ" sz="2800" dirty="0"/>
              <a:t>Újmu způsobenou náhodou nahradí ten, kdo dal ze své viny k náhodě podnět, zejména tím, že poruší příkaz nebo poškodí zařízení, které má nahodilé újmě </a:t>
            </a:r>
            <a:r>
              <a:rPr lang="cs-CZ" sz="2800" dirty="0" smtClean="0"/>
              <a:t>zabránit</a:t>
            </a:r>
          </a:p>
          <a:p>
            <a:pPr algn="just"/>
            <a:endParaRPr lang="cs-CZ" sz="2800" dirty="0" smtClean="0"/>
          </a:p>
          <a:p>
            <a:pPr algn="just"/>
            <a:r>
              <a:rPr lang="cs-CZ" sz="2800" dirty="0" smtClean="0"/>
              <a:t>Přičitatelnost následků </a:t>
            </a:r>
            <a:r>
              <a:rPr lang="cs-CZ" sz="2800" dirty="0"/>
              <a:t>zaviněného jednání </a:t>
            </a:r>
            <a:r>
              <a:rPr lang="cs-CZ" sz="2800" dirty="0" smtClean="0"/>
              <a:t>škůdce</a:t>
            </a:r>
            <a:endParaRPr lang="cs-CZ" sz="2800" dirty="0"/>
          </a:p>
          <a:p>
            <a:endParaRPr lang="cs-CZ" dirty="0"/>
          </a:p>
        </p:txBody>
      </p:sp>
    </p:spTree>
    <p:extLst>
      <p:ext uri="{BB962C8B-B14F-4D97-AF65-F5344CB8AC3E}">
        <p14:creationId xmlns:p14="http://schemas.microsoft.com/office/powerpoint/2010/main" val="4542330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§2919 – obohacení z deliktu</a:t>
            </a:r>
          </a:p>
        </p:txBody>
      </p:sp>
      <p:sp>
        <p:nvSpPr>
          <p:cNvPr id="3" name="Zástupný symbol pro obsah 2"/>
          <p:cNvSpPr>
            <a:spLocks noGrp="1"/>
          </p:cNvSpPr>
          <p:nvPr>
            <p:ph idx="1"/>
          </p:nvPr>
        </p:nvSpPr>
        <p:spPr/>
        <p:txBody>
          <a:bodyPr>
            <a:normAutofit/>
          </a:bodyPr>
          <a:lstStyle/>
          <a:p>
            <a:pPr algn="just"/>
            <a:r>
              <a:rPr lang="cs-CZ" sz="3200" dirty="0" smtClean="0"/>
              <a:t>Obohatil-li </a:t>
            </a:r>
            <a:r>
              <a:rPr lang="cs-CZ" sz="3200" dirty="0"/>
              <a:t>se škůdce na úkor poškozeného protiprávním činem </a:t>
            </a:r>
            <a:r>
              <a:rPr lang="cs-CZ" sz="3200" dirty="0" smtClean="0"/>
              <a:t>nebo na </a:t>
            </a:r>
            <a:r>
              <a:rPr lang="cs-CZ" sz="3200" dirty="0"/>
              <a:t>základě jiné skutečnosti, která způsobila škodu, je </a:t>
            </a:r>
            <a:r>
              <a:rPr lang="cs-CZ" sz="3200" dirty="0" smtClean="0"/>
              <a:t>škůdcovo obohacení </a:t>
            </a:r>
            <a:r>
              <a:rPr lang="cs-CZ" sz="3200" dirty="0"/>
              <a:t>i po promlčení práva poškozeného na náhradu </a:t>
            </a:r>
            <a:r>
              <a:rPr lang="cs-CZ" sz="3200" dirty="0" smtClean="0"/>
              <a:t>škody bezdůvodné</a:t>
            </a:r>
            <a:r>
              <a:rPr lang="cs-CZ" sz="3200" dirty="0"/>
              <a:t>.</a:t>
            </a:r>
          </a:p>
        </p:txBody>
      </p:sp>
    </p:spTree>
    <p:extLst>
      <p:ext uri="{BB962C8B-B14F-4D97-AF65-F5344CB8AC3E}">
        <p14:creationId xmlns:p14="http://schemas.microsoft.com/office/powerpoint/2010/main" val="15383371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Škoda způsobená věcí </a:t>
            </a:r>
          </a:p>
        </p:txBody>
      </p:sp>
      <p:sp>
        <p:nvSpPr>
          <p:cNvPr id="3" name="Zástupný symbol pro obsah 2"/>
          <p:cNvSpPr>
            <a:spLocks noGrp="1"/>
          </p:cNvSpPr>
          <p:nvPr>
            <p:ph idx="1"/>
          </p:nvPr>
        </p:nvSpPr>
        <p:spPr/>
        <p:txBody>
          <a:bodyPr/>
          <a:lstStyle/>
          <a:p>
            <a:pPr algn="just"/>
            <a:r>
              <a:rPr lang="cs-CZ" dirty="0"/>
              <a:t>Kdo je povinen někomu něco plnit a použije při tom </a:t>
            </a:r>
            <a:r>
              <a:rPr lang="cs-CZ" b="1" dirty="0"/>
              <a:t>vadnou</a:t>
            </a:r>
            <a:r>
              <a:rPr lang="cs-CZ" dirty="0"/>
              <a:t> věc, nahradí škodu způsobenou vadou věci. To platí i v případě poskytnutí zdravotnických, sociálních, veterinárních a jiných biologických služeb</a:t>
            </a:r>
            <a:r>
              <a:rPr lang="cs-CZ" dirty="0" smtClean="0"/>
              <a:t>.</a:t>
            </a:r>
          </a:p>
          <a:p>
            <a:endParaRPr lang="cs-CZ" dirty="0"/>
          </a:p>
          <a:p>
            <a:r>
              <a:rPr lang="cs-CZ" dirty="0"/>
              <a:t>Nevztahuje se na nesprávně zvolenou věc</a:t>
            </a:r>
            <a:r>
              <a:rPr lang="cs-CZ" dirty="0" smtClean="0"/>
              <a:t>.</a:t>
            </a:r>
          </a:p>
          <a:p>
            <a:endParaRPr lang="cs-CZ" dirty="0"/>
          </a:p>
          <a:p>
            <a:r>
              <a:rPr lang="cs-CZ" dirty="0"/>
              <a:t>Způsobí-li škodu věc sama od sebe, nahradí škodu ten, kdo nad věcí měl mít dohled. (lze se </a:t>
            </a:r>
            <a:r>
              <a:rPr lang="cs-CZ" dirty="0" err="1"/>
              <a:t>sprostit</a:t>
            </a:r>
            <a:r>
              <a:rPr lang="cs-CZ" dirty="0"/>
              <a:t>)</a:t>
            </a:r>
          </a:p>
          <a:p>
            <a:endParaRPr lang="cs-CZ" dirty="0"/>
          </a:p>
        </p:txBody>
      </p:sp>
    </p:spTree>
    <p:extLst>
      <p:ext uri="{BB962C8B-B14F-4D97-AF65-F5344CB8AC3E}">
        <p14:creationId xmlns:p14="http://schemas.microsoft.com/office/powerpoint/2010/main" val="12402164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Škoda na odložené věci</a:t>
            </a:r>
          </a:p>
        </p:txBody>
      </p:sp>
      <p:sp>
        <p:nvSpPr>
          <p:cNvPr id="3" name="Zástupný symbol pro obsah 2"/>
          <p:cNvSpPr>
            <a:spLocks noGrp="1"/>
          </p:cNvSpPr>
          <p:nvPr>
            <p:ph idx="1"/>
          </p:nvPr>
        </p:nvSpPr>
        <p:spPr/>
        <p:txBody>
          <a:bodyPr>
            <a:noAutofit/>
          </a:bodyPr>
          <a:lstStyle/>
          <a:p>
            <a:pPr algn="just"/>
            <a:r>
              <a:rPr lang="cs-CZ" sz="2800" dirty="0"/>
              <a:t>Je-li s provozováním nějaké činnosti </a:t>
            </a:r>
            <a:r>
              <a:rPr lang="cs-CZ" sz="2800" b="1" dirty="0"/>
              <a:t>zpravidla spojeno odkládání </a:t>
            </a:r>
            <a:r>
              <a:rPr lang="cs-CZ" sz="2800" dirty="0" smtClean="0"/>
              <a:t>věcí a </a:t>
            </a:r>
            <a:r>
              <a:rPr lang="cs-CZ" sz="2800" dirty="0"/>
              <a:t>byla-li věc odložena na místě k tomu určeném nebo na místě, </a:t>
            </a:r>
            <a:r>
              <a:rPr lang="cs-CZ" sz="2800" dirty="0" smtClean="0"/>
              <a:t>kam se </a:t>
            </a:r>
            <a:r>
              <a:rPr lang="cs-CZ" sz="2800" dirty="0"/>
              <a:t>takové věci obvykle </a:t>
            </a:r>
            <a:r>
              <a:rPr lang="cs-CZ" sz="2800" dirty="0" smtClean="0"/>
              <a:t>ukládají,</a:t>
            </a:r>
          </a:p>
          <a:p>
            <a:pPr lvl="1" algn="just"/>
            <a:r>
              <a:rPr lang="cs-CZ" sz="2400" dirty="0" smtClean="0"/>
              <a:t>nahradí </a:t>
            </a:r>
            <a:r>
              <a:rPr lang="cs-CZ" sz="2400" dirty="0"/>
              <a:t>provozovatel poškození, ztrátu nebo zničení věci tomu, kdo </a:t>
            </a:r>
            <a:r>
              <a:rPr lang="cs-CZ" sz="2400" dirty="0" smtClean="0"/>
              <a:t>ji odložil</a:t>
            </a:r>
            <a:r>
              <a:rPr lang="cs-CZ" sz="2400" dirty="0"/>
              <a:t>, popřípadě vlastníku </a:t>
            </a:r>
            <a:r>
              <a:rPr lang="cs-CZ" sz="2400" dirty="0" smtClean="0"/>
              <a:t>věci.</a:t>
            </a:r>
          </a:p>
          <a:p>
            <a:pPr lvl="1" algn="just"/>
            <a:r>
              <a:rPr lang="cs-CZ" sz="2400" dirty="0" smtClean="0"/>
              <a:t>Stejně </a:t>
            </a:r>
            <a:r>
              <a:rPr lang="cs-CZ" sz="2400" dirty="0"/>
              <a:t>nahradí škodu provozovatel hlídaných garáží nebo </a:t>
            </a:r>
            <a:r>
              <a:rPr lang="cs-CZ" sz="2400" dirty="0" smtClean="0"/>
              <a:t>zařízení podobného </a:t>
            </a:r>
            <a:r>
              <a:rPr lang="cs-CZ" sz="2400" dirty="0"/>
              <a:t>druhu, jedná-li se o dopravní prostředky v nich </a:t>
            </a:r>
            <a:r>
              <a:rPr lang="cs-CZ" sz="2400" dirty="0" smtClean="0"/>
              <a:t>umístěné a </a:t>
            </a:r>
            <a:r>
              <a:rPr lang="cs-CZ" sz="2400" dirty="0"/>
              <a:t>o jejich příslušenství.</a:t>
            </a:r>
          </a:p>
        </p:txBody>
      </p:sp>
    </p:spTree>
    <p:extLst>
      <p:ext uri="{BB962C8B-B14F-4D97-AF65-F5344CB8AC3E}">
        <p14:creationId xmlns:p14="http://schemas.microsoft.com/office/powerpoint/2010/main" val="15782655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Předpoklady vzniku odpovědnosti</a:t>
            </a:r>
          </a:p>
        </p:txBody>
      </p:sp>
      <p:graphicFrame>
        <p:nvGraphicFramePr>
          <p:cNvPr id="5" name="Zástupný symbol pro obsah 3"/>
          <p:cNvGraphicFramePr>
            <a:graphicFrameLocks noGrp="1"/>
          </p:cNvGraphicFramePr>
          <p:nvPr>
            <p:ph idx="1"/>
            <p:extLst>
              <p:ext uri="{D42A27DB-BD31-4B8C-83A1-F6EECF244321}">
                <p14:modId xmlns:p14="http://schemas.microsoft.com/office/powerpoint/2010/main" val="1550679682"/>
              </p:ext>
            </p:extLst>
          </p:nvPr>
        </p:nvGraphicFramePr>
        <p:xfrm>
          <a:off x="1250950" y="2286000"/>
          <a:ext cx="10179050" cy="3594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16712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graphicEl>
                                              <a:dgm id="{88F4B9F3-8E4E-4CC6-B36D-6AA6CB437AFC}"/>
                                            </p:graphicEl>
                                          </p:spTgt>
                                        </p:tgtEl>
                                        <p:attrNameLst>
                                          <p:attrName>style.visibility</p:attrName>
                                        </p:attrNameLst>
                                      </p:cBhvr>
                                      <p:to>
                                        <p:strVal val="visible"/>
                                      </p:to>
                                    </p:set>
                                    <p:animEffect transition="in" filter="fade">
                                      <p:cBhvr>
                                        <p:cTn id="7" dur="500"/>
                                        <p:tgtEl>
                                          <p:spTgt spid="5">
                                            <p:graphicEl>
                                              <a:dgm id="{88F4B9F3-8E4E-4CC6-B36D-6AA6CB437AFC}"/>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graphicEl>
                                              <a:dgm id="{CE714229-4FDB-44DC-993E-48CE13974932}"/>
                                            </p:graphicEl>
                                          </p:spTgt>
                                        </p:tgtEl>
                                        <p:attrNameLst>
                                          <p:attrName>style.visibility</p:attrName>
                                        </p:attrNameLst>
                                      </p:cBhvr>
                                      <p:to>
                                        <p:strVal val="visible"/>
                                      </p:to>
                                    </p:set>
                                    <p:animEffect transition="in" filter="fade">
                                      <p:cBhvr>
                                        <p:cTn id="12" dur="500"/>
                                        <p:tgtEl>
                                          <p:spTgt spid="5">
                                            <p:graphicEl>
                                              <a:dgm id="{CE714229-4FDB-44DC-993E-48CE13974932}"/>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graphicEl>
                                              <a:dgm id="{0F8AB609-0B9C-42D2-ADB8-B0CDEF09A769}"/>
                                            </p:graphicEl>
                                          </p:spTgt>
                                        </p:tgtEl>
                                        <p:attrNameLst>
                                          <p:attrName>style.visibility</p:attrName>
                                        </p:attrNameLst>
                                      </p:cBhvr>
                                      <p:to>
                                        <p:strVal val="visible"/>
                                      </p:to>
                                    </p:set>
                                    <p:animEffect transition="in" filter="fade">
                                      <p:cBhvr>
                                        <p:cTn id="17" dur="500"/>
                                        <p:tgtEl>
                                          <p:spTgt spid="5">
                                            <p:graphicEl>
                                              <a:dgm id="{0F8AB609-0B9C-42D2-ADB8-B0CDEF09A769}"/>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graphicEl>
                                              <a:dgm id="{8B4FE3F0-24A0-468E-BC57-0C15AD6D5069}"/>
                                            </p:graphicEl>
                                          </p:spTgt>
                                        </p:tgtEl>
                                        <p:attrNameLst>
                                          <p:attrName>style.visibility</p:attrName>
                                        </p:attrNameLst>
                                      </p:cBhvr>
                                      <p:to>
                                        <p:strVal val="visible"/>
                                      </p:to>
                                    </p:set>
                                    <p:animEffect transition="in" filter="fade">
                                      <p:cBhvr>
                                        <p:cTn id="22" dur="500"/>
                                        <p:tgtEl>
                                          <p:spTgt spid="5">
                                            <p:graphicEl>
                                              <a:dgm id="{8B4FE3F0-24A0-468E-BC57-0C15AD6D5069}"/>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Škoda způsobená informací nebo radou </a:t>
            </a:r>
          </a:p>
        </p:txBody>
      </p:sp>
      <p:sp>
        <p:nvSpPr>
          <p:cNvPr id="3" name="Zástupný symbol pro obsah 2"/>
          <p:cNvSpPr>
            <a:spLocks noGrp="1"/>
          </p:cNvSpPr>
          <p:nvPr>
            <p:ph idx="1"/>
          </p:nvPr>
        </p:nvSpPr>
        <p:spPr/>
        <p:txBody>
          <a:bodyPr/>
          <a:lstStyle/>
          <a:p>
            <a:r>
              <a:rPr lang="cs-CZ" sz="2400" b="1" u="sng" dirty="0"/>
              <a:t>Kdo se hlásí </a:t>
            </a:r>
            <a:r>
              <a:rPr lang="cs-CZ" sz="2400" dirty="0"/>
              <a:t>jako příslušník určitého stavu nebo povolání k odbornému výkonu nebo jinak vystupuje jako </a:t>
            </a:r>
            <a:r>
              <a:rPr lang="cs-CZ" sz="2400" b="1" u="sng" dirty="0"/>
              <a:t>odborník</a:t>
            </a:r>
            <a:r>
              <a:rPr lang="cs-CZ" sz="2400" dirty="0"/>
              <a:t>, </a:t>
            </a:r>
            <a:endParaRPr lang="cs-CZ" sz="2400" dirty="0" smtClean="0"/>
          </a:p>
          <a:p>
            <a:endParaRPr lang="cs-CZ" sz="2400" dirty="0"/>
          </a:p>
          <a:p>
            <a:r>
              <a:rPr lang="cs-CZ" sz="2400" dirty="0"/>
              <a:t>nahradí škodu, </a:t>
            </a:r>
            <a:r>
              <a:rPr lang="cs-CZ" sz="2400" b="1" u="sng" dirty="0"/>
              <a:t>způsobí-li ji neúplnou nebo nesprávnou informací </a:t>
            </a:r>
            <a:r>
              <a:rPr lang="cs-CZ" sz="2400" dirty="0"/>
              <a:t>nebo škodlivou radou </a:t>
            </a:r>
            <a:endParaRPr lang="cs-CZ" sz="2400" dirty="0" smtClean="0"/>
          </a:p>
          <a:p>
            <a:endParaRPr lang="cs-CZ" sz="2400" dirty="0"/>
          </a:p>
          <a:p>
            <a:r>
              <a:rPr lang="cs-CZ" sz="2400" dirty="0"/>
              <a:t>danou za odměnu v záležitosti svého vědění nebo dovednosti</a:t>
            </a:r>
            <a:r>
              <a:rPr lang="cs-CZ" dirty="0"/>
              <a:t>.</a:t>
            </a:r>
          </a:p>
          <a:p>
            <a:endParaRPr lang="cs-CZ" dirty="0"/>
          </a:p>
        </p:txBody>
      </p:sp>
    </p:spTree>
    <p:extLst>
      <p:ext uri="{BB962C8B-B14F-4D97-AF65-F5344CB8AC3E}">
        <p14:creationId xmlns:p14="http://schemas.microsoft.com/office/powerpoint/2010/main" val="2282246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pPr algn="ctr"/>
            <a:r>
              <a:rPr lang="cs-CZ" sz="8800" dirty="0" smtClean="0"/>
              <a:t>Rozsah</a:t>
            </a:r>
            <a:br>
              <a:rPr lang="cs-CZ" sz="8800" dirty="0" smtClean="0"/>
            </a:br>
            <a:r>
              <a:rPr lang="cs-CZ" sz="8800" dirty="0" smtClean="0"/>
              <a:t>náhrady</a:t>
            </a:r>
            <a:endParaRPr lang="cs-CZ" sz="8800"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23170370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Obecné ustanovení</a:t>
            </a:r>
          </a:p>
        </p:txBody>
      </p:sp>
      <p:sp>
        <p:nvSpPr>
          <p:cNvPr id="3" name="Zástupný symbol pro obsah 2"/>
          <p:cNvSpPr>
            <a:spLocks noGrp="1"/>
          </p:cNvSpPr>
          <p:nvPr>
            <p:ph idx="1"/>
          </p:nvPr>
        </p:nvSpPr>
        <p:spPr>
          <a:xfrm>
            <a:off x="1251678" y="1901946"/>
            <a:ext cx="10178322" cy="3593591"/>
          </a:xfrm>
        </p:spPr>
        <p:txBody>
          <a:bodyPr/>
          <a:lstStyle/>
          <a:p>
            <a:endParaRPr lang="cs-CZ" sz="2400" dirty="0" smtClean="0"/>
          </a:p>
          <a:p>
            <a:pPr algn="just"/>
            <a:r>
              <a:rPr lang="cs-CZ" sz="2800" dirty="0" smtClean="0"/>
              <a:t>Škoda </a:t>
            </a:r>
            <a:r>
              <a:rPr lang="cs-CZ" sz="2800" dirty="0"/>
              <a:t>se nahrazuje uvedením do předešlého stavu. Není-li to dobře možné, anebo žádá-li to poškozený, hradí se škoda v penězích. </a:t>
            </a:r>
          </a:p>
          <a:p>
            <a:pPr algn="just"/>
            <a:endParaRPr lang="cs-CZ" sz="2800" dirty="0"/>
          </a:p>
          <a:p>
            <a:pPr algn="just"/>
            <a:r>
              <a:rPr lang="cs-CZ" sz="2800" dirty="0" smtClean="0"/>
              <a:t>Nemajetková </a:t>
            </a:r>
            <a:r>
              <a:rPr lang="cs-CZ" sz="2800" dirty="0"/>
              <a:t>újma se odčiní přiměřeným zadostiučiněním. Zadostiučinění musí být poskytnuto v penězích, nezajistí-li jeho jiný způsob skutečné a dostatečně účinné odčinění způsobené újmy. </a:t>
            </a:r>
          </a:p>
          <a:p>
            <a:endParaRPr lang="cs-CZ" dirty="0"/>
          </a:p>
        </p:txBody>
      </p:sp>
    </p:spTree>
    <p:extLst>
      <p:ext uri="{BB962C8B-B14F-4D97-AF65-F5344CB8AC3E}">
        <p14:creationId xmlns:p14="http://schemas.microsoft.com/office/powerpoint/2010/main" val="36121103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Rozsah</a:t>
            </a:r>
          </a:p>
        </p:txBody>
      </p:sp>
      <p:graphicFrame>
        <p:nvGraphicFramePr>
          <p:cNvPr id="4" name="Zástupný symbol pro obsah 3"/>
          <p:cNvGraphicFramePr>
            <a:graphicFrameLocks noGrp="1"/>
          </p:cNvGraphicFramePr>
          <p:nvPr>
            <p:ph idx="1"/>
            <p:extLst/>
          </p:nvPr>
        </p:nvGraphicFramePr>
        <p:xfrm>
          <a:off x="1250950" y="2286000"/>
          <a:ext cx="10179050" cy="3594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42086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Náhrada při ublížení na zdraví</a:t>
            </a:r>
          </a:p>
        </p:txBody>
      </p:sp>
      <p:graphicFrame>
        <p:nvGraphicFramePr>
          <p:cNvPr id="4" name="Zástupný symbol pro obsah 4"/>
          <p:cNvGraphicFramePr>
            <a:graphicFrameLocks noGrp="1"/>
          </p:cNvGraphicFramePr>
          <p:nvPr>
            <p:ph idx="1"/>
            <p:extLst>
              <p:ext uri="{D42A27DB-BD31-4B8C-83A1-F6EECF244321}">
                <p14:modId xmlns:p14="http://schemas.microsoft.com/office/powerpoint/2010/main" val="1434293291"/>
              </p:ext>
            </p:extLst>
          </p:nvPr>
        </p:nvGraphicFramePr>
        <p:xfrm>
          <a:off x="562708" y="1389185"/>
          <a:ext cx="10867292" cy="44909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976257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Usmrcení</a:t>
            </a:r>
          </a:p>
        </p:txBody>
      </p:sp>
      <p:sp>
        <p:nvSpPr>
          <p:cNvPr id="3" name="Zástupný symbol pro obsah 2"/>
          <p:cNvSpPr>
            <a:spLocks noGrp="1"/>
          </p:cNvSpPr>
          <p:nvPr>
            <p:ph idx="1"/>
          </p:nvPr>
        </p:nvSpPr>
        <p:spPr/>
        <p:txBody>
          <a:bodyPr>
            <a:normAutofit/>
          </a:bodyPr>
          <a:lstStyle/>
          <a:p>
            <a:pPr algn="just"/>
            <a:r>
              <a:rPr lang="cs-CZ" sz="2400" dirty="0"/>
              <a:t>Při usmrcení nebo zvlášť závažném ublížení na zdraví odčiní škůdce </a:t>
            </a:r>
            <a:r>
              <a:rPr lang="cs-CZ" sz="2400" b="1" dirty="0"/>
              <a:t>duševní útrapy manželu, rodiči, dítěti nebo jiné osobě blízké peněžitou náhradou vyvažující plně jejich utrpení. Nelze-li </a:t>
            </a:r>
            <a:r>
              <a:rPr lang="cs-CZ" sz="2400" dirty="0"/>
              <a:t>výši náhrady takto určit, stanoví se podle zásad slušnosti. </a:t>
            </a:r>
          </a:p>
        </p:txBody>
      </p:sp>
    </p:spTree>
    <p:extLst>
      <p:ext uri="{BB962C8B-B14F-4D97-AF65-F5344CB8AC3E}">
        <p14:creationId xmlns:p14="http://schemas.microsoft.com/office/powerpoint/2010/main" val="22018854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Náhrada za ztrátu na výdělku </a:t>
            </a:r>
          </a:p>
        </p:txBody>
      </p:sp>
      <p:sp>
        <p:nvSpPr>
          <p:cNvPr id="3" name="Zástupný symbol pro obsah 2"/>
          <p:cNvSpPr>
            <a:spLocks noGrp="1"/>
          </p:cNvSpPr>
          <p:nvPr>
            <p:ph idx="1"/>
          </p:nvPr>
        </p:nvSpPr>
        <p:spPr/>
        <p:txBody>
          <a:bodyPr/>
          <a:lstStyle/>
          <a:p>
            <a:pPr algn="just"/>
            <a:r>
              <a:rPr lang="cs-CZ" sz="2400" dirty="0"/>
              <a:t>Náhrada za ztrátu na výdělku po dobu pracovní neschopnosti poškozeného se hradí peněžitým důchodem ve výši rozdílu mezi průměrným výdělkem poškozeného před vznikem újmy a náhradou toho, co poškozenému bylo vyplaceno v důsledku nemoci či úrazu podle jiného právního předpisu. </a:t>
            </a:r>
          </a:p>
          <a:p>
            <a:endParaRPr lang="cs-CZ" dirty="0"/>
          </a:p>
        </p:txBody>
      </p:sp>
    </p:spTree>
    <p:extLst>
      <p:ext uri="{BB962C8B-B14F-4D97-AF65-F5344CB8AC3E}">
        <p14:creationId xmlns:p14="http://schemas.microsoft.com/office/powerpoint/2010/main" val="21270089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Náhrada za ztrátu na důchodu </a:t>
            </a:r>
          </a:p>
        </p:txBody>
      </p:sp>
      <p:sp>
        <p:nvSpPr>
          <p:cNvPr id="3" name="Zástupný symbol pro obsah 2"/>
          <p:cNvSpPr>
            <a:spLocks noGrp="1"/>
          </p:cNvSpPr>
          <p:nvPr>
            <p:ph idx="1"/>
          </p:nvPr>
        </p:nvSpPr>
        <p:spPr/>
        <p:txBody>
          <a:bodyPr/>
          <a:lstStyle/>
          <a:p>
            <a:pPr algn="just"/>
            <a:r>
              <a:rPr lang="cs-CZ" sz="2400" dirty="0"/>
              <a:t>Náhrada za ztrátu na důchodu náleží poškozenému ve výši rozdílu mezi důchodem, na který poškozenému vzniklo právo, a důchodem, na který by mu bylo vzniklo právo, jestliže by do základu, z něhož byl vyměřen důchod, byla zahrnuta náhrada za ztrátu na výdělku po skončení pracovní neschopnosti, kterou poškozený pobíral v době rozhodné pro vyměření důchodu. </a:t>
            </a:r>
          </a:p>
          <a:p>
            <a:endParaRPr lang="cs-CZ" dirty="0"/>
          </a:p>
        </p:txBody>
      </p:sp>
    </p:spTree>
    <p:extLst>
      <p:ext uri="{BB962C8B-B14F-4D97-AF65-F5344CB8AC3E}">
        <p14:creationId xmlns:p14="http://schemas.microsoft.com/office/powerpoint/2010/main" val="21843603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sz="4400" dirty="0"/>
              <a:t>Odpovědnost </a:t>
            </a:r>
            <a:r>
              <a:rPr lang="cs-CZ" sz="4400" dirty="0" smtClean="0"/>
              <a:t/>
            </a:r>
            <a:br>
              <a:rPr lang="cs-CZ" sz="4400" dirty="0" smtClean="0"/>
            </a:br>
            <a:r>
              <a:rPr lang="cs-CZ" sz="4400" dirty="0" smtClean="0"/>
              <a:t>dle </a:t>
            </a:r>
            <a:r>
              <a:rPr lang="cs-CZ" sz="4400" dirty="0"/>
              <a:t/>
            </a:r>
            <a:br>
              <a:rPr lang="cs-CZ" sz="4400" dirty="0"/>
            </a:br>
            <a:r>
              <a:rPr lang="cs-CZ" sz="4400" dirty="0"/>
              <a:t>Pracovního </a:t>
            </a:r>
            <a:br>
              <a:rPr lang="cs-CZ" sz="4400" dirty="0"/>
            </a:br>
            <a:r>
              <a:rPr lang="cs-CZ" sz="4400" dirty="0" smtClean="0"/>
              <a:t>práva</a:t>
            </a:r>
            <a:endParaRPr lang="cs-CZ" sz="4400"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20955542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Prevenční ustanovení na straně </a:t>
            </a:r>
            <a:r>
              <a:rPr lang="cs-CZ" dirty="0" smtClean="0"/>
              <a:t>Zaměstnance</a:t>
            </a:r>
            <a:endParaRPr lang="cs-CZ" dirty="0"/>
          </a:p>
        </p:txBody>
      </p:sp>
      <p:sp>
        <p:nvSpPr>
          <p:cNvPr id="3" name="Zástupný symbol pro obsah 2"/>
          <p:cNvSpPr>
            <a:spLocks noGrp="1"/>
          </p:cNvSpPr>
          <p:nvPr>
            <p:ph idx="1"/>
          </p:nvPr>
        </p:nvSpPr>
        <p:spPr/>
        <p:txBody>
          <a:bodyPr>
            <a:normAutofit lnSpcReduction="10000"/>
          </a:bodyPr>
          <a:lstStyle/>
          <a:p>
            <a:pPr algn="just"/>
            <a:r>
              <a:rPr lang="cs-CZ" dirty="0" smtClean="0"/>
              <a:t>Zaměstnanec </a:t>
            </a:r>
            <a:r>
              <a:rPr lang="cs-CZ" dirty="0"/>
              <a:t>je </a:t>
            </a:r>
            <a:r>
              <a:rPr lang="cs-CZ" u="sng" dirty="0">
                <a:effectLst>
                  <a:outerShdw blurRad="38100" dist="38100" dir="2700000" algn="tl">
                    <a:srgbClr val="000000">
                      <a:alpha val="43137"/>
                    </a:srgbClr>
                  </a:outerShdw>
                </a:effectLst>
              </a:rPr>
              <a:t>povinen počínat si tak, aby nedocházelo k majetkové </a:t>
            </a:r>
            <a:r>
              <a:rPr lang="cs-CZ" u="sng" dirty="0" smtClean="0">
                <a:effectLst>
                  <a:outerShdw blurRad="38100" dist="38100" dir="2700000" algn="tl">
                    <a:srgbClr val="000000">
                      <a:alpha val="43137"/>
                    </a:srgbClr>
                  </a:outerShdw>
                </a:effectLst>
              </a:rPr>
              <a:t>újmě</a:t>
            </a:r>
            <a:r>
              <a:rPr lang="cs-CZ" dirty="0" smtClean="0"/>
              <a:t>, </a:t>
            </a:r>
            <a:r>
              <a:rPr lang="cs-CZ" dirty="0"/>
              <a:t>nemajetkové újmě ani k bezdůvodnému obohacení. Hrozí-li škoda nebo nemajetková újma, je povinen na ni upozornit nadřízeného vedoucího zaměstnance. </a:t>
            </a:r>
            <a:endParaRPr lang="cs-CZ" dirty="0" smtClean="0"/>
          </a:p>
          <a:p>
            <a:pPr algn="just"/>
            <a:endParaRPr lang="cs-CZ" dirty="0"/>
          </a:p>
          <a:p>
            <a:pPr algn="just"/>
            <a:r>
              <a:rPr lang="cs-CZ" dirty="0" smtClean="0"/>
              <a:t>Je-li </a:t>
            </a:r>
            <a:r>
              <a:rPr lang="cs-CZ" dirty="0"/>
              <a:t>k odvrácení škody hrozící zaměstnavateli neodkladně třeba zákroku, je </a:t>
            </a:r>
            <a:r>
              <a:rPr lang="cs-CZ" u="sng" dirty="0">
                <a:effectLst>
                  <a:outerShdw blurRad="38100" dist="38100" dir="2700000" algn="tl">
                    <a:srgbClr val="000000">
                      <a:alpha val="43137"/>
                    </a:srgbClr>
                  </a:outerShdw>
                </a:effectLst>
              </a:rPr>
              <a:t>zaměstnanec povinen zakročit</a:t>
            </a:r>
            <a:r>
              <a:rPr lang="cs-CZ" dirty="0"/>
              <a:t>; nemusí tak učinit, brání-li mu v tom důležitá okolnost nebo jestliže by tím vystavil vážnému ohrožení sebe nebo ostatní zaměstnance, popřípadě osoby blízké. </a:t>
            </a:r>
            <a:endParaRPr lang="cs-CZ" dirty="0" smtClean="0"/>
          </a:p>
          <a:p>
            <a:pPr algn="just"/>
            <a:endParaRPr lang="cs-CZ" dirty="0"/>
          </a:p>
          <a:p>
            <a:pPr algn="just"/>
            <a:r>
              <a:rPr lang="cs-CZ" dirty="0" smtClean="0"/>
              <a:t>Zjistí-li </a:t>
            </a:r>
            <a:r>
              <a:rPr lang="cs-CZ" dirty="0"/>
              <a:t>zaměstnanec, že nemá vytvořeny potřebné pracovní podmínky, je povinen oznámit tuto skutečnost nadřízenému vedoucímu zaměstnanci. </a:t>
            </a:r>
          </a:p>
          <a:p>
            <a:endParaRPr lang="cs-CZ" dirty="0"/>
          </a:p>
        </p:txBody>
      </p:sp>
    </p:spTree>
    <p:extLst>
      <p:ext uri="{BB962C8B-B14F-4D97-AF65-F5344CB8AC3E}">
        <p14:creationId xmlns:p14="http://schemas.microsoft.com/office/powerpoint/2010/main" val="20746589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Porušení právní povinnosti</a:t>
            </a:r>
          </a:p>
        </p:txBody>
      </p:sp>
      <p:graphicFrame>
        <p:nvGraphicFramePr>
          <p:cNvPr id="4" name="Zástupný symbol pro obsah 3"/>
          <p:cNvGraphicFramePr>
            <a:graphicFrameLocks/>
          </p:cNvGraphicFramePr>
          <p:nvPr>
            <p:extLst/>
          </p:nvPr>
        </p:nvGraphicFramePr>
        <p:xfrm>
          <a:off x="1426562" y="2133599"/>
          <a:ext cx="6376318" cy="35097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486282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altLang="cs-CZ" dirty="0" smtClean="0"/>
              <a:t>ODPOVĚDNOST ZAMĚSTNANCE ZA ŠKODU</a:t>
            </a:r>
            <a:endParaRPr lang="cs-CZ" dirty="0"/>
          </a:p>
        </p:txBody>
      </p:sp>
      <p:sp>
        <p:nvSpPr>
          <p:cNvPr id="3" name="Zástupný symbol pro obsah 2"/>
          <p:cNvSpPr>
            <a:spLocks noGrp="1"/>
          </p:cNvSpPr>
          <p:nvPr>
            <p:ph idx="1"/>
          </p:nvPr>
        </p:nvSpPr>
        <p:spPr/>
        <p:txBody>
          <a:bodyPr>
            <a:normAutofit/>
          </a:bodyPr>
          <a:lstStyle/>
          <a:p>
            <a:pPr algn="just"/>
            <a:r>
              <a:rPr lang="cs-CZ" dirty="0" smtClean="0"/>
              <a:t>Zaměstnanec </a:t>
            </a:r>
            <a:r>
              <a:rPr lang="cs-CZ" dirty="0"/>
              <a:t>je povinen nahradit zaměstnavateli škodu, kterou mu způsobil </a:t>
            </a:r>
            <a:r>
              <a:rPr lang="cs-CZ" u="sng" dirty="0">
                <a:effectLst>
                  <a:outerShdw blurRad="38100" dist="38100" dir="2700000" algn="tl">
                    <a:srgbClr val="000000">
                      <a:alpha val="43137"/>
                    </a:srgbClr>
                  </a:outerShdw>
                </a:effectLst>
              </a:rPr>
              <a:t>zaviněným</a:t>
            </a:r>
            <a:r>
              <a:rPr lang="cs-CZ" dirty="0"/>
              <a:t> </a:t>
            </a:r>
            <a:r>
              <a:rPr lang="cs-CZ" dirty="0" smtClean="0"/>
              <a:t>porušením </a:t>
            </a:r>
            <a:r>
              <a:rPr lang="cs-CZ" dirty="0"/>
              <a:t>povinností </a:t>
            </a:r>
            <a:r>
              <a:rPr lang="cs-CZ" u="sng" dirty="0">
                <a:effectLst>
                  <a:outerShdw blurRad="38100" dist="38100" dir="2700000" algn="tl">
                    <a:srgbClr val="000000">
                      <a:alpha val="43137"/>
                    </a:srgbClr>
                  </a:outerShdw>
                </a:effectLst>
              </a:rPr>
              <a:t>při plnění pracovních úkolů </a:t>
            </a:r>
            <a:r>
              <a:rPr lang="cs-CZ" dirty="0"/>
              <a:t>nebo v přímé souvislosti s ním. </a:t>
            </a:r>
            <a:endParaRPr lang="cs-CZ" dirty="0" smtClean="0"/>
          </a:p>
          <a:p>
            <a:pPr algn="just"/>
            <a:endParaRPr lang="cs-CZ" dirty="0" smtClean="0"/>
          </a:p>
          <a:p>
            <a:pPr algn="just"/>
            <a:r>
              <a:rPr lang="cs-CZ" dirty="0"/>
              <a:t>Byla-li škoda způsobena také porušením povinností ze strany zaměstnavatele, povinnost zaměstnance nahradit škodu se poměrně omezí. </a:t>
            </a:r>
            <a:endParaRPr lang="cs-CZ" dirty="0" smtClean="0"/>
          </a:p>
          <a:p>
            <a:endParaRPr lang="cs-CZ" dirty="0" smtClean="0"/>
          </a:p>
          <a:p>
            <a:pPr algn="just"/>
            <a:r>
              <a:rPr lang="cs-CZ" u="sng" dirty="0">
                <a:effectLst>
                  <a:outerShdw blurRad="38100" dist="38100" dir="2700000" algn="tl">
                    <a:srgbClr val="000000">
                      <a:alpha val="43137"/>
                    </a:srgbClr>
                  </a:outerShdw>
                </a:effectLst>
              </a:rPr>
              <a:t>Zaměstnavatel je povinen prokázat zavinění zaměstnance</a:t>
            </a:r>
            <a:r>
              <a:rPr lang="cs-CZ" dirty="0"/>
              <a:t>, s výjimkou případů </a:t>
            </a:r>
            <a:r>
              <a:rPr lang="cs-CZ" dirty="0" smtClean="0"/>
              <a:t>vzniku škody na svěřených hodnotách, které je zaměstnanec povinen vyúčtovat a škody vzniklou ztrátou svěřených věcí.</a:t>
            </a:r>
            <a:endParaRPr lang="cs-CZ" dirty="0"/>
          </a:p>
        </p:txBody>
      </p:sp>
    </p:spTree>
    <p:extLst>
      <p:ext uri="{BB962C8B-B14F-4D97-AF65-F5344CB8AC3E}">
        <p14:creationId xmlns:p14="http://schemas.microsoft.com/office/powerpoint/2010/main" val="13342679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altLang="cs-CZ" dirty="0" smtClean="0"/>
              <a:t>Povinnost </a:t>
            </a:r>
            <a:r>
              <a:rPr lang="cs-CZ" altLang="cs-CZ" dirty="0"/>
              <a:t>ZAMĚSTNANCE </a:t>
            </a:r>
            <a:r>
              <a:rPr lang="cs-CZ" altLang="cs-CZ" dirty="0" smtClean="0"/>
              <a:t>k náhradě škody</a:t>
            </a:r>
            <a:endParaRPr lang="cs-CZ" dirty="0"/>
          </a:p>
        </p:txBody>
      </p:sp>
      <p:sp>
        <p:nvSpPr>
          <p:cNvPr id="3" name="Zástupný symbol pro obsah 2"/>
          <p:cNvSpPr>
            <a:spLocks noGrp="1"/>
          </p:cNvSpPr>
          <p:nvPr>
            <p:ph idx="1"/>
          </p:nvPr>
        </p:nvSpPr>
        <p:spPr>
          <a:xfrm>
            <a:off x="1251678" y="2286001"/>
            <a:ext cx="10178322" cy="4317022"/>
          </a:xfrm>
        </p:spPr>
        <p:txBody>
          <a:bodyPr>
            <a:normAutofit fontScale="92500" lnSpcReduction="10000"/>
          </a:bodyPr>
          <a:lstStyle/>
          <a:p>
            <a:pPr algn="just"/>
            <a:r>
              <a:rPr lang="cs-CZ" dirty="0"/>
              <a:t>Zaměstnanec, který má povinnost nahradit </a:t>
            </a:r>
            <a:r>
              <a:rPr lang="cs-CZ" dirty="0" smtClean="0"/>
              <a:t>škodu dle obecného ustanovení, </a:t>
            </a:r>
            <a:r>
              <a:rPr lang="cs-CZ" dirty="0"/>
              <a:t>je povinen nahradit zaměstnavateli </a:t>
            </a:r>
            <a:r>
              <a:rPr lang="cs-CZ" u="sng" dirty="0">
                <a:effectLst>
                  <a:outerShdw blurRad="38100" dist="38100" dir="2700000" algn="tl">
                    <a:srgbClr val="000000">
                      <a:alpha val="43137"/>
                    </a:srgbClr>
                  </a:outerShdw>
                </a:effectLst>
              </a:rPr>
              <a:t>skutečnou škodu</a:t>
            </a:r>
            <a:r>
              <a:rPr lang="cs-CZ" dirty="0"/>
              <a:t>, a to v penězích, jestliže neodčiní škodu uvedením v předešlý stav</a:t>
            </a:r>
            <a:r>
              <a:rPr lang="cs-CZ" dirty="0" smtClean="0"/>
              <a:t>.</a:t>
            </a:r>
          </a:p>
          <a:p>
            <a:pPr algn="just"/>
            <a:endParaRPr lang="cs-CZ" dirty="0" smtClean="0"/>
          </a:p>
          <a:p>
            <a:pPr algn="just"/>
            <a:r>
              <a:rPr lang="cs-CZ" dirty="0"/>
              <a:t>Výše požadované náhrady škody způsobené </a:t>
            </a:r>
            <a:r>
              <a:rPr lang="cs-CZ" u="sng" dirty="0">
                <a:effectLst>
                  <a:outerShdw blurRad="38100" dist="38100" dir="2700000" algn="tl">
                    <a:srgbClr val="000000">
                      <a:alpha val="43137"/>
                    </a:srgbClr>
                  </a:outerShdw>
                </a:effectLst>
              </a:rPr>
              <a:t>z nedbalosti </a:t>
            </a:r>
            <a:r>
              <a:rPr lang="cs-CZ" dirty="0"/>
              <a:t>nesmí přesáhnout u jednotlivého zaměstnance částku rovnající se </a:t>
            </a:r>
            <a:r>
              <a:rPr lang="cs-CZ" u="sng" dirty="0" err="1">
                <a:effectLst>
                  <a:outerShdw blurRad="38100" dist="38100" dir="2700000" algn="tl">
                    <a:srgbClr val="000000">
                      <a:alpha val="43137"/>
                    </a:srgbClr>
                  </a:outerShdw>
                </a:effectLst>
              </a:rPr>
              <a:t>čtyřapůlnásobku</a:t>
            </a:r>
            <a:r>
              <a:rPr lang="cs-CZ" u="sng" dirty="0">
                <a:effectLst>
                  <a:outerShdw blurRad="38100" dist="38100" dir="2700000" algn="tl">
                    <a:srgbClr val="000000">
                      <a:alpha val="43137"/>
                    </a:srgbClr>
                  </a:outerShdw>
                </a:effectLst>
              </a:rPr>
              <a:t> jeho průměrného měsíčního výdělku</a:t>
            </a:r>
            <a:r>
              <a:rPr lang="cs-CZ" dirty="0"/>
              <a:t> před porušením povinnosti, kterým způsobil škodu. Toto omezení </a:t>
            </a:r>
            <a:r>
              <a:rPr lang="cs-CZ" u="sng" dirty="0">
                <a:effectLst>
                  <a:outerShdw blurRad="38100" dist="38100" dir="2700000" algn="tl">
                    <a:srgbClr val="000000">
                      <a:alpha val="43137"/>
                    </a:srgbClr>
                  </a:outerShdw>
                </a:effectLst>
              </a:rPr>
              <a:t>neplatí</a:t>
            </a:r>
            <a:r>
              <a:rPr lang="cs-CZ" dirty="0"/>
              <a:t>, byla-li škoda způsobena </a:t>
            </a:r>
            <a:r>
              <a:rPr lang="cs-CZ" u="sng" dirty="0">
                <a:effectLst>
                  <a:outerShdw blurRad="38100" dist="38100" dir="2700000" algn="tl">
                    <a:srgbClr val="000000">
                      <a:alpha val="43137"/>
                    </a:srgbClr>
                  </a:outerShdw>
                </a:effectLst>
              </a:rPr>
              <a:t>úmyslně</a:t>
            </a:r>
            <a:r>
              <a:rPr lang="cs-CZ" dirty="0"/>
              <a:t>, v </a:t>
            </a:r>
            <a:r>
              <a:rPr lang="cs-CZ" u="sng" dirty="0">
                <a:effectLst>
                  <a:outerShdw blurRad="38100" dist="38100" dir="2700000" algn="tl">
                    <a:srgbClr val="000000">
                      <a:alpha val="43137"/>
                    </a:srgbClr>
                  </a:outerShdw>
                </a:effectLst>
              </a:rPr>
              <a:t>opilosti</a:t>
            </a:r>
            <a:r>
              <a:rPr lang="cs-CZ" dirty="0"/>
              <a:t>, nebo po </a:t>
            </a:r>
            <a:r>
              <a:rPr lang="cs-CZ" u="sng" dirty="0">
                <a:effectLst>
                  <a:outerShdw blurRad="38100" dist="38100" dir="2700000" algn="tl">
                    <a:srgbClr val="000000">
                      <a:alpha val="43137"/>
                    </a:srgbClr>
                  </a:outerShdw>
                </a:effectLst>
              </a:rPr>
              <a:t>zneužití jiných návykových látek</a:t>
            </a:r>
            <a:r>
              <a:rPr lang="cs-CZ" dirty="0" smtClean="0"/>
              <a:t>.</a:t>
            </a:r>
          </a:p>
          <a:p>
            <a:pPr algn="just"/>
            <a:endParaRPr lang="cs-CZ" dirty="0" smtClean="0"/>
          </a:p>
          <a:p>
            <a:pPr algn="just"/>
            <a:r>
              <a:rPr lang="cs-CZ" dirty="0"/>
              <a:t>Jde-li o škodu způsobenou </a:t>
            </a:r>
            <a:r>
              <a:rPr lang="cs-CZ" u="sng" dirty="0">
                <a:effectLst>
                  <a:outerShdw blurRad="38100" dist="38100" dir="2700000" algn="tl">
                    <a:srgbClr val="000000">
                      <a:alpha val="43137"/>
                    </a:srgbClr>
                  </a:outerShdw>
                </a:effectLst>
              </a:rPr>
              <a:t>úmyslně</a:t>
            </a:r>
            <a:r>
              <a:rPr lang="cs-CZ" dirty="0"/>
              <a:t>, může zaměstnavatel </a:t>
            </a:r>
            <a:r>
              <a:rPr lang="cs-CZ" dirty="0" smtClean="0"/>
              <a:t>požadovat </a:t>
            </a:r>
            <a:r>
              <a:rPr lang="cs-CZ" dirty="0"/>
              <a:t>i </a:t>
            </a:r>
            <a:r>
              <a:rPr lang="cs-CZ" u="sng" dirty="0">
                <a:effectLst>
                  <a:outerShdw blurRad="38100" dist="38100" dir="2700000" algn="tl">
                    <a:srgbClr val="000000">
                      <a:alpha val="43137"/>
                    </a:srgbClr>
                  </a:outerShdw>
                </a:effectLst>
              </a:rPr>
              <a:t>náhradu ušlého zisku</a:t>
            </a:r>
            <a:r>
              <a:rPr lang="cs-CZ" dirty="0" smtClean="0"/>
              <a:t>.</a:t>
            </a:r>
          </a:p>
          <a:p>
            <a:pPr algn="just"/>
            <a:endParaRPr lang="cs-CZ" dirty="0"/>
          </a:p>
          <a:p>
            <a:pPr algn="just"/>
            <a:r>
              <a:rPr lang="cs-CZ" dirty="0"/>
              <a:t>Je-li k náhradě škody společně zavázáno </a:t>
            </a:r>
            <a:r>
              <a:rPr lang="cs-CZ" u="sng" dirty="0">
                <a:effectLst>
                  <a:outerShdw blurRad="38100" dist="38100" dir="2700000" algn="tl">
                    <a:srgbClr val="000000">
                      <a:alpha val="43137"/>
                    </a:srgbClr>
                  </a:outerShdw>
                </a:effectLst>
              </a:rPr>
              <a:t>více zaměstnanců</a:t>
            </a:r>
            <a:r>
              <a:rPr lang="cs-CZ" dirty="0"/>
              <a:t>, je povinen každý z nich nahradit poměrnou část škody </a:t>
            </a:r>
            <a:r>
              <a:rPr lang="cs-CZ" u="sng" dirty="0">
                <a:effectLst>
                  <a:outerShdw blurRad="38100" dist="38100" dir="2700000" algn="tl">
                    <a:srgbClr val="000000">
                      <a:alpha val="43137"/>
                    </a:srgbClr>
                  </a:outerShdw>
                </a:effectLst>
              </a:rPr>
              <a:t>podle míry svého zavinění</a:t>
            </a:r>
            <a:r>
              <a:rPr lang="cs-CZ" dirty="0"/>
              <a:t>.</a:t>
            </a:r>
          </a:p>
        </p:txBody>
      </p:sp>
    </p:spTree>
    <p:extLst>
      <p:ext uri="{BB962C8B-B14F-4D97-AF65-F5344CB8AC3E}">
        <p14:creationId xmlns:p14="http://schemas.microsoft.com/office/powerpoint/2010/main" val="2515860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altLang="cs-CZ" dirty="0"/>
              <a:t>Povinnost ZAMĚSTNANCE k náhradě škody</a:t>
            </a:r>
            <a:endParaRPr lang="cs-CZ" dirty="0"/>
          </a:p>
        </p:txBody>
      </p:sp>
      <p:sp>
        <p:nvSpPr>
          <p:cNvPr id="3" name="Zástupný symbol pro obsah 2"/>
          <p:cNvSpPr>
            <a:spLocks noGrp="1"/>
          </p:cNvSpPr>
          <p:nvPr>
            <p:ph idx="1"/>
          </p:nvPr>
        </p:nvSpPr>
        <p:spPr/>
        <p:txBody>
          <a:bodyPr/>
          <a:lstStyle/>
          <a:p>
            <a:r>
              <a:rPr lang="cs-CZ" dirty="0"/>
              <a:t>Zaměstnanec, který je stižen duševní poruchou, je povinen nahradit škodu jím způsobenou, je-li schopen ovládnout své jednání a posoudit jeho následky. </a:t>
            </a:r>
            <a:endParaRPr lang="cs-CZ" dirty="0" smtClean="0"/>
          </a:p>
          <a:p>
            <a:endParaRPr lang="cs-CZ" dirty="0" smtClean="0"/>
          </a:p>
          <a:p>
            <a:r>
              <a:rPr lang="cs-CZ" dirty="0" smtClean="0"/>
              <a:t>Zaměstnanec</a:t>
            </a:r>
            <a:r>
              <a:rPr lang="cs-CZ" dirty="0"/>
              <a:t>, který se uvede vlastní vinou do takového stavu, že není schopen ovládnout své jednání nebo posoudit jeho následky, je povinen nahradit škodu v tomto stavu způsobenou. </a:t>
            </a:r>
          </a:p>
          <a:p>
            <a:endParaRPr lang="cs-CZ" dirty="0"/>
          </a:p>
          <a:p>
            <a:r>
              <a:rPr lang="cs-CZ" dirty="0" smtClean="0"/>
              <a:t>Škodu </a:t>
            </a:r>
            <a:r>
              <a:rPr lang="cs-CZ" dirty="0"/>
              <a:t>je povinen nahradit i zaměstnanec, který ji způsobil úmyslným jednáním proti dobrým </a:t>
            </a:r>
            <a:r>
              <a:rPr lang="cs-CZ" dirty="0" smtClean="0"/>
              <a:t>mravům (nepoctivým, podvodným). </a:t>
            </a:r>
            <a:endParaRPr lang="cs-CZ" dirty="0"/>
          </a:p>
          <a:p>
            <a:endParaRPr lang="cs-CZ" dirty="0"/>
          </a:p>
        </p:txBody>
      </p:sp>
    </p:spTree>
    <p:extLst>
      <p:ext uri="{BB962C8B-B14F-4D97-AF65-F5344CB8AC3E}">
        <p14:creationId xmlns:p14="http://schemas.microsoft.com/office/powerpoint/2010/main" val="1214642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Odpovědnost za neodvrácení škody</a:t>
            </a:r>
            <a:endParaRPr lang="cs-CZ" dirty="0"/>
          </a:p>
        </p:txBody>
      </p:sp>
      <p:sp>
        <p:nvSpPr>
          <p:cNvPr id="3" name="Zástupný symbol pro obsah 2"/>
          <p:cNvSpPr>
            <a:spLocks noGrp="1"/>
          </p:cNvSpPr>
          <p:nvPr>
            <p:ph idx="1"/>
          </p:nvPr>
        </p:nvSpPr>
        <p:spPr/>
        <p:txBody>
          <a:bodyPr/>
          <a:lstStyle/>
          <a:p>
            <a:pPr algn="just"/>
            <a:r>
              <a:rPr lang="cs-CZ" dirty="0"/>
              <a:t>Na zaměstnanci, který </a:t>
            </a:r>
            <a:r>
              <a:rPr lang="cs-CZ" u="sng" dirty="0">
                <a:effectLst>
                  <a:outerShdw blurRad="38100" dist="38100" dir="2700000" algn="tl">
                    <a:srgbClr val="000000">
                      <a:alpha val="43137"/>
                    </a:srgbClr>
                  </a:outerShdw>
                </a:effectLst>
              </a:rPr>
              <a:t>vědomě</a:t>
            </a:r>
            <a:r>
              <a:rPr lang="cs-CZ" dirty="0"/>
              <a:t> neupozornil nadřízeného vedoucího zaměstnance na škodu hrozící zaměstnavateli nebo nezakročil proti hrozící škodě, ačkoliv by tím bylo zabráněno bezprostřednímu vzniku škody, může zaměstnavatel požadovat, aby se podílel na náhradě škody, která byla zaměstnavateli způsobena, a to v rozsahu přiměřeném okolnostem případu, pokud ji není možné nahradit jinak. </a:t>
            </a:r>
            <a:endParaRPr lang="cs-CZ" dirty="0" smtClean="0"/>
          </a:p>
          <a:p>
            <a:pPr algn="just"/>
            <a:endParaRPr lang="cs-CZ" dirty="0"/>
          </a:p>
          <a:p>
            <a:pPr algn="just"/>
            <a:r>
              <a:rPr lang="cs-CZ" dirty="0"/>
              <a:t>Zaměstnanec </a:t>
            </a:r>
            <a:r>
              <a:rPr lang="cs-CZ" u="sng" dirty="0">
                <a:effectLst>
                  <a:outerShdw blurRad="38100" dist="38100" dir="2700000" algn="tl">
                    <a:srgbClr val="000000">
                      <a:alpha val="43137"/>
                    </a:srgbClr>
                  </a:outerShdw>
                </a:effectLst>
              </a:rPr>
              <a:t>není povinen nahradit škodu</a:t>
            </a:r>
            <a:r>
              <a:rPr lang="cs-CZ" dirty="0"/>
              <a:t>, kterou způsobil při odvracení škody hrozící zaměstnavateli nebo nebezpečí přímo hrozícího životu nebo zdraví, jestliže tento </a:t>
            </a:r>
            <a:r>
              <a:rPr lang="cs-CZ" u="sng" dirty="0">
                <a:effectLst>
                  <a:outerShdw blurRad="38100" dist="38100" dir="2700000" algn="tl">
                    <a:srgbClr val="000000">
                      <a:alpha val="43137"/>
                    </a:srgbClr>
                  </a:outerShdw>
                </a:effectLst>
              </a:rPr>
              <a:t>stav sám</a:t>
            </a:r>
            <a:r>
              <a:rPr lang="cs-CZ" b="1" u="sng" dirty="0"/>
              <a:t> </a:t>
            </a:r>
            <a:r>
              <a:rPr lang="cs-CZ" u="sng" dirty="0">
                <a:effectLst>
                  <a:outerShdw blurRad="38100" dist="38100" dir="2700000" algn="tl">
                    <a:srgbClr val="000000">
                      <a:alpha val="43137"/>
                    </a:srgbClr>
                  </a:outerShdw>
                </a:effectLst>
              </a:rPr>
              <a:t>úmyslně nevyvolal</a:t>
            </a:r>
            <a:r>
              <a:rPr lang="cs-CZ" dirty="0">
                <a:effectLst>
                  <a:outerShdw blurRad="38100" dist="38100" dir="2700000" algn="tl">
                    <a:srgbClr val="000000">
                      <a:alpha val="43137"/>
                    </a:srgbClr>
                  </a:outerShdw>
                </a:effectLst>
              </a:rPr>
              <a:t> </a:t>
            </a:r>
            <a:r>
              <a:rPr lang="cs-CZ" dirty="0"/>
              <a:t>a počínal si přitom způsobem přiměřeným okolnostem. </a:t>
            </a:r>
          </a:p>
        </p:txBody>
      </p:sp>
    </p:spTree>
    <p:extLst>
      <p:ext uri="{BB962C8B-B14F-4D97-AF65-F5344CB8AC3E}">
        <p14:creationId xmlns:p14="http://schemas.microsoft.com/office/powerpoint/2010/main" val="11293775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Odpovědnost za neodvrácení škody</a:t>
            </a:r>
          </a:p>
        </p:txBody>
      </p:sp>
      <p:sp>
        <p:nvSpPr>
          <p:cNvPr id="3" name="Zástupný symbol pro obsah 2"/>
          <p:cNvSpPr>
            <a:spLocks noGrp="1"/>
          </p:cNvSpPr>
          <p:nvPr>
            <p:ph idx="1"/>
          </p:nvPr>
        </p:nvSpPr>
        <p:spPr/>
        <p:txBody>
          <a:bodyPr/>
          <a:lstStyle/>
          <a:p>
            <a:pPr algn="just"/>
            <a:endParaRPr lang="cs-CZ" dirty="0" smtClean="0"/>
          </a:p>
          <a:p>
            <a:pPr algn="just"/>
            <a:endParaRPr lang="cs-CZ" dirty="0"/>
          </a:p>
          <a:p>
            <a:pPr algn="just"/>
            <a:r>
              <a:rPr lang="cs-CZ" dirty="0" smtClean="0"/>
              <a:t>Při </a:t>
            </a:r>
            <a:r>
              <a:rPr lang="cs-CZ" dirty="0"/>
              <a:t>určení výše náhrady škody podle </a:t>
            </a:r>
            <a:r>
              <a:rPr lang="cs-CZ" dirty="0" smtClean="0"/>
              <a:t>se </a:t>
            </a:r>
            <a:r>
              <a:rPr lang="cs-CZ" dirty="0"/>
              <a:t>přihlédne zejména k okolnostem, které bránily splnění povinnosti, a k významu škody pro zaměstnavatele. Výše náhrady škody však nesmí přesáhnout částku rovnající se </a:t>
            </a:r>
            <a:r>
              <a:rPr lang="cs-CZ" u="sng" dirty="0">
                <a:effectLst>
                  <a:outerShdw blurRad="38100" dist="38100" dir="2700000" algn="tl">
                    <a:srgbClr val="000000">
                      <a:alpha val="43137"/>
                    </a:srgbClr>
                  </a:outerShdw>
                </a:effectLst>
              </a:rPr>
              <a:t>trojnásobku</a:t>
            </a:r>
            <a:r>
              <a:rPr lang="cs-CZ" dirty="0"/>
              <a:t> průměrného měsíčního výdělku zaměstnance. </a:t>
            </a:r>
          </a:p>
        </p:txBody>
      </p:sp>
    </p:spTree>
    <p:extLst>
      <p:ext uri="{BB962C8B-B14F-4D97-AF65-F5344CB8AC3E}">
        <p14:creationId xmlns:p14="http://schemas.microsoft.com/office/powerpoint/2010/main" val="23865652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Schodek na svěřených hodnotách</a:t>
            </a:r>
          </a:p>
        </p:txBody>
      </p:sp>
      <p:sp>
        <p:nvSpPr>
          <p:cNvPr id="3" name="Zástupný symbol pro obsah 2"/>
          <p:cNvSpPr>
            <a:spLocks noGrp="1"/>
          </p:cNvSpPr>
          <p:nvPr>
            <p:ph idx="1"/>
          </p:nvPr>
        </p:nvSpPr>
        <p:spPr/>
        <p:txBody>
          <a:bodyPr>
            <a:normAutofit fontScale="92500" lnSpcReduction="10000"/>
          </a:bodyPr>
          <a:lstStyle/>
          <a:p>
            <a:r>
              <a:rPr lang="cs-CZ" dirty="0"/>
              <a:t> </a:t>
            </a:r>
            <a:r>
              <a:rPr lang="cs-CZ" dirty="0" smtClean="0"/>
              <a:t>Dohoda </a:t>
            </a:r>
            <a:r>
              <a:rPr lang="cs-CZ" dirty="0"/>
              <a:t>o odpovědnosti k ochraně </a:t>
            </a:r>
            <a:r>
              <a:rPr lang="cs-CZ" u="sng" dirty="0">
                <a:effectLst>
                  <a:outerShdw blurRad="38100" dist="38100" dir="2700000" algn="tl">
                    <a:srgbClr val="000000">
                      <a:alpha val="43137"/>
                    </a:srgbClr>
                  </a:outerShdw>
                </a:effectLst>
              </a:rPr>
              <a:t>hodnot svěřených zaměstnanci k </a:t>
            </a:r>
            <a:r>
              <a:rPr lang="cs-CZ" u="sng" dirty="0" smtClean="0">
                <a:effectLst>
                  <a:outerShdw blurRad="38100" dist="38100" dir="2700000" algn="tl">
                    <a:srgbClr val="000000">
                      <a:alpha val="43137"/>
                    </a:srgbClr>
                  </a:outerShdw>
                </a:effectLst>
              </a:rPr>
              <a:t>vyúčtování </a:t>
            </a:r>
          </a:p>
          <a:p>
            <a:pPr lvl="1"/>
            <a:r>
              <a:rPr lang="cs-CZ" dirty="0" smtClean="0"/>
              <a:t>hotovost</a:t>
            </a:r>
            <a:r>
              <a:rPr lang="cs-CZ" dirty="0"/>
              <a:t>, ceniny, zboží, zásoby materiálu nebo jiné </a:t>
            </a:r>
            <a:r>
              <a:rPr lang="cs-CZ" dirty="0" smtClean="0"/>
              <a:t>hodnoty, které </a:t>
            </a:r>
            <a:r>
              <a:rPr lang="cs-CZ" dirty="0"/>
              <a:t>jsou předmětem obratu nebo </a:t>
            </a:r>
            <a:r>
              <a:rPr lang="cs-CZ" dirty="0" smtClean="0"/>
              <a:t>oběhu</a:t>
            </a:r>
          </a:p>
          <a:p>
            <a:pPr lvl="1"/>
            <a:r>
              <a:rPr lang="cs-CZ" dirty="0"/>
              <a:t>P</a:t>
            </a:r>
            <a:r>
              <a:rPr lang="cs-CZ" dirty="0" smtClean="0"/>
              <a:t>ouze písemně</a:t>
            </a:r>
          </a:p>
          <a:p>
            <a:pPr lvl="1"/>
            <a:r>
              <a:rPr lang="cs-CZ" dirty="0" smtClean="0"/>
              <a:t>Nejdříve v den </a:t>
            </a:r>
            <a:r>
              <a:rPr lang="cs-CZ" dirty="0"/>
              <a:t>kdy </a:t>
            </a:r>
            <a:r>
              <a:rPr lang="cs-CZ" dirty="0" smtClean="0"/>
              <a:t>zaměstnanec dosáhne </a:t>
            </a:r>
            <a:r>
              <a:rPr lang="cs-CZ" dirty="0"/>
              <a:t>18 let věku</a:t>
            </a:r>
          </a:p>
          <a:p>
            <a:pPr lvl="1"/>
            <a:endParaRPr lang="cs-CZ" dirty="0" smtClean="0"/>
          </a:p>
          <a:p>
            <a:r>
              <a:rPr lang="cs-CZ" dirty="0" smtClean="0"/>
              <a:t>Zaměstnanec </a:t>
            </a:r>
            <a:r>
              <a:rPr lang="cs-CZ" dirty="0"/>
              <a:t>je povinen nahradit zaměstnavateli schodek vzniklý na </a:t>
            </a:r>
            <a:r>
              <a:rPr lang="cs-CZ" dirty="0" smtClean="0"/>
              <a:t>svěřených hodnotách.</a:t>
            </a:r>
          </a:p>
          <a:p>
            <a:endParaRPr lang="cs-CZ" dirty="0"/>
          </a:p>
          <a:p>
            <a:pPr algn="just"/>
            <a:r>
              <a:rPr lang="cs-CZ" b="1" dirty="0" smtClean="0"/>
              <a:t>Možnost liberace </a:t>
            </a:r>
            <a:r>
              <a:rPr lang="cs-CZ" dirty="0" smtClean="0"/>
              <a:t>- </a:t>
            </a:r>
            <a:r>
              <a:rPr lang="cs-CZ" dirty="0"/>
              <a:t>Zaměstnanec se zprostí povinnosti nahradit schodek </a:t>
            </a:r>
            <a:r>
              <a:rPr lang="cs-CZ" u="sng" dirty="0">
                <a:effectLst>
                  <a:outerShdw blurRad="38100" dist="38100" dir="2700000" algn="tl">
                    <a:srgbClr val="000000">
                      <a:alpha val="43137"/>
                    </a:srgbClr>
                  </a:outerShdw>
                </a:effectLst>
              </a:rPr>
              <a:t>zcela nebo zčásti</a:t>
            </a:r>
            <a:r>
              <a:rPr lang="cs-CZ" dirty="0"/>
              <a:t>, jestliže prokáže, že schodek vznikl zcela nebo zčásti bez jeho zavinění, zejména, že mu bylo zanedbáním povinnosti zaměstnavatele znemožněno se svěřenými hodnotami nakládat.</a:t>
            </a:r>
          </a:p>
        </p:txBody>
      </p:sp>
    </p:spTree>
    <p:extLst>
      <p:ext uri="{BB962C8B-B14F-4D97-AF65-F5344CB8AC3E}">
        <p14:creationId xmlns:p14="http://schemas.microsoft.com/office/powerpoint/2010/main" val="27827076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Ztráta svěřených věcí </a:t>
            </a:r>
          </a:p>
        </p:txBody>
      </p:sp>
      <p:sp>
        <p:nvSpPr>
          <p:cNvPr id="3" name="Zástupný symbol pro obsah 2"/>
          <p:cNvSpPr>
            <a:spLocks noGrp="1"/>
          </p:cNvSpPr>
          <p:nvPr>
            <p:ph idx="1"/>
          </p:nvPr>
        </p:nvSpPr>
        <p:spPr>
          <a:xfrm>
            <a:off x="1251678" y="1645921"/>
            <a:ext cx="10178322" cy="4233672"/>
          </a:xfrm>
        </p:spPr>
        <p:txBody>
          <a:bodyPr>
            <a:normAutofit lnSpcReduction="10000"/>
          </a:bodyPr>
          <a:lstStyle/>
          <a:p>
            <a:pPr algn="just"/>
            <a:r>
              <a:rPr lang="cs-CZ" sz="2200" dirty="0"/>
              <a:t>Zaměstnanec je povinen nahradit škodu způsobenou ztrátou nástrojů, ochranných pracovních prostředků a jiných podobných věcí, které mu </a:t>
            </a:r>
            <a:r>
              <a:rPr lang="cs-CZ" sz="2200" u="sng" dirty="0">
                <a:effectLst>
                  <a:outerShdw blurRad="38100" dist="38100" dir="2700000" algn="tl">
                    <a:srgbClr val="000000">
                      <a:alpha val="43137"/>
                    </a:srgbClr>
                  </a:outerShdw>
                </a:effectLst>
              </a:rPr>
              <a:t>zaměstnavatel svěřil na písemné potvrzení</a:t>
            </a:r>
            <a:r>
              <a:rPr lang="cs-CZ" sz="2200" dirty="0"/>
              <a:t>. </a:t>
            </a:r>
            <a:endParaRPr lang="cs-CZ" sz="2200" dirty="0" smtClean="0"/>
          </a:p>
          <a:p>
            <a:pPr algn="just"/>
            <a:endParaRPr lang="cs-CZ" sz="2200" dirty="0" smtClean="0"/>
          </a:p>
          <a:p>
            <a:pPr algn="just"/>
            <a:r>
              <a:rPr lang="cs-CZ" sz="2200" dirty="0" smtClean="0"/>
              <a:t>Věc, </a:t>
            </a:r>
            <a:r>
              <a:rPr lang="cs-CZ" sz="2200" dirty="0"/>
              <a:t>jejíž cena přesahuje </a:t>
            </a:r>
            <a:r>
              <a:rPr lang="cs-CZ" sz="2200" dirty="0" smtClean="0"/>
              <a:t>50.000,- </a:t>
            </a:r>
            <a:r>
              <a:rPr lang="cs-CZ" sz="2200" dirty="0"/>
              <a:t>Kč, smí být zaměstnanci svěřena jen na základě </a:t>
            </a:r>
            <a:r>
              <a:rPr lang="cs-CZ" sz="2200" u="sng" dirty="0">
                <a:effectLst>
                  <a:outerShdw blurRad="38100" dist="38100" dir="2700000" algn="tl">
                    <a:srgbClr val="000000">
                      <a:alpha val="43137"/>
                    </a:srgbClr>
                  </a:outerShdw>
                </a:effectLst>
              </a:rPr>
              <a:t>dohody </a:t>
            </a:r>
            <a:r>
              <a:rPr lang="cs-CZ" sz="2200" u="sng" dirty="0" smtClean="0">
                <a:effectLst>
                  <a:outerShdw blurRad="38100" dist="38100" dir="2700000" algn="tl">
                    <a:srgbClr val="000000">
                      <a:alpha val="43137"/>
                    </a:srgbClr>
                  </a:outerShdw>
                </a:effectLst>
              </a:rPr>
              <a:t>o odpovědnosti </a:t>
            </a:r>
            <a:r>
              <a:rPr lang="cs-CZ" sz="2200" u="sng" dirty="0">
                <a:effectLst>
                  <a:outerShdw blurRad="38100" dist="38100" dir="2700000" algn="tl">
                    <a:srgbClr val="000000">
                      <a:alpha val="43137"/>
                    </a:srgbClr>
                  </a:outerShdw>
                </a:effectLst>
              </a:rPr>
              <a:t>za ztrátu svěřených věcí</a:t>
            </a:r>
            <a:r>
              <a:rPr lang="cs-CZ" sz="2200" dirty="0"/>
              <a:t>. </a:t>
            </a:r>
            <a:endParaRPr lang="cs-CZ" sz="2200" dirty="0" smtClean="0"/>
          </a:p>
          <a:p>
            <a:pPr lvl="1"/>
            <a:r>
              <a:rPr lang="cs-CZ" sz="1900" dirty="0" smtClean="0"/>
              <a:t>Pouze písemně</a:t>
            </a:r>
          </a:p>
          <a:p>
            <a:pPr lvl="1"/>
            <a:r>
              <a:rPr lang="cs-CZ" sz="1900" dirty="0" smtClean="0"/>
              <a:t>Nejdříve </a:t>
            </a:r>
            <a:r>
              <a:rPr lang="cs-CZ" sz="1900" dirty="0"/>
              <a:t>v den kdy zaměstnanec dosáhne 18 let věku</a:t>
            </a:r>
          </a:p>
          <a:p>
            <a:pPr algn="just"/>
            <a:endParaRPr lang="cs-CZ" sz="2200" dirty="0" smtClean="0"/>
          </a:p>
          <a:p>
            <a:pPr algn="just"/>
            <a:r>
              <a:rPr lang="cs-CZ" sz="2200" b="1" dirty="0"/>
              <a:t>Možnost liberace </a:t>
            </a:r>
            <a:r>
              <a:rPr lang="cs-CZ" sz="2200" dirty="0"/>
              <a:t>- </a:t>
            </a:r>
            <a:r>
              <a:rPr lang="cs-CZ" sz="2200" dirty="0" smtClean="0"/>
              <a:t>Zaměstnanec </a:t>
            </a:r>
            <a:r>
              <a:rPr lang="cs-CZ" sz="2200" dirty="0"/>
              <a:t>se zprostí povinnosti nahradit ztrátu zcela nebo zčásti, jestliže prokáže, že ztráta vznikla zcela nebo zčásti bez jeho zavinění. </a:t>
            </a:r>
          </a:p>
          <a:p>
            <a:pPr algn="just"/>
            <a:endParaRPr lang="cs-CZ" dirty="0"/>
          </a:p>
          <a:p>
            <a:endParaRPr lang="cs-CZ" dirty="0"/>
          </a:p>
        </p:txBody>
      </p:sp>
    </p:spTree>
    <p:extLst>
      <p:ext uri="{BB962C8B-B14F-4D97-AF65-F5344CB8AC3E}">
        <p14:creationId xmlns:p14="http://schemas.microsoft.com/office/powerpoint/2010/main" val="249733019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algn="ctr"/>
            <a:r>
              <a:rPr lang="cs-CZ" dirty="0" smtClean="0"/>
              <a:t>Náhrada škody za Schodek na Svěřených hodnotách + Ztráta věci</a:t>
            </a:r>
            <a:endParaRPr lang="cs-CZ" dirty="0"/>
          </a:p>
        </p:txBody>
      </p:sp>
      <p:sp>
        <p:nvSpPr>
          <p:cNvPr id="3" name="Zástupný symbol pro obsah 2"/>
          <p:cNvSpPr>
            <a:spLocks noGrp="1"/>
          </p:cNvSpPr>
          <p:nvPr>
            <p:ph idx="1"/>
          </p:nvPr>
        </p:nvSpPr>
        <p:spPr/>
        <p:txBody>
          <a:bodyPr/>
          <a:lstStyle/>
          <a:p>
            <a:pPr algn="just"/>
            <a:r>
              <a:rPr lang="cs-CZ" sz="2400" dirty="0" smtClean="0"/>
              <a:t>Zaměstnanec</a:t>
            </a:r>
            <a:r>
              <a:rPr lang="cs-CZ" sz="2400" dirty="0"/>
              <a:t>, který má povinnost nahradit škodu vzniklou schodkem na svěřených hodnotách nebo způsobenou ztrátou svěřených věcí, je povinen nahradit tuto škodu </a:t>
            </a:r>
            <a:r>
              <a:rPr lang="cs-CZ" sz="2400" u="sng" dirty="0">
                <a:effectLst>
                  <a:outerShdw blurRad="38100" dist="38100" dir="2700000" algn="tl">
                    <a:srgbClr val="000000">
                      <a:alpha val="43137"/>
                    </a:srgbClr>
                  </a:outerShdw>
                </a:effectLst>
              </a:rPr>
              <a:t>v plné </a:t>
            </a:r>
            <a:r>
              <a:rPr lang="cs-CZ" sz="2400" u="sng" dirty="0" smtClean="0">
                <a:effectLst>
                  <a:outerShdw blurRad="38100" dist="38100" dir="2700000" algn="tl">
                    <a:srgbClr val="000000">
                      <a:alpha val="43137"/>
                    </a:srgbClr>
                  </a:outerShdw>
                </a:effectLst>
              </a:rPr>
              <a:t>výši</a:t>
            </a:r>
            <a:r>
              <a:rPr lang="cs-CZ" sz="2400" dirty="0" smtClean="0"/>
              <a:t>.</a:t>
            </a:r>
          </a:p>
          <a:p>
            <a:pPr algn="just"/>
            <a:endParaRPr lang="cs-CZ" sz="2400" dirty="0" smtClean="0"/>
          </a:p>
          <a:p>
            <a:pPr algn="just"/>
            <a:r>
              <a:rPr lang="cs-CZ" sz="2400" dirty="0"/>
              <a:t>Je-li k náhradě schodku </a:t>
            </a:r>
            <a:r>
              <a:rPr lang="cs-CZ" sz="2400" u="sng" dirty="0">
                <a:effectLst>
                  <a:outerShdw blurRad="38100" dist="38100" dir="2700000" algn="tl">
                    <a:srgbClr val="000000">
                      <a:alpha val="43137"/>
                    </a:srgbClr>
                  </a:outerShdw>
                </a:effectLst>
              </a:rPr>
              <a:t>společně zavázáno více zaměstnanců</a:t>
            </a:r>
            <a:r>
              <a:rPr lang="cs-CZ" sz="2400" dirty="0"/>
              <a:t>, určí se jednotlivým zaměstnancům podíl náhrady podle </a:t>
            </a:r>
            <a:r>
              <a:rPr lang="cs-CZ" sz="2400" u="sng" dirty="0">
                <a:effectLst>
                  <a:outerShdw blurRad="38100" dist="38100" dir="2700000" algn="tl">
                    <a:srgbClr val="000000">
                      <a:alpha val="43137"/>
                    </a:srgbClr>
                  </a:outerShdw>
                </a:effectLst>
              </a:rPr>
              <a:t>poměru jejich dosažených hrubých výdělků</a:t>
            </a:r>
            <a:r>
              <a:rPr lang="cs-CZ" sz="2400" dirty="0"/>
              <a:t>, přičemž výdělek jejich vedoucího a jeho zástupce se započítává ve </a:t>
            </a:r>
            <a:r>
              <a:rPr lang="cs-CZ" sz="2400" dirty="0" smtClean="0"/>
              <a:t>dvojnásobné </a:t>
            </a:r>
            <a:r>
              <a:rPr lang="cs-CZ" sz="2400" dirty="0"/>
              <a:t>výši. </a:t>
            </a:r>
            <a:endParaRPr lang="cs-CZ" sz="2400" dirty="0" smtClean="0"/>
          </a:p>
          <a:p>
            <a:pPr algn="just"/>
            <a:endParaRPr lang="cs-CZ" u="sng"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458904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Prevenční ustanovení na straně zaměstnavatele</a:t>
            </a:r>
            <a:endParaRPr lang="cs-CZ" dirty="0"/>
          </a:p>
        </p:txBody>
      </p:sp>
      <p:sp>
        <p:nvSpPr>
          <p:cNvPr id="3" name="Zástupný symbol pro obsah 2"/>
          <p:cNvSpPr>
            <a:spLocks noGrp="1"/>
          </p:cNvSpPr>
          <p:nvPr>
            <p:ph idx="1"/>
          </p:nvPr>
        </p:nvSpPr>
        <p:spPr/>
        <p:txBody>
          <a:bodyPr>
            <a:normAutofit/>
          </a:bodyPr>
          <a:lstStyle/>
          <a:p>
            <a:pPr algn="just"/>
            <a:r>
              <a:rPr lang="cs-CZ" sz="2400" dirty="0"/>
              <a:t>Zaměstnavatel je povinen zajišťovat svým zaměstnancům takové pracovní podmínky, aby mohli řádně plnit své pracovní úkoly bez ohrožení zdraví a majetku; zjistí-li závady, je povinen učinit opatření k jejich odstranění. </a:t>
            </a:r>
            <a:endParaRPr lang="cs-CZ" sz="2400" dirty="0" smtClean="0"/>
          </a:p>
          <a:p>
            <a:pPr algn="just"/>
            <a:endParaRPr lang="cs-CZ" sz="2400" dirty="0" smtClean="0"/>
          </a:p>
          <a:p>
            <a:pPr algn="just"/>
            <a:r>
              <a:rPr lang="cs-CZ" sz="2400" dirty="0"/>
              <a:t>Zaměstnavatel je z důvodu ochrany majetku oprávněn v nezbytném rozsahu provádět kontrolu věcí, které zaměstnanci k němu vnášejí nebo od něho odnášejí, popřípadě provádět prohlídky zaměstnanců</a:t>
            </a:r>
            <a:r>
              <a:rPr lang="cs-CZ" sz="2400" dirty="0" smtClean="0"/>
              <a:t>.</a:t>
            </a:r>
          </a:p>
        </p:txBody>
      </p:sp>
    </p:spTree>
    <p:extLst>
      <p:ext uri="{BB962C8B-B14F-4D97-AF65-F5344CB8AC3E}">
        <p14:creationId xmlns:p14="http://schemas.microsoft.com/office/powerpoint/2010/main" val="31610244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Náhrada škody Zaměstnavatelem</a:t>
            </a:r>
            <a:endParaRPr lang="cs-CZ" dirty="0"/>
          </a:p>
        </p:txBody>
      </p:sp>
      <p:sp>
        <p:nvSpPr>
          <p:cNvPr id="3" name="Zástupný symbol pro obsah 2"/>
          <p:cNvSpPr>
            <a:spLocks noGrp="1"/>
          </p:cNvSpPr>
          <p:nvPr>
            <p:ph idx="1"/>
          </p:nvPr>
        </p:nvSpPr>
        <p:spPr>
          <a:xfrm>
            <a:off x="1251678" y="1655065"/>
            <a:ext cx="10178322" cy="4306823"/>
          </a:xfrm>
        </p:spPr>
        <p:txBody>
          <a:bodyPr>
            <a:normAutofit fontScale="92500" lnSpcReduction="20000"/>
          </a:bodyPr>
          <a:lstStyle/>
          <a:p>
            <a:pPr algn="just"/>
            <a:r>
              <a:rPr lang="cs-CZ" sz="2100" dirty="0" smtClean="0"/>
              <a:t>Zaměstnavatel </a:t>
            </a:r>
            <a:r>
              <a:rPr lang="cs-CZ" sz="2100" dirty="0"/>
              <a:t>je povinen nahradit zaměstnanci škodu, která mu </a:t>
            </a:r>
            <a:r>
              <a:rPr lang="cs-CZ" sz="2100" u="sng" dirty="0">
                <a:effectLst>
                  <a:outerShdw blurRad="38100" dist="38100" dir="2700000" algn="tl">
                    <a:srgbClr val="000000">
                      <a:alpha val="43137"/>
                    </a:srgbClr>
                  </a:outerShdw>
                </a:effectLst>
              </a:rPr>
              <a:t>vznikla při plnění pracovních úkolů</a:t>
            </a:r>
            <a:r>
              <a:rPr lang="cs-CZ" sz="2100" dirty="0"/>
              <a:t> nebo v přímé souvislosti s ním </a:t>
            </a:r>
            <a:r>
              <a:rPr lang="cs-CZ" sz="2100" u="sng" dirty="0">
                <a:effectLst>
                  <a:outerShdw blurRad="38100" dist="38100" dir="2700000" algn="tl">
                    <a:srgbClr val="000000">
                      <a:alpha val="43137"/>
                    </a:srgbClr>
                  </a:outerShdw>
                </a:effectLst>
              </a:rPr>
              <a:t>porušením právních povinností</a:t>
            </a:r>
            <a:r>
              <a:rPr lang="cs-CZ" sz="2100" dirty="0"/>
              <a:t> nebo </a:t>
            </a:r>
            <a:r>
              <a:rPr lang="cs-CZ" sz="2100" u="sng" dirty="0">
                <a:effectLst>
                  <a:outerShdw blurRad="38100" dist="38100" dir="2700000" algn="tl">
                    <a:srgbClr val="000000">
                      <a:alpha val="43137"/>
                    </a:srgbClr>
                  </a:outerShdw>
                </a:effectLst>
              </a:rPr>
              <a:t>úmyslným jednáním proti dobrým mravům</a:t>
            </a:r>
            <a:r>
              <a:rPr lang="cs-CZ" sz="2100" dirty="0"/>
              <a:t>. </a:t>
            </a:r>
          </a:p>
          <a:p>
            <a:pPr algn="just"/>
            <a:endParaRPr lang="cs-CZ" sz="2100" dirty="0"/>
          </a:p>
          <a:p>
            <a:pPr algn="just"/>
            <a:r>
              <a:rPr lang="cs-CZ" sz="2100" dirty="0" smtClean="0"/>
              <a:t>Zaměstnavatel </a:t>
            </a:r>
            <a:r>
              <a:rPr lang="cs-CZ" sz="2100" dirty="0"/>
              <a:t>je povinen nahradit zaměstnanci též škodu, kterou mu způsobili porušením právních povinností v rámci plnění pracovních úkolů zaměstnavatele zaměstnanci jednající jeho jménem. </a:t>
            </a:r>
          </a:p>
          <a:p>
            <a:pPr algn="just"/>
            <a:endParaRPr lang="cs-CZ" sz="2100" dirty="0"/>
          </a:p>
          <a:p>
            <a:pPr algn="just"/>
            <a:r>
              <a:rPr lang="cs-CZ" sz="2100" dirty="0" smtClean="0"/>
              <a:t>Zaměstnavatel </a:t>
            </a:r>
            <a:r>
              <a:rPr lang="cs-CZ" sz="2100" u="sng" dirty="0">
                <a:effectLst>
                  <a:outerShdw blurRad="38100" dist="38100" dir="2700000" algn="tl">
                    <a:srgbClr val="000000">
                      <a:alpha val="43137"/>
                    </a:srgbClr>
                  </a:outerShdw>
                </a:effectLst>
              </a:rPr>
              <a:t>není povinen </a:t>
            </a:r>
            <a:r>
              <a:rPr lang="cs-CZ" sz="2100" dirty="0"/>
              <a:t>nahradit zaměstnanci škodu na dopravním prostředku, kterého použil při plnění pracovních úkolů nebo v přímé souvislosti s ním </a:t>
            </a:r>
            <a:r>
              <a:rPr lang="cs-CZ" sz="2100" u="sng" dirty="0">
                <a:effectLst>
                  <a:outerShdw blurRad="38100" dist="38100" dir="2700000" algn="tl">
                    <a:srgbClr val="000000">
                      <a:alpha val="43137"/>
                    </a:srgbClr>
                  </a:outerShdw>
                </a:effectLst>
              </a:rPr>
              <a:t>bez jeho souhlasu</a:t>
            </a:r>
            <a:r>
              <a:rPr lang="cs-CZ" sz="2100" dirty="0"/>
              <a:t>, ani škodu, která vznikne na nářadí, zařízeních a předmětech zaměstnance potřebných pro výkon práce, které použil </a:t>
            </a:r>
            <a:r>
              <a:rPr lang="cs-CZ" sz="2100" u="sng" dirty="0">
                <a:effectLst>
                  <a:outerShdw blurRad="38100" dist="38100" dir="2700000" algn="tl">
                    <a:srgbClr val="000000">
                      <a:alpha val="43137"/>
                    </a:srgbClr>
                  </a:outerShdw>
                </a:effectLst>
              </a:rPr>
              <a:t>bez jeho souhlasu</a:t>
            </a:r>
            <a:r>
              <a:rPr lang="cs-CZ" sz="2100" dirty="0"/>
              <a:t>. </a:t>
            </a:r>
            <a:endParaRPr lang="cs-CZ" sz="2100" dirty="0" smtClean="0"/>
          </a:p>
          <a:p>
            <a:pPr algn="just"/>
            <a:endParaRPr lang="cs-CZ" sz="2100" dirty="0" smtClean="0"/>
          </a:p>
          <a:p>
            <a:pPr algn="just"/>
            <a:r>
              <a:rPr lang="cs-CZ" sz="2100" dirty="0"/>
              <a:t>Zaměstnavatel je povinen nahradit zaměstnanci </a:t>
            </a:r>
            <a:r>
              <a:rPr lang="cs-CZ" sz="2100" u="sng" dirty="0">
                <a:effectLst>
                  <a:outerShdw blurRad="38100" dist="38100" dir="2700000" algn="tl">
                    <a:srgbClr val="000000">
                      <a:alpha val="43137"/>
                    </a:srgbClr>
                  </a:outerShdw>
                </a:effectLst>
              </a:rPr>
              <a:t>skutečnou škodu</a:t>
            </a:r>
            <a:r>
              <a:rPr lang="cs-CZ" sz="2100" dirty="0"/>
              <a:t>. Jde-li o škodu způsobenou </a:t>
            </a:r>
            <a:r>
              <a:rPr lang="cs-CZ" sz="2100" u="sng" dirty="0">
                <a:effectLst>
                  <a:outerShdw blurRad="38100" dist="38100" dir="2700000" algn="tl">
                    <a:srgbClr val="000000">
                      <a:alpha val="43137"/>
                    </a:srgbClr>
                  </a:outerShdw>
                </a:effectLst>
              </a:rPr>
              <a:t>úmyslně</a:t>
            </a:r>
            <a:r>
              <a:rPr lang="cs-CZ" sz="2100" dirty="0"/>
              <a:t>, může zaměstnanec požadovat rovněž </a:t>
            </a:r>
            <a:r>
              <a:rPr lang="cs-CZ" sz="2100" u="sng" dirty="0">
                <a:effectLst>
                  <a:outerShdw blurRad="38100" dist="38100" dir="2700000" algn="tl">
                    <a:srgbClr val="000000">
                      <a:alpha val="43137"/>
                    </a:srgbClr>
                  </a:outerShdw>
                </a:effectLst>
              </a:rPr>
              <a:t>náhradu ušlého zisku</a:t>
            </a:r>
            <a:r>
              <a:rPr lang="cs-CZ" sz="2100" dirty="0"/>
              <a:t>. </a:t>
            </a:r>
          </a:p>
          <a:p>
            <a:endParaRPr lang="cs-CZ" dirty="0"/>
          </a:p>
        </p:txBody>
      </p:sp>
    </p:spTree>
    <p:extLst>
      <p:ext uri="{BB962C8B-B14F-4D97-AF65-F5344CB8AC3E}">
        <p14:creationId xmlns:p14="http://schemas.microsoft.com/office/powerpoint/2010/main" val="514638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Lex </a:t>
            </a:r>
            <a:r>
              <a:rPr lang="cs-CZ" dirty="0" err="1"/>
              <a:t>artis</a:t>
            </a:r>
            <a:endParaRPr lang="cs-CZ" dirty="0"/>
          </a:p>
        </p:txBody>
      </p:sp>
      <p:sp>
        <p:nvSpPr>
          <p:cNvPr id="3" name="Zástupný symbol pro obsah 2"/>
          <p:cNvSpPr>
            <a:spLocks noGrp="1"/>
          </p:cNvSpPr>
          <p:nvPr>
            <p:ph idx="1"/>
          </p:nvPr>
        </p:nvSpPr>
        <p:spPr/>
        <p:txBody>
          <a:bodyPr>
            <a:normAutofit lnSpcReduction="10000"/>
          </a:bodyPr>
          <a:lstStyle/>
          <a:p>
            <a:r>
              <a:rPr lang="cs-CZ" sz="2400" dirty="0" smtClean="0"/>
              <a:t>Postup </a:t>
            </a:r>
            <a:r>
              <a:rPr lang="cs-CZ" sz="2400" dirty="0"/>
              <a:t>na „obvyklé“ úrovni</a:t>
            </a:r>
          </a:p>
          <a:p>
            <a:pPr lvl="1"/>
            <a:r>
              <a:rPr lang="cs-CZ" sz="2000" dirty="0"/>
              <a:t>Soulad s profesními </a:t>
            </a:r>
            <a:r>
              <a:rPr lang="cs-CZ" sz="2000" dirty="0" smtClean="0"/>
              <a:t>standardy</a:t>
            </a:r>
          </a:p>
          <a:p>
            <a:pPr lvl="1"/>
            <a:endParaRPr lang="cs-CZ" sz="2000" dirty="0"/>
          </a:p>
          <a:p>
            <a:r>
              <a:rPr lang="cs-CZ" sz="2400" dirty="0"/>
              <a:t>Pacient má právo na poskytování zdravotních služeb na náležité odborné úrovni. </a:t>
            </a:r>
            <a:endParaRPr lang="cs-CZ" sz="2400" dirty="0" smtClean="0"/>
          </a:p>
          <a:p>
            <a:endParaRPr lang="cs-CZ" sz="2400" dirty="0"/>
          </a:p>
          <a:p>
            <a:r>
              <a:rPr lang="cs-CZ" sz="2400" dirty="0"/>
              <a:t>Lex </a:t>
            </a:r>
            <a:r>
              <a:rPr lang="cs-CZ" sz="2400" dirty="0" err="1"/>
              <a:t>artis</a:t>
            </a:r>
            <a:r>
              <a:rPr lang="cs-CZ" sz="2400" dirty="0"/>
              <a:t> je pojem, který se vztahuje na poskytovatele i zdravotnického pracovníka</a:t>
            </a:r>
          </a:p>
          <a:p>
            <a:endParaRPr lang="cs-CZ" dirty="0"/>
          </a:p>
        </p:txBody>
      </p:sp>
    </p:spTree>
    <p:extLst>
      <p:ext uri="{BB962C8B-B14F-4D97-AF65-F5344CB8AC3E}">
        <p14:creationId xmlns:p14="http://schemas.microsoft.com/office/powerpoint/2010/main" val="272102579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Náhrada škody zaměstnanci vzniklé mu při odvracení škody</a:t>
            </a:r>
            <a:endParaRPr lang="cs-CZ" dirty="0"/>
          </a:p>
        </p:txBody>
      </p:sp>
      <p:sp>
        <p:nvSpPr>
          <p:cNvPr id="3" name="Zástupný symbol pro obsah 2"/>
          <p:cNvSpPr>
            <a:spLocks noGrp="1"/>
          </p:cNvSpPr>
          <p:nvPr>
            <p:ph idx="1"/>
          </p:nvPr>
        </p:nvSpPr>
        <p:spPr/>
        <p:txBody>
          <a:bodyPr/>
          <a:lstStyle/>
          <a:p>
            <a:pPr algn="just"/>
            <a:r>
              <a:rPr lang="cs-CZ" dirty="0"/>
              <a:t>Zaměstnavatel je povinen nahradit zaměstnanci </a:t>
            </a:r>
            <a:r>
              <a:rPr lang="cs-CZ" u="sng" dirty="0">
                <a:effectLst>
                  <a:outerShdw blurRad="38100" dist="38100" dir="2700000" algn="tl">
                    <a:srgbClr val="000000">
                      <a:alpha val="43137"/>
                    </a:srgbClr>
                  </a:outerShdw>
                </a:effectLst>
              </a:rPr>
              <a:t>věcnou škodu</a:t>
            </a:r>
            <a:r>
              <a:rPr lang="cs-CZ" dirty="0"/>
              <a:t>, kterou utrpěl zaměstnanec při odvracení škody hrozící zaměstnavateli nebo nebezpečí hrozící životu nebo zdraví, jestliže škoda nevznikla úmyslným jednáním zaměstnance a zaměstnanec si počínal způsobem přiměřeným okolnostem. </a:t>
            </a:r>
            <a:endParaRPr lang="cs-CZ" dirty="0" smtClean="0"/>
          </a:p>
          <a:p>
            <a:pPr lvl="1" algn="just"/>
            <a:r>
              <a:rPr lang="cs-CZ" dirty="0" smtClean="0"/>
              <a:t>Vztahuje </a:t>
            </a:r>
            <a:r>
              <a:rPr lang="cs-CZ" dirty="0"/>
              <a:t>se i na účelně vynaložené náklady</a:t>
            </a:r>
            <a:r>
              <a:rPr lang="cs-CZ" dirty="0" smtClean="0"/>
              <a:t>.</a:t>
            </a:r>
          </a:p>
          <a:p>
            <a:pPr lvl="1" algn="just"/>
            <a:endParaRPr lang="cs-CZ" dirty="0" smtClean="0"/>
          </a:p>
          <a:p>
            <a:pPr algn="just"/>
            <a:r>
              <a:rPr lang="cs-CZ" dirty="0"/>
              <a:t>Právo na náhradu škody </a:t>
            </a:r>
            <a:r>
              <a:rPr lang="cs-CZ" dirty="0" smtClean="0"/>
              <a:t>má </a:t>
            </a:r>
            <a:r>
              <a:rPr lang="cs-CZ" dirty="0"/>
              <a:t>i zaměstnanec, který takto odvracel nebezpečí hrozící životu nebo zdraví, jestliže by byl povinen škodu nahradit zaměstnavatel. </a:t>
            </a:r>
            <a:endParaRPr lang="cs-CZ" dirty="0" smtClean="0"/>
          </a:p>
          <a:p>
            <a:pPr algn="just"/>
            <a:endParaRPr lang="cs-CZ" dirty="0"/>
          </a:p>
          <a:p>
            <a:pPr algn="just"/>
            <a:endParaRPr lang="cs-CZ" dirty="0" smtClean="0"/>
          </a:p>
          <a:p>
            <a:pPr algn="just"/>
            <a:endParaRPr lang="cs-CZ" dirty="0" smtClean="0"/>
          </a:p>
        </p:txBody>
      </p:sp>
    </p:spTree>
    <p:extLst>
      <p:ext uri="{BB962C8B-B14F-4D97-AF65-F5344CB8AC3E}">
        <p14:creationId xmlns:p14="http://schemas.microsoft.com/office/powerpoint/2010/main" val="23483190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Náhrada škody na odložených věcech</a:t>
            </a:r>
            <a:endParaRPr lang="cs-CZ" dirty="0"/>
          </a:p>
        </p:txBody>
      </p:sp>
      <p:sp>
        <p:nvSpPr>
          <p:cNvPr id="3" name="Zástupný symbol pro obsah 2"/>
          <p:cNvSpPr>
            <a:spLocks noGrp="1"/>
          </p:cNvSpPr>
          <p:nvPr>
            <p:ph idx="1"/>
          </p:nvPr>
        </p:nvSpPr>
        <p:spPr>
          <a:xfrm>
            <a:off x="1251678" y="2286001"/>
            <a:ext cx="10178322" cy="4185137"/>
          </a:xfrm>
        </p:spPr>
        <p:txBody>
          <a:bodyPr>
            <a:normAutofit fontScale="92500" lnSpcReduction="10000"/>
          </a:bodyPr>
          <a:lstStyle/>
          <a:p>
            <a:pPr algn="just"/>
            <a:r>
              <a:rPr lang="cs-CZ" dirty="0"/>
              <a:t>Zaměstnavatel je povinen nahradit zaměstnanci škodu na věcech, </a:t>
            </a:r>
            <a:r>
              <a:rPr lang="cs-CZ" u="sng" dirty="0">
                <a:effectLst>
                  <a:outerShdw blurRad="38100" dist="38100" dir="2700000" algn="tl">
                    <a:srgbClr val="000000">
                      <a:alpha val="43137"/>
                    </a:srgbClr>
                  </a:outerShdw>
                </a:effectLst>
              </a:rPr>
              <a:t>které se obvykle nosí do práce</a:t>
            </a:r>
            <a:r>
              <a:rPr lang="cs-CZ" dirty="0"/>
              <a:t> a které si zaměstnanec odložil při plnění pracovních úkolů nebo v přímé souvislosti s ním na místě k tomu </a:t>
            </a:r>
            <a:r>
              <a:rPr lang="cs-CZ" u="sng" dirty="0">
                <a:effectLst>
                  <a:outerShdw blurRad="38100" dist="38100" dir="2700000" algn="tl">
                    <a:srgbClr val="000000">
                      <a:alpha val="43137"/>
                    </a:srgbClr>
                  </a:outerShdw>
                </a:effectLst>
              </a:rPr>
              <a:t>určeném nebo obvyklém</a:t>
            </a:r>
            <a:r>
              <a:rPr lang="cs-CZ" dirty="0"/>
              <a:t>. </a:t>
            </a:r>
            <a:endParaRPr lang="cs-CZ" dirty="0" smtClean="0"/>
          </a:p>
          <a:p>
            <a:pPr algn="just"/>
            <a:endParaRPr lang="cs-CZ" dirty="0" smtClean="0"/>
          </a:p>
          <a:p>
            <a:pPr algn="just"/>
            <a:r>
              <a:rPr lang="cs-CZ" dirty="0"/>
              <a:t>Škodu na věcech, které zaměstnanec obvykle do práce nenosí a které </a:t>
            </a:r>
            <a:r>
              <a:rPr lang="cs-CZ" u="sng" dirty="0">
                <a:effectLst>
                  <a:outerShdw blurRad="38100" dist="38100" dir="2700000" algn="tl">
                    <a:srgbClr val="000000">
                      <a:alpha val="43137"/>
                    </a:srgbClr>
                  </a:outerShdw>
                </a:effectLst>
              </a:rPr>
              <a:t>zaměstnavatel nepřevzal</a:t>
            </a:r>
            <a:r>
              <a:rPr lang="cs-CZ" dirty="0"/>
              <a:t> do zvláštní úschovy, je zaměstnavatel zaměstnanci </a:t>
            </a:r>
            <a:r>
              <a:rPr lang="cs-CZ" u="sng" dirty="0">
                <a:effectLst>
                  <a:outerShdw blurRad="38100" dist="38100" dir="2700000" algn="tl">
                    <a:srgbClr val="000000">
                      <a:alpha val="43137"/>
                    </a:srgbClr>
                  </a:outerShdw>
                </a:effectLst>
              </a:rPr>
              <a:t>povinen nahradit do částky </a:t>
            </a:r>
            <a:r>
              <a:rPr lang="cs-CZ" u="sng" dirty="0" smtClean="0">
                <a:effectLst>
                  <a:outerShdw blurRad="38100" dist="38100" dir="2700000" algn="tl">
                    <a:srgbClr val="000000">
                      <a:alpha val="43137"/>
                    </a:srgbClr>
                  </a:outerShdw>
                </a:effectLst>
              </a:rPr>
              <a:t>10.000,- </a:t>
            </a:r>
            <a:r>
              <a:rPr lang="cs-CZ" u="sng" dirty="0">
                <a:effectLst>
                  <a:outerShdw blurRad="38100" dist="38100" dir="2700000" algn="tl">
                    <a:srgbClr val="000000">
                      <a:alpha val="43137"/>
                    </a:srgbClr>
                  </a:outerShdw>
                </a:effectLst>
              </a:rPr>
              <a:t>Kč</a:t>
            </a:r>
            <a:r>
              <a:rPr lang="cs-CZ" dirty="0"/>
              <a:t>. Jestliže se zjistí, že škodu na těchto věcech </a:t>
            </a:r>
            <a:r>
              <a:rPr lang="cs-CZ" u="sng" dirty="0">
                <a:effectLst>
                  <a:outerShdw blurRad="38100" dist="38100" dir="2700000" algn="tl">
                    <a:srgbClr val="000000">
                      <a:alpha val="43137"/>
                    </a:srgbClr>
                  </a:outerShdw>
                </a:effectLst>
              </a:rPr>
              <a:t>způsobil jiný zaměstnanec </a:t>
            </a:r>
            <a:r>
              <a:rPr lang="cs-CZ" dirty="0"/>
              <a:t>nebo došlo-li ke škodě na věci, kterou </a:t>
            </a:r>
            <a:r>
              <a:rPr lang="cs-CZ" u="sng" dirty="0">
                <a:effectLst>
                  <a:outerShdw blurRad="38100" dist="38100" dir="2700000" algn="tl">
                    <a:srgbClr val="000000">
                      <a:alpha val="43137"/>
                    </a:srgbClr>
                  </a:outerShdw>
                </a:effectLst>
              </a:rPr>
              <a:t>zaměstnavatel převzal</a:t>
            </a:r>
            <a:r>
              <a:rPr lang="cs-CZ" dirty="0"/>
              <a:t> do zvláštní úschovy, je zaměstnavatel povinen nahradit zaměstnanci škodu </a:t>
            </a:r>
            <a:r>
              <a:rPr lang="cs-CZ" u="sng" dirty="0">
                <a:effectLst>
                  <a:outerShdw blurRad="38100" dist="38100" dir="2700000" algn="tl">
                    <a:srgbClr val="000000">
                      <a:alpha val="43137"/>
                    </a:srgbClr>
                  </a:outerShdw>
                </a:effectLst>
              </a:rPr>
              <a:t>v plné výši</a:t>
            </a:r>
            <a:r>
              <a:rPr lang="cs-CZ" dirty="0"/>
              <a:t>. </a:t>
            </a:r>
            <a:endParaRPr lang="cs-CZ" dirty="0" smtClean="0"/>
          </a:p>
          <a:p>
            <a:pPr algn="just"/>
            <a:endParaRPr lang="cs-CZ" dirty="0"/>
          </a:p>
          <a:p>
            <a:r>
              <a:rPr lang="cs-CZ" dirty="0" smtClean="0"/>
              <a:t>Právo </a:t>
            </a:r>
            <a:r>
              <a:rPr lang="cs-CZ" dirty="0"/>
              <a:t>na náhradu škody se </a:t>
            </a:r>
            <a:r>
              <a:rPr lang="cs-CZ" u="sng" dirty="0">
                <a:effectLst>
                  <a:outerShdw blurRad="38100" dist="38100" dir="2700000" algn="tl">
                    <a:srgbClr val="000000">
                      <a:alpha val="43137"/>
                    </a:srgbClr>
                  </a:outerShdw>
                </a:effectLst>
              </a:rPr>
              <a:t>promlčí</a:t>
            </a:r>
            <a:r>
              <a:rPr lang="cs-CZ" dirty="0"/>
              <a:t>, jestliže její vznik neohlásí zaměstnanec zaměstnavateli bez zbytečného odkladu, nejpozději do 15 dnů ode dne, kdy se o škodě dozvěděl. </a:t>
            </a:r>
          </a:p>
          <a:p>
            <a:endParaRPr lang="cs-CZ" dirty="0"/>
          </a:p>
        </p:txBody>
      </p:sp>
    </p:spTree>
    <p:extLst>
      <p:ext uri="{BB962C8B-B14F-4D97-AF65-F5344CB8AC3E}">
        <p14:creationId xmlns:p14="http://schemas.microsoft.com/office/powerpoint/2010/main" val="7078266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Rozsah náhrady škody a nemajetkové újmy </a:t>
            </a:r>
          </a:p>
        </p:txBody>
      </p:sp>
      <p:sp>
        <p:nvSpPr>
          <p:cNvPr id="3" name="Zástupný symbol pro obsah 2"/>
          <p:cNvSpPr>
            <a:spLocks noGrp="1"/>
          </p:cNvSpPr>
          <p:nvPr>
            <p:ph idx="1"/>
          </p:nvPr>
        </p:nvSpPr>
        <p:spPr/>
        <p:txBody>
          <a:bodyPr/>
          <a:lstStyle/>
          <a:p>
            <a:pPr algn="just"/>
            <a:r>
              <a:rPr lang="cs-CZ" dirty="0"/>
              <a:t>Zaměstnavatel je povinen nahradit zaměstnanci škodu nebo nemajetkovou újmu vzniklou pracovním úrazem, jestliže škoda nebo nemajetková újma vznikla při plnění pracovních úkolů nebo v přímé souvislosti s ním. </a:t>
            </a:r>
            <a:endParaRPr lang="cs-CZ" dirty="0" smtClean="0"/>
          </a:p>
          <a:p>
            <a:pPr algn="just"/>
            <a:endParaRPr lang="cs-CZ" dirty="0"/>
          </a:p>
          <a:p>
            <a:pPr algn="just"/>
            <a:r>
              <a:rPr lang="cs-CZ" dirty="0"/>
              <a:t>Zaměstnavatel je povinen nahradit škodu nebo nemajetkovou újmu, i když dodržel povinnosti vyplývající z právních a ostatních předpisů k zajištění bezpečnosti a ochrany zdraví při práci, pokud se povinnosti nahradit škodu nebo nemajetkovou újmu zcela nebo zčásti nezprostí.</a:t>
            </a:r>
          </a:p>
        </p:txBody>
      </p:sp>
    </p:spTree>
    <p:extLst>
      <p:ext uri="{BB962C8B-B14F-4D97-AF65-F5344CB8AC3E}">
        <p14:creationId xmlns:p14="http://schemas.microsoft.com/office/powerpoint/2010/main" val="35745310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zproštění se povinnosti k náhradě </a:t>
            </a:r>
          </a:p>
        </p:txBody>
      </p:sp>
      <p:sp>
        <p:nvSpPr>
          <p:cNvPr id="3" name="Zástupný symbol pro obsah 2"/>
          <p:cNvSpPr>
            <a:spLocks noGrp="1"/>
          </p:cNvSpPr>
          <p:nvPr>
            <p:ph idx="1"/>
          </p:nvPr>
        </p:nvSpPr>
        <p:spPr/>
        <p:txBody>
          <a:bodyPr/>
          <a:lstStyle/>
          <a:p>
            <a:r>
              <a:rPr lang="cs-CZ" dirty="0"/>
              <a:t>Zaměstnavatel se zprostí povinnosti nahradit škodu nebo nemajetkovou újmu </a:t>
            </a:r>
            <a:r>
              <a:rPr lang="cs-CZ" u="sng" dirty="0">
                <a:effectLst>
                  <a:outerShdw blurRad="38100" dist="38100" dir="2700000" algn="tl">
                    <a:srgbClr val="000000">
                      <a:alpha val="43137"/>
                    </a:srgbClr>
                  </a:outerShdw>
                </a:effectLst>
              </a:rPr>
              <a:t>zcela</a:t>
            </a:r>
            <a:r>
              <a:rPr lang="cs-CZ" dirty="0"/>
              <a:t>, prokáže-li, že vznikla </a:t>
            </a:r>
            <a:endParaRPr lang="cs-CZ" dirty="0" smtClean="0"/>
          </a:p>
          <a:p>
            <a:pPr lvl="1"/>
            <a:r>
              <a:rPr lang="cs-CZ" dirty="0"/>
              <a:t>tím, že </a:t>
            </a:r>
            <a:r>
              <a:rPr lang="cs-CZ" dirty="0" smtClean="0"/>
              <a:t>zaměstnanec </a:t>
            </a:r>
            <a:r>
              <a:rPr lang="cs-CZ" dirty="0"/>
              <a:t>svým zaviněním porušil právní, nebo ostatní předpisy anebo pokyny k zajištění bezpečnosti a ochrany zdraví při práci, ačkoliv s nimi byl řádně seznámen a jejich znalost a dodržování byly soustavně vyžadovány a kontrolovány, nebo </a:t>
            </a:r>
            <a:endParaRPr lang="cs-CZ" dirty="0" smtClean="0"/>
          </a:p>
          <a:p>
            <a:pPr lvl="1"/>
            <a:r>
              <a:rPr lang="cs-CZ" dirty="0"/>
              <a:t>v důsledku opilosti </a:t>
            </a:r>
            <a:r>
              <a:rPr lang="cs-CZ" dirty="0" smtClean="0"/>
              <a:t>zaměstnance </a:t>
            </a:r>
            <a:r>
              <a:rPr lang="cs-CZ" dirty="0"/>
              <a:t>nebo v důsledku zneužití jiných návykových látek a zaměstnavatel nemohl škodě nebo nemajetkové újmě </a:t>
            </a:r>
            <a:r>
              <a:rPr lang="cs-CZ" dirty="0" smtClean="0"/>
              <a:t>zabránit</a:t>
            </a:r>
            <a:endParaRPr lang="cs-CZ" dirty="0"/>
          </a:p>
          <a:p>
            <a:pPr marL="457200" lvl="1" indent="0">
              <a:buNone/>
            </a:pPr>
            <a:r>
              <a:rPr lang="cs-CZ" u="sng" dirty="0" smtClean="0"/>
              <a:t>a </a:t>
            </a:r>
            <a:r>
              <a:rPr lang="cs-CZ" u="sng" dirty="0"/>
              <a:t>že tyto skutečnosti byly jedinou příčinou škody nebo nemajetkové újmy</a:t>
            </a:r>
          </a:p>
          <a:p>
            <a:pPr lvl="1"/>
            <a:endParaRPr lang="cs-CZ" dirty="0" smtClean="0"/>
          </a:p>
        </p:txBody>
      </p:sp>
    </p:spTree>
    <p:extLst>
      <p:ext uri="{BB962C8B-B14F-4D97-AF65-F5344CB8AC3E}">
        <p14:creationId xmlns:p14="http://schemas.microsoft.com/office/powerpoint/2010/main" val="25601086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zproštění se povinnosti k náhradě </a:t>
            </a:r>
          </a:p>
        </p:txBody>
      </p:sp>
      <p:sp>
        <p:nvSpPr>
          <p:cNvPr id="3" name="Zástupný symbol pro obsah 2"/>
          <p:cNvSpPr>
            <a:spLocks noGrp="1"/>
          </p:cNvSpPr>
          <p:nvPr>
            <p:ph idx="1"/>
          </p:nvPr>
        </p:nvSpPr>
        <p:spPr/>
        <p:txBody>
          <a:bodyPr/>
          <a:lstStyle/>
          <a:p>
            <a:pPr algn="just"/>
            <a:r>
              <a:rPr lang="cs-CZ" dirty="0"/>
              <a:t>Zaměstnavatel se zprostí povinnosti nahradit škodu nebo nemajetkovou újmu </a:t>
            </a:r>
            <a:r>
              <a:rPr lang="cs-CZ" u="sng" dirty="0">
                <a:effectLst>
                  <a:outerShdw blurRad="38100" dist="38100" dir="2700000" algn="tl">
                    <a:srgbClr val="000000">
                      <a:alpha val="43137"/>
                    </a:srgbClr>
                  </a:outerShdw>
                </a:effectLst>
              </a:rPr>
              <a:t>zčásti</a:t>
            </a:r>
            <a:r>
              <a:rPr lang="cs-CZ" dirty="0"/>
              <a:t>, prokáže-li, že vznikla </a:t>
            </a:r>
            <a:endParaRPr lang="cs-CZ" dirty="0" smtClean="0"/>
          </a:p>
          <a:p>
            <a:pPr lvl="1" algn="just"/>
            <a:r>
              <a:rPr lang="cs-CZ" dirty="0"/>
              <a:t>v důsledku </a:t>
            </a:r>
            <a:r>
              <a:rPr lang="cs-CZ" dirty="0" smtClean="0"/>
              <a:t>porušení právní normy/opilství zaměstnance </a:t>
            </a:r>
            <a:r>
              <a:rPr lang="cs-CZ" dirty="0"/>
              <a:t>a že tyto skutečnosti byly </a:t>
            </a:r>
            <a:r>
              <a:rPr lang="cs-CZ" u="sng" dirty="0">
                <a:effectLst>
                  <a:outerShdw blurRad="38100" dist="38100" dir="2700000" algn="tl">
                    <a:srgbClr val="000000">
                      <a:alpha val="43137"/>
                    </a:srgbClr>
                  </a:outerShdw>
                </a:effectLst>
              </a:rPr>
              <a:t>jednou z příčin </a:t>
            </a:r>
            <a:r>
              <a:rPr lang="cs-CZ" dirty="0"/>
              <a:t>škody nebo nemajetkové </a:t>
            </a:r>
            <a:r>
              <a:rPr lang="cs-CZ" dirty="0" smtClean="0"/>
              <a:t>újmy</a:t>
            </a:r>
            <a:endParaRPr lang="cs-CZ" dirty="0"/>
          </a:p>
          <a:p>
            <a:pPr lvl="1" algn="just"/>
            <a:r>
              <a:rPr lang="cs-CZ" dirty="0"/>
              <a:t>zaměstnanec </a:t>
            </a:r>
            <a:r>
              <a:rPr lang="cs-CZ" dirty="0" smtClean="0"/>
              <a:t>si počínal </a:t>
            </a:r>
            <a:r>
              <a:rPr lang="cs-CZ" dirty="0"/>
              <a:t>v rozporu s obvyklým způsobem chování </a:t>
            </a:r>
            <a:r>
              <a:rPr lang="cs-CZ" dirty="0" smtClean="0"/>
              <a:t>- </a:t>
            </a:r>
            <a:r>
              <a:rPr lang="cs-CZ" dirty="0"/>
              <a:t>jednal </a:t>
            </a:r>
            <a:r>
              <a:rPr lang="cs-CZ" dirty="0" smtClean="0"/>
              <a:t>lehkomyslně</a:t>
            </a:r>
            <a:r>
              <a:rPr lang="cs-CZ" dirty="0"/>
              <a:t>, přestože si musel vzhledem ke své kvalifikaci a zkušenostem být vědom, že si může způsobit újmu na </a:t>
            </a:r>
            <a:r>
              <a:rPr lang="cs-CZ" dirty="0" smtClean="0"/>
              <a:t>zdraví (ne běžná neopatrnost)</a:t>
            </a:r>
          </a:p>
          <a:p>
            <a:pPr lvl="1" algn="just"/>
            <a:endParaRPr lang="cs-CZ" dirty="0"/>
          </a:p>
        </p:txBody>
      </p:sp>
    </p:spTree>
    <p:extLst>
      <p:ext uri="{BB962C8B-B14F-4D97-AF65-F5344CB8AC3E}">
        <p14:creationId xmlns:p14="http://schemas.microsoft.com/office/powerpoint/2010/main" val="27928989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r>
              <a:rPr lang="cs-CZ" sz="6600" dirty="0" smtClean="0"/>
              <a:t>Příklad</a:t>
            </a:r>
            <a:br>
              <a:rPr lang="cs-CZ" sz="6600" dirty="0" smtClean="0"/>
            </a:br>
            <a:r>
              <a:rPr lang="cs-CZ" sz="6600" dirty="0" smtClean="0"/>
              <a:t>na</a:t>
            </a:r>
            <a:br>
              <a:rPr lang="cs-CZ" sz="6600" dirty="0" smtClean="0"/>
            </a:br>
            <a:r>
              <a:rPr lang="cs-CZ" sz="6600" dirty="0" smtClean="0"/>
              <a:t>závěr</a:t>
            </a:r>
            <a:endParaRPr lang="cs-CZ" sz="6600"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207348940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Pan Kovář</a:t>
            </a:r>
            <a:endParaRPr lang="cs-CZ" dirty="0"/>
          </a:p>
        </p:txBody>
      </p:sp>
      <p:sp>
        <p:nvSpPr>
          <p:cNvPr id="3" name="Zástupný symbol pro obsah 2"/>
          <p:cNvSpPr>
            <a:spLocks noGrp="1"/>
          </p:cNvSpPr>
          <p:nvPr>
            <p:ph idx="1"/>
          </p:nvPr>
        </p:nvSpPr>
        <p:spPr/>
        <p:txBody>
          <a:bodyPr>
            <a:normAutofit/>
          </a:bodyPr>
          <a:lstStyle/>
          <a:p>
            <a:pPr algn="just"/>
            <a:r>
              <a:rPr lang="cs-CZ" sz="2400" dirty="0"/>
              <a:t>Pan Kovář absolvoval u svého registrujícího lékaře </a:t>
            </a:r>
            <a:r>
              <a:rPr lang="cs-CZ" sz="2400" dirty="0" smtClean="0"/>
              <a:t>pravidelnou preventivní </a:t>
            </a:r>
            <a:r>
              <a:rPr lang="cs-CZ" sz="2400" dirty="0"/>
              <a:t>prohlídku, při níž mu byla mimo jiné </a:t>
            </a:r>
            <a:r>
              <a:rPr lang="cs-CZ" sz="2400" dirty="0" smtClean="0"/>
              <a:t>odebrána krev</a:t>
            </a:r>
            <a:r>
              <a:rPr lang="cs-CZ" sz="2400" dirty="0"/>
              <a:t>. Asi za dva a půl měsíce začal pociťovat </a:t>
            </a:r>
            <a:r>
              <a:rPr lang="cs-CZ" sz="2400" dirty="0" smtClean="0"/>
              <a:t>nečekané změny </a:t>
            </a:r>
            <a:r>
              <a:rPr lang="cs-CZ" sz="2400" dirty="0"/>
              <a:t>zdravotního stavu a nakonec mu byla po sérii </a:t>
            </a:r>
            <a:r>
              <a:rPr lang="cs-CZ" sz="2400" dirty="0" smtClean="0"/>
              <a:t>vyšetření diagnostikována </a:t>
            </a:r>
            <a:r>
              <a:rPr lang="cs-CZ" sz="2400" dirty="0"/>
              <a:t>Hepatitida typu B. Vzhledem k </a:t>
            </a:r>
            <a:r>
              <a:rPr lang="cs-CZ" sz="2400" dirty="0" smtClean="0"/>
              <a:t>omezené množině </a:t>
            </a:r>
            <a:r>
              <a:rPr lang="cs-CZ" sz="2400" dirty="0"/>
              <a:t>způsobů, jimiž se tato infekční nemoc šíří (</a:t>
            </a:r>
            <a:r>
              <a:rPr lang="cs-CZ" sz="2400" dirty="0" smtClean="0"/>
              <a:t>především tělními </a:t>
            </a:r>
            <a:r>
              <a:rPr lang="cs-CZ" sz="2400" dirty="0"/>
              <a:t>tekutinami), má pan Kovář silné podezření, </a:t>
            </a:r>
            <a:r>
              <a:rPr lang="cs-CZ" sz="2400" dirty="0" smtClean="0"/>
              <a:t>že k </a:t>
            </a:r>
            <a:r>
              <a:rPr lang="cs-CZ" sz="2400" dirty="0"/>
              <a:t>nakažení došlo při odběru krve během zmíněné </a:t>
            </a:r>
            <a:r>
              <a:rPr lang="cs-CZ" sz="2400" dirty="0" smtClean="0"/>
              <a:t>preventivní prohlídky</a:t>
            </a:r>
            <a:r>
              <a:rPr lang="cs-CZ" sz="2400" dirty="0"/>
              <a:t>.</a:t>
            </a:r>
          </a:p>
        </p:txBody>
      </p:sp>
    </p:spTree>
    <p:extLst>
      <p:ext uri="{BB962C8B-B14F-4D97-AF65-F5344CB8AC3E}">
        <p14:creationId xmlns:p14="http://schemas.microsoft.com/office/powerpoint/2010/main" val="168440725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Pan Kovář</a:t>
            </a:r>
          </a:p>
        </p:txBody>
      </p:sp>
      <p:sp>
        <p:nvSpPr>
          <p:cNvPr id="3" name="Zástupný symbol pro obsah 2"/>
          <p:cNvSpPr>
            <a:spLocks noGrp="1"/>
          </p:cNvSpPr>
          <p:nvPr>
            <p:ph idx="1"/>
          </p:nvPr>
        </p:nvSpPr>
        <p:spPr/>
        <p:txBody>
          <a:bodyPr>
            <a:normAutofit/>
          </a:bodyPr>
          <a:lstStyle/>
          <a:p>
            <a:r>
              <a:rPr lang="cs-CZ" sz="2400" dirty="0"/>
              <a:t>Odpovídá za škodu na jeho zdraví poskytovatel </a:t>
            </a:r>
            <a:r>
              <a:rPr lang="cs-CZ" sz="2400" dirty="0" smtClean="0"/>
              <a:t>zdravotních </a:t>
            </a:r>
            <a:r>
              <a:rPr lang="pl-PL" sz="2400" dirty="0" smtClean="0"/>
              <a:t>služeb</a:t>
            </a:r>
            <a:r>
              <a:rPr lang="pl-PL" sz="2400" dirty="0"/>
              <a:t>? Pokud ano, za jakých podmínek?</a:t>
            </a:r>
            <a:endParaRPr lang="cs-CZ" sz="2400" dirty="0"/>
          </a:p>
        </p:txBody>
      </p:sp>
    </p:spTree>
    <p:extLst>
      <p:ext uri="{BB962C8B-B14F-4D97-AF65-F5344CB8AC3E}">
        <p14:creationId xmlns:p14="http://schemas.microsoft.com/office/powerpoint/2010/main" val="84320715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630877" y="538052"/>
            <a:ext cx="8596668" cy="5956716"/>
          </a:xfrm>
        </p:spPr>
        <p:txBody>
          <a:bodyPr>
            <a:noAutofit/>
          </a:bodyPr>
          <a:lstStyle/>
          <a:p>
            <a:pPr algn="just"/>
            <a:r>
              <a:rPr lang="cs-CZ" sz="2200" dirty="0"/>
              <a:t>Dle § 2910 zákona č. 89/2012 Sb., občanského zákoníku, škůdce odpovídá za škodu, již </a:t>
            </a:r>
            <a:r>
              <a:rPr lang="cs-CZ" sz="2200" dirty="0" smtClean="0"/>
              <a:t>způsobí v </a:t>
            </a:r>
            <a:r>
              <a:rPr lang="cs-CZ" sz="2200" dirty="0"/>
              <a:t>důsledku zaviněného porušení zákonné povinnosti. Mezi zákonné povinnosti patří také </a:t>
            </a:r>
            <a:r>
              <a:rPr lang="cs-CZ" sz="2200" dirty="0" smtClean="0"/>
              <a:t>povinnost prevence </a:t>
            </a:r>
            <a:r>
              <a:rPr lang="cs-CZ" sz="2200" dirty="0"/>
              <a:t>stanovená v § 2900 zákona č. č. 89/2012 Sb., občanského zákoníku, neboli povinnost </a:t>
            </a:r>
            <a:r>
              <a:rPr lang="cs-CZ" sz="2200" dirty="0" smtClean="0"/>
              <a:t>počínat si </a:t>
            </a:r>
            <a:r>
              <a:rPr lang="cs-CZ" sz="2200" dirty="0"/>
              <a:t>tak, aby jednáním škoda nevznikala. Situaci, v níž zdravotničtí pracovníci poskytovali zdravotní </a:t>
            </a:r>
            <a:r>
              <a:rPr lang="cs-CZ" sz="2200" dirty="0" smtClean="0"/>
              <a:t>služby s </a:t>
            </a:r>
            <a:r>
              <a:rPr lang="cs-CZ" sz="2200" dirty="0"/>
              <a:t>použitím nesterilních nástrojů, lze rozhodně zařadit mezi případy porušení prevence proti </a:t>
            </a:r>
            <a:r>
              <a:rPr lang="cs-CZ" sz="2200" dirty="0" smtClean="0"/>
              <a:t>škodlivému jednání</a:t>
            </a:r>
            <a:r>
              <a:rPr lang="cs-CZ" sz="2200" dirty="0"/>
              <a:t>. Navíc zdravotničtí pracovníci jsou v kontextu § 2644 zákona č. 89/2012 Sb., občanského </a:t>
            </a:r>
            <a:r>
              <a:rPr lang="cs-CZ" sz="2200" dirty="0" smtClean="0"/>
              <a:t>zákoníku, odpovědni </a:t>
            </a:r>
            <a:r>
              <a:rPr lang="cs-CZ" sz="2200" dirty="0"/>
              <a:t>za to, že splní své povinnosti s péčí řádného odborníka, přičemž používání </a:t>
            </a:r>
            <a:r>
              <a:rPr lang="cs-CZ" sz="2200" dirty="0" smtClean="0"/>
              <a:t>nesterilních nástrojů </a:t>
            </a:r>
            <a:r>
              <a:rPr lang="cs-CZ" sz="2200" dirty="0"/>
              <a:t>je s tímto neslučitelné. Stěžejní otázkou zde bude prokázání příčinné souvislosti mezi </a:t>
            </a:r>
            <a:r>
              <a:rPr lang="cs-CZ" sz="2200" dirty="0" smtClean="0"/>
              <a:t>onemocněním pana </a:t>
            </a:r>
            <a:r>
              <a:rPr lang="cs-CZ" sz="2200" dirty="0"/>
              <a:t>Kováře a odběrem krve, respektive fakt, že jehla, jíž bylo při tomto odběru použito, </a:t>
            </a:r>
            <a:r>
              <a:rPr lang="cs-CZ" sz="2200" dirty="0" smtClean="0"/>
              <a:t>byla infikovaná</a:t>
            </a:r>
            <a:r>
              <a:rPr lang="cs-CZ" sz="2200" dirty="0"/>
              <a:t>. Pokud se však prokáže, že nákaza byla skutečně přenesena nesterilní jehlou, bude za </a:t>
            </a:r>
            <a:r>
              <a:rPr lang="cs-CZ" sz="2200" dirty="0" smtClean="0"/>
              <a:t>škodu na </a:t>
            </a:r>
            <a:r>
              <a:rPr lang="cs-CZ" sz="2200" dirty="0"/>
              <a:t>zdraví odpovídat poskytovatel zdravotních služeb.</a:t>
            </a:r>
          </a:p>
        </p:txBody>
      </p:sp>
    </p:spTree>
    <p:extLst>
      <p:ext uri="{BB962C8B-B14F-4D97-AF65-F5344CB8AC3E}">
        <p14:creationId xmlns:p14="http://schemas.microsoft.com/office/powerpoint/2010/main" val="288260634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smtClean="0"/>
              <a:t>Pan Kovář</a:t>
            </a:r>
            <a:endParaRPr lang="cs-CZ" dirty="0"/>
          </a:p>
        </p:txBody>
      </p:sp>
      <p:sp>
        <p:nvSpPr>
          <p:cNvPr id="3" name="Zástupný symbol pro obsah 2"/>
          <p:cNvSpPr>
            <a:spLocks noGrp="1"/>
          </p:cNvSpPr>
          <p:nvPr>
            <p:ph idx="1"/>
          </p:nvPr>
        </p:nvSpPr>
        <p:spPr/>
        <p:txBody>
          <a:bodyPr>
            <a:normAutofit/>
          </a:bodyPr>
          <a:lstStyle/>
          <a:p>
            <a:pPr algn="just"/>
            <a:r>
              <a:rPr lang="cs-CZ" sz="2400" dirty="0"/>
              <a:t>Pokud se ukáže, že se pan Kovář skutečně </a:t>
            </a:r>
            <a:r>
              <a:rPr lang="cs-CZ" sz="2400" dirty="0" smtClean="0"/>
              <a:t>nakazil injekční </a:t>
            </a:r>
            <a:r>
              <a:rPr lang="cs-CZ" sz="2400" dirty="0"/>
              <a:t>jehlou, existuje možnost, že by </a:t>
            </a:r>
            <a:r>
              <a:rPr lang="cs-CZ" sz="2400" dirty="0" smtClean="0"/>
              <a:t>poskytovatel zdravotních </a:t>
            </a:r>
            <a:r>
              <a:rPr lang="cs-CZ" sz="2400" dirty="0"/>
              <a:t>služeb odpovědnost za škodu </a:t>
            </a:r>
            <a:r>
              <a:rPr lang="cs-CZ" sz="2400" dirty="0" smtClean="0"/>
              <a:t>způsobenou na </a:t>
            </a:r>
            <a:r>
              <a:rPr lang="cs-CZ" sz="2400" dirty="0"/>
              <a:t>jeho zdraví nenesl?</a:t>
            </a:r>
          </a:p>
        </p:txBody>
      </p:sp>
    </p:spTree>
    <p:extLst>
      <p:ext uri="{BB962C8B-B14F-4D97-AF65-F5344CB8AC3E}">
        <p14:creationId xmlns:p14="http://schemas.microsoft.com/office/powerpoint/2010/main" val="1173403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Složky lege </a:t>
            </a:r>
            <a:r>
              <a:rPr lang="cs-CZ" dirty="0" err="1"/>
              <a:t>artis</a:t>
            </a:r>
            <a:endParaRPr lang="cs-CZ" dirty="0"/>
          </a:p>
        </p:txBody>
      </p:sp>
      <p:sp>
        <p:nvSpPr>
          <p:cNvPr id="3" name="Zástupný symbol pro obsah 2"/>
          <p:cNvSpPr>
            <a:spLocks noGrp="1"/>
          </p:cNvSpPr>
          <p:nvPr>
            <p:ph idx="1"/>
          </p:nvPr>
        </p:nvSpPr>
        <p:spPr/>
        <p:txBody>
          <a:bodyPr>
            <a:normAutofit fontScale="92500" lnSpcReduction="20000"/>
          </a:bodyPr>
          <a:lstStyle/>
          <a:p>
            <a:r>
              <a:rPr lang="cs-CZ" sz="2800" dirty="0"/>
              <a:t>Odborná kvalifikace zdravotnického </a:t>
            </a:r>
            <a:r>
              <a:rPr lang="cs-CZ" sz="2800" dirty="0" smtClean="0"/>
              <a:t>pracovníka</a:t>
            </a:r>
          </a:p>
          <a:p>
            <a:endParaRPr lang="cs-CZ" sz="2800" dirty="0"/>
          </a:p>
          <a:p>
            <a:r>
              <a:rPr lang="cs-CZ" sz="2800" dirty="0"/>
              <a:t>Poskytování léčební péče dle nejlepších a v dané chvíli dostupných </a:t>
            </a:r>
            <a:r>
              <a:rPr lang="cs-CZ" sz="2800" dirty="0" smtClean="0"/>
              <a:t>možností</a:t>
            </a:r>
          </a:p>
          <a:p>
            <a:endParaRPr lang="cs-CZ" sz="2800" dirty="0"/>
          </a:p>
          <a:p>
            <a:r>
              <a:rPr lang="cs-CZ" sz="2800" dirty="0"/>
              <a:t>Poskytování léčební péče bez </a:t>
            </a:r>
            <a:r>
              <a:rPr lang="cs-CZ" sz="2800" dirty="0" smtClean="0"/>
              <a:t>nedbalosti</a:t>
            </a:r>
          </a:p>
          <a:p>
            <a:pPr lvl="1"/>
            <a:r>
              <a:rPr lang="cs-CZ" sz="2600" dirty="0"/>
              <a:t>§ 2645 - Poskytovatel odpovídá za to, že splní své povinnosti s péčí řádného odborníka; k ujednáním, která to vylučují nebo omezují, </a:t>
            </a:r>
            <a:r>
              <a:rPr lang="cs-CZ" sz="2600"/>
              <a:t>se </a:t>
            </a:r>
            <a:r>
              <a:rPr lang="cs-CZ" sz="2600" smtClean="0"/>
              <a:t>nepřihlíží</a:t>
            </a:r>
            <a:endParaRPr lang="cs-CZ" sz="2600" dirty="0"/>
          </a:p>
          <a:p>
            <a:endParaRPr lang="cs-CZ" dirty="0"/>
          </a:p>
        </p:txBody>
      </p:sp>
    </p:spTree>
    <p:extLst>
      <p:ext uri="{BB962C8B-B14F-4D97-AF65-F5344CB8AC3E}">
        <p14:creationId xmlns:p14="http://schemas.microsoft.com/office/powerpoint/2010/main" val="29604761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497640" y="1533867"/>
            <a:ext cx="8596668" cy="3880773"/>
          </a:xfrm>
        </p:spPr>
        <p:txBody>
          <a:bodyPr>
            <a:normAutofit/>
          </a:bodyPr>
          <a:lstStyle/>
          <a:p>
            <a:pPr algn="just"/>
            <a:r>
              <a:rPr lang="cs-CZ" sz="2400" dirty="0"/>
              <a:t>Dle </a:t>
            </a:r>
            <a:r>
              <a:rPr lang="cs-CZ" sz="2400" dirty="0" smtClean="0"/>
              <a:t>právní </a:t>
            </a:r>
            <a:r>
              <a:rPr lang="cs-CZ" sz="2400" dirty="0"/>
              <a:t>úpravy má </a:t>
            </a:r>
            <a:r>
              <a:rPr lang="cs-CZ" sz="2400" dirty="0" smtClean="0"/>
              <a:t>poskytovatel zdravotních služeb </a:t>
            </a:r>
            <a:r>
              <a:rPr lang="cs-CZ" sz="2400" dirty="0"/>
              <a:t>povinnost hradit jen tu škodu, u níž se prokáže, že vznikla porušením zákonné </a:t>
            </a:r>
            <a:r>
              <a:rPr lang="cs-CZ" sz="2400" dirty="0" smtClean="0"/>
              <a:t>povinnosti (§ </a:t>
            </a:r>
            <a:r>
              <a:rPr lang="cs-CZ" sz="2400" dirty="0"/>
              <a:t>2910 zákona č. 89/2012 Sb., občanského zákoníku), a pokud tedy poskytovatel prokáže, že </a:t>
            </a:r>
            <a:r>
              <a:rPr lang="cs-CZ" sz="2400" dirty="0" smtClean="0"/>
              <a:t>nedošlo k </a:t>
            </a:r>
            <a:r>
              <a:rPr lang="cs-CZ" sz="2400" dirty="0"/>
              <a:t>zanedbání povinností, za škodu odpovídat nebude. Na jednu stranu lze předpokládat, že </a:t>
            </a:r>
            <a:r>
              <a:rPr lang="cs-CZ" sz="2400" dirty="0" smtClean="0"/>
              <a:t>liberace v </a:t>
            </a:r>
            <a:r>
              <a:rPr lang="cs-CZ" sz="2400" dirty="0"/>
              <a:t>případě pana Kováře možná nebude, jelikož povinností zdravotnického personálu je mimo jiné </a:t>
            </a:r>
            <a:r>
              <a:rPr lang="cs-CZ" sz="2400" dirty="0" smtClean="0"/>
              <a:t>dbát o </a:t>
            </a:r>
            <a:r>
              <a:rPr lang="cs-CZ" sz="2400" dirty="0"/>
              <a:t>sterilnost nástrojů; na stranu druhou však lze vnímat celou situaci jako oslabení pozice pacienta</a:t>
            </a:r>
            <a:r>
              <a:rPr lang="cs-CZ" dirty="0"/>
              <a:t>.</a:t>
            </a:r>
          </a:p>
        </p:txBody>
      </p:sp>
    </p:spTree>
    <p:extLst>
      <p:ext uri="{BB962C8B-B14F-4D97-AF65-F5344CB8AC3E}">
        <p14:creationId xmlns:p14="http://schemas.microsoft.com/office/powerpoint/2010/main" val="883724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Seznam postupů lege </a:t>
            </a:r>
            <a:r>
              <a:rPr lang="cs-CZ" dirty="0" err="1"/>
              <a:t>artis</a:t>
            </a:r>
            <a:endParaRPr lang="cs-CZ" dirty="0"/>
          </a:p>
        </p:txBody>
      </p:sp>
      <p:sp>
        <p:nvSpPr>
          <p:cNvPr id="3" name="Zástupný symbol pro obsah 2"/>
          <p:cNvSpPr>
            <a:spLocks noGrp="1"/>
          </p:cNvSpPr>
          <p:nvPr>
            <p:ph idx="1"/>
          </p:nvPr>
        </p:nvSpPr>
        <p:spPr/>
        <p:txBody>
          <a:bodyPr/>
          <a:lstStyle/>
          <a:p>
            <a:r>
              <a:rPr lang="cs-CZ" sz="2800" dirty="0"/>
              <a:t>V zásadě </a:t>
            </a:r>
            <a:r>
              <a:rPr lang="cs-CZ" sz="2800" dirty="0" smtClean="0"/>
              <a:t>neexistuje</a:t>
            </a:r>
          </a:p>
          <a:p>
            <a:endParaRPr lang="cs-CZ" sz="2800" dirty="0"/>
          </a:p>
          <a:p>
            <a:r>
              <a:rPr lang="cs-CZ" sz="2800" dirty="0"/>
              <a:t>Doporučení českých lékařských společností </a:t>
            </a:r>
            <a:r>
              <a:rPr lang="cs-CZ" sz="2800" dirty="0" smtClean="0"/>
              <a:t>…</a:t>
            </a:r>
          </a:p>
          <a:p>
            <a:endParaRPr lang="cs-CZ" sz="2800" dirty="0"/>
          </a:p>
          <a:p>
            <a:r>
              <a:rPr lang="cs-CZ" sz="2800" dirty="0"/>
              <a:t>V konečném důsledku volba na lékaři </a:t>
            </a:r>
          </a:p>
          <a:p>
            <a:endParaRPr lang="cs-CZ" dirty="0"/>
          </a:p>
        </p:txBody>
      </p:sp>
    </p:spTree>
    <p:extLst>
      <p:ext uri="{BB962C8B-B14F-4D97-AF65-F5344CB8AC3E}">
        <p14:creationId xmlns:p14="http://schemas.microsoft.com/office/powerpoint/2010/main" val="279128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Povinnost prevence</a:t>
            </a:r>
          </a:p>
        </p:txBody>
      </p:sp>
      <p:sp>
        <p:nvSpPr>
          <p:cNvPr id="3" name="Zástupný symbol pro obsah 2"/>
          <p:cNvSpPr>
            <a:spLocks noGrp="1"/>
          </p:cNvSpPr>
          <p:nvPr>
            <p:ph idx="1"/>
          </p:nvPr>
        </p:nvSpPr>
        <p:spPr/>
        <p:txBody>
          <a:bodyPr/>
          <a:lstStyle/>
          <a:p>
            <a:pPr algn="just"/>
            <a:r>
              <a:rPr lang="cs-CZ" sz="2400" dirty="0"/>
              <a:t>Vyžadují-li to okolnosti případu nebo zvyklosti soukromého života, je každý povinen počínat si při svém konání tak, aby nedošlo k nedůvodné újmě na svobodě, životě, zdraví nebo na vlastnictví jiného. </a:t>
            </a:r>
          </a:p>
          <a:p>
            <a:pPr algn="just"/>
            <a:endParaRPr lang="cs-CZ" sz="2400" dirty="0" smtClean="0"/>
          </a:p>
          <a:p>
            <a:pPr algn="just"/>
            <a:r>
              <a:rPr lang="cs-CZ" sz="2400" dirty="0"/>
              <a:t>Povinnost zakročit na ochranu práv jiného každý kdo má kontrolu nad nebezpečnou situací.</a:t>
            </a:r>
          </a:p>
          <a:p>
            <a:endParaRPr lang="cs-CZ" dirty="0"/>
          </a:p>
        </p:txBody>
      </p:sp>
    </p:spTree>
    <p:extLst>
      <p:ext uri="{BB962C8B-B14F-4D97-AF65-F5344CB8AC3E}">
        <p14:creationId xmlns:p14="http://schemas.microsoft.com/office/powerpoint/2010/main" val="2371084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Typy odpovědnosti</a:t>
            </a:r>
          </a:p>
        </p:txBody>
      </p:sp>
      <p:graphicFrame>
        <p:nvGraphicFramePr>
          <p:cNvPr id="4" name="Zástupný symbol pro obsah 3"/>
          <p:cNvGraphicFramePr>
            <a:graphicFrameLocks noGrp="1"/>
          </p:cNvGraphicFramePr>
          <p:nvPr>
            <p:ph idx="1"/>
            <p:extLst/>
          </p:nvPr>
        </p:nvGraphicFramePr>
        <p:xfrm>
          <a:off x="1250950" y="2286000"/>
          <a:ext cx="10179050" cy="3594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012848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Nadpis 13"/>
          <p:cNvSpPr>
            <a:spLocks noGrp="1"/>
          </p:cNvSpPr>
          <p:nvPr>
            <p:ph type="title"/>
          </p:nvPr>
        </p:nvSpPr>
        <p:spPr>
          <a:xfrm>
            <a:off x="1225302" y="2250831"/>
            <a:ext cx="10178322" cy="2233245"/>
          </a:xfrm>
        </p:spPr>
        <p:txBody>
          <a:bodyPr>
            <a:normAutofit/>
          </a:bodyPr>
          <a:lstStyle/>
          <a:p>
            <a:pPr algn="ctr"/>
            <a:r>
              <a:rPr lang="cs-CZ" dirty="0" smtClean="0"/>
              <a:t>Vznik jednoho typu odpovědnosti nevylučuje vznik odpovědnosti jiného typu!!!</a:t>
            </a:r>
            <a:endParaRPr lang="cs-CZ" dirty="0"/>
          </a:p>
        </p:txBody>
      </p:sp>
    </p:spTree>
    <p:extLst>
      <p:ext uri="{BB962C8B-B14F-4D97-AF65-F5344CB8AC3E}">
        <p14:creationId xmlns:p14="http://schemas.microsoft.com/office/powerpoint/2010/main" val="418360758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S_PPT_DBNAME" val="6bc6e0b8-93f6-4fbd-9260-10969846c8c6.mdb"/>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CHARTPARA_SHOWWINDOW" val="0"/>
</p:tagLst>
</file>

<file path=ppt/theme/theme1.xml><?xml version="1.0" encoding="utf-8"?>
<a:theme xmlns:a="http://schemas.openxmlformats.org/drawingml/2006/main" name="Badge">
  <a:themeElements>
    <a:clrScheme name="Červeno-oranžová">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TM10001106[[fn=Značka]]</Template>
  <TotalTime>386</TotalTime>
  <Words>2863</Words>
  <Application>Microsoft Office PowerPoint</Application>
  <PresentationFormat>Širokoúhlá obrazovka</PresentationFormat>
  <Paragraphs>221</Paragraphs>
  <Slides>50</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50</vt:i4>
      </vt:variant>
    </vt:vector>
  </HeadingPairs>
  <TitlesOfParts>
    <vt:vector size="54" baseType="lpstr">
      <vt:lpstr>Arial</vt:lpstr>
      <vt:lpstr>Gill Sans MT</vt:lpstr>
      <vt:lpstr>Impact</vt:lpstr>
      <vt:lpstr>Badge</vt:lpstr>
      <vt:lpstr>Právní odpovědnost ve zdravotnictví</vt:lpstr>
      <vt:lpstr>Předpoklady vzniku odpovědnosti</vt:lpstr>
      <vt:lpstr>Porušení právní povinnosti</vt:lpstr>
      <vt:lpstr>Lex artis</vt:lpstr>
      <vt:lpstr>Složky lege artis</vt:lpstr>
      <vt:lpstr>Seznam postupů lege artis</vt:lpstr>
      <vt:lpstr>Povinnost prevence</vt:lpstr>
      <vt:lpstr>Typy odpovědnosti</vt:lpstr>
      <vt:lpstr>Vznik jednoho typu odpovědnosti nevylučuje vznik odpovědnosti jiného typu!!!</vt:lpstr>
      <vt:lpstr>Odpovědnost  dle  občanského práva</vt:lpstr>
      <vt:lpstr>Objektivní/Subjektivní odpovědnost</vt:lpstr>
      <vt:lpstr>Vyloučení protiprávnosti</vt:lpstr>
      <vt:lpstr>Povinnosti k náhradě škody ze smlouvy se škůdce zprostí</vt:lpstr>
      <vt:lpstr>Náhrada újmy</vt:lpstr>
      <vt:lpstr>§ 2898 - Nepřihlíží se k ujednání,  </vt:lpstr>
      <vt:lpstr>Náhoda</vt:lpstr>
      <vt:lpstr>§2919 – obohacení z deliktu</vt:lpstr>
      <vt:lpstr>Škoda způsobená věcí </vt:lpstr>
      <vt:lpstr>Škoda na odložené věci</vt:lpstr>
      <vt:lpstr>Škoda způsobená informací nebo radou </vt:lpstr>
      <vt:lpstr>Rozsah náhrady</vt:lpstr>
      <vt:lpstr>Obecné ustanovení</vt:lpstr>
      <vt:lpstr>Rozsah</vt:lpstr>
      <vt:lpstr>Náhrada při ublížení na zdraví</vt:lpstr>
      <vt:lpstr>Usmrcení</vt:lpstr>
      <vt:lpstr>Náhrada za ztrátu na výdělku </vt:lpstr>
      <vt:lpstr>Náhrada za ztrátu na důchodu </vt:lpstr>
      <vt:lpstr>Odpovědnost  dle  Pracovního  práva</vt:lpstr>
      <vt:lpstr>Prevenční ustanovení na straně Zaměstnance</vt:lpstr>
      <vt:lpstr>ODPOVĚDNOST ZAMĚSTNANCE ZA ŠKODU</vt:lpstr>
      <vt:lpstr>Povinnost ZAMĚSTNANCE k náhradě škody</vt:lpstr>
      <vt:lpstr>Povinnost ZAMĚSTNANCE k náhradě škody</vt:lpstr>
      <vt:lpstr>Odpovědnost za neodvrácení škody</vt:lpstr>
      <vt:lpstr>Odpovědnost za neodvrácení škody</vt:lpstr>
      <vt:lpstr>Schodek na svěřených hodnotách</vt:lpstr>
      <vt:lpstr>Ztráta svěřených věcí </vt:lpstr>
      <vt:lpstr>Náhrada škody za Schodek na Svěřených hodnotách + Ztráta věci</vt:lpstr>
      <vt:lpstr>Prevenční ustanovení na straně zaměstnavatele</vt:lpstr>
      <vt:lpstr>Náhrada škody Zaměstnavatelem</vt:lpstr>
      <vt:lpstr>Náhrada škody zaměstnanci vzniklé mu při odvracení škody</vt:lpstr>
      <vt:lpstr>Náhrada škody na odložených věcech</vt:lpstr>
      <vt:lpstr>Rozsah náhrady škody a nemajetkové újmy </vt:lpstr>
      <vt:lpstr>zproštění se povinnosti k náhradě </vt:lpstr>
      <vt:lpstr>zproštění se povinnosti k náhradě </vt:lpstr>
      <vt:lpstr>Příklad na závěr</vt:lpstr>
      <vt:lpstr>Pan Kovář</vt:lpstr>
      <vt:lpstr>Pan Kovář</vt:lpstr>
      <vt:lpstr>Prezentace aplikace PowerPoint</vt:lpstr>
      <vt:lpstr>Pan Kovář</vt:lpstr>
      <vt:lpstr>Prezentace aplikace PowerPoint</vt:lpstr>
    </vt:vector>
  </TitlesOfParts>
  <Company>Masarykova univerzita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Právní odpovědnost ve zdravotnictví</dc:title>
  <dc:creator>Jaroslav Divoký</dc:creator>
  <cp:lastModifiedBy>ucitel</cp:lastModifiedBy>
  <cp:revision>56</cp:revision>
  <dcterms:created xsi:type="dcterms:W3CDTF">2017-10-19T07:01:51Z</dcterms:created>
  <dcterms:modified xsi:type="dcterms:W3CDTF">2018-12-11T15:12:35Z</dcterms:modified>
</cp:coreProperties>
</file>