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9" r:id="rId12"/>
    <p:sldId id="270" r:id="rId13"/>
    <p:sldId id="271" r:id="rId14"/>
    <p:sldId id="272" r:id="rId15"/>
    <p:sldId id="275" r:id="rId16"/>
    <p:sldId id="277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9343-6E92-4649-A36D-5D7795A3669B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1EC271-5842-4960-B7A2-8E33F973FE8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9343-6E92-4649-A36D-5D7795A3669B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C271-5842-4960-B7A2-8E33F973FE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9343-6E92-4649-A36D-5D7795A3669B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C271-5842-4960-B7A2-8E33F973FE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9343-6E92-4649-A36D-5D7795A3669B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C271-5842-4960-B7A2-8E33F973FE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9343-6E92-4649-A36D-5D7795A3669B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C271-5842-4960-B7A2-8E33F973FE8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9343-6E92-4649-A36D-5D7795A3669B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C271-5842-4960-B7A2-8E33F973FE8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9343-6E92-4649-A36D-5D7795A3669B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C271-5842-4960-B7A2-8E33F973FE8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9343-6E92-4649-A36D-5D7795A3669B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C271-5842-4960-B7A2-8E33F973FE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9343-6E92-4649-A36D-5D7795A3669B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C271-5842-4960-B7A2-8E33F973FE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9343-6E92-4649-A36D-5D7795A3669B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C271-5842-4960-B7A2-8E33F973FE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9343-6E92-4649-A36D-5D7795A3669B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EC271-5842-4960-B7A2-8E33F973FE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B59343-6E92-4649-A36D-5D7795A3669B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71EC271-5842-4960-B7A2-8E33F973FE8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Patologie oka, ucha, dětského věku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619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606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Klinické </a:t>
            </a:r>
            <a:r>
              <a:rPr lang="cs-CZ" dirty="0"/>
              <a:t>projevy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pPr lvl="1"/>
            <a:r>
              <a:rPr lang="cs-CZ" dirty="0"/>
              <a:t>bolesti hlavy (podráždění n. V z nitrooční tenze kolem 30 torr)</a:t>
            </a:r>
          </a:p>
          <a:p>
            <a:pPr lvl="1"/>
            <a:r>
              <a:rPr lang="cs-CZ" dirty="0"/>
              <a:t>irizace: pacient vidí kolem světla duhové kruhy (tlak nad 30 torr vyvolává edém rohovky a kolem bodových zdrojů světla se vytvářejí ohybem světla Newtonovy kroužky)</a:t>
            </a:r>
          </a:p>
          <a:p>
            <a:pPr lvl="1"/>
            <a:r>
              <a:rPr lang="cs-CZ" dirty="0"/>
              <a:t>zhoršené, zamlžené vidění (tlak kolem 50 torr snižuje </a:t>
            </a:r>
            <a:r>
              <a:rPr lang="cs-CZ" dirty="0" err="1"/>
              <a:t>perfúzi</a:t>
            </a:r>
            <a:r>
              <a:rPr lang="cs-CZ" dirty="0"/>
              <a:t> sítnice a tím i její funkci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fotofobie </a:t>
            </a:r>
            <a:r>
              <a:rPr lang="cs-CZ" dirty="0"/>
              <a:t>(ochrnutí svěrače zornice vede k reaktivní mydriáze)</a:t>
            </a:r>
          </a:p>
          <a:p>
            <a:pPr lvl="1"/>
            <a:r>
              <a:rPr lang="cs-CZ" dirty="0"/>
              <a:t>nauzea a zvracení (připomíná náhlou příhodu břišní) – z podráždění parasympatiku -pacient často přijat na chirurgii nebo pro úporné bolesti hlavy na neurologii nebo infekci</a:t>
            </a:r>
          </a:p>
          <a:p>
            <a:pPr lvl="1"/>
            <a:r>
              <a:rPr lang="cs-CZ" dirty="0"/>
              <a:t>zvýšený nitrooční tlak (až 70 torrů)</a:t>
            </a:r>
          </a:p>
          <a:p>
            <a:pPr lvl="1"/>
            <a:r>
              <a:rPr lang="cs-CZ" dirty="0"/>
              <a:t>bělavě edematózní rohovka</a:t>
            </a:r>
          </a:p>
          <a:p>
            <a:pPr lvl="1"/>
            <a:r>
              <a:rPr lang="cs-CZ" dirty="0"/>
              <a:t>zarudnutí spojivky</a:t>
            </a:r>
          </a:p>
          <a:p>
            <a:pPr lvl="1"/>
            <a:r>
              <a:rPr lang="cs-CZ" dirty="0"/>
              <a:t>častěji u žen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3107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56792"/>
          </a:xfrm>
        </p:spPr>
        <p:txBody>
          <a:bodyPr/>
          <a:lstStyle/>
          <a:p>
            <a:r>
              <a:rPr lang="cs-CZ" dirty="0" smtClean="0"/>
              <a:t>Patologie čočky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Katarakta</a:t>
            </a:r>
          </a:p>
          <a:p>
            <a:pPr lvl="1"/>
            <a:r>
              <a:rPr lang="cs-CZ" dirty="0"/>
              <a:t>šedý zákal, progresivní ztráta transparence oční čočky</a:t>
            </a:r>
          </a:p>
          <a:p>
            <a:pPr lvl="1"/>
            <a:r>
              <a:rPr lang="cs-CZ" dirty="0"/>
              <a:t>juvenilní a senilní </a:t>
            </a:r>
            <a:r>
              <a:rPr lang="cs-CZ" dirty="0" smtClean="0"/>
              <a:t>forma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Etiologie:</a:t>
            </a:r>
          </a:p>
          <a:p>
            <a:pPr lvl="1"/>
            <a:r>
              <a:rPr lang="cs-CZ" dirty="0"/>
              <a:t>věk, trauma, radiace, genetické příčiny, diabetes </a:t>
            </a:r>
            <a:r>
              <a:rPr lang="cs-CZ" dirty="0" err="1"/>
              <a:t>mellitus</a:t>
            </a:r>
            <a:r>
              <a:rPr lang="cs-CZ" dirty="0"/>
              <a:t>, kožní onemocnění, poškození během vývoje plodu ad.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900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sítnice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Hypertenzní retinopatie</a:t>
            </a:r>
          </a:p>
          <a:p>
            <a:pPr lvl="1"/>
            <a:r>
              <a:rPr lang="cs-CZ" dirty="0"/>
              <a:t>hypertenze vede k poškození a adaptivním změnám arterií a arteriol</a:t>
            </a:r>
          </a:p>
          <a:p>
            <a:pPr lvl="1"/>
            <a:r>
              <a:rPr lang="cs-CZ" dirty="0"/>
              <a:t>stenóza až obstrukce cév, edém papily, </a:t>
            </a:r>
            <a:r>
              <a:rPr lang="cs-CZ" dirty="0" err="1"/>
              <a:t>vaskulopatie</a:t>
            </a:r>
            <a:r>
              <a:rPr lang="cs-CZ" dirty="0"/>
              <a:t> › retinopatie</a:t>
            </a:r>
          </a:p>
          <a:p>
            <a:pPr lvl="1"/>
            <a:r>
              <a:rPr lang="cs-CZ" dirty="0"/>
              <a:t>při maligní hypertenzi krvácení do </a:t>
            </a:r>
            <a:r>
              <a:rPr lang="cs-CZ" dirty="0" smtClean="0"/>
              <a:t>sítnice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721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66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b="1" dirty="0"/>
              <a:t>Diabetická retinopatie</a:t>
            </a:r>
          </a:p>
          <a:p>
            <a:pPr lvl="1"/>
            <a:r>
              <a:rPr lang="cs-CZ" dirty="0" err="1"/>
              <a:t>mikrovaskulární</a:t>
            </a:r>
            <a:r>
              <a:rPr lang="cs-CZ" dirty="0"/>
              <a:t> změny v retině v důsledku diabetes </a:t>
            </a:r>
            <a:r>
              <a:rPr lang="cs-CZ" dirty="0" err="1"/>
              <a:t>mellitus</a:t>
            </a:r>
            <a:endParaRPr lang="cs-CZ" dirty="0"/>
          </a:p>
          <a:p>
            <a:pPr lvl="1"/>
            <a:r>
              <a:rPr lang="cs-CZ" dirty="0"/>
              <a:t>postihuje až 80% pacientů, kteří mají diabetes déle než deset let</a:t>
            </a:r>
          </a:p>
          <a:p>
            <a:pPr lvl="1"/>
            <a:r>
              <a:rPr lang="cs-CZ" dirty="0"/>
              <a:t>ze začátku bezpříznaková</a:t>
            </a:r>
          </a:p>
          <a:p>
            <a:pPr lvl="1"/>
            <a:r>
              <a:rPr lang="cs-CZ" dirty="0"/>
              <a:t>hyperglykémie › ztráta </a:t>
            </a:r>
            <a:r>
              <a:rPr lang="cs-CZ" dirty="0" err="1"/>
              <a:t>pericytů</a:t>
            </a:r>
            <a:r>
              <a:rPr lang="cs-CZ" dirty="0"/>
              <a:t>, zesílení bazální membrány › kapilární obliterace, dilatace a </a:t>
            </a:r>
            <a:r>
              <a:rPr lang="cs-CZ" dirty="0" err="1"/>
              <a:t>neovaskularizace</a:t>
            </a:r>
            <a:endParaRPr lang="cs-CZ" dirty="0"/>
          </a:p>
          <a:p>
            <a:pPr lvl="1"/>
            <a:r>
              <a:rPr lang="cs-CZ" dirty="0" err="1"/>
              <a:t>Neproliferativní</a:t>
            </a:r>
            <a:r>
              <a:rPr lang="cs-CZ" dirty="0"/>
              <a:t> retinopatie:</a:t>
            </a:r>
          </a:p>
          <a:p>
            <a:pPr lvl="1"/>
            <a:r>
              <a:rPr lang="cs-CZ" dirty="0"/>
              <a:t>iniciální stádium</a:t>
            </a:r>
          </a:p>
          <a:p>
            <a:pPr lvl="1"/>
            <a:r>
              <a:rPr lang="cs-CZ" dirty="0" err="1"/>
              <a:t>mikroanerysmata</a:t>
            </a:r>
            <a:r>
              <a:rPr lang="cs-CZ" dirty="0"/>
              <a:t>, fokální </a:t>
            </a:r>
            <a:r>
              <a:rPr lang="cs-CZ" dirty="0" err="1"/>
              <a:t>intraretinální</a:t>
            </a:r>
            <a:r>
              <a:rPr lang="cs-CZ" dirty="0"/>
              <a:t> hemoragie</a:t>
            </a:r>
          </a:p>
          <a:p>
            <a:pPr lvl="1"/>
            <a:r>
              <a:rPr lang="cs-CZ" dirty="0" err="1"/>
              <a:t>Proliferativní</a:t>
            </a:r>
            <a:r>
              <a:rPr lang="cs-CZ" dirty="0"/>
              <a:t> retinopatie:</a:t>
            </a:r>
          </a:p>
          <a:p>
            <a:pPr lvl="1"/>
            <a:r>
              <a:rPr lang="cs-CZ" dirty="0"/>
              <a:t>pokročilé stádium</a:t>
            </a:r>
          </a:p>
          <a:p>
            <a:pPr lvl="1"/>
            <a:r>
              <a:rPr lang="cs-CZ" dirty="0" err="1"/>
              <a:t>neovaskularizace</a:t>
            </a:r>
            <a:r>
              <a:rPr lang="cs-CZ" dirty="0"/>
              <a:t> s </a:t>
            </a:r>
            <a:r>
              <a:rPr lang="cs-CZ" dirty="0" err="1"/>
              <a:t>fibrotizací</a:t>
            </a:r>
            <a:r>
              <a:rPr lang="cs-CZ" dirty="0"/>
              <a:t>, hemoragie, odchlípení retiny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016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ucha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Patologie zevního ucha</a:t>
            </a:r>
          </a:p>
          <a:p>
            <a:endParaRPr lang="cs-CZ" dirty="0" smtClean="0"/>
          </a:p>
          <a:p>
            <a:r>
              <a:rPr lang="cs-CZ" dirty="0" smtClean="0"/>
              <a:t>Patologie středního ucha</a:t>
            </a:r>
          </a:p>
          <a:p>
            <a:endParaRPr lang="cs-CZ" dirty="0" smtClean="0"/>
          </a:p>
          <a:p>
            <a:r>
              <a:rPr lang="cs-CZ" dirty="0" smtClean="0"/>
              <a:t>Patologie vnitřního ucha</a:t>
            </a:r>
          </a:p>
        </p:txBody>
      </p:sp>
    </p:spTree>
    <p:extLst>
      <p:ext uri="{BB962C8B-B14F-4D97-AF65-F5344CB8AC3E}">
        <p14:creationId xmlns:p14="http://schemas.microsoft.com/office/powerpoint/2010/main" val="261151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cs-CZ" sz="4000" dirty="0" smtClean="0"/>
              <a:t>Patologie zevního ucha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cs-CZ" dirty="0" smtClean="0"/>
              <a:t>Záněty – otitis </a:t>
            </a:r>
            <a:r>
              <a:rPr lang="cs-CZ" dirty="0" err="1" smtClean="0"/>
              <a:t>externa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Furunkl</a:t>
            </a:r>
            <a:r>
              <a:rPr lang="cs-CZ" dirty="0"/>
              <a:t>: Infekcí pyogenním streptokokem dochází k prudké bolestivé akutní hnisavé folikulitidě až s možným uzávěrem zevního zvukovodu.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K </a:t>
            </a:r>
            <a:r>
              <a:rPr lang="cs-CZ" dirty="0"/>
              <a:t>bakteriálním zánětům dochází často v souvislosti s koupáním (</a:t>
            </a:r>
            <a:r>
              <a:rPr lang="cs-CZ" dirty="0" err="1"/>
              <a:t>swimmers</a:t>
            </a:r>
            <a:r>
              <a:rPr lang="cs-CZ" dirty="0"/>
              <a:t> </a:t>
            </a:r>
            <a:r>
              <a:rPr lang="cs-CZ" dirty="0" err="1"/>
              <a:t>ear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34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cs-CZ" sz="4000" dirty="0" smtClean="0"/>
              <a:t>Patologie středního ucha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cs-CZ" dirty="0" smtClean="0"/>
              <a:t>Otitis media</a:t>
            </a:r>
          </a:p>
          <a:p>
            <a:pPr lvl="1"/>
            <a:r>
              <a:rPr lang="cs-CZ" dirty="0"/>
              <a:t>Akutní zánět středního ucha je častý hnisavý zánět postihující středouší. 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dirty="0" smtClean="0"/>
              <a:t>Typicky </a:t>
            </a:r>
            <a:r>
              <a:rPr lang="cs-CZ" dirty="0"/>
              <a:t>se vyskytuje u dětí sekundárně po virových </a:t>
            </a:r>
            <a:r>
              <a:rPr lang="cs-CZ" dirty="0" err="1"/>
              <a:t>nasofaryngitidách</a:t>
            </a:r>
            <a:r>
              <a:rPr lang="cs-CZ" dirty="0"/>
              <a:t> s uzávěrem Eustachovy trubice. 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dirty="0" smtClean="0"/>
              <a:t>Způsobuje </a:t>
            </a:r>
            <a:r>
              <a:rPr lang="cs-CZ" dirty="0"/>
              <a:t>ho nejčastěji </a:t>
            </a:r>
            <a:r>
              <a:rPr lang="cs-CZ" dirty="0" err="1"/>
              <a:t>Streptococcus</a:t>
            </a:r>
            <a:r>
              <a:rPr lang="cs-CZ" dirty="0"/>
              <a:t> </a:t>
            </a:r>
            <a:r>
              <a:rPr lang="cs-CZ" dirty="0" err="1"/>
              <a:t>pneumoniae</a:t>
            </a:r>
            <a:r>
              <a:rPr lang="cs-CZ" dirty="0"/>
              <a:t> nebo </a:t>
            </a:r>
            <a:r>
              <a:rPr lang="cs-CZ" dirty="0" err="1"/>
              <a:t>Haemophilus</a:t>
            </a:r>
            <a:r>
              <a:rPr lang="cs-CZ" dirty="0"/>
              <a:t> </a:t>
            </a:r>
            <a:r>
              <a:rPr lang="cs-CZ" dirty="0" err="1"/>
              <a:t>influenzae</a:t>
            </a:r>
            <a:r>
              <a:rPr lang="cs-CZ" dirty="0"/>
              <a:t>. 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dirty="0" smtClean="0"/>
              <a:t>Komplikací </a:t>
            </a:r>
            <a:r>
              <a:rPr lang="cs-CZ" dirty="0"/>
              <a:t>je ruptura bubínku nebo přechod zánětu do okolí se vznikem mastoiditidy, </a:t>
            </a:r>
            <a:r>
              <a:rPr lang="cs-CZ" dirty="0" err="1"/>
              <a:t>petrozitidy</a:t>
            </a:r>
            <a:r>
              <a:rPr lang="cs-CZ" dirty="0"/>
              <a:t> = zánětu sklípků hrotu pyramidy, labyrintitidy, meningitidy a parézy faciálního nervu.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Akutní </a:t>
            </a:r>
            <a:r>
              <a:rPr lang="cs-CZ" dirty="0"/>
              <a:t>zánět může přecházet do chronicity, nejčastěji u dospělých po perforaci bubínku. Dochází k poškození sliznice středouší a jejím nahrazením granulační tkání, která proniká do zvukovodu jako zánětlivý ušní polyp.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018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606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cs-CZ" dirty="0" err="1" smtClean="0"/>
              <a:t>Cholesteatom</a:t>
            </a:r>
            <a:endParaRPr lang="cs-CZ" dirty="0" smtClean="0"/>
          </a:p>
          <a:p>
            <a:pPr lvl="1"/>
            <a:r>
              <a:rPr lang="cs-CZ" dirty="0" smtClean="0"/>
              <a:t>epidermální </a:t>
            </a:r>
            <a:r>
              <a:rPr lang="cs-CZ" dirty="0"/>
              <a:t>inkluzní </a:t>
            </a:r>
            <a:r>
              <a:rPr lang="cs-CZ" dirty="0" smtClean="0"/>
              <a:t>cysta složená </a:t>
            </a:r>
            <a:r>
              <a:rPr lang="cs-CZ" dirty="0"/>
              <a:t>z tukových kapének, cholesterolu a </a:t>
            </a:r>
            <a:r>
              <a:rPr lang="cs-CZ" dirty="0" err="1"/>
              <a:t>keratinizovaných</a:t>
            </a:r>
            <a:r>
              <a:rPr lang="cs-CZ" dirty="0"/>
              <a:t> šupin dlaždicového rohovějícího </a:t>
            </a:r>
            <a:r>
              <a:rPr lang="cs-CZ" dirty="0" smtClean="0"/>
              <a:t>epitelu</a:t>
            </a:r>
          </a:p>
          <a:p>
            <a:pPr lvl="1"/>
            <a:r>
              <a:rPr lang="cs-CZ" dirty="0"/>
              <a:t>Roste lokálně destruktivně, způsobuje tlakové atrofie až nekrózy v přilehlých tkáních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K příznakům patří známky zánětu, obvykle dochází k perforaci bubínku s výtokem, v těžších případech dochází k šíření do vnitřního ucha, mening, splavů atd. </a:t>
            </a:r>
          </a:p>
        </p:txBody>
      </p:sp>
    </p:spTree>
    <p:extLst>
      <p:ext uri="{BB962C8B-B14F-4D97-AF65-F5344CB8AC3E}">
        <p14:creationId xmlns:p14="http://schemas.microsoft.com/office/powerpoint/2010/main" val="720886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cs-CZ" sz="4000" dirty="0" smtClean="0"/>
              <a:t>Patologie vnitřního ucha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cs-CZ" dirty="0" smtClean="0"/>
              <a:t>Otitis interna(</a:t>
            </a:r>
            <a:r>
              <a:rPr lang="cs-CZ" dirty="0" err="1" smtClean="0"/>
              <a:t>labirintitida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pPr lvl="1"/>
            <a:r>
              <a:rPr lang="cs-CZ" dirty="0"/>
              <a:t>Zánět vnitřního ucha se může objevit v průběhu akutního nebo chronického zánětu středouší nebo přestupem zánětu při meningitidě. 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dirty="0"/>
              <a:t>Projevuje se silnou závratí, nauzeou až zvracením a nedoslýchavostí</a:t>
            </a:r>
            <a:r>
              <a:rPr lang="cs-CZ" dirty="0" smtClean="0"/>
              <a:t>.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err="1" smtClean="0"/>
              <a:t>Meniérova</a:t>
            </a:r>
            <a:r>
              <a:rPr lang="cs-CZ" dirty="0" smtClean="0"/>
              <a:t> nemoc</a:t>
            </a:r>
          </a:p>
          <a:p>
            <a:endParaRPr lang="cs-CZ" dirty="0"/>
          </a:p>
          <a:p>
            <a:pPr lvl="1"/>
            <a:r>
              <a:rPr lang="cs-CZ" dirty="0"/>
              <a:t>Choroba charakterizovaná dysfunkcí endolymfatické tekutiny v labyrintu vnitřního ucha (endolymfatický hydrops). Způsobuje paroxyzmální </a:t>
            </a:r>
            <a:r>
              <a:rPr lang="cs-CZ" dirty="0" err="1"/>
              <a:t>vertigo</a:t>
            </a:r>
            <a:r>
              <a:rPr lang="cs-CZ" dirty="0"/>
              <a:t>, </a:t>
            </a:r>
            <a:r>
              <a:rPr lang="cs-CZ" dirty="0" err="1"/>
              <a:t>tinnitus</a:t>
            </a:r>
            <a:r>
              <a:rPr lang="cs-CZ" dirty="0"/>
              <a:t> a poruchu sluchu.</a:t>
            </a:r>
            <a:br>
              <a:rPr lang="cs-CZ" dirty="0"/>
            </a:b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86883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66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dirty="0"/>
              <a:t>Otoskleróza</a:t>
            </a:r>
          </a:p>
          <a:p>
            <a:pPr lvl="1"/>
            <a:r>
              <a:rPr lang="cs-CZ" dirty="0"/>
              <a:t>Onemocnění charakterizované přestavbou kostních částí vnitřního ucha s jeho poškozením. </a:t>
            </a:r>
          </a:p>
          <a:p>
            <a:pPr lvl="1"/>
            <a:r>
              <a:rPr lang="cs-CZ" dirty="0"/>
              <a:t>Dochází ke sklerotizaci labyrintu a v oblasti </a:t>
            </a:r>
            <a:r>
              <a:rPr lang="cs-CZ" dirty="0" err="1"/>
              <a:t>fenestra</a:t>
            </a:r>
            <a:r>
              <a:rPr lang="cs-CZ" dirty="0"/>
              <a:t> </a:t>
            </a:r>
            <a:r>
              <a:rPr lang="cs-CZ" dirty="0" err="1"/>
              <a:t>ovalis</a:t>
            </a:r>
            <a:r>
              <a:rPr lang="cs-CZ" dirty="0"/>
              <a:t> k fixací až ankylóze třmínku. </a:t>
            </a:r>
          </a:p>
          <a:p>
            <a:pPr lvl="1"/>
            <a:r>
              <a:rPr lang="cs-CZ" dirty="0"/>
              <a:t>Projevuje se šelesty a nedoslýchavostí až hluchotou. </a:t>
            </a:r>
          </a:p>
          <a:p>
            <a:pPr lvl="1"/>
            <a:r>
              <a:rPr lang="cs-CZ" dirty="0"/>
              <a:t>Onemocnění může mít autosomálně dominantní nebo </a:t>
            </a:r>
            <a:r>
              <a:rPr lang="cs-CZ" dirty="0" err="1"/>
              <a:t>mulitfaktoriální</a:t>
            </a:r>
            <a:r>
              <a:rPr lang="cs-CZ" dirty="0"/>
              <a:t> dědičnost. </a:t>
            </a:r>
          </a:p>
          <a:p>
            <a:pPr lvl="1"/>
            <a:r>
              <a:rPr lang="cs-CZ" dirty="0"/>
              <a:t>K dalším příznakům patří </a:t>
            </a:r>
            <a:r>
              <a:rPr lang="cs-CZ" dirty="0" err="1"/>
              <a:t>vertigo</a:t>
            </a:r>
            <a:r>
              <a:rPr lang="cs-CZ" dirty="0"/>
              <a:t> a </a:t>
            </a:r>
            <a:r>
              <a:rPr lang="cs-CZ" dirty="0" err="1"/>
              <a:t>tinnitus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47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oka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Patologie </a:t>
            </a:r>
            <a:r>
              <a:rPr lang="cs-CZ" dirty="0"/>
              <a:t>očního víčka</a:t>
            </a:r>
          </a:p>
          <a:p>
            <a:r>
              <a:rPr lang="cs-CZ" dirty="0"/>
              <a:t>Patologie spojivky</a:t>
            </a:r>
          </a:p>
          <a:p>
            <a:r>
              <a:rPr lang="cs-CZ" dirty="0"/>
              <a:t>Patologie rohovky</a:t>
            </a:r>
          </a:p>
          <a:p>
            <a:r>
              <a:rPr lang="cs-CZ" dirty="0"/>
              <a:t>Patologie </a:t>
            </a:r>
            <a:r>
              <a:rPr lang="cs-CZ" dirty="0" err="1"/>
              <a:t>živnatky</a:t>
            </a:r>
            <a:endParaRPr lang="cs-CZ" dirty="0"/>
          </a:p>
          <a:p>
            <a:r>
              <a:rPr lang="cs-CZ" dirty="0"/>
              <a:t>Patologie oční čočky</a:t>
            </a:r>
          </a:p>
          <a:p>
            <a:r>
              <a:rPr lang="cs-CZ" dirty="0"/>
              <a:t>Patologie sítnice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487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285720" y="285728"/>
            <a:ext cx="8229600" cy="6383632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>
                <a:solidFill>
                  <a:schemeClr val="tx2"/>
                </a:solidFill>
              </a:rPr>
              <a:t>OSTEOPORÓZA </a:t>
            </a:r>
            <a:endParaRPr lang="cs-CZ" sz="20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tx2"/>
                </a:solidFill>
              </a:rPr>
              <a:t>     (</a:t>
            </a:r>
            <a:r>
              <a:rPr lang="cs-CZ" sz="2000" dirty="0">
                <a:solidFill>
                  <a:schemeClr val="tx2"/>
                </a:solidFill>
              </a:rPr>
              <a:t>tzv. řídnutí kostí)</a:t>
            </a:r>
          </a:p>
          <a:p>
            <a:pPr>
              <a:buFont typeface="Wingdings" pitchFamily="2" charset="2"/>
              <a:buNone/>
            </a:pPr>
            <a:endParaRPr lang="cs-CZ" sz="2000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0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0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0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0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0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0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0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0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000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0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0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= </a:t>
            </a:r>
            <a:r>
              <a:rPr lang="cs-CZ" sz="2000" dirty="0"/>
              <a:t>difuzní metabolické </a:t>
            </a:r>
            <a:r>
              <a:rPr lang="cs-CZ" sz="2000" dirty="0" smtClean="0"/>
              <a:t>onemocnění skeletu  způsobené </a:t>
            </a:r>
            <a:r>
              <a:rPr lang="cs-CZ" sz="2000" dirty="0"/>
              <a:t>úbytkem </a:t>
            </a:r>
            <a:r>
              <a:rPr lang="cs-CZ" sz="2000" dirty="0" smtClean="0"/>
              <a:t>kostní hmoty 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   (</a:t>
            </a:r>
            <a:r>
              <a:rPr lang="cs-CZ" sz="2000" dirty="0"/>
              <a:t>v těžkých případech až </a:t>
            </a:r>
            <a:r>
              <a:rPr lang="cs-CZ" sz="2000" dirty="0" smtClean="0"/>
              <a:t>50</a:t>
            </a:r>
            <a:r>
              <a:rPr lang="cs-CZ" sz="2000" dirty="0"/>
              <a:t>% objemu skeletu)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a) zvýšenou resorpcí osteoklasty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b) sníženým ukládáním osteoblasty   </a:t>
            </a:r>
          </a:p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r>
              <a:rPr lang="cs-CZ" sz="2000" dirty="0"/>
              <a:t>MA: zúžení </a:t>
            </a:r>
            <a:r>
              <a:rPr lang="cs-CZ" sz="2000" dirty="0" err="1"/>
              <a:t>kortikalis</a:t>
            </a:r>
            <a:endParaRPr lang="cs-CZ" sz="2000" dirty="0"/>
          </a:p>
          <a:p>
            <a:pPr>
              <a:buFont typeface="Wingdings" pitchFamily="2" charset="2"/>
              <a:buNone/>
            </a:pPr>
            <a:r>
              <a:rPr lang="cs-CZ" sz="2000" dirty="0"/>
              <a:t>        ztenčení a úbytek trámců spongiózy</a:t>
            </a:r>
          </a:p>
          <a:p>
            <a:pPr>
              <a:buFont typeface="Wingdings" pitchFamily="2" charset="2"/>
              <a:buNone/>
            </a:pPr>
            <a:endParaRPr lang="cs-CZ" sz="18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6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229600" cy="619125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sz="2400" dirty="0"/>
              <a:t>Dělení: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* PRIMÁRNÍ OSTEOPORÓZA, I.typ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- </a:t>
            </a:r>
            <a:r>
              <a:rPr lang="cs-CZ" sz="2400" dirty="0" err="1"/>
              <a:t>postmenopauzální</a:t>
            </a:r>
            <a:r>
              <a:rPr lang="cs-CZ" sz="2400" dirty="0"/>
              <a:t> (ženy 50-65 let)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- pokles hladiny E =</a:t>
            </a:r>
            <a:r>
              <a:rPr lang="en-US" sz="2400" dirty="0"/>
              <a:t>&gt;</a:t>
            </a:r>
            <a:r>
              <a:rPr lang="cs-CZ" sz="2400" dirty="0"/>
              <a:t> vzestup tvorby </a:t>
            </a:r>
            <a:r>
              <a:rPr lang="cs-CZ" sz="2400" dirty="0" err="1"/>
              <a:t>působků</a:t>
            </a:r>
            <a:r>
              <a:rPr lang="cs-CZ" sz="2400" dirty="0"/>
              <a:t> stimulujících   OKL =</a:t>
            </a:r>
            <a:r>
              <a:rPr lang="en-US" sz="2400" dirty="0"/>
              <a:t>&gt;</a:t>
            </a:r>
            <a:r>
              <a:rPr lang="cs-CZ" sz="2400" dirty="0"/>
              <a:t> resorpce kostní tkáně</a:t>
            </a:r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* PRIMÁRNÍ OSTEOPORÓZA, </a:t>
            </a:r>
            <a:r>
              <a:rPr lang="cs-CZ" sz="2400" dirty="0" err="1"/>
              <a:t>II.typ</a:t>
            </a:r>
            <a:endParaRPr lang="cs-CZ" sz="2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   - stařecká (nad 75 let)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- muži i ženy</a:t>
            </a:r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* SEKUNDÁRNÍ OSTEOPORÓZA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- př. hypertyreóza, léčba kortikosteroidy, heparin, časté laktace</a:t>
            </a:r>
            <a:r>
              <a:rPr lang="cs-CZ" sz="2400" dirty="0" smtClean="0"/>
              <a:t>, hypovitaminóza </a:t>
            </a:r>
            <a:r>
              <a:rPr lang="cs-CZ" sz="2400" dirty="0"/>
              <a:t>D....</a:t>
            </a:r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* JUVENILNÍ OSTEOPORÓZA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-  v době zrychleného růstu (bolesti zad, pat, zlomeniny)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403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60247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000" dirty="0" smtClean="0"/>
              <a:t>Klinické projevy:</a:t>
            </a:r>
          </a:p>
          <a:p>
            <a:r>
              <a:rPr lang="cs-CZ" sz="2000" dirty="0" smtClean="0"/>
              <a:t>zpočátku může být bez příznaků </a:t>
            </a:r>
          </a:p>
          <a:p>
            <a:r>
              <a:rPr lang="cs-CZ" sz="2000" dirty="0" smtClean="0"/>
              <a:t>bolesti páteře, prudké necharakteristické, zvyšují se pohybem a zatížením, </a:t>
            </a:r>
          </a:p>
          <a:p>
            <a:pPr>
              <a:buNone/>
            </a:pPr>
            <a:r>
              <a:rPr lang="cs-CZ" sz="2000" dirty="0" smtClean="0"/>
              <a:t>	nejčastěji v oblasti dolní hrudní a horní lumbální páteře </a:t>
            </a:r>
          </a:p>
          <a:p>
            <a:r>
              <a:rPr lang="cs-CZ" sz="2000" dirty="0" smtClean="0"/>
              <a:t>reflexní spasmus </a:t>
            </a:r>
            <a:r>
              <a:rPr lang="cs-CZ" sz="2000" b="1" dirty="0" err="1" smtClean="0"/>
              <a:t>paravertebrálních</a:t>
            </a:r>
            <a:r>
              <a:rPr lang="cs-CZ" sz="2000" b="1" dirty="0" smtClean="0"/>
              <a:t> svalů</a:t>
            </a:r>
            <a:r>
              <a:rPr lang="cs-CZ" sz="2000" dirty="0" smtClean="0"/>
              <a:t> s kořenovým drážděním, bolest vzniká kompresí obratlových těl, které vedou k deformitám obratlových těl s prolomením krycích destiček obratlů (</a:t>
            </a:r>
            <a:r>
              <a:rPr lang="cs-CZ" sz="2000" b="1" i="1" dirty="0" smtClean="0"/>
              <a:t>rybí obratle</a:t>
            </a:r>
            <a:r>
              <a:rPr lang="cs-CZ" sz="2000" dirty="0" smtClean="0"/>
              <a:t>) → zhroucení obratlového těla; </a:t>
            </a:r>
          </a:p>
          <a:p>
            <a:r>
              <a:rPr lang="cs-CZ" sz="2000" dirty="0" smtClean="0"/>
              <a:t>důsledkem je vystupňovaná hrudní kyfóza, vymizelá krční lordóza, zvýšená lumbální lordóza; </a:t>
            </a:r>
          </a:p>
          <a:p>
            <a:r>
              <a:rPr lang="cs-CZ" sz="2000" dirty="0" smtClean="0"/>
              <a:t>obávané jsou fraktury krčku femuru, humeru, zápěstí; </a:t>
            </a:r>
          </a:p>
          <a:p>
            <a:r>
              <a:rPr lang="cs-CZ" sz="2000" dirty="0" smtClean="0"/>
              <a:t>klinické obtíže se mohou projevovat i jako bolest páteře při delším stání, chůze do schodů, potíže s oblékáním, zavazováním tkaniček u bot a změna polohy z lehu do sedu.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bolesti páteře a dlouhých kostí</a:t>
            </a:r>
          </a:p>
          <a:p>
            <a:pPr>
              <a:buNone/>
            </a:pPr>
            <a:r>
              <a:rPr lang="cs-CZ" sz="2000" dirty="0" smtClean="0"/>
              <a:t>- v těžkých případech patologické fraktury (obratle, krček femuru)</a:t>
            </a:r>
          </a:p>
          <a:p>
            <a:pPr>
              <a:buNone/>
            </a:pPr>
            <a:endParaRPr lang="cs-CZ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3152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034" y="428604"/>
            <a:ext cx="821537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Rizikové faktory osteoporózy:</a:t>
            </a:r>
          </a:p>
          <a:p>
            <a:pPr>
              <a:buFont typeface="Wingdings" pitchFamily="2" charset="2"/>
              <a:buNone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Neovlivnitelné:</a:t>
            </a:r>
          </a:p>
          <a:p>
            <a:pPr lvl="1"/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Věk</a:t>
            </a:r>
          </a:p>
          <a:p>
            <a:pPr lvl="1"/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Pohlaví</a:t>
            </a:r>
          </a:p>
          <a:p>
            <a:pPr lvl="1"/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Časná menopauza</a:t>
            </a:r>
          </a:p>
          <a:p>
            <a:pPr lvl="1"/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Bílá rasa</a:t>
            </a:r>
          </a:p>
          <a:p>
            <a:pPr lvl="1"/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Genetické faktory</a:t>
            </a:r>
          </a:p>
          <a:p>
            <a:pPr>
              <a:buFontTx/>
              <a:buChar char="-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Ovlivnitelné:</a:t>
            </a:r>
          </a:p>
          <a:p>
            <a:pPr lvl="1"/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Nedostatek pohybu</a:t>
            </a:r>
          </a:p>
          <a:p>
            <a:pPr lvl="1"/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Nedostatek vápníku a vitamínu D</a:t>
            </a:r>
          </a:p>
          <a:p>
            <a:pPr lvl="1"/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BMI pod 19</a:t>
            </a:r>
          </a:p>
          <a:p>
            <a:pPr lvl="1"/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Kouření, chronický alkoholismus</a:t>
            </a:r>
          </a:p>
          <a:p>
            <a:pPr lvl="1"/>
            <a:endParaRPr lang="cs-CZ" sz="2400" dirty="0" smtClean="0">
              <a:solidFill>
                <a:schemeClr val="hlink"/>
              </a:solidFill>
            </a:endParaRPr>
          </a:p>
          <a:p>
            <a:pPr lvl="1">
              <a:buFontTx/>
              <a:buChar char="-"/>
            </a:pPr>
            <a:endParaRPr lang="cs-CZ" sz="2400" dirty="0" smtClean="0">
              <a:solidFill>
                <a:schemeClr val="hlink"/>
              </a:solidFill>
            </a:endParaRPr>
          </a:p>
          <a:p>
            <a:pPr>
              <a:buFontTx/>
              <a:buChar char="-"/>
            </a:pPr>
            <a:endParaRPr lang="cs-CZ" sz="2400" dirty="0" smtClean="0">
              <a:solidFill>
                <a:schemeClr val="hlink"/>
              </a:solidFill>
            </a:endParaRPr>
          </a:p>
          <a:p>
            <a:pPr>
              <a:buFontTx/>
              <a:buChar char="-"/>
            </a:pPr>
            <a:endParaRPr lang="en-US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97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500034" y="357166"/>
            <a:ext cx="8229600" cy="5576888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OSTEOARTRÓZA </a:t>
            </a:r>
            <a:r>
              <a:rPr lang="cs-CZ" sz="2400" dirty="0" smtClean="0"/>
              <a:t>(</a:t>
            </a:r>
            <a:r>
              <a:rPr lang="cs-CZ" sz="2400" dirty="0" err="1" smtClean="0"/>
              <a:t>arthrosis</a:t>
            </a:r>
            <a:r>
              <a:rPr lang="cs-CZ" sz="2400" dirty="0" smtClean="0"/>
              <a:t> </a:t>
            </a:r>
            <a:r>
              <a:rPr lang="cs-CZ" sz="2400" dirty="0" err="1" smtClean="0"/>
              <a:t>deformans</a:t>
            </a:r>
            <a:r>
              <a:rPr lang="cs-CZ" sz="2400" dirty="0" smtClean="0"/>
              <a:t>, degenerativní arthritis, </a:t>
            </a:r>
            <a:r>
              <a:rPr lang="cs-CZ" sz="2400" dirty="0" err="1" smtClean="0"/>
              <a:t>osteoarthritis</a:t>
            </a:r>
            <a:r>
              <a:rPr lang="cs-CZ" sz="2400" dirty="0" smtClean="0"/>
              <a:t> )</a:t>
            </a:r>
            <a:endParaRPr lang="cs-CZ" sz="2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= degenerativní nezánětlivé onemocnění kloubní chrupavky, vedoucí k druhotným zánětlivým změnám synoviální membrány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 a reakci přilehlé </a:t>
            </a:r>
            <a:r>
              <a:rPr lang="cs-CZ" sz="2400" dirty="0" smtClean="0"/>
              <a:t>kosti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/>
              <a:t> - velmi časté (80% populace nad 50 let)</a:t>
            </a:r>
            <a:endParaRPr lang="cs-CZ" sz="2400" dirty="0"/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pPr>
              <a:buFont typeface="Wingdings" pitchFamily="2" charset="2"/>
              <a:buNone/>
            </a:pPr>
            <a:r>
              <a:rPr lang="cs-CZ" sz="2400" dirty="0" smtClean="0"/>
              <a:t>Podle příčiny: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/>
              <a:t>a) PRIMÁRNÍ OA - idiopatická (věk, genetika, mech. zátěž kloubu)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/>
              <a:t>b) SEKUNDÁRNÍ OA - deformity kloubů, jednostranná sportovní zátěž, diabetes (snížená reparace chrupavky)</a:t>
            </a:r>
          </a:p>
          <a:p>
            <a:pPr>
              <a:buFont typeface="Wingdings" pitchFamily="2" charset="2"/>
              <a:buNone/>
            </a:pPr>
            <a:endParaRPr lang="cs-CZ" sz="800" dirty="0" smtClean="0"/>
          </a:p>
          <a:p>
            <a:pPr>
              <a:buFont typeface="Wingdings" pitchFamily="2" charset="2"/>
              <a:buNone/>
            </a:pPr>
            <a:r>
              <a:rPr lang="cs-CZ" sz="2400" dirty="0" smtClean="0"/>
              <a:t>Klinické projevy: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/>
              <a:t>- bolest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/>
              <a:t>- ztuhlost, omezení pohyblivosti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/>
              <a:t>- krepitace při pohybu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215075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428596" y="3929066"/>
            <a:ext cx="8258204" cy="2625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dirty="0"/>
              <a:t>Nález: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- nerovný povrch chrupavky, nepravidelná tloušťka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- trhliny chrupavky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- tvorba kloubních myšek (implantace do synovie =</a:t>
            </a:r>
            <a:r>
              <a:rPr lang="en-US" sz="2000" dirty="0"/>
              <a:t>&gt;</a:t>
            </a:r>
            <a:r>
              <a:rPr lang="cs-CZ" sz="2000" dirty="0"/>
              <a:t> zánět)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- proliferace v okraji =</a:t>
            </a:r>
            <a:r>
              <a:rPr lang="en-US" sz="2000" dirty="0"/>
              <a:t>&gt;</a:t>
            </a:r>
            <a:r>
              <a:rPr lang="cs-CZ" sz="2000" dirty="0"/>
              <a:t> </a:t>
            </a:r>
            <a:r>
              <a:rPr lang="cs-CZ" sz="2000" dirty="0" err="1"/>
              <a:t>chondrofyty</a:t>
            </a:r>
            <a:r>
              <a:rPr lang="cs-CZ" sz="2000" dirty="0"/>
              <a:t>, osteofyty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- sklerotizace kostní tkáně (apozice nové tkáně ke stávající)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- kostní </a:t>
            </a:r>
            <a:r>
              <a:rPr lang="cs-CZ" sz="2000" dirty="0" err="1"/>
              <a:t>pseudocysty</a:t>
            </a:r>
            <a:endParaRPr lang="cs-CZ" sz="2000" dirty="0"/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6429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Páteř:</a:t>
            </a:r>
          </a:p>
          <a:p>
            <a:pPr>
              <a:buNone/>
            </a:pPr>
            <a:r>
              <a:rPr lang="cs-CZ" sz="2800" dirty="0" smtClean="0"/>
              <a:t>navíc ještě </a:t>
            </a:r>
            <a:r>
              <a:rPr lang="cs-CZ" sz="2800" b="1" u="sng" dirty="0" err="1" smtClean="0"/>
              <a:t>spondylóza</a:t>
            </a:r>
            <a:r>
              <a:rPr lang="cs-CZ" sz="2800" dirty="0" smtClean="0"/>
              <a:t> = degenerativní změny meziobratlových disků</a:t>
            </a:r>
          </a:p>
          <a:p>
            <a:pPr>
              <a:buNone/>
            </a:pPr>
            <a:r>
              <a:rPr lang="cs-CZ" sz="2800" dirty="0" smtClean="0"/>
              <a:t>     - hrozí výhřez (</a:t>
            </a:r>
            <a:r>
              <a:rPr lang="cs-CZ" sz="2800" dirty="0" err="1" smtClean="0"/>
              <a:t>herniace</a:t>
            </a:r>
            <a:r>
              <a:rPr lang="cs-CZ" sz="2800" dirty="0" smtClean="0"/>
              <a:t>) =</a:t>
            </a:r>
            <a:r>
              <a:rPr lang="en-US" sz="2800" dirty="0" smtClean="0"/>
              <a:t>&gt;</a:t>
            </a:r>
            <a:r>
              <a:rPr lang="cs-CZ" sz="2800" dirty="0" smtClean="0"/>
              <a:t> útlak míšních kořenů, popř. míchy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35264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ARTRITIDY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= zánětlivá onemocnění kloubů</a:t>
            </a:r>
          </a:p>
          <a:p>
            <a:pPr>
              <a:buFont typeface="Wingdings" pitchFamily="2" charset="2"/>
              <a:buNone/>
            </a:pPr>
            <a:endParaRPr lang="cs-CZ" sz="1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A) INFEKČNÍ</a:t>
            </a:r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1. </a:t>
            </a:r>
            <a:r>
              <a:rPr lang="cs-CZ" sz="2400" u="sng" dirty="0"/>
              <a:t>Akutní hnisavá artritis</a:t>
            </a:r>
            <a:r>
              <a:rPr lang="cs-CZ" sz="2400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</a:t>
            </a:r>
            <a:r>
              <a:rPr lang="cs-CZ" sz="2400" dirty="0" err="1"/>
              <a:t>obv</a:t>
            </a:r>
            <a:r>
              <a:rPr lang="cs-CZ" sz="2400" dirty="0"/>
              <a:t>. bakteriální (trauma, šíření z okolí, bakteriemie)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silná bolest, horečka, zduření kloubu, zčervenání okolí</a:t>
            </a:r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2. </a:t>
            </a:r>
            <a:r>
              <a:rPr lang="cs-CZ" sz="2400" u="sng" dirty="0" err="1"/>
              <a:t>Lymeská</a:t>
            </a:r>
            <a:r>
              <a:rPr lang="cs-CZ" sz="2400" u="sng" dirty="0"/>
              <a:t> borelióza</a:t>
            </a:r>
            <a:endParaRPr lang="cs-CZ" sz="2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- </a:t>
            </a:r>
            <a:r>
              <a:rPr lang="cs-CZ" sz="2400" dirty="0" err="1"/>
              <a:t>Borrelia</a:t>
            </a:r>
            <a:r>
              <a:rPr lang="cs-CZ" sz="2400" dirty="0"/>
              <a:t> </a:t>
            </a:r>
            <a:r>
              <a:rPr lang="cs-CZ" sz="2400" dirty="0" err="1"/>
              <a:t>burgdorferi</a:t>
            </a:r>
            <a:endParaRPr lang="cs-CZ" sz="2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- pokročilejší fáze nemoci (1. fáze </a:t>
            </a:r>
            <a:r>
              <a:rPr lang="en-US" sz="2400" dirty="0"/>
              <a:t>~</a:t>
            </a:r>
            <a:r>
              <a:rPr lang="cs-CZ" sz="2400" dirty="0"/>
              <a:t> </a:t>
            </a:r>
            <a:r>
              <a:rPr lang="cs-CZ" sz="2400" dirty="0" err="1"/>
              <a:t>erythema</a:t>
            </a:r>
            <a:r>
              <a:rPr lang="cs-CZ" sz="2400" dirty="0"/>
              <a:t> </a:t>
            </a:r>
            <a:r>
              <a:rPr lang="cs-CZ" sz="2400" dirty="0" err="1"/>
              <a:t>chronicum</a:t>
            </a:r>
            <a:r>
              <a:rPr lang="cs-CZ" sz="2400" dirty="0"/>
              <a:t> </a:t>
            </a:r>
            <a:r>
              <a:rPr lang="cs-CZ" sz="2400" dirty="0" err="1"/>
              <a:t>migrans</a:t>
            </a:r>
            <a:r>
              <a:rPr lang="cs-CZ" sz="2400" dirty="0"/>
              <a:t>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</a:t>
            </a:r>
            <a:r>
              <a:rPr lang="cs-CZ" sz="2400" dirty="0" err="1"/>
              <a:t>ly</a:t>
            </a:r>
            <a:r>
              <a:rPr lang="cs-CZ" sz="2400" dirty="0"/>
              <a:t>/</a:t>
            </a:r>
            <a:r>
              <a:rPr lang="cs-CZ" sz="2400" dirty="0" err="1"/>
              <a:t>pla</a:t>
            </a:r>
            <a:r>
              <a:rPr lang="cs-CZ" sz="2400" dirty="0"/>
              <a:t> zánět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mohou být i bolesti svalů, myokarditida, neurologické poruchy...</a:t>
            </a:r>
          </a:p>
        </p:txBody>
      </p:sp>
    </p:spTree>
    <p:extLst>
      <p:ext uri="{BB962C8B-B14F-4D97-AF65-F5344CB8AC3E}">
        <p14:creationId xmlns:p14="http://schemas.microsoft.com/office/powerpoint/2010/main" val="11546201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142844" y="500042"/>
            <a:ext cx="8229600" cy="557688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2"/>
                </a:solidFill>
              </a:rPr>
              <a:t>B) NEINFEKČNÍ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u="sng" dirty="0"/>
              <a:t>Revmatoidní </a:t>
            </a:r>
            <a:r>
              <a:rPr lang="cs-CZ" sz="2400" u="sng" dirty="0" smtClean="0"/>
              <a:t>artritis</a:t>
            </a:r>
          </a:p>
          <a:p>
            <a:pPr>
              <a:buNone/>
            </a:pPr>
            <a:r>
              <a:rPr lang="cs-CZ" sz="2400" dirty="0" smtClean="0"/>
              <a:t>- dlouhodobé, postupující </a:t>
            </a:r>
          </a:p>
          <a:p>
            <a:pPr>
              <a:buNone/>
            </a:pPr>
            <a:r>
              <a:rPr lang="cs-CZ" sz="2400" dirty="0" smtClean="0"/>
              <a:t>	a </a:t>
            </a:r>
            <a:r>
              <a:rPr lang="cs-CZ" sz="2400" dirty="0" err="1" smtClean="0"/>
              <a:t>invalidizující</a:t>
            </a:r>
            <a:r>
              <a:rPr lang="cs-CZ" sz="2400" dirty="0" smtClean="0"/>
              <a:t>  onemocnění</a:t>
            </a:r>
            <a:endParaRPr lang="cs-CZ" sz="2400" u="sng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- autoimunní onemocnění (aktivace T-</a:t>
            </a:r>
            <a:r>
              <a:rPr lang="cs-CZ" sz="2400" dirty="0" err="1"/>
              <a:t>ly</a:t>
            </a:r>
            <a:r>
              <a:rPr lang="cs-CZ" sz="2400" dirty="0"/>
              <a:t>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nejčastěji ženy 20-40 let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drobné klouby ruky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ranní ztuhlost a bolest</a:t>
            </a:r>
          </a:p>
          <a:p>
            <a:pPr>
              <a:buNone/>
            </a:pPr>
            <a:r>
              <a:rPr lang="cs-CZ" sz="2400" dirty="0" smtClean="0"/>
              <a:t>- zánět </a:t>
            </a:r>
            <a:r>
              <a:rPr lang="cs-CZ" sz="2400" dirty="0"/>
              <a:t>synoviální membrány, 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hyperplastické </a:t>
            </a:r>
            <a:r>
              <a:rPr lang="cs-CZ" sz="2400" dirty="0"/>
              <a:t>změny (PANNUS</a:t>
            </a:r>
            <a:r>
              <a:rPr lang="cs-CZ" sz="2400" dirty="0" smtClean="0"/>
              <a:t>)</a:t>
            </a:r>
          </a:p>
          <a:p>
            <a:pPr>
              <a:buNone/>
            </a:pPr>
            <a:r>
              <a:rPr lang="cs-CZ" sz="2400" dirty="0" smtClean="0"/>
              <a:t>=</a:t>
            </a:r>
            <a:r>
              <a:rPr lang="en-US" sz="2400" dirty="0" smtClean="0"/>
              <a:t>&gt;</a:t>
            </a:r>
            <a:r>
              <a:rPr lang="cs-CZ" sz="2400" dirty="0" smtClean="0"/>
              <a:t>omezení </a:t>
            </a:r>
            <a:r>
              <a:rPr lang="cs-CZ" sz="2400" dirty="0"/>
              <a:t>výživy kloubních 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chrupavek</a:t>
            </a:r>
            <a:r>
              <a:rPr lang="cs-CZ" sz="2400" dirty="0"/>
              <a:t>, </a:t>
            </a:r>
            <a:r>
              <a:rPr lang="cs-CZ" sz="2400" dirty="0" smtClean="0"/>
              <a:t>poškození</a:t>
            </a:r>
            <a:r>
              <a:rPr lang="cs-CZ" sz="2400" dirty="0"/>
              <a:t>, srůst (ANKYLÓZA)</a:t>
            </a:r>
          </a:p>
          <a:p>
            <a:pPr>
              <a:buFont typeface="Wingdings" pitchFamily="2" charset="2"/>
              <a:buNone/>
            </a:pPr>
            <a:endParaRPr lang="en-US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51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 NÁDORY KOSTÍ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A) SEKUNDÁRNÍ  (metastatické)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nejčastější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často u karcinomu prostaty, prsu, (plic, ledvin, GIT, štítné žlázy)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* </a:t>
            </a:r>
            <a:r>
              <a:rPr lang="cs-CZ" sz="2400" dirty="0" err="1"/>
              <a:t>osteolytické</a:t>
            </a:r>
            <a:r>
              <a:rPr lang="cs-CZ" sz="2400" dirty="0"/>
              <a:t> - rozrušují kost, na </a:t>
            </a:r>
            <a:r>
              <a:rPr lang="cs-CZ" sz="2400" dirty="0" err="1"/>
              <a:t>rtg</a:t>
            </a:r>
            <a:r>
              <a:rPr lang="cs-CZ" sz="2400" dirty="0"/>
              <a:t>. projasnění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* osteoplastické - novotvorba kosti, na </a:t>
            </a:r>
            <a:r>
              <a:rPr lang="cs-CZ" sz="2400" dirty="0" err="1"/>
              <a:t>rtg</a:t>
            </a:r>
            <a:r>
              <a:rPr lang="cs-CZ" sz="2400" dirty="0"/>
              <a:t>. stín</a:t>
            </a:r>
          </a:p>
          <a:p>
            <a:pPr>
              <a:buFont typeface="Wingdings" pitchFamily="2" charset="2"/>
              <a:buNone/>
            </a:pPr>
            <a:endParaRPr lang="cs-CZ" sz="1000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34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očního víčka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Chalazion</a:t>
            </a:r>
          </a:p>
          <a:p>
            <a:pPr lvl="1"/>
            <a:r>
              <a:rPr lang="cs-CZ" dirty="0"/>
              <a:t>akutní purulentní zánět </a:t>
            </a:r>
            <a:r>
              <a:rPr lang="cs-CZ" dirty="0" err="1"/>
              <a:t>Meibovy</a:t>
            </a:r>
            <a:r>
              <a:rPr lang="cs-CZ" dirty="0"/>
              <a:t> žlázky (mazová žlázka v tarzální ploténce) </a:t>
            </a:r>
          </a:p>
          <a:p>
            <a:pPr lvl="1"/>
            <a:r>
              <a:rPr lang="cs-CZ" dirty="0"/>
              <a:t>zpravidla způsoben stafylokokovou infekcí </a:t>
            </a:r>
          </a:p>
          <a:p>
            <a:pPr lvl="1"/>
            <a:r>
              <a:rPr lang="cs-CZ" dirty="0"/>
              <a:t>obvykle postihuje horní víčko </a:t>
            </a:r>
          </a:p>
          <a:p>
            <a:pPr lvl="1"/>
            <a:r>
              <a:rPr lang="cs-CZ" dirty="0"/>
              <a:t>zduření horního víčka, známky zánětu </a:t>
            </a:r>
          </a:p>
          <a:p>
            <a:pPr lvl="1"/>
            <a:r>
              <a:rPr lang="cs-CZ" dirty="0"/>
              <a:t>může vést k rozvoji abscesu a flegmóny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44816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400" dirty="0" smtClean="0"/>
              <a:t>NÁDORY KOSTÍ</a:t>
            </a:r>
          </a:p>
          <a:p>
            <a:pPr>
              <a:buNone/>
            </a:pPr>
            <a:r>
              <a:rPr lang="cs-CZ" sz="2400" dirty="0" smtClean="0"/>
              <a:t>B) PRIMÁRNÍ</a:t>
            </a:r>
          </a:p>
          <a:p>
            <a:pPr>
              <a:buNone/>
            </a:pPr>
            <a:r>
              <a:rPr lang="cs-CZ" sz="2400" dirty="0" smtClean="0"/>
              <a:t>- relativně často v mladším věku, častěji u mužů</a:t>
            </a:r>
          </a:p>
          <a:p>
            <a:pPr>
              <a:buNone/>
            </a:pPr>
            <a:r>
              <a:rPr lang="cs-CZ" sz="2400" dirty="0" smtClean="0"/>
              <a:t>- 99% jsou mezenchymální nádory</a:t>
            </a:r>
          </a:p>
          <a:p>
            <a:pPr>
              <a:buNone/>
            </a:pPr>
            <a:r>
              <a:rPr lang="cs-CZ" sz="2400" dirty="0" smtClean="0"/>
              <a:t>1. OSTEOM</a:t>
            </a:r>
          </a:p>
          <a:p>
            <a:pPr>
              <a:buNone/>
            </a:pPr>
            <a:r>
              <a:rPr lang="cs-CZ" sz="2400" dirty="0" smtClean="0"/>
              <a:t>- benigní nádor </a:t>
            </a:r>
          </a:p>
          <a:p>
            <a:pPr>
              <a:buNone/>
            </a:pPr>
            <a:r>
              <a:rPr lang="cs-CZ" sz="2400" dirty="0" err="1" smtClean="0"/>
              <a:t>obv</a:t>
            </a:r>
            <a:r>
              <a:rPr lang="cs-CZ" sz="2400" dirty="0" smtClean="0"/>
              <a:t>. růst na povrchu kosti </a:t>
            </a:r>
          </a:p>
        </p:txBody>
      </p:sp>
    </p:spTree>
    <p:extLst>
      <p:ext uri="{BB962C8B-B14F-4D97-AF65-F5344CB8AC3E}">
        <p14:creationId xmlns:p14="http://schemas.microsoft.com/office/powerpoint/2010/main" val="21875436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428596" y="285728"/>
            <a:ext cx="8229600" cy="55768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/>
              <a:t>2. OSTEOSARKOM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maligní nádor kostní tkáně (nádorové </a:t>
            </a:r>
            <a:r>
              <a:rPr lang="cs-CZ" sz="2400" dirty="0" err="1"/>
              <a:t>bb</a:t>
            </a:r>
            <a:r>
              <a:rPr lang="cs-CZ" sz="2400" dirty="0"/>
              <a:t>. </a:t>
            </a:r>
            <a:r>
              <a:rPr lang="cs-CZ" sz="2400" dirty="0" smtClean="0"/>
              <a:t>vycházejí s osteoblastů, tvoří </a:t>
            </a:r>
            <a:r>
              <a:rPr lang="cs-CZ" sz="2400" dirty="0" err="1"/>
              <a:t>osteoid</a:t>
            </a:r>
            <a:r>
              <a:rPr lang="cs-CZ" sz="2400" dirty="0"/>
              <a:t>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nejčastěji v okolí kolenního kloubu</a:t>
            </a:r>
          </a:p>
          <a:p>
            <a:pPr>
              <a:buNone/>
            </a:pPr>
            <a:r>
              <a:rPr lang="cs-CZ" sz="2400" dirty="0" smtClean="0"/>
              <a:t>- hematogenní </a:t>
            </a:r>
            <a:r>
              <a:rPr lang="cs-CZ" sz="2400" dirty="0"/>
              <a:t>meta do </a:t>
            </a:r>
            <a:r>
              <a:rPr lang="cs-CZ" sz="2400" dirty="0" smtClean="0"/>
              <a:t>plic</a:t>
            </a:r>
          </a:p>
          <a:p>
            <a:pPr>
              <a:buNone/>
            </a:pPr>
            <a:r>
              <a:rPr lang="cs-CZ" sz="2400" dirty="0" smtClean="0"/>
              <a:t>- maximum výskytu mezi 10.-20. rokem</a:t>
            </a:r>
            <a:endParaRPr lang="cs-CZ" sz="2400" dirty="0"/>
          </a:p>
          <a:p>
            <a:pPr>
              <a:buFont typeface="Wingdings" pitchFamily="2" charset="2"/>
              <a:buNone/>
            </a:pPr>
            <a:endParaRPr lang="cs-CZ" sz="1400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7165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42852"/>
            <a:ext cx="8229600" cy="64545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400" dirty="0" smtClean="0"/>
              <a:t>3. CHONDROM</a:t>
            </a:r>
          </a:p>
          <a:p>
            <a:pPr>
              <a:buNone/>
            </a:pPr>
            <a:r>
              <a:rPr lang="cs-CZ" sz="2400" dirty="0" smtClean="0"/>
              <a:t>- benigní nádor z chrupavky</a:t>
            </a:r>
          </a:p>
          <a:p>
            <a:pPr>
              <a:buNone/>
            </a:pPr>
            <a:r>
              <a:rPr lang="cs-CZ" sz="2400" dirty="0" smtClean="0"/>
              <a:t>- uvnitř kostí nebo na povrchu </a:t>
            </a:r>
          </a:p>
          <a:p>
            <a:pPr>
              <a:buNone/>
            </a:pPr>
            <a:r>
              <a:rPr lang="cs-CZ" sz="2400" dirty="0" smtClean="0"/>
              <a:t>- (</a:t>
            </a:r>
            <a:r>
              <a:rPr lang="cs-CZ" sz="2400" dirty="0" err="1" smtClean="0"/>
              <a:t>enchondrom</a:t>
            </a:r>
            <a:r>
              <a:rPr lang="cs-CZ" sz="2400" dirty="0" smtClean="0"/>
              <a:t>, </a:t>
            </a:r>
            <a:r>
              <a:rPr lang="cs-CZ" sz="2400" dirty="0" err="1" smtClean="0"/>
              <a:t>ekchondrom</a:t>
            </a:r>
            <a:r>
              <a:rPr lang="cs-CZ" sz="2400" dirty="0" smtClean="0"/>
              <a:t>)</a:t>
            </a:r>
          </a:p>
          <a:p>
            <a:pPr>
              <a:buNone/>
            </a:pPr>
            <a:endParaRPr lang="cs-CZ" sz="2400" dirty="0" smtClean="0">
              <a:solidFill>
                <a:schemeClr val="hlink"/>
              </a:solidFill>
            </a:endParaRPr>
          </a:p>
          <a:p>
            <a:pPr>
              <a:buNone/>
            </a:pPr>
            <a:endParaRPr lang="cs-CZ" sz="2400" dirty="0" smtClean="0">
              <a:solidFill>
                <a:schemeClr val="hlink"/>
              </a:solidFill>
            </a:endParaRPr>
          </a:p>
          <a:p>
            <a:pPr>
              <a:buNone/>
            </a:pPr>
            <a:endParaRPr lang="cs-CZ" sz="2400" dirty="0" smtClean="0">
              <a:solidFill>
                <a:schemeClr val="hlink"/>
              </a:solidFill>
            </a:endParaRPr>
          </a:p>
          <a:p>
            <a:pPr>
              <a:buNone/>
            </a:pPr>
            <a:endParaRPr lang="cs-CZ" sz="2400" dirty="0" smtClean="0">
              <a:solidFill>
                <a:schemeClr val="hlink"/>
              </a:solidFill>
            </a:endParaRPr>
          </a:p>
          <a:p>
            <a:pPr>
              <a:buNone/>
            </a:pPr>
            <a:endParaRPr lang="cs-CZ" sz="2400" dirty="0" smtClean="0">
              <a:solidFill>
                <a:schemeClr val="hlink"/>
              </a:solidFill>
            </a:endParaRPr>
          </a:p>
          <a:p>
            <a:pPr>
              <a:buNone/>
            </a:pPr>
            <a:endParaRPr lang="cs-CZ" sz="2400" dirty="0" smtClean="0">
              <a:solidFill>
                <a:schemeClr val="hlink"/>
              </a:solidFill>
            </a:endParaRPr>
          </a:p>
          <a:p>
            <a:pPr>
              <a:buNone/>
            </a:pPr>
            <a:endParaRPr lang="cs-CZ" sz="2400" dirty="0" smtClean="0">
              <a:solidFill>
                <a:schemeClr val="hlink"/>
              </a:solidFill>
            </a:endParaRP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4. CHONDROSARKOM</a:t>
            </a:r>
          </a:p>
          <a:p>
            <a:pPr>
              <a:buNone/>
            </a:pPr>
            <a:r>
              <a:rPr lang="cs-CZ" sz="2400" dirty="0" smtClean="0"/>
              <a:t>- maligní nádor z chrupavky (de novo nebo </a:t>
            </a:r>
            <a:r>
              <a:rPr lang="cs-CZ" sz="2400" dirty="0" err="1" smtClean="0"/>
              <a:t>malignizací</a:t>
            </a:r>
            <a:r>
              <a:rPr lang="cs-CZ" sz="2400" dirty="0" smtClean="0"/>
              <a:t> </a:t>
            </a:r>
            <a:r>
              <a:rPr lang="cs-CZ" sz="2400" dirty="0" err="1" smtClean="0"/>
              <a:t>chondromu</a:t>
            </a:r>
            <a:r>
              <a:rPr lang="cs-CZ" sz="2400" dirty="0" smtClean="0"/>
              <a:t>)</a:t>
            </a:r>
          </a:p>
          <a:p>
            <a:pPr>
              <a:buNone/>
            </a:pPr>
            <a:r>
              <a:rPr lang="cs-CZ" sz="2400" dirty="0" smtClean="0"/>
              <a:t>- stupeň malignity obvykle odpovídá stupni diferenciace</a:t>
            </a:r>
          </a:p>
          <a:p>
            <a:pPr>
              <a:buNone/>
            </a:pPr>
            <a:r>
              <a:rPr lang="cs-CZ" sz="2400" dirty="0" smtClean="0"/>
              <a:t>- Typicky muži 40-70 let , terapie – chirurgické odstranění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46552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5"/>
          <p:cNvSpPr>
            <a:spLocks noGrp="1" noRot="1" noChangeArrowheads="1"/>
          </p:cNvSpPr>
          <p:nvPr>
            <p:ph idx="1"/>
          </p:nvPr>
        </p:nvSpPr>
        <p:spPr>
          <a:xfrm>
            <a:off x="457200" y="404813"/>
            <a:ext cx="8229600" cy="5721350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dirty="0"/>
              <a:t>5. OBROVSKOBUNĚČNÝ NÁDOR (OSTEOKLASTOM)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- 95% benigní, ale lokálně </a:t>
            </a:r>
            <a:r>
              <a:rPr lang="cs-CZ" sz="2000" dirty="0"/>
              <a:t>agresivní (recidivy)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- tvořen protáhlými </a:t>
            </a:r>
            <a:r>
              <a:rPr lang="cs-CZ" sz="2000" dirty="0" err="1"/>
              <a:t>bb</a:t>
            </a:r>
            <a:r>
              <a:rPr lang="cs-CZ" sz="2000" dirty="0"/>
              <a:t>. a obrovskými mnohojadernými </a:t>
            </a:r>
            <a:r>
              <a:rPr lang="cs-CZ" sz="2000" dirty="0" err="1"/>
              <a:t>bb</a:t>
            </a:r>
            <a:r>
              <a:rPr lang="cs-CZ" sz="2000" dirty="0"/>
              <a:t>. (</a:t>
            </a:r>
            <a:r>
              <a:rPr lang="cs-CZ" sz="2000" dirty="0" err="1"/>
              <a:t>okl</a:t>
            </a:r>
            <a:r>
              <a:rPr lang="cs-CZ" sz="2000" dirty="0"/>
              <a:t>),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příměs </a:t>
            </a:r>
            <a:r>
              <a:rPr lang="cs-CZ" sz="2000" dirty="0" err="1"/>
              <a:t>hemosiderinu</a:t>
            </a:r>
            <a:r>
              <a:rPr lang="cs-CZ" sz="2000" dirty="0"/>
              <a:t> (=</a:t>
            </a:r>
            <a:r>
              <a:rPr lang="en-US" sz="2000" dirty="0"/>
              <a:t>&gt;</a:t>
            </a:r>
            <a:r>
              <a:rPr lang="cs-CZ" sz="2000" dirty="0"/>
              <a:t> "hnědý nádor")</a:t>
            </a:r>
            <a:endParaRPr lang="en-US" sz="2000" dirty="0"/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4852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28596" y="285728"/>
            <a:ext cx="83582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6. EWINGŮV SARKOM/PNET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= nádory z primitivních </a:t>
            </a:r>
            <a:r>
              <a:rPr lang="cs-CZ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bb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cs-CZ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neuroektodermu</a:t>
            </a: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(ES je méně diferencovaný než PNET, lépe odpovídá na léčbu)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- vysoce maligní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- cytogeneticky definovaná odchylka - t (11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;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22)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- diafýza a metafýzy dlouhých kostí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MA: růžová </a:t>
            </a:r>
            <a:r>
              <a:rPr lang="cs-CZ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osteolytická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ložiska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MI: malé uniformní kulaté </a:t>
            </a:r>
            <a:r>
              <a:rPr lang="cs-CZ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bb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cs-CZ" sz="24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4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4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4676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57200" y="620713"/>
            <a:ext cx="8229600" cy="5505450"/>
          </a:xfrm>
          <a:noFill/>
          <a:ln/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cs-CZ" sz="3600" dirty="0">
              <a:solidFill>
                <a:schemeClr val="hlink"/>
              </a:solidFill>
            </a:endParaRPr>
          </a:p>
          <a:p>
            <a:pPr algn="ctr">
              <a:buFont typeface="Wingdings" pitchFamily="2" charset="2"/>
              <a:buNone/>
            </a:pPr>
            <a:endParaRPr lang="cs-CZ" sz="3600" dirty="0">
              <a:solidFill>
                <a:schemeClr val="hlink"/>
              </a:solidFill>
            </a:endParaRPr>
          </a:p>
          <a:p>
            <a:pPr algn="ctr">
              <a:buFont typeface="Wingdings" pitchFamily="2" charset="2"/>
              <a:buNone/>
            </a:pPr>
            <a:endParaRPr lang="cs-CZ" sz="3600" dirty="0">
              <a:solidFill>
                <a:schemeClr val="hlink"/>
              </a:solidFill>
            </a:endParaRPr>
          </a:p>
          <a:p>
            <a:pPr algn="ctr">
              <a:buFont typeface="Wingdings" pitchFamily="2" charset="2"/>
              <a:buNone/>
            </a:pPr>
            <a:endParaRPr lang="cs-CZ" sz="1600" dirty="0">
              <a:solidFill>
                <a:schemeClr val="hlink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cs-CZ" sz="4000" dirty="0">
                <a:solidFill>
                  <a:schemeClr val="tx2"/>
                </a:solidFill>
              </a:rPr>
              <a:t>PATOLOGIE KŮŽE</a:t>
            </a:r>
          </a:p>
        </p:txBody>
      </p:sp>
    </p:spTree>
    <p:extLst>
      <p:ext uri="{BB962C8B-B14F-4D97-AF65-F5344CB8AC3E}">
        <p14:creationId xmlns:p14="http://schemas.microsoft.com/office/powerpoint/2010/main" val="19293506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57200" y="620713"/>
            <a:ext cx="8362950" cy="550545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cs-CZ" sz="2400" dirty="0">
                <a:solidFill>
                  <a:schemeClr val="tx2"/>
                </a:solidFill>
              </a:rPr>
              <a:t>EKZÉM (ekzém-dermatitis)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= skupina kožních onemocnění, která jsou mikroskopicky charakterizována SPONGIÓZOU (intercelulárním edémem) epidermis</a:t>
            </a:r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pPr>
              <a:buFont typeface="Wingdings" pitchFamily="2" charset="2"/>
              <a:buNone/>
            </a:pPr>
            <a:r>
              <a:rPr lang="cs-CZ" sz="2400" dirty="0" err="1"/>
              <a:t>Etiopatogeneza</a:t>
            </a:r>
            <a:r>
              <a:rPr lang="cs-CZ" sz="2400" dirty="0"/>
              <a:t> je různorodá, např.: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* kontaktní alergická reakce (přecitlivělost </a:t>
            </a:r>
            <a:r>
              <a:rPr lang="cs-CZ" sz="2400" dirty="0" err="1"/>
              <a:t>IV.typu</a:t>
            </a:r>
            <a:r>
              <a:rPr lang="cs-CZ" sz="2400" dirty="0"/>
              <a:t> - zprostředkovaná buňkami) - nikl, parabeny, latex...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* poléková reakce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* </a:t>
            </a:r>
            <a:r>
              <a:rPr lang="cs-CZ" sz="2400" dirty="0" err="1"/>
              <a:t>fotosenzibilizace</a:t>
            </a:r>
            <a:r>
              <a:rPr lang="cs-CZ" sz="2400" dirty="0"/>
              <a:t>...</a:t>
            </a:r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MA: červená ložiska s drobnými puchýřky, při delším trvání </a:t>
            </a:r>
            <a:r>
              <a:rPr lang="cs-CZ" sz="2400" dirty="0" err="1"/>
              <a:t>lichenifikace</a:t>
            </a:r>
            <a:r>
              <a:rPr lang="cs-CZ" sz="2400" dirty="0"/>
              <a:t> (zhrubění kůže)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MI: spongióza, později mizí a epidermis je výrazně rozšířená</a:t>
            </a:r>
          </a:p>
        </p:txBody>
      </p:sp>
    </p:spTree>
    <p:extLst>
      <p:ext uri="{BB962C8B-B14F-4D97-AF65-F5344CB8AC3E}">
        <p14:creationId xmlns:p14="http://schemas.microsoft.com/office/powerpoint/2010/main" val="40630685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57200" y="620713"/>
            <a:ext cx="8229600" cy="5505450"/>
          </a:xfrm>
          <a:noFill/>
          <a:ln/>
        </p:spPr>
        <p:txBody>
          <a:bodyPr>
            <a:normAutofit fontScale="92500"/>
          </a:bodyPr>
          <a:lstStyle/>
          <a:p>
            <a:r>
              <a:rPr lang="cs-CZ" sz="2400" dirty="0">
                <a:solidFill>
                  <a:schemeClr val="tx2"/>
                </a:solidFill>
              </a:rPr>
              <a:t>PSORIÁZA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= onemocnění charakterizované mnohonásobně zvýšenou proliferační aktivitou epidermis</a:t>
            </a:r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pPr>
              <a:buFont typeface="Wingdings" pitchFamily="2" charset="2"/>
              <a:buNone/>
            </a:pPr>
            <a:r>
              <a:rPr lang="cs-CZ" sz="2400" dirty="0" err="1"/>
              <a:t>Etiopatogeneza</a:t>
            </a:r>
            <a:r>
              <a:rPr lang="cs-CZ" sz="2400" dirty="0"/>
              <a:t>: ?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zřejmě multifaktoriální - vč. imunitních a genetických vlivů</a:t>
            </a:r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MA: - červená ložiska s </a:t>
            </a:r>
            <a:r>
              <a:rPr lang="cs-CZ" sz="2400" dirty="0" err="1"/>
              <a:t>papulkami</a:t>
            </a:r>
            <a:r>
              <a:rPr lang="cs-CZ" sz="2400" dirty="0"/>
              <a:t> (pupínky) krytými stříbřitou 	šupinou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    - </a:t>
            </a:r>
            <a:r>
              <a:rPr lang="cs-CZ" sz="2400" dirty="0" err="1"/>
              <a:t>Auspitzův</a:t>
            </a:r>
            <a:r>
              <a:rPr lang="cs-CZ" sz="2400" dirty="0"/>
              <a:t> příznak: po stržení šupinky krvácení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    - může postihnout nehty nebo dlaně/</a:t>
            </a:r>
            <a:r>
              <a:rPr lang="cs-CZ" sz="2400" dirty="0" err="1"/>
              <a:t>plosky</a:t>
            </a:r>
            <a:endParaRPr lang="cs-CZ" sz="2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MI: výrazně rozšířená epidermis s hyper + </a:t>
            </a:r>
            <a:r>
              <a:rPr lang="cs-CZ" sz="2400" dirty="0" err="1"/>
              <a:t>parakeratózou</a:t>
            </a:r>
            <a:endParaRPr lang="cs-CZ" sz="2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       hromadění </a:t>
            </a:r>
            <a:r>
              <a:rPr lang="cs-CZ" sz="2400" dirty="0" err="1"/>
              <a:t>neutrofilů</a:t>
            </a:r>
            <a:r>
              <a:rPr lang="cs-CZ" sz="2400" dirty="0"/>
              <a:t> ve str. </a:t>
            </a:r>
            <a:r>
              <a:rPr lang="cs-CZ" sz="2400" dirty="0" err="1"/>
              <a:t>corneum</a:t>
            </a:r>
            <a:endParaRPr lang="cs-CZ" sz="2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       papily s kapilárami vytaženy blízko k povrchu kůže</a:t>
            </a:r>
          </a:p>
        </p:txBody>
      </p:sp>
    </p:spTree>
    <p:extLst>
      <p:ext uri="{BB962C8B-B14F-4D97-AF65-F5344CB8AC3E}">
        <p14:creationId xmlns:p14="http://schemas.microsoft.com/office/powerpoint/2010/main" val="7894526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57200" y="620713"/>
            <a:ext cx="8229600" cy="5505450"/>
          </a:xfrm>
          <a:noFill/>
          <a:ln/>
        </p:spPr>
        <p:txBody>
          <a:bodyPr>
            <a:normAutofit fontScale="92500"/>
          </a:bodyPr>
          <a:lstStyle/>
          <a:p>
            <a:r>
              <a:rPr lang="cs-CZ" sz="2400" dirty="0">
                <a:solidFill>
                  <a:schemeClr val="tx2"/>
                </a:solidFill>
              </a:rPr>
              <a:t>PUCHÝŘNATÉ CHOROBY KŮŽE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= různorodá skupina onemocnění, společná je právě jen tvorba </a:t>
            </a:r>
            <a:r>
              <a:rPr lang="cs-CZ" sz="2400" dirty="0" err="1"/>
              <a:t>vesikul</a:t>
            </a:r>
            <a:r>
              <a:rPr lang="cs-CZ" sz="2400" dirty="0"/>
              <a:t> (malé puchýřky) nebo bul (velké puchýře)</a:t>
            </a:r>
          </a:p>
          <a:p>
            <a:pPr>
              <a:buFont typeface="Wingdings" pitchFamily="2" charset="2"/>
              <a:buNone/>
            </a:pPr>
            <a:endParaRPr lang="cs-CZ" sz="1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Mechanismus vzniku bul je různý: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a) spongióza - př. ekzém dermatitida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b) degenerace </a:t>
            </a:r>
            <a:r>
              <a:rPr lang="cs-CZ" sz="2400" dirty="0" err="1"/>
              <a:t>bb</a:t>
            </a:r>
            <a:r>
              <a:rPr lang="cs-CZ" sz="2400" dirty="0"/>
              <a:t>. epidermis - př. herpetické puchýře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c) rozpad </a:t>
            </a:r>
            <a:r>
              <a:rPr lang="cs-CZ" sz="2400" dirty="0" err="1"/>
              <a:t>bb</a:t>
            </a:r>
            <a:r>
              <a:rPr lang="cs-CZ" sz="2400" dirty="0"/>
              <a:t>. epidermis (tzv. AKANTOLÝZA)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- př. PEMPHIGUS VULGARIS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       = autoimunní nemoc s tvorbou </a:t>
            </a:r>
            <a:r>
              <a:rPr lang="cs-CZ" sz="2400" dirty="0" err="1"/>
              <a:t>Pl</a:t>
            </a:r>
            <a:r>
              <a:rPr lang="cs-CZ" sz="2400" dirty="0"/>
              <a:t> proti epidermis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       - epidermis se rozpadá ("bořící se zeď") =</a:t>
            </a:r>
            <a:r>
              <a:rPr lang="en-US" sz="2400" dirty="0"/>
              <a:t>&gt;</a:t>
            </a:r>
            <a:r>
              <a:rPr lang="cs-CZ" sz="2400" dirty="0"/>
              <a:t> velké puchýře 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         s tenkým krytem =</a:t>
            </a:r>
            <a:r>
              <a:rPr lang="en-US" sz="2400" dirty="0"/>
              <a:t>&gt;</a:t>
            </a:r>
            <a:r>
              <a:rPr lang="cs-CZ" sz="2400" dirty="0"/>
              <a:t> stržení, hrozba infekce a dehydratace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96068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57200" y="620713"/>
            <a:ext cx="8229600" cy="5505450"/>
          </a:xfrm>
          <a:noFill/>
          <a:ln/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sz="2400" u="sng" dirty="0">
                <a:solidFill>
                  <a:schemeClr val="tx2"/>
                </a:solidFill>
              </a:rPr>
              <a:t>NÁDORY KŮŽE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I. NON-MELANOCYTÁRNÍ</a:t>
            </a:r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A) BENIGNÍ</a:t>
            </a:r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r>
              <a:rPr lang="cs-CZ" sz="2400" dirty="0"/>
              <a:t>SEBORRHOICKÁ (SENILNÍ) KERATÓZA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kdekoliv na kůži, i vícečetně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mírně vyvýšené až bradavičnaté útvary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často hnědě zbarvené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na povrchu šupiny voskovitého vzhledu</a:t>
            </a:r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MI: rozšířená epidermis s tvorbou rohových cyst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   </a:t>
            </a:r>
            <a:r>
              <a:rPr lang="cs-CZ" sz="2400" dirty="0" err="1"/>
              <a:t>bazaloidní</a:t>
            </a:r>
            <a:r>
              <a:rPr lang="cs-CZ" sz="2400" dirty="0"/>
              <a:t> vzhled </a:t>
            </a:r>
            <a:r>
              <a:rPr lang="cs-CZ" sz="2400" dirty="0" err="1"/>
              <a:t>bb</a:t>
            </a:r>
            <a:r>
              <a:rPr lang="cs-CZ" sz="2400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   hyperkeratóza</a:t>
            </a:r>
          </a:p>
        </p:txBody>
      </p:sp>
    </p:spTree>
    <p:extLst>
      <p:ext uri="{BB962C8B-B14F-4D97-AF65-F5344CB8AC3E}">
        <p14:creationId xmlns:p14="http://schemas.microsoft.com/office/powerpoint/2010/main" val="2483987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cs-CZ" dirty="0" err="1" smtClean="0"/>
              <a:t>Hordeolum</a:t>
            </a:r>
            <a:endParaRPr lang="cs-CZ" dirty="0" smtClean="0"/>
          </a:p>
          <a:p>
            <a:pPr lvl="1"/>
            <a:r>
              <a:rPr lang="cs-CZ" dirty="0" smtClean="0"/>
              <a:t>akutní </a:t>
            </a:r>
            <a:r>
              <a:rPr lang="cs-CZ" dirty="0"/>
              <a:t>purulentní zánět mazových žlázek řasových </a:t>
            </a:r>
            <a:r>
              <a:rPr lang="cs-CZ" dirty="0" err="1"/>
              <a:t>foliklů</a:t>
            </a:r>
            <a:r>
              <a:rPr lang="cs-CZ" dirty="0"/>
              <a:t> (</a:t>
            </a:r>
            <a:r>
              <a:rPr lang="cs-CZ" dirty="0" err="1"/>
              <a:t>Zeisovy</a:t>
            </a:r>
            <a:r>
              <a:rPr lang="cs-CZ" dirty="0"/>
              <a:t> žlázky) nebo apokrinních potních žlázek na okraji víčka (Mollovy žlázky) </a:t>
            </a:r>
          </a:p>
          <a:p>
            <a:pPr lvl="1"/>
            <a:r>
              <a:rPr lang="cs-CZ" dirty="0"/>
              <a:t>obvykle způsoben stafylokokovou infekcí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3558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57200" y="620713"/>
            <a:ext cx="8229600" cy="5505450"/>
          </a:xfrm>
          <a:noFill/>
          <a:ln/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VERRUCA VULGARIS (a ostatní bradavice)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způsobeny infekcí HPV</a:t>
            </a:r>
          </a:p>
          <a:p>
            <a:pPr>
              <a:buFont typeface="Wingdings" pitchFamily="2" charset="2"/>
              <a:buNone/>
            </a:pPr>
            <a:endParaRPr lang="cs-CZ" sz="12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MA: bradavičnaté útvary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MI: rozšíření epidermis, </a:t>
            </a:r>
            <a:r>
              <a:rPr lang="cs-CZ" sz="2400" dirty="0" err="1"/>
              <a:t>papilomatóza</a:t>
            </a:r>
            <a:endParaRPr lang="cs-CZ" sz="2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       </a:t>
            </a:r>
            <a:r>
              <a:rPr lang="cs-CZ" sz="2400" dirty="0" err="1"/>
              <a:t>hyper+parakeratóza</a:t>
            </a:r>
            <a:endParaRPr lang="cs-CZ" sz="2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       </a:t>
            </a:r>
            <a:r>
              <a:rPr lang="cs-CZ" sz="2400" dirty="0" err="1"/>
              <a:t>koilocytóza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963990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57200" y="404813"/>
            <a:ext cx="8229600" cy="5721350"/>
          </a:xfrm>
          <a:noFill/>
          <a:ln/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2"/>
                </a:solidFill>
              </a:rPr>
              <a:t>B) MALIGNÍ</a:t>
            </a:r>
          </a:p>
          <a:p>
            <a:pPr>
              <a:buFont typeface="Wingdings" pitchFamily="2" charset="2"/>
              <a:buNone/>
            </a:pPr>
            <a:endParaRPr lang="cs-CZ" sz="800" dirty="0">
              <a:solidFill>
                <a:schemeClr val="hlink"/>
              </a:solidFill>
            </a:endParaRPr>
          </a:p>
          <a:p>
            <a:r>
              <a:rPr lang="cs-CZ" sz="2400" dirty="0"/>
              <a:t>DLAŽDICOBUNĚČNÝ (SPINOCELULÁRNÍ) KARCINOM (SPINALIOM)</a:t>
            </a:r>
          </a:p>
          <a:p>
            <a:r>
              <a:rPr lang="cs-CZ" sz="2400" dirty="0"/>
              <a:t>BAZOCELULÁRNÍ KARCINOM (BAZALIOM)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= nádory vycházející z epidermis: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* </a:t>
            </a:r>
            <a:r>
              <a:rPr lang="cs-CZ" sz="2400" dirty="0" err="1"/>
              <a:t>bazaliom</a:t>
            </a:r>
            <a:r>
              <a:rPr lang="cs-CZ" sz="2400" dirty="0"/>
              <a:t> - napodobuje bazální vrstvu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* </a:t>
            </a:r>
            <a:r>
              <a:rPr lang="cs-CZ" sz="2400" dirty="0" err="1"/>
              <a:t>spinaliom</a:t>
            </a:r>
            <a:r>
              <a:rPr lang="cs-CZ" sz="2400" dirty="0"/>
              <a:t> - napodobuje vyšší vrstvy (rohovění, mezibuněčné můstky)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Výskyt: často na sluncem poškozené kůži, starší pacienti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MA: vyvýšené ložisko, často s ulcerací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    </a:t>
            </a:r>
            <a:r>
              <a:rPr lang="cs-CZ" sz="2400" dirty="0" err="1"/>
              <a:t>bazaliom</a:t>
            </a:r>
            <a:r>
              <a:rPr lang="cs-CZ" sz="2400" dirty="0"/>
              <a:t> často nahnědlý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Prognóza: lokálně agresivní růst     X     meta LU vzácně (spíše </a:t>
            </a:r>
            <a:r>
              <a:rPr lang="cs-CZ" sz="2400" dirty="0" err="1"/>
              <a:t>spinaliom</a:t>
            </a:r>
            <a:r>
              <a:rPr lang="cs-CZ" sz="2400" dirty="0"/>
              <a:t>) a vzdálené meta vůbec</a:t>
            </a:r>
          </a:p>
        </p:txBody>
      </p:sp>
    </p:spTree>
    <p:extLst>
      <p:ext uri="{BB962C8B-B14F-4D97-AF65-F5344CB8AC3E}">
        <p14:creationId xmlns:p14="http://schemas.microsoft.com/office/powerpoint/2010/main" val="392629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57200" y="404813"/>
            <a:ext cx="8229600" cy="6048375"/>
          </a:xfrm>
          <a:noFill/>
          <a:ln/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2"/>
                </a:solidFill>
              </a:rPr>
              <a:t>II. MELANOCYTÁRNÍ NÁDORY KŮŽE</a:t>
            </a:r>
          </a:p>
          <a:p>
            <a:pPr>
              <a:buFont typeface="Wingdings" pitchFamily="2" charset="2"/>
              <a:buNone/>
            </a:pPr>
            <a:endParaRPr lang="cs-CZ" sz="800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/>
              <a:t>A) BENIGNÍ</a:t>
            </a:r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r>
              <a:rPr lang="cs-CZ" sz="2400" dirty="0"/>
              <a:t>PIHY (EPHELIDES)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nejsou ve skutečnosti nádor, jen </a:t>
            </a:r>
            <a:r>
              <a:rPr lang="cs-CZ" sz="2400" dirty="0" err="1"/>
              <a:t>hyperpigmentovaná</a:t>
            </a:r>
            <a:r>
              <a:rPr lang="cs-CZ" sz="2400" dirty="0"/>
              <a:t> skvrna</a:t>
            </a:r>
          </a:p>
          <a:p>
            <a:pPr>
              <a:buFont typeface="Wingdings" pitchFamily="2" charset="2"/>
              <a:buNone/>
            </a:pPr>
            <a:endParaRPr lang="cs-CZ" sz="1400" dirty="0"/>
          </a:p>
          <a:p>
            <a:r>
              <a:rPr lang="cs-CZ" sz="2400" dirty="0"/>
              <a:t>PIGMENTOVÉ (MELANOCYTÁRNÍ) NÉVY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= léze podmíněné zmnožením benigních melanocytů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a) </a:t>
            </a:r>
            <a:r>
              <a:rPr lang="cs-CZ" sz="2400" b="1" dirty="0"/>
              <a:t>JUNKČNÍ</a:t>
            </a:r>
            <a:r>
              <a:rPr lang="cs-CZ" sz="2400" dirty="0"/>
              <a:t> NÉVUS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= 1.fáze vývoje (zmnožení melanocytů v oblasti </a:t>
            </a:r>
            <a:r>
              <a:rPr lang="cs-CZ" sz="2400" dirty="0" err="1"/>
              <a:t>junkce</a:t>
            </a:r>
            <a:r>
              <a:rPr lang="cs-CZ" sz="2400" dirty="0"/>
              <a:t>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MA: tmavá skvrna 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b) </a:t>
            </a:r>
            <a:r>
              <a:rPr lang="cs-CZ" sz="2400" b="1" dirty="0"/>
              <a:t>SMÍŠENÝ</a:t>
            </a:r>
            <a:r>
              <a:rPr lang="cs-CZ" sz="2400" dirty="0"/>
              <a:t> NÉVUS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 = 2. fáze (některé melanocyty vycestovaly do dermis)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 MA: lehce vyvýšený</a:t>
            </a:r>
          </a:p>
        </p:txBody>
      </p:sp>
    </p:spTree>
    <p:extLst>
      <p:ext uri="{BB962C8B-B14F-4D97-AF65-F5344CB8AC3E}">
        <p14:creationId xmlns:p14="http://schemas.microsoft.com/office/powerpoint/2010/main" val="37726620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57200" y="620713"/>
            <a:ext cx="8229600" cy="5505450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2"/>
                </a:solidFill>
              </a:rPr>
              <a:t>c) </a:t>
            </a:r>
            <a:r>
              <a:rPr lang="cs-CZ" sz="2400" b="1" dirty="0">
                <a:solidFill>
                  <a:schemeClr val="tx2"/>
                </a:solidFill>
              </a:rPr>
              <a:t>INTRADERMÁLNÍ </a:t>
            </a:r>
            <a:r>
              <a:rPr lang="cs-CZ" sz="2400" dirty="0">
                <a:solidFill>
                  <a:schemeClr val="tx2"/>
                </a:solidFill>
              </a:rPr>
              <a:t>NÉVUS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= poslední fáze: všechny melanocyty již v dermis, zde vyzrávají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MA: vyvýšená až </a:t>
            </a:r>
            <a:r>
              <a:rPr lang="cs-CZ" sz="2400" dirty="0" err="1"/>
              <a:t>verukózní</a:t>
            </a:r>
            <a:r>
              <a:rPr lang="cs-CZ" sz="2400" dirty="0"/>
              <a:t> prominence, světle hnědá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Závažnější je tzv. DYSPLASTICKÝ NÉVUS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vykazuje některé atypie (MA: větší velikost, nepravidelné okraje, nepravidelná pigmentace,  MI: proliferace hnízd, zánět ve spodině...)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může být zdrojem vzniku maligního melanomu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často mnohotný výskyt (tzv. syndrom dysplastických névů)</a:t>
            </a:r>
          </a:p>
        </p:txBody>
      </p:sp>
    </p:spTree>
    <p:extLst>
      <p:ext uri="{BB962C8B-B14F-4D97-AF65-F5344CB8AC3E}">
        <p14:creationId xmlns:p14="http://schemas.microsoft.com/office/powerpoint/2010/main" val="853159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57200" y="333375"/>
            <a:ext cx="8229600" cy="5792788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2"/>
                </a:solidFill>
              </a:rPr>
              <a:t>B) MALIGNÍ MELANOCYTÁRNÍ NÁDORY</a:t>
            </a:r>
          </a:p>
          <a:p>
            <a:pPr>
              <a:buFont typeface="Wingdings" pitchFamily="2" charset="2"/>
              <a:buNone/>
            </a:pPr>
            <a:endParaRPr lang="cs-CZ" sz="800" dirty="0">
              <a:solidFill>
                <a:schemeClr val="hlink"/>
              </a:solidFill>
            </a:endParaRPr>
          </a:p>
          <a:p>
            <a:r>
              <a:rPr lang="cs-CZ" sz="2400" dirty="0"/>
              <a:t>MELANOM 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= zhoubný nádor z melanocytů</a:t>
            </a:r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- patří k </a:t>
            </a:r>
            <a:r>
              <a:rPr lang="cs-CZ" sz="2400" dirty="0" err="1"/>
              <a:t>neuroektodermovým</a:t>
            </a:r>
            <a:r>
              <a:rPr lang="cs-CZ" sz="2400" dirty="0"/>
              <a:t> nádorům (z neurální lišty)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jeden z nejzhoubnějších nádorů vůbec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výskyt: </a:t>
            </a:r>
            <a:r>
              <a:rPr lang="cs-CZ" sz="2400" u="sng" dirty="0"/>
              <a:t>kůže</a:t>
            </a:r>
            <a:r>
              <a:rPr lang="cs-CZ" sz="2400" dirty="0"/>
              <a:t>, sliznice, oko, měkké tkáně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převážně starší osoby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- vznik </a:t>
            </a:r>
            <a:r>
              <a:rPr lang="cs-CZ" sz="2400" i="1" dirty="0"/>
              <a:t>de novo</a:t>
            </a:r>
            <a:r>
              <a:rPr lang="cs-CZ" sz="2400" dirty="0"/>
              <a:t> nebo z dysplastického névu</a:t>
            </a:r>
          </a:p>
          <a:p>
            <a:pPr>
              <a:buFont typeface="Wingdings" pitchFamily="2" charset="2"/>
              <a:buNone/>
            </a:pPr>
            <a:endParaRPr lang="cs-CZ" sz="8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MA: a) plochá léze: nestejnoměrná pigmentace, nepravidelné okraje</a:t>
            </a:r>
            <a:r>
              <a:rPr lang="cs-CZ" sz="2400" dirty="0" smtClean="0"/>
              <a:t>, centrální </a:t>
            </a:r>
            <a:r>
              <a:rPr lang="cs-CZ" sz="2400" dirty="0"/>
              <a:t>vyblednutí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    b) vyvýšená léze: krvácení, zvředovatění</a:t>
            </a:r>
          </a:p>
        </p:txBody>
      </p:sp>
    </p:spTree>
    <p:extLst>
      <p:ext uri="{BB962C8B-B14F-4D97-AF65-F5344CB8AC3E}">
        <p14:creationId xmlns:p14="http://schemas.microsoft.com/office/powerpoint/2010/main" val="12429044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57200" y="620713"/>
            <a:ext cx="8229600" cy="5505450"/>
          </a:xfrm>
          <a:noFill/>
          <a:ln/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2400" dirty="0"/>
              <a:t>MI: </a:t>
            </a:r>
            <a:r>
              <a:rPr lang="cs-CZ" sz="2400" dirty="0" smtClean="0"/>
              <a:t>	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	</a:t>
            </a:r>
            <a:r>
              <a:rPr lang="cs-CZ" sz="2400" dirty="0" smtClean="0"/>
              <a:t>a</a:t>
            </a:r>
            <a:r>
              <a:rPr lang="cs-CZ" sz="2400" dirty="0"/>
              <a:t>) horizontální růstová fáze - zmnožení nádorových (atypických) melanocytů v epidermis, popř. povrchové dermis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</a:t>
            </a:r>
            <a:r>
              <a:rPr lang="cs-CZ" sz="2400" dirty="0" smtClean="0"/>
              <a:t> </a:t>
            </a:r>
            <a:r>
              <a:rPr lang="cs-CZ" sz="2400" dirty="0"/>
              <a:t>b) vertikální růstová fáze - šíření nádorových </a:t>
            </a:r>
            <a:r>
              <a:rPr lang="cs-CZ" sz="2400" dirty="0" err="1"/>
              <a:t>bb</a:t>
            </a:r>
            <a:r>
              <a:rPr lang="cs-CZ" sz="2400" dirty="0"/>
              <a:t>. do hloubi </a:t>
            </a:r>
            <a:r>
              <a:rPr lang="cs-CZ" sz="2400" dirty="0" smtClean="0"/>
              <a:t>dermis</a:t>
            </a:r>
            <a:endParaRPr lang="cs-CZ" sz="2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		</a:t>
            </a:r>
            <a:r>
              <a:rPr lang="cs-CZ" sz="2400" dirty="0" smtClean="0"/>
              <a:t>- </a:t>
            </a:r>
            <a:r>
              <a:rPr lang="cs-CZ" sz="2400" dirty="0"/>
              <a:t>spojena s metastazováním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		</a:t>
            </a:r>
            <a:r>
              <a:rPr lang="cs-CZ" sz="2400" dirty="0" smtClean="0"/>
              <a:t>- </a:t>
            </a:r>
            <a:r>
              <a:rPr lang="cs-CZ" sz="2400" dirty="0"/>
              <a:t>někdy od počátku vertikální růst</a:t>
            </a:r>
          </a:p>
          <a:p>
            <a:pPr>
              <a:buFont typeface="Wingdings" pitchFamily="2" charset="2"/>
              <a:buNone/>
            </a:pPr>
            <a:endParaRPr lang="cs-CZ" sz="2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Prognóza: záleží zejména na hloubce invaze v době dg.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Šíření: metastázy do </a:t>
            </a:r>
            <a:r>
              <a:rPr lang="cs-CZ" sz="2400" dirty="0" smtClean="0"/>
              <a:t>kůže, LU</a:t>
            </a:r>
            <a:r>
              <a:rPr lang="cs-CZ" dirty="0" smtClean="0"/>
              <a:t>, </a:t>
            </a:r>
            <a:r>
              <a:rPr lang="cs-CZ" sz="2400" dirty="0" smtClean="0"/>
              <a:t>mozku</a:t>
            </a:r>
            <a:r>
              <a:rPr lang="cs-CZ" dirty="0" smtClean="0"/>
              <a:t>,  </a:t>
            </a:r>
            <a:r>
              <a:rPr lang="cs-CZ" sz="2400" dirty="0" smtClean="0"/>
              <a:t>často </a:t>
            </a:r>
            <a:r>
              <a:rPr lang="cs-CZ" sz="2400" dirty="0"/>
              <a:t>i po mnoha letech</a:t>
            </a:r>
          </a:p>
        </p:txBody>
      </p:sp>
    </p:spTree>
    <p:extLst>
      <p:ext uri="{BB962C8B-B14F-4D97-AF65-F5344CB8AC3E}">
        <p14:creationId xmlns:p14="http://schemas.microsoft.com/office/powerpoint/2010/main" val="1071147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spojivky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Xeroftalmie</a:t>
            </a:r>
            <a:endParaRPr lang="cs-CZ" b="1" dirty="0"/>
          </a:p>
          <a:p>
            <a:pPr lvl="1"/>
            <a:r>
              <a:rPr lang="cs-CZ" dirty="0"/>
              <a:t>vysychání spojivky</a:t>
            </a:r>
          </a:p>
          <a:p>
            <a:r>
              <a:rPr lang="cs-CZ" b="1" dirty="0"/>
              <a:t>Etiologie:</a:t>
            </a:r>
          </a:p>
          <a:p>
            <a:pPr lvl="1"/>
            <a:r>
              <a:rPr lang="cs-CZ" dirty="0"/>
              <a:t>deficience vitaminu A</a:t>
            </a:r>
          </a:p>
          <a:p>
            <a:pPr lvl="1"/>
            <a:r>
              <a:rPr lang="cs-CZ" dirty="0"/>
              <a:t>vitamin A je nezbytný k udržení specializovaného epitelového povrchu</a:t>
            </a:r>
          </a:p>
          <a:p>
            <a:pPr lvl="1"/>
            <a:r>
              <a:rPr lang="cs-CZ" dirty="0"/>
              <a:t>avitaminóza vede k atrofickým změnám, ztrátě pohárkových buněk a dlaždicové metaplazii cylindrického epitelu</a:t>
            </a:r>
          </a:p>
          <a:p>
            <a:pPr lvl="1"/>
            <a:r>
              <a:rPr lang="cs-CZ" dirty="0"/>
              <a:t>další příčiny: poranění s následnou reparací, </a:t>
            </a:r>
            <a:r>
              <a:rPr lang="cs-CZ" dirty="0" err="1"/>
              <a:t>Sjögrenův</a:t>
            </a:r>
            <a:r>
              <a:rPr lang="cs-CZ" dirty="0"/>
              <a:t> syndrom</a:t>
            </a:r>
          </a:p>
          <a:p>
            <a:r>
              <a:rPr lang="cs-CZ" b="1" dirty="0"/>
              <a:t>Klinické znaky:</a:t>
            </a:r>
          </a:p>
          <a:p>
            <a:pPr lvl="1"/>
            <a:r>
              <a:rPr lang="cs-CZ" dirty="0"/>
              <a:t>suchá, zesílená, zvrásněná spojivka</a:t>
            </a:r>
          </a:p>
          <a:p>
            <a:pPr lvl="1"/>
            <a:r>
              <a:rPr lang="cs-CZ" dirty="0"/>
              <a:t>může vést ke </a:t>
            </a:r>
            <a:r>
              <a:rPr lang="cs-CZ" dirty="0" err="1"/>
              <a:t>keratomalacii</a:t>
            </a:r>
            <a:r>
              <a:rPr lang="cs-CZ" dirty="0"/>
              <a:t> - ulceraci rohovky a slepotě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742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265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cs-CZ" sz="2800" b="1" dirty="0" err="1" smtClean="0"/>
              <a:t>Konjunktivitis</a:t>
            </a:r>
            <a:endParaRPr lang="cs-CZ" sz="2800" b="1" dirty="0" smtClean="0"/>
          </a:p>
          <a:p>
            <a:pPr lvl="1"/>
            <a:r>
              <a:rPr lang="cs-CZ" sz="2000" dirty="0"/>
              <a:t>bakteriální, virové, alergické, fyzikální </a:t>
            </a:r>
          </a:p>
          <a:p>
            <a:pPr lvl="1"/>
            <a:r>
              <a:rPr lang="cs-CZ" sz="2000" dirty="0"/>
              <a:t>zarudnutí oka, pálení, slzení </a:t>
            </a:r>
            <a:endParaRPr lang="cs-CZ" sz="2000" dirty="0" smtClean="0"/>
          </a:p>
          <a:p>
            <a:pPr lvl="1"/>
            <a:endParaRPr lang="cs-CZ" sz="2000" dirty="0"/>
          </a:p>
          <a:p>
            <a:pPr lvl="1"/>
            <a:r>
              <a:rPr lang="cs-CZ" sz="2000" b="1" dirty="0"/>
              <a:t>Trachom</a:t>
            </a:r>
          </a:p>
          <a:p>
            <a:pPr lvl="1"/>
            <a:r>
              <a:rPr lang="cs-CZ" sz="2000" dirty="0" smtClean="0"/>
              <a:t>Těžká </a:t>
            </a:r>
            <a:r>
              <a:rPr lang="cs-CZ" sz="2000" dirty="0"/>
              <a:t>chronická konjunktivitida způsobená infekcí </a:t>
            </a:r>
            <a:r>
              <a:rPr lang="cs-CZ" sz="2000" dirty="0" err="1"/>
              <a:t>Chlamydia</a:t>
            </a:r>
            <a:r>
              <a:rPr lang="cs-CZ" sz="2000" dirty="0"/>
              <a:t> </a:t>
            </a:r>
            <a:r>
              <a:rPr lang="cs-CZ" sz="2000" dirty="0" err="1"/>
              <a:t>trachomatis</a:t>
            </a:r>
            <a:r>
              <a:rPr lang="cs-CZ" sz="2000" dirty="0"/>
              <a:t> </a:t>
            </a:r>
          </a:p>
          <a:p>
            <a:pPr lvl="1"/>
            <a:r>
              <a:rPr lang="cs-CZ" sz="2000" dirty="0"/>
              <a:t>nejčastější příčina slepoty v rozvojových zemích </a:t>
            </a:r>
          </a:p>
          <a:p>
            <a:pPr lvl="1"/>
            <a:r>
              <a:rPr lang="cs-CZ" sz="2000" dirty="0"/>
              <a:t>vede k jizvení rohovky </a:t>
            </a:r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143530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Ptologie</a:t>
            </a:r>
            <a:r>
              <a:rPr lang="cs-CZ" dirty="0" smtClean="0"/>
              <a:t> rohovky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Arcus</a:t>
            </a:r>
            <a:r>
              <a:rPr lang="cs-CZ" b="1" dirty="0"/>
              <a:t> </a:t>
            </a:r>
            <a:r>
              <a:rPr lang="cs-CZ" b="1" dirty="0" err="1"/>
              <a:t>senilis</a:t>
            </a:r>
            <a:endParaRPr lang="cs-CZ" b="1" dirty="0"/>
          </a:p>
          <a:p>
            <a:pPr lvl="1"/>
            <a:r>
              <a:rPr lang="cs-CZ" dirty="0" err="1"/>
              <a:t>lipidiová</a:t>
            </a:r>
            <a:r>
              <a:rPr lang="cs-CZ" dirty="0"/>
              <a:t> depozita v oblasti limbu </a:t>
            </a:r>
          </a:p>
          <a:p>
            <a:pPr lvl="1"/>
            <a:r>
              <a:rPr lang="cs-CZ" dirty="0"/>
              <a:t>výskyt u starších osob </a:t>
            </a:r>
          </a:p>
          <a:p>
            <a:pPr lvl="1"/>
            <a:r>
              <a:rPr lang="cs-CZ" dirty="0"/>
              <a:t>obvykle oboustranně </a:t>
            </a:r>
          </a:p>
          <a:p>
            <a:pPr lvl="1"/>
            <a:r>
              <a:rPr lang="cs-CZ" dirty="0"/>
              <a:t>nezpůsobuje obtíže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024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265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cs-CZ" b="1" dirty="0" err="1"/>
              <a:t>Keratomalacie</a:t>
            </a:r>
            <a:endParaRPr lang="cs-CZ" b="1" dirty="0"/>
          </a:p>
          <a:p>
            <a:pPr lvl="1"/>
            <a:r>
              <a:rPr lang="cs-CZ" dirty="0"/>
              <a:t>při těžké avitaminóze A </a:t>
            </a:r>
          </a:p>
          <a:p>
            <a:pPr lvl="1"/>
            <a:r>
              <a:rPr lang="cs-CZ" dirty="0"/>
              <a:t>sekundární infekce při xeroftalmii (viz výše) může vést k ulceraci, nekróze a změknutí rohovky </a:t>
            </a:r>
          </a:p>
          <a:p>
            <a:pPr lvl="1"/>
            <a:r>
              <a:rPr lang="cs-CZ" dirty="0"/>
              <a:t>častá příčina slepoty v rozvojových zemích </a:t>
            </a:r>
          </a:p>
          <a:p>
            <a:r>
              <a:rPr lang="cs-CZ" b="1" dirty="0" err="1"/>
              <a:t>Keratokonus</a:t>
            </a:r>
            <a:endParaRPr lang="cs-CZ" b="1" dirty="0"/>
          </a:p>
          <a:p>
            <a:pPr lvl="1"/>
            <a:r>
              <a:rPr lang="cs-CZ" dirty="0"/>
              <a:t>degenerativní onemocnění způsobující kuželovité vyklenutí a ztenčení rohovky</a:t>
            </a:r>
          </a:p>
          <a:p>
            <a:pPr lvl="1"/>
            <a:r>
              <a:rPr lang="cs-CZ" dirty="0"/>
              <a:t>vede k refrakčním </a:t>
            </a:r>
            <a:r>
              <a:rPr lang="cs-CZ" dirty="0" smtClean="0"/>
              <a:t>vadám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Etiologie:</a:t>
            </a:r>
          </a:p>
          <a:p>
            <a:pPr lvl="1"/>
            <a:r>
              <a:rPr lang="cs-CZ" dirty="0"/>
              <a:t>nejasná, pravděpodobně zvýšená funkce proteáz, snížená funkce inhibitorů proteáz › destrukce kolagenu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470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</a:t>
            </a:r>
            <a:r>
              <a:rPr lang="cs-CZ" dirty="0" err="1" smtClean="0"/>
              <a:t>živnatky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Glaukom</a:t>
            </a:r>
          </a:p>
          <a:p>
            <a:pPr lvl="1"/>
            <a:r>
              <a:rPr lang="cs-CZ" dirty="0"/>
              <a:t>zelený zákal </a:t>
            </a:r>
          </a:p>
          <a:p>
            <a:pPr lvl="1"/>
            <a:r>
              <a:rPr lang="cs-CZ" dirty="0"/>
              <a:t>zvýšení tvorby nebo porucha odtoku komorové vody › zvýšení nitroočního tlaku </a:t>
            </a:r>
          </a:p>
          <a:p>
            <a:pPr lvl="1"/>
            <a:r>
              <a:rPr lang="cs-CZ" dirty="0"/>
              <a:t>způsobuje neuropatii zrakového nervu a ireverzibilní poškození zraku 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/>
              <a:t>U glaukomu bývá zvýšený nitrooční tlak kvůli obstrukci nebo poruše </a:t>
            </a:r>
            <a:r>
              <a:rPr lang="cs-CZ" dirty="0" err="1"/>
              <a:t>absorbční</a:t>
            </a:r>
            <a:r>
              <a:rPr lang="cs-CZ" dirty="0"/>
              <a:t> funkce trámčiny.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Zvýšený </a:t>
            </a:r>
            <a:r>
              <a:rPr lang="cs-CZ" dirty="0"/>
              <a:t>NT způsobuje snížení </a:t>
            </a:r>
            <a:r>
              <a:rPr lang="cs-CZ" dirty="0" err="1"/>
              <a:t>perfuzního</a:t>
            </a:r>
            <a:r>
              <a:rPr lang="cs-CZ" dirty="0"/>
              <a:t> tlaku cév v oblasti papily zrakového nervu. To vede k dysfunkci a smrti gangliových buněk sítnice.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594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234</TotalTime>
  <Words>2187</Words>
  <Application>Microsoft Office PowerPoint</Application>
  <PresentationFormat>Předvádění na obrazovce (4:3)</PresentationFormat>
  <Paragraphs>417</Paragraphs>
  <Slides>45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6" baseType="lpstr">
      <vt:lpstr>Exekutivní</vt:lpstr>
      <vt:lpstr>Patologie oka, ucha, dětského věku</vt:lpstr>
      <vt:lpstr>Patologie oka</vt:lpstr>
      <vt:lpstr>Patologie očního víčka</vt:lpstr>
      <vt:lpstr>Prezentace aplikace PowerPoint</vt:lpstr>
      <vt:lpstr>Patologie spojivky</vt:lpstr>
      <vt:lpstr>Prezentace aplikace PowerPoint</vt:lpstr>
      <vt:lpstr>Ptologie rohovky</vt:lpstr>
      <vt:lpstr>Prezentace aplikace PowerPoint</vt:lpstr>
      <vt:lpstr>Patologie živnatky</vt:lpstr>
      <vt:lpstr>Prezentace aplikace PowerPoint</vt:lpstr>
      <vt:lpstr>Patologie čočky</vt:lpstr>
      <vt:lpstr>Patologie sítnice</vt:lpstr>
      <vt:lpstr>Prezentace aplikace PowerPoint</vt:lpstr>
      <vt:lpstr>Patologie ucha</vt:lpstr>
      <vt:lpstr>Patologie zevního ucha</vt:lpstr>
      <vt:lpstr>Patologie středního ucha</vt:lpstr>
      <vt:lpstr>Prezentace aplikace PowerPoint</vt:lpstr>
      <vt:lpstr>Patologie vnitřního ucha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Patologie oka, ucha, dětského věku</dc:title>
  <dc:creator>Kubes Vaclav</dc:creator>
  <cp:lastModifiedBy>Kubeš Václav</cp:lastModifiedBy>
  <cp:revision>15</cp:revision>
  <dcterms:created xsi:type="dcterms:W3CDTF">2016-04-26T09:04:08Z</dcterms:created>
  <dcterms:modified xsi:type="dcterms:W3CDTF">2018-04-26T05:22:28Z</dcterms:modified>
</cp:coreProperties>
</file>