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96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97" r:id="rId17"/>
    <p:sldId id="280" r:id="rId18"/>
    <p:sldId id="281" r:id="rId19"/>
    <p:sldId id="284" r:id="rId20"/>
    <p:sldId id="285" r:id="rId21"/>
    <p:sldId id="286" r:id="rId22"/>
    <p:sldId id="282" r:id="rId23"/>
    <p:sldId id="299" r:id="rId24"/>
    <p:sldId id="283" r:id="rId25"/>
    <p:sldId id="265" r:id="rId26"/>
    <p:sldId id="259" r:id="rId27"/>
    <p:sldId id="294" r:id="rId28"/>
    <p:sldId id="300" r:id="rId29"/>
    <p:sldId id="295" r:id="rId30"/>
    <p:sldId id="266" r:id="rId31"/>
    <p:sldId id="260" r:id="rId32"/>
    <p:sldId id="267" r:id="rId33"/>
    <p:sldId id="268" r:id="rId34"/>
    <p:sldId id="264" r:id="rId35"/>
    <p:sldId id="261" r:id="rId36"/>
    <p:sldId id="262" r:id="rId37"/>
    <p:sldId id="263" r:id="rId38"/>
    <p:sldId id="293" r:id="rId39"/>
    <p:sldId id="287" r:id="rId40"/>
    <p:sldId id="301" r:id="rId41"/>
    <p:sldId id="288" r:id="rId42"/>
    <p:sldId id="289" r:id="rId43"/>
    <p:sldId id="290" r:id="rId44"/>
    <p:sldId id="319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70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08F87B-6450-411C-94FB-E822AA56236C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CF935DD-674F-46F2-B1A2-577311F1F65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Patologie sliznice dutiny ústní a slinných žláz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6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sz="3600" dirty="0" smtClean="0"/>
              <a:t>Pigmentované léze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cs-CZ" dirty="0" smtClean="0"/>
              <a:t>Exogenní pigmentace</a:t>
            </a:r>
          </a:p>
          <a:p>
            <a:pPr lvl="1"/>
            <a:r>
              <a:rPr lang="cs-CZ" dirty="0" smtClean="0"/>
              <a:t>Olovo (modročerný lem na dásních), rtuť (šedomodré zbarvení dásní), vizmut, stříbro (argyróza – šedavé zbarvení), zlato, </a:t>
            </a:r>
            <a:r>
              <a:rPr lang="cs-CZ" dirty="0" err="1" smtClean="0"/>
              <a:t>meď</a:t>
            </a:r>
            <a:r>
              <a:rPr lang="cs-CZ" dirty="0" smtClean="0"/>
              <a:t>, vanad, 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Endogenní pigmentace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Melanin </a:t>
            </a:r>
          </a:p>
          <a:p>
            <a:pPr lvl="2"/>
            <a:r>
              <a:rPr lang="cs-CZ" dirty="0" err="1" smtClean="0"/>
              <a:t>Melanoplakie</a:t>
            </a:r>
            <a:r>
              <a:rPr lang="cs-CZ" dirty="0" smtClean="0"/>
              <a:t> – skrvnitá hnědavá pigmentace </a:t>
            </a:r>
            <a:r>
              <a:rPr lang="cs-CZ" dirty="0" err="1" smtClean="0"/>
              <a:t>dú</a:t>
            </a:r>
            <a:r>
              <a:rPr lang="cs-CZ" dirty="0" smtClean="0"/>
              <a:t>, bukální sliznice, dásně, fyziologická u tmavších ras</a:t>
            </a:r>
          </a:p>
          <a:p>
            <a:pPr lvl="2"/>
            <a:r>
              <a:rPr lang="cs-CZ" dirty="0" err="1" smtClean="0"/>
              <a:t>Addisonova</a:t>
            </a:r>
            <a:r>
              <a:rPr lang="cs-CZ" dirty="0" smtClean="0"/>
              <a:t> choroba – hypofunkce nadledvin – šedočerná pigmentace, grafitové skvrny na tvářích, okrajích zubů</a:t>
            </a:r>
          </a:p>
          <a:p>
            <a:pPr lvl="2"/>
            <a:r>
              <a:rPr lang="cs-CZ" dirty="0" err="1" smtClean="0"/>
              <a:t>Akanthosis</a:t>
            </a:r>
            <a:r>
              <a:rPr lang="cs-CZ" dirty="0" smtClean="0"/>
              <a:t> </a:t>
            </a:r>
            <a:r>
              <a:rPr lang="cs-CZ" dirty="0" err="1" smtClean="0"/>
              <a:t>nigricans</a:t>
            </a:r>
            <a:r>
              <a:rPr lang="cs-CZ" dirty="0" smtClean="0"/>
              <a:t> – </a:t>
            </a:r>
            <a:r>
              <a:rPr lang="cs-CZ" dirty="0" err="1" smtClean="0"/>
              <a:t>verukózní</a:t>
            </a:r>
            <a:r>
              <a:rPr lang="cs-CZ" dirty="0" smtClean="0"/>
              <a:t>  pigmentovaná léze kůže, sliznic</a:t>
            </a:r>
          </a:p>
          <a:p>
            <a:pPr marL="1371600" lvl="3" indent="0">
              <a:buNone/>
            </a:pPr>
            <a:r>
              <a:rPr lang="cs-CZ" dirty="0" err="1" smtClean="0"/>
              <a:t>Pareneoplasticky</a:t>
            </a:r>
            <a:r>
              <a:rPr lang="cs-CZ" dirty="0" smtClean="0"/>
              <a:t> u nádorů GIT</a:t>
            </a:r>
          </a:p>
          <a:p>
            <a:pPr lvl="1"/>
            <a:endParaRPr lang="cs-CZ" dirty="0" smtClean="0"/>
          </a:p>
        </p:txBody>
      </p:sp>
      <p:sp>
        <p:nvSpPr>
          <p:cNvPr id="4" name="AutoShape 2" descr="Výsledek obrázku pro acanthosis nigricans"/>
          <p:cNvSpPr>
            <a:spLocks noChangeAspect="1" noChangeArrowheads="1"/>
          </p:cNvSpPr>
          <p:nvPr/>
        </p:nvSpPr>
        <p:spPr bwMode="auto">
          <a:xfrm>
            <a:off x="155575" y="-1058863"/>
            <a:ext cx="332422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5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Hemochromatóza</a:t>
            </a:r>
          </a:p>
          <a:p>
            <a:pPr lvl="2"/>
            <a:r>
              <a:rPr lang="cs-CZ"/>
              <a:t>Nadměrná </a:t>
            </a:r>
            <a:r>
              <a:rPr lang="cs-CZ" smtClean="0"/>
              <a:t>resorpce </a:t>
            </a:r>
            <a:r>
              <a:rPr lang="cs-CZ" dirty="0"/>
              <a:t>a ukládání železa do těla</a:t>
            </a:r>
          </a:p>
          <a:p>
            <a:pPr lvl="2"/>
            <a:r>
              <a:rPr lang="cs-CZ" dirty="0"/>
              <a:t>Bronzový diabetes</a:t>
            </a:r>
          </a:p>
          <a:p>
            <a:pPr lvl="2"/>
            <a:r>
              <a:rPr lang="cs-CZ" dirty="0"/>
              <a:t>Červenohnědé zbarvení slinných žlázek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Pigmentový névus</a:t>
            </a:r>
          </a:p>
          <a:p>
            <a:pPr lvl="2"/>
            <a:r>
              <a:rPr lang="cs-CZ" dirty="0"/>
              <a:t>Na sliznicích vzácné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Peutz-jaghersův</a:t>
            </a:r>
            <a:r>
              <a:rPr lang="cs-CZ" dirty="0"/>
              <a:t> syndrom</a:t>
            </a:r>
          </a:p>
          <a:p>
            <a:pPr lvl="2"/>
            <a:r>
              <a:rPr lang="cs-CZ" dirty="0" err="1"/>
              <a:t>Hamartogenní</a:t>
            </a:r>
            <a:r>
              <a:rPr lang="cs-CZ" dirty="0"/>
              <a:t> </a:t>
            </a:r>
            <a:r>
              <a:rPr lang="cs-CZ" dirty="0" err="1"/>
              <a:t>polypóza</a:t>
            </a:r>
            <a:r>
              <a:rPr lang="cs-CZ" dirty="0"/>
              <a:t>, </a:t>
            </a:r>
            <a:r>
              <a:rPr lang="cs-CZ" dirty="0" err="1"/>
              <a:t>mukokutání</a:t>
            </a:r>
            <a:r>
              <a:rPr lang="cs-CZ" dirty="0"/>
              <a:t> orální ložiskové </a:t>
            </a:r>
            <a:r>
              <a:rPr lang="cs-CZ" dirty="0" err="1"/>
              <a:t>hyperpigmentace</a:t>
            </a:r>
            <a:endParaRPr lang="cs-CZ" dirty="0"/>
          </a:p>
          <a:p>
            <a:pPr marL="914400" lvl="2" indent="0">
              <a:buNone/>
            </a:pPr>
            <a:r>
              <a:rPr lang="cs-CZ" dirty="0"/>
              <a:t>	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Maligní </a:t>
            </a:r>
            <a:r>
              <a:rPr lang="cs-CZ" dirty="0"/>
              <a:t>melanom</a:t>
            </a:r>
          </a:p>
          <a:p>
            <a:pPr lvl="2"/>
            <a:r>
              <a:rPr lang="cs-CZ" dirty="0"/>
              <a:t>Ulcerace </a:t>
            </a:r>
            <a:r>
              <a:rPr lang="cs-CZ" dirty="0" err="1"/>
              <a:t>preexistující</a:t>
            </a:r>
            <a:r>
              <a:rPr lang="cs-CZ" dirty="0"/>
              <a:t> </a:t>
            </a:r>
            <a:endParaRPr lang="cs-CZ" dirty="0" smtClean="0"/>
          </a:p>
          <a:p>
            <a:pPr marL="914400" lvl="2" indent="0">
              <a:buNone/>
            </a:pPr>
            <a:r>
              <a:rPr lang="cs-CZ" dirty="0" err="1" smtClean="0"/>
              <a:t>amelanocytární</a:t>
            </a:r>
            <a:r>
              <a:rPr lang="cs-CZ" dirty="0" smtClean="0"/>
              <a:t>  léze</a:t>
            </a:r>
            <a:endParaRPr lang="cs-CZ" dirty="0"/>
          </a:p>
          <a:p>
            <a:endParaRPr lang="cs-CZ" dirty="0"/>
          </a:p>
        </p:txBody>
      </p:sp>
      <p:sp>
        <p:nvSpPr>
          <p:cNvPr id="4" name="AutoShape 2" descr="Výsledek obrázku pro hemochromatosis"/>
          <p:cNvSpPr>
            <a:spLocks noChangeAspect="1" noChangeArrowheads="1"/>
          </p:cNvSpPr>
          <p:nvPr/>
        </p:nvSpPr>
        <p:spPr bwMode="auto">
          <a:xfrm>
            <a:off x="155575" y="-982663"/>
            <a:ext cx="332422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Výsledek obrázku pro melanoma"/>
          <p:cNvSpPr>
            <a:spLocks noChangeAspect="1" noChangeArrowheads="1"/>
          </p:cNvSpPr>
          <p:nvPr/>
        </p:nvSpPr>
        <p:spPr bwMode="auto">
          <a:xfrm>
            <a:off x="155575" y="-1036638"/>
            <a:ext cx="3324225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9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dirty="0" smtClean="0"/>
              <a:t>Puchýřnaté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Gingivostomatitis</a:t>
            </a:r>
            <a:r>
              <a:rPr lang="cs-CZ" dirty="0" smtClean="0"/>
              <a:t> </a:t>
            </a:r>
            <a:r>
              <a:rPr lang="cs-CZ" dirty="0" err="1" smtClean="0"/>
              <a:t>herpetica</a:t>
            </a:r>
            <a:endParaRPr lang="cs-CZ" dirty="0" smtClean="0"/>
          </a:p>
          <a:p>
            <a:r>
              <a:rPr lang="cs-CZ" dirty="0" err="1" smtClean="0"/>
              <a:t>Stomatitis</a:t>
            </a:r>
            <a:r>
              <a:rPr lang="cs-CZ" dirty="0" smtClean="0"/>
              <a:t> </a:t>
            </a:r>
            <a:r>
              <a:rPr lang="cs-CZ" dirty="0" err="1" smtClean="0"/>
              <a:t>herpetica</a:t>
            </a:r>
            <a:endParaRPr lang="cs-CZ" dirty="0" smtClean="0"/>
          </a:p>
          <a:p>
            <a:r>
              <a:rPr lang="cs-CZ" dirty="0" smtClean="0"/>
              <a:t>Herpes simplex</a:t>
            </a:r>
          </a:p>
          <a:p>
            <a:r>
              <a:rPr lang="cs-CZ" dirty="0" err="1" smtClean="0"/>
              <a:t>Eczema</a:t>
            </a:r>
            <a:r>
              <a:rPr lang="cs-CZ" dirty="0" smtClean="0"/>
              <a:t> </a:t>
            </a:r>
            <a:r>
              <a:rPr lang="cs-CZ" dirty="0" err="1" smtClean="0"/>
              <a:t>herpeticatum</a:t>
            </a:r>
            <a:r>
              <a:rPr lang="cs-CZ" dirty="0" smtClean="0"/>
              <a:t> </a:t>
            </a:r>
            <a:r>
              <a:rPr lang="cs-CZ" dirty="0" err="1" smtClean="0"/>
              <a:t>kaposi</a:t>
            </a:r>
            <a:endParaRPr lang="cs-CZ" dirty="0" smtClean="0"/>
          </a:p>
          <a:p>
            <a:r>
              <a:rPr lang="cs-CZ" dirty="0" smtClean="0"/>
              <a:t>Herpes </a:t>
            </a:r>
            <a:r>
              <a:rPr lang="cs-CZ" dirty="0" err="1" smtClean="0"/>
              <a:t>zoster</a:t>
            </a:r>
            <a:endParaRPr lang="cs-CZ" dirty="0" smtClean="0"/>
          </a:p>
          <a:p>
            <a:r>
              <a:rPr lang="cs-CZ" dirty="0" err="1" smtClean="0"/>
              <a:t>Varicella</a:t>
            </a:r>
            <a:r>
              <a:rPr lang="cs-CZ" dirty="0" smtClean="0"/>
              <a:t> (plané neštovice)</a:t>
            </a:r>
          </a:p>
          <a:p>
            <a:r>
              <a:rPr lang="cs-CZ" dirty="0" smtClean="0"/>
              <a:t>Infekční mononukleóza</a:t>
            </a:r>
          </a:p>
          <a:p>
            <a:r>
              <a:rPr lang="cs-CZ" dirty="0" err="1" smtClean="0"/>
              <a:t>Aftórní</a:t>
            </a:r>
            <a:r>
              <a:rPr lang="cs-CZ" dirty="0" smtClean="0"/>
              <a:t> onemocnění</a:t>
            </a:r>
          </a:p>
          <a:p>
            <a:r>
              <a:rPr lang="cs-CZ" dirty="0" smtClean="0"/>
              <a:t>Akutní faryngitida</a:t>
            </a:r>
          </a:p>
          <a:p>
            <a:r>
              <a:rPr lang="cs-CZ" dirty="0" smtClean="0"/>
              <a:t>Gonokoková stomatitida</a:t>
            </a:r>
          </a:p>
          <a:p>
            <a:r>
              <a:rPr lang="cs-CZ" dirty="0" err="1" smtClean="0"/>
              <a:t>Erythema</a:t>
            </a:r>
            <a:r>
              <a:rPr lang="cs-CZ" dirty="0" smtClean="0"/>
              <a:t> </a:t>
            </a:r>
            <a:r>
              <a:rPr lang="cs-CZ" dirty="0" err="1" smtClean="0"/>
              <a:t>exsudativum</a:t>
            </a:r>
            <a:r>
              <a:rPr lang="cs-CZ" dirty="0" smtClean="0"/>
              <a:t> </a:t>
            </a:r>
            <a:r>
              <a:rPr lang="cs-CZ" dirty="0" err="1" smtClean="0"/>
              <a:t>multiforme</a:t>
            </a:r>
            <a:endParaRPr lang="cs-CZ" dirty="0" smtClean="0"/>
          </a:p>
          <a:p>
            <a:r>
              <a:rPr lang="cs-CZ" dirty="0" smtClean="0"/>
              <a:t>Orální </a:t>
            </a:r>
            <a:r>
              <a:rPr lang="cs-CZ" dirty="0" err="1" smtClean="0"/>
              <a:t>mukozitida</a:t>
            </a:r>
            <a:endParaRPr lang="cs-CZ" dirty="0" smtClean="0"/>
          </a:p>
          <a:p>
            <a:r>
              <a:rPr lang="cs-CZ" dirty="0" err="1" smtClean="0"/>
              <a:t>Pemphigus</a:t>
            </a:r>
            <a:r>
              <a:rPr lang="cs-CZ" dirty="0" smtClean="0"/>
              <a:t> </a:t>
            </a:r>
            <a:r>
              <a:rPr lang="cs-CZ" dirty="0" err="1" smtClean="0"/>
              <a:t>vulgaris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0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cs-CZ" dirty="0" err="1" smtClean="0"/>
              <a:t>Gingivostomatitis</a:t>
            </a:r>
            <a:r>
              <a:rPr lang="cs-CZ" dirty="0" smtClean="0"/>
              <a:t> </a:t>
            </a:r>
            <a:r>
              <a:rPr lang="cs-CZ" dirty="0" err="1" smtClean="0"/>
              <a:t>herpetica</a:t>
            </a:r>
            <a:endParaRPr lang="cs-CZ" dirty="0" smtClean="0"/>
          </a:p>
          <a:p>
            <a:pPr lvl="1"/>
            <a:r>
              <a:rPr lang="cs-CZ" dirty="0" smtClean="0"/>
              <a:t>U dětí, </a:t>
            </a:r>
            <a:r>
              <a:rPr lang="cs-CZ" dirty="0" err="1" smtClean="0"/>
              <a:t>primoinfekce</a:t>
            </a:r>
            <a:r>
              <a:rPr lang="cs-CZ" dirty="0" smtClean="0"/>
              <a:t> HSV</a:t>
            </a:r>
          </a:p>
          <a:p>
            <a:pPr lvl="1"/>
            <a:r>
              <a:rPr lang="cs-CZ" dirty="0" smtClean="0"/>
              <a:t>Zánět s </a:t>
            </a:r>
            <a:r>
              <a:rPr lang="cs-CZ" dirty="0" err="1" smtClean="0"/>
              <a:t>dorbnými</a:t>
            </a:r>
            <a:r>
              <a:rPr lang="cs-CZ" dirty="0" smtClean="0"/>
              <a:t> puchýřky, zduření LU, </a:t>
            </a:r>
            <a:r>
              <a:rPr lang="cs-CZ" dirty="0" err="1" smtClean="0"/>
              <a:t>spotnání</a:t>
            </a:r>
            <a:r>
              <a:rPr lang="cs-CZ" dirty="0" smtClean="0"/>
              <a:t> hojení</a:t>
            </a:r>
          </a:p>
          <a:p>
            <a:endParaRPr lang="cs-CZ" dirty="0" smtClean="0"/>
          </a:p>
          <a:p>
            <a:r>
              <a:rPr lang="cs-CZ" dirty="0" err="1" smtClean="0"/>
              <a:t>Stomatitis</a:t>
            </a:r>
            <a:r>
              <a:rPr lang="cs-CZ" dirty="0" smtClean="0"/>
              <a:t> </a:t>
            </a:r>
            <a:r>
              <a:rPr lang="cs-CZ" dirty="0" err="1" smtClean="0"/>
              <a:t>herpetica</a:t>
            </a:r>
            <a:endParaRPr lang="cs-CZ" dirty="0" smtClean="0"/>
          </a:p>
          <a:p>
            <a:pPr lvl="1"/>
            <a:r>
              <a:rPr lang="cs-CZ" dirty="0" smtClean="0"/>
              <a:t>Recidivující herpetická stomatitida</a:t>
            </a:r>
          </a:p>
          <a:p>
            <a:pPr lvl="1"/>
            <a:r>
              <a:rPr lang="cs-CZ" dirty="0" smtClean="0"/>
              <a:t>V každém věku</a:t>
            </a:r>
          </a:p>
          <a:p>
            <a:endParaRPr lang="cs-CZ" dirty="0" smtClean="0"/>
          </a:p>
          <a:p>
            <a:r>
              <a:rPr lang="cs-CZ" dirty="0" smtClean="0"/>
              <a:t>Herpes simplex</a:t>
            </a:r>
          </a:p>
          <a:p>
            <a:pPr lvl="1"/>
            <a:r>
              <a:rPr lang="cs-CZ" dirty="0" smtClean="0"/>
              <a:t>Nejčastější klinická forma HSV infekce</a:t>
            </a:r>
          </a:p>
          <a:p>
            <a:pPr lvl="1"/>
            <a:r>
              <a:rPr lang="cs-CZ" dirty="0" smtClean="0"/>
              <a:t>Perzistence viru s </a:t>
            </a:r>
            <a:r>
              <a:rPr lang="cs-CZ" dirty="0" err="1" smtClean="0"/>
              <a:t>ggl</a:t>
            </a:r>
            <a:r>
              <a:rPr lang="cs-CZ" dirty="0" smtClean="0"/>
              <a:t>. </a:t>
            </a:r>
            <a:r>
              <a:rPr lang="cs-CZ" dirty="0" err="1" smtClean="0"/>
              <a:t>n.trigemini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Reaktivace latentní HSV infekce vede k výsevu drobných puchýřků</a:t>
            </a:r>
          </a:p>
          <a:p>
            <a:pPr lvl="1"/>
            <a:r>
              <a:rPr lang="cs-CZ" dirty="0" err="1" smtClean="0"/>
              <a:t>Spontání</a:t>
            </a:r>
            <a:r>
              <a:rPr lang="cs-CZ" dirty="0" smtClean="0"/>
              <a:t> vyhojení</a:t>
            </a:r>
            <a:endParaRPr lang="cs-CZ" dirty="0"/>
          </a:p>
        </p:txBody>
      </p:sp>
      <p:sp>
        <p:nvSpPr>
          <p:cNvPr id="4" name="AutoShape 4" descr="Výsledek obrázku pro herpes simplex"/>
          <p:cNvSpPr>
            <a:spLocks noChangeAspect="1" noChangeArrowheads="1"/>
          </p:cNvSpPr>
          <p:nvPr/>
        </p:nvSpPr>
        <p:spPr bwMode="auto">
          <a:xfrm>
            <a:off x="155575" y="-1195388"/>
            <a:ext cx="3324225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17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err="1" smtClean="0"/>
              <a:t>Eczema</a:t>
            </a:r>
            <a:r>
              <a:rPr lang="cs-CZ" dirty="0" smtClean="0"/>
              <a:t> </a:t>
            </a:r>
            <a:r>
              <a:rPr lang="cs-CZ" dirty="0" err="1" smtClean="0"/>
              <a:t>herpeticarum</a:t>
            </a:r>
            <a:r>
              <a:rPr lang="cs-CZ" dirty="0" smtClean="0"/>
              <a:t> </a:t>
            </a:r>
            <a:r>
              <a:rPr lang="cs-CZ" dirty="0" err="1"/>
              <a:t>K</a:t>
            </a:r>
            <a:r>
              <a:rPr lang="cs-CZ" dirty="0" err="1" smtClean="0"/>
              <a:t>aposi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Infekce HSV u atopického ekzému</a:t>
            </a:r>
          </a:p>
          <a:p>
            <a:pPr lvl="1"/>
            <a:r>
              <a:rPr lang="cs-CZ" dirty="0" smtClean="0"/>
              <a:t>Generalizace výsevu, eroze krusty, postižení vnitřních orgánů</a:t>
            </a:r>
          </a:p>
          <a:p>
            <a:pPr lvl="1"/>
            <a:r>
              <a:rPr lang="cs-CZ" dirty="0" smtClean="0"/>
              <a:t>U kojenců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Herpes </a:t>
            </a:r>
            <a:r>
              <a:rPr lang="cs-CZ" dirty="0" err="1" smtClean="0"/>
              <a:t>zoster</a:t>
            </a:r>
            <a:endParaRPr lang="cs-CZ" dirty="0" smtClean="0"/>
          </a:p>
          <a:p>
            <a:pPr lvl="1"/>
            <a:r>
              <a:rPr lang="cs-CZ" dirty="0" smtClean="0"/>
              <a:t>Při hematogenním šíření  na sliznice </a:t>
            </a:r>
            <a:r>
              <a:rPr lang="cs-CZ" dirty="0" err="1" smtClean="0"/>
              <a:t>dú</a:t>
            </a:r>
            <a:r>
              <a:rPr lang="cs-CZ" dirty="0" smtClean="0"/>
              <a:t>, v rozsahu dermatomu na hlavě a krku</a:t>
            </a:r>
          </a:p>
          <a:p>
            <a:pPr lvl="1"/>
            <a:r>
              <a:rPr lang="cs-CZ" dirty="0" err="1" smtClean="0"/>
              <a:t>N.trigemini</a:t>
            </a:r>
            <a:r>
              <a:rPr lang="cs-CZ" dirty="0" smtClean="0"/>
              <a:t> – 2.větev (lícní </a:t>
            </a:r>
            <a:r>
              <a:rPr lang="cs-CZ" dirty="0" err="1" smtClean="0"/>
              <a:t>kraji,a</a:t>
            </a:r>
            <a:r>
              <a:rPr lang="cs-CZ" dirty="0" smtClean="0"/>
              <a:t> horní ret, sliznice tvrdého patra)</a:t>
            </a:r>
          </a:p>
          <a:p>
            <a:pPr lvl="1"/>
            <a:r>
              <a:rPr lang="cs-CZ" dirty="0" smtClean="0"/>
              <a:t>                    - 3.větev (dolní ret, jazyk, </a:t>
            </a:r>
            <a:r>
              <a:rPr lang="cs-CZ" dirty="0" err="1" smtClean="0"/>
              <a:t>perimandibulární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Výsev puchýřů, únava, nechutenství, bolest  </a:t>
            </a:r>
          </a:p>
          <a:p>
            <a:pPr lvl="1"/>
            <a:endParaRPr lang="cs-CZ" dirty="0" smtClean="0"/>
          </a:p>
        </p:txBody>
      </p:sp>
      <p:sp>
        <p:nvSpPr>
          <p:cNvPr id="4" name="AutoShape 4" descr="Výsledek obrázku pro herpes zoster mandibularis"/>
          <p:cNvSpPr>
            <a:spLocks noChangeAspect="1" noChangeArrowheads="1"/>
          </p:cNvSpPr>
          <p:nvPr/>
        </p:nvSpPr>
        <p:spPr bwMode="auto">
          <a:xfrm>
            <a:off x="155575" y="-944563"/>
            <a:ext cx="332422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9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/>
          </a:bodyPr>
          <a:lstStyle/>
          <a:p>
            <a:r>
              <a:rPr lang="cs-CZ" dirty="0" err="1"/>
              <a:t>Varicella</a:t>
            </a:r>
            <a:r>
              <a:rPr lang="cs-CZ" dirty="0"/>
              <a:t> (plané neštovice)</a:t>
            </a:r>
          </a:p>
          <a:p>
            <a:pPr lvl="1"/>
            <a:r>
              <a:rPr lang="cs-CZ" dirty="0"/>
              <a:t>Společné agens s virem pásového oparu</a:t>
            </a:r>
          </a:p>
          <a:p>
            <a:pPr lvl="1"/>
            <a:r>
              <a:rPr lang="cs-CZ" dirty="0"/>
              <a:t>V dětském věku</a:t>
            </a:r>
          </a:p>
          <a:p>
            <a:pPr lvl="1"/>
            <a:r>
              <a:rPr lang="cs-CZ" dirty="0"/>
              <a:t>Horečky, </a:t>
            </a:r>
            <a:r>
              <a:rPr lang="cs-CZ" dirty="0" err="1"/>
              <a:t>exantém</a:t>
            </a:r>
            <a:r>
              <a:rPr lang="cs-CZ" dirty="0"/>
              <a:t> na kůži, tvrdém a měkkém patře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Infekční mononukleóza</a:t>
            </a:r>
          </a:p>
          <a:p>
            <a:pPr lvl="1"/>
            <a:r>
              <a:rPr lang="cs-CZ" dirty="0" smtClean="0"/>
              <a:t>Virus </a:t>
            </a:r>
            <a:r>
              <a:rPr lang="cs-CZ" dirty="0" err="1" smtClean="0"/>
              <a:t>Epstain-Barrové</a:t>
            </a:r>
            <a:r>
              <a:rPr lang="cs-CZ" dirty="0" smtClean="0"/>
              <a:t>, přenos slinami</a:t>
            </a:r>
          </a:p>
          <a:p>
            <a:pPr lvl="1"/>
            <a:r>
              <a:rPr lang="cs-CZ" dirty="0" smtClean="0"/>
              <a:t>Horečky, únava, nechutenství, akutní </a:t>
            </a:r>
            <a:r>
              <a:rPr lang="cs-CZ" dirty="0" err="1" smtClean="0"/>
              <a:t>gingivostomatitida</a:t>
            </a:r>
            <a:r>
              <a:rPr lang="cs-CZ" dirty="0" smtClean="0"/>
              <a:t>, petechie měkkého patra; vzácně nekrózy jater, generalizované </a:t>
            </a:r>
            <a:r>
              <a:rPr lang="cs-CZ" dirty="0" err="1" smtClean="0"/>
              <a:t>lymfadenopathie</a:t>
            </a:r>
            <a:r>
              <a:rPr lang="cs-CZ" dirty="0" smtClean="0"/>
              <a:t>, splenomegalie</a:t>
            </a:r>
          </a:p>
          <a:p>
            <a:pPr lvl="1"/>
            <a:endParaRPr lang="cs-CZ" dirty="0" smtClean="0"/>
          </a:p>
        </p:txBody>
      </p:sp>
      <p:sp>
        <p:nvSpPr>
          <p:cNvPr id="4" name="AutoShape 4" descr="Výsledek obrázku pro mononucleosis"/>
          <p:cNvSpPr>
            <a:spLocks noChangeAspect="1" noChangeArrowheads="1"/>
          </p:cNvSpPr>
          <p:nvPr/>
        </p:nvSpPr>
        <p:spPr bwMode="auto">
          <a:xfrm>
            <a:off x="155575" y="-1081088"/>
            <a:ext cx="332422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44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/>
              <a:t>Aftózní onemocnění</a:t>
            </a:r>
          </a:p>
          <a:p>
            <a:pPr lvl="1"/>
            <a:r>
              <a:rPr lang="cs-CZ" dirty="0"/>
              <a:t>Ostře ohraničené puchýře s červeným lemem, s drobnými pablánami</a:t>
            </a:r>
          </a:p>
          <a:p>
            <a:pPr lvl="1"/>
            <a:r>
              <a:rPr lang="cs-CZ" dirty="0"/>
              <a:t>Chronické </a:t>
            </a:r>
            <a:r>
              <a:rPr lang="cs-CZ" dirty="0" err="1"/>
              <a:t>aftózy</a:t>
            </a:r>
            <a:r>
              <a:rPr lang="cs-CZ" dirty="0"/>
              <a:t> 	</a:t>
            </a:r>
          </a:p>
          <a:p>
            <a:pPr lvl="2"/>
            <a:r>
              <a:rPr lang="cs-CZ" dirty="0"/>
              <a:t>– </a:t>
            </a:r>
            <a:r>
              <a:rPr lang="cs-CZ" dirty="0" err="1"/>
              <a:t>Bechcetova</a:t>
            </a:r>
            <a:r>
              <a:rPr lang="cs-CZ" dirty="0"/>
              <a:t> choroba (postižení úst, genitálu, kůže), </a:t>
            </a:r>
          </a:p>
          <a:p>
            <a:pPr lvl="2"/>
            <a:r>
              <a:rPr lang="cs-CZ" dirty="0" err="1"/>
              <a:t>Tourainova</a:t>
            </a:r>
            <a:r>
              <a:rPr lang="cs-CZ" dirty="0"/>
              <a:t> </a:t>
            </a:r>
            <a:r>
              <a:rPr lang="cs-CZ" dirty="0" err="1"/>
              <a:t>aftóza</a:t>
            </a:r>
            <a:r>
              <a:rPr lang="cs-CZ" dirty="0"/>
              <a:t> (ústa, respirační trakt, GIT), z</a:t>
            </a:r>
          </a:p>
          <a:p>
            <a:pPr lvl="2"/>
            <a:r>
              <a:rPr lang="cs-CZ" dirty="0" err="1"/>
              <a:t>Zahorskiho</a:t>
            </a:r>
            <a:r>
              <a:rPr lang="cs-CZ" dirty="0"/>
              <a:t> </a:t>
            </a:r>
            <a:r>
              <a:rPr lang="cs-CZ" dirty="0" err="1"/>
              <a:t>herpangina</a:t>
            </a:r>
            <a:r>
              <a:rPr lang="cs-CZ" dirty="0"/>
              <a:t> (</a:t>
            </a:r>
            <a:r>
              <a:rPr lang="cs-CZ" dirty="0" err="1"/>
              <a:t>coksackie</a:t>
            </a:r>
            <a:r>
              <a:rPr lang="cs-CZ" dirty="0"/>
              <a:t> viry – stomatitida, faryngitida)</a:t>
            </a:r>
          </a:p>
          <a:p>
            <a:pPr lvl="2"/>
            <a:r>
              <a:rPr lang="cs-CZ" dirty="0"/>
              <a:t>Hand-</a:t>
            </a:r>
            <a:r>
              <a:rPr lang="cs-CZ" dirty="0" err="1"/>
              <a:t>foot</a:t>
            </a:r>
            <a:r>
              <a:rPr lang="cs-CZ" dirty="0"/>
              <a:t> and </a:t>
            </a:r>
            <a:r>
              <a:rPr lang="cs-CZ" dirty="0" err="1"/>
              <a:t>mouth</a:t>
            </a:r>
            <a:r>
              <a:rPr lang="cs-CZ" dirty="0"/>
              <a:t> </a:t>
            </a:r>
            <a:r>
              <a:rPr lang="cs-CZ" dirty="0" err="1" smtClean="0"/>
              <a:t>disease</a:t>
            </a:r>
            <a:endParaRPr lang="cs-CZ" dirty="0" smtClean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r>
              <a:rPr lang="cs-CZ" dirty="0"/>
              <a:t>Gonokoková stomatitida</a:t>
            </a:r>
          </a:p>
          <a:p>
            <a:pPr lvl="1"/>
            <a:r>
              <a:rPr lang="cs-CZ" dirty="0"/>
              <a:t>STD, </a:t>
            </a:r>
            <a:r>
              <a:rPr lang="cs-CZ" dirty="0" err="1"/>
              <a:t>extrageminální</a:t>
            </a:r>
            <a:r>
              <a:rPr lang="cs-CZ" dirty="0"/>
              <a:t> postižení sliznice, erozivní léze v </a:t>
            </a:r>
            <a:r>
              <a:rPr lang="cs-CZ" dirty="0" err="1"/>
              <a:t>dú</a:t>
            </a:r>
            <a:r>
              <a:rPr lang="cs-CZ" dirty="0"/>
              <a:t>, jazyk, gingiva</a:t>
            </a:r>
          </a:p>
          <a:p>
            <a:endParaRPr lang="cs-CZ" dirty="0"/>
          </a:p>
        </p:txBody>
      </p:sp>
      <p:sp>
        <p:nvSpPr>
          <p:cNvPr id="4" name="AutoShape 2" descr="Související obrázek"/>
          <p:cNvSpPr>
            <a:spLocks noChangeAspect="1" noChangeArrowheads="1"/>
          </p:cNvSpPr>
          <p:nvPr/>
        </p:nvSpPr>
        <p:spPr bwMode="auto">
          <a:xfrm>
            <a:off x="155575" y="-1195388"/>
            <a:ext cx="3324225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5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/>
          <a:lstStyle/>
          <a:p>
            <a:r>
              <a:rPr lang="cs-CZ" dirty="0" err="1" smtClean="0"/>
              <a:t>Erythema</a:t>
            </a:r>
            <a:r>
              <a:rPr lang="cs-CZ" dirty="0" smtClean="0"/>
              <a:t> </a:t>
            </a:r>
            <a:r>
              <a:rPr lang="cs-CZ" dirty="0" err="1" smtClean="0"/>
              <a:t>exsudativum</a:t>
            </a:r>
            <a:r>
              <a:rPr lang="cs-CZ" dirty="0" smtClean="0"/>
              <a:t> </a:t>
            </a:r>
            <a:r>
              <a:rPr lang="cs-CZ" dirty="0" err="1" smtClean="0"/>
              <a:t>multifomre</a:t>
            </a:r>
            <a:endParaRPr lang="cs-CZ" dirty="0" smtClean="0"/>
          </a:p>
          <a:p>
            <a:pPr lvl="1"/>
            <a:r>
              <a:rPr lang="cs-CZ" dirty="0" smtClean="0"/>
              <a:t>Alergická reakce , často při užívání léků</a:t>
            </a:r>
          </a:p>
          <a:p>
            <a:pPr lvl="1"/>
            <a:r>
              <a:rPr lang="cs-CZ" dirty="0" smtClean="0"/>
              <a:t>Výsev papul až pustul na kůži a </a:t>
            </a:r>
            <a:r>
              <a:rPr lang="cs-CZ" dirty="0" err="1" smtClean="0"/>
              <a:t>dú</a:t>
            </a:r>
            <a:endParaRPr lang="cs-CZ" dirty="0" smtClean="0"/>
          </a:p>
          <a:p>
            <a:pPr lvl="1"/>
            <a:r>
              <a:rPr lang="cs-CZ" dirty="0" smtClean="0"/>
              <a:t>Acylpyrin, barbituráty, penicilin, tetracyklin, alkohol, </a:t>
            </a:r>
            <a:r>
              <a:rPr lang="cs-CZ" dirty="0" err="1" smtClean="0"/>
              <a:t>cholorofrm</a:t>
            </a:r>
            <a:r>
              <a:rPr lang="cs-CZ" dirty="0" smtClean="0"/>
              <a:t>, ústní vody, zubní protézy, rtěnky, zubní výplně…</a:t>
            </a:r>
          </a:p>
          <a:p>
            <a:pPr lvl="1"/>
            <a:r>
              <a:rPr lang="cs-CZ" dirty="0" smtClean="0"/>
              <a:t>Prudký nástup, může končit až smrtelně (</a:t>
            </a:r>
            <a:r>
              <a:rPr lang="cs-CZ" dirty="0" err="1" smtClean="0"/>
              <a:t>Stevensonův-Johnsonův</a:t>
            </a:r>
            <a:r>
              <a:rPr lang="cs-CZ" dirty="0" smtClean="0"/>
              <a:t> syndrom)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Orální </a:t>
            </a:r>
            <a:r>
              <a:rPr lang="cs-CZ" dirty="0" err="1" smtClean="0"/>
              <a:t>mukozitida</a:t>
            </a:r>
            <a:endParaRPr lang="cs-CZ" dirty="0" smtClean="0"/>
          </a:p>
          <a:p>
            <a:pPr lvl="1"/>
            <a:r>
              <a:rPr lang="cs-CZ" dirty="0" smtClean="0"/>
              <a:t>Změny v </a:t>
            </a:r>
            <a:r>
              <a:rPr lang="cs-CZ" dirty="0" err="1" smtClean="0"/>
              <a:t>dú</a:t>
            </a:r>
            <a:r>
              <a:rPr lang="cs-CZ" dirty="0" smtClean="0"/>
              <a:t> u onkologicky léčených </a:t>
            </a:r>
          </a:p>
          <a:p>
            <a:pPr marL="457200" lvl="1" indent="0">
              <a:buNone/>
            </a:pPr>
            <a:r>
              <a:rPr lang="cs-CZ" dirty="0" smtClean="0"/>
              <a:t>pacientů (po léčbě cytostatiky + </a:t>
            </a:r>
            <a:r>
              <a:rPr lang="cs-CZ" dirty="0" err="1" smtClean="0"/>
              <a:t>rt</a:t>
            </a:r>
            <a:r>
              <a:rPr lang="cs-CZ" dirty="0" smtClean="0"/>
              <a:t> v </a:t>
            </a:r>
            <a:r>
              <a:rPr lang="cs-CZ" dirty="0" err="1" smtClean="0"/>
              <a:t>orl</a:t>
            </a:r>
            <a:r>
              <a:rPr lang="cs-CZ" dirty="0" smtClean="0"/>
              <a:t> oblasti)</a:t>
            </a:r>
          </a:p>
          <a:p>
            <a:pPr lvl="1"/>
            <a:r>
              <a:rPr lang="cs-CZ" dirty="0" smtClean="0"/>
              <a:t>Erytém – puchýře – vznik ulcerací – nekrózy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Pemphigus</a:t>
            </a:r>
            <a:r>
              <a:rPr lang="cs-CZ" dirty="0" smtClean="0"/>
              <a:t> </a:t>
            </a:r>
            <a:r>
              <a:rPr lang="cs-CZ" dirty="0" err="1" smtClean="0"/>
              <a:t>vulgaris</a:t>
            </a:r>
            <a:endParaRPr lang="cs-CZ" dirty="0" smtClean="0"/>
          </a:p>
          <a:p>
            <a:pPr lvl="1"/>
            <a:r>
              <a:rPr lang="cs-CZ" dirty="0" smtClean="0"/>
              <a:t>Autoimunitní onemocnění – protilátky proti </a:t>
            </a:r>
            <a:r>
              <a:rPr lang="cs-CZ" dirty="0" err="1" smtClean="0"/>
              <a:t>keratinocytům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Výsev puchýřů na sliznici </a:t>
            </a:r>
            <a:r>
              <a:rPr lang="cs-CZ" dirty="0" err="1" smtClean="0"/>
              <a:t>dú</a:t>
            </a:r>
            <a:r>
              <a:rPr lang="cs-CZ" dirty="0" smtClean="0"/>
              <a:t> s čirým až nažloutlým obsahem</a:t>
            </a:r>
          </a:p>
          <a:p>
            <a:pPr lvl="1"/>
            <a:r>
              <a:rPr lang="cs-CZ" dirty="0" smtClean="0"/>
              <a:t>Po prasknutí vznik plošných erozí</a:t>
            </a:r>
          </a:p>
          <a:p>
            <a:endParaRPr lang="cs-CZ" dirty="0"/>
          </a:p>
        </p:txBody>
      </p:sp>
      <p:sp>
        <p:nvSpPr>
          <p:cNvPr id="4" name="AutoShape 2" descr="Výsledek obrázku pro erythema exsudativum multiforme"/>
          <p:cNvSpPr>
            <a:spLocks noChangeAspect="1" noChangeArrowheads="1"/>
          </p:cNvSpPr>
          <p:nvPr/>
        </p:nvSpPr>
        <p:spPr bwMode="auto">
          <a:xfrm>
            <a:off x="155575" y="-1470025"/>
            <a:ext cx="3324225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3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4000" dirty="0" smtClean="0"/>
              <a:t>Ulcerózní slizniční léze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cs-CZ" dirty="0" smtClean="0"/>
              <a:t>Syfilis</a:t>
            </a:r>
          </a:p>
          <a:p>
            <a:r>
              <a:rPr lang="cs-CZ" dirty="0" err="1" smtClean="0"/>
              <a:t>Plautova</a:t>
            </a:r>
            <a:r>
              <a:rPr lang="cs-CZ" dirty="0" smtClean="0"/>
              <a:t>-Vincentova angina</a:t>
            </a:r>
          </a:p>
          <a:p>
            <a:r>
              <a:rPr lang="cs-CZ" dirty="0" smtClean="0"/>
              <a:t>Leukemie a lymfomy</a:t>
            </a:r>
          </a:p>
          <a:p>
            <a:r>
              <a:rPr lang="cs-CZ" dirty="0" err="1" smtClean="0"/>
              <a:t>Agranulocytóza</a:t>
            </a:r>
            <a:endParaRPr lang="cs-CZ" dirty="0" smtClean="0"/>
          </a:p>
          <a:p>
            <a:r>
              <a:rPr lang="cs-CZ" dirty="0" smtClean="0"/>
              <a:t>Traumaticky a mikrobiálně vyvolané ulcerace</a:t>
            </a:r>
          </a:p>
          <a:p>
            <a:r>
              <a:rPr lang="cs-CZ" dirty="0" err="1" smtClean="0"/>
              <a:t>Tuberculosis</a:t>
            </a:r>
            <a:r>
              <a:rPr lang="cs-CZ" dirty="0" smtClean="0"/>
              <a:t> </a:t>
            </a:r>
            <a:r>
              <a:rPr lang="cs-CZ" dirty="0" err="1" smtClean="0"/>
              <a:t>ulcerosa</a:t>
            </a:r>
            <a:endParaRPr lang="cs-CZ" dirty="0" smtClean="0"/>
          </a:p>
          <a:p>
            <a:r>
              <a:rPr lang="cs-CZ" dirty="0" smtClean="0"/>
              <a:t>Granulomatóza s </a:t>
            </a:r>
            <a:r>
              <a:rPr lang="cs-CZ" dirty="0" err="1" smtClean="0"/>
              <a:t>polyangiitidou</a:t>
            </a:r>
            <a:endParaRPr lang="cs-CZ" dirty="0" smtClean="0"/>
          </a:p>
          <a:p>
            <a:r>
              <a:rPr lang="cs-CZ" dirty="0" err="1" smtClean="0"/>
              <a:t>Sporotricóza</a:t>
            </a:r>
            <a:endParaRPr lang="cs-CZ" dirty="0" smtClean="0"/>
          </a:p>
          <a:p>
            <a:r>
              <a:rPr lang="cs-CZ" dirty="0" smtClean="0"/>
              <a:t>Blastomykóza</a:t>
            </a:r>
          </a:p>
          <a:p>
            <a:r>
              <a:rPr lang="cs-CZ" dirty="0" smtClean="0"/>
              <a:t>CMV choroba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1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Syfilis</a:t>
            </a:r>
          </a:p>
          <a:p>
            <a:pPr lvl="1"/>
            <a:r>
              <a:rPr lang="cs-CZ" dirty="0" smtClean="0"/>
              <a:t>Primární stadium </a:t>
            </a:r>
          </a:p>
          <a:p>
            <a:pPr lvl="2"/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durum</a:t>
            </a:r>
            <a:r>
              <a:rPr lang="cs-CZ" dirty="0" smtClean="0"/>
              <a:t> – po cca 3 týdnech od styku, vyhojí se za cca 3 týdny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Sekundární stadium –</a:t>
            </a:r>
          </a:p>
          <a:p>
            <a:pPr lvl="2"/>
            <a:r>
              <a:rPr lang="cs-CZ" dirty="0" smtClean="0"/>
              <a:t>Po 8-10. týdnech od </a:t>
            </a:r>
            <a:r>
              <a:rPr lang="cs-CZ" dirty="0" err="1" smtClean="0"/>
              <a:t>stylku</a:t>
            </a:r>
            <a:endParaRPr lang="cs-CZ" dirty="0" smtClean="0"/>
          </a:p>
          <a:p>
            <a:pPr lvl="2"/>
            <a:r>
              <a:rPr lang="cs-CZ" dirty="0" err="1" smtClean="0"/>
              <a:t>Lymfadenopathie</a:t>
            </a:r>
            <a:r>
              <a:rPr lang="cs-CZ" dirty="0" smtClean="0"/>
              <a:t>, roseola </a:t>
            </a:r>
            <a:r>
              <a:rPr lang="cs-CZ" dirty="0" err="1" smtClean="0"/>
              <a:t>syphilitica</a:t>
            </a:r>
            <a:r>
              <a:rPr lang="cs-CZ" dirty="0" smtClean="0"/>
              <a:t>, </a:t>
            </a:r>
            <a:r>
              <a:rPr lang="cs-CZ" dirty="0" err="1" smtClean="0"/>
              <a:t>monomorfní</a:t>
            </a:r>
            <a:r>
              <a:rPr lang="cs-CZ" dirty="0" smtClean="0"/>
              <a:t> </a:t>
            </a:r>
            <a:r>
              <a:rPr lang="cs-CZ" dirty="0" err="1" smtClean="0"/>
              <a:t>exantém</a:t>
            </a:r>
            <a:r>
              <a:rPr lang="cs-CZ" dirty="0" smtClean="0"/>
              <a:t>, </a:t>
            </a:r>
            <a:r>
              <a:rPr lang="cs-CZ" dirty="0" err="1" smtClean="0"/>
              <a:t>condylomata</a:t>
            </a:r>
            <a:r>
              <a:rPr lang="cs-CZ" dirty="0" smtClean="0"/>
              <a:t> lata, </a:t>
            </a:r>
            <a:r>
              <a:rPr lang="cs-CZ" dirty="0" err="1" smtClean="0"/>
              <a:t>venušin</a:t>
            </a:r>
            <a:r>
              <a:rPr lang="cs-CZ" dirty="0" smtClean="0"/>
              <a:t> náhrdelník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Terciální stadium</a:t>
            </a:r>
          </a:p>
          <a:p>
            <a:pPr lvl="2"/>
            <a:r>
              <a:rPr lang="cs-CZ" dirty="0"/>
              <a:t>Po 3 a více letech</a:t>
            </a:r>
          </a:p>
          <a:p>
            <a:pPr lvl="2"/>
            <a:r>
              <a:rPr lang="cs-CZ" dirty="0"/>
              <a:t>Destrukce na kůži, v </a:t>
            </a:r>
            <a:r>
              <a:rPr lang="cs-CZ" dirty="0" err="1"/>
              <a:t>dú</a:t>
            </a:r>
            <a:r>
              <a:rPr lang="cs-CZ" dirty="0"/>
              <a:t> </a:t>
            </a:r>
            <a:r>
              <a:rPr lang="cs-CZ" dirty="0" err="1"/>
              <a:t>gumata</a:t>
            </a:r>
            <a:r>
              <a:rPr lang="cs-CZ" dirty="0"/>
              <a:t> (vyklenují sliznici, napodobují tumory, elastická konzistence, rozpadají se a destruují tkáně)</a:t>
            </a:r>
          </a:p>
          <a:p>
            <a:pPr lvl="2"/>
            <a:r>
              <a:rPr lang="cs-CZ" dirty="0" err="1"/>
              <a:t>Glossitis</a:t>
            </a:r>
            <a:r>
              <a:rPr lang="cs-CZ" dirty="0"/>
              <a:t> </a:t>
            </a:r>
            <a:r>
              <a:rPr lang="cs-CZ" dirty="0" err="1"/>
              <a:t>luetica</a:t>
            </a:r>
            <a:r>
              <a:rPr lang="cs-CZ" dirty="0"/>
              <a:t> – </a:t>
            </a:r>
            <a:r>
              <a:rPr lang="cs-CZ" dirty="0" err="1"/>
              <a:t>hyperkeratotické</a:t>
            </a:r>
            <a:r>
              <a:rPr lang="cs-CZ" dirty="0"/>
              <a:t> infiltráty</a:t>
            </a:r>
          </a:p>
          <a:p>
            <a:pPr lvl="2"/>
            <a:r>
              <a:rPr lang="cs-CZ" dirty="0"/>
              <a:t>Orgánové postižení – aortitis </a:t>
            </a:r>
            <a:r>
              <a:rPr lang="cs-CZ" dirty="0" err="1"/>
              <a:t>luetica</a:t>
            </a:r>
            <a:r>
              <a:rPr lang="cs-CZ" dirty="0"/>
              <a:t>, tabes dorsalis, progresivní paralýza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Vrozená syfilis</a:t>
            </a:r>
          </a:p>
          <a:p>
            <a:pPr lvl="2"/>
            <a:r>
              <a:rPr lang="cs-CZ" dirty="0" smtClean="0"/>
              <a:t>Prenatální úmrtí</a:t>
            </a:r>
          </a:p>
          <a:p>
            <a:pPr lvl="2"/>
            <a:r>
              <a:rPr lang="cs-CZ" dirty="0" smtClean="0"/>
              <a:t>U přežívajících je tzv. </a:t>
            </a:r>
            <a:r>
              <a:rPr lang="cs-CZ" dirty="0" err="1" smtClean="0"/>
              <a:t>Hutchinsovo</a:t>
            </a:r>
            <a:r>
              <a:rPr lang="cs-CZ" dirty="0" smtClean="0"/>
              <a:t> </a:t>
            </a:r>
            <a:r>
              <a:rPr lang="cs-CZ" dirty="0" err="1" smtClean="0"/>
              <a:t>triás</a:t>
            </a:r>
            <a:r>
              <a:rPr lang="cs-CZ" dirty="0" smtClean="0"/>
              <a:t> (keratitida, labyrintitida, poškození chrupu)</a:t>
            </a:r>
          </a:p>
        </p:txBody>
      </p:sp>
    </p:spTree>
    <p:extLst>
      <p:ext uri="{BB962C8B-B14F-4D97-AF65-F5344CB8AC3E}">
        <p14:creationId xmlns:p14="http://schemas.microsoft.com/office/powerpoint/2010/main" val="11557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/>
          </a:bodyPr>
          <a:lstStyle/>
          <a:p>
            <a:r>
              <a:rPr lang="cs-CZ" dirty="0" smtClean="0"/>
              <a:t>Obsah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Léze sliznice s charakteristickým obrazem</a:t>
            </a:r>
          </a:p>
          <a:p>
            <a:r>
              <a:rPr lang="cs-CZ" dirty="0" smtClean="0"/>
              <a:t>Záněty orální a </a:t>
            </a:r>
            <a:r>
              <a:rPr lang="cs-CZ" dirty="0" err="1" smtClean="0"/>
              <a:t>periorální</a:t>
            </a:r>
            <a:r>
              <a:rPr lang="cs-CZ" dirty="0" smtClean="0"/>
              <a:t> oblasti</a:t>
            </a:r>
          </a:p>
          <a:p>
            <a:r>
              <a:rPr lang="cs-CZ" dirty="0" smtClean="0"/>
              <a:t>Změny sliznice při celkových onemocněních</a:t>
            </a:r>
          </a:p>
          <a:p>
            <a:r>
              <a:rPr lang="cs-CZ" dirty="0" smtClean="0"/>
              <a:t>Granulomy a </a:t>
            </a:r>
            <a:r>
              <a:rPr lang="cs-CZ" dirty="0" err="1" smtClean="0"/>
              <a:t>epulitidy</a:t>
            </a:r>
            <a:endParaRPr lang="cs-CZ" dirty="0" smtClean="0"/>
          </a:p>
          <a:p>
            <a:r>
              <a:rPr lang="cs-CZ" dirty="0" smtClean="0"/>
              <a:t>Patologie jazyka</a:t>
            </a:r>
          </a:p>
          <a:p>
            <a:r>
              <a:rPr lang="cs-CZ" dirty="0" err="1" smtClean="0"/>
              <a:t>Patolige</a:t>
            </a:r>
            <a:r>
              <a:rPr lang="cs-CZ" dirty="0" smtClean="0"/>
              <a:t> slinných žláz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49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err="1" smtClean="0"/>
              <a:t>Plautova</a:t>
            </a:r>
            <a:r>
              <a:rPr lang="cs-CZ" dirty="0" smtClean="0"/>
              <a:t>- Vincentova angína</a:t>
            </a:r>
          </a:p>
          <a:p>
            <a:pPr lvl="1"/>
            <a:r>
              <a:rPr lang="cs-CZ" dirty="0" smtClean="0"/>
              <a:t>Mladší muži, v tíživé sociální situaci (karence vitamínů, zima, vlhkost…)</a:t>
            </a:r>
          </a:p>
          <a:p>
            <a:pPr lvl="1"/>
            <a:r>
              <a:rPr lang="cs-CZ" dirty="0" err="1" smtClean="0"/>
              <a:t>Bacillus</a:t>
            </a:r>
            <a:r>
              <a:rPr lang="cs-CZ" dirty="0" smtClean="0"/>
              <a:t> </a:t>
            </a:r>
            <a:r>
              <a:rPr lang="cs-CZ" dirty="0" err="1" smtClean="0"/>
              <a:t>fusiformis</a:t>
            </a:r>
            <a:r>
              <a:rPr lang="cs-CZ" dirty="0" smtClean="0"/>
              <a:t>, </a:t>
            </a:r>
            <a:r>
              <a:rPr lang="cs-CZ" dirty="0" err="1" smtClean="0"/>
              <a:t>Borrelia</a:t>
            </a:r>
            <a:r>
              <a:rPr lang="cs-CZ" dirty="0" smtClean="0"/>
              <a:t> Vincenti,</a:t>
            </a:r>
          </a:p>
          <a:p>
            <a:pPr lvl="1"/>
            <a:r>
              <a:rPr lang="cs-CZ" dirty="0" err="1" smtClean="0"/>
              <a:t>Lymfadenopathie</a:t>
            </a:r>
            <a:r>
              <a:rPr lang="cs-CZ" dirty="0" smtClean="0"/>
              <a:t> jednostranně povleklá mandle, ulcerace na dásních s pablánami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Leukemie a lymfomy</a:t>
            </a:r>
          </a:p>
          <a:p>
            <a:pPr lvl="1"/>
            <a:r>
              <a:rPr lang="cs-CZ" dirty="0" smtClean="0"/>
              <a:t>Orální infiltráty, </a:t>
            </a:r>
            <a:r>
              <a:rPr lang="cs-CZ" dirty="0" err="1" smtClean="0"/>
              <a:t>hyperplázie</a:t>
            </a:r>
            <a:r>
              <a:rPr lang="cs-CZ" dirty="0" smtClean="0"/>
              <a:t> dásní, ulcerace, krvácení</a:t>
            </a:r>
          </a:p>
          <a:p>
            <a:pPr lvl="1"/>
            <a:r>
              <a:rPr lang="cs-CZ" dirty="0" smtClean="0"/>
              <a:t>Sliznice je namodralá, oteklá, rozpadlé vředy s podminovanými okraji</a:t>
            </a:r>
          </a:p>
          <a:p>
            <a:pPr lvl="1"/>
            <a:r>
              <a:rPr lang="cs-CZ" dirty="0" smtClean="0"/>
              <a:t>Zvýšené riziko krvácení!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err="1" smtClean="0"/>
              <a:t>Agranulocytóza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Pokes</a:t>
            </a:r>
            <a:r>
              <a:rPr lang="cs-CZ" dirty="0" smtClean="0"/>
              <a:t> celkového počtu krvinek s výrazným úbytkem granulocytů</a:t>
            </a:r>
          </a:p>
          <a:p>
            <a:pPr lvl="1"/>
            <a:r>
              <a:rPr lang="cs-CZ" dirty="0" smtClean="0"/>
              <a:t>Vliv léků (cytostatika, benzeny…), ionizační záření, bakteriální a virové infekce…</a:t>
            </a:r>
          </a:p>
          <a:p>
            <a:pPr lvl="1"/>
            <a:r>
              <a:rPr lang="cs-CZ" dirty="0" smtClean="0"/>
              <a:t>Na sliznice </a:t>
            </a:r>
            <a:r>
              <a:rPr lang="cs-CZ" dirty="0" err="1" smtClean="0"/>
              <a:t>dú</a:t>
            </a:r>
            <a:r>
              <a:rPr lang="cs-CZ" dirty="0" smtClean="0"/>
              <a:t> nacházíme nekrózy, ulcerace s pablánou..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17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Traumatické a mikrobiální ulcerace</a:t>
            </a:r>
          </a:p>
          <a:p>
            <a:pPr lvl="1"/>
            <a:r>
              <a:rPr lang="cs-CZ" dirty="0"/>
              <a:t>Dekubitální vřed</a:t>
            </a:r>
          </a:p>
          <a:p>
            <a:pPr lvl="2"/>
            <a:r>
              <a:rPr lang="cs-CZ" dirty="0"/>
              <a:t>Na laterální straně jazyka</a:t>
            </a:r>
          </a:p>
          <a:p>
            <a:pPr lvl="2"/>
            <a:r>
              <a:rPr lang="cs-CZ" dirty="0"/>
              <a:t>Náhodné či psychické </a:t>
            </a:r>
            <a:r>
              <a:rPr lang="cs-CZ" dirty="0" err="1"/>
              <a:t>pokousní</a:t>
            </a:r>
            <a:r>
              <a:rPr lang="cs-CZ" dirty="0"/>
              <a:t>, dráždění protézou</a:t>
            </a:r>
          </a:p>
          <a:p>
            <a:pPr lvl="2"/>
            <a:r>
              <a:rPr lang="cs-CZ" dirty="0"/>
              <a:t>Možnost superinfekce anaerobními mikroorganismy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Tuberculosis</a:t>
            </a:r>
            <a:r>
              <a:rPr lang="cs-CZ" dirty="0" smtClean="0"/>
              <a:t> </a:t>
            </a:r>
            <a:r>
              <a:rPr lang="cs-CZ" dirty="0" err="1" smtClean="0"/>
              <a:t>ulcerosa</a:t>
            </a:r>
            <a:endParaRPr lang="cs-CZ" dirty="0" smtClean="0"/>
          </a:p>
          <a:p>
            <a:pPr lvl="1"/>
            <a:r>
              <a:rPr lang="cs-CZ" dirty="0" smtClean="0"/>
              <a:t>Ulcerace s lymfadenitidou u pacientů s TBC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Granulomatósa</a:t>
            </a:r>
            <a:r>
              <a:rPr lang="cs-CZ" dirty="0" smtClean="0"/>
              <a:t> s </a:t>
            </a:r>
            <a:r>
              <a:rPr lang="cs-CZ" dirty="0" err="1" smtClean="0"/>
              <a:t>polyangiitidou</a:t>
            </a:r>
            <a:endParaRPr lang="cs-CZ" dirty="0" smtClean="0"/>
          </a:p>
          <a:p>
            <a:pPr lvl="1"/>
            <a:r>
              <a:rPr lang="cs-CZ" dirty="0" smtClean="0"/>
              <a:t>Onemocnění s postižením ledvin, nekrotizující </a:t>
            </a:r>
            <a:r>
              <a:rPr lang="cs-CZ" dirty="0" err="1" smtClean="0"/>
              <a:t>rhinofaryngitida</a:t>
            </a:r>
            <a:r>
              <a:rPr lang="cs-CZ" dirty="0" smtClean="0"/>
              <a:t>, sinusitidy</a:t>
            </a:r>
          </a:p>
          <a:p>
            <a:pPr lvl="1"/>
            <a:r>
              <a:rPr lang="cs-CZ" dirty="0" smtClean="0"/>
              <a:t>Na sliznicích jsou hluboké ragády, ulcerace, které mohou vést k destrukci skeletu (rozpad nosu, destrukce zubních lůžek)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Mykózy </a:t>
            </a:r>
          </a:p>
          <a:p>
            <a:pPr lvl="1"/>
            <a:r>
              <a:rPr lang="cs-CZ" dirty="0"/>
              <a:t>Ulcerózní formy mykotických infekcí </a:t>
            </a:r>
          </a:p>
          <a:p>
            <a:pPr lvl="1"/>
            <a:r>
              <a:rPr lang="cs-CZ" dirty="0"/>
              <a:t>Blastomykózy, sporotrichózy, </a:t>
            </a:r>
            <a:r>
              <a:rPr lang="cs-CZ" dirty="0" err="1"/>
              <a:t>cryptococcus</a:t>
            </a:r>
            <a:r>
              <a:rPr lang="cs-CZ" dirty="0"/>
              <a:t> </a:t>
            </a:r>
            <a:r>
              <a:rPr lang="cs-CZ" dirty="0" err="1"/>
              <a:t>neoformans</a:t>
            </a:r>
            <a:r>
              <a:rPr lang="cs-CZ" dirty="0"/>
              <a:t>, </a:t>
            </a:r>
            <a:r>
              <a:rPr lang="cs-CZ" dirty="0" err="1"/>
              <a:t>histoplasma</a:t>
            </a:r>
            <a:r>
              <a:rPr lang="cs-CZ" dirty="0"/>
              <a:t> </a:t>
            </a:r>
            <a:r>
              <a:rPr lang="cs-CZ" dirty="0" err="1"/>
              <a:t>capsulatum</a:t>
            </a:r>
            <a:r>
              <a:rPr lang="cs-CZ" dirty="0"/>
              <a:t>…</a:t>
            </a:r>
          </a:p>
          <a:p>
            <a:endParaRPr lang="cs-CZ" dirty="0" smtClean="0"/>
          </a:p>
          <a:p>
            <a:r>
              <a:rPr lang="cs-CZ" dirty="0" smtClean="0"/>
              <a:t>CMV infekce</a:t>
            </a:r>
          </a:p>
          <a:p>
            <a:pPr lvl="1"/>
            <a:r>
              <a:rPr lang="cs-CZ" dirty="0" smtClean="0"/>
              <a:t>Při snížené </a:t>
            </a:r>
            <a:r>
              <a:rPr lang="cs-CZ" dirty="0" err="1" smtClean="0"/>
              <a:t>obrannyschopnosti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Neostře </a:t>
            </a:r>
            <a:r>
              <a:rPr lang="cs-CZ" dirty="0" err="1" smtClean="0"/>
              <a:t>ohraničeé</a:t>
            </a:r>
            <a:r>
              <a:rPr lang="cs-CZ" dirty="0" smtClean="0"/>
              <a:t> ulcerace, v oblasti měkkého patra a </a:t>
            </a:r>
            <a:r>
              <a:rPr lang="cs-CZ" dirty="0" err="1" smtClean="0"/>
              <a:t>úvuly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3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cs-CZ" sz="4000" dirty="0" smtClean="0"/>
              <a:t>Procesy s tvorbou </a:t>
            </a:r>
            <a:r>
              <a:rPr lang="cs-CZ" sz="4000" dirty="0" err="1" smtClean="0"/>
              <a:t>pištělí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390059"/>
          </a:xfrm>
        </p:spPr>
        <p:txBody>
          <a:bodyPr/>
          <a:lstStyle/>
          <a:p>
            <a:r>
              <a:rPr lang="cs-CZ" dirty="0" smtClean="0"/>
              <a:t>Aktinomykóza</a:t>
            </a:r>
          </a:p>
          <a:p>
            <a:pPr lvl="1"/>
            <a:r>
              <a:rPr lang="cs-CZ" dirty="0" smtClean="0"/>
              <a:t>Chronický </a:t>
            </a:r>
            <a:r>
              <a:rPr lang="cs-CZ" dirty="0" err="1" smtClean="0"/>
              <a:t>granulomatózní</a:t>
            </a:r>
            <a:r>
              <a:rPr lang="cs-CZ" dirty="0" smtClean="0"/>
              <a:t> zánět</a:t>
            </a:r>
          </a:p>
          <a:p>
            <a:pPr lvl="1"/>
            <a:r>
              <a:rPr lang="cs-CZ" dirty="0" err="1" smtClean="0"/>
              <a:t>Actinomyces</a:t>
            </a:r>
            <a:r>
              <a:rPr lang="cs-CZ" dirty="0" smtClean="0"/>
              <a:t> </a:t>
            </a:r>
            <a:r>
              <a:rPr lang="cs-CZ" dirty="0" err="1" smtClean="0"/>
              <a:t>israeli</a:t>
            </a:r>
            <a:r>
              <a:rPr lang="cs-CZ" dirty="0" smtClean="0"/>
              <a:t> / </a:t>
            </a:r>
            <a:r>
              <a:rPr lang="cs-CZ" dirty="0" err="1" smtClean="0"/>
              <a:t>nocardia</a:t>
            </a:r>
            <a:r>
              <a:rPr lang="cs-CZ" dirty="0" smtClean="0"/>
              <a:t> </a:t>
            </a:r>
            <a:r>
              <a:rPr lang="cs-CZ" dirty="0" err="1" smtClean="0"/>
              <a:t>asteroides</a:t>
            </a:r>
            <a:r>
              <a:rPr lang="cs-CZ" dirty="0" smtClean="0"/>
              <a:t> (obvyklí </a:t>
            </a:r>
            <a:r>
              <a:rPr lang="cs-CZ" dirty="0" err="1" smtClean="0"/>
              <a:t>saprofyté</a:t>
            </a:r>
            <a:r>
              <a:rPr lang="cs-CZ" dirty="0" smtClean="0"/>
              <a:t> </a:t>
            </a:r>
            <a:r>
              <a:rPr lang="cs-CZ" dirty="0" err="1" smtClean="0"/>
              <a:t>dú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Tuhý infiltrát v dásních dolní čelisti s tvorbou </a:t>
            </a:r>
            <a:r>
              <a:rPr lang="cs-CZ" dirty="0" err="1" smtClean="0"/>
              <a:t>pištělí</a:t>
            </a:r>
            <a:r>
              <a:rPr lang="cs-CZ" dirty="0" smtClean="0"/>
              <a:t>, kterými se </a:t>
            </a:r>
            <a:r>
              <a:rPr lang="cs-CZ" dirty="0" err="1" smtClean="0"/>
              <a:t>drenují</a:t>
            </a:r>
            <a:r>
              <a:rPr lang="cs-CZ" dirty="0" smtClean="0"/>
              <a:t> abscesy</a:t>
            </a:r>
          </a:p>
          <a:p>
            <a:pPr lvl="1"/>
            <a:r>
              <a:rPr lang="cs-CZ" dirty="0" smtClean="0"/>
              <a:t>Možnost lokálního šíření zánětu (čelní kosti, </a:t>
            </a:r>
            <a:r>
              <a:rPr lang="cs-CZ" dirty="0" err="1" smtClean="0"/>
              <a:t>orbita</a:t>
            </a:r>
            <a:r>
              <a:rPr lang="cs-CZ" dirty="0" smtClean="0"/>
              <a:t>, sinusy)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Laterální a mediální krční pištěl</a:t>
            </a:r>
          </a:p>
          <a:p>
            <a:pPr lvl="1"/>
            <a:r>
              <a:rPr lang="cs-CZ" dirty="0" err="1" smtClean="0"/>
              <a:t>Brachiogenní</a:t>
            </a:r>
            <a:r>
              <a:rPr lang="cs-CZ" dirty="0" smtClean="0"/>
              <a:t> </a:t>
            </a:r>
            <a:r>
              <a:rPr lang="cs-CZ" dirty="0" err="1" smtClean="0"/>
              <a:t>pištěle</a:t>
            </a:r>
            <a:r>
              <a:rPr lang="cs-CZ" dirty="0" smtClean="0"/>
              <a:t> a cysty při neúplném uzávěru sinus </a:t>
            </a:r>
            <a:r>
              <a:rPr lang="cs-CZ" dirty="0" err="1" smtClean="0"/>
              <a:t>cervicalis</a:t>
            </a:r>
            <a:endParaRPr lang="cs-CZ" dirty="0"/>
          </a:p>
          <a:p>
            <a:pPr lvl="1"/>
            <a:r>
              <a:rPr lang="cs-CZ" dirty="0" smtClean="0"/>
              <a:t> mediální krční cysty – perzistující </a:t>
            </a:r>
            <a:r>
              <a:rPr lang="cs-CZ" dirty="0" err="1" smtClean="0"/>
              <a:t>ductus</a:t>
            </a:r>
            <a:r>
              <a:rPr lang="cs-CZ" dirty="0" smtClean="0"/>
              <a:t> </a:t>
            </a:r>
            <a:r>
              <a:rPr lang="cs-CZ" dirty="0" err="1" smtClean="0"/>
              <a:t>thyreoglossus</a:t>
            </a: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AutoShape 2" descr="Výsledek obrázku pro actinomycosis"/>
          <p:cNvSpPr>
            <a:spLocks noChangeAspect="1" noChangeArrowheads="1"/>
          </p:cNvSpPr>
          <p:nvPr/>
        </p:nvSpPr>
        <p:spPr bwMode="auto">
          <a:xfrm>
            <a:off x="155575" y="-1195388"/>
            <a:ext cx="3324225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3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/>
              <a:t>Skrofuloderma</a:t>
            </a:r>
          </a:p>
          <a:p>
            <a:pPr lvl="1"/>
            <a:r>
              <a:rPr lang="cs-CZ" dirty="0"/>
              <a:t>Kožní forma TBC</a:t>
            </a:r>
          </a:p>
          <a:p>
            <a:pPr lvl="1"/>
            <a:r>
              <a:rPr lang="cs-CZ" dirty="0"/>
              <a:t>Dochází k provalení navenek/ do </a:t>
            </a:r>
            <a:r>
              <a:rPr lang="cs-CZ" dirty="0" err="1"/>
              <a:t>dú</a:t>
            </a:r>
            <a:r>
              <a:rPr lang="cs-CZ" dirty="0"/>
              <a:t> (jazyk, tvář, tvrdé patro)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86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4400" dirty="0" err="1" smtClean="0"/>
              <a:t>Pseudomembranózní</a:t>
            </a:r>
            <a:r>
              <a:rPr lang="cs-CZ" sz="4400" dirty="0" smtClean="0"/>
              <a:t> změny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cs-CZ" dirty="0" smtClean="0"/>
              <a:t>Difterie (záškrt)</a:t>
            </a:r>
          </a:p>
          <a:p>
            <a:pPr lvl="1"/>
            <a:r>
              <a:rPr lang="cs-CZ" dirty="0" err="1" smtClean="0"/>
              <a:t>Corynebacterium</a:t>
            </a:r>
            <a:r>
              <a:rPr lang="cs-CZ" dirty="0" smtClean="0"/>
              <a:t> </a:t>
            </a:r>
            <a:r>
              <a:rPr lang="cs-CZ" dirty="0" err="1" smtClean="0"/>
              <a:t>diphtheriae</a:t>
            </a:r>
            <a:r>
              <a:rPr lang="cs-CZ" dirty="0" smtClean="0"/>
              <a:t>, provádíme očkování</a:t>
            </a:r>
          </a:p>
          <a:p>
            <a:pPr lvl="1"/>
            <a:r>
              <a:rPr lang="cs-CZ" dirty="0" smtClean="0"/>
              <a:t>Po 2-5 dnech katarální až </a:t>
            </a:r>
            <a:r>
              <a:rPr lang="cs-CZ" dirty="0" err="1" smtClean="0"/>
              <a:t>pseudomembranózní</a:t>
            </a:r>
            <a:r>
              <a:rPr lang="cs-CZ" dirty="0" smtClean="0"/>
              <a:t> zánět zejména tonsil</a:t>
            </a:r>
          </a:p>
          <a:p>
            <a:pPr lvl="1"/>
            <a:r>
              <a:rPr lang="cs-CZ" dirty="0" smtClean="0"/>
              <a:t>Bolesti v krku, zduření mandlí, čepy s pablánami</a:t>
            </a:r>
          </a:p>
          <a:p>
            <a:pPr lvl="1"/>
            <a:r>
              <a:rPr lang="cs-CZ" dirty="0" smtClean="0"/>
              <a:t>Benigní (samovolně se odloučí)</a:t>
            </a:r>
          </a:p>
          <a:p>
            <a:pPr lvl="1"/>
            <a:r>
              <a:rPr lang="cs-CZ" dirty="0" smtClean="0"/>
              <a:t>Maligní – rozšíření , </a:t>
            </a:r>
            <a:r>
              <a:rPr lang="cs-CZ" dirty="0" err="1" smtClean="0"/>
              <a:t>lymfadenopathie</a:t>
            </a:r>
            <a:r>
              <a:rPr lang="cs-CZ" dirty="0" smtClean="0"/>
              <a:t>, otok kolem krku, dýchací obtíže, nasládlý zápach z úst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err="1" smtClean="0"/>
              <a:t>Scarlatina</a:t>
            </a:r>
            <a:r>
              <a:rPr lang="cs-CZ" dirty="0" smtClean="0"/>
              <a:t> (spála)</a:t>
            </a:r>
          </a:p>
          <a:p>
            <a:pPr lvl="1"/>
            <a:r>
              <a:rPr lang="cs-CZ" dirty="0" smtClean="0"/>
              <a:t>Streptokokové infekční onemocnění</a:t>
            </a:r>
          </a:p>
          <a:p>
            <a:pPr lvl="1"/>
            <a:r>
              <a:rPr lang="cs-CZ" dirty="0" smtClean="0"/>
              <a:t>Nechutenství , nauzea, malinový jazyk, </a:t>
            </a:r>
            <a:r>
              <a:rPr lang="cs-CZ" dirty="0" err="1" smtClean="0"/>
              <a:t>lymfadenopathie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Léčba ATB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06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/>
          </a:bodyPr>
          <a:lstStyle/>
          <a:p>
            <a:r>
              <a:rPr lang="cs-CZ" dirty="0" smtClean="0"/>
              <a:t>Obsah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Léze sliznice s charakteristickým obrazem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Záněty orální a </a:t>
            </a:r>
            <a:r>
              <a:rPr lang="cs-CZ" dirty="0" err="1" smtClean="0">
                <a:solidFill>
                  <a:srgbClr val="FF0000"/>
                </a:solidFill>
              </a:rPr>
              <a:t>periorální</a:t>
            </a:r>
            <a:r>
              <a:rPr lang="cs-CZ" dirty="0" smtClean="0">
                <a:solidFill>
                  <a:srgbClr val="FF0000"/>
                </a:solidFill>
              </a:rPr>
              <a:t> oblasti</a:t>
            </a:r>
          </a:p>
          <a:p>
            <a:r>
              <a:rPr lang="cs-CZ" dirty="0" smtClean="0"/>
              <a:t>Změny sliznice při celkových onemocněních</a:t>
            </a:r>
          </a:p>
          <a:p>
            <a:r>
              <a:rPr lang="cs-CZ" dirty="0" smtClean="0"/>
              <a:t>Granulomy a </a:t>
            </a:r>
            <a:r>
              <a:rPr lang="cs-CZ" dirty="0" err="1" smtClean="0"/>
              <a:t>epulitidy</a:t>
            </a:r>
            <a:endParaRPr lang="cs-CZ" dirty="0" smtClean="0"/>
          </a:p>
          <a:p>
            <a:r>
              <a:rPr lang="cs-CZ" dirty="0"/>
              <a:t>Patologie </a:t>
            </a:r>
            <a:r>
              <a:rPr lang="cs-CZ" dirty="0" smtClean="0"/>
              <a:t>jazyka</a:t>
            </a:r>
          </a:p>
          <a:p>
            <a:r>
              <a:rPr lang="cs-CZ" dirty="0" err="1"/>
              <a:t>Patolige</a:t>
            </a:r>
            <a:r>
              <a:rPr lang="cs-CZ" dirty="0"/>
              <a:t> slinných žláz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9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Záněty orální a </a:t>
            </a:r>
            <a:r>
              <a:rPr lang="cs-CZ" dirty="0" err="1" smtClean="0"/>
              <a:t>periorální</a:t>
            </a:r>
            <a:r>
              <a:rPr lang="cs-CZ" dirty="0" smtClean="0"/>
              <a:t> oblasti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/>
              <a:t>Etiopatogeneze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Vlivy fyzikální – mechanické dráždění, RTG, UV, proud</a:t>
            </a:r>
          </a:p>
          <a:p>
            <a:pPr lvl="1"/>
            <a:r>
              <a:rPr lang="cs-CZ" dirty="0" smtClean="0"/>
              <a:t>Vlivy chemické </a:t>
            </a:r>
          </a:p>
          <a:p>
            <a:pPr lvl="1"/>
            <a:r>
              <a:rPr lang="cs-CZ" dirty="0" smtClean="0"/>
              <a:t>Mikroorganismy 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Nejčastější jsou hnisavé záněty, často vysoce patogenní agens odolné proti ATB, </a:t>
            </a:r>
          </a:p>
          <a:p>
            <a:pPr lvl="1"/>
            <a:r>
              <a:rPr lang="cs-CZ" dirty="0" smtClean="0"/>
              <a:t>Vznik při </a:t>
            </a:r>
            <a:r>
              <a:rPr lang="cs-CZ" dirty="0" err="1" smtClean="0"/>
              <a:t>trumatech</a:t>
            </a:r>
            <a:r>
              <a:rPr lang="cs-CZ" dirty="0" smtClean="0"/>
              <a:t>, pomnožení v defektním prostředí (</a:t>
            </a:r>
            <a:r>
              <a:rPr lang="cs-CZ" dirty="0" err="1" smtClean="0"/>
              <a:t>kariezní</a:t>
            </a:r>
            <a:r>
              <a:rPr lang="cs-CZ" dirty="0" smtClean="0"/>
              <a:t> chrup, nekrotická pulpa, gingivální choboty), změny pH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6078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dirty="0"/>
              <a:t>Záněty dutiny </a:t>
            </a:r>
            <a:r>
              <a:rPr lang="cs-CZ" dirty="0" smtClean="0"/>
              <a:t>ústní</a:t>
            </a:r>
          </a:p>
          <a:p>
            <a:pPr lvl="1"/>
            <a:r>
              <a:rPr lang="cs-CZ" dirty="0" smtClean="0"/>
              <a:t>Katarální stomatitida</a:t>
            </a:r>
          </a:p>
          <a:p>
            <a:pPr lvl="2"/>
            <a:r>
              <a:rPr lang="cs-CZ" dirty="0" smtClean="0"/>
              <a:t>Velmi častý zánět, zčervenání a prosáknutí sliznice</a:t>
            </a:r>
          </a:p>
          <a:p>
            <a:pPr lvl="2"/>
            <a:r>
              <a:rPr lang="cs-CZ" dirty="0" smtClean="0"/>
              <a:t>Pyogenní bakterie při infekcích</a:t>
            </a:r>
          </a:p>
          <a:p>
            <a:pPr lvl="2"/>
            <a:endParaRPr lang="cs-CZ" dirty="0" smtClean="0"/>
          </a:p>
          <a:p>
            <a:pPr lvl="1"/>
            <a:r>
              <a:rPr lang="cs-CZ" dirty="0" err="1" smtClean="0"/>
              <a:t>Serofibrinózní</a:t>
            </a:r>
            <a:r>
              <a:rPr lang="cs-CZ" dirty="0" smtClean="0"/>
              <a:t> stomatitida</a:t>
            </a:r>
          </a:p>
          <a:p>
            <a:pPr lvl="2"/>
            <a:r>
              <a:rPr lang="cs-CZ" dirty="0" smtClean="0"/>
              <a:t>Různá hloubka epiteliálního defektu, </a:t>
            </a:r>
            <a:r>
              <a:rPr lang="cs-CZ" dirty="0" err="1" smtClean="0"/>
              <a:t>fibrinózně-membranózní</a:t>
            </a:r>
            <a:r>
              <a:rPr lang="cs-CZ" dirty="0" smtClean="0"/>
              <a:t> povlak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Hnisavá stomatitida </a:t>
            </a:r>
          </a:p>
          <a:p>
            <a:pPr lvl="2"/>
            <a:r>
              <a:rPr lang="cs-CZ" dirty="0" smtClean="0"/>
              <a:t>Bakterie v hlubších vrstvách sliznice</a:t>
            </a:r>
          </a:p>
          <a:p>
            <a:pPr lvl="2"/>
            <a:r>
              <a:rPr lang="cs-CZ" dirty="0" smtClean="0"/>
              <a:t>Ulcerózní stomatitida, nekrotizující stomatitida, gangrenózní stomatitida…</a:t>
            </a:r>
          </a:p>
          <a:p>
            <a:pPr lvl="2"/>
            <a:r>
              <a:rPr lang="cs-CZ" dirty="0" smtClean="0"/>
              <a:t>Zejména při celkovém oslabení imunitního systému, při chronických otravách, 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Chronická stomatitida</a:t>
            </a:r>
          </a:p>
          <a:p>
            <a:pPr lvl="2"/>
            <a:r>
              <a:rPr lang="cs-CZ" dirty="0" err="1" smtClean="0"/>
              <a:t>Proliferativní</a:t>
            </a:r>
            <a:r>
              <a:rPr lang="cs-CZ" dirty="0" smtClean="0"/>
              <a:t>, exsudativní změny, sklerotizace vaziva, zvýšená vaskularizace</a:t>
            </a:r>
          </a:p>
          <a:p>
            <a:pPr lvl="2"/>
            <a:r>
              <a:rPr lang="cs-CZ" dirty="0" smtClean="0"/>
              <a:t>Při chronickém dráždění sliznice</a:t>
            </a:r>
            <a:endParaRPr lang="cs-CZ" dirty="0"/>
          </a:p>
          <a:p>
            <a:pPr lvl="2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35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lvl="1"/>
            <a:r>
              <a:rPr lang="cs-CZ" dirty="0" err="1"/>
              <a:t>Dentitio</a:t>
            </a:r>
            <a:r>
              <a:rPr lang="cs-CZ" dirty="0"/>
              <a:t> </a:t>
            </a:r>
            <a:r>
              <a:rPr lang="cs-CZ" dirty="0" err="1"/>
              <a:t>difficillis</a:t>
            </a:r>
            <a:endParaRPr lang="cs-CZ" dirty="0"/>
          </a:p>
          <a:p>
            <a:pPr lvl="2"/>
            <a:r>
              <a:rPr lang="cs-CZ" dirty="0" err="1"/>
              <a:t>Poruhcy</a:t>
            </a:r>
            <a:r>
              <a:rPr lang="cs-CZ" dirty="0"/>
              <a:t> prořezávání zubů</a:t>
            </a:r>
          </a:p>
          <a:p>
            <a:pPr lvl="2"/>
            <a:r>
              <a:rPr lang="cs-CZ" dirty="0"/>
              <a:t>Při stísněném prostoru, zejména u 8.zubů v dolní čelisti</a:t>
            </a:r>
          </a:p>
          <a:p>
            <a:pPr lvl="2"/>
            <a:r>
              <a:rPr lang="cs-CZ" dirty="0"/>
              <a:t>Bolestivost, napjatá sliznice v okolí korunky</a:t>
            </a:r>
          </a:p>
          <a:p>
            <a:pPr lvl="2"/>
            <a:r>
              <a:rPr lang="cs-CZ" dirty="0"/>
              <a:t>Vznik erozí nad korunkou, choboty a </a:t>
            </a:r>
            <a:r>
              <a:rPr lang="cs-CZ" dirty="0" err="1"/>
              <a:t>pištěle</a:t>
            </a:r>
            <a:r>
              <a:rPr lang="cs-CZ" dirty="0"/>
              <a:t>, </a:t>
            </a:r>
            <a:r>
              <a:rPr lang="cs-CZ" dirty="0" err="1"/>
              <a:t>snažší</a:t>
            </a:r>
            <a:r>
              <a:rPr lang="cs-CZ" dirty="0"/>
              <a:t> pomnožení bakterií</a:t>
            </a:r>
          </a:p>
          <a:p>
            <a:pPr lvl="2"/>
            <a:r>
              <a:rPr lang="cs-CZ" dirty="0"/>
              <a:t>Zánět, zčervenání, bolestivost, ulcerace, nekrózy…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98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cs-CZ" dirty="0" smtClean="0"/>
              <a:t>Záněty </a:t>
            </a:r>
            <a:r>
              <a:rPr lang="cs-CZ" dirty="0" err="1" smtClean="0"/>
              <a:t>periorálních</a:t>
            </a:r>
            <a:r>
              <a:rPr lang="cs-CZ" dirty="0" smtClean="0"/>
              <a:t> měkkých tkání – </a:t>
            </a:r>
            <a:r>
              <a:rPr lang="cs-CZ" sz="1800" dirty="0" smtClean="0"/>
              <a:t>hnisavé onemocnění kůže způsobení stafylokoky, </a:t>
            </a:r>
            <a:r>
              <a:rPr lang="cs-CZ" sz="1800" dirty="0" err="1" smtClean="0"/>
              <a:t>strpetokoky</a:t>
            </a:r>
            <a:r>
              <a:rPr lang="cs-CZ" sz="1800" dirty="0" smtClean="0"/>
              <a:t>, </a:t>
            </a:r>
            <a:r>
              <a:rPr lang="cs-CZ" sz="1800" dirty="0" err="1" smtClean="0"/>
              <a:t>klebsielou</a:t>
            </a:r>
            <a:r>
              <a:rPr lang="cs-CZ" sz="1800" dirty="0" smtClean="0"/>
              <a:t>…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Pyodermie bez návaznosti na kožní adnexa</a:t>
            </a:r>
          </a:p>
          <a:p>
            <a:pPr lvl="2"/>
            <a:r>
              <a:rPr lang="cs-CZ" dirty="0" smtClean="0"/>
              <a:t>Impetigo </a:t>
            </a:r>
            <a:r>
              <a:rPr lang="cs-CZ" dirty="0" err="1" smtClean="0"/>
              <a:t>kontaginosa</a:t>
            </a:r>
            <a:r>
              <a:rPr lang="cs-CZ" dirty="0" smtClean="0"/>
              <a:t> – drobné puchýřky v obličeji, po prasknutí vznikají eroze, medově žluté krusty, po vyhojení mohou zůstat pigmentace, predilekčně okraje rtů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Pyodermie s postižením kožních adnex</a:t>
            </a:r>
          </a:p>
          <a:p>
            <a:pPr lvl="2"/>
            <a:r>
              <a:rPr lang="cs-CZ" dirty="0" smtClean="0"/>
              <a:t>Folikulitida - ohraničený hnisavý zánět v návaznosti na vlasový </a:t>
            </a:r>
            <a:r>
              <a:rPr lang="cs-CZ" dirty="0" err="1" smtClean="0"/>
              <a:t>folikl</a:t>
            </a:r>
            <a:endParaRPr lang="cs-CZ" dirty="0" smtClean="0"/>
          </a:p>
          <a:p>
            <a:pPr lvl="2"/>
            <a:r>
              <a:rPr lang="cs-CZ" dirty="0" smtClean="0"/>
              <a:t>Furunkl – vzniká z </a:t>
            </a:r>
            <a:r>
              <a:rPr lang="cs-CZ" dirty="0" err="1" smtClean="0"/>
              <a:t>perifoliculitidy</a:t>
            </a:r>
            <a:r>
              <a:rPr lang="cs-CZ" dirty="0" smtClean="0"/>
              <a:t>, větší ložisko, neklid, zčervenání, napjatost, abscesy, hematogenní šíření, přechod do karbunklu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Flegmóna </a:t>
            </a:r>
            <a:r>
              <a:rPr lang="cs-CZ" dirty="0"/>
              <a:t>	</a:t>
            </a:r>
            <a:endParaRPr lang="cs-CZ" dirty="0" smtClean="0"/>
          </a:p>
          <a:p>
            <a:pPr lvl="2"/>
            <a:r>
              <a:rPr lang="cs-CZ" dirty="0" smtClean="0"/>
              <a:t>Akutní hnisavé onemocnění podkoží, zduření, zarudnutí, šíření v podkoží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68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Léze sliznice s charakteristickým obrazem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cs-CZ" dirty="0" smtClean="0"/>
              <a:t>Bělavé zbarvení sliznice</a:t>
            </a:r>
          </a:p>
          <a:p>
            <a:r>
              <a:rPr lang="cs-CZ" dirty="0" smtClean="0"/>
              <a:t>Pigmentové léze</a:t>
            </a:r>
          </a:p>
          <a:p>
            <a:r>
              <a:rPr lang="cs-CZ" dirty="0" smtClean="0"/>
              <a:t>Puchýřnaté onemocnění</a:t>
            </a:r>
          </a:p>
          <a:p>
            <a:r>
              <a:rPr lang="cs-CZ" dirty="0" smtClean="0"/>
              <a:t>Ulcerózní afekce</a:t>
            </a:r>
          </a:p>
          <a:p>
            <a:r>
              <a:rPr lang="cs-CZ" dirty="0" smtClean="0"/>
              <a:t>Procesy s tvorbou </a:t>
            </a:r>
            <a:r>
              <a:rPr lang="cs-CZ" dirty="0" err="1" smtClean="0"/>
              <a:t>pištělí</a:t>
            </a:r>
            <a:endParaRPr lang="cs-CZ" dirty="0" smtClean="0"/>
          </a:p>
          <a:p>
            <a:r>
              <a:rPr lang="cs-CZ" dirty="0" err="1" smtClean="0"/>
              <a:t>Pseudomembranózní</a:t>
            </a:r>
            <a:r>
              <a:rPr lang="cs-CZ" dirty="0" smtClean="0"/>
              <a:t>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55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/>
          </a:bodyPr>
          <a:lstStyle/>
          <a:p>
            <a:r>
              <a:rPr lang="cs-CZ" dirty="0" smtClean="0"/>
              <a:t>Obsah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Léze sliznice s charakteristickým obrazem</a:t>
            </a:r>
          </a:p>
          <a:p>
            <a:r>
              <a:rPr lang="cs-CZ" dirty="0" smtClean="0"/>
              <a:t>Záněty orální a </a:t>
            </a:r>
            <a:r>
              <a:rPr lang="cs-CZ" dirty="0" err="1" smtClean="0"/>
              <a:t>periorální</a:t>
            </a:r>
            <a:r>
              <a:rPr lang="cs-CZ" dirty="0" smtClean="0"/>
              <a:t> oblasti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Změny sliznice při celkových onemocněních</a:t>
            </a:r>
          </a:p>
          <a:p>
            <a:r>
              <a:rPr lang="cs-CZ" dirty="0" smtClean="0"/>
              <a:t>Granulomy a </a:t>
            </a:r>
            <a:r>
              <a:rPr lang="cs-CZ" dirty="0" err="1" smtClean="0"/>
              <a:t>epulitidy</a:t>
            </a:r>
            <a:endParaRPr lang="cs-CZ" dirty="0" smtClean="0"/>
          </a:p>
          <a:p>
            <a:r>
              <a:rPr lang="cs-CZ" dirty="0"/>
              <a:t>Patologie </a:t>
            </a:r>
            <a:r>
              <a:rPr lang="cs-CZ" dirty="0" smtClean="0"/>
              <a:t>jazyka</a:t>
            </a:r>
          </a:p>
          <a:p>
            <a:r>
              <a:rPr lang="cs-CZ" dirty="0" err="1"/>
              <a:t>Patolige</a:t>
            </a:r>
            <a:r>
              <a:rPr lang="cs-CZ" dirty="0"/>
              <a:t> slinných žláz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9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Změny sliznice při celkových onemocněních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cs-CZ" dirty="0" smtClean="0"/>
              <a:t>Onemocnění srdce</a:t>
            </a:r>
          </a:p>
          <a:p>
            <a:r>
              <a:rPr lang="cs-CZ" dirty="0" smtClean="0"/>
              <a:t>Onemocnění jater</a:t>
            </a:r>
          </a:p>
          <a:p>
            <a:r>
              <a:rPr lang="cs-CZ" dirty="0" smtClean="0"/>
              <a:t>Onemocnění GIT</a:t>
            </a:r>
          </a:p>
          <a:p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endParaRPr lang="cs-CZ" dirty="0" smtClean="0"/>
          </a:p>
          <a:p>
            <a:r>
              <a:rPr lang="cs-CZ" dirty="0" smtClean="0"/>
              <a:t>Onemocnění krvetvorného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49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Onemocnění srdce a krevního oběhu</a:t>
            </a:r>
          </a:p>
          <a:p>
            <a:pPr lvl="1"/>
            <a:r>
              <a:rPr lang="cs-CZ" sz="2000" dirty="0" smtClean="0"/>
              <a:t>Poruchy oběhu – změny slizničního reliéfu jazyka, vznik varixů</a:t>
            </a:r>
          </a:p>
          <a:p>
            <a:pPr lvl="1"/>
            <a:r>
              <a:rPr lang="cs-CZ" sz="2000" dirty="0" err="1" smtClean="0"/>
              <a:t>Trombotizace</a:t>
            </a:r>
            <a:r>
              <a:rPr lang="cs-CZ" sz="2000" dirty="0" smtClean="0"/>
              <a:t> – změny na spodině jazyka</a:t>
            </a:r>
          </a:p>
          <a:p>
            <a:pPr lvl="1"/>
            <a:r>
              <a:rPr lang="cs-CZ" sz="2000" dirty="0" smtClean="0"/>
              <a:t>Selhávání pravého srdce – zvětšení jazyka, sliznice modrofialová</a:t>
            </a:r>
          </a:p>
          <a:p>
            <a:pPr lvl="1"/>
            <a:r>
              <a:rPr lang="cs-CZ" sz="2000" dirty="0" smtClean="0"/>
              <a:t>Selhávání levého srdce – karmínově červená sliznice, bez zvětšení</a:t>
            </a:r>
          </a:p>
          <a:p>
            <a:pPr lvl="1"/>
            <a:r>
              <a:rPr lang="cs-CZ" sz="2000" dirty="0" smtClean="0"/>
              <a:t>Ateroskleróza  - atrofie sliznice dutiny ústní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828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smtClean="0"/>
              <a:t>Onemocnění jater</a:t>
            </a:r>
          </a:p>
          <a:p>
            <a:pPr lvl="1"/>
            <a:r>
              <a:rPr lang="cs-CZ" dirty="0" smtClean="0"/>
              <a:t>Změny na sliznici jazyka (atrofie </a:t>
            </a:r>
            <a:r>
              <a:rPr lang="cs-CZ" dirty="0" err="1" smtClean="0"/>
              <a:t>filiformních</a:t>
            </a:r>
            <a:r>
              <a:rPr lang="cs-CZ" dirty="0" smtClean="0"/>
              <a:t> papil), tmavočervená barva, bez povlaku, vlhký, hyperkeratóza</a:t>
            </a:r>
          </a:p>
          <a:p>
            <a:r>
              <a:rPr lang="cs-CZ" dirty="0" smtClean="0"/>
              <a:t>Onemocnění GIT</a:t>
            </a:r>
          </a:p>
          <a:p>
            <a:pPr lvl="1"/>
            <a:r>
              <a:rPr lang="cs-CZ" dirty="0" smtClean="0"/>
              <a:t>Recidivující afty s slizničních záhybech tváří, jazyka</a:t>
            </a:r>
          </a:p>
          <a:p>
            <a:r>
              <a:rPr lang="cs-CZ" dirty="0" smtClean="0"/>
              <a:t>DM</a:t>
            </a:r>
          </a:p>
          <a:p>
            <a:pPr lvl="1"/>
            <a:r>
              <a:rPr lang="cs-CZ" dirty="0" smtClean="0"/>
              <a:t>Vysoce variabilní nález</a:t>
            </a:r>
          </a:p>
          <a:p>
            <a:pPr lvl="1"/>
            <a:r>
              <a:rPr lang="cs-CZ" dirty="0" smtClean="0"/>
              <a:t>Červené zbarvení sliznice jazyka, vyhlazení reliéfu</a:t>
            </a:r>
          </a:p>
          <a:p>
            <a:pPr lvl="1"/>
            <a:r>
              <a:rPr lang="cs-CZ" dirty="0" smtClean="0"/>
              <a:t>Větší náchylnost k zánětům – leukoplakie, ulcerózní stomatitidy, keratózy sliznice</a:t>
            </a:r>
          </a:p>
          <a:p>
            <a:r>
              <a:rPr lang="cs-CZ" dirty="0" smtClean="0"/>
              <a:t>Onemocnění krvetvorného systému</a:t>
            </a:r>
          </a:p>
          <a:p>
            <a:pPr lvl="1"/>
            <a:r>
              <a:rPr lang="cs-CZ" dirty="0" smtClean="0"/>
              <a:t>U AML – na sliznici – prosáknutí, krvácení, nekrózy, ulcerace, ztráta zubů</a:t>
            </a:r>
          </a:p>
          <a:p>
            <a:pPr lvl="1"/>
            <a:r>
              <a:rPr lang="cs-CZ" dirty="0" err="1" smtClean="0"/>
              <a:t>Agranulocytóza</a:t>
            </a:r>
            <a:r>
              <a:rPr lang="cs-CZ" dirty="0" smtClean="0"/>
              <a:t> – ulcerace, nekrózy (často první příznaky AIDS/lymfomů/leukémií)</a:t>
            </a:r>
          </a:p>
          <a:p>
            <a:pPr lvl="1"/>
            <a:r>
              <a:rPr lang="cs-CZ" dirty="0" err="1" smtClean="0"/>
              <a:t>Plasmocytom</a:t>
            </a:r>
            <a:r>
              <a:rPr lang="cs-CZ" dirty="0" smtClean="0"/>
              <a:t> – šedavé uzly, na povrchu ulcerace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72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/>
          </a:bodyPr>
          <a:lstStyle/>
          <a:p>
            <a:r>
              <a:rPr lang="cs-CZ" dirty="0" smtClean="0"/>
              <a:t>Obsah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Léze sliznice s charakteristickým obrazem</a:t>
            </a:r>
          </a:p>
          <a:p>
            <a:r>
              <a:rPr lang="cs-CZ" dirty="0" smtClean="0"/>
              <a:t>Záněty orální a </a:t>
            </a:r>
            <a:r>
              <a:rPr lang="cs-CZ" dirty="0" err="1" smtClean="0"/>
              <a:t>periorální</a:t>
            </a:r>
            <a:r>
              <a:rPr lang="cs-CZ" dirty="0" smtClean="0"/>
              <a:t> oblasti</a:t>
            </a:r>
          </a:p>
          <a:p>
            <a:r>
              <a:rPr lang="cs-CZ" dirty="0" smtClean="0"/>
              <a:t>Změny sliznice při celkových onemocněních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Granulomy a </a:t>
            </a:r>
            <a:r>
              <a:rPr lang="cs-CZ" dirty="0" err="1" smtClean="0">
                <a:solidFill>
                  <a:srgbClr val="FF0000"/>
                </a:solidFill>
              </a:rPr>
              <a:t>epulitidy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/>
              <a:t>Patologie </a:t>
            </a:r>
            <a:r>
              <a:rPr lang="cs-CZ" dirty="0" smtClean="0"/>
              <a:t>jazyka</a:t>
            </a:r>
          </a:p>
          <a:p>
            <a:r>
              <a:rPr lang="cs-CZ" dirty="0" err="1"/>
              <a:t>Patolige</a:t>
            </a:r>
            <a:r>
              <a:rPr lang="cs-CZ" dirty="0"/>
              <a:t> slinných žláz</a:t>
            </a:r>
          </a:p>
          <a:p>
            <a:endParaRPr lang="cs-CZ" dirty="0"/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27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Granulomy a </a:t>
            </a:r>
            <a:r>
              <a:rPr lang="cs-CZ" dirty="0" err="1" smtClean="0"/>
              <a:t>epulitidy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Granulomy kolem cizích těles</a:t>
            </a:r>
          </a:p>
          <a:p>
            <a:pPr lvl="1"/>
            <a:r>
              <a:rPr lang="cs-CZ" dirty="0" smtClean="0"/>
              <a:t>Reakce na tělu cizí částice (vlákna, šicí materiál, krystaly, prach, úlomky kostí…)</a:t>
            </a:r>
          </a:p>
          <a:p>
            <a:pPr lvl="1"/>
            <a:r>
              <a:rPr lang="cs-CZ" dirty="0" smtClean="0"/>
              <a:t>Zánětlivá reakce se splýváním makrofágů – tvorba mnohojaderných buněk</a:t>
            </a:r>
          </a:p>
          <a:p>
            <a:pPr lvl="1"/>
            <a:r>
              <a:rPr lang="cs-CZ" dirty="0" smtClean="0"/>
              <a:t>Granulomy kolem šicího materiálu, granulomy kolem kostěných úlomků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4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err="1" smtClean="0"/>
              <a:t>Granuloma</a:t>
            </a:r>
            <a:r>
              <a:rPr lang="cs-CZ" dirty="0" smtClean="0"/>
              <a:t> </a:t>
            </a:r>
            <a:r>
              <a:rPr lang="cs-CZ" dirty="0" err="1" smtClean="0"/>
              <a:t>pyogenicum</a:t>
            </a:r>
            <a:r>
              <a:rPr lang="cs-CZ" dirty="0" smtClean="0"/>
              <a:t> (</a:t>
            </a:r>
            <a:r>
              <a:rPr lang="cs-CZ" dirty="0" err="1" smtClean="0"/>
              <a:t>gr</a:t>
            </a:r>
            <a:r>
              <a:rPr lang="cs-CZ" dirty="0" smtClean="0"/>
              <a:t>. </a:t>
            </a:r>
            <a:r>
              <a:rPr lang="cs-CZ" dirty="0" err="1" smtClean="0"/>
              <a:t>gravidarum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Tmavočervený útvar, na </a:t>
            </a:r>
            <a:r>
              <a:rPr lang="cs-CZ" dirty="0" err="1" smtClean="0"/>
              <a:t>dotky</a:t>
            </a:r>
            <a:r>
              <a:rPr lang="cs-CZ" dirty="0" smtClean="0"/>
              <a:t> krvácí</a:t>
            </a:r>
          </a:p>
          <a:p>
            <a:pPr lvl="1"/>
            <a:r>
              <a:rPr lang="cs-CZ" dirty="0" smtClean="0"/>
              <a:t>Hypertrofie granulační tkáně, prostoupená </a:t>
            </a:r>
            <a:r>
              <a:rPr lang="cs-CZ" dirty="0" err="1" smtClean="0"/>
              <a:t>neutrofily</a:t>
            </a:r>
            <a:r>
              <a:rPr lang="cs-CZ" dirty="0" smtClean="0"/>
              <a:t>. Podobá se kapilárnímu hemangiomu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Centrální </a:t>
            </a:r>
            <a:r>
              <a:rPr lang="cs-CZ" dirty="0" err="1" smtClean="0"/>
              <a:t>obrovskobuněčný</a:t>
            </a:r>
            <a:r>
              <a:rPr lang="cs-CZ" dirty="0" smtClean="0"/>
              <a:t> </a:t>
            </a:r>
            <a:r>
              <a:rPr lang="cs-CZ" dirty="0" err="1" smtClean="0"/>
              <a:t>graulom</a:t>
            </a:r>
            <a:endParaRPr lang="cs-CZ" dirty="0" smtClean="0"/>
          </a:p>
          <a:p>
            <a:pPr lvl="1"/>
            <a:r>
              <a:rPr lang="cs-CZ" dirty="0" smtClean="0"/>
              <a:t>Na RTG ohraničené projasnění</a:t>
            </a:r>
          </a:p>
          <a:p>
            <a:pPr lvl="1"/>
            <a:r>
              <a:rPr lang="cs-CZ" dirty="0" smtClean="0"/>
              <a:t>Může vést k </a:t>
            </a:r>
            <a:r>
              <a:rPr lang="cs-CZ" dirty="0" err="1" smtClean="0"/>
              <a:t>útaklu</a:t>
            </a:r>
            <a:r>
              <a:rPr lang="cs-CZ" dirty="0"/>
              <a:t>-</a:t>
            </a:r>
            <a:r>
              <a:rPr lang="cs-CZ" dirty="0" smtClean="0"/>
              <a:t> viklání zubu, resorpci kořene</a:t>
            </a:r>
          </a:p>
          <a:p>
            <a:pPr lvl="1"/>
            <a:r>
              <a:rPr lang="cs-CZ" dirty="0" smtClean="0"/>
              <a:t>Často recidivuje</a:t>
            </a:r>
          </a:p>
          <a:p>
            <a:pPr lvl="1"/>
            <a:r>
              <a:rPr lang="cs-CZ" dirty="0" smtClean="0"/>
              <a:t>Mnohojaderné buňky, často krvácení v okolí kostní fragmenty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84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Epulis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cs-CZ" dirty="0" err="1" smtClean="0"/>
              <a:t>E.granulomatosa</a:t>
            </a:r>
            <a:endParaRPr lang="cs-CZ" dirty="0" smtClean="0"/>
          </a:p>
          <a:p>
            <a:pPr lvl="1"/>
            <a:r>
              <a:rPr lang="cs-CZ" dirty="0" smtClean="0"/>
              <a:t>Na gingivě, zánětlivý </a:t>
            </a:r>
            <a:r>
              <a:rPr lang="cs-CZ" dirty="0" err="1" smtClean="0"/>
              <a:t>proliferativní</a:t>
            </a:r>
            <a:r>
              <a:rPr lang="cs-CZ" dirty="0" smtClean="0"/>
              <a:t> uzlík</a:t>
            </a:r>
          </a:p>
          <a:p>
            <a:pPr lvl="1"/>
            <a:r>
              <a:rPr lang="cs-CZ" dirty="0" smtClean="0"/>
              <a:t>Odpověď na mechanické dráždění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E.fibromatosa</a:t>
            </a:r>
            <a:endParaRPr lang="cs-CZ" dirty="0" smtClean="0"/>
          </a:p>
          <a:p>
            <a:pPr lvl="1"/>
            <a:r>
              <a:rPr lang="cs-CZ" dirty="0" smtClean="0"/>
              <a:t>Tužší uzlík</a:t>
            </a:r>
          </a:p>
          <a:p>
            <a:pPr lvl="1"/>
            <a:r>
              <a:rPr lang="cs-CZ" dirty="0" smtClean="0"/>
              <a:t>Diferencovaná forma </a:t>
            </a:r>
            <a:r>
              <a:rPr lang="cs-CZ" dirty="0" err="1" smtClean="0"/>
              <a:t>e.grnulomatosa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err="1" smtClean="0"/>
              <a:t>E.gravidarum</a:t>
            </a:r>
            <a:endParaRPr lang="cs-CZ" dirty="0" smtClean="0"/>
          </a:p>
          <a:p>
            <a:pPr lvl="1"/>
            <a:r>
              <a:rPr lang="cs-CZ" dirty="0" smtClean="0"/>
              <a:t>Odpověď na zvýšení FSH, </a:t>
            </a:r>
            <a:r>
              <a:rPr lang="cs-CZ" dirty="0" err="1" smtClean="0"/>
              <a:t>malhygiena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err="1" smtClean="0"/>
              <a:t>E.gigantocelularis</a:t>
            </a:r>
            <a:endParaRPr lang="cs-CZ" dirty="0" smtClean="0"/>
          </a:p>
          <a:p>
            <a:pPr lvl="1"/>
            <a:r>
              <a:rPr lang="cs-CZ" dirty="0" smtClean="0"/>
              <a:t>Nejčastější forma, častěji u žen</a:t>
            </a:r>
          </a:p>
          <a:p>
            <a:pPr lvl="1"/>
            <a:r>
              <a:rPr lang="cs-CZ" dirty="0" smtClean="0"/>
              <a:t>Cévnatý uzel, mnohojaderné buňky, fibroblasty, osteoklasty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7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/>
          </a:bodyPr>
          <a:lstStyle/>
          <a:p>
            <a:r>
              <a:rPr lang="cs-CZ" dirty="0" smtClean="0"/>
              <a:t>Obsah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Léze sliznice s charakteristickým obrazem</a:t>
            </a:r>
          </a:p>
          <a:p>
            <a:r>
              <a:rPr lang="cs-CZ" dirty="0" smtClean="0"/>
              <a:t>Záněty orální a </a:t>
            </a:r>
            <a:r>
              <a:rPr lang="cs-CZ" dirty="0" err="1" smtClean="0"/>
              <a:t>periorální</a:t>
            </a:r>
            <a:r>
              <a:rPr lang="cs-CZ" dirty="0" smtClean="0"/>
              <a:t> oblasti</a:t>
            </a:r>
          </a:p>
          <a:p>
            <a:r>
              <a:rPr lang="cs-CZ" dirty="0" smtClean="0"/>
              <a:t>Změny sliznice při celkových onemocněních</a:t>
            </a:r>
          </a:p>
          <a:p>
            <a:r>
              <a:rPr lang="cs-CZ" dirty="0" smtClean="0"/>
              <a:t>Granulomy a </a:t>
            </a:r>
            <a:r>
              <a:rPr lang="cs-CZ" dirty="0" err="1" smtClean="0"/>
              <a:t>epulitidy</a:t>
            </a:r>
            <a:endParaRPr lang="cs-CZ" dirty="0" smtClean="0"/>
          </a:p>
          <a:p>
            <a:r>
              <a:rPr lang="cs-CZ" dirty="0">
                <a:solidFill>
                  <a:srgbClr val="FF0000"/>
                </a:solidFill>
              </a:rPr>
              <a:t>Patologie </a:t>
            </a:r>
            <a:r>
              <a:rPr lang="cs-CZ" dirty="0" smtClean="0">
                <a:solidFill>
                  <a:srgbClr val="FF0000"/>
                </a:solidFill>
              </a:rPr>
              <a:t>jazyka</a:t>
            </a:r>
          </a:p>
          <a:p>
            <a:r>
              <a:rPr lang="cs-CZ" dirty="0" err="1"/>
              <a:t>Patolige</a:t>
            </a:r>
            <a:r>
              <a:rPr lang="cs-CZ" dirty="0"/>
              <a:t> slinných žláz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1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cs-CZ" dirty="0" smtClean="0"/>
              <a:t>Patologie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cs-CZ" dirty="0" smtClean="0"/>
              <a:t>Povlak jazyka</a:t>
            </a:r>
          </a:p>
          <a:p>
            <a:pPr lvl="1"/>
            <a:r>
              <a:rPr lang="cs-CZ" dirty="0" smtClean="0"/>
              <a:t>Bělavý lehký povlak je fyziologický (keratin, buněčný detritus, bakteriální flóra, vlivy potravy a slin)</a:t>
            </a:r>
          </a:p>
          <a:p>
            <a:pPr lvl="1"/>
            <a:r>
              <a:rPr lang="cs-CZ" dirty="0" smtClean="0"/>
              <a:t>Změny při užívání ATB, cytostatik (hnědavý, bez zápachu)</a:t>
            </a:r>
          </a:p>
          <a:p>
            <a:pPr lvl="1"/>
            <a:r>
              <a:rPr lang="cs-CZ" dirty="0" smtClean="0"/>
              <a:t>Změny při </a:t>
            </a:r>
            <a:r>
              <a:rPr lang="cs-CZ" dirty="0" err="1" smtClean="0"/>
              <a:t>Sjögrenově</a:t>
            </a:r>
            <a:r>
              <a:rPr lang="cs-CZ" dirty="0" smtClean="0"/>
              <a:t> syndromu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Lingua </a:t>
            </a:r>
            <a:r>
              <a:rPr lang="cs-CZ" dirty="0" err="1" smtClean="0"/>
              <a:t>villosa</a:t>
            </a:r>
            <a:r>
              <a:rPr lang="cs-CZ" dirty="0" smtClean="0"/>
              <a:t> </a:t>
            </a:r>
            <a:r>
              <a:rPr lang="cs-CZ" dirty="0" err="1" smtClean="0"/>
              <a:t>nigra</a:t>
            </a:r>
            <a:endParaRPr lang="cs-CZ" dirty="0" smtClean="0"/>
          </a:p>
          <a:p>
            <a:pPr lvl="1"/>
            <a:r>
              <a:rPr lang="cs-CZ" dirty="0" err="1" smtClean="0"/>
              <a:t>Hyperplázie</a:t>
            </a:r>
            <a:r>
              <a:rPr lang="cs-CZ" dirty="0" smtClean="0"/>
              <a:t> a hyperkeratóza </a:t>
            </a:r>
            <a:r>
              <a:rPr lang="cs-CZ" dirty="0" err="1" smtClean="0"/>
              <a:t>filiformních</a:t>
            </a:r>
            <a:r>
              <a:rPr lang="cs-CZ" dirty="0" smtClean="0"/>
              <a:t> papil</a:t>
            </a:r>
          </a:p>
          <a:p>
            <a:pPr lvl="1"/>
            <a:r>
              <a:rPr lang="cs-CZ" dirty="0" smtClean="0"/>
              <a:t>Hnědočerné zbarvení (způsobené bakteriemi)</a:t>
            </a:r>
          </a:p>
          <a:p>
            <a:pPr lvl="1"/>
            <a:r>
              <a:rPr lang="cs-CZ" dirty="0" smtClean="0"/>
              <a:t>Zánětlivé infekce  (</a:t>
            </a:r>
            <a:r>
              <a:rPr lang="cs-CZ" dirty="0" err="1" smtClean="0"/>
              <a:t>candida</a:t>
            </a:r>
            <a:r>
              <a:rPr lang="cs-CZ" dirty="0" smtClean="0"/>
              <a:t>) a koincidence s dalšími faktory (kouření, strava, hygiena, defektní chrup…)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3600" dirty="0" smtClean="0"/>
              <a:t>Bělavé zbarvení sliznice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cs-CZ" dirty="0" err="1" smtClean="0"/>
              <a:t>Lichen</a:t>
            </a:r>
            <a:r>
              <a:rPr lang="cs-CZ" dirty="0" smtClean="0"/>
              <a:t> ruber </a:t>
            </a:r>
            <a:r>
              <a:rPr lang="cs-CZ" dirty="0" err="1" smtClean="0"/>
              <a:t>planus</a:t>
            </a:r>
            <a:endParaRPr lang="cs-CZ" dirty="0" smtClean="0"/>
          </a:p>
          <a:p>
            <a:r>
              <a:rPr lang="cs-CZ" dirty="0" smtClean="0"/>
              <a:t>Lupus </a:t>
            </a:r>
            <a:r>
              <a:rPr lang="cs-CZ" dirty="0" err="1" smtClean="0"/>
              <a:t>erytematodes</a:t>
            </a:r>
            <a:endParaRPr lang="cs-CZ" dirty="0" smtClean="0"/>
          </a:p>
          <a:p>
            <a:r>
              <a:rPr lang="cs-CZ" dirty="0" smtClean="0"/>
              <a:t>Orální kandidóza</a:t>
            </a:r>
          </a:p>
          <a:p>
            <a:r>
              <a:rPr lang="cs-CZ" dirty="0" err="1" smtClean="0"/>
              <a:t>Spaničky</a:t>
            </a:r>
            <a:endParaRPr lang="cs-CZ" dirty="0" smtClean="0"/>
          </a:p>
          <a:p>
            <a:r>
              <a:rPr lang="cs-CZ" dirty="0" err="1" smtClean="0"/>
              <a:t>Fordyceova</a:t>
            </a:r>
            <a:r>
              <a:rPr lang="cs-CZ" dirty="0" smtClean="0"/>
              <a:t> choroba</a:t>
            </a:r>
          </a:p>
          <a:p>
            <a:r>
              <a:rPr lang="cs-CZ" dirty="0" smtClean="0"/>
              <a:t>Leukoplakie</a:t>
            </a:r>
          </a:p>
          <a:p>
            <a:r>
              <a:rPr lang="cs-CZ" dirty="0" err="1" smtClean="0"/>
              <a:t>Erythroplakie</a:t>
            </a:r>
            <a:endParaRPr lang="cs-CZ" dirty="0" smtClean="0"/>
          </a:p>
          <a:p>
            <a:r>
              <a:rPr lang="cs-CZ" dirty="0" smtClean="0"/>
              <a:t>Palatální keratóza při kouření</a:t>
            </a:r>
          </a:p>
          <a:p>
            <a:r>
              <a:rPr lang="cs-CZ" dirty="0" err="1" smtClean="0"/>
              <a:t>Naevus</a:t>
            </a:r>
            <a:r>
              <a:rPr lang="cs-CZ" dirty="0" smtClean="0"/>
              <a:t> </a:t>
            </a:r>
            <a:r>
              <a:rPr lang="cs-CZ" dirty="0" err="1" smtClean="0"/>
              <a:t>albus</a:t>
            </a:r>
            <a:endParaRPr lang="cs-CZ" dirty="0" smtClean="0"/>
          </a:p>
          <a:p>
            <a:r>
              <a:rPr lang="cs-CZ" dirty="0" err="1" smtClean="0"/>
              <a:t>Leukoderma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84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Lingua </a:t>
            </a:r>
            <a:r>
              <a:rPr lang="cs-CZ" dirty="0" err="1"/>
              <a:t>geographica</a:t>
            </a:r>
            <a:endParaRPr lang="cs-CZ" dirty="0"/>
          </a:p>
          <a:p>
            <a:pPr lvl="1"/>
            <a:r>
              <a:rPr lang="cs-CZ" dirty="0"/>
              <a:t>Nepravidelné plošky na jazyku, kde chybí papily</a:t>
            </a:r>
          </a:p>
          <a:p>
            <a:pPr lvl="1"/>
            <a:r>
              <a:rPr lang="cs-CZ" dirty="0"/>
              <a:t>Stěhovavé plaky,</a:t>
            </a:r>
          </a:p>
          <a:p>
            <a:pPr lvl="1"/>
            <a:r>
              <a:rPr lang="cs-CZ" dirty="0"/>
              <a:t>Neznámá etiologie, vliv bakteriální, </a:t>
            </a:r>
            <a:r>
              <a:rPr lang="cs-CZ" dirty="0" err="1"/>
              <a:t>familerní</a:t>
            </a: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93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smtClean="0"/>
              <a:t>Lingua </a:t>
            </a:r>
            <a:r>
              <a:rPr lang="cs-CZ" dirty="0" err="1" smtClean="0"/>
              <a:t>plicata</a:t>
            </a:r>
            <a:endParaRPr lang="cs-CZ" dirty="0" smtClean="0"/>
          </a:p>
          <a:p>
            <a:pPr lvl="1"/>
            <a:r>
              <a:rPr lang="cs-CZ" dirty="0" smtClean="0"/>
              <a:t>Přítomnost symetrických vroubků a vyvýšenin, často v kombinaci s </a:t>
            </a:r>
            <a:r>
              <a:rPr lang="cs-CZ" dirty="0" err="1" smtClean="0"/>
              <a:t>makroglosií</a:t>
            </a:r>
            <a:endParaRPr lang="cs-CZ" dirty="0" smtClean="0"/>
          </a:p>
          <a:p>
            <a:pPr lvl="1"/>
            <a:r>
              <a:rPr lang="cs-CZ" dirty="0" smtClean="0"/>
              <a:t>Obraz může být kombinovaný s lues, tbc, </a:t>
            </a:r>
            <a:r>
              <a:rPr lang="cs-CZ" dirty="0" err="1" smtClean="0"/>
              <a:t>lichen</a:t>
            </a:r>
            <a:r>
              <a:rPr lang="cs-CZ" dirty="0" smtClean="0"/>
              <a:t> ruber </a:t>
            </a:r>
            <a:r>
              <a:rPr lang="cs-CZ" dirty="0" err="1" smtClean="0"/>
              <a:t>planus</a:t>
            </a:r>
            <a:r>
              <a:rPr lang="cs-CZ" dirty="0" smtClean="0"/>
              <a:t>…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Jazyk při karenci</a:t>
            </a:r>
          </a:p>
          <a:p>
            <a:pPr lvl="1"/>
            <a:r>
              <a:rPr lang="cs-CZ" dirty="0" smtClean="0"/>
              <a:t>Jazyk je atrofický, hladký, </a:t>
            </a:r>
            <a:r>
              <a:rPr lang="cs-CZ" dirty="0" err="1" smtClean="0"/>
              <a:t>lakově</a:t>
            </a:r>
            <a:r>
              <a:rPr lang="cs-CZ" dirty="0" smtClean="0"/>
              <a:t> lesklý</a:t>
            </a:r>
          </a:p>
          <a:p>
            <a:pPr lvl="1"/>
            <a:r>
              <a:rPr lang="cs-CZ" dirty="0" smtClean="0"/>
              <a:t>Snížený tkáňový </a:t>
            </a:r>
            <a:r>
              <a:rPr lang="cs-CZ" dirty="0" err="1" smtClean="0"/>
              <a:t>tugor</a:t>
            </a:r>
            <a:r>
              <a:rPr lang="cs-CZ" dirty="0" smtClean="0"/>
              <a:t>, bolestivost, svědění </a:t>
            </a:r>
            <a:r>
              <a:rPr lang="cs-CZ" dirty="0" err="1" smtClean="0"/>
              <a:t>jatyka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Avitaminóza A- xeroftalmie, </a:t>
            </a:r>
            <a:r>
              <a:rPr lang="cs-CZ" dirty="0"/>
              <a:t>h</a:t>
            </a:r>
            <a:r>
              <a:rPr lang="cs-CZ" dirty="0" smtClean="0"/>
              <a:t>yperkeratóza kůže, atrofie jazyka</a:t>
            </a:r>
          </a:p>
          <a:p>
            <a:pPr lvl="1"/>
            <a:r>
              <a:rPr lang="cs-CZ" dirty="0" smtClean="0"/>
              <a:t>Avitaminóza B- atrofie sliznice </a:t>
            </a:r>
            <a:r>
              <a:rPr lang="cs-CZ" dirty="0" err="1" smtClean="0"/>
              <a:t>jazkya</a:t>
            </a:r>
            <a:r>
              <a:rPr lang="cs-CZ" dirty="0" smtClean="0"/>
              <a:t> bez povlaku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Möllerova</a:t>
            </a:r>
            <a:r>
              <a:rPr lang="cs-CZ" dirty="0" smtClean="0"/>
              <a:t>-Hunterova glositida</a:t>
            </a:r>
          </a:p>
          <a:p>
            <a:pPr lvl="1"/>
            <a:r>
              <a:rPr lang="cs-CZ" dirty="0" err="1" smtClean="0"/>
              <a:t>Glosopathie</a:t>
            </a:r>
            <a:endParaRPr lang="cs-CZ" dirty="0" smtClean="0"/>
          </a:p>
          <a:p>
            <a:pPr lvl="1"/>
            <a:r>
              <a:rPr lang="cs-CZ" dirty="0" smtClean="0"/>
              <a:t>Červeno šedě zbarvený jazyk, pálení jazyka, poruchy chuti.</a:t>
            </a:r>
          </a:p>
          <a:p>
            <a:pPr lvl="1"/>
            <a:r>
              <a:rPr lang="cs-CZ" dirty="0" smtClean="0"/>
              <a:t>Při perniciózní anemii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4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smtClean="0"/>
              <a:t>Glositis </a:t>
            </a:r>
            <a:r>
              <a:rPr lang="cs-CZ" dirty="0" err="1" smtClean="0"/>
              <a:t>luetica</a:t>
            </a:r>
            <a:endParaRPr lang="cs-CZ" dirty="0" smtClean="0"/>
          </a:p>
          <a:p>
            <a:pPr lvl="1"/>
            <a:r>
              <a:rPr lang="cs-CZ" dirty="0" smtClean="0"/>
              <a:t>Vzácné projevy lues – porcelánový jazyk (</a:t>
            </a:r>
            <a:r>
              <a:rPr lang="cs-CZ" dirty="0" err="1" smtClean="0"/>
              <a:t>sklerozující</a:t>
            </a:r>
            <a:r>
              <a:rPr lang="cs-CZ" dirty="0" smtClean="0"/>
              <a:t> zánět, vzhled dlažebních kostek, kalně bělavá barva)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Sjögrenův</a:t>
            </a:r>
            <a:r>
              <a:rPr lang="cs-CZ" dirty="0" smtClean="0"/>
              <a:t> syndrom</a:t>
            </a:r>
          </a:p>
          <a:p>
            <a:pPr lvl="1"/>
            <a:r>
              <a:rPr lang="cs-CZ" dirty="0" smtClean="0"/>
              <a:t>Autoimunitní onemocnění, protilátky proti sekrečnímu parenchymu žláz</a:t>
            </a:r>
          </a:p>
          <a:p>
            <a:pPr lvl="1"/>
            <a:r>
              <a:rPr lang="cs-CZ" dirty="0" smtClean="0"/>
              <a:t>Keratokonjunktivitida, </a:t>
            </a:r>
            <a:r>
              <a:rPr lang="cs-CZ" dirty="0" err="1" smtClean="0"/>
              <a:t>polyarthritida</a:t>
            </a:r>
            <a:r>
              <a:rPr lang="cs-CZ" dirty="0" smtClean="0"/>
              <a:t>, xerostomie</a:t>
            </a:r>
          </a:p>
          <a:p>
            <a:pPr lvl="1"/>
            <a:r>
              <a:rPr lang="cs-CZ" dirty="0" smtClean="0"/>
              <a:t>Na jazyku atrofie nitkovitých papil, snížená produkce slin, vyhlazený jazyk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753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Makroglosie</a:t>
            </a:r>
            <a:endParaRPr lang="cs-CZ" dirty="0" smtClean="0"/>
          </a:p>
          <a:p>
            <a:pPr lvl="1"/>
            <a:r>
              <a:rPr lang="cs-CZ" dirty="0" smtClean="0"/>
              <a:t>Amyloid </a:t>
            </a:r>
          </a:p>
          <a:p>
            <a:pPr lvl="2"/>
            <a:r>
              <a:rPr lang="cs-CZ" dirty="0" smtClean="0"/>
              <a:t>AL amyloid, ukládání ve stěně cév a ve svalovině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Akromegalie</a:t>
            </a:r>
          </a:p>
          <a:p>
            <a:pPr lvl="2"/>
            <a:r>
              <a:rPr lang="cs-CZ" dirty="0" smtClean="0"/>
              <a:t>Hypersekrece STH, adenom hypofýzy, obraz podobný lingua </a:t>
            </a:r>
            <a:r>
              <a:rPr lang="cs-CZ" dirty="0" err="1" smtClean="0"/>
              <a:t>plicata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Myxedém</a:t>
            </a:r>
          </a:p>
          <a:p>
            <a:pPr lvl="2"/>
            <a:r>
              <a:rPr lang="cs-CZ" dirty="0" smtClean="0"/>
              <a:t>Hromadění hlenových hmot v </a:t>
            </a:r>
            <a:r>
              <a:rPr lang="cs-CZ" dirty="0" err="1" smtClean="0"/>
              <a:t>submukóze</a:t>
            </a:r>
            <a:endParaRPr lang="cs-CZ" dirty="0" smtClean="0"/>
          </a:p>
          <a:p>
            <a:pPr lvl="2"/>
            <a:r>
              <a:rPr lang="cs-CZ" dirty="0" smtClean="0"/>
              <a:t>Zduření v oblasti obličeje, ukládání ve svalovině jazyka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r>
              <a:rPr lang="cs-CZ" dirty="0" err="1" smtClean="0"/>
              <a:t>Glykogenózy</a:t>
            </a:r>
            <a:endParaRPr lang="cs-CZ" dirty="0" smtClean="0"/>
          </a:p>
          <a:p>
            <a:pPr lvl="2"/>
            <a:r>
              <a:rPr lang="cs-CZ" dirty="0" smtClean="0"/>
              <a:t>Enzymové defekty v degradaci/ syntéze glykogenu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r>
              <a:rPr lang="cs-CZ" dirty="0" err="1" smtClean="0"/>
              <a:t>Mukopolysacharidózy</a:t>
            </a:r>
            <a:endParaRPr lang="cs-CZ" dirty="0" smtClean="0"/>
          </a:p>
          <a:p>
            <a:pPr lvl="2"/>
            <a:r>
              <a:rPr lang="cs-CZ" dirty="0" smtClean="0"/>
              <a:t>Vrozené poruchy metabolismu mukopolysacharidů s následným hromaděním</a:t>
            </a:r>
          </a:p>
          <a:p>
            <a:pPr lvl="2"/>
            <a:r>
              <a:rPr lang="cs-CZ" dirty="0" err="1" smtClean="0"/>
              <a:t>Gargoylismus</a:t>
            </a:r>
            <a:r>
              <a:rPr lang="cs-CZ" dirty="0" smtClean="0"/>
              <a:t>, deformity skeletu, trpaslictví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Nádory</a:t>
            </a:r>
          </a:p>
          <a:p>
            <a:pPr lvl="2"/>
            <a:r>
              <a:rPr lang="cs-CZ" dirty="0" err="1" smtClean="0"/>
              <a:t>Lymfangiom</a:t>
            </a:r>
            <a:r>
              <a:rPr lang="cs-CZ" dirty="0" smtClean="0"/>
              <a:t>, hemangiom, </a:t>
            </a:r>
            <a:r>
              <a:rPr lang="cs-CZ" dirty="0" err="1" smtClean="0"/>
              <a:t>neurofibromatózy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82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/>
          </a:bodyPr>
          <a:lstStyle/>
          <a:p>
            <a:r>
              <a:rPr lang="cs-CZ" dirty="0" smtClean="0"/>
              <a:t>Obsah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Léze sliznice s charakteristickým obrazem</a:t>
            </a:r>
          </a:p>
          <a:p>
            <a:r>
              <a:rPr lang="cs-CZ" dirty="0" smtClean="0"/>
              <a:t>Záněty orální a </a:t>
            </a:r>
            <a:r>
              <a:rPr lang="cs-CZ" dirty="0" err="1" smtClean="0"/>
              <a:t>periorální</a:t>
            </a:r>
            <a:r>
              <a:rPr lang="cs-CZ" dirty="0" smtClean="0"/>
              <a:t> oblasti</a:t>
            </a:r>
          </a:p>
          <a:p>
            <a:r>
              <a:rPr lang="cs-CZ" dirty="0" smtClean="0"/>
              <a:t>Změny sliznice při celkových onemocněních</a:t>
            </a:r>
          </a:p>
          <a:p>
            <a:r>
              <a:rPr lang="cs-CZ" dirty="0" smtClean="0"/>
              <a:t>Granulomy a </a:t>
            </a:r>
            <a:r>
              <a:rPr lang="cs-CZ" dirty="0" err="1" smtClean="0"/>
              <a:t>epulitidy</a:t>
            </a:r>
            <a:endParaRPr lang="cs-CZ" dirty="0" smtClean="0"/>
          </a:p>
          <a:p>
            <a:r>
              <a:rPr lang="cs-CZ" dirty="0"/>
              <a:t>Patologie </a:t>
            </a:r>
            <a:r>
              <a:rPr lang="cs-CZ" dirty="0" smtClean="0"/>
              <a:t>jazyka</a:t>
            </a:r>
          </a:p>
          <a:p>
            <a:r>
              <a:rPr lang="cs-CZ" dirty="0" err="1">
                <a:solidFill>
                  <a:srgbClr val="FF0000"/>
                </a:solidFill>
              </a:rPr>
              <a:t>Patolige</a:t>
            </a:r>
            <a:r>
              <a:rPr lang="cs-CZ" dirty="0">
                <a:solidFill>
                  <a:srgbClr val="FF0000"/>
                </a:solidFill>
              </a:rPr>
              <a:t> slinných žláz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3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/>
          <a:lstStyle/>
          <a:p>
            <a:r>
              <a:rPr lang="cs-CZ" sz="4000" dirty="0" smtClean="0"/>
              <a:t>Morfologie slinných žláz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cs-CZ" dirty="0" smtClean="0"/>
              <a:t>Větší (</a:t>
            </a:r>
            <a:r>
              <a:rPr lang="cs-CZ" dirty="0" err="1" smtClean="0"/>
              <a:t>gl.parotis</a:t>
            </a:r>
            <a:r>
              <a:rPr lang="cs-CZ" dirty="0" smtClean="0"/>
              <a:t>, </a:t>
            </a:r>
            <a:r>
              <a:rPr lang="cs-CZ" dirty="0" err="1" smtClean="0"/>
              <a:t>submandibularis</a:t>
            </a:r>
            <a:r>
              <a:rPr lang="cs-CZ" dirty="0" smtClean="0"/>
              <a:t>, </a:t>
            </a:r>
            <a:r>
              <a:rPr lang="cs-CZ" dirty="0" err="1" smtClean="0"/>
              <a:t>sublingualis</a:t>
            </a:r>
            <a:r>
              <a:rPr lang="cs-CZ" dirty="0" smtClean="0"/>
              <a:t>)a drobné (difuzně v </a:t>
            </a:r>
            <a:r>
              <a:rPr lang="cs-CZ" dirty="0" err="1" smtClean="0"/>
              <a:t>dú</a:t>
            </a:r>
            <a:r>
              <a:rPr lang="cs-CZ" dirty="0" smtClean="0"/>
              <a:t>)</a:t>
            </a:r>
          </a:p>
          <a:p>
            <a:r>
              <a:rPr lang="cs-CZ" dirty="0" smtClean="0"/>
              <a:t>Žlázky </a:t>
            </a:r>
            <a:r>
              <a:rPr lang="cs-CZ" dirty="0" err="1" smtClean="0"/>
              <a:t>mucinózní</a:t>
            </a:r>
            <a:r>
              <a:rPr lang="cs-CZ" dirty="0" smtClean="0"/>
              <a:t>(žlázky patrové), serózní (</a:t>
            </a:r>
            <a:r>
              <a:rPr lang="cs-CZ" dirty="0" err="1" smtClean="0"/>
              <a:t>gl</a:t>
            </a:r>
            <a:r>
              <a:rPr lang="cs-CZ" dirty="0" smtClean="0"/>
              <a:t>. </a:t>
            </a:r>
            <a:r>
              <a:rPr lang="cs-CZ" dirty="0" err="1" smtClean="0"/>
              <a:t>Parotis</a:t>
            </a:r>
            <a:r>
              <a:rPr lang="cs-CZ" dirty="0" smtClean="0"/>
              <a:t>, </a:t>
            </a:r>
            <a:r>
              <a:rPr lang="cs-CZ" dirty="0" err="1" smtClean="0"/>
              <a:t>ebnerovy</a:t>
            </a:r>
            <a:r>
              <a:rPr lang="cs-CZ" dirty="0" smtClean="0"/>
              <a:t> žlázky jazyka), smíšené (</a:t>
            </a:r>
            <a:r>
              <a:rPr lang="cs-CZ" dirty="0" err="1" smtClean="0"/>
              <a:t>gl</a:t>
            </a:r>
            <a:r>
              <a:rPr lang="cs-CZ" dirty="0" smtClean="0"/>
              <a:t>. </a:t>
            </a:r>
            <a:r>
              <a:rPr lang="cs-CZ" dirty="0" err="1" smtClean="0"/>
              <a:t>Submandibularis</a:t>
            </a:r>
            <a:r>
              <a:rPr lang="cs-CZ" dirty="0" smtClean="0"/>
              <a:t>, </a:t>
            </a:r>
            <a:r>
              <a:rPr lang="cs-CZ" dirty="0" err="1" smtClean="0"/>
              <a:t>sublingualis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91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4000" dirty="0" smtClean="0"/>
              <a:t>Vývojové anomálie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cs-CZ" dirty="0" smtClean="0"/>
              <a:t>Ageneze, </a:t>
            </a:r>
            <a:r>
              <a:rPr lang="cs-CZ" dirty="0" err="1" smtClean="0"/>
              <a:t>aplázie</a:t>
            </a:r>
            <a:r>
              <a:rPr lang="cs-CZ" dirty="0" smtClean="0"/>
              <a:t>, </a:t>
            </a:r>
            <a:r>
              <a:rPr lang="cs-CZ" dirty="0" err="1" smtClean="0"/>
              <a:t>hypoplázie</a:t>
            </a:r>
            <a:r>
              <a:rPr lang="cs-CZ" dirty="0" smtClean="0"/>
              <a:t> – vede k </a:t>
            </a:r>
            <a:r>
              <a:rPr lang="cs-CZ" dirty="0" err="1" smtClean="0"/>
              <a:t>sterostomii</a:t>
            </a:r>
            <a:r>
              <a:rPr lang="cs-CZ" dirty="0" smtClean="0"/>
              <a:t> a ztrátě zubů</a:t>
            </a:r>
          </a:p>
          <a:p>
            <a:r>
              <a:rPr lang="cs-CZ" dirty="0" smtClean="0"/>
              <a:t>Dystopie – umístění žlázy jinde (</a:t>
            </a:r>
            <a:r>
              <a:rPr lang="cs-CZ" dirty="0" err="1" smtClean="0"/>
              <a:t>gl.parotis</a:t>
            </a:r>
            <a:r>
              <a:rPr lang="cs-CZ" dirty="0" smtClean="0"/>
              <a:t> přes </a:t>
            </a:r>
            <a:r>
              <a:rPr lang="cs-CZ" dirty="0" err="1" smtClean="0"/>
              <a:t>m.masseter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Akcesorní žlázky – mají vlastní vývodný systém</a:t>
            </a:r>
          </a:p>
          <a:p>
            <a:r>
              <a:rPr lang="cs-CZ" dirty="0" smtClean="0"/>
              <a:t>Aberantní slinné žlázky – bez vývodného systému</a:t>
            </a:r>
          </a:p>
          <a:p>
            <a:endParaRPr lang="cs-CZ" dirty="0"/>
          </a:p>
          <a:p>
            <a:r>
              <a:rPr lang="cs-CZ" dirty="0" smtClean="0"/>
              <a:t>Ranula – hlenové cysty vývodného systému</a:t>
            </a:r>
          </a:p>
          <a:p>
            <a:r>
              <a:rPr lang="cs-CZ" dirty="0" err="1" smtClean="0"/>
              <a:t>Sialokéle</a:t>
            </a:r>
            <a:r>
              <a:rPr lang="cs-CZ" dirty="0" smtClean="0"/>
              <a:t> – v podčelistní žlázek , velikost až holubího vejce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3433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4400" dirty="0" smtClean="0"/>
              <a:t>Záněty slinných žláz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dirty="0" smtClean="0"/>
              <a:t>Akutní </a:t>
            </a:r>
            <a:r>
              <a:rPr lang="cs-CZ" dirty="0" err="1" smtClean="0"/>
              <a:t>sialoadentidy</a:t>
            </a:r>
            <a:endParaRPr lang="cs-CZ" dirty="0" smtClean="0"/>
          </a:p>
          <a:p>
            <a:pPr lvl="1"/>
            <a:r>
              <a:rPr lang="cs-CZ" dirty="0" smtClean="0"/>
              <a:t>Nejčastěji </a:t>
            </a:r>
            <a:r>
              <a:rPr lang="cs-CZ" dirty="0" err="1" smtClean="0"/>
              <a:t>abscedující</a:t>
            </a:r>
            <a:r>
              <a:rPr lang="cs-CZ" dirty="0" smtClean="0"/>
              <a:t> zánět v příušní žláze</a:t>
            </a:r>
          </a:p>
          <a:p>
            <a:pPr lvl="1"/>
            <a:r>
              <a:rPr lang="cs-CZ" dirty="0" smtClean="0"/>
              <a:t>Při snížení tvorby slin, změny složení slin</a:t>
            </a:r>
          </a:p>
          <a:p>
            <a:pPr lvl="1"/>
            <a:r>
              <a:rPr lang="cs-CZ" dirty="0" smtClean="0"/>
              <a:t>Žláza prosáklá, s abscesy, nekrózami, otoky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Chronické </a:t>
            </a:r>
            <a:r>
              <a:rPr lang="cs-CZ" dirty="0" err="1" smtClean="0"/>
              <a:t>sialoadentidy</a:t>
            </a:r>
            <a:endParaRPr lang="cs-CZ" dirty="0" smtClean="0"/>
          </a:p>
          <a:p>
            <a:pPr lvl="1"/>
            <a:r>
              <a:rPr lang="cs-CZ" dirty="0" smtClean="0"/>
              <a:t>Příušní a podčelistní žlázy</a:t>
            </a:r>
          </a:p>
          <a:p>
            <a:pPr lvl="1"/>
            <a:r>
              <a:rPr lang="cs-CZ" dirty="0" smtClean="0"/>
              <a:t>Vznik z akutního zánětu, nebo i primárně</a:t>
            </a:r>
          </a:p>
          <a:p>
            <a:pPr lvl="1"/>
            <a:r>
              <a:rPr lang="cs-CZ" dirty="0" smtClean="0"/>
              <a:t>Bolestivé jednostranné zduření, funkční útlum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Radiační </a:t>
            </a:r>
            <a:r>
              <a:rPr lang="cs-CZ" dirty="0" err="1" smtClean="0"/>
              <a:t>sialoadentidy</a:t>
            </a:r>
            <a:endParaRPr lang="cs-CZ" dirty="0" smtClean="0"/>
          </a:p>
          <a:p>
            <a:pPr lvl="1"/>
            <a:r>
              <a:rPr lang="cs-CZ" dirty="0" smtClean="0"/>
              <a:t>Už za 24hodin po radiační dávce, spontánní vyhojení</a:t>
            </a:r>
            <a:endParaRPr lang="cs-CZ" dirty="0"/>
          </a:p>
          <a:p>
            <a:pPr lvl="1"/>
            <a:r>
              <a:rPr lang="cs-CZ" dirty="0" smtClean="0"/>
              <a:t>Součástí orální </a:t>
            </a:r>
            <a:r>
              <a:rPr lang="cs-CZ" dirty="0" err="1" smtClean="0"/>
              <a:t>mukozitidy</a:t>
            </a:r>
            <a:r>
              <a:rPr lang="cs-CZ" dirty="0" smtClean="0"/>
              <a:t>, klinicky suchost v ústech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859729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err="1" smtClean="0"/>
              <a:t>Sialolithiaza</a:t>
            </a:r>
            <a:endParaRPr lang="cs-CZ" dirty="0" smtClean="0"/>
          </a:p>
          <a:p>
            <a:pPr lvl="1"/>
            <a:r>
              <a:rPr lang="cs-CZ" dirty="0" smtClean="0"/>
              <a:t>Konkrementy ve vývodech slinných žláz (nejčastěji </a:t>
            </a:r>
            <a:r>
              <a:rPr lang="cs-CZ" dirty="0" err="1" smtClean="0"/>
              <a:t>gl</a:t>
            </a:r>
            <a:r>
              <a:rPr lang="cs-CZ" dirty="0" smtClean="0"/>
              <a:t> </a:t>
            </a:r>
            <a:r>
              <a:rPr lang="cs-CZ" dirty="0" err="1" smtClean="0"/>
              <a:t>submandibularis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Mnohočetné, </a:t>
            </a:r>
            <a:r>
              <a:rPr lang="cs-CZ" dirty="0" err="1" smtClean="0"/>
              <a:t>obturující</a:t>
            </a:r>
            <a:r>
              <a:rPr lang="cs-CZ" dirty="0" smtClean="0"/>
              <a:t>, měkké, drobivé</a:t>
            </a:r>
          </a:p>
          <a:p>
            <a:pPr lvl="1"/>
            <a:r>
              <a:rPr lang="cs-CZ" dirty="0" smtClean="0"/>
              <a:t>Otok, bolestivost, městnání slin</a:t>
            </a:r>
          </a:p>
          <a:p>
            <a:pPr lvl="1"/>
            <a:r>
              <a:rPr lang="cs-CZ" dirty="0" smtClean="0"/>
              <a:t>Atrofie parenchymu, ztvrdnutí žlázy</a:t>
            </a:r>
          </a:p>
          <a:p>
            <a:pPr lvl="1"/>
            <a:endParaRPr lang="cs-CZ" dirty="0"/>
          </a:p>
          <a:p>
            <a:r>
              <a:rPr lang="cs-CZ" dirty="0"/>
              <a:t>Virové </a:t>
            </a:r>
            <a:r>
              <a:rPr lang="cs-CZ" dirty="0" smtClean="0"/>
              <a:t>záněty</a:t>
            </a:r>
          </a:p>
          <a:p>
            <a:pPr lvl="1"/>
            <a:r>
              <a:rPr lang="cs-CZ" dirty="0" smtClean="0"/>
              <a:t>Parotitis </a:t>
            </a:r>
            <a:r>
              <a:rPr lang="cs-CZ" dirty="0" err="1" smtClean="0"/>
              <a:t>epidemica</a:t>
            </a:r>
            <a:r>
              <a:rPr lang="cs-CZ" dirty="0" smtClean="0"/>
              <a:t> (příušnice)</a:t>
            </a:r>
          </a:p>
          <a:p>
            <a:pPr lvl="2"/>
            <a:r>
              <a:rPr lang="cs-CZ" dirty="0" smtClean="0"/>
              <a:t>Chlapci 6-15 let</a:t>
            </a:r>
          </a:p>
          <a:p>
            <a:pPr lvl="2"/>
            <a:r>
              <a:rPr lang="cs-CZ" dirty="0" smtClean="0"/>
              <a:t>Bolesti hlavy, zčervenání hrtanu, těstovitý otok, snížení salivace</a:t>
            </a:r>
          </a:p>
          <a:p>
            <a:pPr lvl="2"/>
            <a:r>
              <a:rPr lang="cs-CZ" dirty="0" smtClean="0"/>
              <a:t>Komplikace: orchitida, </a:t>
            </a:r>
            <a:r>
              <a:rPr lang="cs-CZ" dirty="0" err="1" smtClean="0"/>
              <a:t>epididimitida</a:t>
            </a:r>
            <a:r>
              <a:rPr lang="cs-CZ" dirty="0" smtClean="0"/>
              <a:t>, postižení vaječníků, vzácně meningoencefalitida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CMV infekce</a:t>
            </a:r>
            <a:endParaRPr lang="cs-CZ" dirty="0"/>
          </a:p>
          <a:p>
            <a:pPr lvl="2"/>
            <a:r>
              <a:rPr lang="cs-CZ" dirty="0" smtClean="0"/>
              <a:t>Vzácné, pacienti s imunosupresí, kojenci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179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sz="4400" dirty="0" smtClean="0"/>
              <a:t>Nádory slinných žláz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cs-CZ" dirty="0" smtClean="0"/>
              <a:t>Adenomy slinných žláz</a:t>
            </a:r>
          </a:p>
          <a:p>
            <a:r>
              <a:rPr lang="cs-CZ" dirty="0" smtClean="0"/>
              <a:t>Karcinomy slinných žláz</a:t>
            </a:r>
          </a:p>
          <a:p>
            <a:r>
              <a:rPr lang="cs-CZ" dirty="0" smtClean="0"/>
              <a:t>Neepiteliální nádory</a:t>
            </a:r>
          </a:p>
          <a:p>
            <a:r>
              <a:rPr lang="cs-CZ" dirty="0" smtClean="0"/>
              <a:t>Maligní lymfomy</a:t>
            </a:r>
          </a:p>
          <a:p>
            <a:r>
              <a:rPr lang="cs-CZ" dirty="0" smtClean="0"/>
              <a:t>Sekundární nádory</a:t>
            </a:r>
          </a:p>
          <a:p>
            <a:r>
              <a:rPr lang="cs-CZ" dirty="0" err="1" smtClean="0"/>
              <a:t>Tumoriformní</a:t>
            </a:r>
            <a:r>
              <a:rPr lang="cs-CZ" dirty="0" smtClean="0"/>
              <a:t> léze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757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7975" y="298767"/>
            <a:ext cx="8229600" cy="5793507"/>
          </a:xfrm>
        </p:spPr>
        <p:txBody>
          <a:bodyPr/>
          <a:lstStyle/>
          <a:p>
            <a:r>
              <a:rPr lang="cs-CZ" dirty="0" err="1" smtClean="0"/>
              <a:t>Lichen</a:t>
            </a:r>
            <a:r>
              <a:rPr lang="cs-CZ" dirty="0" smtClean="0"/>
              <a:t> ruber </a:t>
            </a:r>
            <a:r>
              <a:rPr lang="cs-CZ" dirty="0" err="1" smtClean="0"/>
              <a:t>planus</a:t>
            </a:r>
            <a:endParaRPr lang="cs-CZ" dirty="0" smtClean="0"/>
          </a:p>
          <a:p>
            <a:pPr lvl="1"/>
            <a:r>
              <a:rPr lang="cs-CZ" dirty="0"/>
              <a:t>Chronické onemocnění neznámého původu (vs. Imunologický podklad)</a:t>
            </a:r>
          </a:p>
          <a:p>
            <a:pPr lvl="1"/>
            <a:r>
              <a:rPr lang="cs-CZ" dirty="0"/>
              <a:t>U 50% i kožní projevy, 25% má pouze orální projev</a:t>
            </a:r>
          </a:p>
          <a:p>
            <a:pPr lvl="1"/>
            <a:r>
              <a:rPr lang="cs-CZ" dirty="0"/>
              <a:t>Kombinovaný vulvo-vagino-gingivální syndrom</a:t>
            </a:r>
          </a:p>
          <a:p>
            <a:pPr lvl="1"/>
            <a:r>
              <a:rPr lang="cs-CZ" dirty="0"/>
              <a:t>30-70 let, častěji ženy</a:t>
            </a:r>
          </a:p>
          <a:p>
            <a:pPr lvl="1"/>
            <a:r>
              <a:rPr lang="cs-CZ" dirty="0"/>
              <a:t>Jemné sametové paprsčité papuly, nápadná síťovitá kresba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Lupus </a:t>
            </a:r>
            <a:r>
              <a:rPr lang="cs-CZ" dirty="0" err="1" smtClean="0"/>
              <a:t>erytematodes</a:t>
            </a:r>
            <a:endParaRPr lang="cs-CZ" dirty="0" smtClean="0"/>
          </a:p>
          <a:p>
            <a:pPr lvl="1"/>
            <a:r>
              <a:rPr lang="cs-CZ" dirty="0" smtClean="0"/>
              <a:t>Chronický </a:t>
            </a:r>
            <a:r>
              <a:rPr lang="cs-CZ" dirty="0" err="1" smtClean="0"/>
              <a:t>diskoidní</a:t>
            </a:r>
            <a:r>
              <a:rPr lang="cs-CZ" dirty="0" smtClean="0"/>
              <a:t> / akutní systémový</a:t>
            </a:r>
          </a:p>
          <a:p>
            <a:pPr lvl="1"/>
            <a:r>
              <a:rPr lang="cs-CZ" dirty="0" smtClean="0"/>
              <a:t>Pomalý projev </a:t>
            </a:r>
            <a:r>
              <a:rPr lang="cs-CZ" dirty="0" err="1" smtClean="0"/>
              <a:t>orofaciální</a:t>
            </a:r>
            <a:r>
              <a:rPr lang="cs-CZ" dirty="0" smtClean="0"/>
              <a:t>/ postižení vnitřních orgánů</a:t>
            </a:r>
          </a:p>
          <a:p>
            <a:pPr lvl="1"/>
            <a:r>
              <a:rPr lang="cs-CZ" dirty="0" smtClean="0"/>
              <a:t>SLE – multifaktoriální systémové autoimunitní onemocnění</a:t>
            </a:r>
          </a:p>
          <a:p>
            <a:pPr lvl="1"/>
            <a:r>
              <a:rPr lang="cs-CZ" dirty="0" smtClean="0"/>
              <a:t>Motýlový </a:t>
            </a:r>
            <a:r>
              <a:rPr lang="cs-CZ" dirty="0" err="1" smtClean="0"/>
              <a:t>exantém</a:t>
            </a:r>
            <a:r>
              <a:rPr lang="cs-CZ" dirty="0" smtClean="0"/>
              <a:t>, postižení ledvin, erytém na osvětlené pokožce, </a:t>
            </a:r>
            <a:endParaRPr lang="cs-CZ" dirty="0"/>
          </a:p>
        </p:txBody>
      </p:sp>
      <p:sp>
        <p:nvSpPr>
          <p:cNvPr id="4" name="AutoShape 4" descr="Výsledek obrázku pro lupus erythematodes"/>
          <p:cNvSpPr>
            <a:spLocks noChangeAspect="1" noChangeArrowheads="1"/>
          </p:cNvSpPr>
          <p:nvPr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Výsledek obrázku pro lupus erythematodes"/>
          <p:cNvSpPr>
            <a:spLocks noChangeAspect="1" noChangeArrowheads="1"/>
          </p:cNvSpPr>
          <p:nvPr/>
        </p:nvSpPr>
        <p:spPr bwMode="auto">
          <a:xfrm>
            <a:off x="307975" y="-7620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8" descr="Související obrázek"/>
          <p:cNvSpPr>
            <a:spLocks noChangeAspect="1" noChangeArrowheads="1"/>
          </p:cNvSpPr>
          <p:nvPr/>
        </p:nvSpPr>
        <p:spPr bwMode="auto">
          <a:xfrm>
            <a:off x="155575" y="-1012825"/>
            <a:ext cx="332422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10" descr="Související obrázek"/>
          <p:cNvSpPr>
            <a:spLocks noChangeAspect="1" noChangeArrowheads="1"/>
          </p:cNvSpPr>
          <p:nvPr/>
        </p:nvSpPr>
        <p:spPr bwMode="auto">
          <a:xfrm>
            <a:off x="155575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40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cs-CZ" sz="4000" dirty="0" smtClean="0"/>
              <a:t>Adenomy slinných žláz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r>
              <a:rPr lang="cs-CZ" dirty="0" smtClean="0"/>
              <a:t>Pleomorfní adenom</a:t>
            </a:r>
          </a:p>
          <a:p>
            <a:pPr lvl="1"/>
            <a:r>
              <a:rPr lang="cs-CZ" dirty="0" smtClean="0"/>
              <a:t>Nejčastější nádor </a:t>
            </a:r>
            <a:r>
              <a:rPr lang="cs-CZ" dirty="0" err="1" smtClean="0"/>
              <a:t>sliných</a:t>
            </a:r>
            <a:r>
              <a:rPr lang="cs-CZ" dirty="0" smtClean="0"/>
              <a:t> žláz, vícečetné vazivově opouzdřené uzly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gl</a:t>
            </a:r>
            <a:r>
              <a:rPr lang="cs-CZ" dirty="0" smtClean="0"/>
              <a:t>. </a:t>
            </a:r>
            <a:r>
              <a:rPr lang="cs-CZ" dirty="0" err="1" smtClean="0"/>
              <a:t>Parotis</a:t>
            </a:r>
            <a:r>
              <a:rPr lang="cs-CZ" dirty="0" smtClean="0"/>
              <a:t>, časté recidivy</a:t>
            </a:r>
          </a:p>
          <a:p>
            <a:pPr lvl="1"/>
            <a:r>
              <a:rPr lang="cs-CZ" dirty="0" smtClean="0"/>
              <a:t>Okrouhlý útvar cca 5cm v průměru, hlenovitá konzistence</a:t>
            </a:r>
          </a:p>
          <a:p>
            <a:pPr lvl="1"/>
            <a:r>
              <a:rPr lang="cs-CZ" dirty="0" smtClean="0"/>
              <a:t>Histologicky buněčná polymorfie (</a:t>
            </a:r>
            <a:r>
              <a:rPr lang="cs-CZ" dirty="0" err="1" smtClean="0"/>
              <a:t>myoepiteliální</a:t>
            </a:r>
            <a:r>
              <a:rPr lang="cs-CZ" dirty="0" smtClean="0"/>
              <a:t> komponenta, </a:t>
            </a:r>
            <a:r>
              <a:rPr lang="cs-CZ" dirty="0" err="1" smtClean="0"/>
              <a:t>chondromyxoidní</a:t>
            </a:r>
            <a:r>
              <a:rPr lang="cs-CZ" dirty="0" smtClean="0"/>
              <a:t> struktury)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err="1" smtClean="0"/>
              <a:t>Myoepiteliom</a:t>
            </a:r>
            <a:endParaRPr lang="cs-CZ" dirty="0" smtClean="0"/>
          </a:p>
          <a:p>
            <a:pPr lvl="1"/>
            <a:r>
              <a:rPr lang="cs-CZ" dirty="0" smtClean="0"/>
              <a:t>Vzácný tumor </a:t>
            </a:r>
            <a:r>
              <a:rPr lang="cs-CZ" dirty="0" err="1" smtClean="0"/>
              <a:t>gl</a:t>
            </a:r>
            <a:r>
              <a:rPr lang="cs-CZ" dirty="0" smtClean="0"/>
              <a:t>. </a:t>
            </a:r>
            <a:r>
              <a:rPr lang="cs-CZ" dirty="0" err="1" smtClean="0"/>
              <a:t>Parotis</a:t>
            </a:r>
            <a:endParaRPr lang="cs-CZ" dirty="0" smtClean="0"/>
          </a:p>
          <a:p>
            <a:pPr lvl="1"/>
            <a:r>
              <a:rPr lang="cs-CZ" dirty="0" smtClean="0"/>
              <a:t>Agresivní růst – maligní transformace</a:t>
            </a:r>
          </a:p>
          <a:p>
            <a:pPr lvl="1"/>
            <a:r>
              <a:rPr lang="cs-CZ" dirty="0" smtClean="0"/>
              <a:t>Buněčná </a:t>
            </a:r>
            <a:r>
              <a:rPr lang="cs-CZ" dirty="0" err="1" smtClean="0"/>
              <a:t>pleomorfie</a:t>
            </a:r>
            <a:r>
              <a:rPr lang="cs-CZ" dirty="0"/>
              <a:t> </a:t>
            </a:r>
            <a:r>
              <a:rPr lang="cs-CZ" dirty="0" smtClean="0"/>
              <a:t>X nejsou </a:t>
            </a:r>
            <a:r>
              <a:rPr lang="cs-CZ" dirty="0" err="1" smtClean="0"/>
              <a:t>duktální</a:t>
            </a:r>
            <a:r>
              <a:rPr lang="cs-CZ" dirty="0" smtClean="0"/>
              <a:t> komponenty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01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err="1"/>
              <a:t>Adenolymfom</a:t>
            </a:r>
            <a:r>
              <a:rPr lang="cs-CZ" dirty="0"/>
              <a:t> (</a:t>
            </a:r>
            <a:r>
              <a:rPr lang="cs-CZ" dirty="0" err="1"/>
              <a:t>Warthinův</a:t>
            </a:r>
            <a:r>
              <a:rPr lang="cs-CZ" dirty="0"/>
              <a:t> tumor)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gl</a:t>
            </a:r>
            <a:r>
              <a:rPr lang="cs-CZ" dirty="0"/>
              <a:t>. </a:t>
            </a:r>
            <a:r>
              <a:rPr lang="cs-CZ" dirty="0" err="1"/>
              <a:t>Parotis</a:t>
            </a:r>
            <a:r>
              <a:rPr lang="cs-CZ" dirty="0"/>
              <a:t>, starší 40 let, 6x častěji u mužů</a:t>
            </a:r>
          </a:p>
          <a:p>
            <a:pPr lvl="1"/>
            <a:r>
              <a:rPr lang="cs-CZ" dirty="0"/>
              <a:t>Tumory velikosti bosenské švestky, na řezu cystické s měkkou konzistencí</a:t>
            </a:r>
          </a:p>
          <a:p>
            <a:pPr lvl="1"/>
            <a:r>
              <a:rPr lang="cs-CZ" dirty="0"/>
              <a:t>Histologicky dvě komponenty, </a:t>
            </a:r>
            <a:r>
              <a:rPr lang="cs-CZ" dirty="0" err="1"/>
              <a:t>cystopapilární</a:t>
            </a:r>
            <a:r>
              <a:rPr lang="cs-CZ" dirty="0"/>
              <a:t> struktury a lymfatická tkáň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Onkocytom</a:t>
            </a:r>
            <a:endParaRPr lang="cs-CZ" dirty="0"/>
          </a:p>
          <a:p>
            <a:pPr lvl="1"/>
            <a:r>
              <a:rPr lang="cs-CZ" dirty="0"/>
              <a:t>6-7- </a:t>
            </a:r>
            <a:r>
              <a:rPr lang="cs-CZ" dirty="0" err="1"/>
              <a:t>dcenium</a:t>
            </a:r>
            <a:r>
              <a:rPr lang="cs-CZ" dirty="0"/>
              <a:t> u žen</a:t>
            </a:r>
          </a:p>
          <a:p>
            <a:pPr lvl="1"/>
            <a:r>
              <a:rPr lang="cs-CZ" dirty="0"/>
              <a:t>Pomalu rostoucí dobře ohraničený</a:t>
            </a:r>
          </a:p>
          <a:p>
            <a:pPr lvl="1"/>
            <a:r>
              <a:rPr lang="cs-CZ" dirty="0"/>
              <a:t>Histologicky polygonální buňky uspořádané tubulárně či v pruzích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8887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sz="4400" dirty="0" smtClean="0"/>
              <a:t>Karcinomy slinných žláz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Karcinom z </a:t>
            </a:r>
            <a:r>
              <a:rPr lang="cs-CZ" dirty="0" err="1" smtClean="0"/>
              <a:t>acinárních</a:t>
            </a:r>
            <a:r>
              <a:rPr lang="cs-CZ" dirty="0" smtClean="0"/>
              <a:t> buněk</a:t>
            </a:r>
          </a:p>
          <a:p>
            <a:pPr lvl="1"/>
            <a:r>
              <a:rPr lang="cs-CZ" dirty="0" smtClean="0"/>
              <a:t>Častěji u </a:t>
            </a:r>
            <a:r>
              <a:rPr lang="cs-CZ" dirty="0" err="1" smtClean="0"/>
              <a:t>řen</a:t>
            </a:r>
            <a:r>
              <a:rPr lang="cs-CZ" dirty="0" smtClean="0"/>
              <a:t> v 5-6. </a:t>
            </a:r>
            <a:r>
              <a:rPr lang="cs-CZ" dirty="0" err="1" smtClean="0"/>
              <a:t>deceniu</a:t>
            </a:r>
            <a:r>
              <a:rPr lang="cs-CZ" dirty="0" smtClean="0"/>
              <a:t>, v </a:t>
            </a:r>
            <a:r>
              <a:rPr lang="cs-CZ" dirty="0" err="1" smtClean="0"/>
              <a:t>gl.parotis</a:t>
            </a:r>
            <a:endParaRPr lang="cs-CZ" dirty="0" smtClean="0"/>
          </a:p>
          <a:p>
            <a:pPr lvl="1"/>
            <a:r>
              <a:rPr lang="cs-CZ" dirty="0" smtClean="0"/>
              <a:t>Histologicky mnohočetná ložiska se solidním/ </a:t>
            </a:r>
            <a:r>
              <a:rPr lang="cs-CZ" dirty="0" err="1" smtClean="0"/>
              <a:t>mikrocystopapilárním</a:t>
            </a:r>
            <a:r>
              <a:rPr lang="cs-CZ" dirty="0" smtClean="0"/>
              <a:t>/ folikulárním uspořádáním</a:t>
            </a:r>
          </a:p>
          <a:p>
            <a:pPr lvl="1"/>
            <a:r>
              <a:rPr lang="cs-CZ" dirty="0" smtClean="0"/>
              <a:t>5-leté přežití u více než 90% pacientů, častý sklon k recidivám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err="1" smtClean="0"/>
              <a:t>Mukoepidermoidní</a:t>
            </a:r>
            <a:r>
              <a:rPr lang="cs-CZ" dirty="0" smtClean="0"/>
              <a:t> karcinom</a:t>
            </a:r>
          </a:p>
          <a:p>
            <a:pPr lvl="1"/>
            <a:r>
              <a:rPr lang="cs-CZ" dirty="0" smtClean="0"/>
              <a:t>Častější v drobných slinných žlázkách</a:t>
            </a:r>
          </a:p>
          <a:p>
            <a:pPr lvl="1"/>
            <a:r>
              <a:rPr lang="cs-CZ" dirty="0" smtClean="0"/>
              <a:t>Ohraničený tumor, cystické formace, hlenovitý obsah, ložiska </a:t>
            </a:r>
            <a:r>
              <a:rPr lang="cs-CZ" dirty="0" err="1" smtClean="0"/>
              <a:t>prokrvácení</a:t>
            </a:r>
            <a:r>
              <a:rPr lang="cs-CZ" dirty="0" smtClean="0"/>
              <a:t>, nekróz</a:t>
            </a:r>
          </a:p>
          <a:p>
            <a:pPr lvl="1"/>
            <a:r>
              <a:rPr lang="cs-CZ" dirty="0" smtClean="0"/>
              <a:t>Vysoké množství mitóz, </a:t>
            </a:r>
            <a:r>
              <a:rPr lang="cs-CZ" dirty="0" err="1" smtClean="0"/>
              <a:t>infiltrativní</a:t>
            </a:r>
            <a:r>
              <a:rPr lang="cs-CZ" dirty="0" smtClean="0"/>
              <a:t> růst, směs </a:t>
            </a:r>
            <a:r>
              <a:rPr lang="cs-CZ" dirty="0" err="1" smtClean="0"/>
              <a:t>epitelií</a:t>
            </a:r>
            <a:r>
              <a:rPr lang="cs-CZ" dirty="0" smtClean="0"/>
              <a:t>, žlázovitých buněk v </a:t>
            </a:r>
            <a:r>
              <a:rPr lang="cs-CZ" dirty="0" err="1" smtClean="0"/>
              <a:t>růszném</a:t>
            </a:r>
            <a:r>
              <a:rPr lang="cs-CZ" dirty="0" smtClean="0"/>
              <a:t> stupni diferenciace</a:t>
            </a:r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7916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/>
              <a:t>Adenoidně cystický karcinom</a:t>
            </a:r>
          </a:p>
          <a:p>
            <a:pPr lvl="1"/>
            <a:r>
              <a:rPr lang="cs-CZ" dirty="0"/>
              <a:t>V drobných slinných  žlázách, 45-50 let</a:t>
            </a:r>
          </a:p>
          <a:p>
            <a:pPr lvl="1"/>
            <a:r>
              <a:rPr lang="cs-CZ" dirty="0"/>
              <a:t>Makroskopicky ohraničený, podobá se pleomorfnímu adenomu</a:t>
            </a:r>
          </a:p>
          <a:p>
            <a:pPr lvl="1"/>
            <a:r>
              <a:rPr lang="cs-CZ" dirty="0"/>
              <a:t>Mikroskopicky invazivní růst, alveolárně </a:t>
            </a:r>
            <a:r>
              <a:rPr lang="cs-CZ" dirty="0" err="1"/>
              <a:t>kriubriformní</a:t>
            </a:r>
            <a:r>
              <a:rPr lang="cs-CZ" dirty="0"/>
              <a:t> s žlázovými pruhy</a:t>
            </a:r>
          </a:p>
          <a:p>
            <a:pPr lvl="1"/>
            <a:r>
              <a:rPr lang="cs-CZ" dirty="0" err="1"/>
              <a:t>Perineurální</a:t>
            </a:r>
            <a:r>
              <a:rPr lang="cs-CZ" dirty="0"/>
              <a:t> a vaskulární propagace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Polymorfní karcinom </a:t>
            </a:r>
            <a:r>
              <a:rPr lang="cs-CZ" dirty="0" err="1"/>
              <a:t>low</a:t>
            </a:r>
            <a:r>
              <a:rPr lang="cs-CZ" dirty="0"/>
              <a:t>-grade</a:t>
            </a:r>
          </a:p>
          <a:p>
            <a:pPr lvl="1"/>
            <a:r>
              <a:rPr lang="cs-CZ" dirty="0"/>
              <a:t>V drobných slinných žlázkách, dobrá prognóza,</a:t>
            </a:r>
          </a:p>
          <a:p>
            <a:pPr lvl="1"/>
            <a:r>
              <a:rPr lang="cs-CZ" dirty="0"/>
              <a:t>Lobulární růst, bez ohraničení, výrazná tkáňová pestrost (cystické, </a:t>
            </a:r>
            <a:r>
              <a:rPr lang="cs-CZ" dirty="0" err="1"/>
              <a:t>kribriformní</a:t>
            </a:r>
            <a:r>
              <a:rPr lang="cs-CZ" dirty="0"/>
              <a:t>, papilární, </a:t>
            </a:r>
            <a:r>
              <a:rPr lang="cs-CZ" dirty="0" err="1"/>
              <a:t>trabekulární</a:t>
            </a:r>
            <a:r>
              <a:rPr lang="cs-CZ" dirty="0"/>
              <a:t>..)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2558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cs-CZ" dirty="0"/>
              <a:t>Epiteliálně-</a:t>
            </a:r>
            <a:r>
              <a:rPr lang="cs-CZ" dirty="0" err="1"/>
              <a:t>myoepiteliální</a:t>
            </a:r>
            <a:r>
              <a:rPr lang="cs-CZ" dirty="0"/>
              <a:t> </a:t>
            </a:r>
            <a:r>
              <a:rPr lang="cs-CZ" dirty="0" smtClean="0"/>
              <a:t>karcinom</a:t>
            </a:r>
          </a:p>
          <a:p>
            <a:pPr lvl="1"/>
            <a:r>
              <a:rPr lang="cs-CZ" dirty="0" smtClean="0"/>
              <a:t>Ve velkých slinných žlázách v 7-8- </a:t>
            </a:r>
            <a:r>
              <a:rPr lang="cs-CZ" dirty="0" err="1" smtClean="0"/>
              <a:t>deceniu</a:t>
            </a:r>
            <a:endParaRPr lang="cs-CZ" dirty="0" smtClean="0"/>
          </a:p>
          <a:p>
            <a:pPr lvl="1"/>
            <a:r>
              <a:rPr lang="cs-CZ" dirty="0" smtClean="0"/>
              <a:t>Mikroskopicky dva typy buněk – ploché vývodné </a:t>
            </a:r>
            <a:r>
              <a:rPr lang="cs-CZ" dirty="0" err="1" smtClean="0"/>
              <a:t>epitelie</a:t>
            </a:r>
            <a:r>
              <a:rPr lang="cs-CZ" dirty="0" smtClean="0"/>
              <a:t> a vnější vrstva z jasných buněk</a:t>
            </a:r>
          </a:p>
          <a:p>
            <a:pPr lvl="1"/>
            <a:r>
              <a:rPr lang="cs-CZ" dirty="0" smtClean="0"/>
              <a:t>Přítomny četné mitózy a </a:t>
            </a:r>
            <a:r>
              <a:rPr lang="cs-CZ" dirty="0" err="1" smtClean="0"/>
              <a:t>perineurální</a:t>
            </a:r>
            <a:r>
              <a:rPr lang="cs-CZ" dirty="0" smtClean="0"/>
              <a:t> a vaskulární propagace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Adenokarcinom z bazálních </a:t>
            </a:r>
            <a:r>
              <a:rPr lang="cs-CZ" dirty="0" smtClean="0"/>
              <a:t>buněk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gl</a:t>
            </a:r>
            <a:r>
              <a:rPr lang="cs-CZ" dirty="0" smtClean="0"/>
              <a:t>. </a:t>
            </a:r>
            <a:r>
              <a:rPr lang="cs-CZ" dirty="0" err="1" smtClean="0"/>
              <a:t>Parotis</a:t>
            </a:r>
            <a:r>
              <a:rPr lang="cs-CZ" dirty="0" smtClean="0"/>
              <a:t>, 5-6- </a:t>
            </a:r>
            <a:r>
              <a:rPr lang="cs-CZ" dirty="0" err="1" smtClean="0"/>
              <a:t>decenium</a:t>
            </a:r>
            <a:endParaRPr lang="cs-CZ" dirty="0" smtClean="0"/>
          </a:p>
          <a:p>
            <a:pPr lvl="1"/>
            <a:r>
              <a:rPr lang="cs-CZ" dirty="0" err="1" smtClean="0"/>
              <a:t>Low</a:t>
            </a:r>
            <a:r>
              <a:rPr lang="cs-CZ" dirty="0" smtClean="0"/>
              <a:t>-grade malignita</a:t>
            </a:r>
          </a:p>
          <a:p>
            <a:pPr lvl="1"/>
            <a:r>
              <a:rPr lang="cs-CZ" dirty="0" smtClean="0"/>
              <a:t>Vzhled bazálních buněk, dvojitá populace malých kulatých a cylindricky protáhlých buněk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4840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err="1"/>
              <a:t>Sebaceózní</a:t>
            </a:r>
            <a:r>
              <a:rPr lang="cs-CZ" dirty="0"/>
              <a:t> karcinom</a:t>
            </a:r>
          </a:p>
          <a:p>
            <a:pPr lvl="1"/>
            <a:r>
              <a:rPr lang="cs-CZ" dirty="0"/>
              <a:t>Vzácný tumor z epiteliálních buněk, </a:t>
            </a:r>
            <a:r>
              <a:rPr lang="cs-CZ" dirty="0" err="1"/>
              <a:t>sturkturálně</a:t>
            </a:r>
            <a:r>
              <a:rPr lang="cs-CZ" dirty="0"/>
              <a:t> podobných mazových žlázám,</a:t>
            </a:r>
          </a:p>
          <a:p>
            <a:pPr lvl="1"/>
            <a:r>
              <a:rPr lang="cs-CZ" dirty="0" err="1"/>
              <a:t>Low</a:t>
            </a:r>
            <a:r>
              <a:rPr lang="cs-CZ" dirty="0"/>
              <a:t>-grade malignity, sklony k lokálním recidivám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r>
              <a:rPr lang="cs-CZ" dirty="0"/>
              <a:t>Papilární </a:t>
            </a:r>
            <a:r>
              <a:rPr lang="cs-CZ" dirty="0" err="1"/>
              <a:t>cystadenokarcinom</a:t>
            </a:r>
            <a:endParaRPr lang="cs-CZ" dirty="0"/>
          </a:p>
          <a:p>
            <a:pPr lvl="1"/>
            <a:r>
              <a:rPr lang="cs-CZ" dirty="0"/>
              <a:t>Vyvíjí se z benigního </a:t>
            </a:r>
            <a:r>
              <a:rPr lang="cs-CZ" dirty="0" err="1"/>
              <a:t>cystadenomu</a:t>
            </a:r>
            <a:endParaRPr lang="cs-CZ" dirty="0"/>
          </a:p>
          <a:p>
            <a:pPr lvl="1"/>
            <a:r>
              <a:rPr lang="cs-CZ" dirty="0"/>
              <a:t>Makroskopicky cysty, mikroskopicky papily tvořené kubickým epitelem s </a:t>
            </a:r>
            <a:r>
              <a:rPr lang="cs-CZ" dirty="0" err="1"/>
              <a:t>hyalinizovaným</a:t>
            </a:r>
            <a:r>
              <a:rPr lang="cs-CZ" dirty="0"/>
              <a:t> </a:t>
            </a:r>
            <a:r>
              <a:rPr lang="cs-CZ" dirty="0" err="1"/>
              <a:t>stromatem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1581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cs-CZ" dirty="0" smtClean="0"/>
              <a:t>Karcinom </a:t>
            </a:r>
            <a:r>
              <a:rPr lang="cs-CZ" dirty="0"/>
              <a:t>vývodů slinných </a:t>
            </a:r>
            <a:r>
              <a:rPr lang="cs-CZ" dirty="0" smtClean="0"/>
              <a:t>žláz</a:t>
            </a:r>
          </a:p>
          <a:p>
            <a:pPr lvl="1"/>
            <a:r>
              <a:rPr lang="cs-CZ" dirty="0" err="1" smtClean="0"/>
              <a:t>Duktální</a:t>
            </a:r>
            <a:r>
              <a:rPr lang="cs-CZ" dirty="0" smtClean="0"/>
              <a:t> karcinom, vysoký stupeň malignity</a:t>
            </a:r>
          </a:p>
          <a:p>
            <a:pPr lvl="1"/>
            <a:r>
              <a:rPr lang="cs-CZ" dirty="0" smtClean="0"/>
              <a:t>Kombinované </a:t>
            </a:r>
            <a:r>
              <a:rPr lang="cs-CZ" dirty="0" err="1" smtClean="0"/>
              <a:t>kribriformní</a:t>
            </a:r>
            <a:r>
              <a:rPr lang="cs-CZ" dirty="0" smtClean="0"/>
              <a:t> a solidní formace, četné mitózy a pleomorfní jádra</a:t>
            </a:r>
          </a:p>
          <a:p>
            <a:pPr lvl="1"/>
            <a:r>
              <a:rPr lang="cs-CZ" dirty="0" smtClean="0"/>
              <a:t>Většina pacientů umírá do 3 let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Adenokarcinom</a:t>
            </a:r>
          </a:p>
          <a:p>
            <a:pPr lvl="1"/>
            <a:r>
              <a:rPr lang="cs-CZ" dirty="0" smtClean="0"/>
              <a:t>Nehomogenní </a:t>
            </a:r>
            <a:r>
              <a:rPr lang="cs-CZ" dirty="0" err="1" smtClean="0"/>
              <a:t>skupina,diferenciace</a:t>
            </a:r>
            <a:r>
              <a:rPr lang="cs-CZ" dirty="0" smtClean="0"/>
              <a:t> žlázová, </a:t>
            </a:r>
            <a:r>
              <a:rPr lang="cs-CZ" dirty="0" err="1" smtClean="0"/>
              <a:t>duktální</a:t>
            </a:r>
            <a:r>
              <a:rPr lang="cs-CZ" dirty="0" smtClean="0"/>
              <a:t>, sekreční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6377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Maligní epiteliom</a:t>
            </a:r>
          </a:p>
          <a:p>
            <a:pPr lvl="1"/>
            <a:r>
              <a:rPr lang="cs-CZ" dirty="0"/>
              <a:t>Vzácný tumor tvořený maligními </a:t>
            </a:r>
            <a:r>
              <a:rPr lang="cs-CZ" dirty="0" err="1"/>
              <a:t>myoepiteliemi</a:t>
            </a:r>
            <a:endParaRPr lang="cs-CZ" dirty="0"/>
          </a:p>
          <a:p>
            <a:pPr lvl="1"/>
            <a:r>
              <a:rPr lang="cs-CZ" dirty="0"/>
              <a:t>Vysoká malignita, agresivní </a:t>
            </a:r>
            <a:r>
              <a:rPr lang="cs-CZ" dirty="0" smtClean="0"/>
              <a:t>růst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Karcinom v pleomorfním adenomu</a:t>
            </a:r>
          </a:p>
          <a:p>
            <a:pPr lvl="1"/>
            <a:r>
              <a:rPr lang="cs-CZ" dirty="0"/>
              <a:t>Maligní smíšený tumor, vzácný,</a:t>
            </a:r>
          </a:p>
          <a:p>
            <a:pPr lvl="1"/>
            <a:r>
              <a:rPr lang="cs-CZ" dirty="0"/>
              <a:t>Náhlý růst s parézou faciálního nervu</a:t>
            </a:r>
          </a:p>
          <a:p>
            <a:pPr lvl="1"/>
            <a:r>
              <a:rPr lang="cs-CZ" dirty="0"/>
              <a:t>Tendence k recidivám, 70% metastazuje, 5-leté přežití v 50</a:t>
            </a:r>
            <a:r>
              <a:rPr lang="cs-CZ" dirty="0" smtClean="0"/>
              <a:t>%</a:t>
            </a:r>
          </a:p>
          <a:p>
            <a:pPr lvl="1"/>
            <a:endParaRPr lang="cs-CZ" dirty="0"/>
          </a:p>
          <a:p>
            <a:r>
              <a:rPr lang="cs-CZ" dirty="0" err="1"/>
              <a:t>Dlaždicobuněčný</a:t>
            </a:r>
            <a:r>
              <a:rPr lang="cs-CZ" dirty="0"/>
              <a:t> karcinom</a:t>
            </a:r>
          </a:p>
          <a:p>
            <a:pPr lvl="1"/>
            <a:r>
              <a:rPr lang="cs-CZ" dirty="0"/>
              <a:t>Vzácně v slinných žlázách mužů v 5-6. </a:t>
            </a:r>
            <a:r>
              <a:rPr lang="cs-CZ" dirty="0" err="1"/>
              <a:t>deceniu</a:t>
            </a:r>
            <a:endParaRPr lang="cs-CZ" dirty="0"/>
          </a:p>
          <a:p>
            <a:pPr lvl="1"/>
            <a:r>
              <a:rPr lang="cs-CZ" dirty="0"/>
              <a:t>Špatná prognóza</a:t>
            </a:r>
          </a:p>
          <a:p>
            <a:pPr lvl="1"/>
            <a:endParaRPr lang="cs-CZ" dirty="0"/>
          </a:p>
          <a:p>
            <a:r>
              <a:rPr lang="cs-CZ" dirty="0"/>
              <a:t>Malobuněčný karcinom</a:t>
            </a:r>
          </a:p>
          <a:p>
            <a:pPr lvl="1"/>
            <a:r>
              <a:rPr lang="cs-CZ" dirty="0"/>
              <a:t>Vzácný tumor, nutno odlišit primární plicní tumor</a:t>
            </a:r>
          </a:p>
          <a:p>
            <a:pPr lvl="1"/>
            <a:endParaRPr lang="cs-CZ" dirty="0"/>
          </a:p>
          <a:p>
            <a:r>
              <a:rPr lang="cs-CZ" dirty="0"/>
              <a:t>Nediferencovaný karcinom</a:t>
            </a:r>
          </a:p>
          <a:p>
            <a:pPr lvl="1"/>
            <a:r>
              <a:rPr lang="cs-CZ" dirty="0"/>
              <a:t>Nesourodá skupina špatně diferencovaných tumorů</a:t>
            </a:r>
          </a:p>
          <a:p>
            <a:pPr lvl="1"/>
            <a:r>
              <a:rPr lang="cs-CZ" dirty="0"/>
              <a:t>Vyšší incidence v Indii a Číně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1840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Neepiteliální tumory</a:t>
            </a:r>
          </a:p>
          <a:p>
            <a:pPr lvl="1"/>
            <a:r>
              <a:rPr lang="cs-CZ" dirty="0" smtClean="0"/>
              <a:t>5% všech tumorů slinných žláz, 50% </a:t>
            </a:r>
            <a:r>
              <a:rPr lang="cs-CZ" dirty="0" err="1" smtClean="0"/>
              <a:t>neoplázií</a:t>
            </a:r>
            <a:r>
              <a:rPr lang="cs-CZ" dirty="0" smtClean="0"/>
              <a:t> dětského věku</a:t>
            </a:r>
          </a:p>
          <a:p>
            <a:pPr lvl="1"/>
            <a:r>
              <a:rPr lang="cs-CZ" dirty="0" smtClean="0"/>
              <a:t>Nejčastěji hemangiom, </a:t>
            </a:r>
            <a:r>
              <a:rPr lang="cs-CZ" dirty="0" err="1" smtClean="0"/>
              <a:t>lamfangiom</a:t>
            </a:r>
            <a:r>
              <a:rPr lang="cs-CZ" dirty="0" smtClean="0"/>
              <a:t>, </a:t>
            </a:r>
            <a:r>
              <a:rPr lang="cs-CZ" dirty="0" err="1" smtClean="0"/>
              <a:t>hemangiopericytom</a:t>
            </a:r>
            <a:endParaRPr lang="cs-CZ" dirty="0" smtClean="0"/>
          </a:p>
          <a:p>
            <a:pPr lvl="1"/>
            <a:r>
              <a:rPr lang="cs-CZ" dirty="0" smtClean="0"/>
              <a:t>Déle lipomy, neurogenní tumory</a:t>
            </a:r>
          </a:p>
          <a:p>
            <a:pPr lvl="1"/>
            <a:r>
              <a:rPr lang="cs-CZ" dirty="0" smtClean="0"/>
              <a:t>Méně často sarkomy (</a:t>
            </a:r>
            <a:r>
              <a:rPr lang="cs-CZ" dirty="0" err="1" smtClean="0"/>
              <a:t>rhabdomyosarkom</a:t>
            </a:r>
            <a:r>
              <a:rPr lang="cs-CZ" dirty="0" smtClean="0"/>
              <a:t>, MFH, maligní </a:t>
            </a:r>
            <a:r>
              <a:rPr lang="cs-CZ" dirty="0" err="1" smtClean="0"/>
              <a:t>schwannom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Maligní lymfomy</a:t>
            </a:r>
          </a:p>
          <a:p>
            <a:pPr lvl="1"/>
            <a:r>
              <a:rPr lang="cs-CZ" dirty="0" smtClean="0"/>
              <a:t>MALT tkáň</a:t>
            </a:r>
          </a:p>
          <a:p>
            <a:pPr lvl="1"/>
            <a:r>
              <a:rPr lang="cs-CZ" dirty="0" smtClean="0"/>
              <a:t>Nutno odlišit od sekundárního postižení (primární </a:t>
            </a:r>
            <a:r>
              <a:rPr lang="cs-CZ" dirty="0" err="1" smtClean="0"/>
              <a:t>origo</a:t>
            </a:r>
            <a:r>
              <a:rPr lang="cs-CZ" dirty="0" smtClean="0"/>
              <a:t> je jinde) – kritéria: </a:t>
            </a:r>
            <a:r>
              <a:rPr lang="cs-CZ" dirty="0" err="1" smtClean="0"/>
              <a:t>nehmatnost</a:t>
            </a:r>
            <a:r>
              <a:rPr lang="cs-CZ" dirty="0" smtClean="0"/>
              <a:t> LU, nezvětšení LU, normální počet bílých krvinek, nepřítomnost infiltrace v LU, střevě, slezině, játrech</a:t>
            </a:r>
          </a:p>
          <a:p>
            <a:pPr lvl="1"/>
            <a:r>
              <a:rPr lang="cs-CZ" dirty="0" smtClean="0"/>
              <a:t>Nejvíce non-</a:t>
            </a:r>
            <a:r>
              <a:rPr lang="cs-CZ" dirty="0" err="1" smtClean="0"/>
              <a:t>hodgkinské</a:t>
            </a:r>
            <a:r>
              <a:rPr lang="cs-CZ" dirty="0" smtClean="0"/>
              <a:t> lymfomy, v 15% </a:t>
            </a:r>
            <a:r>
              <a:rPr lang="cs-CZ" dirty="0" err="1" smtClean="0"/>
              <a:t>hodgkinův</a:t>
            </a:r>
            <a:r>
              <a:rPr lang="cs-CZ" dirty="0" smtClean="0"/>
              <a:t> lymfom</a:t>
            </a:r>
          </a:p>
        </p:txBody>
      </p:sp>
    </p:spTree>
    <p:extLst>
      <p:ext uri="{BB962C8B-B14F-4D97-AF65-F5344CB8AC3E}">
        <p14:creationId xmlns:p14="http://schemas.microsoft.com/office/powerpoint/2010/main" val="25663696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Sekundární tumory</a:t>
            </a:r>
          </a:p>
          <a:p>
            <a:pPr lvl="1"/>
            <a:r>
              <a:rPr lang="cs-CZ" dirty="0" smtClean="0"/>
              <a:t>Odlišení primárních a sekundárních je nutné z důvodu prognózy onemocnění</a:t>
            </a:r>
          </a:p>
          <a:p>
            <a:pPr lvl="1"/>
            <a:r>
              <a:rPr lang="cs-CZ" dirty="0" smtClean="0"/>
              <a:t>40% metastáz je v žlázovém </a:t>
            </a:r>
            <a:r>
              <a:rPr lang="cs-CZ" dirty="0" err="1" smtClean="0"/>
              <a:t>stromatu</a:t>
            </a:r>
            <a:r>
              <a:rPr lang="cs-CZ" dirty="0" smtClean="0"/>
              <a:t>, 60% v </a:t>
            </a:r>
            <a:r>
              <a:rPr lang="cs-CZ" dirty="0" err="1" smtClean="0"/>
              <a:t>intraperenchymální</a:t>
            </a:r>
            <a:r>
              <a:rPr lang="cs-CZ" dirty="0" smtClean="0"/>
              <a:t> lymfatické tkáni a LU</a:t>
            </a:r>
          </a:p>
          <a:p>
            <a:pPr lvl="1"/>
            <a:r>
              <a:rPr lang="cs-CZ" dirty="0" smtClean="0"/>
              <a:t>Většina metastáz z </a:t>
            </a:r>
            <a:r>
              <a:rPr lang="cs-CZ" dirty="0" err="1" smtClean="0"/>
              <a:t>spinoca</a:t>
            </a:r>
            <a:r>
              <a:rPr lang="cs-CZ" dirty="0" smtClean="0"/>
              <a:t> hlavy a kůže. </a:t>
            </a:r>
            <a:r>
              <a:rPr lang="cs-CZ" dirty="0" err="1" smtClean="0"/>
              <a:t>Nasofaryngeální</a:t>
            </a:r>
            <a:r>
              <a:rPr lang="cs-CZ" dirty="0" smtClean="0"/>
              <a:t> karcinom, karcinom štítné žlázy</a:t>
            </a:r>
          </a:p>
          <a:p>
            <a:pPr lvl="1"/>
            <a:endParaRPr lang="cs-CZ" dirty="0" smtClean="0"/>
          </a:p>
          <a:p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</a:rPr>
              <a:t>Tumoriformní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 léze</a:t>
            </a:r>
          </a:p>
          <a:p>
            <a:pPr lvl="1"/>
            <a:r>
              <a:rPr lang="cs-CZ" dirty="0" smtClean="0"/>
              <a:t>Svým makroskopickým projevem imitují </a:t>
            </a:r>
            <a:r>
              <a:rPr lang="cs-CZ" dirty="0" err="1" smtClean="0"/>
              <a:t>neoplázii</a:t>
            </a:r>
            <a:endParaRPr lang="cs-CZ" dirty="0" smtClean="0"/>
          </a:p>
          <a:p>
            <a:pPr lvl="1"/>
            <a:r>
              <a:rPr lang="cs-CZ" dirty="0" err="1" smtClean="0"/>
              <a:t>Sialoadenóza</a:t>
            </a:r>
            <a:r>
              <a:rPr lang="cs-CZ" dirty="0" smtClean="0"/>
              <a:t>- </a:t>
            </a:r>
            <a:r>
              <a:rPr lang="cs-CZ" dirty="0" err="1" smtClean="0"/>
              <a:t>neznátělivé</a:t>
            </a:r>
            <a:r>
              <a:rPr lang="cs-CZ" dirty="0" smtClean="0"/>
              <a:t> </a:t>
            </a:r>
            <a:r>
              <a:rPr lang="cs-CZ" dirty="0" err="1" smtClean="0"/>
              <a:t>zdruření</a:t>
            </a:r>
            <a:endParaRPr lang="cs-CZ" dirty="0" smtClean="0"/>
          </a:p>
          <a:p>
            <a:pPr lvl="1"/>
            <a:r>
              <a:rPr lang="cs-CZ" dirty="0" err="1" smtClean="0"/>
              <a:t>Onkocytóza</a:t>
            </a:r>
            <a:r>
              <a:rPr lang="cs-CZ" dirty="0" smtClean="0"/>
              <a:t>- </a:t>
            </a:r>
            <a:r>
              <a:rPr lang="cs-CZ" dirty="0" err="1" smtClean="0"/>
              <a:t>onkocytární</a:t>
            </a:r>
            <a:r>
              <a:rPr lang="cs-CZ" dirty="0" smtClean="0"/>
              <a:t> </a:t>
            </a:r>
            <a:r>
              <a:rPr lang="cs-CZ" dirty="0" err="1" smtClean="0"/>
              <a:t>metaplázie</a:t>
            </a:r>
            <a:r>
              <a:rPr lang="cs-CZ" dirty="0" smtClean="0"/>
              <a:t> epitelu, poruchy metabolismu mitochondrií; jednostranné postižení</a:t>
            </a:r>
          </a:p>
          <a:p>
            <a:pPr lvl="1"/>
            <a:r>
              <a:rPr lang="cs-CZ" dirty="0" smtClean="0"/>
              <a:t>Infarkt – ischemická léze, </a:t>
            </a:r>
            <a:r>
              <a:rPr lang="cs-CZ" dirty="0" err="1" smtClean="0"/>
              <a:t>nejčasteji</a:t>
            </a:r>
            <a:r>
              <a:rPr lang="cs-CZ" dirty="0" smtClean="0"/>
              <a:t> na patře</a:t>
            </a:r>
          </a:p>
          <a:p>
            <a:pPr lvl="1"/>
            <a:r>
              <a:rPr lang="cs-CZ" dirty="0" smtClean="0"/>
              <a:t>Cysty – 6% všech lézí</a:t>
            </a:r>
          </a:p>
          <a:p>
            <a:pPr lvl="1"/>
            <a:r>
              <a:rPr lang="cs-CZ" dirty="0" smtClean="0"/>
              <a:t>Benigní </a:t>
            </a:r>
            <a:r>
              <a:rPr lang="cs-CZ" dirty="0" err="1" smtClean="0"/>
              <a:t>lymfoepiteliální</a:t>
            </a:r>
            <a:r>
              <a:rPr lang="cs-CZ" dirty="0" smtClean="0"/>
              <a:t> léze – bolestivé otoky u starších žen, autoimunitní etiologie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30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06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smtClean="0"/>
              <a:t>Orální kandidóza</a:t>
            </a:r>
          </a:p>
          <a:p>
            <a:pPr lvl="1"/>
            <a:r>
              <a:rPr lang="cs-CZ" dirty="0" err="1" smtClean="0"/>
              <a:t>Candida</a:t>
            </a:r>
            <a:r>
              <a:rPr lang="cs-CZ" dirty="0" smtClean="0"/>
              <a:t> </a:t>
            </a:r>
            <a:r>
              <a:rPr lang="cs-CZ" dirty="0" err="1" smtClean="0"/>
              <a:t>albicans</a:t>
            </a:r>
            <a:endParaRPr lang="cs-CZ" dirty="0" smtClean="0"/>
          </a:p>
          <a:p>
            <a:pPr lvl="1"/>
            <a:r>
              <a:rPr lang="cs-CZ" dirty="0" smtClean="0"/>
              <a:t>Rozvoj při graviditě, traumatizaci, maceraci kůže, chemické postižení sliznice, DM, malnutrice, pooperační stavy, imunodeficience, poruchy krvetvorby…</a:t>
            </a:r>
          </a:p>
          <a:p>
            <a:pPr lvl="1"/>
            <a:r>
              <a:rPr lang="cs-CZ" dirty="0" smtClean="0"/>
              <a:t>Soor- moučnivka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Akutní </a:t>
            </a:r>
            <a:r>
              <a:rPr lang="cs-CZ" dirty="0" err="1" smtClean="0"/>
              <a:t>pseudomebranózní</a:t>
            </a:r>
            <a:r>
              <a:rPr lang="cs-CZ" dirty="0" smtClean="0"/>
              <a:t> kandidóza (lnoucí pablány)</a:t>
            </a:r>
          </a:p>
          <a:p>
            <a:pPr lvl="1"/>
            <a:r>
              <a:rPr lang="cs-CZ" dirty="0" smtClean="0"/>
              <a:t>Akutní </a:t>
            </a:r>
            <a:r>
              <a:rPr lang="cs-CZ" dirty="0" err="1" smtClean="0"/>
              <a:t>erytematózní</a:t>
            </a:r>
            <a:r>
              <a:rPr lang="cs-CZ" dirty="0" smtClean="0"/>
              <a:t> kandidóza (zarudnutí bez pablán)</a:t>
            </a:r>
          </a:p>
          <a:p>
            <a:pPr lvl="1"/>
            <a:r>
              <a:rPr lang="cs-CZ" dirty="0" smtClean="0"/>
              <a:t>Chronická </a:t>
            </a:r>
            <a:r>
              <a:rPr lang="cs-CZ" dirty="0" err="1" smtClean="0"/>
              <a:t>pseudomembranózní</a:t>
            </a:r>
            <a:r>
              <a:rPr lang="cs-CZ" dirty="0" smtClean="0"/>
              <a:t> , </a:t>
            </a:r>
            <a:r>
              <a:rPr lang="cs-CZ" dirty="0" err="1" smtClean="0"/>
              <a:t>orofaryngeální</a:t>
            </a:r>
            <a:r>
              <a:rPr lang="cs-CZ" dirty="0" smtClean="0"/>
              <a:t>  kandidóza (hrozí </a:t>
            </a:r>
            <a:r>
              <a:rPr lang="cs-CZ" dirty="0" err="1" smtClean="0"/>
              <a:t>disseminace</a:t>
            </a:r>
            <a:r>
              <a:rPr lang="cs-CZ" dirty="0" smtClean="0"/>
              <a:t>, u imunodeficientních pacientů)</a:t>
            </a:r>
          </a:p>
          <a:p>
            <a:pPr lvl="1"/>
            <a:r>
              <a:rPr lang="cs-CZ" dirty="0" smtClean="0"/>
              <a:t>Chronická hyperplastická kandidóza (dlouhodobý průběh, oj. přechod do karcinomu)</a:t>
            </a:r>
          </a:p>
          <a:p>
            <a:pPr lvl="1"/>
            <a:r>
              <a:rPr lang="cs-CZ" dirty="0" smtClean="0"/>
              <a:t>Chronická atrofická kandidóza (protetická stomatitida, zarudnutí zbytnění)</a:t>
            </a:r>
          </a:p>
          <a:p>
            <a:pPr lvl="1"/>
            <a:r>
              <a:rPr lang="cs-CZ" dirty="0" smtClean="0"/>
              <a:t>Angulární kandidóza (sliznice koutků, zčervenání, ragády, bolestivost)</a:t>
            </a:r>
            <a:endParaRPr lang="cs-CZ" dirty="0"/>
          </a:p>
        </p:txBody>
      </p:sp>
      <p:sp>
        <p:nvSpPr>
          <p:cNvPr id="4" name="AutoShape 2" descr="Související obrázek"/>
          <p:cNvSpPr>
            <a:spLocks noChangeAspect="1" noChangeArrowheads="1"/>
          </p:cNvSpPr>
          <p:nvPr/>
        </p:nvSpPr>
        <p:spPr bwMode="auto">
          <a:xfrm>
            <a:off x="155575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39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 smtClean="0"/>
              <a:t>Spalničky</a:t>
            </a:r>
          </a:p>
          <a:p>
            <a:pPr lvl="1"/>
            <a:r>
              <a:rPr lang="cs-CZ" dirty="0" smtClean="0"/>
              <a:t>Infekční onemocnění, u nás očkujeme</a:t>
            </a:r>
          </a:p>
          <a:p>
            <a:pPr lvl="1"/>
            <a:r>
              <a:rPr lang="cs-CZ" dirty="0" smtClean="0"/>
              <a:t>97% pacientů má 2-3 dny před vypuknutím tzv. </a:t>
            </a:r>
            <a:r>
              <a:rPr lang="cs-CZ" dirty="0" err="1" smtClean="0"/>
              <a:t>koplikovy</a:t>
            </a:r>
            <a:r>
              <a:rPr lang="cs-CZ" dirty="0" smtClean="0"/>
              <a:t> skvrny – okrouhlé modrobílé s tmavočerveným lemem, proti molárům.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Fordyceova</a:t>
            </a:r>
            <a:r>
              <a:rPr lang="cs-CZ" dirty="0" smtClean="0"/>
              <a:t> choroba</a:t>
            </a:r>
          </a:p>
          <a:p>
            <a:pPr lvl="1"/>
            <a:r>
              <a:rPr lang="cs-CZ" dirty="0" err="1" smtClean="0"/>
              <a:t>Heterotopie</a:t>
            </a:r>
            <a:r>
              <a:rPr lang="cs-CZ" dirty="0" smtClean="0"/>
              <a:t> mazových žlázek ve sliznici rtů a </a:t>
            </a:r>
            <a:r>
              <a:rPr lang="cs-CZ" dirty="0" err="1" smtClean="0"/>
              <a:t>dú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AutoShape 2" descr="Výsledek obrázku pro koplik spots"/>
          <p:cNvSpPr>
            <a:spLocks noChangeAspect="1" noChangeArrowheads="1"/>
          </p:cNvSpPr>
          <p:nvPr/>
        </p:nvSpPr>
        <p:spPr bwMode="auto">
          <a:xfrm>
            <a:off x="155575" y="-1096963"/>
            <a:ext cx="3324225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18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dirty="0"/>
              <a:t>Leukoplakie</a:t>
            </a:r>
          </a:p>
          <a:p>
            <a:pPr lvl="1"/>
            <a:r>
              <a:rPr lang="cs-CZ" dirty="0" smtClean="0"/>
              <a:t>Nejčastější </a:t>
            </a:r>
            <a:r>
              <a:rPr lang="cs-CZ" dirty="0"/>
              <a:t>afekce v </a:t>
            </a:r>
            <a:r>
              <a:rPr lang="cs-CZ" dirty="0" err="1"/>
              <a:t>dú</a:t>
            </a:r>
            <a:endParaRPr lang="cs-CZ" dirty="0"/>
          </a:p>
          <a:p>
            <a:pPr lvl="1"/>
            <a:r>
              <a:rPr lang="cs-CZ" dirty="0"/>
              <a:t>Rohovění na sliznici, alveolární výběžky dolní čelisti</a:t>
            </a:r>
          </a:p>
          <a:p>
            <a:pPr lvl="1"/>
            <a:r>
              <a:rPr lang="cs-CZ" dirty="0"/>
              <a:t>Vliv tabáku, alkohol, dýmka, protéza, </a:t>
            </a:r>
            <a:r>
              <a:rPr lang="cs-CZ" dirty="0" smtClean="0"/>
              <a:t>kariézní </a:t>
            </a:r>
            <a:r>
              <a:rPr lang="cs-CZ" dirty="0"/>
              <a:t>chrup, chronické kandidózy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 smtClean="0"/>
              <a:t>Erythroplakie</a:t>
            </a:r>
            <a:endParaRPr lang="cs-CZ" dirty="0"/>
          </a:p>
          <a:p>
            <a:pPr lvl="1"/>
            <a:r>
              <a:rPr lang="cs-CZ" dirty="0"/>
              <a:t>Ohnivě </a:t>
            </a:r>
            <a:r>
              <a:rPr lang="cs-CZ" dirty="0" smtClean="0"/>
              <a:t>červené zbarvení</a:t>
            </a:r>
            <a:endParaRPr lang="cs-CZ" dirty="0"/>
          </a:p>
          <a:p>
            <a:pPr lvl="1"/>
            <a:r>
              <a:rPr lang="cs-CZ" dirty="0"/>
              <a:t>Vysoké riziko kancerizace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83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smtClean="0"/>
              <a:t>Palatální keratóza při kouření</a:t>
            </a:r>
          </a:p>
          <a:p>
            <a:pPr lvl="1"/>
            <a:r>
              <a:rPr lang="cs-CZ" dirty="0" smtClean="0"/>
              <a:t>Zbělení sliznice tvrdého patra , někdy ulcerace, pigmentace.</a:t>
            </a:r>
          </a:p>
          <a:p>
            <a:pPr lvl="1"/>
            <a:r>
              <a:rPr lang="cs-CZ" dirty="0" smtClean="0"/>
              <a:t>Častější u reverzních kuřáků (zapálený konec v </a:t>
            </a:r>
            <a:r>
              <a:rPr lang="cs-CZ" dirty="0" err="1" smtClean="0"/>
              <a:t>dú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U AIDS – vlasatá leukoplakie (virové inkluze)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Naevus</a:t>
            </a:r>
            <a:r>
              <a:rPr lang="cs-CZ" dirty="0" smtClean="0"/>
              <a:t> </a:t>
            </a:r>
            <a:r>
              <a:rPr lang="cs-CZ" dirty="0" err="1" smtClean="0"/>
              <a:t>albus</a:t>
            </a:r>
            <a:endParaRPr lang="cs-CZ" dirty="0" smtClean="0"/>
          </a:p>
          <a:p>
            <a:pPr lvl="1"/>
            <a:r>
              <a:rPr lang="cs-CZ" dirty="0" err="1" smtClean="0"/>
              <a:t>Hydropická</a:t>
            </a:r>
            <a:r>
              <a:rPr lang="cs-CZ" dirty="0" smtClean="0"/>
              <a:t> degenerace </a:t>
            </a:r>
            <a:r>
              <a:rPr lang="cs-CZ" dirty="0" err="1" smtClean="0"/>
              <a:t>epitelií</a:t>
            </a:r>
            <a:r>
              <a:rPr lang="cs-CZ" dirty="0" smtClean="0"/>
              <a:t>, svým vzhledem připomíná mořskou houbu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err="1" smtClean="0"/>
              <a:t>Leukoderma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Ostře ohraničená depigmentace</a:t>
            </a:r>
          </a:p>
          <a:p>
            <a:pPr lvl="1"/>
            <a:r>
              <a:rPr lang="cs-CZ" dirty="0" smtClean="0"/>
              <a:t>Vzniká po proběhlém zánětu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0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898</TotalTime>
  <Words>3088</Words>
  <Application>Microsoft Office PowerPoint</Application>
  <PresentationFormat>Předvádění na obrazovce (4:3)</PresentationFormat>
  <Paragraphs>692</Paragraphs>
  <Slides>59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0" baseType="lpstr">
      <vt:lpstr>Exekutivní</vt:lpstr>
      <vt:lpstr>Patologie sliznice dutiny ústní a slinných žláz</vt:lpstr>
      <vt:lpstr>Obsah </vt:lpstr>
      <vt:lpstr>Léze sliznice s charakteristickým obrazem </vt:lpstr>
      <vt:lpstr>Bělavé zbarvení sliznice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Pigmentované léze</vt:lpstr>
      <vt:lpstr>Prezentace aplikace PowerPoint</vt:lpstr>
      <vt:lpstr>Puchýřnaté onemocnění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Ulcerózní slizniční léze</vt:lpstr>
      <vt:lpstr>Prezentace aplikace PowerPoint</vt:lpstr>
      <vt:lpstr>Prezentace aplikace PowerPoint</vt:lpstr>
      <vt:lpstr>Prezentace aplikace PowerPoint</vt:lpstr>
      <vt:lpstr>Procesy s tvorbou pištělí</vt:lpstr>
      <vt:lpstr>Prezentace aplikace PowerPoint</vt:lpstr>
      <vt:lpstr>Pseudomembranózní změny</vt:lpstr>
      <vt:lpstr>Obsah </vt:lpstr>
      <vt:lpstr>Záněty orální a periorální oblasti </vt:lpstr>
      <vt:lpstr>Prezentace aplikace PowerPoint</vt:lpstr>
      <vt:lpstr>Prezentace aplikace PowerPoint</vt:lpstr>
      <vt:lpstr>Prezentace aplikace PowerPoint</vt:lpstr>
      <vt:lpstr>Obsah </vt:lpstr>
      <vt:lpstr>Změny sliznice při celkových onemocněních </vt:lpstr>
      <vt:lpstr>Prezentace aplikace PowerPoint</vt:lpstr>
      <vt:lpstr>Prezentace aplikace PowerPoint</vt:lpstr>
      <vt:lpstr>Obsah </vt:lpstr>
      <vt:lpstr>Granulomy a epulitidy </vt:lpstr>
      <vt:lpstr>Prezentace aplikace PowerPoint</vt:lpstr>
      <vt:lpstr>Epulis</vt:lpstr>
      <vt:lpstr>Obsah </vt:lpstr>
      <vt:lpstr>Patologie jazyka</vt:lpstr>
      <vt:lpstr>Prezentace aplikace PowerPoint</vt:lpstr>
      <vt:lpstr>Prezentace aplikace PowerPoint</vt:lpstr>
      <vt:lpstr>Prezentace aplikace PowerPoint</vt:lpstr>
      <vt:lpstr>Prezentace aplikace PowerPoint</vt:lpstr>
      <vt:lpstr>Obsah </vt:lpstr>
      <vt:lpstr>Morfologie slinných žláz</vt:lpstr>
      <vt:lpstr>Vývojové anomálie</vt:lpstr>
      <vt:lpstr>Záněty slinných žláz</vt:lpstr>
      <vt:lpstr>Prezentace aplikace PowerPoint</vt:lpstr>
      <vt:lpstr>Nádory slinných žláz</vt:lpstr>
      <vt:lpstr>Adenomy slinných žláz</vt:lpstr>
      <vt:lpstr>Prezentace aplikace PowerPoint</vt:lpstr>
      <vt:lpstr>Karcinomy slinných žláz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Patologie sliznice dutiny ústní</dc:title>
  <dc:creator>Kubeš Václav</dc:creator>
  <cp:lastModifiedBy>Kubeš Václav</cp:lastModifiedBy>
  <cp:revision>42</cp:revision>
  <dcterms:created xsi:type="dcterms:W3CDTF">2018-04-03T09:42:37Z</dcterms:created>
  <dcterms:modified xsi:type="dcterms:W3CDTF">2018-04-26T05:15:44Z</dcterms:modified>
</cp:coreProperties>
</file>