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38" r:id="rId3"/>
    <p:sldId id="339" r:id="rId4"/>
    <p:sldId id="340" r:id="rId5"/>
    <p:sldId id="341" r:id="rId6"/>
    <p:sldId id="342" r:id="rId7"/>
    <p:sldId id="308" r:id="rId8"/>
    <p:sldId id="344" r:id="rId9"/>
    <p:sldId id="345" r:id="rId10"/>
    <p:sldId id="322" r:id="rId11"/>
    <p:sldId id="321" r:id="rId12"/>
    <p:sldId id="323" r:id="rId13"/>
    <p:sldId id="295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5" r:id="rId22"/>
    <p:sldId id="357" r:id="rId23"/>
    <p:sldId id="358" r:id="rId24"/>
    <p:sldId id="360" r:id="rId25"/>
    <p:sldId id="362" r:id="rId26"/>
    <p:sldId id="365" r:id="rId27"/>
    <p:sldId id="367" r:id="rId28"/>
    <p:sldId id="368" r:id="rId29"/>
    <p:sldId id="370" r:id="rId30"/>
    <p:sldId id="372" r:id="rId31"/>
    <p:sldId id="373" r:id="rId32"/>
    <p:sldId id="374" r:id="rId33"/>
    <p:sldId id="377" r:id="rId34"/>
    <p:sldId id="375" r:id="rId35"/>
    <p:sldId id="378" r:id="rId36"/>
    <p:sldId id="379" r:id="rId37"/>
    <p:sldId id="381" r:id="rId38"/>
    <p:sldId id="383" r:id="rId39"/>
    <p:sldId id="384" r:id="rId40"/>
    <p:sldId id="385" r:id="rId41"/>
    <p:sldId id="386" r:id="rId42"/>
    <p:sldId id="387" r:id="rId43"/>
    <p:sldId id="389" r:id="rId44"/>
    <p:sldId id="391" r:id="rId45"/>
    <p:sldId id="392" r:id="rId46"/>
    <p:sldId id="393" r:id="rId47"/>
    <p:sldId id="394" r:id="rId48"/>
    <p:sldId id="396" r:id="rId49"/>
    <p:sldId id="397" r:id="rId50"/>
    <p:sldId id="29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12" y="269095"/>
            <a:ext cx="11335870" cy="356616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Patologie kardiovaskulárního systému</a:t>
            </a:r>
            <a:endParaRPr lang="cs-C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Šárka Pokorová</a:t>
            </a:r>
          </a:p>
          <a:p>
            <a:r>
              <a:rPr lang="cs-CZ" b="1" dirty="0" smtClean="0"/>
              <a:t>I. PAÚ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00297-6941-446C-B5F1-C16C69B8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Srdeční selhání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(kardiální insuficience, městnavé (kongestivní) srdeční selhávání)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F1AF9B-8784-4189-8688-C02BD8F5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351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Insuficience levého srdce (LSS)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 akutní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 chronická</a:t>
            </a:r>
          </a:p>
          <a:p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Insuficience pravého srdce (PSS)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 akutní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 chronická</a:t>
            </a:r>
          </a:p>
        </p:txBody>
      </p:sp>
    </p:spTree>
    <p:extLst>
      <p:ext uri="{BB962C8B-B14F-4D97-AF65-F5344CB8AC3E}">
        <p14:creationId xmlns:p14="http://schemas.microsoft.com/office/powerpoint/2010/main" val="321855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69E2030-D903-4F3B-B7B4-AC18A052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Srdeční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selhání - příčiny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E3B3F1-9EA4-412E-904D-78CC91DB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5331"/>
            <a:ext cx="10593977" cy="456546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Choroby srdce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Nemoci myokardu (ICHS, myokarditidy, kardiomyopatie)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Nemoci endokardu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chlopenní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vady, revmatická a infekční endokarditida) 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Nemoci osrdečníku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konstriktivní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perikarditida, tamponáda srdeční)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Vrozené srdeční vady (VSV)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Poruchy cévního systému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Systémová hypertenze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Plicní hypertenze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Choroby krve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Polyglobulie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Anémie (hypoxie myokardu)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748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40FC8-4B57-4CA2-8588-FB35CDB5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Projevy srdečního selhání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E0EC0-63BD-423E-B65D-F5B7BDE3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10" y="2009020"/>
            <a:ext cx="4634048" cy="4644873"/>
          </a:xfrm>
        </p:spPr>
        <p:txBody>
          <a:bodyPr>
            <a:normAutofit fontScale="40000" lnSpcReduction="20000"/>
          </a:bodyPr>
          <a:lstStyle/>
          <a:p>
            <a:r>
              <a:rPr lang="cs-CZ" sz="5100" dirty="0">
                <a:latin typeface="Arial" panose="020B0604020202020204" pitchFamily="34" charset="0"/>
                <a:cs typeface="Arial" panose="020B0604020202020204" pitchFamily="34" charset="0"/>
              </a:rPr>
              <a:t>Na srdci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dilatace 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hypertrofie 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* koncentrická (hypertrofie)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* excentrická (hypertrofie a dilatace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→ dekompenzace)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5100" dirty="0">
                <a:latin typeface="Arial" panose="020B0604020202020204" pitchFamily="34" charset="0"/>
                <a:cs typeface="Arial" panose="020B0604020202020204" pitchFamily="34" charset="0"/>
              </a:rPr>
              <a:t>Mimo srdce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venostáza (městnání, kongesce, pasivní hyperémie)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indurace (ztvrdnutí, venostatická fibróza)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edém (otok; kardiální edém - transudát)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edém plic u LSS 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cyanóza (↑redukovaného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hemoglobinu;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P-L zkraty, VSV)</a:t>
            </a:r>
          </a:p>
          <a:p>
            <a:r>
              <a:rPr lang="cs-CZ" sz="3600" dirty="0"/>
              <a:t> 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63CC5370-F882-4148-BBFD-AE27344C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59" y="1867286"/>
            <a:ext cx="3354185" cy="44103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44565C2-1CE1-49B9-9D90-059108FC93F7}"/>
              </a:ext>
            </a:extLst>
          </p:cNvPr>
          <p:cNvSpPr txBox="1"/>
          <p:nvPr/>
        </p:nvSpPr>
        <p:spPr>
          <a:xfrm flipH="1">
            <a:off x="8132444" y="2199904"/>
            <a:ext cx="3239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Edém plic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hydrothorax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u LSS;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hnědá indurace plic u chronického LSS (fibróza,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pneumorrhagie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hematogenní pigmentace)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…dyspnoe (noční),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orthopnoe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kašel-rezavé sputum….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03A986-F8F4-4399-BE2E-EAA1BC324AA7}"/>
              </a:ext>
            </a:extLst>
          </p:cNvPr>
          <p:cNvSpPr txBox="1"/>
          <p:nvPr/>
        </p:nvSpPr>
        <p:spPr>
          <a:xfrm>
            <a:off x="8132444" y="5643724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Edémy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perimaleolárně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anasarka, ascites, 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PSS a u přeneseného zleva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0DC911-0DBA-4437-9221-1334D02655A3}"/>
              </a:ext>
            </a:extLst>
          </p:cNvPr>
          <p:cNvSpPr txBox="1"/>
          <p:nvPr/>
        </p:nvSpPr>
        <p:spPr>
          <a:xfrm>
            <a:off x="8132444" y="4009850"/>
            <a:ext cx="358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Venostáza v játrech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moschatum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), ledvinách, slezině, sliznicích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GITu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(venostatický katar), mozku u PSS a u přeneseného zleva</a:t>
            </a:r>
          </a:p>
        </p:txBody>
      </p:sp>
    </p:spTree>
    <p:extLst>
      <p:ext uri="{BB962C8B-B14F-4D97-AF65-F5344CB8AC3E}">
        <p14:creationId xmlns:p14="http://schemas.microsoft.com/office/powerpoint/2010/main" val="29283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0BEE0-6497-494F-A0A5-CB3E24B6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Hypertrofie levé srdeční komory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46C6E0-1C0A-44C3-A79C-4512521A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ypertrofie myokardu LKS">
            <a:extLst>
              <a:ext uri="{FF2B5EF4-FFF2-40B4-BE49-F238E27FC236}">
                <a16:creationId xmlns:a16="http://schemas.microsoft.com/office/drawing/2014/main" id="{1A6A0F71-42FF-48B2-84BF-051B53A54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7"/>
          <a:stretch/>
        </p:blipFill>
        <p:spPr bwMode="auto">
          <a:xfrm>
            <a:off x="1097280" y="1845734"/>
            <a:ext cx="10096094" cy="30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EC3F5E-EE09-4557-92C8-C39B32CA10EE}"/>
              </a:ext>
            </a:extLst>
          </p:cNvPr>
          <p:cNvSpPr txBox="1"/>
          <p:nvPr/>
        </p:nvSpPr>
        <p:spPr>
          <a:xfrm>
            <a:off x="2612571" y="530678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Koncentrická hypertrofie LK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35C6330-D2BC-426D-BAA0-0074E07D18B2}"/>
              </a:ext>
            </a:extLst>
          </p:cNvPr>
          <p:cNvCxnSpPr/>
          <p:nvPr/>
        </p:nvCxnSpPr>
        <p:spPr>
          <a:xfrm flipH="1" flipV="1">
            <a:off x="3265714" y="4384221"/>
            <a:ext cx="742950" cy="90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F51898E-7CB0-41DB-86A0-D25C0C1AFA25}"/>
              </a:ext>
            </a:extLst>
          </p:cNvPr>
          <p:cNvCxnSpPr/>
          <p:nvPr/>
        </p:nvCxnSpPr>
        <p:spPr>
          <a:xfrm flipV="1">
            <a:off x="3999008" y="4122964"/>
            <a:ext cx="1103671" cy="118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57F4A2-A02F-4493-9BB6-602E86D32322}"/>
              </a:ext>
            </a:extLst>
          </p:cNvPr>
          <p:cNvSpPr txBox="1"/>
          <p:nvPr/>
        </p:nvSpPr>
        <p:spPr>
          <a:xfrm>
            <a:off x="6593476" y="530678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Normální srdce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C69ACBA-68BA-46DD-81FF-89C61F19D7AD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7225393" y="4365296"/>
            <a:ext cx="242682" cy="94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99B39FA-C972-44D2-9F56-DA0A5B98532B}"/>
              </a:ext>
            </a:extLst>
          </p:cNvPr>
          <p:cNvSpPr txBox="1"/>
          <p:nvPr/>
        </p:nvSpPr>
        <p:spPr>
          <a:xfrm>
            <a:off x="8613321" y="53067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Excentrická hypertrofie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1A9D3F6-F5CC-4FFA-979C-C1B65C538411}"/>
              </a:ext>
            </a:extLst>
          </p:cNvPr>
          <p:cNvCxnSpPr/>
          <p:nvPr/>
        </p:nvCxnSpPr>
        <p:spPr>
          <a:xfrm flipV="1">
            <a:off x="9780814" y="4714875"/>
            <a:ext cx="57150" cy="57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0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F5B2D-2AB7-452F-BFED-997B087F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Ischemická choroba srdeční (ICHS)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847900-1C38-4824-AC7E-3A11BB98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45734"/>
            <a:ext cx="10412730" cy="4440766"/>
          </a:xfrm>
        </p:spPr>
        <p:txBody>
          <a:bodyPr>
            <a:normAutofit fontScale="85000" lnSpcReduction="20000"/>
          </a:bodyPr>
          <a:lstStyle/>
          <a:p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Ischémie (nedokrvení) → Hypoxie → Infarkt (ischemická nekróza, koagulační) </a:t>
            </a:r>
          </a:p>
          <a:p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Etiopatogeneze: </a:t>
            </a:r>
            <a:r>
              <a:rPr 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(embolizace, disekce aorty, aortitidy, vaskulitidy, malformace koronárních tepen,..)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Formy ICHS: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Angina pectoris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* stabilní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retrosternálně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bolest po námaze)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* nestabilní (klidové bolesti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retrosternálně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Infarkt myokardu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(koagulační ischemická nekróza)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*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transmurální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*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subendokardiální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Chronická ICHS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myomalacie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myofibrózy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excentrická hypertrofie LK, kolaterální oběh)</a:t>
            </a:r>
          </a:p>
          <a:p>
            <a:pPr marL="0" indent="0">
              <a:buNone/>
            </a:pP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 -  Náhlá koronární smrt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(arytmie – fibrilace komor)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73CDA3FB-339D-4D9B-A55D-D601FF10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87" y="3073563"/>
            <a:ext cx="3287881" cy="2422526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412BCEA-459A-4812-848E-1726AE71D2BB}"/>
              </a:ext>
            </a:extLst>
          </p:cNvPr>
          <p:cNvCxnSpPr/>
          <p:nvPr/>
        </p:nvCxnSpPr>
        <p:spPr>
          <a:xfrm>
            <a:off x="8539843" y="2204357"/>
            <a:ext cx="1698171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501B17-AE7E-4F9C-AC0B-2352DC5E676A}"/>
              </a:ext>
            </a:extLst>
          </p:cNvPr>
          <p:cNvSpPr txBox="1"/>
          <p:nvPr/>
        </p:nvSpPr>
        <p:spPr>
          <a:xfrm>
            <a:off x="4865914" y="6460457"/>
            <a:ext cx="689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Pozn. riziko fibrilace síní – vznik trombózy ouška – zdroj embolizace!!!!!!</a:t>
            </a:r>
          </a:p>
        </p:txBody>
      </p:sp>
    </p:spTree>
    <p:extLst>
      <p:ext uri="{BB962C8B-B14F-4D97-AF65-F5344CB8AC3E}">
        <p14:creationId xmlns:p14="http://schemas.microsoft.com/office/powerpoint/2010/main" val="233499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Akutní infarkt myokardu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ložisko akutní ischemické nekrózy myokardu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koagulační nekróza</a:t>
            </a:r>
            <a:endParaRPr lang="cs-CZ" alt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při náhlém výrazném zúžení či úplné obliteraci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lumina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koronární a.</a:t>
            </a:r>
          </a:p>
          <a:p>
            <a:pPr>
              <a:defRPr/>
            </a:pPr>
            <a:r>
              <a:rPr lang="cs-CZ" altLang="cs-CZ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příčina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trombosklerotický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uzávěr koronární a.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patogeneze – ireverzibilní poškození (nekróza) buněk myokardu (po 20 min nastává těžká akutní ischémie)</a:t>
            </a:r>
          </a:p>
          <a:p>
            <a:pPr>
              <a:lnSpc>
                <a:spcPct val="150000"/>
              </a:lnSpc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transmurální</a:t>
            </a: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(STEMI) x </a:t>
            </a:r>
            <a:r>
              <a:rPr lang="cs-CZ" alt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netransmurální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subendokardiální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NSTEMI)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73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Komplikace infarktu myokardu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smrt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epistenocardiaca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fibrinózní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serofibrinózní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zánět perikardu)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nástěnná trombóza </a:t>
            </a:r>
            <a:r>
              <a:rPr lang="cs-CZ" altLang="cs-CZ" sz="16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embolizace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systémového oběhu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infarkty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mozku, ledvin, sleziny, střev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aneurysma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(vakovité vyklenutí cévní stěny, usazení vrstevnatého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trombu 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riziko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embolizace, ruptury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ruptura myokardu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tamponáda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rsdeční</a:t>
            </a:r>
            <a:r>
              <a:rPr lang="cs-CZ" alt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/akutní selhání srdce)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ruptura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papilárního svalu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chlopenní insuficience 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akutní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selhání srdce)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arytmie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(poruchy přenosu a vedení vzruchu)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68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94086" cy="1450757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Chronická ischemická choroba srdeční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(CHICHS)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anamnéza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anginy pectoris nebo infarktu myokardu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ubývá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koronárních rezerv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dekompenzace + selhání srdce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srdce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hypertrofické, v myokardu disperzní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myofibróza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nebo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poinfarktové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jizvy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koronární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arterie s výrazným aterosklerotickým postižením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hrozí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AIM, náhlá smrt z arytmie, srdeční selhání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56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Náhlá srdeční smrt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neočekávaná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smrt ze srdečních příčin bez předchozích symptomů nebo do 1 hodiny od vzniku symptomů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nejčastěji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 podkladě maligní arytmie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klinicky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náhlý kolaps – vteřinová smrt bez projevů akutního infarktu myokardu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98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Myokarditida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zánět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poškození myokardu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(nekróza) bez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ischemické příčiny</a:t>
            </a: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rychle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progredující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srdeční nedostatečnost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srdce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zvětšené, dilatované, myokard ochablý, bledý/strakatý</a:t>
            </a:r>
          </a:p>
          <a:p>
            <a:pPr>
              <a:lnSpc>
                <a:spcPct val="150000"/>
              </a:lnSpc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Etiologie:</a:t>
            </a:r>
            <a:endParaRPr lang="cs-CZ" altLang="cs-CZ" sz="1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0">
              <a:defRPr/>
            </a:pP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viry, rickettsie, chlamydie, bakterie, mykózy, paraziti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imunologické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vlivy (poléková přecitlivělost, systémová onemocnění pojiva…)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idiopatická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62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Kardiovaskulární onemocnění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Onemocnění srdce a cév (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řec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kardia</a:t>
            </a:r>
            <a:r>
              <a:rPr lang="cs-CZ" alt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srdce, lat. </a:t>
            </a:r>
            <a:r>
              <a:rPr lang="cs-CZ" alt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 céva)</a:t>
            </a:r>
          </a:p>
          <a:p>
            <a:pPr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Nemoci způsobené aterosklerotickými degenerativními změnami (ischemická choroba srdeční, ischemická choroba dolních končetin, ischemická CMP)</a:t>
            </a:r>
          </a:p>
          <a:p>
            <a:pPr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Hlavní příčina morbidity a mortality (až 1/3 úmrtí)</a:t>
            </a:r>
          </a:p>
          <a:p>
            <a:pPr>
              <a:defRPr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Rizikové faktory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endogenní </a:t>
            </a: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věk, pohlaví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rodinná dispozice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exogenní </a:t>
            </a: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hyperlipidémie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hypertenze,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kouření,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  <a:r>
              <a:rPr lang="cs-CZ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málo pohybu, obezita, metabolický syndrom,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49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Kardiomyopatie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skupina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onemocnění srdečního svalu vedoucích k poruše jeho funkce</a:t>
            </a:r>
            <a:endParaRPr lang="cs-CZ" alt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diagnóza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až po vyloučení ICHS, onemocnění chlopní, vrozených vad a hypertenzního poškození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možná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příčina náhlého úmrtí mladých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lidí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92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BE735-122D-41E5-A4B5-4CDFB213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Kardiomyopatie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A535DEA-C755-484E-A138-0CC9D397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114109" cy="439177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Dilatovaná KMP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nejčastější, diagnóza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exclusionem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po vyloučení všech jiných příčin; často komplikace virové myokarditidy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porucha systolické funkce,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hypokontrakce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Hypertrofická KMP (AD dědičná)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zbytnění LK, postižení septa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chaotické uspořádání hypertrofických vláken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porucha diastolické funkce,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hyperkontrakce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restrikce (vázne plnění komor ze síní)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Restriktivní KMP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(omezené plnění srdce, menší diastolický objem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350134-0451-4830-BC72-807AE16CA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80" y="1846263"/>
            <a:ext cx="4136734" cy="43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Arytmie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70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Poruchy srdečního rytmu, srdeční frekvence, </a:t>
            </a:r>
            <a:r>
              <a:rPr lang="cs-CZ" alt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šířerní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vzruchu v srdci</a:t>
            </a:r>
          </a:p>
          <a:p>
            <a:pPr>
              <a:defRPr/>
            </a:pP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patologických mechanismů: 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porucha tvorby vzruchu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porucha vedení vzruchu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kombinace</a:t>
            </a:r>
          </a:p>
          <a:p>
            <a:pPr marL="361950" lvl="1" indent="0"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místa vzniku: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sinusové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supraventrikulární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komorové</a:t>
            </a:r>
          </a:p>
          <a:p>
            <a:pPr marL="361950" lvl="1" indent="0"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srdeční frekvence: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bradykardie</a:t>
            </a:r>
          </a:p>
          <a:p>
            <a:pPr marL="361950" lvl="1" indent="0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tachykardie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0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Onemocnění srdečních chlopní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Vrozené/získané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defekty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Endokarditida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(infekční či imunitní zánět)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Degenerativní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změny (kalcifikace, prolaps)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Chlopenní vady:</a:t>
            </a: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Stenóza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(zúžení, neschopnost chlopně se otevřít)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Insuficience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(nedomykavost, neschopnost chlopně se uzavřít)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regurgitace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Nejčastěji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postižena aortální a mitrální chlopeň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305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6D9BC97-6473-4C7E-ACD3-0359AB97EE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35805" y="1017513"/>
          <a:ext cx="851480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268">
                  <a:extLst>
                    <a:ext uri="{9D8B030D-6E8A-4147-A177-3AD203B41FA5}">
                      <a16:colId xmlns:a16="http://schemas.microsoft.com/office/drawing/2014/main" val="2533042800"/>
                    </a:ext>
                  </a:extLst>
                </a:gridCol>
                <a:gridCol w="4356541">
                  <a:extLst>
                    <a:ext uri="{9D8B030D-6E8A-4147-A177-3AD203B41FA5}">
                      <a16:colId xmlns:a16="http://schemas.microsoft.com/office/drawing/2014/main" val="2553118092"/>
                    </a:ext>
                  </a:extLst>
                </a:gridCol>
              </a:tblGrid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Mitrální chlopeň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Aortální chlopeň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96588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Mitrální stenóza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Aortální stenóza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43519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Kalcifikace </a:t>
                      </a:r>
                      <a:r>
                        <a:rPr lang="cs-CZ" dirty="0" err="1"/>
                        <a:t>malformované</a:t>
                      </a:r>
                      <a:r>
                        <a:rPr lang="cs-CZ" dirty="0"/>
                        <a:t> chlopně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7000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(objemné vegetace)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Stařecká kalcifikace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52934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(myxom)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55893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b="1" dirty="0"/>
                        <a:t>Mitrální insuficience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Aortální insuficience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73070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cípů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-    Revmatická endokarditida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Mitrální prolaps (u chorob pojiva)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dirty="0"/>
                        <a:t>Infekční endokarditida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52070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závěsného aparátu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Jizvení papilárního svalu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Ruptura papilárního svalu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Ruptura </a:t>
                      </a:r>
                      <a:r>
                        <a:rPr lang="cs-CZ" dirty="0" err="1"/>
                        <a:t>šlašinky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Infekční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7445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tvaru dutiny LK a </a:t>
                      </a:r>
                      <a:r>
                        <a:rPr lang="cs-CZ" dirty="0" err="1"/>
                        <a:t>anulus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fibrosus</a:t>
                      </a:r>
                      <a:endParaRPr lang="cs-CZ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Dilatace LK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Anulární</a:t>
                      </a:r>
                      <a:r>
                        <a:rPr lang="cs-CZ" dirty="0"/>
                        <a:t> skleróza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Nemoci aorty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Luetická aortitida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Marfanův</a:t>
                      </a:r>
                      <a:r>
                        <a:rPr lang="cs-CZ" dirty="0"/>
                        <a:t> syndrom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Ankylozující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spondylitida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7814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E9C22BC-F36E-4D07-9E63-0E8AC1AEF438}"/>
              </a:ext>
            </a:extLst>
          </p:cNvPr>
          <p:cNvSpPr txBox="1"/>
          <p:nvPr/>
        </p:nvSpPr>
        <p:spPr>
          <a:xfrm>
            <a:off x="1935805" y="398833"/>
            <a:ext cx="536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Hlavní příčiny chlopenních vad</a:t>
            </a:r>
          </a:p>
        </p:txBody>
      </p:sp>
    </p:spTree>
    <p:extLst>
      <p:ext uri="{BB962C8B-B14F-4D97-AF65-F5344CB8AC3E}">
        <p14:creationId xmlns:p14="http://schemas.microsoft.com/office/powerpoint/2010/main" val="105679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36A24-E67E-4677-8B4B-8C48B98F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Infekční endokarditida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0E19B5-4B0A-43B6-AA00-AF2F5A17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00063" cy="444893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Mikrobiální infekce (bakteriální, mykotická,..) srdečních chlopní (a nástěnného endokardu), s formacemi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tzv. vegetací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(infikovaných trombů), často s destrukcí postižených struktur, nejčastěji chlopní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Dvě klinické formy: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Akutní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(vysoce virulentní agens (př.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aureus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); prudký septický průběh; postižení i normálních chlopní; rychlý vznik nekrotizujících a destruktivních lézí)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Subakutní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(méně virulentní agens (př.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viridující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streptokoky); postižení chlopní předem změněných (vrozené malformace, získané chlopenní vady, předcházející výkony na srdci); vleklý, nespecifický průběh)  </a:t>
            </a:r>
          </a:p>
          <a:p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Podmínka rozvoje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bakteriémie (fokus infekce v těle, předchozí zákrok (extrakce zubu, katetrizace),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narkomani); pomnožení agens na chlopni 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Predilekce: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levostranné chlopně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mitralis˃aortalis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); pravostranné 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narkomanů,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hemodialyzovaných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 katetrem v pravém srdci)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Patogeneze:</a:t>
            </a:r>
            <a:r>
              <a:rPr lang="cs-CZ" alt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ikrob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se usadí na chlopni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množí se  vznik trombu – tzv. infekční vegetace  organizmus reaguje zánětem  poškození a destrukce chlopně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Predispozice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imunodeficity, imunosuprese, intravenózní narkomanie,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hemodialyzovaní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nozokomiální infekce</a:t>
            </a:r>
          </a:p>
        </p:txBody>
      </p:sp>
    </p:spTree>
    <p:extLst>
      <p:ext uri="{BB962C8B-B14F-4D97-AF65-F5344CB8AC3E}">
        <p14:creationId xmlns:p14="http://schemas.microsoft.com/office/powerpoint/2010/main" val="414902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Infekční endokarditida - komplikace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poškození chlopní infekčním procesem (ulcerace, perforace), následná insuficience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stenóza chlopně objemnou vegetací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přestup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zánětu na myokard (myokarditida) 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hnisavá perikarditida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městnavé srdeční selhání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sepse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(centrální pyémie)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embolizace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vegetací (infarkty)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90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76473" cy="1450757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Nebakteriální trombotická endokarditida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Sterilní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trombotické vegetace na chlopních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Absence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zánětlivé reakce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Často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generalizovaných nádorech vlivem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hyperkoagulace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(v rámci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paraneoplastického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syndromu)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Embolizace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hmot vegetace z levostranných lézí (mitrální a aortální chlopně) do systémového řečiště (- vznik infarktu myokardu, ledvin, mozku, sleziny,..)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7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72AAE-6809-4B90-8E82-4E7AB864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Revmatická horečka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D08ED5-7007-4F38-8756-B46B0CF8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471513" cy="486531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3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 smtClean="0"/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Akutní, nehnisavý,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imunitně podmíněný systémový zánět, se sklonem k recidivování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Komplikace </a:t>
            </a:r>
            <a:r>
              <a:rPr lang="cs-C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infekce beta-hemolytickým streptokokem 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Streptococcus pyogenes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) ze skupiny A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(nejčastěji po streptokokové angíně či faryngitidě, za 2-4 týdny)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Patogeneze: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Nejedná se o přímý infekční vliv streptokoka ani i poškození toxiny; uplatňují se zejména autoimunitní mechanismy, protilátky primárně zaměřené proti streptokokům (M proteinu) zkříženě reagují i s antigeny struktur srdce; v séru pacientů protilátky např.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antistreptolysin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 (ASLO) </a:t>
            </a:r>
          </a:p>
          <a:p>
            <a:pPr marL="0" indent="0">
              <a:buNone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Klinické znaky: 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pankarditida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(perikarditida, myokarditida, </a:t>
            </a:r>
            <a:r>
              <a:rPr lang="cs-CZ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endokarditida – vznik získaných chlopenních vad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migrující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polyartritida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marginatum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(kůže), subkutánní revmatické uzly, meningoencefalitida (chorea-minor) 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99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EA6D1-68FC-43A8-94BD-227C2EFE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Revmatická horečka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porevmatické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poškození srdce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6717A0-F484-43FD-AA63-D91D09E1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Fibrinózní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perikarditida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Revmatická myokarditida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fibrinoidní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nekrózy se zánětlivými granulomy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perifokálně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tzv.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Aschoffovy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uzlíky)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Verukózní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endokarditida</a:t>
            </a:r>
          </a:p>
          <a:p>
            <a:pPr marL="363538" indent="-188913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postižení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zejména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aortální a mitrální chlopně</a:t>
            </a:r>
          </a:p>
          <a:p>
            <a:pPr marL="363538" indent="-188913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radavčité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vegetace na chlopních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endocarditis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verrucosa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8913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následkem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fibrotizace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chlopní, srůsty komisur, deformace, kalcifikace, ztluštění a zkrácení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šlašinek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získaná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chlopenní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vada, stenóza a insuficience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chirurgická náhrada chlopně  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66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Klinické příznaky KV onemocnění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Slabost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únava, intolerance tělesné zátěže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Bolesti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hlavy, závratě, poruchy zraku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Bolesti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na hrudi, palpitace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Kašel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dušnost, cyanóza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Klaudikace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periferní edémy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87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Patologie perikardu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Nahromadění tekutiny v osrdečníkovém vaku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hydroperikard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(transudát při městnavém srdečním selhání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hypoproteinémii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chyloperikard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(hromadění lymfy při obstrukci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např. při nádorech)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hemoperikard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(tamponáda srdeční při ruptuře myokardu při IM,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iatrogenně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perforací při katetrizaci, při léčbě antikoagulancii,..)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Perikarditidy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neinfekční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(při IM, urémii, u systémových onemocnění pojiva (SLE, revmatická horečka), u malignit, po ozařování, po srdečních operacích,…) 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infekční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(hematogenně,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lymfogenně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či přímým šířením vzniklé; virové, bakteriální, tbc, mykotické) </a:t>
            </a:r>
          </a:p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Komplikace hojení perikarditidy: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organizace exsudátu (často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fibrinózního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granulační tkání →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fibrotizace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→ adheze epikardu a perikardu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konstriktivní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perikarditida)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99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Vrozené vývojové vady srdce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Přibližně 1% novorozenců 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Většinou příčina srdečního selhání v dětském věku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Úchylka </a:t>
            </a: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polohy celého srdce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ectopia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cordis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Patologické </a:t>
            </a:r>
            <a:r>
              <a:rPr lang="cs-CZ" altLang="cs-C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shunty</a:t>
            </a: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komunikace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(defekt septa síní, defekt septa komor, defekt atrioventrikulárního septa)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Vrozená </a:t>
            </a: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stenóza až atrézie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(např. plicnice, aorty…)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Kombinované </a:t>
            </a: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vývojové vady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Fallotova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tetralogie…)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30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Ateroskleróza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Onemocnění tepen doprovázené ukládáním lipidů (hlavně cholesterolu) do cévní stěny</a:t>
            </a: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Patogeneze:</a:t>
            </a:r>
            <a:r>
              <a:rPr lang="cs-CZ" alt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poškození endotelu  ukládání lipidů v intimě cév 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zánětlivý proces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 proliferace vaziva a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hladkosvalových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buněk v intimě cév  vznik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aterosklerotických plátů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(fibrózní pláty, ateromové pláty) 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Rizikové faktory: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Endogenní:</a:t>
            </a:r>
            <a:r>
              <a:rPr lang="cs-CZ" alt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věk, pohlaví, ,rodinná dispozice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Exogenní: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hyperlipidémie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hypertenze, kouření, diabetes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orální antikoncepce, nedostatečná pohybová aktivita, metabolický syndrom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 aterosklerotického postižení:</a:t>
            </a:r>
            <a:endParaRPr lang="cs-CZ" alt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5738"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lipoidní skvrny (reverzibilní) </a:t>
            </a:r>
          </a:p>
          <a:p>
            <a:pPr marL="542925" indent="-185738"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fibrózní plát </a:t>
            </a:r>
          </a:p>
          <a:p>
            <a:pPr marL="542925" indent="-185738"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ateromový plát</a:t>
            </a:r>
          </a:p>
          <a:p>
            <a:pPr marL="542925" indent="-185738"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ateromový plát s komplikacemi (kalcifikace, ulcerace, trombóza)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013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5"/>
            <a:ext cx="32654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065092"/>
            <a:ext cx="3071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Atersklerotické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5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Komplikace aterosklerózy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Zvředovatění</a:t>
            </a:r>
          </a:p>
          <a:p>
            <a:pPr marL="268288" indent="-174625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intimální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defekt</a:t>
            </a:r>
          </a:p>
          <a:p>
            <a:pPr marL="268288" indent="-174625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trombóza, embolizace ateromových hmot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Trombóza</a:t>
            </a:r>
          </a:p>
          <a:p>
            <a:pPr marL="268288" indent="-174625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akutní ischémie, embolizace</a:t>
            </a:r>
            <a:endParaRPr lang="cs-CZ" alt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Krvácení</a:t>
            </a:r>
          </a:p>
          <a:p>
            <a:pPr>
              <a:defRPr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Kalcifikace</a:t>
            </a:r>
          </a:p>
          <a:p>
            <a:pPr>
              <a:defRPr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Aneurysma</a:t>
            </a:r>
          </a:p>
          <a:p>
            <a:endParaRPr lang="cs-CZ" dirty="0"/>
          </a:p>
        </p:txBody>
      </p:sp>
      <p:pic>
        <p:nvPicPr>
          <p:cNvPr id="4" name="Picture 9" descr="_aorta-heavy-athero-33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5306547" y="2471526"/>
            <a:ext cx="49625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33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Aneuryzma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Lokalizované vakovité rozšíření tepny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Nejčastěji postihuje aortu a mozkové tepny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riziko ruptury a fatálního krvácení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Příčiny:</a:t>
            </a:r>
            <a:r>
              <a:rPr lang="cs-CZ" alt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Vrozené defekty struktur cévní stěny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Ateroskleróza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Záněty, chorobné procesy, úrazy</a:t>
            </a:r>
          </a:p>
          <a:p>
            <a:pPr marL="357187" indent="0">
              <a:buFont typeface="Wingdings" panose="05000000000000000000" pitchFamily="2" charset="2"/>
              <a:buNone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Nepravé aneurysma 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Vazivově opouzdřený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paeriarteriální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hematom vzniklý jako následek perforace stěny tepny s následnou zástavou krvácení a ohraničeným krevním výronem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87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Aneuryzma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455893" y="2347715"/>
            <a:ext cx="9340540" cy="30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9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9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Disekce aorty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rozštěpení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cévní stěny, trhlina mezi medií a intimou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 cévní stěně vzniká tzv. </a:t>
            </a:r>
            <a:r>
              <a:rPr lang="cs-CZ" alt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nepravé lumen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krevní proud vniká do stěny aorty (</a:t>
            </a:r>
            <a:r>
              <a:rPr lang="cs-CZ" alt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intramurální krvácení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a šíří se stěnou na různou vzdálenost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vstupní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trhlina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 nejčastěji ve vzestupné části hrudní aorty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krvácení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ve stěně se šíří anterográdně i retrográdně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Komplikace:</a:t>
            </a:r>
            <a:endParaRPr lang="cs-CZ" alt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přechod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diskece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na koronární arterie či větve aortálního oblouku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ischémie orgánů</a:t>
            </a:r>
            <a:endParaRPr lang="cs-CZ" altLang="cs-CZ" dirty="0">
              <a:solidFill>
                <a:srgbClr val="F80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 nepravém lumen se často tvoří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tromby</a:t>
            </a:r>
          </a:p>
          <a:p>
            <a:pPr marL="642937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zevní ruptura cévní stěny 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fatální krvácení, 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hemoperikard</a:t>
            </a:r>
            <a:endParaRPr lang="cs-CZ" altLang="cs-CZ" dirty="0">
              <a:solidFill>
                <a:srgbClr val="F8001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104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Hypertenze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578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opakované/přetrvávající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krevního tlaku nad hodnoty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140/90 mm 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nejčastější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onemocnění kardiovaskulárního systému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prevalence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 ČR ve věku 25-64 let cca 40%, u osob nad 60 let až 70%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až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¾ hypertoniků o své nemoci neví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důsledek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zvýšené periferní vaskulární rezistence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(esenciální) hypertenze:</a:t>
            </a:r>
            <a:endParaRPr lang="cs-CZ" alt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1778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90 – 95% hypertoniků</a:t>
            </a:r>
          </a:p>
          <a:p>
            <a:pPr marL="533400" indent="-1778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neznámá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multifaktoriální původ (dědičné vlivy, získané rizikové faktory,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stres, vysoký příjem soli,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sympatikotonus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hypertenze (symptomatická):</a:t>
            </a:r>
          </a:p>
          <a:p>
            <a:pPr marL="533400" indent="-2540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příčiny renální, endokrinní,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mechanické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(koarktace aorty), medikamentózní…</a:t>
            </a:r>
          </a:p>
          <a:p>
            <a:pPr marL="533400" indent="-2540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vyžaduje specifickou terapii vyvolávající příčiny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6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Implikace pro fyzioterapeuty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Zhodnocení příznaků kardiovaskulárních onemocnění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Odhad možného rizika vzniku náhlých srdečních příhod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Zhodnocení stupně funkčního orgánového postižení, funkčních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limitací a rezerv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Navržení individuálního cvičebního programu (režim, délka, intenzita, frekvence)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Cvičení</a:t>
            </a: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Primární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sekundární prevence vzniku kardiovaskulárních chorob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Zvýšení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funkční kapacity KV systému, nižší nároky myokardu na dodávku O2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Doplňková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terapie poruch lipidového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(cvičení na výdrž)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55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Hypertenze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Benigní hypertenze:</a:t>
            </a:r>
            <a:endParaRPr lang="cs-CZ" alt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1778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pozvolný, pomalý rozvoj a progrese orgánového postižení (roky až desetiletí)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Maligní hypertenze (akcelerovaná):</a:t>
            </a:r>
          </a:p>
          <a:p>
            <a:pPr marL="533400" indent="-2540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těžké změny na orgánech (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ledviny, sítnice, srdce, mozek…)</a:t>
            </a:r>
          </a:p>
          <a:p>
            <a:pPr marL="533400" indent="-254000"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Patofyziologické </a:t>
            </a:r>
            <a:r>
              <a:rPr lang="cs-CZ" altLang="cs-CZ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mechanismy:</a:t>
            </a:r>
          </a:p>
          <a:p>
            <a:pPr marL="0" indent="0">
              <a:buNone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zvýšená periferní vaskulární rezistence  srdce pracuje proti odporu   kompenzační mechanismy  hypertrofie myokardu (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hypertonicum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 vyčerpání kompenzačních mechanismů  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hypertonicum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decompensatum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(dilatace srdečních komor) 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městnavé </a:t>
            </a:r>
            <a:r>
              <a:rPr lang="cs-CZ" altLang="cs-CZ" dirty="0" smtClean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srdeční </a:t>
            </a: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selhání</a:t>
            </a:r>
            <a:endParaRPr lang="cs-CZ" altLang="cs-CZ" b="1" dirty="0">
              <a:solidFill>
                <a:srgbClr val="F80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25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Vaskulitidy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889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Zánět cévní stěny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Postihuje všechny cévně zásobené orgány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systémové onemocnění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Jednotlivé vaskulitidy postihují cévy velkého, středního nebo malého kalibru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dělení: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Neinfekční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8675" indent="-2857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ANCA + vaskulitidy</a:t>
            </a:r>
          </a:p>
          <a:p>
            <a:pPr marL="828675" indent="-2857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ANCA - vaskulitidy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Infekční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endParaRPr lang="cs-CZ" altLang="cs-CZ" dirty="0">
              <a:solidFill>
                <a:srgbClr val="F80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Etiologie vaskulitid: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Autoimunitní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Infekční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(např. streptokok…, při navození patologické imunitní reakce může být prvotní infekce též příčinou vzniku neinfekční vaskulitidy)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025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Vaskulitidy – klinické příznaky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opakovaná záněty horních a dolních cest dýchacích</a:t>
            </a:r>
          </a:p>
          <a:p>
            <a:pPr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Ledviny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glomerulonefritidy</a:t>
            </a:r>
          </a:p>
          <a:p>
            <a:pPr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Plíce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měnlivý obraz plicních chorob + hemoptýza</a:t>
            </a:r>
          </a:p>
          <a:p>
            <a:pPr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Kůže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ulcerace, nekrózy, petechie, purpura</a:t>
            </a:r>
          </a:p>
          <a:p>
            <a:pPr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ischemické ulcerace</a:t>
            </a:r>
          </a:p>
          <a:p>
            <a:pPr marL="0" indent="0">
              <a:buNone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hronické onemocnění s povšechným chátráním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klinicky imponuje jako tumor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69249" y="1845734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vypadá pacient s vaskulitidou: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horečka, nevolnost, myalgie, artralgie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purpura na kůži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bolesti břicha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projevy nefritidy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celková zchvácenost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sinusový charakter obtíží (vzplanutí, remise, vzplanutí)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084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454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Trombóza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889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Patologické intravitální srážení krve v cévách</a:t>
            </a:r>
            <a:r>
              <a:rPr lang="cs-CZ" alt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(intravaskulárně)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agregace trombocytů   koagulační kaskáda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vznik trombu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příčina lokálních poruch oběhu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základní patogenetické mechanismy: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Poškození endotelu</a:t>
            </a:r>
          </a:p>
          <a:p>
            <a:pPr marL="800100" indent="-1714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trauma, záněty, toxiny…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proudění krve (stagnace, turbulentní proudění)</a:t>
            </a:r>
          </a:p>
          <a:p>
            <a:pPr marL="800100" indent="-1714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zpomalení proudu krve, adheze, v žilách dolních končetin imobilních pacientů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F80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koagulace</a:t>
            </a:r>
          </a:p>
          <a:p>
            <a:pPr marL="800100" indent="-1714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změny srážlivosti krve (vrozené – Leidenská mutace, získané – diseminované tumory, DIC,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hyperlipidémie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kouření, orální antikoncepce…)</a:t>
            </a:r>
          </a:p>
          <a:p>
            <a:pPr marL="357187" indent="0">
              <a:buNone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219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Trombóza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Trombus: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nástěnný (většinou v srdci, v tepnách)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obturační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(v žilách)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Osud trombu:</a:t>
            </a:r>
            <a:endParaRPr lang="cs-CZ" alt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narůstání trombu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utržení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embolizace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fibrinolýza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rozpuštění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organizace (ischémie cévní stěny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zánět 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fibroprodukce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 fixace k cévní stěně 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rekanalizace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73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1355" cy="1450757"/>
          </a:xfrm>
        </p:spPr>
        <p:txBody>
          <a:bodyPr/>
          <a:lstStyle/>
          <a:p>
            <a:r>
              <a:rPr lang="cs-CZ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Diseminovaní intravaskulární koagulace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(DIC)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Získaná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koagulopatie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s tvorbou trombů v mikrocirkulaci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40% úmrtnost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Etiopatogeneze: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Uvolnění bakteriálního endotoxinu nebo tkáňového tromboplastinu z buněčných membrán do oběhu, poškození endotelu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Příčiny: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rozsáhlé poškození tkáně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(popáleniny, rozsáhlé operace…)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šokové stavy 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infekce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(meningokoková/stafylokoková sepse, akutní pankreatitida…)</a:t>
            </a:r>
          </a:p>
          <a:p>
            <a:pPr marL="628650" indent="-271463"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gynekologické příčiny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(protrahovaný porod, abrupce placenty, embolie plodové vody…)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545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Diseminovaní intravaskulární koagulace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(DIC)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fáze: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hyperkoagulační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tvorba trombů v mikrocirkulaci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postižení ledvin, mozku, plic, srdce, jater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ischémie, selhávání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orgánů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fáze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hypokoagulační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konzumpce koagulačních faktorů, aktivace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fibrinolýzy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5738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nesrážlivá krev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fatální krvácení (operační rány, sliznice) 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856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1DFB1-F822-4114-8CB6-573EFCA6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Nádory srdce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A0BA12-B89D-4E49-AF82-DB5C33C8C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295358" cy="4440766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nádory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srdce:</a:t>
            </a:r>
          </a:p>
          <a:p>
            <a:r>
              <a:rPr lang="cs-CZ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vzácné, většinou benigní</a:t>
            </a:r>
            <a:endParaRPr lang="cs-CZ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Myxom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lokalizace v srdečních síních, nejčastěji vlevo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benigní,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stenozuje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mitrální ústí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jeho fragmenty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embolizují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(zleva do systémového oběhu)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Rabdomyom</a:t>
            </a:r>
            <a:endParaRPr lang="cs-CZ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u dětí do 1 roku,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benigní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Lipom, Fibrom,….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Maligní primární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nádory: sarkomy (velmi vzácné)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C9F763-582C-46BA-919B-3396F1C9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570" y="1846339"/>
            <a:ext cx="4937760" cy="4023360"/>
          </a:xfrm>
        </p:spPr>
        <p:txBody>
          <a:bodyPr>
            <a:normAutofit fontScale="77500" lnSpcReduction="20000"/>
          </a:bodyPr>
          <a:lstStyle/>
          <a:p>
            <a:r>
              <a:rPr lang="cs-CZ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metastatické nádory </a:t>
            </a:r>
            <a:r>
              <a:rPr lang="cs-CZ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srdce:</a:t>
            </a:r>
            <a:endParaRPr lang="cs-CZ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- 20-30x častější než primární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metastázy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(karcinom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plic, prsu, maligní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melanom)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infiltrace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leukémiích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lymfomech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prorůstání z okolí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523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Nádory cév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Benigní:</a:t>
            </a:r>
          </a:p>
          <a:p>
            <a:r>
              <a:rPr lang="cs-CZ" sz="1600" b="1" dirty="0" smtClean="0">
                <a:solidFill>
                  <a:srgbClr val="0070C0"/>
                </a:solidFill>
              </a:rPr>
              <a:t>Hemangiom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- kapilární (kůže, sliznice…)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- Kavernózní (játra, slezina…)</a:t>
            </a:r>
          </a:p>
          <a:p>
            <a:endParaRPr lang="cs-CZ" sz="1600" b="1" dirty="0" smtClean="0">
              <a:solidFill>
                <a:srgbClr val="FF0000"/>
              </a:solidFill>
            </a:endParaRPr>
          </a:p>
          <a:p>
            <a:r>
              <a:rPr lang="cs-CZ" sz="1600" b="1" dirty="0" err="1" smtClean="0">
                <a:solidFill>
                  <a:srgbClr val="0070C0"/>
                </a:solidFill>
              </a:rPr>
              <a:t>Lymfangiom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Maligní:</a:t>
            </a:r>
          </a:p>
          <a:p>
            <a:r>
              <a:rPr lang="cs-CZ" sz="1600" b="1" dirty="0" err="1" smtClean="0">
                <a:solidFill>
                  <a:srgbClr val="0070C0"/>
                </a:solidFill>
              </a:rPr>
              <a:t>Hemangiosarkom</a:t>
            </a:r>
            <a:endParaRPr lang="cs-CZ" sz="1600" b="1" dirty="0" smtClean="0">
              <a:solidFill>
                <a:srgbClr val="0070C0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- vzácný, agresivní</a:t>
            </a:r>
          </a:p>
          <a:p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 err="1" smtClean="0">
                <a:solidFill>
                  <a:srgbClr val="0070C0"/>
                </a:solidFill>
              </a:rPr>
              <a:t>Kaposiho</a:t>
            </a:r>
            <a:r>
              <a:rPr lang="cs-CZ" sz="1600" b="1" dirty="0" smtClean="0">
                <a:solidFill>
                  <a:srgbClr val="0070C0"/>
                </a:solidFill>
              </a:rPr>
              <a:t> sarkom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- zvláštní typ </a:t>
            </a:r>
            <a:r>
              <a:rPr lang="cs-CZ" sz="1600" dirty="0" err="1" smtClean="0">
                <a:solidFill>
                  <a:schemeClr val="tx1"/>
                </a:solidFill>
              </a:rPr>
              <a:t>angiosarkomu</a:t>
            </a:r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- 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imunokompromitovaných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pacientů (např. s HIV…)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7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67191" cy="1450757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Indikace pro přerušení/změnu cvičení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Symptomy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Bolest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hrudi (nově vzniklá, vyšší intenzity, delšího trvání)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Závratě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mdloby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Náhle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vzniklá, těžká dušnost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Nadměrné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vyčerpání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Nauzea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zvracení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Bolesti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zádech během cvičení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732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52038" cy="1450757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Indikace pro přerušení/změnu cvičení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Klinické známky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Bledost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periferní cyanóza, vlhká a chladná kůže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Klidová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tepová frekvence ˃130/min nebo ≤40/min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Arytmie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(nepravidelný srdeční rytmus, palpitace)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Změny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krevního tlaku: pokles systolického tlaku během zvyšující se tělesné zátěže,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nárůst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systolického tlaku ˃250 mm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a/nebo diastolického tlaku ˃115 mm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Neschopnost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mluvit během fyzické aktivity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Známky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postižení CNS (zmatenost, delirium, CMP…)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Čerstvě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prodělaný infarkt myokardu (za posledních 48 hodin)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Akutní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infekce nebo horečka ˃37,8°C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21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AD939DC-26F8-4ACC-ACF6-B0278ACC4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9" y="0"/>
            <a:ext cx="5167993" cy="6795285"/>
          </a:xfrm>
        </p:spPr>
      </p:pic>
    </p:spTree>
    <p:extLst>
      <p:ext uri="{BB962C8B-B14F-4D97-AF65-F5344CB8AC3E}">
        <p14:creationId xmlns:p14="http://schemas.microsoft.com/office/powerpoint/2010/main" val="95115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Morfologie lidského srdce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Uloženo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perikardiálním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vaku s obsahem cca 30 ml čiré nažloutlé tekutiny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Velikost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přibližně pěsti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Průměrná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hmotnost 250 g u žen, 300-350 g u mužů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Přepumpuje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cca 5 litrů krve za minutu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Stáhne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se cca 72-krát za minutu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Stěnu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tvoří 3 vrstvy: endokard, myokard, epikard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Hypertrofické srdce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Hmotnost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nad 400g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Tloušťka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myokardu levé komory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˃15 mm, pravé komory ˃5 mm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69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Srdeční selhání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Porucha normální čerpací činnosti srdce, selhání srdce jako pumpy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Systolická dysfunkce: nižší kontrakční schopnost myokardu (ischémie myokardu, chlopenní vady, hypertenze, kardiomyopatie) 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Diastolická dysfunkce: nedostatečné plnění srdce (masivní hypertrofie myokardu,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myofibróza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Selhávání směrem vpřed (nedostatečný výdej krve) a vzad (nedostatečné přečerpávání krve, hromadění krve před srdcem)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096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866</TotalTime>
  <Words>3042</Words>
  <Application>Microsoft Office PowerPoint</Application>
  <PresentationFormat>Širokoúhlá obrazovka</PresentationFormat>
  <Paragraphs>488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Garamond</vt:lpstr>
      <vt:lpstr>Verdana</vt:lpstr>
      <vt:lpstr>Wingdings</vt:lpstr>
      <vt:lpstr>Retrospektiva</vt:lpstr>
      <vt:lpstr>Patologie kardiovaskulárního systému</vt:lpstr>
      <vt:lpstr>Kardiovaskulární onemocnění </vt:lpstr>
      <vt:lpstr>Klinické příznaky KV onemocnění </vt:lpstr>
      <vt:lpstr>Implikace pro fyzioterapeuty</vt:lpstr>
      <vt:lpstr>Indikace pro přerušení/změnu cvičení</vt:lpstr>
      <vt:lpstr>Indikace pro přerušení/změnu cvičení</vt:lpstr>
      <vt:lpstr>Prezentace aplikace PowerPoint</vt:lpstr>
      <vt:lpstr>Morfologie lidského srdce</vt:lpstr>
      <vt:lpstr>Srdeční selhání</vt:lpstr>
      <vt:lpstr>Srdeční selhání  (kardiální insuficience, městnavé (kongestivní) srdeční selhávání)</vt:lpstr>
      <vt:lpstr>Srdeční selhání - příčiny</vt:lpstr>
      <vt:lpstr>Projevy srdečního selhání</vt:lpstr>
      <vt:lpstr>Hypertrofie levé srdeční komory</vt:lpstr>
      <vt:lpstr>Ischemická choroba srdeční (ICHS)</vt:lpstr>
      <vt:lpstr>Akutní infarkt myokardu</vt:lpstr>
      <vt:lpstr>Komplikace infarktu myokardu</vt:lpstr>
      <vt:lpstr>Chronická ischemická choroba srdeční (CHICHS)</vt:lpstr>
      <vt:lpstr>Náhlá srdeční smrt</vt:lpstr>
      <vt:lpstr>Myokarditida</vt:lpstr>
      <vt:lpstr>Kardiomyopatie</vt:lpstr>
      <vt:lpstr>Kardiomyopatie</vt:lpstr>
      <vt:lpstr>Arytmie</vt:lpstr>
      <vt:lpstr>Onemocnění srdečních chlopní</vt:lpstr>
      <vt:lpstr>Prezentace aplikace PowerPoint</vt:lpstr>
      <vt:lpstr>Infekční endokarditida</vt:lpstr>
      <vt:lpstr>Infekční endokarditida - komplikace</vt:lpstr>
      <vt:lpstr>Nebakteriální trombotická endokarditida</vt:lpstr>
      <vt:lpstr>Revmatická horečka</vt:lpstr>
      <vt:lpstr>Revmatická horečka - porevmatické poškození srdce</vt:lpstr>
      <vt:lpstr>Patologie perikardu</vt:lpstr>
      <vt:lpstr>Vrozené vývojové vady srdce</vt:lpstr>
      <vt:lpstr>Ateroskleróza</vt:lpstr>
      <vt:lpstr>Ateroskleróza</vt:lpstr>
      <vt:lpstr>Komplikace aterosklerózy</vt:lpstr>
      <vt:lpstr>Aneuryzma</vt:lpstr>
      <vt:lpstr>Aneuryzma</vt:lpstr>
      <vt:lpstr>Prezentace aplikace PowerPoint</vt:lpstr>
      <vt:lpstr>Disekce aorty</vt:lpstr>
      <vt:lpstr>Hypertenze</vt:lpstr>
      <vt:lpstr>Hypertenze</vt:lpstr>
      <vt:lpstr>Vaskulitidy</vt:lpstr>
      <vt:lpstr>Vaskulitidy – klinické příznaky</vt:lpstr>
      <vt:lpstr>Prezentace aplikace PowerPoint</vt:lpstr>
      <vt:lpstr>Trombóza</vt:lpstr>
      <vt:lpstr>Trombóza</vt:lpstr>
      <vt:lpstr>Diseminovaní intravaskulární koagulace (DIC)</vt:lpstr>
      <vt:lpstr>Diseminovaní intravaskulární koagulace (DIC)</vt:lpstr>
      <vt:lpstr>Nádory srdce</vt:lpstr>
      <vt:lpstr>Nádory cév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Uživatel systému Windows</cp:lastModifiedBy>
  <cp:revision>169</cp:revision>
  <dcterms:created xsi:type="dcterms:W3CDTF">2017-08-15T07:48:05Z</dcterms:created>
  <dcterms:modified xsi:type="dcterms:W3CDTF">2018-02-15T06:49:10Z</dcterms:modified>
</cp:coreProperties>
</file>