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4"/>
  </p:notesMasterIdLst>
  <p:sldIdLst>
    <p:sldId id="256" r:id="rId2"/>
    <p:sldId id="309" r:id="rId3"/>
    <p:sldId id="295" r:id="rId4"/>
    <p:sldId id="296" r:id="rId5"/>
    <p:sldId id="297" r:id="rId6"/>
    <p:sldId id="310" r:id="rId7"/>
    <p:sldId id="301" r:id="rId8"/>
    <p:sldId id="312" r:id="rId9"/>
    <p:sldId id="313" r:id="rId10"/>
    <p:sldId id="314" r:id="rId11"/>
    <p:sldId id="315" r:id="rId12"/>
    <p:sldId id="316" r:id="rId13"/>
    <p:sldId id="325" r:id="rId14"/>
    <p:sldId id="302" r:id="rId15"/>
    <p:sldId id="308" r:id="rId16"/>
    <p:sldId id="303" r:id="rId17"/>
    <p:sldId id="337" r:id="rId18"/>
    <p:sldId id="298" r:id="rId19"/>
    <p:sldId id="333" r:id="rId20"/>
    <p:sldId id="334" r:id="rId21"/>
    <p:sldId id="336" r:id="rId22"/>
    <p:sldId id="326" r:id="rId23"/>
    <p:sldId id="320" r:id="rId24"/>
    <p:sldId id="338" r:id="rId25"/>
    <p:sldId id="340" r:id="rId26"/>
    <p:sldId id="341" r:id="rId27"/>
    <p:sldId id="343" r:id="rId28"/>
    <p:sldId id="347" r:id="rId29"/>
    <p:sldId id="351" r:id="rId30"/>
    <p:sldId id="353" r:id="rId31"/>
    <p:sldId id="355" r:id="rId32"/>
    <p:sldId id="356" r:id="rId33"/>
    <p:sldId id="358" r:id="rId34"/>
    <p:sldId id="359" r:id="rId35"/>
    <p:sldId id="360" r:id="rId36"/>
    <p:sldId id="362" r:id="rId37"/>
    <p:sldId id="367" r:id="rId38"/>
    <p:sldId id="371" r:id="rId39"/>
    <p:sldId id="372" r:id="rId40"/>
    <p:sldId id="373" r:id="rId41"/>
    <p:sldId id="374" r:id="rId42"/>
    <p:sldId id="376" r:id="rId43"/>
    <p:sldId id="410" r:id="rId44"/>
    <p:sldId id="411" r:id="rId45"/>
    <p:sldId id="412" r:id="rId46"/>
    <p:sldId id="413" r:id="rId47"/>
    <p:sldId id="382" r:id="rId48"/>
    <p:sldId id="383" r:id="rId49"/>
    <p:sldId id="386" r:id="rId50"/>
    <p:sldId id="404" r:id="rId51"/>
    <p:sldId id="415" r:id="rId52"/>
    <p:sldId id="416" r:id="rId53"/>
    <p:sldId id="417" r:id="rId54"/>
    <p:sldId id="418" r:id="rId55"/>
    <p:sldId id="419" r:id="rId56"/>
    <p:sldId id="420" r:id="rId57"/>
    <p:sldId id="421" r:id="rId58"/>
    <p:sldId id="422" r:id="rId59"/>
    <p:sldId id="423" r:id="rId60"/>
    <p:sldId id="424" r:id="rId61"/>
    <p:sldId id="414" r:id="rId62"/>
    <p:sldId id="294" r:id="rId6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85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03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91BE8F-012C-4F0D-A71C-A00D0DBC5E06}" type="datetimeFigureOut">
              <a:rPr lang="cs-CZ" smtClean="0"/>
              <a:t>12.02.18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22C8A-98E4-48BD-91FE-1FBBC91B80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2427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12.02.18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038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12.02.18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5127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12.02.18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1612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6A96635-F526-44C9-A4A9-FBD252A91B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43440FC-4F94-47CC-A0D1-F47B1F4B83C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9B91D-5807-489D-BAF2-1828E26F60B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C478C755-9AF1-48C9-BD3B-ED3EE89A8306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032216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5AA78F25-1161-4C08-9972-7189BE410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6352E626-A363-4932-8CB6-AECDE616E72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BED96F-FC05-426F-8616-FF6FF344A4B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26B41D47-CC63-40DB-9DD9-5E0360490AE9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297113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Nadpis, 2 malé a 1 velký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3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7B1617-BBCC-4B75-B506-2F351DF147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5DDA3FC6-028B-4C6F-8AD6-C50DCD76FAF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881914-3B8F-45E7-98CD-797EBE8E0C6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5FFBD9EF-0E89-470C-BAAD-45443FD82798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856346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8B420A5-4543-4083-BC12-DC541E886B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81C1F9D2-9AE5-4778-8AB8-9CF29B5E66C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ED52A6-12EE-425A-AE8E-BAAD78217CA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A3FE30E3-B90A-4FE7-B6B8-A11E7D8CA4DF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50731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12.02.18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7000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12.02.18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9687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12.02.18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5676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12.02.18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9587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12.02.18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1271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12.02.18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669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14A03A5-1F30-4CD0-BDCF-8EABB86E4BD1}" type="datetimeFigureOut">
              <a:rPr lang="cs-CZ" smtClean="0"/>
              <a:t>12.02.18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2327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12.02.18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7318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14A03A5-1F30-4CD0-BDCF-8EABB86E4BD1}" type="datetimeFigureOut">
              <a:rPr lang="cs-CZ" smtClean="0"/>
              <a:t>12.02.18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194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5" r:id="rId13"/>
    <p:sldLayoutId id="2147483676" r:id="rId14"/>
    <p:sldLayoutId id="2147483677" r:id="rId15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145A1C-25A0-4C65-AC00-4641579A36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0051" y="269095"/>
            <a:ext cx="10058400" cy="3566160"/>
          </a:xfrm>
        </p:spPr>
        <p:txBody>
          <a:bodyPr>
            <a:normAutofit/>
          </a:bodyPr>
          <a:lstStyle/>
          <a:p>
            <a:br>
              <a:rPr lang="cs-CZ" sz="4800" b="1" dirty="0"/>
            </a:br>
            <a:br>
              <a:rPr lang="cs-CZ" sz="4800" b="1"/>
            </a:br>
            <a:r>
              <a:rPr lang="cs-CZ" sz="4800" b="1"/>
              <a:t>Obecná onkologie</a:t>
            </a:r>
            <a:br>
              <a:rPr lang="cs-CZ" sz="4800" b="1" dirty="0"/>
            </a:br>
            <a:endParaRPr lang="cs-CZ" sz="48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C5D0F01-F7FE-4B54-B292-9A09A8C480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b="1" dirty="0"/>
              <a:t>Michal Hendrych</a:t>
            </a:r>
          </a:p>
        </p:txBody>
      </p:sp>
    </p:spTree>
    <p:extLst>
      <p:ext uri="{BB962C8B-B14F-4D97-AF65-F5344CB8AC3E}">
        <p14:creationId xmlns:p14="http://schemas.microsoft.com/office/powerpoint/2010/main" val="2400262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>
            <a:extLst>
              <a:ext uri="{FF2B5EF4-FFF2-40B4-BE49-F238E27FC236}">
                <a16:creationId xmlns:a16="http://schemas.microsoft.com/office/drawing/2014/main" id="{B77425F1-0752-491F-8F9E-3EA94037CEA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Klasifikace a systematika nádorů</a:t>
            </a:r>
          </a:p>
        </p:txBody>
      </p:sp>
      <p:sp>
        <p:nvSpPr>
          <p:cNvPr id="246787" name="Rectangle 3">
            <a:extLst>
              <a:ext uri="{FF2B5EF4-FFF2-40B4-BE49-F238E27FC236}">
                <a16:creationId xmlns:a16="http://schemas.microsoft.com/office/drawing/2014/main" id="{ADFBB165-58FB-4451-A0A0-0311387460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97280" y="1991649"/>
            <a:ext cx="10575911" cy="402336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Dělení podle biologického chování: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dirty="0"/>
              <a:t> benigní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dirty="0"/>
              <a:t> potencionálně maligní a </a:t>
            </a:r>
            <a:r>
              <a:rPr lang="cs-CZ" altLang="cs-CZ" dirty="0" err="1"/>
              <a:t>semimaligní</a:t>
            </a:r>
            <a:endParaRPr lang="cs-CZ" altLang="cs-CZ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dirty="0"/>
              <a:t> maligní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Histogenetická klasifikace (morfologická klasifikace dle tkáňového původu)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dirty="0"/>
              <a:t> epitelové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dirty="0"/>
              <a:t> </a:t>
            </a:r>
            <a:r>
              <a:rPr lang="cs-CZ" altLang="cs-CZ" dirty="0" err="1"/>
              <a:t>mesenchymové</a:t>
            </a:r>
            <a:r>
              <a:rPr lang="cs-CZ" altLang="cs-CZ" dirty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dirty="0"/>
              <a:t> </a:t>
            </a:r>
            <a:r>
              <a:rPr lang="cs-CZ" altLang="cs-CZ" dirty="0" err="1"/>
              <a:t>neuroektodermové</a:t>
            </a:r>
            <a:r>
              <a:rPr lang="cs-CZ" altLang="cs-CZ" dirty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dirty="0"/>
              <a:t> embryonální (</a:t>
            </a:r>
            <a:r>
              <a:rPr lang="cs-CZ" altLang="cs-CZ" dirty="0" err="1"/>
              <a:t>germinální</a:t>
            </a:r>
            <a:r>
              <a:rPr lang="cs-CZ" altLang="cs-CZ" dirty="0"/>
              <a:t> + orgánově specifické (</a:t>
            </a:r>
            <a:r>
              <a:rPr lang="cs-CZ" altLang="cs-CZ" dirty="0" err="1"/>
              <a:t>hepatoblastom</a:t>
            </a:r>
            <a:r>
              <a:rPr lang="cs-CZ" altLang="cs-CZ" dirty="0"/>
              <a:t>, </a:t>
            </a:r>
            <a:r>
              <a:rPr lang="cs-CZ" altLang="cs-CZ" dirty="0" err="1"/>
              <a:t>pankreatoblastom</a:t>
            </a:r>
            <a:r>
              <a:rPr lang="cs-CZ" altLang="cs-CZ" dirty="0"/>
              <a:t>, </a:t>
            </a:r>
            <a:r>
              <a:rPr lang="cs-CZ" altLang="cs-CZ" dirty="0" err="1"/>
              <a:t>nefroblastom</a:t>
            </a:r>
            <a:r>
              <a:rPr lang="cs-CZ" altLang="cs-CZ" dirty="0"/>
              <a:t>, …….))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dirty="0"/>
              <a:t> smíšené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227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7881" name="Group 73">
            <a:extLst>
              <a:ext uri="{FF2B5EF4-FFF2-40B4-BE49-F238E27FC236}">
                <a16:creationId xmlns:a16="http://schemas.microsoft.com/office/drawing/2014/main" id="{FC8A367A-E209-4595-B42C-2B2000FF25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2579372"/>
              </p:ext>
            </p:extLst>
          </p:nvPr>
        </p:nvGraphicFramePr>
        <p:xfrm>
          <a:off x="1040860" y="136187"/>
          <a:ext cx="10301592" cy="6624535"/>
        </p:xfrm>
        <a:graphic>
          <a:graphicData uri="http://schemas.openxmlformats.org/drawingml/2006/table">
            <a:tbl>
              <a:tblPr/>
              <a:tblGrid>
                <a:gridCol w="34338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338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338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45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Charakteristika nádoru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benigní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maligní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59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rychlost růstu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pomalá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relativně rychlá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179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mitotická aktivita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nízká; ojedinělé typické mitózy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vysoká; četné i atypické mitózy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45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diferenciace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diferencované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různý stupeň diferenciace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112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jaderná morfologie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často normální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hyperchromazie</a:t>
                      </a: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, ↑N/C, jadérka, ↑bazofilie cytoplazmy, </a:t>
                      </a:r>
                      <a:r>
                        <a:rPr kumimoji="0" lang="cs-CZ" alt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pleomorfie</a:t>
                      </a: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jaderná i buněčná 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259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invazivní růst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ano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45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metastazování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nikdy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často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1179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ohraničení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ohraničené, opouzdřené, expanzivně rostoucí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špatné ohraničené, </a:t>
                      </a:r>
                      <a:r>
                        <a:rPr kumimoji="0" lang="cs-CZ" alt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infiltrativní</a:t>
                      </a: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růst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45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nekrózy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vzácně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často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1179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ulcerace při růstu na kůži a sliznicích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vzácně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často na površích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45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charakter růstu 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často exofytický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často endofytický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1505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8" name="Rectangle 4">
            <a:extLst>
              <a:ext uri="{FF2B5EF4-FFF2-40B4-BE49-F238E27FC236}">
                <a16:creationId xmlns:a16="http://schemas.microsoft.com/office/drawing/2014/main" id="{781F151C-2E0F-4F6D-8C73-B42390CEC5D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714101" y="0"/>
            <a:ext cx="8786023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000" b="1" dirty="0">
                <a:solidFill>
                  <a:schemeClr val="tx1"/>
                </a:solidFill>
              </a:rPr>
              <a:t>Benigní </a:t>
            </a:r>
            <a:r>
              <a:rPr lang="cs-CZ" altLang="cs-CZ" sz="4000" b="1" dirty="0" err="1">
                <a:solidFill>
                  <a:schemeClr val="tx1"/>
                </a:solidFill>
              </a:rPr>
              <a:t>leiomyom</a:t>
            </a:r>
            <a:r>
              <a:rPr lang="cs-CZ" altLang="cs-CZ" sz="4000" b="1" dirty="0">
                <a:solidFill>
                  <a:schemeClr val="tx1"/>
                </a:solidFill>
              </a:rPr>
              <a:t> </a:t>
            </a:r>
            <a:r>
              <a:rPr lang="cs-CZ" altLang="cs-CZ" sz="4000" b="1" dirty="0" err="1">
                <a:solidFill>
                  <a:schemeClr val="tx1"/>
                </a:solidFill>
              </a:rPr>
              <a:t>vs</a:t>
            </a:r>
            <a:r>
              <a:rPr lang="cs-CZ" altLang="cs-CZ" sz="4000" b="1" dirty="0">
                <a:solidFill>
                  <a:schemeClr val="tx1"/>
                </a:solidFill>
              </a:rPr>
              <a:t> maligní </a:t>
            </a:r>
            <a:r>
              <a:rPr lang="cs-CZ" altLang="cs-CZ" sz="4000" b="1" dirty="0" err="1">
                <a:solidFill>
                  <a:schemeClr val="tx1"/>
                </a:solidFill>
              </a:rPr>
              <a:t>leiomyosarkom</a:t>
            </a:r>
            <a:r>
              <a:rPr lang="cs-CZ" altLang="cs-CZ" sz="4000" b="1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6147" name="Picture 5">
            <a:extLst>
              <a:ext uri="{FF2B5EF4-FFF2-40B4-BE49-F238E27FC236}">
                <a16:creationId xmlns:a16="http://schemas.microsoft.com/office/drawing/2014/main" id="{64A22844-18B8-42D4-91BB-A5CE74B8D36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313" y="2060575"/>
            <a:ext cx="8229600" cy="4565650"/>
          </a:xfrm>
        </p:spPr>
      </p:pic>
    </p:spTree>
    <p:extLst>
      <p:ext uri="{BB962C8B-B14F-4D97-AF65-F5344CB8AC3E}">
        <p14:creationId xmlns:p14="http://schemas.microsoft.com/office/powerpoint/2010/main" val="1340250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>
            <a:extLst>
              <a:ext uri="{FF2B5EF4-FFF2-40B4-BE49-F238E27FC236}">
                <a16:creationId xmlns:a16="http://schemas.microsoft.com/office/drawing/2014/main" id="{5C6B99B3-C5F3-4576-847F-F29CC1AC36D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Diferenciace nádoru</a:t>
            </a:r>
          </a:p>
        </p:txBody>
      </p:sp>
      <p:sp>
        <p:nvSpPr>
          <p:cNvPr id="248835" name="Rectangle 3">
            <a:extLst>
              <a:ext uri="{FF2B5EF4-FFF2-40B4-BE49-F238E27FC236}">
                <a16:creationId xmlns:a16="http://schemas.microsoft.com/office/drawing/2014/main" id="{BCC53A44-9BF6-41B2-AA31-5FFC941032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Diferenciace:</a:t>
            </a:r>
            <a:r>
              <a:rPr lang="cs-CZ" altLang="cs-CZ" sz="2400" dirty="0"/>
              <a:t> stupeň podobnosti nádorové a normální buňky původu (morfologicky i funkčně); podmiňuje grade tumoru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Anaplazie:</a:t>
            </a:r>
            <a:r>
              <a:rPr lang="cs-CZ" altLang="cs-CZ" sz="2400" b="1" dirty="0">
                <a:solidFill>
                  <a:srgbClr val="F80012"/>
                </a:solidFill>
              </a:rPr>
              <a:t> </a:t>
            </a:r>
            <a:r>
              <a:rPr lang="cs-CZ" altLang="cs-CZ" sz="2400" dirty="0"/>
              <a:t>ztráta diferenciace</a:t>
            </a:r>
            <a:r>
              <a:rPr lang="cs-CZ" altLang="cs-CZ" sz="2400" b="1" dirty="0">
                <a:solidFill>
                  <a:srgbClr val="F80012"/>
                </a:solidFill>
              </a:rPr>
              <a:t> </a:t>
            </a:r>
          </a:p>
          <a:p>
            <a:pPr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Dysplazie(=</a:t>
            </a:r>
            <a:r>
              <a:rPr lang="cs-CZ" altLang="cs-CZ" sz="2400" b="1" dirty="0" err="1">
                <a:solidFill>
                  <a:schemeClr val="hlink"/>
                </a:solidFill>
              </a:rPr>
              <a:t>intraepiteliální</a:t>
            </a:r>
            <a:r>
              <a:rPr lang="cs-CZ" altLang="cs-CZ" sz="2400" b="1" dirty="0">
                <a:solidFill>
                  <a:schemeClr val="hlink"/>
                </a:solidFill>
              </a:rPr>
              <a:t> </a:t>
            </a:r>
            <a:r>
              <a:rPr lang="cs-CZ" altLang="cs-CZ" sz="2400" b="1" dirty="0" err="1">
                <a:solidFill>
                  <a:schemeClr val="hlink"/>
                </a:solidFill>
              </a:rPr>
              <a:t>neoplazie</a:t>
            </a:r>
            <a:r>
              <a:rPr lang="cs-CZ" altLang="cs-CZ" sz="2400" b="1" dirty="0">
                <a:solidFill>
                  <a:schemeClr val="hlink"/>
                </a:solidFill>
              </a:rPr>
              <a:t> (IN)) :</a:t>
            </a:r>
            <a:r>
              <a:rPr lang="cs-CZ" altLang="cs-CZ" sz="2400" b="1" dirty="0">
                <a:solidFill>
                  <a:srgbClr val="F80012"/>
                </a:solidFill>
              </a:rPr>
              <a:t> </a:t>
            </a:r>
            <a:r>
              <a:rPr lang="cs-CZ" altLang="cs-CZ" sz="2400" dirty="0"/>
              <a:t>ztráta uniformity a architektonického uspořádání epitelových buněk; </a:t>
            </a:r>
            <a:r>
              <a:rPr lang="cs-CZ" altLang="cs-CZ" sz="2400" dirty="0" err="1"/>
              <a:t>low</a:t>
            </a:r>
            <a:r>
              <a:rPr lang="cs-CZ" altLang="cs-CZ" sz="2400" dirty="0"/>
              <a:t> grade → </a:t>
            </a:r>
            <a:r>
              <a:rPr lang="cs-CZ" altLang="cs-CZ" sz="2400" dirty="0" err="1"/>
              <a:t>high</a:t>
            </a:r>
            <a:r>
              <a:rPr lang="cs-CZ" altLang="cs-CZ" sz="2400" dirty="0"/>
              <a:t> grade dysplazie → </a:t>
            </a:r>
            <a:r>
              <a:rPr lang="cs-CZ" altLang="cs-CZ" sz="2400" i="1" dirty="0" err="1"/>
              <a:t>carcinoma</a:t>
            </a:r>
            <a:r>
              <a:rPr lang="cs-CZ" altLang="cs-CZ" sz="2400" i="1" dirty="0"/>
              <a:t> in </a:t>
            </a:r>
            <a:r>
              <a:rPr lang="cs-CZ" altLang="cs-CZ" sz="2400" i="1" dirty="0" err="1"/>
              <a:t>situ</a:t>
            </a:r>
            <a:r>
              <a:rPr lang="cs-CZ" altLang="cs-CZ" sz="2400" dirty="0"/>
              <a:t>  (dysplastické změny postihují celou tloušťku epitelu – </a:t>
            </a:r>
            <a:r>
              <a:rPr lang="cs-CZ" altLang="cs-CZ" sz="2400" dirty="0" err="1"/>
              <a:t>preinvazivní</a:t>
            </a:r>
            <a:r>
              <a:rPr lang="cs-CZ" altLang="cs-CZ" sz="2400" dirty="0"/>
              <a:t> </a:t>
            </a:r>
            <a:r>
              <a:rPr lang="cs-CZ" altLang="cs-CZ" sz="2400" dirty="0" err="1"/>
              <a:t>neoplazie</a:t>
            </a:r>
            <a:r>
              <a:rPr lang="cs-CZ" altLang="cs-CZ" sz="2400" dirty="0"/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b="1" dirty="0" err="1">
                <a:solidFill>
                  <a:schemeClr val="hlink"/>
                </a:solidFill>
              </a:rPr>
              <a:t>Pleomorfie</a:t>
            </a:r>
            <a:r>
              <a:rPr lang="cs-CZ" altLang="cs-CZ" sz="2400" b="1" dirty="0">
                <a:solidFill>
                  <a:schemeClr val="hlink"/>
                </a:solidFill>
              </a:rPr>
              <a:t>:</a:t>
            </a:r>
            <a:r>
              <a:rPr lang="cs-CZ" altLang="cs-CZ" sz="2400" b="1" dirty="0">
                <a:solidFill>
                  <a:srgbClr val="F80012"/>
                </a:solidFill>
              </a:rPr>
              <a:t> </a:t>
            </a:r>
            <a:r>
              <a:rPr lang="cs-CZ" altLang="cs-CZ" sz="2400" dirty="0"/>
              <a:t>jaderná i buněčná variabilita tvarová i velikostní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Histogeneze:</a:t>
            </a:r>
            <a:r>
              <a:rPr lang="cs-CZ" altLang="cs-CZ" sz="2400" b="1" dirty="0">
                <a:solidFill>
                  <a:srgbClr val="F80012"/>
                </a:solidFill>
              </a:rPr>
              <a:t> </a:t>
            </a:r>
            <a:r>
              <a:rPr lang="cs-CZ" altLang="cs-CZ" sz="2400" dirty="0"/>
              <a:t>tkáňový původ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Metastáza:</a:t>
            </a:r>
            <a:r>
              <a:rPr lang="cs-CZ" altLang="cs-CZ" sz="2400" b="1" dirty="0">
                <a:solidFill>
                  <a:srgbClr val="F80012"/>
                </a:solidFill>
              </a:rPr>
              <a:t> </a:t>
            </a:r>
            <a:r>
              <a:rPr lang="cs-CZ" altLang="cs-CZ" sz="2400" dirty="0"/>
              <a:t>vytváření nových </a:t>
            </a:r>
            <a:r>
              <a:rPr lang="cs-CZ" altLang="cs-CZ" sz="2400" dirty="0" err="1"/>
              <a:t>dceřinných</a:t>
            </a:r>
            <a:r>
              <a:rPr lang="cs-CZ" altLang="cs-CZ" sz="2400" dirty="0"/>
              <a:t> (sekundárních) nádorových ložisek bez morfologické souvislosti s primárním tumorem</a:t>
            </a:r>
            <a:r>
              <a:rPr lang="cs-CZ" altLang="cs-CZ" sz="2400" b="1" dirty="0">
                <a:solidFill>
                  <a:srgbClr val="F80012"/>
                </a:solidFill>
              </a:rPr>
              <a:t>  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400" b="1" dirty="0">
              <a:solidFill>
                <a:srgbClr val="F8001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396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>
            <a:extLst>
              <a:ext uri="{FF2B5EF4-FFF2-40B4-BE49-F238E27FC236}">
                <a16:creationId xmlns:a16="http://schemas.microsoft.com/office/drawing/2014/main" id="{C176F7DD-BAD3-45EA-9E21-0801DAF5216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Diferenciace a </a:t>
            </a:r>
            <a:r>
              <a:rPr lang="cs-CZ" altLang="cs-CZ" b="1" dirty="0" err="1">
                <a:solidFill>
                  <a:schemeClr val="tx1"/>
                </a:solidFill>
              </a:rPr>
              <a:t>grading</a:t>
            </a:r>
            <a:r>
              <a:rPr lang="cs-CZ" altLang="cs-CZ" b="1" dirty="0">
                <a:solidFill>
                  <a:schemeClr val="tx1"/>
                </a:solidFill>
              </a:rPr>
              <a:t> tumorů</a:t>
            </a:r>
          </a:p>
        </p:txBody>
      </p:sp>
      <p:sp>
        <p:nvSpPr>
          <p:cNvPr id="254979" name="Rectangle 3">
            <a:extLst>
              <a:ext uri="{FF2B5EF4-FFF2-40B4-BE49-F238E27FC236}">
                <a16:creationId xmlns:a16="http://schemas.microsoft.com/office/drawing/2014/main" id="{F737E86F-33F7-45D4-8261-2C0F975E62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3200" dirty="0"/>
              <a:t>Grade 1: dobře diferencovaný nádor</a:t>
            </a:r>
          </a:p>
          <a:p>
            <a:pPr eaLnBrk="1" hangingPunct="1">
              <a:defRPr/>
            </a:pPr>
            <a:r>
              <a:rPr lang="cs-CZ" altLang="cs-CZ" sz="3200" dirty="0"/>
              <a:t>Grade 2: středně diferencovaný nádor</a:t>
            </a:r>
          </a:p>
          <a:p>
            <a:pPr eaLnBrk="1" hangingPunct="1">
              <a:defRPr/>
            </a:pPr>
            <a:r>
              <a:rPr lang="cs-CZ" altLang="cs-CZ" sz="3200" dirty="0"/>
              <a:t>Grade 3: málo diferencovaný nádor</a:t>
            </a:r>
          </a:p>
          <a:p>
            <a:pPr eaLnBrk="1" hangingPunct="1">
              <a:defRPr/>
            </a:pPr>
            <a:r>
              <a:rPr lang="cs-CZ" altLang="cs-CZ" sz="3200" dirty="0"/>
              <a:t>Grade 4: nediferencovaný nádor</a:t>
            </a:r>
          </a:p>
          <a:p>
            <a:pPr eaLnBrk="1" hangingPunct="1">
              <a:defRPr/>
            </a:pPr>
            <a:endParaRPr lang="cs-CZ" altLang="cs-CZ" sz="3200" dirty="0"/>
          </a:p>
          <a:p>
            <a:pPr eaLnBrk="1" hangingPunct="1">
              <a:defRPr/>
            </a:pPr>
            <a:r>
              <a:rPr lang="cs-CZ" altLang="cs-CZ" sz="3200" dirty="0"/>
              <a:t>Nádory vyššího gradu agresivnější, s horší prognózou.</a:t>
            </a:r>
          </a:p>
          <a:p>
            <a:pPr eaLnBrk="1" hangingPunct="1">
              <a:defRPr/>
            </a:pPr>
            <a:endParaRPr lang="cs-CZ" altLang="cs-CZ" sz="3200" dirty="0"/>
          </a:p>
        </p:txBody>
      </p:sp>
    </p:spTree>
    <p:extLst>
      <p:ext uri="{BB962C8B-B14F-4D97-AF65-F5344CB8AC3E}">
        <p14:creationId xmlns:p14="http://schemas.microsoft.com/office/powerpoint/2010/main" val="3924719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300" name="Rectangle 4">
            <a:extLst>
              <a:ext uri="{FF2B5EF4-FFF2-40B4-BE49-F238E27FC236}">
                <a16:creationId xmlns:a16="http://schemas.microsoft.com/office/drawing/2014/main" id="{472D0955-642A-477F-A9EC-C7454FC239F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097280" y="286603"/>
            <a:ext cx="10702371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b="1" dirty="0">
                <a:solidFill>
                  <a:schemeClr val="tx1"/>
                </a:solidFill>
              </a:rPr>
              <a:t>Dobře diferencovaný adenokarcinom </a:t>
            </a:r>
            <a:r>
              <a:rPr lang="cs-CZ" altLang="cs-CZ" sz="2800" b="1" dirty="0" err="1">
                <a:solidFill>
                  <a:schemeClr val="tx1"/>
                </a:solidFill>
              </a:rPr>
              <a:t>vs</a:t>
            </a:r>
            <a:r>
              <a:rPr lang="cs-CZ" altLang="cs-CZ" sz="2800" b="1" dirty="0">
                <a:solidFill>
                  <a:schemeClr val="tx1"/>
                </a:solidFill>
              </a:rPr>
              <a:t> nízce diferencovaný adenokarcinom</a:t>
            </a:r>
          </a:p>
        </p:txBody>
      </p:sp>
      <p:pic>
        <p:nvPicPr>
          <p:cNvPr id="28675" name="Picture 7">
            <a:extLst>
              <a:ext uri="{FF2B5EF4-FFF2-40B4-BE49-F238E27FC236}">
                <a16:creationId xmlns:a16="http://schemas.microsoft.com/office/drawing/2014/main" id="{2AF9AA0D-F06B-4002-8D1A-73EFDE6DE21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354264"/>
            <a:ext cx="4038600" cy="3017837"/>
          </a:xfrm>
          <a:noFill/>
        </p:spPr>
      </p:pic>
      <p:pic>
        <p:nvPicPr>
          <p:cNvPr id="28676" name="Picture 8">
            <a:extLst>
              <a:ext uri="{FF2B5EF4-FFF2-40B4-BE49-F238E27FC236}">
                <a16:creationId xmlns:a16="http://schemas.microsoft.com/office/drawing/2014/main" id="{98EB9A68-86C4-4AEA-84D1-03376E63ED9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18115" y="2354264"/>
            <a:ext cx="4038600" cy="3017837"/>
          </a:xfrm>
          <a:noFill/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CD13227-7DC3-4114-8C9B-81D878B56458}"/>
              </a:ext>
            </a:extLst>
          </p:cNvPr>
          <p:cNvSpPr txBox="1"/>
          <p:nvPr/>
        </p:nvSpPr>
        <p:spPr>
          <a:xfrm>
            <a:off x="4385490" y="5619673"/>
            <a:ext cx="348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Duktální</a:t>
            </a:r>
            <a:r>
              <a:rPr lang="cs-CZ" dirty="0"/>
              <a:t> adenokarcinom pankreatu</a:t>
            </a:r>
          </a:p>
        </p:txBody>
      </p: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7DE1E0BF-AF17-46F1-9C07-AD1CE4F30647}"/>
              </a:ext>
            </a:extLst>
          </p:cNvPr>
          <p:cNvCxnSpPr/>
          <p:nvPr/>
        </p:nvCxnSpPr>
        <p:spPr>
          <a:xfrm>
            <a:off x="3706238" y="1653702"/>
            <a:ext cx="554477" cy="19552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B48027A5-CDF9-44EE-8A2F-992546FB7DC2}"/>
              </a:ext>
            </a:extLst>
          </p:cNvPr>
          <p:cNvCxnSpPr/>
          <p:nvPr/>
        </p:nvCxnSpPr>
        <p:spPr>
          <a:xfrm flipH="1">
            <a:off x="8005864" y="1737360"/>
            <a:ext cx="1838527" cy="23385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151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>
            <a:extLst>
              <a:ext uri="{FF2B5EF4-FFF2-40B4-BE49-F238E27FC236}">
                <a16:creationId xmlns:a16="http://schemas.microsoft.com/office/drawing/2014/main" id="{CE9330F0-6AE2-4215-A0B8-E35553FE6EB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992313" y="593388"/>
            <a:ext cx="8892938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altLang="cs-CZ" sz="5300" b="1" dirty="0">
                <a:solidFill>
                  <a:schemeClr val="tx1"/>
                </a:solidFill>
              </a:rPr>
              <a:t>Metastazování</a:t>
            </a:r>
            <a:r>
              <a:rPr lang="cs-CZ" altLang="cs-CZ" sz="5300" dirty="0">
                <a:solidFill>
                  <a:srgbClr val="F80012"/>
                </a:solidFill>
              </a:rPr>
              <a:t> </a:t>
            </a:r>
            <a:br>
              <a:rPr lang="cs-CZ" altLang="cs-CZ" sz="5300" dirty="0">
                <a:solidFill>
                  <a:srgbClr val="F80012"/>
                </a:solidFill>
              </a:rPr>
            </a:br>
            <a:r>
              <a:rPr lang="cs-CZ" altLang="cs-CZ" sz="2700" dirty="0"/>
              <a:t>vytváření nových </a:t>
            </a:r>
            <a:r>
              <a:rPr lang="cs-CZ" altLang="cs-CZ" sz="2700" dirty="0" err="1"/>
              <a:t>dceřinných</a:t>
            </a:r>
            <a:r>
              <a:rPr lang="cs-CZ" altLang="cs-CZ" sz="2700" dirty="0"/>
              <a:t> (sekundárních) nádorových ložisek bez morfologické souvislosti s primárním tumorem</a:t>
            </a:r>
            <a:endParaRPr lang="cs-CZ" altLang="cs-CZ" sz="2700" dirty="0">
              <a:solidFill>
                <a:srgbClr val="F80012"/>
              </a:solidFill>
            </a:endParaRPr>
          </a:p>
        </p:txBody>
      </p:sp>
      <p:sp>
        <p:nvSpPr>
          <p:cNvPr id="253955" name="Rectangle 3">
            <a:extLst>
              <a:ext uri="{FF2B5EF4-FFF2-40B4-BE49-F238E27FC236}">
                <a16:creationId xmlns:a16="http://schemas.microsoft.com/office/drawing/2014/main" id="{A7BAFD07-9618-4F8A-966B-254EBF5BE2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92313" y="1941817"/>
            <a:ext cx="8229600" cy="5616575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400" b="1" dirty="0"/>
              <a:t> Benigní nádory nemetastazují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cs-CZ" altLang="cs-CZ" sz="2400" b="1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400" b="1" dirty="0"/>
              <a:t> </a:t>
            </a:r>
            <a:r>
              <a:rPr lang="cs-CZ" altLang="cs-CZ" sz="2400" b="1" dirty="0" err="1"/>
              <a:t>Invazivnost</a:t>
            </a:r>
            <a:r>
              <a:rPr lang="cs-CZ" altLang="cs-CZ" sz="2400" b="1" dirty="0"/>
              <a:t> maligním nádorů umožňuje metastatické šíření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cs-CZ" altLang="cs-CZ" sz="2400" b="1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400" b="1" dirty="0"/>
              <a:t> 3 cesty metastatického šíření:</a:t>
            </a:r>
          </a:p>
          <a:p>
            <a:pPr marL="457200" indent="-457200" eaLnBrk="1" hangingPunct="1">
              <a:lnSpc>
                <a:spcPct val="80000"/>
              </a:lnSpc>
              <a:buFont typeface="Wingdings" panose="05000000000000000000" pitchFamily="2" charset="2"/>
              <a:buAutoNum type="arabicPeriod"/>
              <a:defRPr/>
            </a:pPr>
            <a:r>
              <a:rPr lang="cs-CZ" altLang="cs-CZ" dirty="0"/>
              <a:t>Hematogenní (do plic, jater, kostí, mozku,…..)</a:t>
            </a:r>
          </a:p>
          <a:p>
            <a:pPr marL="457200" indent="-457200" eaLnBrk="1" hangingPunct="1">
              <a:lnSpc>
                <a:spcPct val="80000"/>
              </a:lnSpc>
              <a:buFont typeface="Wingdings" panose="05000000000000000000" pitchFamily="2" charset="2"/>
              <a:buAutoNum type="arabicPeriod"/>
              <a:defRPr/>
            </a:pPr>
            <a:r>
              <a:rPr lang="cs-CZ" altLang="cs-CZ" dirty="0" err="1"/>
              <a:t>Lymfogenní</a:t>
            </a:r>
            <a:r>
              <a:rPr lang="cs-CZ" altLang="cs-CZ" dirty="0"/>
              <a:t> (do regionálních lymfatických uzlin)</a:t>
            </a:r>
          </a:p>
          <a:p>
            <a:pPr marL="457200" indent="-457200" eaLnBrk="1" hangingPunct="1">
              <a:lnSpc>
                <a:spcPct val="80000"/>
              </a:lnSpc>
              <a:buFont typeface="Wingdings" panose="05000000000000000000" pitchFamily="2" charset="2"/>
              <a:buAutoNum type="arabicPeriod"/>
              <a:defRPr/>
            </a:pPr>
            <a:r>
              <a:rPr lang="cs-CZ" altLang="cs-CZ" dirty="0" err="1"/>
              <a:t>Porogenní</a:t>
            </a:r>
            <a:r>
              <a:rPr lang="cs-CZ" altLang="cs-CZ" dirty="0"/>
              <a:t> (šíření preformovanými dutinami)</a:t>
            </a:r>
          </a:p>
        </p:txBody>
      </p:sp>
    </p:spTree>
    <p:extLst>
      <p:ext uri="{BB962C8B-B14F-4D97-AF65-F5344CB8AC3E}">
        <p14:creationId xmlns:p14="http://schemas.microsoft.com/office/powerpoint/2010/main" val="655634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Faktory vzniku tumorů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cs-CZ" sz="2800" dirty="0"/>
              <a:t>Genetická predispozice</a:t>
            </a:r>
          </a:p>
          <a:p>
            <a:pPr>
              <a:buFont typeface="Arial" charset="0"/>
              <a:buChar char="•"/>
            </a:pPr>
            <a:r>
              <a:rPr lang="cs-CZ" sz="2800" dirty="0"/>
              <a:t>Věk</a:t>
            </a:r>
          </a:p>
          <a:p>
            <a:pPr>
              <a:buFont typeface="Arial" charset="0"/>
              <a:buChar char="•"/>
            </a:pPr>
            <a:r>
              <a:rPr lang="cs-CZ" sz="2800" dirty="0"/>
              <a:t>Životní styl (kouření, strava, alkohol, hormonální vlivy,</a:t>
            </a:r>
            <a:r>
              <a:rPr lang="mr-IN" sz="2800" dirty="0"/>
              <a:t>…</a:t>
            </a:r>
            <a:r>
              <a:rPr lang="cs-CZ" sz="2800" dirty="0"/>
              <a:t>.)</a:t>
            </a:r>
          </a:p>
          <a:p>
            <a:pPr>
              <a:buFont typeface="Arial" charset="0"/>
              <a:buChar char="•"/>
            </a:pPr>
            <a:r>
              <a:rPr lang="cs-CZ" sz="2800" dirty="0"/>
              <a:t>Zaměstnání a expozice karcinogenním látkám v prostředí</a:t>
            </a:r>
          </a:p>
          <a:p>
            <a:pPr>
              <a:buFont typeface="Arial" charset="0"/>
              <a:buChar char="•"/>
            </a:pPr>
            <a:r>
              <a:rPr lang="cs-CZ" sz="2800" dirty="0"/>
              <a:t>Stres, poruchy imunitního systému</a:t>
            </a:r>
          </a:p>
        </p:txBody>
      </p:sp>
    </p:spTree>
    <p:extLst>
      <p:ext uri="{BB962C8B-B14F-4D97-AF65-F5344CB8AC3E}">
        <p14:creationId xmlns:p14="http://schemas.microsoft.com/office/powerpoint/2010/main" val="20790510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>
            <a:extLst>
              <a:ext uri="{FF2B5EF4-FFF2-40B4-BE49-F238E27FC236}">
                <a16:creationId xmlns:a16="http://schemas.microsoft.com/office/drawing/2014/main" id="{F22B0920-91CF-4F15-BFB6-B1A0343C106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504545" y="-291830"/>
            <a:ext cx="9837906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2800" b="1" dirty="0">
                <a:solidFill>
                  <a:schemeClr val="tx1"/>
                </a:solidFill>
              </a:rPr>
              <a:t>Dědičná onemocnění/syndromy spojené se zvýšeným rizikem nádorů</a:t>
            </a:r>
          </a:p>
        </p:txBody>
      </p:sp>
      <p:sp>
        <p:nvSpPr>
          <p:cNvPr id="265219" name="Rectangle 3">
            <a:extLst>
              <a:ext uri="{FF2B5EF4-FFF2-40B4-BE49-F238E27FC236}">
                <a16:creationId xmlns:a16="http://schemas.microsoft.com/office/drawing/2014/main" id="{1F1627AE-1E9E-40F2-BF97-CCF693C683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61744" y="1215957"/>
            <a:ext cx="8651132" cy="5301574"/>
          </a:xfrm>
        </p:spPr>
        <p:txBody>
          <a:bodyPr>
            <a:normAutofit fontScale="625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600" b="1" dirty="0">
                <a:solidFill>
                  <a:schemeClr val="tx1"/>
                </a:solidFill>
              </a:rPr>
              <a:t>AD dědičné syndromy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(alterované </a:t>
            </a:r>
            <a:r>
              <a:rPr lang="cs-CZ" altLang="cs-CZ" sz="1800" dirty="0" err="1"/>
              <a:t>antionkogeny</a:t>
            </a:r>
            <a:r>
              <a:rPr lang="cs-CZ" altLang="cs-CZ" sz="1800" dirty="0"/>
              <a:t>, tumor supresorové geny, </a:t>
            </a:r>
            <a:r>
              <a:rPr lang="cs-CZ" altLang="cs-CZ" sz="1800" dirty="0" err="1"/>
              <a:t>mismatch</a:t>
            </a:r>
            <a:r>
              <a:rPr lang="cs-CZ" altLang="cs-CZ" sz="1800" dirty="0"/>
              <a:t> </a:t>
            </a:r>
            <a:r>
              <a:rPr lang="cs-CZ" altLang="cs-CZ" sz="1800" dirty="0" err="1"/>
              <a:t>repair</a:t>
            </a:r>
            <a:r>
              <a:rPr lang="cs-CZ" altLang="cs-CZ" sz="1800" dirty="0"/>
              <a:t> geny; vrozená mutace v 1 alele TSG; 2. zásah v somatické buňce) 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1800" i="1" dirty="0"/>
              <a:t>RB </a:t>
            </a:r>
            <a:r>
              <a:rPr lang="cs-CZ" altLang="cs-CZ" sz="1800" dirty="0"/>
              <a:t>(retinoblastom)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1800" i="1" dirty="0"/>
              <a:t>p53 </a:t>
            </a:r>
            <a:r>
              <a:rPr lang="cs-CZ" altLang="cs-CZ" sz="1800" dirty="0"/>
              <a:t>(různé tumory – syndrom </a:t>
            </a:r>
            <a:r>
              <a:rPr lang="cs-CZ" altLang="cs-CZ" sz="1800" dirty="0" err="1"/>
              <a:t>Li-Fraumeni</a:t>
            </a:r>
            <a:r>
              <a:rPr lang="cs-CZ" altLang="cs-CZ" sz="1800" dirty="0"/>
              <a:t>) 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1800" i="1" dirty="0"/>
              <a:t>p16 </a:t>
            </a:r>
            <a:r>
              <a:rPr lang="cs-CZ" altLang="cs-CZ" sz="1800" dirty="0"/>
              <a:t>(melanom)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1800" i="1" dirty="0"/>
              <a:t>APC </a:t>
            </a:r>
            <a:r>
              <a:rPr lang="cs-CZ" altLang="cs-CZ" sz="1800" dirty="0"/>
              <a:t>(</a:t>
            </a:r>
            <a:r>
              <a:rPr lang="cs-CZ" altLang="cs-CZ" sz="1800" dirty="0" err="1"/>
              <a:t>familiální</a:t>
            </a:r>
            <a:r>
              <a:rPr lang="cs-CZ" altLang="cs-CZ" sz="1800" dirty="0"/>
              <a:t> adenomatózní </a:t>
            </a:r>
            <a:r>
              <a:rPr lang="cs-CZ" altLang="cs-CZ" sz="1800" dirty="0" err="1"/>
              <a:t>polypóza</a:t>
            </a:r>
            <a:r>
              <a:rPr lang="cs-CZ" altLang="cs-CZ" sz="1800" dirty="0"/>
              <a:t>/kolorektální karcinom)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1800" i="1" dirty="0"/>
              <a:t>NF1/NF2 </a:t>
            </a:r>
            <a:r>
              <a:rPr lang="cs-CZ" altLang="cs-CZ" sz="1800" dirty="0"/>
              <a:t>(</a:t>
            </a:r>
            <a:r>
              <a:rPr lang="cs-CZ" altLang="cs-CZ" sz="1800" dirty="0" err="1"/>
              <a:t>neurofibromatóza</a:t>
            </a:r>
            <a:r>
              <a:rPr lang="cs-CZ" altLang="cs-CZ" sz="1800" dirty="0"/>
              <a:t> 1a 2)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1800" i="1" dirty="0"/>
              <a:t>BRCA1/BRCA2 </a:t>
            </a:r>
            <a:r>
              <a:rPr lang="cs-CZ" altLang="cs-CZ" sz="1800" dirty="0"/>
              <a:t>(karcinom prsu a ovaria)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1800" i="1" dirty="0"/>
              <a:t>MEN1/RET </a:t>
            </a:r>
            <a:r>
              <a:rPr lang="cs-CZ" altLang="cs-CZ" sz="1800" dirty="0"/>
              <a:t>(syndrom mnohočetné endokrinní </a:t>
            </a:r>
            <a:r>
              <a:rPr lang="cs-CZ" altLang="cs-CZ" sz="1800" dirty="0" err="1"/>
              <a:t>neoplazie</a:t>
            </a:r>
            <a:r>
              <a:rPr lang="cs-CZ" altLang="cs-CZ" sz="1800" dirty="0"/>
              <a:t> 1 (</a:t>
            </a:r>
            <a:r>
              <a:rPr lang="cs-CZ" altLang="cs-CZ" sz="1800" dirty="0" err="1"/>
              <a:t>paratyreoidea</a:t>
            </a:r>
            <a:r>
              <a:rPr lang="cs-CZ" altLang="cs-CZ" sz="1800" dirty="0"/>
              <a:t>, pankreas, hypofýza) a MEN2 (medulární ca </a:t>
            </a:r>
            <a:r>
              <a:rPr lang="cs-CZ" altLang="cs-CZ" sz="1800" dirty="0" err="1"/>
              <a:t>št</a:t>
            </a:r>
            <a:r>
              <a:rPr lang="cs-CZ" altLang="cs-CZ" sz="1800" dirty="0"/>
              <a:t>. žlázy, </a:t>
            </a:r>
            <a:r>
              <a:rPr lang="cs-CZ" altLang="cs-CZ" sz="1800" dirty="0" err="1"/>
              <a:t>feochromocytom</a:t>
            </a:r>
            <a:r>
              <a:rPr lang="cs-CZ" altLang="cs-CZ" sz="1800" dirty="0"/>
              <a:t>,… )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1800" i="1" dirty="0"/>
              <a:t>MSH2, MLH1, MSH6</a:t>
            </a:r>
            <a:r>
              <a:rPr lang="cs-CZ" altLang="cs-CZ" sz="1800" dirty="0"/>
              <a:t> (Lynchův syndrom/hereditární </a:t>
            </a:r>
            <a:r>
              <a:rPr lang="cs-CZ" altLang="cs-CZ" sz="1800" dirty="0" err="1"/>
              <a:t>nepolypózní</a:t>
            </a:r>
            <a:r>
              <a:rPr lang="cs-CZ" altLang="cs-CZ" sz="1800" dirty="0"/>
              <a:t> karcinom tlustého střeva)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1800" i="1" dirty="0"/>
              <a:t>DPC4/SMAD4</a:t>
            </a:r>
            <a:r>
              <a:rPr lang="cs-CZ" altLang="cs-CZ" sz="1800" dirty="0"/>
              <a:t> (juvenilní </a:t>
            </a:r>
            <a:r>
              <a:rPr lang="cs-CZ" altLang="cs-CZ" sz="1800" dirty="0" err="1"/>
              <a:t>polypóza</a:t>
            </a:r>
            <a:r>
              <a:rPr lang="cs-CZ" altLang="cs-CZ" sz="1800" dirty="0"/>
              <a:t> střeva/kolorektální karcinom, karcinom endometria)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1800" i="1" dirty="0"/>
              <a:t>LKB/STK11</a:t>
            </a:r>
            <a:r>
              <a:rPr lang="cs-CZ" altLang="cs-CZ" sz="1800" dirty="0"/>
              <a:t> (</a:t>
            </a:r>
            <a:r>
              <a:rPr lang="cs-CZ" altLang="cs-CZ" sz="1800" dirty="0" err="1"/>
              <a:t>Peutz-Jeghersův</a:t>
            </a:r>
            <a:r>
              <a:rPr lang="cs-CZ" altLang="cs-CZ" sz="1800" dirty="0"/>
              <a:t> syndrom/ca žaludku a střev)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1800" i="1" dirty="0"/>
              <a:t>VHL</a:t>
            </a:r>
            <a:r>
              <a:rPr lang="cs-CZ" altLang="cs-CZ" sz="1800" dirty="0"/>
              <a:t> (von </a:t>
            </a:r>
            <a:r>
              <a:rPr lang="cs-CZ" altLang="cs-CZ" sz="1800" dirty="0" err="1"/>
              <a:t>Hippel</a:t>
            </a:r>
            <a:r>
              <a:rPr lang="cs-CZ" altLang="cs-CZ" sz="1800" dirty="0"/>
              <a:t> </a:t>
            </a:r>
            <a:r>
              <a:rPr lang="cs-CZ" altLang="cs-CZ" sz="1800" dirty="0" err="1"/>
              <a:t>Lindau</a:t>
            </a:r>
            <a:r>
              <a:rPr lang="cs-CZ" altLang="cs-CZ" sz="1800" dirty="0"/>
              <a:t>/ca ledvin)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900" b="1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900" b="1" dirty="0">
                <a:solidFill>
                  <a:schemeClr val="tx1"/>
                </a:solidFill>
              </a:rPr>
              <a:t>Familiárně se vyskytující karcinomy </a:t>
            </a:r>
            <a:r>
              <a:rPr lang="cs-CZ" altLang="cs-CZ" sz="1800" dirty="0"/>
              <a:t>(karcinomy prsu, ovaria a pankreatu)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900" b="1" dirty="0">
                <a:solidFill>
                  <a:schemeClr val="tx1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900" b="1" dirty="0">
                <a:solidFill>
                  <a:schemeClr val="tx1"/>
                </a:solidFill>
              </a:rPr>
              <a:t>AR dědičné syndromy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(defektní DNA reparace, DNA instabilita; př. </a:t>
            </a:r>
            <a:r>
              <a:rPr lang="cs-CZ" altLang="cs-CZ" sz="1800" dirty="0" err="1"/>
              <a:t>Fanconiho</a:t>
            </a:r>
            <a:r>
              <a:rPr lang="cs-CZ" altLang="cs-CZ" sz="1800" dirty="0"/>
              <a:t> anémie, </a:t>
            </a:r>
            <a:r>
              <a:rPr lang="cs-CZ" altLang="cs-CZ" sz="1800" dirty="0" err="1"/>
              <a:t>xeroderma</a:t>
            </a:r>
            <a:r>
              <a:rPr lang="cs-CZ" altLang="cs-CZ" sz="1800" dirty="0"/>
              <a:t> </a:t>
            </a:r>
            <a:r>
              <a:rPr lang="cs-CZ" altLang="cs-CZ" sz="1800" dirty="0" err="1"/>
              <a:t>pigmentosum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ataxia</a:t>
            </a:r>
            <a:r>
              <a:rPr lang="cs-CZ" altLang="cs-CZ" sz="1800" dirty="0"/>
              <a:t> </a:t>
            </a:r>
            <a:r>
              <a:rPr lang="cs-CZ" altLang="cs-CZ" sz="1800" dirty="0" err="1"/>
              <a:t>teleangiectasia</a:t>
            </a:r>
            <a:r>
              <a:rPr lang="cs-CZ" altLang="cs-CZ" sz="1800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AD000E-CC32-B04C-AC42-4C8203156819}"/>
              </a:ext>
            </a:extLst>
          </p:cNvPr>
          <p:cNvSpPr txBox="1"/>
          <p:nvPr/>
        </p:nvSpPr>
        <p:spPr>
          <a:xfrm>
            <a:off x="10174074" y="95004"/>
            <a:ext cx="1895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Ilustrativní snímek</a:t>
            </a:r>
          </a:p>
        </p:txBody>
      </p:sp>
    </p:spTree>
    <p:extLst>
      <p:ext uri="{BB962C8B-B14F-4D97-AF65-F5344CB8AC3E}">
        <p14:creationId xmlns:p14="http://schemas.microsoft.com/office/powerpoint/2010/main" val="9182587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79613" y="1057276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dirty="0">
                <a:solidFill>
                  <a:schemeClr val="tx1"/>
                </a:solidFill>
                <a:latin typeface="+mn-lt"/>
              </a:rPr>
              <a:t>Prekancerózy: </a:t>
            </a:r>
            <a:br>
              <a:rPr lang="cs-CZ" dirty="0">
                <a:solidFill>
                  <a:schemeClr val="tx1"/>
                </a:solidFill>
                <a:latin typeface="+mn-lt"/>
              </a:rPr>
            </a:br>
            <a:r>
              <a:rPr lang="cs-CZ" altLang="cs-CZ" sz="2400" dirty="0" err="1">
                <a:solidFill>
                  <a:schemeClr val="tx1"/>
                </a:solidFill>
                <a:latin typeface="+mn-lt"/>
              </a:rPr>
              <a:t>premaligní</a:t>
            </a:r>
            <a:r>
              <a:rPr lang="cs-CZ" altLang="cs-CZ" sz="2400" dirty="0">
                <a:solidFill>
                  <a:schemeClr val="tx1"/>
                </a:solidFill>
                <a:latin typeface="+mn-lt"/>
              </a:rPr>
              <a:t> léze či tkáňové změny, ve kterých vznikají nádorové procesy statisticky významněji </a:t>
            </a:r>
            <a:br>
              <a:rPr lang="cs-CZ" altLang="cs-CZ" sz="6000" dirty="0">
                <a:solidFill>
                  <a:schemeClr val="tx1"/>
                </a:solidFill>
                <a:latin typeface="+mn-lt"/>
              </a:rPr>
            </a:br>
            <a:endParaRPr lang="cs-CZ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79613" y="1359355"/>
            <a:ext cx="8229600" cy="4525963"/>
          </a:xfrm>
        </p:spPr>
        <p:txBody>
          <a:bodyPr>
            <a:normAutofit/>
          </a:bodyPr>
          <a:lstStyle/>
          <a:p>
            <a:pPr>
              <a:defRPr/>
            </a:pPr>
            <a:endParaRPr lang="cs-CZ" sz="4400" dirty="0">
              <a:solidFill>
                <a:srgbClr val="F80012"/>
              </a:solidFill>
            </a:endParaRPr>
          </a:p>
          <a:p>
            <a:pPr>
              <a:defRPr/>
            </a:pPr>
            <a:r>
              <a:rPr lang="cs-CZ" altLang="cs-CZ" b="1" dirty="0" err="1">
                <a:solidFill>
                  <a:schemeClr val="hlink"/>
                </a:solidFill>
              </a:rPr>
              <a:t>Premaligní</a:t>
            </a:r>
            <a:r>
              <a:rPr lang="cs-CZ" altLang="cs-CZ" b="1" dirty="0">
                <a:solidFill>
                  <a:schemeClr val="hlink"/>
                </a:solidFill>
              </a:rPr>
              <a:t> léze:</a:t>
            </a:r>
          </a:p>
          <a:p>
            <a:pPr>
              <a:buFontTx/>
              <a:buChar char="-"/>
              <a:defRPr/>
            </a:pPr>
            <a:r>
              <a:rPr lang="cs-CZ" altLang="cs-CZ" dirty="0"/>
              <a:t>dysplazie/</a:t>
            </a:r>
            <a:r>
              <a:rPr lang="cs-CZ" altLang="cs-CZ" dirty="0" err="1"/>
              <a:t>intraepitelové</a:t>
            </a:r>
            <a:r>
              <a:rPr lang="cs-CZ" altLang="cs-CZ" dirty="0"/>
              <a:t> </a:t>
            </a:r>
            <a:r>
              <a:rPr lang="cs-CZ" altLang="cs-CZ" dirty="0" err="1"/>
              <a:t>neoplazie</a:t>
            </a:r>
            <a:r>
              <a:rPr lang="cs-CZ" altLang="cs-CZ" dirty="0"/>
              <a:t> </a:t>
            </a:r>
          </a:p>
          <a:p>
            <a:pPr>
              <a:buFontTx/>
              <a:buChar char="-"/>
              <a:defRPr/>
            </a:pPr>
            <a:r>
              <a:rPr lang="cs-CZ" altLang="cs-CZ" i="1" dirty="0"/>
              <a:t>in </a:t>
            </a:r>
            <a:r>
              <a:rPr lang="cs-CZ" altLang="cs-CZ" i="1" dirty="0" err="1"/>
              <a:t>situ</a:t>
            </a:r>
            <a:r>
              <a:rPr lang="cs-CZ" altLang="cs-CZ" i="1" dirty="0"/>
              <a:t> </a:t>
            </a:r>
            <a:r>
              <a:rPr lang="cs-CZ" altLang="cs-CZ" dirty="0"/>
              <a:t>karcinomy</a:t>
            </a:r>
          </a:p>
          <a:p>
            <a:pPr>
              <a:buFontTx/>
              <a:buChar char="-"/>
              <a:defRPr/>
            </a:pPr>
            <a:endParaRPr lang="cs-CZ" altLang="cs-CZ" dirty="0">
              <a:solidFill>
                <a:schemeClr val="hlink"/>
              </a:solidFill>
            </a:endParaRPr>
          </a:p>
          <a:p>
            <a:pPr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Tkáňové změny a chronické záněty</a:t>
            </a:r>
          </a:p>
          <a:p>
            <a:pPr>
              <a:buFontTx/>
              <a:buChar char="-"/>
              <a:defRPr/>
            </a:pPr>
            <a:r>
              <a:rPr lang="cs-CZ" altLang="cs-CZ" i="1" dirty="0">
                <a:solidFill>
                  <a:schemeClr val="accent1"/>
                </a:solidFill>
              </a:rPr>
              <a:t>synonyma:</a:t>
            </a:r>
            <a:r>
              <a:rPr lang="cs-CZ" altLang="cs-CZ" dirty="0">
                <a:solidFill>
                  <a:schemeClr val="accent1"/>
                </a:solidFill>
              </a:rPr>
              <a:t> prekancerózní podmínky, fakultativní prekancerózy, prekancerózy v širším smyslu </a:t>
            </a:r>
          </a:p>
          <a:p>
            <a:pPr>
              <a:buFontTx/>
              <a:buChar char="-"/>
              <a:defRPr/>
            </a:pPr>
            <a:r>
              <a:rPr lang="cs-CZ" altLang="cs-CZ" dirty="0"/>
              <a:t>nejeví morfologicky žádné znaky nádorové transformace, statisticky k němu však v těchto lézích častěji dochází</a:t>
            </a:r>
            <a:endParaRPr lang="cs-CZ" altLang="cs-CZ" dirty="0">
              <a:solidFill>
                <a:schemeClr val="hlink"/>
              </a:solidFill>
            </a:endParaRPr>
          </a:p>
          <a:p>
            <a:pPr marL="0" indent="0">
              <a:buNone/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6598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02384B-6353-4174-A749-2237DC84F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Definice nádoru (</a:t>
            </a:r>
            <a:r>
              <a:rPr lang="cs-CZ" b="1" dirty="0" err="1"/>
              <a:t>neoplazie</a:t>
            </a:r>
            <a:r>
              <a:rPr lang="cs-CZ" b="1" dirty="0"/>
              <a:t>, tumoru)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E30C454-1355-4EC2-AA99-6A40EB72DD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Abnormální masa tkáně, jejíž abnormální a nekoordinovaný růst přetrvává i poté, co přestala působit příčina nádor vyvolávající (</a:t>
            </a:r>
            <a:r>
              <a:rPr lang="cs-CZ" dirty="0" err="1"/>
              <a:t>Willis</a:t>
            </a:r>
            <a:r>
              <a:rPr lang="cs-CZ" dirty="0"/>
              <a:t>)  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Nádor roste autonomně, nezávisle na fyziologických stimulech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Nádor představuje klonální proliferaci expanzi nádorově transformované buňky (=nádor je monoklonální)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259542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err="1">
                <a:solidFill>
                  <a:schemeClr val="tx1"/>
                </a:solidFill>
                <a:latin typeface="+mn-lt"/>
              </a:rPr>
              <a:t>Premaligní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 léze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21921" y="1737360"/>
            <a:ext cx="10003972" cy="4924425"/>
          </a:xfrm>
        </p:spPr>
        <p:txBody>
          <a:bodyPr/>
          <a:lstStyle/>
          <a:p>
            <a:pPr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Dysplazie/</a:t>
            </a:r>
            <a:r>
              <a:rPr lang="cs-CZ" altLang="cs-CZ" b="1" dirty="0" err="1">
                <a:solidFill>
                  <a:schemeClr val="hlink"/>
                </a:solidFill>
              </a:rPr>
              <a:t>intraepiteliální</a:t>
            </a:r>
            <a:r>
              <a:rPr lang="cs-CZ" altLang="cs-CZ" b="1" dirty="0">
                <a:solidFill>
                  <a:schemeClr val="hlink"/>
                </a:solidFill>
              </a:rPr>
              <a:t> </a:t>
            </a:r>
            <a:r>
              <a:rPr lang="cs-CZ" altLang="cs-CZ" b="1" dirty="0" err="1">
                <a:solidFill>
                  <a:schemeClr val="hlink"/>
                </a:solidFill>
              </a:rPr>
              <a:t>neoplazie</a:t>
            </a:r>
            <a:r>
              <a:rPr lang="cs-CZ" altLang="cs-CZ" b="1" dirty="0">
                <a:solidFill>
                  <a:schemeClr val="hlink"/>
                </a:solidFill>
              </a:rPr>
              <a:t>:</a:t>
            </a:r>
            <a:r>
              <a:rPr lang="cs-CZ" altLang="cs-CZ" b="1" dirty="0">
                <a:solidFill>
                  <a:srgbClr val="F80012"/>
                </a:solidFill>
              </a:rPr>
              <a:t> </a:t>
            </a:r>
            <a:r>
              <a:rPr lang="cs-CZ" altLang="cs-CZ" dirty="0"/>
              <a:t>ztráta uniformity a architektonického uspořádání epitelových buněk</a:t>
            </a:r>
          </a:p>
          <a:p>
            <a:pPr>
              <a:defRPr/>
            </a:pPr>
            <a:endParaRPr lang="cs-CZ" altLang="cs-CZ" dirty="0"/>
          </a:p>
          <a:p>
            <a:pPr>
              <a:defRPr/>
            </a:pPr>
            <a:r>
              <a:rPr lang="cs-CZ" altLang="cs-CZ" dirty="0"/>
              <a:t>Progrese dysplastických změn/</a:t>
            </a:r>
            <a:r>
              <a:rPr lang="cs-CZ" altLang="cs-CZ" dirty="0" err="1"/>
              <a:t>intraepiteliálních</a:t>
            </a:r>
            <a:r>
              <a:rPr lang="cs-CZ" altLang="cs-CZ" dirty="0"/>
              <a:t> </a:t>
            </a:r>
            <a:r>
              <a:rPr lang="cs-CZ" altLang="cs-CZ" dirty="0" err="1"/>
              <a:t>neoplazií</a:t>
            </a:r>
            <a:r>
              <a:rPr lang="cs-CZ" altLang="cs-CZ" dirty="0"/>
              <a:t> v invazivní karcinom: </a:t>
            </a:r>
          </a:p>
          <a:p>
            <a:pPr marL="0" indent="0">
              <a:buNone/>
              <a:defRPr/>
            </a:pPr>
            <a:r>
              <a:rPr lang="cs-CZ" altLang="cs-CZ" dirty="0" err="1"/>
              <a:t>low</a:t>
            </a:r>
            <a:r>
              <a:rPr lang="cs-CZ" altLang="cs-CZ" dirty="0"/>
              <a:t> grade → </a:t>
            </a:r>
            <a:r>
              <a:rPr lang="cs-CZ" altLang="cs-CZ" dirty="0" err="1"/>
              <a:t>high</a:t>
            </a:r>
            <a:r>
              <a:rPr lang="cs-CZ" altLang="cs-CZ" dirty="0"/>
              <a:t> grade dysplazie → </a:t>
            </a:r>
            <a:r>
              <a:rPr lang="cs-CZ" altLang="cs-CZ" i="1" dirty="0" err="1"/>
              <a:t>carcinoma</a:t>
            </a:r>
            <a:r>
              <a:rPr lang="cs-CZ" altLang="cs-CZ" i="1" dirty="0"/>
              <a:t> in </a:t>
            </a:r>
            <a:r>
              <a:rPr lang="cs-CZ" altLang="cs-CZ" i="1" dirty="0" err="1"/>
              <a:t>situ</a:t>
            </a:r>
            <a:r>
              <a:rPr lang="cs-CZ" altLang="cs-CZ" dirty="0"/>
              <a:t> → invazivní karcinom (s invazí přes bazální membránu)</a:t>
            </a:r>
          </a:p>
          <a:p>
            <a:pPr>
              <a:defRPr/>
            </a:pPr>
            <a:endParaRPr lang="cs-CZ" altLang="cs-CZ" dirty="0"/>
          </a:p>
          <a:p>
            <a:pPr>
              <a:defRPr/>
            </a:pPr>
            <a:r>
              <a:rPr lang="cs-CZ" altLang="cs-CZ" i="1" dirty="0" err="1"/>
              <a:t>carcinoma</a:t>
            </a:r>
            <a:r>
              <a:rPr lang="cs-CZ" altLang="cs-CZ" i="1" dirty="0"/>
              <a:t> in </a:t>
            </a:r>
            <a:r>
              <a:rPr lang="cs-CZ" altLang="cs-CZ" i="1" dirty="0" err="1"/>
              <a:t>situ</a:t>
            </a:r>
            <a:r>
              <a:rPr lang="cs-CZ" altLang="cs-CZ" i="1" dirty="0"/>
              <a:t>:</a:t>
            </a:r>
            <a:r>
              <a:rPr lang="cs-CZ" altLang="cs-CZ" dirty="0"/>
              <a:t> dysplastické změny postihují celou tloušťku epitelu – </a:t>
            </a:r>
            <a:r>
              <a:rPr lang="cs-CZ" altLang="cs-CZ" dirty="0" err="1"/>
              <a:t>preinvazivní</a:t>
            </a:r>
            <a:r>
              <a:rPr lang="cs-CZ" altLang="cs-CZ" dirty="0"/>
              <a:t> </a:t>
            </a:r>
            <a:r>
              <a:rPr lang="cs-CZ" altLang="cs-CZ" dirty="0" err="1"/>
              <a:t>neoplazie</a:t>
            </a:r>
            <a:r>
              <a:rPr lang="cs-CZ" altLang="cs-CZ" dirty="0"/>
              <a:t>, riziko progrese v invazivní karcinom velmi vysoké</a:t>
            </a:r>
          </a:p>
          <a:p>
            <a:pPr>
              <a:defRPr/>
            </a:pPr>
            <a:endParaRPr lang="cs-CZ" altLang="cs-CZ" dirty="0"/>
          </a:p>
          <a:p>
            <a:pPr>
              <a:defRPr/>
            </a:pPr>
            <a:r>
              <a:rPr lang="cs-CZ" altLang="cs-CZ" dirty="0"/>
              <a:t>pozn. většina </a:t>
            </a:r>
            <a:r>
              <a:rPr lang="cs-CZ" altLang="cs-CZ" dirty="0" err="1"/>
              <a:t>low</a:t>
            </a:r>
            <a:r>
              <a:rPr lang="cs-CZ" altLang="cs-CZ" dirty="0"/>
              <a:t> grade dysplazií neprogreduje v karcinom, naopak riziko progrese </a:t>
            </a:r>
            <a:r>
              <a:rPr lang="cs-CZ" altLang="cs-CZ" dirty="0" err="1"/>
              <a:t>high</a:t>
            </a:r>
            <a:r>
              <a:rPr lang="cs-CZ" altLang="cs-CZ" dirty="0"/>
              <a:t> grade dysplazií a in </a:t>
            </a:r>
            <a:r>
              <a:rPr lang="cs-CZ" altLang="cs-CZ" dirty="0" err="1"/>
              <a:t>situ</a:t>
            </a:r>
            <a:r>
              <a:rPr lang="cs-CZ" altLang="cs-CZ" dirty="0"/>
              <a:t> karcinomů velmi vysoké  </a:t>
            </a:r>
          </a:p>
          <a:p>
            <a:pPr>
              <a:defRPr/>
            </a:pPr>
            <a:endParaRPr lang="cs-CZ" altLang="cs-CZ" sz="2400" dirty="0"/>
          </a:p>
          <a:p>
            <a:pPr>
              <a:defRPr/>
            </a:pPr>
            <a:endParaRPr lang="cs-CZ" altLang="cs-CZ" sz="2400" dirty="0"/>
          </a:p>
          <a:p>
            <a:pPr>
              <a:defRPr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6095244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960563" y="794204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Dysplazie/</a:t>
            </a: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intraepitelová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neoplazie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: </a:t>
            </a:r>
            <a:br>
              <a:rPr lang="cs-CZ" altLang="cs-CZ" sz="3600" dirty="0">
                <a:solidFill>
                  <a:schemeClr val="tx1"/>
                </a:solidFill>
                <a:latin typeface="+mn-lt"/>
              </a:rPr>
            </a:br>
            <a:r>
              <a:rPr lang="cs-CZ" altLang="cs-CZ" sz="2700" dirty="0">
                <a:solidFill>
                  <a:schemeClr val="tx1"/>
                </a:solidFill>
                <a:latin typeface="+mn-lt"/>
              </a:rPr>
              <a:t>ztráta uniformity a architektonického uspořádání epitelových buněk </a:t>
            </a:r>
            <a:br>
              <a:rPr lang="cs-CZ" altLang="cs-CZ" sz="2700" dirty="0">
                <a:solidFill>
                  <a:schemeClr val="tx1"/>
                </a:solidFill>
                <a:latin typeface="+mn-lt"/>
              </a:rPr>
            </a:br>
            <a:r>
              <a:rPr lang="cs-CZ" altLang="cs-CZ" sz="2700" dirty="0">
                <a:solidFill>
                  <a:schemeClr val="tx1"/>
                </a:solidFill>
                <a:latin typeface="+mn-lt"/>
              </a:rPr>
              <a:t>reflektuje abnormality v proliferaci a diferenciaci buněk </a:t>
            </a:r>
            <a:br>
              <a:rPr lang="cs-CZ" altLang="cs-CZ" sz="2700" dirty="0">
                <a:solidFill>
                  <a:schemeClr val="tx1"/>
                </a:solidFill>
                <a:latin typeface="+mn-lt"/>
              </a:rPr>
            </a:br>
            <a:endParaRPr lang="cs-CZ" altLang="cs-CZ" sz="27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60563" y="1844676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/>
              <a:t>Mitózy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/>
              <a:t>Proliferační aktivita i mimo bazální vrstvu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/>
              <a:t>Ztráta polarity buněk a jejich normální orientace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/>
              <a:t>Zvýšený N/C poměr (</a:t>
            </a:r>
            <a:r>
              <a:rPr lang="cs-CZ" altLang="cs-CZ" sz="2400" dirty="0" err="1"/>
              <a:t>nukleo</a:t>
            </a:r>
            <a:r>
              <a:rPr lang="cs-CZ" altLang="cs-CZ" sz="2400" dirty="0"/>
              <a:t>/cytoplazmatický)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/>
              <a:t>Zvětšená nepravidelná jádra s </a:t>
            </a:r>
            <a:r>
              <a:rPr lang="cs-CZ" altLang="cs-CZ" sz="2400" dirty="0" err="1"/>
              <a:t>hyperchromazií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 err="1"/>
              <a:t>Prominující</a:t>
            </a:r>
            <a:r>
              <a:rPr lang="cs-CZ" altLang="cs-CZ" sz="2400" dirty="0"/>
              <a:t> zvětšená jadérka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/>
              <a:t>Nepravidelná stratifikace a abnormální maturace epitelu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/>
              <a:t>Jaderný a buněčný pleomorfismus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/>
              <a:t>Abnormální keratinizace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/>
              <a:t>Redukce až ztráta </a:t>
            </a:r>
            <a:r>
              <a:rPr lang="cs-CZ" altLang="cs-CZ" sz="2400" dirty="0" err="1"/>
              <a:t>kohezivity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3F8D49-EEBB-BC4F-83A7-2D8CC0F80FC2}"/>
              </a:ext>
            </a:extLst>
          </p:cNvPr>
          <p:cNvSpPr txBox="1"/>
          <p:nvPr/>
        </p:nvSpPr>
        <p:spPr>
          <a:xfrm>
            <a:off x="10190163" y="212902"/>
            <a:ext cx="1895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Ilustrativní snímek</a:t>
            </a:r>
          </a:p>
        </p:txBody>
      </p:sp>
    </p:spTree>
    <p:extLst>
      <p:ext uri="{BB962C8B-B14F-4D97-AF65-F5344CB8AC3E}">
        <p14:creationId xmlns:p14="http://schemas.microsoft.com/office/powerpoint/2010/main" val="2607695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8B3CFF-B97C-4A4A-AECD-9996284F1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 err="1"/>
              <a:t>High</a:t>
            </a:r>
            <a:r>
              <a:rPr lang="cs-CZ" sz="4400" b="1" dirty="0"/>
              <a:t> grade dysplazie/IN dlaždicového epitelu</a:t>
            </a:r>
          </a:p>
        </p:txBody>
      </p:sp>
      <p:pic>
        <p:nvPicPr>
          <p:cNvPr id="4" name="Picture 9" descr="10_01B">
            <a:extLst>
              <a:ext uri="{FF2B5EF4-FFF2-40B4-BE49-F238E27FC236}">
                <a16:creationId xmlns:a16="http://schemas.microsoft.com/office/drawing/2014/main" id="{1C94759E-71C0-4252-A41D-11C3444BF5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31579" y="1846263"/>
            <a:ext cx="5989168" cy="4022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48304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>
            <a:extLst>
              <a:ext uri="{FF2B5EF4-FFF2-40B4-BE49-F238E27FC236}">
                <a16:creationId xmlns:a16="http://schemas.microsoft.com/office/drawing/2014/main" id="{E0316946-D690-404F-8569-8383A37BD36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079715" y="0"/>
            <a:ext cx="10058400" cy="145075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4400" dirty="0">
                <a:solidFill>
                  <a:schemeClr val="tx1"/>
                </a:solidFill>
                <a:latin typeface="+mn-lt"/>
              </a:rPr>
              <a:t>Prekancerózy:</a:t>
            </a:r>
            <a:endParaRPr lang="cs-CZ" altLang="cs-CZ" sz="44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61123" name="Rectangle 3">
            <a:extLst>
              <a:ext uri="{FF2B5EF4-FFF2-40B4-BE49-F238E27FC236}">
                <a16:creationId xmlns:a16="http://schemas.microsoft.com/office/drawing/2014/main" id="{761F43A4-9415-43FA-ADA5-C0F86D87C9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40378" y="1854882"/>
            <a:ext cx="9081408" cy="4562247"/>
          </a:xfrm>
        </p:spPr>
        <p:txBody>
          <a:bodyPr>
            <a:normAutofit fontScale="625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3400" b="1" dirty="0" err="1">
                <a:solidFill>
                  <a:schemeClr val="hlink"/>
                </a:solidFill>
              </a:rPr>
              <a:t>Premaligní</a:t>
            </a:r>
            <a:r>
              <a:rPr lang="cs-CZ" altLang="cs-CZ" sz="3400" b="1" dirty="0">
                <a:solidFill>
                  <a:schemeClr val="hlink"/>
                </a:solidFill>
              </a:rPr>
              <a:t> léze: </a:t>
            </a:r>
            <a:r>
              <a:rPr lang="cs-CZ" altLang="cs-CZ" sz="2900" dirty="0">
                <a:solidFill>
                  <a:schemeClr val="hlink"/>
                </a:solidFill>
              </a:rPr>
              <a:t>prekurzory příslušných karcinomů, jejich </a:t>
            </a:r>
            <a:r>
              <a:rPr lang="cs-CZ" altLang="cs-CZ" sz="2900" dirty="0" err="1">
                <a:solidFill>
                  <a:schemeClr val="hlink"/>
                </a:solidFill>
              </a:rPr>
              <a:t>preinvazivní</a:t>
            </a:r>
            <a:r>
              <a:rPr lang="cs-CZ" altLang="cs-CZ" sz="2900" dirty="0">
                <a:solidFill>
                  <a:schemeClr val="hlink"/>
                </a:solidFill>
              </a:rPr>
              <a:t> stádia (=dysplazie/IN)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 Adenomatózní polyp tlustého střeva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 CIN (cervikální IN) , VIN (</a:t>
            </a:r>
            <a:r>
              <a:rPr lang="cs-CZ" altLang="cs-CZ" dirty="0" err="1"/>
              <a:t>vulvární</a:t>
            </a:r>
            <a:r>
              <a:rPr lang="cs-CZ" altLang="cs-CZ" dirty="0"/>
              <a:t> IN), </a:t>
            </a:r>
            <a:r>
              <a:rPr lang="cs-CZ" altLang="cs-CZ" dirty="0" err="1"/>
              <a:t>PanIN</a:t>
            </a:r>
            <a:r>
              <a:rPr lang="cs-CZ" altLang="cs-CZ" dirty="0"/>
              <a:t> (pankreatická IN), PIN (prostatická IN)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 Atypická </a:t>
            </a:r>
            <a:r>
              <a:rPr lang="cs-CZ" altLang="cs-CZ" dirty="0" err="1"/>
              <a:t>duktální</a:t>
            </a:r>
            <a:r>
              <a:rPr lang="cs-CZ" altLang="cs-CZ" dirty="0"/>
              <a:t> a lobulární hyperplazie </a:t>
            </a:r>
            <a:r>
              <a:rPr lang="cs-CZ" altLang="cs-CZ" dirty="0" err="1"/>
              <a:t>mammy</a:t>
            </a:r>
            <a:endParaRPr lang="cs-CZ" altLang="cs-CZ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 Atypická hyperplazie endometria (EIN)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3200" b="1" dirty="0">
                <a:solidFill>
                  <a:schemeClr val="hlink"/>
                </a:solidFill>
              </a:rPr>
              <a:t>Tkáňové změny a chronické záněty: </a:t>
            </a:r>
            <a:r>
              <a:rPr lang="cs-CZ" altLang="cs-CZ" sz="2900" dirty="0">
                <a:solidFill>
                  <a:schemeClr val="hlink"/>
                </a:solidFill>
              </a:rPr>
              <a:t>se zvýšeným rizikem rozvoje karcinomu v tomto terénu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Chronická B gastritida (</a:t>
            </a:r>
            <a:r>
              <a:rPr lang="cs-CZ" altLang="cs-CZ" dirty="0" err="1"/>
              <a:t>Helicobacter</a:t>
            </a:r>
            <a:r>
              <a:rPr lang="cs-CZ" altLang="cs-CZ" dirty="0"/>
              <a:t> </a:t>
            </a:r>
            <a:r>
              <a:rPr lang="cs-CZ" altLang="cs-CZ" dirty="0" err="1"/>
              <a:t>pylori</a:t>
            </a:r>
            <a:r>
              <a:rPr lang="cs-CZ" altLang="cs-CZ" dirty="0"/>
              <a:t>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Chronická atrofická gastritida (autoimunní)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Barrettův</a:t>
            </a:r>
            <a:r>
              <a:rPr lang="cs-CZ" altLang="cs-CZ" dirty="0"/>
              <a:t> jícen (GERD)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Chronická hepatitida B, C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Chronická pankreatitida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Ulcerativní kolitida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Céliakální</a:t>
            </a:r>
            <a:r>
              <a:rPr lang="cs-CZ" altLang="cs-CZ" dirty="0"/>
              <a:t> </a:t>
            </a:r>
            <a:r>
              <a:rPr lang="cs-CZ" altLang="cs-CZ" dirty="0" err="1"/>
              <a:t>sprue</a:t>
            </a:r>
            <a:endParaRPr lang="cs-CZ" altLang="cs-CZ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1CAAF3-37D9-8245-AF0E-306451A99699}"/>
              </a:ext>
            </a:extLst>
          </p:cNvPr>
          <p:cNvSpPr txBox="1"/>
          <p:nvPr/>
        </p:nvSpPr>
        <p:spPr>
          <a:xfrm>
            <a:off x="10074155" y="123692"/>
            <a:ext cx="1895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Ilustrativní snímek</a:t>
            </a:r>
          </a:p>
        </p:txBody>
      </p:sp>
    </p:spTree>
    <p:extLst>
      <p:ext uri="{BB962C8B-B14F-4D97-AF65-F5344CB8AC3E}">
        <p14:creationId xmlns:p14="http://schemas.microsoft.com/office/powerpoint/2010/main" val="3865416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>
            <a:extLst>
              <a:ext uri="{FF2B5EF4-FFF2-40B4-BE49-F238E27FC236}">
                <a16:creationId xmlns:a16="http://schemas.microsoft.com/office/drawing/2014/main" id="{C6A1DBAD-6F04-4A46-95D8-9226AEE5F30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cs-CZ" altLang="cs-CZ" dirty="0">
                <a:solidFill>
                  <a:schemeClr val="hlink"/>
                </a:solidFill>
              </a:rPr>
              <a:t>Histogenetická klasifikace (morfologická klasifikace dle tkáňového původu)</a:t>
            </a:r>
          </a:p>
        </p:txBody>
      </p:sp>
      <p:sp>
        <p:nvSpPr>
          <p:cNvPr id="246787" name="Rectangle 3">
            <a:extLst>
              <a:ext uri="{FF2B5EF4-FFF2-40B4-BE49-F238E27FC236}">
                <a16:creationId xmlns:a16="http://schemas.microsoft.com/office/drawing/2014/main" id="{F6F4A3D5-FEF8-48D4-B024-F577A6B7BA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800" dirty="0"/>
              <a:t>epitelové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800" dirty="0" err="1"/>
              <a:t>mesenchymové</a:t>
            </a:r>
            <a:r>
              <a:rPr lang="cs-CZ" altLang="cs-CZ" sz="2800" dirty="0"/>
              <a:t>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800" dirty="0" err="1"/>
              <a:t>neuroektodermové</a:t>
            </a:r>
            <a:r>
              <a:rPr lang="cs-CZ" altLang="cs-CZ" sz="2800" dirty="0"/>
              <a:t>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800" dirty="0"/>
              <a:t>embryonální (</a:t>
            </a:r>
            <a:r>
              <a:rPr lang="cs-CZ" altLang="cs-CZ" sz="2800" dirty="0" err="1"/>
              <a:t>germinální</a:t>
            </a:r>
            <a:r>
              <a:rPr lang="cs-CZ" altLang="cs-CZ" sz="2800" dirty="0"/>
              <a:t> + orgánově specifické (</a:t>
            </a:r>
            <a:r>
              <a:rPr lang="cs-CZ" altLang="cs-CZ" sz="2800" dirty="0" err="1"/>
              <a:t>hepatoblastom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pankreatoblastom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nefroblastom</a:t>
            </a:r>
            <a:r>
              <a:rPr lang="cs-CZ" altLang="cs-CZ" sz="2800" dirty="0"/>
              <a:t>, …….))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800" dirty="0"/>
              <a:t>smíšené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470698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>
            <a:extLst>
              <a:ext uri="{FF2B5EF4-FFF2-40B4-BE49-F238E27FC236}">
                <a16:creationId xmlns:a16="http://schemas.microsoft.com/office/drawing/2014/main" id="{34BF8815-81F1-42CE-BBE4-6D56C4AEE38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Epitelové nádory</a:t>
            </a:r>
          </a:p>
        </p:txBody>
      </p:sp>
      <p:sp>
        <p:nvSpPr>
          <p:cNvPr id="359427" name="Rectangle 3">
            <a:extLst>
              <a:ext uri="{FF2B5EF4-FFF2-40B4-BE49-F238E27FC236}">
                <a16:creationId xmlns:a16="http://schemas.microsoft.com/office/drawing/2014/main" id="{1B2D9DE1-8821-4AC0-BF13-92EF6D3959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sz="2800" dirty="0"/>
              <a:t> Z povrchového epitelu (papilom/karcinom)</a:t>
            </a:r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endParaRPr lang="cs-CZ" altLang="cs-CZ" sz="2800" dirty="0"/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sz="2800" dirty="0"/>
              <a:t> Ze žlázového epitelu (adenom/adenokarcinom)</a:t>
            </a:r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endParaRPr lang="cs-CZ" altLang="cs-CZ" sz="2800" dirty="0"/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sz="2800" dirty="0"/>
              <a:t> Specializovaných orgánů (adenom/karcinom)..ledviny, játra,….</a:t>
            </a:r>
          </a:p>
        </p:txBody>
      </p:sp>
    </p:spTree>
    <p:extLst>
      <p:ext uri="{BB962C8B-B14F-4D97-AF65-F5344CB8AC3E}">
        <p14:creationId xmlns:p14="http://schemas.microsoft.com/office/powerpoint/2010/main" val="18106086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79" name="Rectangle 31">
            <a:extLst>
              <a:ext uri="{FF2B5EF4-FFF2-40B4-BE49-F238E27FC236}">
                <a16:creationId xmlns:a16="http://schemas.microsoft.com/office/drawing/2014/main" id="{0E14E582-4943-4BA4-B018-DE66AA8C43A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b="1" dirty="0">
                <a:solidFill>
                  <a:schemeClr val="tx1"/>
                </a:solidFill>
              </a:rPr>
              <a:t>Nomenklatura epitelových nádorů</a:t>
            </a:r>
          </a:p>
        </p:txBody>
      </p:sp>
      <p:graphicFrame>
        <p:nvGraphicFramePr>
          <p:cNvPr id="258111" name="Group 63">
            <a:extLst>
              <a:ext uri="{FF2B5EF4-FFF2-40B4-BE49-F238E27FC236}">
                <a16:creationId xmlns:a16="http://schemas.microsoft.com/office/drawing/2014/main" id="{E32CC32E-E3C2-4DAD-AE01-6455211D2DFB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729574" y="1746960"/>
          <a:ext cx="10447506" cy="3768529"/>
        </p:xfrm>
        <a:graphic>
          <a:graphicData uri="http://schemas.openxmlformats.org/drawingml/2006/table">
            <a:tbl>
              <a:tblPr/>
              <a:tblGrid>
                <a:gridCol w="34825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825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825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740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typ epitelu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benigní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maligní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51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dlaždicový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(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spinocelulární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, 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skvamózní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) 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dlaždicobuněčný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papilom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dlaždicobuněčný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karcinom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784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přechodný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(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transicionální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, 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uroteliální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)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papilom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papilokarcinom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635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basocelulární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(basocelulární papilom)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basocelulární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karcinom (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basaliom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17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žlázový (adenomatózní)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adenom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adenokarcinom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31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specializovaných orgánů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hepatocelulární adenom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hepatocelulární karcinom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64370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2" name="Rectangle 4">
            <a:extLst>
              <a:ext uri="{FF2B5EF4-FFF2-40B4-BE49-F238E27FC236}">
                <a16:creationId xmlns:a16="http://schemas.microsoft.com/office/drawing/2014/main" id="{9233B06A-C981-45AA-A502-AC3BB7CAA92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175102" y="0"/>
            <a:ext cx="10058400" cy="145075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3600" b="1" dirty="0">
                <a:solidFill>
                  <a:schemeClr val="tx1"/>
                </a:solidFill>
              </a:rPr>
              <a:t>Adenomatózní polyp tlustého střeva -tubulární adenom</a:t>
            </a:r>
          </a:p>
        </p:txBody>
      </p:sp>
      <p:pic>
        <p:nvPicPr>
          <p:cNvPr id="33795" name="Picture 7" descr="_colon-polyps-1-387n">
            <a:extLst>
              <a:ext uri="{FF2B5EF4-FFF2-40B4-BE49-F238E27FC236}">
                <a16:creationId xmlns:a16="http://schemas.microsoft.com/office/drawing/2014/main" id="{5B286971-07E5-40F4-A60B-8F14AC2C61C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159" y="1796309"/>
            <a:ext cx="3816350" cy="4537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6" name="Picture 8" descr="_s5-12-tub-adenom-2x-he">
            <a:extLst>
              <a:ext uri="{FF2B5EF4-FFF2-40B4-BE49-F238E27FC236}">
                <a16:creationId xmlns:a16="http://schemas.microsoft.com/office/drawing/2014/main" id="{F54191D9-AFC9-4EC3-A486-854E5688EA3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52148" y="1869334"/>
            <a:ext cx="4175125" cy="4464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797" name="Text Box 9">
            <a:extLst>
              <a:ext uri="{FF2B5EF4-FFF2-40B4-BE49-F238E27FC236}">
                <a16:creationId xmlns:a16="http://schemas.microsoft.com/office/drawing/2014/main" id="{AF4BC8B4-3840-43E6-B418-B53CFA800F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7207" y="6333384"/>
            <a:ext cx="1954253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/>
              <a:t>Adenomový polyp</a:t>
            </a:r>
          </a:p>
        </p:txBody>
      </p:sp>
      <p:sp>
        <p:nvSpPr>
          <p:cNvPr id="33798" name="Text Box 10">
            <a:extLst>
              <a:ext uri="{FF2B5EF4-FFF2-40B4-BE49-F238E27FC236}">
                <a16:creationId xmlns:a16="http://schemas.microsoft.com/office/drawing/2014/main" id="{AD706E91-D3AD-47B1-B066-C013290462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5756" y="6333384"/>
            <a:ext cx="4067908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/>
              <a:t>Tubulární adenom, </a:t>
            </a:r>
            <a:r>
              <a:rPr lang="cs-CZ" altLang="cs-CZ" sz="1800" b="1" dirty="0" err="1"/>
              <a:t>low</a:t>
            </a:r>
            <a:r>
              <a:rPr lang="cs-CZ" altLang="cs-CZ" sz="1800" b="1" dirty="0"/>
              <a:t> grade dysplazie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9FA1B6D-400F-4E9F-AD45-8B124AFEB5DD}"/>
              </a:ext>
            </a:extLst>
          </p:cNvPr>
          <p:cNvSpPr txBox="1"/>
          <p:nvPr/>
        </p:nvSpPr>
        <p:spPr>
          <a:xfrm>
            <a:off x="8317150" y="2052537"/>
            <a:ext cx="3754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Mnohočetné polypy u familiární adenomatózní polypózy (AD; </a:t>
            </a:r>
            <a:r>
              <a:rPr lang="cs-CZ" i="1" dirty="0"/>
              <a:t>APC </a:t>
            </a:r>
            <a:r>
              <a:rPr lang="cs-CZ" dirty="0"/>
              <a:t>gen)</a:t>
            </a:r>
          </a:p>
        </p:txBody>
      </p:sp>
    </p:spTree>
    <p:extLst>
      <p:ext uri="{BB962C8B-B14F-4D97-AF65-F5344CB8AC3E}">
        <p14:creationId xmlns:p14="http://schemas.microsoft.com/office/powerpoint/2010/main" val="8529949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62" name="Rectangle 10">
            <a:extLst>
              <a:ext uri="{FF2B5EF4-FFF2-40B4-BE49-F238E27FC236}">
                <a16:creationId xmlns:a16="http://schemas.microsoft.com/office/drawing/2014/main" id="{EA593950-75C8-4263-B244-3A4BBC94AAD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b="1" dirty="0" err="1">
                <a:solidFill>
                  <a:schemeClr val="tx1"/>
                </a:solidFill>
              </a:rPr>
              <a:t>Dlaždicobuněčný</a:t>
            </a:r>
            <a:r>
              <a:rPr lang="cs-CZ" altLang="cs-CZ" b="1" dirty="0">
                <a:solidFill>
                  <a:schemeClr val="tx1"/>
                </a:solidFill>
              </a:rPr>
              <a:t> karcinom</a:t>
            </a:r>
            <a:br>
              <a:rPr lang="cs-CZ" altLang="cs-CZ" b="1" dirty="0">
                <a:solidFill>
                  <a:schemeClr val="tx1"/>
                </a:solidFill>
              </a:rPr>
            </a:br>
            <a:r>
              <a:rPr lang="cs-CZ" altLang="cs-CZ" sz="2700" b="1" dirty="0">
                <a:solidFill>
                  <a:schemeClr val="tx1"/>
                </a:solidFill>
              </a:rPr>
              <a:t>(kůže, DÚ, hrtan,…; plíce (v terénu dlaždicové metaplazie)  </a:t>
            </a:r>
          </a:p>
        </p:txBody>
      </p:sp>
      <p:pic>
        <p:nvPicPr>
          <p:cNvPr id="37891" name="Picture 9" descr="spinaliom01">
            <a:extLst>
              <a:ext uri="{FF2B5EF4-FFF2-40B4-BE49-F238E27FC236}">
                <a16:creationId xmlns:a16="http://schemas.microsoft.com/office/drawing/2014/main" id="{E70E24F6-16D6-4A30-89D5-5B41CD10B3F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493" y="1890748"/>
            <a:ext cx="4038600" cy="3186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7" descr="spinaliom03">
            <a:extLst>
              <a:ext uri="{FF2B5EF4-FFF2-40B4-BE49-F238E27FC236}">
                <a16:creationId xmlns:a16="http://schemas.microsoft.com/office/drawing/2014/main" id="{56B8A761-BF90-451C-A791-D80E55D15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71431" y="2474406"/>
            <a:ext cx="4038600" cy="318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10" descr="spinaliom04">
            <a:extLst>
              <a:ext uri="{FF2B5EF4-FFF2-40B4-BE49-F238E27FC236}">
                <a16:creationId xmlns:a16="http://schemas.microsoft.com/office/drawing/2014/main" id="{2F3CA105-62DD-4628-B328-0C88A02741F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2369" y="3067794"/>
            <a:ext cx="4038600" cy="3186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8D96F8E-43A0-4C09-AC22-A3E4429CCCB1}"/>
              </a:ext>
            </a:extLst>
          </p:cNvPr>
          <p:cNvSpPr txBox="1"/>
          <p:nvPr/>
        </p:nvSpPr>
        <p:spPr>
          <a:xfrm>
            <a:off x="1420238" y="5749047"/>
            <a:ext cx="1315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Keratinizace</a:t>
            </a:r>
          </a:p>
        </p:txBody>
      </p: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0B7015A3-7CC9-4848-B67B-5CA5B73E18B5}"/>
              </a:ext>
            </a:extLst>
          </p:cNvPr>
          <p:cNvCxnSpPr>
            <a:stCxn id="3" idx="0"/>
          </p:cNvCxnSpPr>
          <p:nvPr/>
        </p:nvCxnSpPr>
        <p:spPr>
          <a:xfrm flipV="1">
            <a:off x="2078207" y="2597285"/>
            <a:ext cx="1083282" cy="31517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A64C2CB8-AEC0-4172-B15D-45403F3FD457}"/>
              </a:ext>
            </a:extLst>
          </p:cNvPr>
          <p:cNvCxnSpPr/>
          <p:nvPr/>
        </p:nvCxnSpPr>
        <p:spPr>
          <a:xfrm flipV="1">
            <a:off x="2239793" y="3696511"/>
            <a:ext cx="3635713" cy="20525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3FD9BDF-71BE-45F7-A640-33308F04930C}"/>
              </a:ext>
            </a:extLst>
          </p:cNvPr>
          <p:cNvSpPr txBox="1"/>
          <p:nvPr/>
        </p:nvSpPr>
        <p:spPr>
          <a:xfrm>
            <a:off x="9173183" y="2474406"/>
            <a:ext cx="2166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Intercelulární můstky</a:t>
            </a:r>
          </a:p>
        </p:txBody>
      </p: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712836BA-B717-40D5-B3DA-89BCAD89912E}"/>
              </a:ext>
            </a:extLst>
          </p:cNvPr>
          <p:cNvCxnSpPr>
            <a:stCxn id="10" idx="2"/>
          </p:cNvCxnSpPr>
          <p:nvPr/>
        </p:nvCxnSpPr>
        <p:spPr>
          <a:xfrm flipH="1">
            <a:off x="9231549" y="2843738"/>
            <a:ext cx="1024944" cy="20298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6E2F8F57-9A1F-4F2A-898B-B842819D8A99}"/>
              </a:ext>
            </a:extLst>
          </p:cNvPr>
          <p:cNvCxnSpPr/>
          <p:nvPr/>
        </p:nvCxnSpPr>
        <p:spPr>
          <a:xfrm flipH="1">
            <a:off x="10156894" y="2843738"/>
            <a:ext cx="378161" cy="18790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39242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500" name="Rectangle 4">
            <a:extLst>
              <a:ext uri="{FF2B5EF4-FFF2-40B4-BE49-F238E27FC236}">
                <a16:creationId xmlns:a16="http://schemas.microsoft.com/office/drawing/2014/main" id="{9B75F61D-0A7A-4A1E-9A7A-11E5C564397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/>
          </a:p>
        </p:txBody>
      </p:sp>
      <p:pic>
        <p:nvPicPr>
          <p:cNvPr id="41987" name="Picture 7" descr="_s4-5-carc-10x-he">
            <a:extLst>
              <a:ext uri="{FF2B5EF4-FFF2-40B4-BE49-F238E27FC236}">
                <a16:creationId xmlns:a16="http://schemas.microsoft.com/office/drawing/2014/main" id="{4D4D67A9-298A-4913-B9B9-21B6EFA94A4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8070" y="286603"/>
            <a:ext cx="3959225" cy="32400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88" name="Picture 8" descr="mucinca02">
            <a:extLst>
              <a:ext uri="{FF2B5EF4-FFF2-40B4-BE49-F238E27FC236}">
                <a16:creationId xmlns:a16="http://schemas.microsoft.com/office/drawing/2014/main" id="{8A40AFBE-8956-4B6C-9CA5-F106E8C4F56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1494" y="286603"/>
            <a:ext cx="4038600" cy="32400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989" name="Text Box 9">
            <a:extLst>
              <a:ext uri="{FF2B5EF4-FFF2-40B4-BE49-F238E27FC236}">
                <a16:creationId xmlns:a16="http://schemas.microsoft.com/office/drawing/2014/main" id="{06737FE6-E86E-43F1-9B1E-04DF6B5853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070" y="3526690"/>
            <a:ext cx="31709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latin typeface="+mn-lt"/>
              </a:rPr>
              <a:t>Adenokarcinom, intestinální typ</a:t>
            </a:r>
          </a:p>
        </p:txBody>
      </p:sp>
      <p:sp>
        <p:nvSpPr>
          <p:cNvPr id="41990" name="Text Box 10">
            <a:extLst>
              <a:ext uri="{FF2B5EF4-FFF2-40B4-BE49-F238E27FC236}">
                <a16:creationId xmlns:a16="http://schemas.microsoft.com/office/drawing/2014/main" id="{971C7C0A-354A-4CB2-9906-011C0E255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1494" y="3526691"/>
            <a:ext cx="398077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latin typeface="+mn-lt"/>
              </a:rPr>
              <a:t>Adenokarcinom – </a:t>
            </a:r>
            <a:r>
              <a:rPr lang="cs-CZ" altLang="cs-CZ" sz="1800" dirty="0" err="1">
                <a:latin typeface="+mn-lt"/>
              </a:rPr>
              <a:t>gelatinózní</a:t>
            </a:r>
            <a:r>
              <a:rPr lang="cs-CZ" altLang="cs-CZ" sz="1800" dirty="0">
                <a:latin typeface="+mn-lt"/>
              </a:rPr>
              <a:t>, </a:t>
            </a:r>
            <a:r>
              <a:rPr lang="cs-CZ" altLang="cs-CZ" sz="1800" dirty="0" err="1">
                <a:latin typeface="+mn-lt"/>
              </a:rPr>
              <a:t>mucinózní</a:t>
            </a:r>
            <a:endParaRPr lang="cs-CZ" altLang="cs-CZ" sz="1800" dirty="0">
              <a:latin typeface="+mn-lt"/>
            </a:endParaRPr>
          </a:p>
        </p:txBody>
      </p:sp>
      <p:pic>
        <p:nvPicPr>
          <p:cNvPr id="7" name="Picture 8" descr="_s4-6-zaludek-dif-ca-40x-he">
            <a:extLst>
              <a:ext uri="{FF2B5EF4-FFF2-40B4-BE49-F238E27FC236}">
                <a16:creationId xmlns:a16="http://schemas.microsoft.com/office/drawing/2014/main" id="{9A9D6F15-60DF-453A-A44E-B7D8057B8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66" b="15671"/>
          <a:stretch>
            <a:fillRect/>
          </a:stretch>
        </p:blipFill>
        <p:spPr>
          <a:xfrm>
            <a:off x="8644293" y="286603"/>
            <a:ext cx="3497739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7" descr="_s4-6-ca-diff-zaludek-40x-pas">
            <a:extLst>
              <a:ext uri="{FF2B5EF4-FFF2-40B4-BE49-F238E27FC236}">
                <a16:creationId xmlns:a16="http://schemas.microsoft.com/office/drawing/2014/main" id="{20550A6C-D44A-4760-B8FE-AD43434F8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" t="7225" r="5902" b="31314"/>
          <a:stretch>
            <a:fillRect/>
          </a:stretch>
        </p:blipFill>
        <p:spPr>
          <a:xfrm>
            <a:off x="8644293" y="3414916"/>
            <a:ext cx="3497739" cy="288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990A296-C70D-4DEE-A745-9E4911800DF6}"/>
              </a:ext>
            </a:extLst>
          </p:cNvPr>
          <p:cNvSpPr txBox="1"/>
          <p:nvPr/>
        </p:nvSpPr>
        <p:spPr>
          <a:xfrm>
            <a:off x="2958121" y="5933350"/>
            <a:ext cx="5686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Adenokarcinom difúzního typu; z buněk pečetního prstenu</a:t>
            </a:r>
          </a:p>
        </p:txBody>
      </p: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5837E155-A3B4-41A1-B237-4491C342AC25}"/>
              </a:ext>
            </a:extLst>
          </p:cNvPr>
          <p:cNvCxnSpPr/>
          <p:nvPr/>
        </p:nvCxnSpPr>
        <p:spPr>
          <a:xfrm flipV="1">
            <a:off x="7645940" y="4941651"/>
            <a:ext cx="2441643" cy="9435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7E75A396-7AD5-4BF1-A9DA-044FF3E2D8B2}"/>
              </a:ext>
            </a:extLst>
          </p:cNvPr>
          <p:cNvCxnSpPr/>
          <p:nvPr/>
        </p:nvCxnSpPr>
        <p:spPr>
          <a:xfrm flipV="1">
            <a:off x="8258007" y="5710782"/>
            <a:ext cx="1090274" cy="3343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405429EE-CE84-41FA-AE8F-AE6A1F06F2A4}"/>
              </a:ext>
            </a:extLst>
          </p:cNvPr>
          <p:cNvCxnSpPr>
            <a:cxnSpLocks/>
          </p:cNvCxnSpPr>
          <p:nvPr/>
        </p:nvCxnSpPr>
        <p:spPr>
          <a:xfrm flipV="1">
            <a:off x="5349706" y="2277668"/>
            <a:ext cx="5219964" cy="36556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C9883E7A-AFFE-43E8-9DB9-651B1401E2CC}"/>
              </a:ext>
            </a:extLst>
          </p:cNvPr>
          <p:cNvSpPr txBox="1"/>
          <p:nvPr/>
        </p:nvSpPr>
        <p:spPr>
          <a:xfrm>
            <a:off x="11572783" y="2842458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HE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4300D3D7-F2DE-42B5-8480-309ACACF9327}"/>
              </a:ext>
            </a:extLst>
          </p:cNvPr>
          <p:cNvSpPr txBox="1"/>
          <p:nvPr/>
        </p:nvSpPr>
        <p:spPr>
          <a:xfrm>
            <a:off x="11441401" y="5877953"/>
            <a:ext cx="659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PAS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9F6EB30-161C-504E-A5E0-E00C83E76AE1}"/>
              </a:ext>
            </a:extLst>
          </p:cNvPr>
          <p:cNvSpPr/>
          <p:nvPr/>
        </p:nvSpPr>
        <p:spPr>
          <a:xfrm>
            <a:off x="546826" y="4452548"/>
            <a:ext cx="7615380" cy="970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800" b="1" dirty="0">
                <a:solidFill>
                  <a:srgbClr val="FF0000"/>
                </a:solidFill>
              </a:rPr>
              <a:t>Adenokarcinomy </a:t>
            </a:r>
            <a:br>
              <a:rPr lang="cs-CZ" altLang="cs-CZ" sz="2800" dirty="0">
                <a:solidFill>
                  <a:srgbClr val="C00000"/>
                </a:solidFill>
              </a:rPr>
            </a:br>
            <a:r>
              <a:rPr lang="cs-CZ" altLang="cs-CZ" sz="2800" dirty="0"/>
              <a:t>(maligní, ze žlázového epitelu)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855697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>
            <a:extLst>
              <a:ext uri="{FF2B5EF4-FFF2-40B4-BE49-F238E27FC236}">
                <a16:creationId xmlns:a16="http://schemas.microsoft.com/office/drawing/2014/main" id="{07AEDCF6-67EE-4642-97E2-DC7FFB5B5DA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Příčiny vzniku nádorů</a:t>
            </a:r>
          </a:p>
        </p:txBody>
      </p:sp>
      <p:sp>
        <p:nvSpPr>
          <p:cNvPr id="361475" name="Rectangle 3">
            <a:extLst>
              <a:ext uri="{FF2B5EF4-FFF2-40B4-BE49-F238E27FC236}">
                <a16:creationId xmlns:a16="http://schemas.microsoft.com/office/drawing/2014/main" id="{4D11996A-FC31-46DC-A434-C61C615A9D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97280" y="2204963"/>
            <a:ext cx="10058400" cy="402336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b="1" dirty="0"/>
              <a:t>Genetické a regulační změny→ funkční </a:t>
            </a:r>
            <a:r>
              <a:rPr lang="cs-CZ" altLang="cs-CZ" sz="2800" b="1" dirty="0" err="1"/>
              <a:t>dysregulace</a:t>
            </a:r>
            <a:r>
              <a:rPr lang="cs-CZ" altLang="cs-CZ" sz="2800" b="1" dirty="0"/>
              <a:t> dělení a přirozeného zániku buněk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eaLnBrk="1" hangingPunct="1">
              <a:defRPr/>
            </a:pPr>
            <a:r>
              <a:rPr lang="cs-CZ" altLang="cs-CZ" sz="2800" dirty="0"/>
              <a:t>Změny vznikající: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sz="2800" dirty="0"/>
              <a:t>v průběhu života ve tkáni/orgánu, kde tumor vzniká tzv. </a:t>
            </a:r>
            <a:r>
              <a:rPr lang="cs-CZ" altLang="cs-CZ" sz="2800" b="1" dirty="0"/>
              <a:t>sporadickými mutacemi (mutacemi v somatických buňkách)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sz="2800" dirty="0"/>
              <a:t>vrozená mutace – </a:t>
            </a:r>
            <a:r>
              <a:rPr lang="cs-CZ" altLang="cs-CZ" sz="2800" b="1" dirty="0"/>
              <a:t>mutace v zárodeční linii</a:t>
            </a:r>
          </a:p>
          <a:p>
            <a:pPr eaLnBrk="1" hangingPunct="1">
              <a:buFontTx/>
              <a:buNone/>
              <a:defRPr/>
            </a:pPr>
            <a:endParaRPr lang="cs-CZ" altLang="cs-CZ" b="1" dirty="0"/>
          </a:p>
        </p:txBody>
      </p:sp>
    </p:spTree>
    <p:extLst>
      <p:ext uri="{BB962C8B-B14F-4D97-AF65-F5344CB8AC3E}">
        <p14:creationId xmlns:p14="http://schemas.microsoft.com/office/powerpoint/2010/main" val="35551682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>
            <a:extLst>
              <a:ext uri="{FF2B5EF4-FFF2-40B4-BE49-F238E27FC236}">
                <a16:creationId xmlns:a16="http://schemas.microsoft.com/office/drawing/2014/main" id="{F56B07EE-0A87-4A17-911C-8B2A0AA5F84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066800" y="0"/>
            <a:ext cx="10058400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dirty="0">
                <a:solidFill>
                  <a:schemeClr val="tx1"/>
                </a:solidFill>
              </a:rPr>
              <a:t>Neuroendokrinní </a:t>
            </a:r>
            <a:r>
              <a:rPr lang="cs-CZ" altLang="cs-CZ" sz="3200" b="1" dirty="0" err="1">
                <a:solidFill>
                  <a:schemeClr val="tx1"/>
                </a:solidFill>
              </a:rPr>
              <a:t>neoplazie</a:t>
            </a:r>
            <a:r>
              <a:rPr lang="cs-CZ" altLang="cs-CZ" sz="3200" b="1" dirty="0">
                <a:solidFill>
                  <a:schemeClr val="tx1"/>
                </a:solidFill>
              </a:rPr>
              <a:t> (</a:t>
            </a:r>
            <a:r>
              <a:rPr lang="cs-CZ" altLang="cs-CZ" sz="3200" b="1" dirty="0" err="1">
                <a:solidFill>
                  <a:schemeClr val="tx1"/>
                </a:solidFill>
              </a:rPr>
              <a:t>karcinoidní</a:t>
            </a:r>
            <a:r>
              <a:rPr lang="cs-CZ" altLang="cs-CZ" sz="3200" b="1" dirty="0">
                <a:solidFill>
                  <a:schemeClr val="tx1"/>
                </a:solidFill>
              </a:rPr>
              <a:t> tumory)</a:t>
            </a:r>
          </a:p>
        </p:txBody>
      </p:sp>
      <p:sp>
        <p:nvSpPr>
          <p:cNvPr id="257027" name="Rectangle 3">
            <a:extLst>
              <a:ext uri="{FF2B5EF4-FFF2-40B4-BE49-F238E27FC236}">
                <a16:creationId xmlns:a16="http://schemas.microsoft.com/office/drawing/2014/main" id="{381694F6-25F3-4875-BDA3-33E7ECF480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36451" y="1833664"/>
            <a:ext cx="9098604" cy="4499042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/>
              <a:t>Spektrum tumorů od dobře diferencovaných neuroendokrinních </a:t>
            </a:r>
            <a:r>
              <a:rPr lang="cs-CZ" altLang="cs-CZ" dirty="0" err="1"/>
              <a:t>neoplazií</a:t>
            </a:r>
            <a:r>
              <a:rPr lang="cs-CZ" altLang="cs-CZ" dirty="0"/>
              <a:t> (dříve </a:t>
            </a:r>
            <a:r>
              <a:rPr lang="cs-CZ" altLang="cs-CZ" dirty="0" err="1"/>
              <a:t>karcinoidů</a:t>
            </a:r>
            <a:r>
              <a:rPr lang="cs-CZ" altLang="cs-CZ" dirty="0"/>
              <a:t>) po nízce diferencované malignity s neuroendokrinními rysy (malobuněčný karcinom)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cs-CZ" altLang="cs-CZ" b="1" dirty="0"/>
              <a:t>  Lokalizace:</a:t>
            </a:r>
            <a:r>
              <a:rPr lang="cs-CZ" altLang="cs-CZ" dirty="0"/>
              <a:t> GIT, respirační trakt,… (z neuroendokrinně diferencovaných buněk v těchto orgánech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 err="1"/>
              <a:t>Paraneoplastické</a:t>
            </a:r>
            <a:r>
              <a:rPr lang="cs-CZ" altLang="cs-CZ" b="1" dirty="0"/>
              <a:t> syndromy</a:t>
            </a:r>
            <a:r>
              <a:rPr lang="cs-CZ" altLang="cs-CZ" dirty="0"/>
              <a:t> – zajímavost!!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Mohou provázet nádorové onemocnění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karcinoidový</a:t>
            </a:r>
            <a:r>
              <a:rPr lang="cs-CZ" altLang="cs-CZ" dirty="0"/>
              <a:t> syndrom- serotonin </a:t>
            </a:r>
            <a:r>
              <a:rPr lang="cs-CZ" altLang="cs-CZ" sz="1800" dirty="0"/>
              <a:t>(záchvatovité zarudnutí kůže obličeje (flush), tachykardie; astmoidní potíže, průjmy, kolikovité bolesti břicha, cyanóza tváří a kůže hrudníku, fibróza trikuspidální a pulmonální chlopně)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Cushingův</a:t>
            </a:r>
            <a:r>
              <a:rPr lang="cs-CZ" altLang="cs-CZ" dirty="0"/>
              <a:t> syndrom – ACTH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629583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8" name="Rectangle 4">
            <a:extLst>
              <a:ext uri="{FF2B5EF4-FFF2-40B4-BE49-F238E27FC236}">
                <a16:creationId xmlns:a16="http://schemas.microsoft.com/office/drawing/2014/main" id="{6A52757B-8052-49BD-AE55-17155424B0B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201366" y="160144"/>
            <a:ext cx="9941668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b="1" dirty="0">
                <a:solidFill>
                  <a:schemeClr val="tx1"/>
                </a:solidFill>
              </a:rPr>
              <a:t>Dobře diferencovaná neuroendokrinní </a:t>
            </a:r>
            <a:r>
              <a:rPr lang="cs-CZ" altLang="cs-CZ" sz="2800" b="1" dirty="0" err="1">
                <a:solidFill>
                  <a:schemeClr val="tx1"/>
                </a:solidFill>
              </a:rPr>
              <a:t>neoplazie</a:t>
            </a:r>
            <a:r>
              <a:rPr lang="cs-CZ" altLang="cs-CZ" sz="2800" b="1" dirty="0">
                <a:solidFill>
                  <a:schemeClr val="tx1"/>
                </a:solidFill>
              </a:rPr>
              <a:t> – NET (dříve </a:t>
            </a:r>
            <a:r>
              <a:rPr lang="cs-CZ" altLang="cs-CZ" sz="2800" b="1" dirty="0" err="1">
                <a:solidFill>
                  <a:schemeClr val="tx1"/>
                </a:solidFill>
              </a:rPr>
              <a:t>karcinoid</a:t>
            </a:r>
            <a:r>
              <a:rPr lang="cs-CZ" altLang="cs-CZ" sz="2800" b="1" dirty="0">
                <a:solidFill>
                  <a:schemeClr val="tx1"/>
                </a:solidFill>
              </a:rPr>
              <a:t>)</a:t>
            </a:r>
            <a:r>
              <a:rPr lang="cs-CZ" altLang="cs-CZ" sz="4000" b="1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48131" name="Picture 7">
            <a:extLst>
              <a:ext uri="{FF2B5EF4-FFF2-40B4-BE49-F238E27FC236}">
                <a16:creationId xmlns:a16="http://schemas.microsoft.com/office/drawing/2014/main" id="{83097203-9A81-44B4-BD32-7DB4C2ED807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162176"/>
            <a:ext cx="4038600" cy="3402013"/>
          </a:xfrm>
          <a:noFill/>
        </p:spPr>
      </p:pic>
      <p:pic>
        <p:nvPicPr>
          <p:cNvPr id="48132" name="Picture 8">
            <a:extLst>
              <a:ext uri="{FF2B5EF4-FFF2-40B4-BE49-F238E27FC236}">
                <a16:creationId xmlns:a16="http://schemas.microsoft.com/office/drawing/2014/main" id="{CFEB352A-B5CE-4E01-BFB4-C14FFDCA3BF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5729" y="2162176"/>
            <a:ext cx="4211542" cy="3402013"/>
          </a:xfrm>
          <a:noFill/>
        </p:spPr>
      </p:pic>
    </p:spTree>
    <p:extLst>
      <p:ext uri="{BB962C8B-B14F-4D97-AF65-F5344CB8AC3E}">
        <p14:creationId xmlns:p14="http://schemas.microsoft.com/office/powerpoint/2010/main" val="6065643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2" name="Rectangle 4">
            <a:extLst>
              <a:ext uri="{FF2B5EF4-FFF2-40B4-BE49-F238E27FC236}">
                <a16:creationId xmlns:a16="http://schemas.microsoft.com/office/drawing/2014/main" id="{5F2D889E-8794-4C08-BD8E-7A1742838DD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600" b="1" dirty="0">
                <a:solidFill>
                  <a:schemeClr val="tx1"/>
                </a:solidFill>
              </a:rPr>
              <a:t>NEC – malobuněčný typ </a:t>
            </a:r>
            <a:br>
              <a:rPr lang="cs-CZ" altLang="cs-CZ" sz="3600" b="1" dirty="0">
                <a:solidFill>
                  <a:schemeClr val="tx1"/>
                </a:solidFill>
              </a:rPr>
            </a:br>
            <a:r>
              <a:rPr lang="cs-CZ" altLang="cs-CZ" sz="3600" b="1" dirty="0">
                <a:solidFill>
                  <a:schemeClr val="tx1"/>
                </a:solidFill>
              </a:rPr>
              <a:t>(malobuněčný karcinom)</a:t>
            </a:r>
          </a:p>
        </p:txBody>
      </p:sp>
      <p:pic>
        <p:nvPicPr>
          <p:cNvPr id="49155" name="Picture 7" descr="MALOB02">
            <a:extLst>
              <a:ext uri="{FF2B5EF4-FFF2-40B4-BE49-F238E27FC236}">
                <a16:creationId xmlns:a16="http://schemas.microsoft.com/office/drawing/2014/main" id="{3E44CDA2-394D-4E21-AFF9-8883C29F7BB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270126"/>
            <a:ext cx="4038600" cy="3186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9156" name="Picture 8" descr="MALOB03">
            <a:extLst>
              <a:ext uri="{FF2B5EF4-FFF2-40B4-BE49-F238E27FC236}">
                <a16:creationId xmlns:a16="http://schemas.microsoft.com/office/drawing/2014/main" id="{9FBBBB13-27F0-42F0-84C0-1413CEE0A75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270126"/>
            <a:ext cx="4038600" cy="3186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8808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>
            <a:extLst>
              <a:ext uri="{FF2B5EF4-FFF2-40B4-BE49-F238E27FC236}">
                <a16:creationId xmlns:a16="http://schemas.microsoft.com/office/drawing/2014/main" id="{DA1D9BE9-12CD-4129-ADC5-A1BF843B12B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 err="1">
                <a:solidFill>
                  <a:schemeClr val="tx1"/>
                </a:solidFill>
              </a:rPr>
              <a:t>Neuroektodermální</a:t>
            </a:r>
            <a:r>
              <a:rPr lang="cs-CZ" altLang="cs-CZ" b="1" dirty="0">
                <a:solidFill>
                  <a:schemeClr val="tx1"/>
                </a:solidFill>
              </a:rPr>
              <a:t> nádory</a:t>
            </a:r>
          </a:p>
        </p:txBody>
      </p:sp>
      <p:sp>
        <p:nvSpPr>
          <p:cNvPr id="272387" name="Rectangle 3">
            <a:extLst>
              <a:ext uri="{FF2B5EF4-FFF2-40B4-BE49-F238E27FC236}">
                <a16:creationId xmlns:a16="http://schemas.microsoft.com/office/drawing/2014/main" id="{51170DFB-A5CB-46A1-B96B-3972F6739D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sz="2400" dirty="0"/>
              <a:t> Nádory centrálního nervového systému (CNS)</a:t>
            </a:r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endParaRPr lang="cs-CZ" altLang="cs-CZ" sz="2400" dirty="0"/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sz="2400" dirty="0"/>
              <a:t> Nádory periferního nervového systému (PNS)</a:t>
            </a:r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endParaRPr lang="cs-CZ" altLang="cs-CZ" sz="2400" dirty="0"/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sz="2400" dirty="0"/>
              <a:t> Nádory autonomního nervového systému (ANS)</a:t>
            </a:r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endParaRPr lang="cs-CZ" altLang="cs-CZ" sz="2400" dirty="0"/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sz="2400" dirty="0"/>
              <a:t> </a:t>
            </a:r>
            <a:r>
              <a:rPr lang="cs-CZ" altLang="cs-CZ" sz="2400" dirty="0" err="1"/>
              <a:t>Melanocytické</a:t>
            </a:r>
            <a:r>
              <a:rPr lang="cs-CZ" altLang="cs-CZ" sz="2400" dirty="0"/>
              <a:t> nádory</a:t>
            </a:r>
          </a:p>
        </p:txBody>
      </p:sp>
    </p:spTree>
    <p:extLst>
      <p:ext uri="{BB962C8B-B14F-4D97-AF65-F5344CB8AC3E}">
        <p14:creationId xmlns:p14="http://schemas.microsoft.com/office/powerpoint/2010/main" val="12987975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3FA1FD0E-3698-4336-B024-0515AD10328E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51753" y="321014"/>
          <a:ext cx="10836613" cy="57999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0839">
                  <a:extLst>
                    <a:ext uri="{9D8B030D-6E8A-4147-A177-3AD203B41FA5}">
                      <a16:colId xmlns:a16="http://schemas.microsoft.com/office/drawing/2014/main" val="3302619975"/>
                    </a:ext>
                  </a:extLst>
                </a:gridCol>
                <a:gridCol w="6745774">
                  <a:extLst>
                    <a:ext uri="{9D8B030D-6E8A-4147-A177-3AD203B41FA5}">
                      <a16:colId xmlns:a16="http://schemas.microsoft.com/office/drawing/2014/main" val="2748627624"/>
                    </a:ext>
                  </a:extLst>
                </a:gridCol>
              </a:tblGrid>
              <a:tr h="700026">
                <a:tc>
                  <a:txBody>
                    <a:bodyPr/>
                    <a:lstStyle/>
                    <a:p>
                      <a:r>
                        <a:rPr lang="cs-CZ" sz="2800" dirty="0"/>
                        <a:t>Tkáň původu</a:t>
                      </a:r>
                    </a:p>
                  </a:txBody>
                  <a:tcPr marL="91437" marR="91437" marT="45719" marB="45719"/>
                </a:tc>
                <a:tc>
                  <a:txBody>
                    <a:bodyPr/>
                    <a:lstStyle/>
                    <a:p>
                      <a:r>
                        <a:rPr lang="cs-CZ" sz="2800" dirty="0"/>
                        <a:t>Nádor</a:t>
                      </a:r>
                    </a:p>
                  </a:txBody>
                  <a:tcPr marL="91437" marR="91437" marT="45719" marB="45719"/>
                </a:tc>
                <a:extLst>
                  <a:ext uri="{0D108BD9-81ED-4DB2-BD59-A6C34878D82A}">
                    <a16:rowId xmlns:a16="http://schemas.microsoft.com/office/drawing/2014/main" val="1629692528"/>
                  </a:ext>
                </a:extLst>
              </a:tr>
              <a:tr h="1456708">
                <a:tc>
                  <a:txBody>
                    <a:bodyPr/>
                    <a:lstStyle/>
                    <a:p>
                      <a:r>
                        <a:rPr lang="cs-CZ" sz="1800" dirty="0" err="1"/>
                        <a:t>Gliální</a:t>
                      </a:r>
                      <a:r>
                        <a:rPr lang="cs-CZ" sz="1800" dirty="0"/>
                        <a:t> buňky</a:t>
                      </a:r>
                    </a:p>
                  </a:txBody>
                  <a:tcPr marL="91437" marR="91437" marT="45719" marB="45719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Astrocytom (</a:t>
                      </a:r>
                      <a:r>
                        <a:rPr lang="cs-CZ" sz="1800" dirty="0" err="1"/>
                        <a:t>low</a:t>
                      </a:r>
                      <a:r>
                        <a:rPr lang="cs-CZ" sz="1800" dirty="0"/>
                        <a:t> grade a </a:t>
                      </a:r>
                      <a:r>
                        <a:rPr lang="cs-CZ" sz="1800" dirty="0" err="1"/>
                        <a:t>high</a:t>
                      </a:r>
                      <a:r>
                        <a:rPr lang="cs-CZ" sz="1800" dirty="0"/>
                        <a:t> grade)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 err="1"/>
                        <a:t>Oligodendrogliom</a:t>
                      </a:r>
                      <a:r>
                        <a:rPr lang="cs-CZ" sz="1800" dirty="0"/>
                        <a:t> (</a:t>
                      </a:r>
                      <a:r>
                        <a:rPr lang="cs-CZ" sz="1800" dirty="0" err="1"/>
                        <a:t>low</a:t>
                      </a:r>
                      <a:r>
                        <a:rPr lang="cs-CZ" sz="1800" dirty="0"/>
                        <a:t> grade a </a:t>
                      </a:r>
                      <a:r>
                        <a:rPr lang="cs-CZ" sz="1800" dirty="0" err="1"/>
                        <a:t>high</a:t>
                      </a:r>
                      <a:r>
                        <a:rPr lang="cs-CZ" sz="1800" dirty="0"/>
                        <a:t> grade)</a:t>
                      </a:r>
                    </a:p>
                    <a:p>
                      <a:r>
                        <a:rPr lang="cs-CZ" sz="1800" dirty="0"/>
                        <a:t>Glioblastom (</a:t>
                      </a:r>
                      <a:r>
                        <a:rPr lang="cs-CZ" sz="1800" dirty="0" err="1"/>
                        <a:t>high</a:t>
                      </a:r>
                      <a:r>
                        <a:rPr lang="cs-CZ" sz="1800" dirty="0"/>
                        <a:t> grade)</a:t>
                      </a:r>
                    </a:p>
                    <a:p>
                      <a:r>
                        <a:rPr lang="cs-CZ" sz="1800" dirty="0"/>
                        <a:t>(</a:t>
                      </a:r>
                      <a:r>
                        <a:rPr lang="cs-CZ" sz="1800" dirty="0" err="1"/>
                        <a:t>Ependymom</a:t>
                      </a:r>
                      <a:r>
                        <a:rPr lang="cs-CZ" sz="1800" dirty="0"/>
                        <a:t>)</a:t>
                      </a:r>
                    </a:p>
                  </a:txBody>
                  <a:tcPr marL="91437" marR="91437" marT="45719" marB="45719"/>
                </a:tc>
                <a:extLst>
                  <a:ext uri="{0D108BD9-81ED-4DB2-BD59-A6C34878D82A}">
                    <a16:rowId xmlns:a16="http://schemas.microsoft.com/office/drawing/2014/main" val="2847765843"/>
                  </a:ext>
                </a:extLst>
              </a:tr>
              <a:tr h="1401931">
                <a:tc>
                  <a:txBody>
                    <a:bodyPr/>
                    <a:lstStyle/>
                    <a:p>
                      <a:r>
                        <a:rPr lang="cs-CZ" sz="1800" dirty="0"/>
                        <a:t>Primitivní buňky </a:t>
                      </a:r>
                      <a:r>
                        <a:rPr lang="cs-CZ" sz="1800" dirty="0" err="1"/>
                        <a:t>neuroektodermálního</a:t>
                      </a:r>
                      <a:r>
                        <a:rPr lang="cs-CZ" sz="1800" dirty="0"/>
                        <a:t> původu</a:t>
                      </a:r>
                    </a:p>
                  </a:txBody>
                  <a:tcPr marL="91437" marR="91437" marT="45719" marB="45719"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Medulloblastom</a:t>
                      </a:r>
                      <a:r>
                        <a:rPr lang="cs-CZ" sz="1800" dirty="0"/>
                        <a:t> </a:t>
                      </a:r>
                      <a:r>
                        <a:rPr lang="cs-CZ" sz="1600" dirty="0"/>
                        <a:t>(CNS; centrální nervový systém, mozeček)</a:t>
                      </a:r>
                    </a:p>
                    <a:p>
                      <a:r>
                        <a:rPr lang="cs-CZ" sz="1800" dirty="0"/>
                        <a:t>Neuroblastom </a:t>
                      </a:r>
                      <a:r>
                        <a:rPr lang="cs-CZ" sz="1600" dirty="0"/>
                        <a:t>(PNS; periferní nervový systém, nadledviny, sympatikus)</a:t>
                      </a:r>
                    </a:p>
                    <a:p>
                      <a:r>
                        <a:rPr lang="cs-CZ" sz="1800" dirty="0"/>
                        <a:t>Retinoblastom        </a:t>
                      </a:r>
                    </a:p>
                    <a:p>
                      <a:r>
                        <a:rPr lang="cs-CZ" sz="1800" dirty="0"/>
                        <a:t>                         …..</a:t>
                      </a:r>
                      <a:r>
                        <a:rPr lang="cs-CZ" sz="1800" i="1" dirty="0"/>
                        <a:t>embryonální nádory dětského věku, agresivní</a:t>
                      </a:r>
                    </a:p>
                  </a:txBody>
                  <a:tcPr marL="91437" marR="91437" marT="45719" marB="45719"/>
                </a:tc>
                <a:extLst>
                  <a:ext uri="{0D108BD9-81ED-4DB2-BD59-A6C34878D82A}">
                    <a16:rowId xmlns:a16="http://schemas.microsoft.com/office/drawing/2014/main" val="1995173912"/>
                  </a:ext>
                </a:extLst>
              </a:tr>
              <a:tr h="350013">
                <a:tc>
                  <a:txBody>
                    <a:bodyPr/>
                    <a:lstStyle/>
                    <a:p>
                      <a:r>
                        <a:rPr lang="cs-CZ" sz="1800" dirty="0"/>
                        <a:t>Mozkové a míšní obaly</a:t>
                      </a:r>
                    </a:p>
                  </a:txBody>
                  <a:tcPr marL="91437" marR="91437" marT="45719" marB="45719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Meningiom (většina grade I (benigní), vzácněji maligní formy</a:t>
                      </a:r>
                    </a:p>
                  </a:txBody>
                  <a:tcPr marL="91437" marR="91437" marT="45719" marB="45719"/>
                </a:tc>
                <a:extLst>
                  <a:ext uri="{0D108BD9-81ED-4DB2-BD59-A6C34878D82A}">
                    <a16:rowId xmlns:a16="http://schemas.microsoft.com/office/drawing/2014/main" val="647499348"/>
                  </a:ext>
                </a:extLst>
              </a:tr>
              <a:tr h="350013">
                <a:tc>
                  <a:txBody>
                    <a:bodyPr/>
                    <a:lstStyle/>
                    <a:p>
                      <a:r>
                        <a:rPr lang="cs-CZ" sz="1800" dirty="0" err="1"/>
                        <a:t>Chorioidální</a:t>
                      </a:r>
                      <a:r>
                        <a:rPr lang="cs-CZ" sz="1800" dirty="0"/>
                        <a:t> plexus</a:t>
                      </a:r>
                    </a:p>
                  </a:txBody>
                  <a:tcPr marL="91437" marR="91437" marT="45719" marB="45719"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Papiloma</a:t>
                      </a:r>
                      <a:r>
                        <a:rPr lang="cs-CZ" sz="1800" dirty="0"/>
                        <a:t> karcinom </a:t>
                      </a:r>
                    </a:p>
                  </a:txBody>
                  <a:tcPr marL="91437" marR="91437" marT="45719" marB="45719"/>
                </a:tc>
                <a:extLst>
                  <a:ext uri="{0D108BD9-81ED-4DB2-BD59-A6C34878D82A}">
                    <a16:rowId xmlns:a16="http://schemas.microsoft.com/office/drawing/2014/main" val="3999691521"/>
                  </a:ext>
                </a:extLst>
              </a:tr>
              <a:tr h="754926">
                <a:tc>
                  <a:txBody>
                    <a:bodyPr/>
                    <a:lstStyle/>
                    <a:p>
                      <a:r>
                        <a:rPr lang="cs-CZ" sz="1800" dirty="0"/>
                        <a:t>Obaly periferních nervů </a:t>
                      </a:r>
                    </a:p>
                  </a:txBody>
                  <a:tcPr marL="91437" marR="91437" marT="45719" marB="45719"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Schwanoma</a:t>
                      </a:r>
                      <a:r>
                        <a:rPr lang="cs-CZ" sz="1800" dirty="0"/>
                        <a:t> (</a:t>
                      </a:r>
                      <a:r>
                        <a:rPr lang="cs-CZ" sz="1800" dirty="0" err="1"/>
                        <a:t>neurinom</a:t>
                      </a:r>
                      <a:r>
                        <a:rPr lang="cs-CZ" sz="1800" dirty="0"/>
                        <a:t>), neurofibrom</a:t>
                      </a:r>
                    </a:p>
                    <a:p>
                      <a:r>
                        <a:rPr lang="cs-CZ" sz="1800" dirty="0"/>
                        <a:t>Maligní </a:t>
                      </a:r>
                      <a:r>
                        <a:rPr lang="cs-CZ" sz="1800" dirty="0" err="1"/>
                        <a:t>schwanom</a:t>
                      </a:r>
                      <a:r>
                        <a:rPr lang="cs-CZ" sz="1800" dirty="0"/>
                        <a:t>, </a:t>
                      </a:r>
                      <a:r>
                        <a:rPr lang="cs-CZ" sz="1800" dirty="0" err="1"/>
                        <a:t>neurofibrosarkom</a:t>
                      </a:r>
                      <a:endParaRPr lang="cs-CZ" sz="1800" dirty="0"/>
                    </a:p>
                  </a:txBody>
                  <a:tcPr marL="91437" marR="91437" marT="45719" marB="45719"/>
                </a:tc>
                <a:extLst>
                  <a:ext uri="{0D108BD9-81ED-4DB2-BD59-A6C34878D82A}">
                    <a16:rowId xmlns:a16="http://schemas.microsoft.com/office/drawing/2014/main" val="1777196155"/>
                  </a:ext>
                </a:extLst>
              </a:tr>
              <a:tr h="754884">
                <a:tc>
                  <a:txBody>
                    <a:bodyPr/>
                    <a:lstStyle/>
                    <a:p>
                      <a:r>
                        <a:rPr lang="cs-CZ" sz="1800" dirty="0"/>
                        <a:t>ANS; autonomní nervový systém (sympatikus, parasympatikus)</a:t>
                      </a:r>
                    </a:p>
                  </a:txBody>
                  <a:tcPr marL="91437" marR="91437" marT="45719" marB="45719"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Paragangliom</a:t>
                      </a:r>
                      <a:r>
                        <a:rPr lang="cs-CZ" sz="1800" dirty="0"/>
                        <a:t>, </a:t>
                      </a:r>
                      <a:r>
                        <a:rPr lang="cs-CZ" sz="1800" dirty="0" err="1"/>
                        <a:t>chemodectom</a:t>
                      </a:r>
                      <a:r>
                        <a:rPr lang="cs-CZ" sz="1800" dirty="0"/>
                        <a:t>, </a:t>
                      </a:r>
                      <a:r>
                        <a:rPr lang="cs-CZ" sz="1800" dirty="0" err="1"/>
                        <a:t>pheochromocytom</a:t>
                      </a:r>
                      <a:endParaRPr lang="cs-CZ" sz="1800" dirty="0"/>
                    </a:p>
                  </a:txBody>
                  <a:tcPr marL="91437" marR="91437" marT="45719" marB="45719"/>
                </a:tc>
                <a:extLst>
                  <a:ext uri="{0D108BD9-81ED-4DB2-BD59-A6C34878D82A}">
                    <a16:rowId xmlns:a16="http://schemas.microsoft.com/office/drawing/2014/main" val="4179320929"/>
                  </a:ext>
                </a:extLst>
              </a:tr>
            </a:tbl>
          </a:graphicData>
        </a:graphic>
      </p:graphicFrame>
      <p:sp>
        <p:nvSpPr>
          <p:cNvPr id="2" name="TextovéPole 1">
            <a:extLst>
              <a:ext uri="{FF2B5EF4-FFF2-40B4-BE49-F238E27FC236}">
                <a16:creationId xmlns:a16="http://schemas.microsoft.com/office/drawing/2014/main" id="{DE7A61A4-061D-4118-A4FA-FBFE8BE91457}"/>
              </a:ext>
            </a:extLst>
          </p:cNvPr>
          <p:cNvSpPr txBox="1"/>
          <p:nvPr/>
        </p:nvSpPr>
        <p:spPr>
          <a:xfrm>
            <a:off x="5520273" y="6211669"/>
            <a:ext cx="5968093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+ smíšené </a:t>
            </a:r>
            <a:r>
              <a:rPr lang="cs-CZ" dirty="0" err="1"/>
              <a:t>glioneuronální</a:t>
            </a:r>
            <a:r>
              <a:rPr lang="cs-CZ" dirty="0"/>
              <a:t> nádory (často asociované s epilepsií)</a:t>
            </a:r>
          </a:p>
          <a:p>
            <a:r>
              <a:rPr lang="cs-CZ" dirty="0"/>
              <a:t>+ pineální nádory</a:t>
            </a:r>
          </a:p>
        </p:txBody>
      </p:sp>
    </p:spTree>
    <p:extLst>
      <p:ext uri="{BB962C8B-B14F-4D97-AF65-F5344CB8AC3E}">
        <p14:creationId xmlns:p14="http://schemas.microsoft.com/office/powerpoint/2010/main" val="18672734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8" name="Rectangle 4">
            <a:extLst>
              <a:ext uri="{FF2B5EF4-FFF2-40B4-BE49-F238E27FC236}">
                <a16:creationId xmlns:a16="http://schemas.microsoft.com/office/drawing/2014/main" id="{65D9ADF7-A6D6-436B-B4AE-87099E72562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024970" y="315686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b="1" dirty="0" err="1">
                <a:solidFill>
                  <a:schemeClr val="tx1"/>
                </a:solidFill>
              </a:rPr>
              <a:t>Glioblastoma</a:t>
            </a:r>
            <a:r>
              <a:rPr lang="cs-CZ" altLang="cs-CZ" b="1" dirty="0">
                <a:solidFill>
                  <a:schemeClr val="tx1"/>
                </a:solidFill>
              </a:rPr>
              <a:t> </a:t>
            </a:r>
            <a:r>
              <a:rPr lang="cs-CZ" altLang="cs-CZ" b="1" dirty="0" err="1">
                <a:solidFill>
                  <a:schemeClr val="tx1"/>
                </a:solidFill>
              </a:rPr>
              <a:t>multiforme</a:t>
            </a:r>
            <a:endParaRPr lang="cs-CZ" altLang="cs-CZ" b="1" dirty="0">
              <a:solidFill>
                <a:schemeClr val="tx1"/>
              </a:solidFill>
            </a:endParaRPr>
          </a:p>
        </p:txBody>
      </p:sp>
      <p:pic>
        <p:nvPicPr>
          <p:cNvPr id="53251" name="Picture 8" descr="20">
            <a:extLst>
              <a:ext uri="{FF2B5EF4-FFF2-40B4-BE49-F238E27FC236}">
                <a16:creationId xmlns:a16="http://schemas.microsoft.com/office/drawing/2014/main" id="{894CAA15-F2E2-44A3-B01C-6CD28F02082D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6072" y="1755321"/>
            <a:ext cx="3612692" cy="308166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3253" name="Picture 13" descr="glioblastom 100x 01">
            <a:extLst>
              <a:ext uri="{FF2B5EF4-FFF2-40B4-BE49-F238E27FC236}">
                <a16:creationId xmlns:a16="http://schemas.microsoft.com/office/drawing/2014/main" id="{2FABA0C3-9BEA-41E3-A108-A16D9BF902E2}"/>
              </a:ext>
            </a:extLst>
          </p:cNvPr>
          <p:cNvPicPr>
            <a:picLocks noGrp="1" noChangeAspect="1" noChangeArrowheads="1"/>
          </p:cNvPicPr>
          <p:nvPr>
            <p:ph sz="half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29550" y="3208563"/>
            <a:ext cx="4092031" cy="308166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12" descr="glioblastom 40x 02">
            <a:extLst>
              <a:ext uri="{FF2B5EF4-FFF2-40B4-BE49-F238E27FC236}">
                <a16:creationId xmlns:a16="http://schemas.microsoft.com/office/drawing/2014/main" id="{50FEE24A-96C3-4434-B44C-34BAC5956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47352" y="1752600"/>
            <a:ext cx="4096454" cy="308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3921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6" name="Rectangle 4">
            <a:extLst>
              <a:ext uri="{FF2B5EF4-FFF2-40B4-BE49-F238E27FC236}">
                <a16:creationId xmlns:a16="http://schemas.microsoft.com/office/drawing/2014/main" id="{0EAFA30D-6A5C-4501-84DD-8616901E126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113609" y="0"/>
            <a:ext cx="10058400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b="1" dirty="0" err="1">
                <a:solidFill>
                  <a:schemeClr val="tx1"/>
                </a:solidFill>
              </a:rPr>
              <a:t>Oligodendrogliom</a:t>
            </a:r>
            <a:endParaRPr lang="cs-CZ" altLang="cs-CZ" b="1" dirty="0">
              <a:solidFill>
                <a:schemeClr val="tx1"/>
              </a:solidFill>
            </a:endParaRPr>
          </a:p>
        </p:txBody>
      </p:sp>
      <p:pic>
        <p:nvPicPr>
          <p:cNvPr id="55299" name="Picture 12" descr="Oligodendroglioma">
            <a:extLst>
              <a:ext uri="{FF2B5EF4-FFF2-40B4-BE49-F238E27FC236}">
                <a16:creationId xmlns:a16="http://schemas.microsoft.com/office/drawing/2014/main" id="{1333FBD4-1FA9-4C22-AC9E-F7A48A32C6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1451" y="1484313"/>
            <a:ext cx="6697663" cy="45767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78439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6" name="Rectangle 4">
            <a:extLst>
              <a:ext uri="{FF2B5EF4-FFF2-40B4-BE49-F238E27FC236}">
                <a16:creationId xmlns:a16="http://schemas.microsoft.com/office/drawing/2014/main" id="{2829FAEF-C2BF-47B5-A287-914B863B4EA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b="1" dirty="0" err="1">
                <a:solidFill>
                  <a:schemeClr val="tx1"/>
                </a:solidFill>
              </a:rPr>
              <a:t>Neurinom</a:t>
            </a:r>
            <a:r>
              <a:rPr lang="cs-CZ" altLang="cs-CZ" sz="3200" b="1" dirty="0">
                <a:solidFill>
                  <a:schemeClr val="tx1"/>
                </a:solidFill>
              </a:rPr>
              <a:t> (</a:t>
            </a:r>
            <a:r>
              <a:rPr lang="cs-CZ" altLang="cs-CZ" sz="3200" b="1" dirty="0" err="1">
                <a:solidFill>
                  <a:schemeClr val="tx1"/>
                </a:solidFill>
              </a:rPr>
              <a:t>Schwannom</a:t>
            </a:r>
            <a:r>
              <a:rPr lang="cs-CZ" altLang="cs-CZ" sz="3200" b="1" dirty="0">
                <a:solidFill>
                  <a:schemeClr val="tx1"/>
                </a:solidFill>
              </a:rPr>
              <a:t>, </a:t>
            </a:r>
            <a:r>
              <a:rPr lang="cs-CZ" altLang="cs-CZ" sz="3200" b="1" dirty="0" err="1">
                <a:solidFill>
                  <a:schemeClr val="tx1"/>
                </a:solidFill>
              </a:rPr>
              <a:t>neurilemmom</a:t>
            </a:r>
            <a:r>
              <a:rPr lang="cs-CZ" altLang="cs-CZ" sz="3200" b="1" dirty="0">
                <a:solidFill>
                  <a:schemeClr val="tx1"/>
                </a:solidFill>
              </a:rPr>
              <a:t>)</a:t>
            </a:r>
            <a:br>
              <a:rPr lang="cs-CZ" altLang="cs-CZ" sz="3200" b="1" dirty="0">
                <a:solidFill>
                  <a:schemeClr val="tx1"/>
                </a:solidFill>
              </a:rPr>
            </a:br>
            <a:endParaRPr lang="cs-CZ" altLang="cs-CZ" sz="3200" b="1" dirty="0">
              <a:solidFill>
                <a:schemeClr val="tx1"/>
              </a:solidFill>
            </a:endParaRPr>
          </a:p>
        </p:txBody>
      </p:sp>
      <p:pic>
        <p:nvPicPr>
          <p:cNvPr id="73731" name="Picture 8" descr="neurinom">
            <a:extLst>
              <a:ext uri="{FF2B5EF4-FFF2-40B4-BE49-F238E27FC236}">
                <a16:creationId xmlns:a16="http://schemas.microsoft.com/office/drawing/2014/main" id="{D3D64FC9-BBB3-41DE-90ED-98734D91F682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16726" y="1268414"/>
            <a:ext cx="3317875" cy="2185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3732" name="Picture 14" descr="neurinom 100x 01">
            <a:extLst>
              <a:ext uri="{FF2B5EF4-FFF2-40B4-BE49-F238E27FC236}">
                <a16:creationId xmlns:a16="http://schemas.microsoft.com/office/drawing/2014/main" id="{4CCEF64D-353F-481D-8C77-48BBDAF966F4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3389" y="2203450"/>
            <a:ext cx="4681537" cy="35258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3" name="Picture 15" descr="neurinom 100x 02">
            <a:extLst>
              <a:ext uri="{FF2B5EF4-FFF2-40B4-BE49-F238E27FC236}">
                <a16:creationId xmlns:a16="http://schemas.microsoft.com/office/drawing/2014/main" id="{04E669D4-E3AB-4824-AA41-35AE9C750BA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6363" y="3573463"/>
            <a:ext cx="4038600" cy="3041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5639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>
            <a:extLst>
              <a:ext uri="{FF2B5EF4-FFF2-40B4-BE49-F238E27FC236}">
                <a16:creationId xmlns:a16="http://schemas.microsoft.com/office/drawing/2014/main" id="{6FAE1984-B635-4E6A-9062-92AA3232270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 err="1">
                <a:solidFill>
                  <a:schemeClr val="tx1"/>
                </a:solidFill>
              </a:rPr>
              <a:t>Melanocytické</a:t>
            </a:r>
            <a:r>
              <a:rPr lang="cs-CZ" altLang="cs-CZ" b="1" dirty="0">
                <a:solidFill>
                  <a:schemeClr val="tx1"/>
                </a:solidFill>
              </a:rPr>
              <a:t> léze</a:t>
            </a:r>
          </a:p>
        </p:txBody>
      </p:sp>
      <p:sp>
        <p:nvSpPr>
          <p:cNvPr id="278531" name="Rectangle 3">
            <a:extLst>
              <a:ext uri="{FF2B5EF4-FFF2-40B4-BE49-F238E27FC236}">
                <a16:creationId xmlns:a16="http://schemas.microsoft.com/office/drawing/2014/main" id="{C16A2E9A-8EDF-442F-A403-775A4F77F0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Benigní: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piha (</a:t>
            </a:r>
            <a:r>
              <a:rPr lang="cs-CZ" altLang="cs-CZ" sz="2400" dirty="0" err="1"/>
              <a:t>ephelides</a:t>
            </a:r>
            <a:r>
              <a:rPr lang="cs-CZ" altLang="cs-CZ" sz="2400" dirty="0"/>
              <a:t>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benigní </a:t>
            </a:r>
            <a:r>
              <a:rPr lang="cs-CZ" altLang="cs-CZ" sz="2400" dirty="0" err="1"/>
              <a:t>lentigo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pigmentové névy (</a:t>
            </a:r>
            <a:r>
              <a:rPr lang="cs-CZ" altLang="cs-CZ" sz="2400" dirty="0" err="1"/>
              <a:t>junkční</a:t>
            </a:r>
            <a:r>
              <a:rPr lang="cs-CZ" altLang="cs-CZ" sz="2400"/>
              <a:t>, smíšený</a:t>
            </a:r>
            <a:r>
              <a:rPr lang="cs-CZ" altLang="cs-CZ" sz="2400" dirty="0"/>
              <a:t>, intradermální, modrý)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 err="1"/>
              <a:t>Spitzové</a:t>
            </a:r>
            <a:r>
              <a:rPr lang="cs-CZ" altLang="cs-CZ" sz="2400" dirty="0"/>
              <a:t> névus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dysplastický névus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Maligní melanom: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 err="1"/>
              <a:t>Nodulární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/>
              <a:t>Povrchově se šířící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 err="1"/>
              <a:t>Lentigo</a:t>
            </a:r>
            <a:r>
              <a:rPr lang="cs-CZ" altLang="cs-CZ" sz="2400" dirty="0"/>
              <a:t> </a:t>
            </a:r>
            <a:r>
              <a:rPr lang="cs-CZ" altLang="cs-CZ" sz="2400" dirty="0" err="1"/>
              <a:t>maligna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 dirty="0" err="1"/>
              <a:t>Akrolentiginózní</a:t>
            </a:r>
            <a:r>
              <a:rPr lang="cs-CZ" altLang="cs-CZ" sz="2400" dirty="0"/>
              <a:t> melanom</a:t>
            </a:r>
          </a:p>
        </p:txBody>
      </p:sp>
    </p:spTree>
    <p:extLst>
      <p:ext uri="{BB962C8B-B14F-4D97-AF65-F5344CB8AC3E}">
        <p14:creationId xmlns:p14="http://schemas.microsoft.com/office/powerpoint/2010/main" val="13880595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7" name="Rectangle 7">
            <a:extLst>
              <a:ext uri="{FF2B5EF4-FFF2-40B4-BE49-F238E27FC236}">
                <a16:creationId xmlns:a16="http://schemas.microsoft.com/office/drawing/2014/main" id="{71C34E2A-C209-4983-9AC5-0B3A92AB556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Maligní melanom</a:t>
            </a:r>
          </a:p>
        </p:txBody>
      </p:sp>
      <p:pic>
        <p:nvPicPr>
          <p:cNvPr id="78851" name="Picture 6" descr="7">
            <a:extLst>
              <a:ext uri="{FF2B5EF4-FFF2-40B4-BE49-F238E27FC236}">
                <a16:creationId xmlns:a16="http://schemas.microsoft.com/office/drawing/2014/main" id="{0EA27E60-A1BC-41E6-9AD4-446BE82977D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947863"/>
            <a:ext cx="4038600" cy="3829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8852" name="Picture 9" descr="7">
            <a:extLst>
              <a:ext uri="{FF2B5EF4-FFF2-40B4-BE49-F238E27FC236}">
                <a16:creationId xmlns:a16="http://schemas.microsoft.com/office/drawing/2014/main" id="{F384ADAF-8A09-4C6B-850A-93AA969752E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1947863"/>
            <a:ext cx="4038600" cy="3829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2537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Rectangle 2">
            <a:extLst>
              <a:ext uri="{FF2B5EF4-FFF2-40B4-BE49-F238E27FC236}">
                <a16:creationId xmlns:a16="http://schemas.microsoft.com/office/drawing/2014/main" id="{5C809DB3-C389-4681-8054-F34917A6707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b="1" dirty="0">
                <a:solidFill>
                  <a:schemeClr val="tx1"/>
                </a:solidFill>
              </a:rPr>
              <a:t>Onkogeneze/karcinogeneze </a:t>
            </a:r>
            <a:br>
              <a:rPr lang="cs-CZ" altLang="cs-CZ" sz="4000" b="1" dirty="0">
                <a:solidFill>
                  <a:schemeClr val="tx1"/>
                </a:solidFill>
              </a:rPr>
            </a:br>
            <a:r>
              <a:rPr lang="cs-CZ" altLang="cs-CZ" sz="3200" b="1" dirty="0">
                <a:solidFill>
                  <a:schemeClr val="tx1"/>
                </a:solidFill>
              </a:rPr>
              <a:t>Molekulární podstata vzniku nádoru</a:t>
            </a:r>
          </a:p>
        </p:txBody>
      </p:sp>
      <p:sp>
        <p:nvSpPr>
          <p:cNvPr id="362499" name="Rectangle 3">
            <a:extLst>
              <a:ext uri="{FF2B5EF4-FFF2-40B4-BE49-F238E27FC236}">
                <a16:creationId xmlns:a16="http://schemas.microsoft.com/office/drawing/2014/main" id="{71E14E95-CB69-4F37-A467-C9FB5CAF09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 Onkogeneze je mnohostupňovým procesem na úrovní fenotypické i genotypické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endParaRPr lang="cs-CZ" altLang="cs-CZ" b="1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 Neletální genetické poškození (nebo mutace)</a:t>
            </a:r>
            <a:r>
              <a:rPr lang="cs-CZ" altLang="cs-CZ" dirty="0">
                <a:solidFill>
                  <a:schemeClr val="tx1"/>
                </a:solidFill>
              </a:rPr>
              <a:t>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altLang="cs-CZ" dirty="0"/>
              <a:t> faktory prostředí (chemické látky zevního prostředí, radiace, viry, hormonální faktory,…)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altLang="cs-CZ" dirty="0"/>
              <a:t> vnitřní faktory (působení toxických radikálů na DNA, ztráta schopnosti DNA reparace, nestabilita genomu, chromosomální přestavby…)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altLang="cs-CZ" dirty="0"/>
              <a:t> mutace v zárodečné linii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163002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>
            <a:extLst>
              <a:ext uri="{FF2B5EF4-FFF2-40B4-BE49-F238E27FC236}">
                <a16:creationId xmlns:a16="http://schemas.microsoft.com/office/drawing/2014/main" id="{2F9C9933-C065-48F4-A267-F7FFBE7544D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Nádory </a:t>
            </a:r>
            <a:r>
              <a:rPr lang="cs-CZ" altLang="cs-CZ" b="1" dirty="0" err="1">
                <a:solidFill>
                  <a:schemeClr val="tx1"/>
                </a:solidFill>
              </a:rPr>
              <a:t>germinální</a:t>
            </a:r>
            <a:r>
              <a:rPr lang="cs-CZ" altLang="cs-CZ" b="1" dirty="0">
                <a:solidFill>
                  <a:schemeClr val="tx1"/>
                </a:solidFill>
              </a:rPr>
              <a:t> a teratomy</a:t>
            </a:r>
          </a:p>
        </p:txBody>
      </p:sp>
      <p:sp>
        <p:nvSpPr>
          <p:cNvPr id="281603" name="Rectangle 3">
            <a:extLst>
              <a:ext uri="{FF2B5EF4-FFF2-40B4-BE49-F238E27FC236}">
                <a16:creationId xmlns:a16="http://schemas.microsoft.com/office/drawing/2014/main" id="{1610D5F9-33A7-478E-9E31-606CA1BEB1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/>
              <a:t>Heterogenní skupina nádorů vycházející z totipotentních buněk na úrovni buněk pohlavních  nebo z multipotentních kmenových buněk tkání v na úrovni časných stádií embryonálního vývoje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80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/>
              <a:t>Diferenciace somatická (teratomy – zralé, nezralé)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/>
              <a:t>Diferenciace extrasomatická (chorionkarcinom, nádor ze žloutkového váčku)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80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/>
              <a:t>Varlata, vaječníky, mediastinum, retroperitoneum, oblast epifýzy, sakrokokcygeální lokalizace,…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800"/>
          </a:p>
        </p:txBody>
      </p:sp>
    </p:spTree>
    <p:extLst>
      <p:ext uri="{BB962C8B-B14F-4D97-AF65-F5344CB8AC3E}">
        <p14:creationId xmlns:p14="http://schemas.microsoft.com/office/powerpoint/2010/main" val="4879252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Text Box 2">
            <a:extLst>
              <a:ext uri="{FF2B5EF4-FFF2-40B4-BE49-F238E27FC236}">
                <a16:creationId xmlns:a16="http://schemas.microsoft.com/office/drawing/2014/main" id="{2E8CB4A9-DBF6-4FF3-8C67-94432BAF82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2997201"/>
            <a:ext cx="1947393" cy="646331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b="1" dirty="0"/>
              <a:t>Výchozí primitivní </a:t>
            </a:r>
          </a:p>
          <a:p>
            <a:pPr eaLnBrk="1" hangingPunct="1">
              <a:defRPr/>
            </a:pPr>
            <a:r>
              <a:rPr lang="cs-CZ" altLang="cs-CZ" b="1" dirty="0" err="1"/>
              <a:t>germinální</a:t>
            </a:r>
            <a:r>
              <a:rPr lang="cs-CZ" altLang="cs-CZ" b="1" dirty="0"/>
              <a:t> buňka</a:t>
            </a:r>
          </a:p>
        </p:txBody>
      </p:sp>
      <p:sp>
        <p:nvSpPr>
          <p:cNvPr id="80899" name="Text Box 3">
            <a:extLst>
              <a:ext uri="{FF2B5EF4-FFF2-40B4-BE49-F238E27FC236}">
                <a16:creationId xmlns:a16="http://schemas.microsoft.com/office/drawing/2014/main" id="{B325F970-6A53-4358-8879-FCF4D619D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9514" y="1341438"/>
            <a:ext cx="6004849" cy="92333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/>
              <a:t>Diferenciace primitivní buňky podél </a:t>
            </a:r>
            <a:r>
              <a:rPr lang="cs-CZ" altLang="cs-CZ" sz="1800" b="1" dirty="0" err="1"/>
              <a:t>gonadální</a:t>
            </a:r>
            <a:r>
              <a:rPr lang="cs-CZ" altLang="cs-CZ" sz="1800" b="1" dirty="0"/>
              <a:t> linie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(</a:t>
            </a:r>
            <a:r>
              <a:rPr lang="cs-CZ" altLang="cs-CZ" sz="1800" dirty="0" err="1"/>
              <a:t>gonocyt</a:t>
            </a:r>
            <a:r>
              <a:rPr lang="cs-CZ" altLang="cs-CZ" sz="1800" dirty="0"/>
              <a:t>, spermatogonie), bez rozvinutí diferenciačních potencí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- </a:t>
            </a:r>
            <a:r>
              <a:rPr lang="cs-CZ" altLang="cs-CZ" sz="1800" b="1" dirty="0" err="1"/>
              <a:t>Seminom</a:t>
            </a:r>
            <a:endParaRPr lang="cs-CZ" altLang="cs-CZ" sz="1800" b="1" dirty="0"/>
          </a:p>
        </p:txBody>
      </p:sp>
      <p:sp>
        <p:nvSpPr>
          <p:cNvPr id="80900" name="Text Box 4">
            <a:extLst>
              <a:ext uri="{FF2B5EF4-FFF2-40B4-BE49-F238E27FC236}">
                <a16:creationId xmlns:a16="http://schemas.microsoft.com/office/drawing/2014/main" id="{E743E726-3A62-4E37-8447-4CDC9B246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8375" y="4084070"/>
            <a:ext cx="2082800" cy="366713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/>
              <a:t>Totipotentní buňka</a:t>
            </a:r>
          </a:p>
        </p:txBody>
      </p:sp>
      <p:sp>
        <p:nvSpPr>
          <p:cNvPr id="80901" name="Text Box 5">
            <a:extLst>
              <a:ext uri="{FF2B5EF4-FFF2-40B4-BE49-F238E27FC236}">
                <a16:creationId xmlns:a16="http://schemas.microsoft.com/office/drawing/2014/main" id="{7B50AC09-C385-4FBB-93C9-A7379029D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364" y="2852739"/>
            <a:ext cx="2597699" cy="646331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Nediferencovaná buňka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- </a:t>
            </a:r>
            <a:r>
              <a:rPr lang="cs-CZ" altLang="cs-CZ" sz="1800" b="1" dirty="0"/>
              <a:t>Embryonální karcinom</a:t>
            </a:r>
          </a:p>
        </p:txBody>
      </p:sp>
      <p:sp>
        <p:nvSpPr>
          <p:cNvPr id="80902" name="Text Box 6">
            <a:extLst>
              <a:ext uri="{FF2B5EF4-FFF2-40B4-BE49-F238E27FC236}">
                <a16:creationId xmlns:a16="http://schemas.microsoft.com/office/drawing/2014/main" id="{8D461DA0-F30F-4258-A4A4-6CEB56E68D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3339" y="4076700"/>
            <a:ext cx="3125787" cy="915988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err="1"/>
              <a:t>Extraembryonálně</a:t>
            </a:r>
            <a:r>
              <a:rPr lang="cs-CZ" altLang="cs-CZ" sz="1800" dirty="0"/>
              <a:t> diferencovaná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800" dirty="0"/>
              <a:t> </a:t>
            </a:r>
            <a:r>
              <a:rPr lang="cs-CZ" altLang="cs-CZ" sz="1800" b="1" dirty="0"/>
              <a:t>Nádor ze žloutkového váčku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800" b="1" dirty="0"/>
              <a:t> </a:t>
            </a:r>
            <a:r>
              <a:rPr lang="cs-CZ" altLang="cs-CZ" sz="1800" b="1" dirty="0" err="1"/>
              <a:t>Chorionkarcinom</a:t>
            </a:r>
            <a:endParaRPr lang="cs-CZ" altLang="cs-CZ" sz="1800" b="1" dirty="0"/>
          </a:p>
        </p:txBody>
      </p:sp>
      <p:sp>
        <p:nvSpPr>
          <p:cNvPr id="80903" name="Text Box 7">
            <a:extLst>
              <a:ext uri="{FF2B5EF4-FFF2-40B4-BE49-F238E27FC236}">
                <a16:creationId xmlns:a16="http://schemas.microsoft.com/office/drawing/2014/main" id="{0EA29BE3-26C5-4C18-B3ED-592B46BDC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3339" y="5373689"/>
            <a:ext cx="3659187" cy="119062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err="1"/>
              <a:t>Intraembryonálně</a:t>
            </a:r>
            <a:r>
              <a:rPr lang="cs-CZ" altLang="cs-CZ" sz="1800" dirty="0"/>
              <a:t> </a:t>
            </a:r>
            <a:r>
              <a:rPr lang="cs-CZ" altLang="cs-CZ" sz="1800" dirty="0" err="1"/>
              <a:t>diferenciacovaná</a:t>
            </a:r>
            <a:endParaRPr lang="cs-CZ" altLang="cs-CZ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800" b="1" dirty="0"/>
              <a:t>Teratom </a:t>
            </a:r>
            <a:r>
              <a:rPr lang="cs-CZ" altLang="cs-CZ" sz="1800" dirty="0"/>
              <a:t>(zralý, nezralý, s </a:t>
            </a:r>
            <a:r>
              <a:rPr lang="cs-CZ" altLang="cs-CZ" sz="1800" dirty="0" err="1"/>
              <a:t>malignizací</a:t>
            </a:r>
            <a:r>
              <a:rPr lang="cs-CZ" altLang="cs-CZ" sz="1800" dirty="0"/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somatických elementů)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-</a:t>
            </a:r>
            <a:r>
              <a:rPr lang="cs-CZ" altLang="cs-CZ" sz="1800" b="1" dirty="0"/>
              <a:t> (</a:t>
            </a:r>
            <a:r>
              <a:rPr lang="cs-CZ" altLang="cs-CZ" sz="1800" b="1" dirty="0" err="1"/>
              <a:t>Polyembryom</a:t>
            </a:r>
            <a:r>
              <a:rPr lang="cs-CZ" altLang="cs-CZ" sz="1800" b="1" dirty="0"/>
              <a:t>)</a:t>
            </a:r>
            <a:r>
              <a:rPr lang="cs-CZ" altLang="cs-CZ" sz="1800" dirty="0"/>
              <a:t>  </a:t>
            </a:r>
          </a:p>
        </p:txBody>
      </p:sp>
      <p:sp>
        <p:nvSpPr>
          <p:cNvPr id="80904" name="Line 8">
            <a:extLst>
              <a:ext uri="{FF2B5EF4-FFF2-40B4-BE49-F238E27FC236}">
                <a16:creationId xmlns:a16="http://schemas.microsoft.com/office/drawing/2014/main" id="{C9FAAB99-0E2A-418B-A960-76C6B5CE7B7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19513" y="2276476"/>
            <a:ext cx="792162" cy="1008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0905" name="Line 9">
            <a:extLst>
              <a:ext uri="{FF2B5EF4-FFF2-40B4-BE49-F238E27FC236}">
                <a16:creationId xmlns:a16="http://schemas.microsoft.com/office/drawing/2014/main" id="{0036A135-4D05-4AE7-8A1D-D6D5E9CDD4BA}"/>
              </a:ext>
            </a:extLst>
          </p:cNvPr>
          <p:cNvSpPr>
            <a:spLocks noChangeShapeType="1"/>
          </p:cNvSpPr>
          <p:nvPr/>
        </p:nvSpPr>
        <p:spPr bwMode="auto">
          <a:xfrm>
            <a:off x="3719513" y="3284539"/>
            <a:ext cx="792162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0906" name="Line 10">
            <a:extLst>
              <a:ext uri="{FF2B5EF4-FFF2-40B4-BE49-F238E27FC236}">
                <a16:creationId xmlns:a16="http://schemas.microsoft.com/office/drawing/2014/main" id="{47535EF5-14C9-491A-A1D6-EAE16D39333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91175" y="3213101"/>
            <a:ext cx="865188" cy="1008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0907" name="Line 11">
            <a:extLst>
              <a:ext uri="{FF2B5EF4-FFF2-40B4-BE49-F238E27FC236}">
                <a16:creationId xmlns:a16="http://schemas.microsoft.com/office/drawing/2014/main" id="{8C85FF9B-388D-438F-A325-33D7EBAEDAE5}"/>
              </a:ext>
            </a:extLst>
          </p:cNvPr>
          <p:cNvSpPr>
            <a:spLocks noChangeShapeType="1"/>
          </p:cNvSpPr>
          <p:nvPr/>
        </p:nvSpPr>
        <p:spPr bwMode="auto">
          <a:xfrm>
            <a:off x="5591176" y="4221163"/>
            <a:ext cx="792163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0908" name="Line 12">
            <a:extLst>
              <a:ext uri="{FF2B5EF4-FFF2-40B4-BE49-F238E27FC236}">
                <a16:creationId xmlns:a16="http://schemas.microsoft.com/office/drawing/2014/main" id="{54CB07F1-B536-41CA-A861-4D418FA6BDBA}"/>
              </a:ext>
            </a:extLst>
          </p:cNvPr>
          <p:cNvSpPr>
            <a:spLocks noChangeShapeType="1"/>
          </p:cNvSpPr>
          <p:nvPr/>
        </p:nvSpPr>
        <p:spPr bwMode="auto">
          <a:xfrm>
            <a:off x="5591176" y="4221164"/>
            <a:ext cx="792163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0909" name="Text Box 13">
            <a:extLst>
              <a:ext uri="{FF2B5EF4-FFF2-40B4-BE49-F238E27FC236}">
                <a16:creationId xmlns:a16="http://schemas.microsoft.com/office/drawing/2014/main" id="{19CE4AF3-E173-4F12-A8E1-908E8ACC1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573089"/>
            <a:ext cx="636270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dirty="0"/>
              <a:t>Histogeneze </a:t>
            </a:r>
            <a:r>
              <a:rPr lang="cs-CZ" altLang="cs-CZ" b="1" dirty="0" err="1"/>
              <a:t>germinálních</a:t>
            </a:r>
            <a:r>
              <a:rPr lang="cs-CZ" altLang="cs-CZ" b="1" dirty="0"/>
              <a:t> tumorů</a:t>
            </a:r>
            <a:r>
              <a:rPr lang="cs-CZ" altLang="cs-CZ" sz="2800" b="1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4667595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1234" name="Group 2">
            <a:extLst>
              <a:ext uri="{FF2B5EF4-FFF2-40B4-BE49-F238E27FC236}">
                <a16:creationId xmlns:a16="http://schemas.microsoft.com/office/drawing/2014/main" id="{D01DA5C0-95FC-42E6-8087-06615B88503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24000" y="712133"/>
          <a:ext cx="9144000" cy="5488065"/>
        </p:xfrm>
        <a:graphic>
          <a:graphicData uri="http://schemas.openxmlformats.org/drawingml/2006/table">
            <a:tbl>
              <a:tblPr/>
              <a:tblGrid>
                <a:gridCol w="2044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85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449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55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09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tumor</a:t>
                      </a: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věk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stavba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onkomarker</a:t>
                      </a:r>
                      <a:endParaRPr kumimoji="0" lang="cs-CZ" altLang="cs-CZ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Seminom</a:t>
                      </a:r>
                      <a:endParaRPr kumimoji="0" lang="cs-CZ" alt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40-50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Solidní, z polygonálních světlých buněk, lymfocytární infiltrace </a:t>
                      </a: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stromatu</a:t>
                      </a: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. 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10 % 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hCG</a:t>
                      </a: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36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Embryonální karcinom</a:t>
                      </a: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20-30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Nediferencovaný, pleomorfní bb v pruzích, solidně, tubulárně i papilárně; nekrózy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90 % 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hCG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a/nebo 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aFP</a:t>
                      </a: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86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Nádor ze žloutkového váčku</a:t>
                      </a: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3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Špatně diferencované bb, široké spektrum uspořádání kuboidálních a kolumnárních buněk, glomeruloidní formace   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90 % 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aFP</a:t>
                      </a: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Choriokarcinom</a:t>
                      </a:r>
                      <a:endParaRPr kumimoji="0" lang="cs-CZ" alt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20-30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Cytotrofoblast a syncytiotrofoblast bez vilózních formací, hemoragie, nekrózy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100 % 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hCG</a:t>
                      </a: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19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Teratom</a:t>
                      </a: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* 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Tkáně 3 zárodečných listů v různém stupni diferenciace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50 % 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hCG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a/nebo 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aFP</a:t>
                      </a: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19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Smíšené nádory</a:t>
                      </a: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15-30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Variabilní zastoupení komponent; např. teratom+embryonální karcinom 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90 % 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hCG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a/nebo </a:t>
                      </a:r>
                      <a:r>
                        <a:rPr kumimoji="0" lang="cs-CZ" alt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aFP</a:t>
                      </a: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2988" name="Text Box 44">
            <a:extLst>
              <a:ext uri="{FF2B5EF4-FFF2-40B4-BE49-F238E27FC236}">
                <a16:creationId xmlns:a16="http://schemas.microsoft.com/office/drawing/2014/main" id="{488FD54D-B92F-47EC-89A4-0690292853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491288"/>
            <a:ext cx="23193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* Bez věkové predilekce</a:t>
            </a:r>
          </a:p>
        </p:txBody>
      </p:sp>
      <p:sp>
        <p:nvSpPr>
          <p:cNvPr id="82989" name="Text Box 45">
            <a:extLst>
              <a:ext uri="{FF2B5EF4-FFF2-40B4-BE49-F238E27FC236}">
                <a16:creationId xmlns:a16="http://schemas.microsoft.com/office/drawing/2014/main" id="{0E7EE62D-7008-488D-AC49-2768D7B6DB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7714" y="188913"/>
            <a:ext cx="594169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b="1" dirty="0"/>
              <a:t>Charakteristika </a:t>
            </a:r>
            <a:r>
              <a:rPr lang="cs-CZ" altLang="cs-CZ" sz="2800" b="1" dirty="0" err="1"/>
              <a:t>germinálních</a:t>
            </a:r>
            <a:r>
              <a:rPr lang="cs-CZ" altLang="cs-CZ" sz="2800" b="1" dirty="0"/>
              <a:t> tumorů </a:t>
            </a:r>
          </a:p>
        </p:txBody>
      </p:sp>
    </p:spTree>
    <p:extLst>
      <p:ext uri="{BB962C8B-B14F-4D97-AF65-F5344CB8AC3E}">
        <p14:creationId xmlns:p14="http://schemas.microsoft.com/office/powerpoint/2010/main" val="18589270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err="1">
                <a:solidFill>
                  <a:srgbClr val="F80012"/>
                </a:solidFill>
              </a:rPr>
              <a:t>Seminom</a:t>
            </a:r>
            <a:endParaRPr lang="cs-CZ" altLang="cs-CZ" dirty="0">
              <a:solidFill>
                <a:srgbClr val="F80012"/>
              </a:solidFill>
            </a:endParaRPr>
          </a:p>
        </p:txBody>
      </p:sp>
      <p:sp>
        <p:nvSpPr>
          <p:cNvPr id="270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n"/>
              <a:defRPr/>
            </a:pPr>
            <a:endParaRPr lang="cs-CZ" altLang="cs-CZ"/>
          </a:p>
        </p:txBody>
      </p:sp>
      <p:pic>
        <p:nvPicPr>
          <p:cNvPr id="53252" name="Picture 4" descr="testis_seminoma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1" y="1557339"/>
            <a:ext cx="6067425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0156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dirty="0">
                <a:solidFill>
                  <a:srgbClr val="F80012"/>
                </a:solidFill>
              </a:rPr>
              <a:t>Tumory </a:t>
            </a:r>
            <a:r>
              <a:rPr lang="cs-CZ" altLang="cs-CZ" sz="3200" dirty="0" err="1">
                <a:solidFill>
                  <a:srgbClr val="F80012"/>
                </a:solidFill>
              </a:rPr>
              <a:t>germinálních</a:t>
            </a:r>
            <a:r>
              <a:rPr lang="cs-CZ" altLang="cs-CZ" sz="3200" dirty="0">
                <a:solidFill>
                  <a:srgbClr val="F80012"/>
                </a:solidFill>
              </a:rPr>
              <a:t> buněk – embryonální karcinom</a:t>
            </a:r>
          </a:p>
        </p:txBody>
      </p:sp>
      <p:pic>
        <p:nvPicPr>
          <p:cNvPr id="54275" name="Picture 3" descr="Embryonal_carcinoma_intermed_ma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6364" y="1628775"/>
            <a:ext cx="4003675" cy="2698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4276" name="Picture 4" descr="1603817-1607642-1612177-170401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1916113"/>
            <a:ext cx="3913188" cy="2946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4277" name="Picture 5" descr="Testes_GCT_EC1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7938" y="3500438"/>
            <a:ext cx="4038600" cy="3028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2161776"/>
      </p:ext>
    </p:extLst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Rot="1" noChangeArrowheads="1"/>
          </p:cNvSpPr>
          <p:nvPr>
            <p:ph type="title" sz="quarter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cs-CZ" altLang="cs-CZ" sz="3200" dirty="0">
                <a:solidFill>
                  <a:srgbClr val="F80012"/>
                </a:solidFill>
              </a:rPr>
              <a:t>Tumory </a:t>
            </a:r>
            <a:r>
              <a:rPr lang="cs-CZ" altLang="cs-CZ" sz="3200" dirty="0" err="1">
                <a:solidFill>
                  <a:srgbClr val="F80012"/>
                </a:solidFill>
              </a:rPr>
              <a:t>germinálních</a:t>
            </a:r>
            <a:r>
              <a:rPr lang="cs-CZ" altLang="cs-CZ" sz="3200" dirty="0">
                <a:solidFill>
                  <a:srgbClr val="F80012"/>
                </a:solidFill>
              </a:rPr>
              <a:t> buněk :</a:t>
            </a:r>
            <a:br>
              <a:rPr lang="cs-CZ" altLang="cs-CZ" sz="3200" dirty="0">
                <a:solidFill>
                  <a:srgbClr val="F80012"/>
                </a:solidFill>
              </a:rPr>
            </a:br>
            <a:r>
              <a:rPr lang="cs-CZ" altLang="cs-CZ" sz="3200" dirty="0">
                <a:solidFill>
                  <a:srgbClr val="F80012"/>
                </a:solidFill>
              </a:rPr>
              <a:t> </a:t>
            </a:r>
            <a:r>
              <a:rPr lang="cs-CZ" altLang="cs-CZ" sz="3200" dirty="0" err="1">
                <a:solidFill>
                  <a:srgbClr val="F80012"/>
                </a:solidFill>
              </a:rPr>
              <a:t>extraembryonální</a:t>
            </a:r>
            <a:r>
              <a:rPr lang="cs-CZ" altLang="cs-CZ" sz="3200" dirty="0">
                <a:solidFill>
                  <a:srgbClr val="F80012"/>
                </a:solidFill>
              </a:rPr>
              <a:t> diferenciace</a:t>
            </a:r>
          </a:p>
        </p:txBody>
      </p:sp>
      <p:pic>
        <p:nvPicPr>
          <p:cNvPr id="55299" name="Picture 3" descr="Testes_GCT_ChorioCA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1484313"/>
            <a:ext cx="3384550" cy="2538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5300" name="Picture 4" descr="Testes_GCT_YST5_SchillerDuvall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6363" y="1484313"/>
            <a:ext cx="3384550" cy="2538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5301" name="Picture 5" descr="m13370-9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32626" y="3357564"/>
            <a:ext cx="3382963" cy="2524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5302" name="Picture 6" descr="Testes_GCT_ChorioCA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0013" y="3284539"/>
            <a:ext cx="3384550" cy="2592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2640014" y="5876926"/>
            <a:ext cx="178927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Char char="n"/>
              <a:defRPr sz="3200"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n"/>
              <a:defRPr sz="2800"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Char char="n"/>
              <a:defRPr sz="2400"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 err="1"/>
              <a:t>Choriokarcinom</a:t>
            </a:r>
            <a:endParaRPr lang="cs-CZ" altLang="cs-CZ" sz="1800" b="1" dirty="0"/>
          </a:p>
        </p:txBody>
      </p:sp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7032626" y="5876926"/>
            <a:ext cx="27393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Char char="n"/>
              <a:defRPr sz="3200"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n"/>
              <a:defRPr sz="2800"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Char char="n"/>
              <a:defRPr sz="2400"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/>
              <a:t>Tumor žloutkového váčku</a:t>
            </a:r>
          </a:p>
        </p:txBody>
      </p:sp>
    </p:spTree>
    <p:extLst>
      <p:ext uri="{BB962C8B-B14F-4D97-AF65-F5344CB8AC3E}">
        <p14:creationId xmlns:p14="http://schemas.microsoft.com/office/powerpoint/2010/main" val="161534832"/>
      </p:ext>
    </p:extLst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sz="3200" dirty="0">
                <a:solidFill>
                  <a:srgbClr val="F80012"/>
                </a:solidFill>
              </a:rPr>
              <a:t>Tumory </a:t>
            </a:r>
            <a:r>
              <a:rPr lang="cs-CZ" altLang="cs-CZ" sz="3200" dirty="0" err="1">
                <a:solidFill>
                  <a:srgbClr val="F80012"/>
                </a:solidFill>
              </a:rPr>
              <a:t>germinálních</a:t>
            </a:r>
            <a:r>
              <a:rPr lang="cs-CZ" altLang="cs-CZ" sz="3200" dirty="0">
                <a:solidFill>
                  <a:srgbClr val="F80012"/>
                </a:solidFill>
              </a:rPr>
              <a:t> buněk: Teratom</a:t>
            </a:r>
            <a:br>
              <a:rPr lang="cs-CZ" altLang="cs-CZ" sz="3200" dirty="0">
                <a:solidFill>
                  <a:srgbClr val="F80012"/>
                </a:solidFill>
              </a:rPr>
            </a:br>
            <a:r>
              <a:rPr lang="cs-CZ" altLang="cs-CZ" sz="3200" dirty="0">
                <a:solidFill>
                  <a:srgbClr val="F80012"/>
                </a:solidFill>
              </a:rPr>
              <a:t> </a:t>
            </a:r>
          </a:p>
        </p:txBody>
      </p:sp>
      <p:sp>
        <p:nvSpPr>
          <p:cNvPr id="273411" name="Rectangle 3"/>
          <p:cNvSpPr>
            <a:spLocks noGrp="1" noChangeArrowheads="1"/>
          </p:cNvSpPr>
          <p:nvPr>
            <p:ph sz="quarter" idx="2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n"/>
              <a:defRPr/>
            </a:pPr>
            <a:endParaRPr lang="cs-CZ" altLang="cs-CZ" sz="2400"/>
          </a:p>
        </p:txBody>
      </p:sp>
      <p:sp>
        <p:nvSpPr>
          <p:cNvPr id="273412" name="Rectangle 4"/>
          <p:cNvSpPr>
            <a:spLocks noGrp="1" noChangeArrowheads="1"/>
          </p:cNvSpPr>
          <p:nvPr>
            <p:ph sz="half" idx="3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n"/>
              <a:defRPr/>
            </a:pPr>
            <a:endParaRPr lang="cs-CZ" altLang="cs-CZ" sz="2800"/>
          </a:p>
        </p:txBody>
      </p:sp>
      <p:sp>
        <p:nvSpPr>
          <p:cNvPr id="273413" name="Rectangle 5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n"/>
              <a:defRPr/>
            </a:pPr>
            <a:endParaRPr lang="cs-CZ" altLang="cs-CZ" sz="2400"/>
          </a:p>
        </p:txBody>
      </p:sp>
      <p:pic>
        <p:nvPicPr>
          <p:cNvPr id="56326" name="Picture 6" descr="Testes_GCT_ImmatureTeratom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38" y="2565400"/>
            <a:ext cx="4800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7" descr="F%20fel%20ovary%20teratoma%20YB59468%2005w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628776"/>
            <a:ext cx="4537075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8" name="Text Box 8"/>
          <p:cNvSpPr txBox="1">
            <a:spLocks noChangeArrowheads="1"/>
          </p:cNvSpPr>
          <p:nvPr/>
        </p:nvSpPr>
        <p:spPr bwMode="auto">
          <a:xfrm>
            <a:off x="1774825" y="5300663"/>
            <a:ext cx="151515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Char char="n"/>
              <a:defRPr sz="3200"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n"/>
              <a:defRPr sz="2800"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Char char="n"/>
              <a:defRPr sz="2400"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/>
              <a:t>Zralý teratom</a:t>
            </a:r>
          </a:p>
        </p:txBody>
      </p:sp>
      <p:sp>
        <p:nvSpPr>
          <p:cNvPr id="56329" name="Text Box 9"/>
          <p:cNvSpPr txBox="1">
            <a:spLocks noChangeArrowheads="1"/>
          </p:cNvSpPr>
          <p:nvPr/>
        </p:nvSpPr>
        <p:spPr bwMode="auto">
          <a:xfrm>
            <a:off x="5572126" y="6197600"/>
            <a:ext cx="177484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Char char="n"/>
              <a:defRPr sz="3200"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n"/>
              <a:defRPr sz="2800"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Char char="n"/>
              <a:defRPr sz="2400"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2"/>
              <a:buChar char="n"/>
              <a:defRPr sz="2000"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/>
              <a:t>Nezralý teratom</a:t>
            </a:r>
          </a:p>
        </p:txBody>
      </p:sp>
    </p:spTree>
    <p:extLst>
      <p:ext uri="{BB962C8B-B14F-4D97-AF65-F5344CB8AC3E}">
        <p14:creationId xmlns:p14="http://schemas.microsoft.com/office/powerpoint/2010/main" val="496591616"/>
      </p:ext>
    </p:extLst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579765" y="2187102"/>
            <a:ext cx="9334669" cy="4953000"/>
          </a:xfrm>
        </p:spPr>
        <p:txBody>
          <a:bodyPr/>
          <a:lstStyle/>
          <a:p>
            <a:r>
              <a:rPr lang="cs-CZ" sz="2800" b="1" dirty="0">
                <a:solidFill>
                  <a:schemeClr val="tx1"/>
                </a:solidFill>
                <a:latin typeface="Calibri"/>
                <a:cs typeface="Calibri"/>
              </a:rPr>
              <a:t>primitivní embryonální pojivová tkáň </a:t>
            </a:r>
            <a:r>
              <a:rPr lang="cs-CZ" sz="2800" dirty="0">
                <a:solidFill>
                  <a:schemeClr val="tx1"/>
                </a:solidFill>
                <a:latin typeface="Calibri"/>
                <a:cs typeface="Calibri"/>
              </a:rPr>
              <a:t>(</a:t>
            </a:r>
            <a:r>
              <a:rPr lang="cs-CZ" sz="2800" dirty="0" err="1">
                <a:solidFill>
                  <a:schemeClr val="tx1"/>
                </a:solidFill>
                <a:latin typeface="Calibri"/>
                <a:cs typeface="Calibri"/>
              </a:rPr>
              <a:t>myxoidní</a:t>
            </a:r>
            <a:r>
              <a:rPr lang="cs-CZ" sz="2800" dirty="0">
                <a:solidFill>
                  <a:schemeClr val="tx1"/>
                </a:solidFill>
                <a:latin typeface="Calibri"/>
                <a:cs typeface="Calibri"/>
              </a:rPr>
              <a:t> = řídké pojivo)</a:t>
            </a:r>
          </a:p>
          <a:p>
            <a:endParaRPr lang="cs-CZ" sz="2800" b="1" dirty="0">
              <a:solidFill>
                <a:schemeClr val="tx1"/>
              </a:solidFill>
              <a:latin typeface="Calibri"/>
              <a:cs typeface="Calibri"/>
            </a:endParaRPr>
          </a:p>
          <a:p>
            <a:r>
              <a:rPr lang="cs-CZ" sz="2800" b="1" dirty="0">
                <a:solidFill>
                  <a:schemeClr val="tx1"/>
                </a:solidFill>
                <a:latin typeface="Calibri"/>
                <a:cs typeface="Calibri"/>
              </a:rPr>
              <a:t>mezoderm</a:t>
            </a:r>
          </a:p>
          <a:p>
            <a:pPr lvl="1"/>
            <a:r>
              <a:rPr lang="cs-CZ" sz="2400" dirty="0">
                <a:solidFill>
                  <a:schemeClr val="tx1"/>
                </a:solidFill>
                <a:latin typeface="Calibri"/>
                <a:cs typeface="Calibri"/>
              </a:rPr>
              <a:t>pojivové tkáně (</a:t>
            </a:r>
            <a:r>
              <a:rPr lang="cs-CZ" sz="2000" dirty="0">
                <a:solidFill>
                  <a:schemeClr val="tx1"/>
                </a:solidFill>
                <a:latin typeface="Calibri"/>
                <a:cs typeface="Calibri"/>
              </a:rPr>
              <a:t>chrupavka, kost, vazivo, tuk)</a:t>
            </a:r>
          </a:p>
          <a:p>
            <a:pPr lvl="1"/>
            <a:r>
              <a:rPr lang="cs-CZ" sz="2400" dirty="0">
                <a:solidFill>
                  <a:schemeClr val="tx1"/>
                </a:solidFill>
                <a:latin typeface="Calibri"/>
                <a:cs typeface="Calibri"/>
              </a:rPr>
              <a:t>svaly</a:t>
            </a:r>
          </a:p>
          <a:p>
            <a:pPr lvl="1"/>
            <a:r>
              <a:rPr lang="cs-CZ" sz="2400" dirty="0">
                <a:solidFill>
                  <a:schemeClr val="tx1"/>
                </a:solidFill>
                <a:latin typeface="Calibri"/>
                <a:cs typeface="Calibri"/>
              </a:rPr>
              <a:t>cévy</a:t>
            </a:r>
          </a:p>
          <a:p>
            <a:pPr lvl="1"/>
            <a:r>
              <a:rPr lang="cs-CZ" sz="2400" dirty="0">
                <a:solidFill>
                  <a:schemeClr val="tx1"/>
                </a:solidFill>
                <a:latin typeface="Calibri"/>
                <a:cs typeface="Calibri"/>
              </a:rPr>
              <a:t>periferní nervy (obaly)</a:t>
            </a:r>
          </a:p>
          <a:p>
            <a:pPr lvl="1"/>
            <a:r>
              <a:rPr lang="cs-CZ" sz="2400" dirty="0" err="1">
                <a:solidFill>
                  <a:schemeClr val="tx1"/>
                </a:solidFill>
                <a:latin typeface="Calibri"/>
                <a:cs typeface="Calibri"/>
              </a:rPr>
              <a:t>hemopoetická</a:t>
            </a:r>
            <a:r>
              <a:rPr lang="cs-CZ" sz="2400" dirty="0">
                <a:solidFill>
                  <a:schemeClr val="tx1"/>
                </a:solidFill>
                <a:latin typeface="Calibri"/>
                <a:cs typeface="Calibri"/>
              </a:rPr>
              <a:t> a lymfatická tkáň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9200" y="471791"/>
            <a:ext cx="7772400" cy="114300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Mesenchym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9698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6BE416-83AF-40DD-ACB5-F4E6A994F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Nádory </a:t>
            </a:r>
            <a:r>
              <a:rPr lang="cs-CZ" b="1" dirty="0" err="1">
                <a:solidFill>
                  <a:schemeClr val="tx1"/>
                </a:solidFill>
              </a:rPr>
              <a:t>mesenchymové</a:t>
            </a:r>
            <a:endParaRPr lang="cs-CZ" b="1" dirty="0">
              <a:solidFill>
                <a:schemeClr val="tx1"/>
              </a:solidFill>
            </a:endParaRPr>
          </a:p>
        </p:txBody>
      </p:sp>
      <p:graphicFrame>
        <p:nvGraphicFramePr>
          <p:cNvPr id="206888" name="Group 40">
            <a:extLst>
              <a:ext uri="{FF2B5EF4-FFF2-40B4-BE49-F238E27FC236}">
                <a16:creationId xmlns:a16="http://schemas.microsoft.com/office/drawing/2014/main" id="{4CA493F9-20E4-4325-965D-60ABEF3B96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5693318"/>
              </p:ext>
            </p:extLst>
          </p:nvPr>
        </p:nvGraphicFramePr>
        <p:xfrm>
          <a:off x="1097280" y="1737360"/>
          <a:ext cx="10058400" cy="4479474"/>
        </p:xfrm>
        <a:graphic>
          <a:graphicData uri="http://schemas.openxmlformats.org/drawingml/2006/table">
            <a:tbl>
              <a:tblPr/>
              <a:tblGrid>
                <a:gridCol w="3352800">
                  <a:extLst>
                    <a:ext uri="{9D8B030D-6E8A-4147-A177-3AD203B41FA5}">
                      <a16:colId xmlns:a16="http://schemas.microsoft.com/office/drawing/2014/main" val="1101736430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3142992280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1855113290"/>
                    </a:ext>
                  </a:extLst>
                </a:gridCol>
              </a:tblGrid>
              <a:tr h="5604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Kategorie</a:t>
                      </a:r>
                    </a:p>
                  </a:txBody>
                  <a:tcPr marL="111760" marR="111760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Benigní</a:t>
                      </a: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Maligní</a:t>
                      </a: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913124"/>
                  </a:ext>
                </a:extLst>
              </a:tr>
              <a:tr h="31720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Hladkosvalové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Leiomyom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Leiomyosarkom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5125364"/>
                  </a:ext>
                </a:extLst>
              </a:tr>
              <a:tr h="6026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Z příčně pruhované svaloviny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(kosterní a myokardiální) </a:t>
                      </a:r>
                    </a:p>
                  </a:txBody>
                  <a:tcPr marL="111760" marR="111760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Rabdomyom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Rhabdomyosarkom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250130"/>
                  </a:ext>
                </a:extLst>
              </a:tr>
              <a:tr h="31720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Adipocytární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Lipom</a:t>
                      </a: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Liposarkom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9528649"/>
                  </a:ext>
                </a:extLst>
              </a:tr>
              <a:tr h="35944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Vaskulární</a:t>
                      </a:r>
                    </a:p>
                  </a:txBody>
                  <a:tcPr marL="111760" marR="111760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Angiom</a:t>
                      </a: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Angiosarkom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8129237"/>
                  </a:ext>
                </a:extLst>
              </a:tr>
              <a:tr h="31720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Kostní</a:t>
                      </a:r>
                    </a:p>
                  </a:txBody>
                  <a:tcPr marL="111760" marR="111760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Osteom</a:t>
                      </a: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Osteosarkom</a:t>
                      </a: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3588534"/>
                  </a:ext>
                </a:extLst>
              </a:tr>
              <a:tr h="5604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Chrupavčité</a:t>
                      </a:r>
                    </a:p>
                  </a:txBody>
                  <a:tcPr marL="111760" marR="111760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Chondrom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Chondrosarkom</a:t>
                      </a: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0604296"/>
                  </a:ext>
                </a:extLst>
              </a:tr>
              <a:tr h="5604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Měkko-tkáňové</a:t>
                      </a:r>
                    </a:p>
                  </a:txBody>
                  <a:tcPr marL="111760" marR="111760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Synoviální sarkom</a:t>
                      </a: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731147"/>
                  </a:ext>
                </a:extLst>
              </a:tr>
              <a:tr h="56049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+ </a:t>
                      </a: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fibrohistiocytární</a:t>
                      </a: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, </a:t>
                      </a: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fibroblastické</a:t>
                      </a: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a </a:t>
                      </a: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myofibroblastické</a:t>
                      </a: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, </a:t>
                      </a: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perivaskulární</a:t>
                      </a: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, gastrointestinální </a:t>
                      </a:r>
                      <a:r>
                        <a:rPr kumimoji="0" lang="cs-CZ" alt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stromální</a:t>
                      </a: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tumory (GIST), nádory nejisté diferenciace a nediferencované</a:t>
                      </a:r>
                    </a:p>
                  </a:txBody>
                  <a:tcPr marL="111760" marR="111760"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11760" marR="111760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4720803"/>
                  </a:ext>
                </a:extLst>
              </a:tr>
            </a:tbl>
          </a:graphicData>
        </a:graphic>
      </p:graphicFrame>
      <p:sp>
        <p:nvSpPr>
          <p:cNvPr id="31788" name="TextovéPole 1">
            <a:extLst>
              <a:ext uri="{FF2B5EF4-FFF2-40B4-BE49-F238E27FC236}">
                <a16:creationId xmlns:a16="http://schemas.microsoft.com/office/drawing/2014/main" id="{30D1B8D7-2E4B-43A2-9B9B-77C72E9D98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5421" y="6371583"/>
            <a:ext cx="5464381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dirty="0"/>
              <a:t>+ </a:t>
            </a:r>
            <a:r>
              <a:rPr lang="cs-CZ" altLang="cs-CZ" sz="2000" dirty="0" err="1"/>
              <a:t>hematoonkologické</a:t>
            </a:r>
            <a:r>
              <a:rPr lang="cs-CZ" altLang="cs-CZ" sz="2000" dirty="0"/>
              <a:t> malignity: leukémie a lymfomy</a:t>
            </a:r>
          </a:p>
        </p:txBody>
      </p:sp>
    </p:spTree>
    <p:extLst>
      <p:ext uri="{BB962C8B-B14F-4D97-AF65-F5344CB8AC3E}">
        <p14:creationId xmlns:p14="http://schemas.microsoft.com/office/powerpoint/2010/main" val="6369468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413754" y="1871910"/>
            <a:ext cx="7878763" cy="4953000"/>
          </a:xfrm>
        </p:spPr>
        <p:txBody>
          <a:bodyPr/>
          <a:lstStyle/>
          <a:p>
            <a:pPr marL="0" indent="0">
              <a:buNone/>
            </a:pPr>
            <a:r>
              <a:rPr lang="cs-CZ" sz="2800" dirty="0">
                <a:latin typeface="Calibri" charset="0"/>
              </a:rPr>
              <a:t>nebolestivý, může být objemný</a:t>
            </a:r>
          </a:p>
          <a:p>
            <a:pPr marL="0" indent="0">
              <a:buNone/>
            </a:pPr>
            <a:r>
              <a:rPr lang="cs-CZ" sz="2800" dirty="0">
                <a:solidFill>
                  <a:srgbClr val="000000"/>
                </a:solidFill>
                <a:latin typeface="Calibri"/>
                <a:cs typeface="Calibri"/>
              </a:rPr>
              <a:t>makro i mikro: - zralá tuková tkáň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18034" y="304800"/>
            <a:ext cx="77724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LIPOM</a:t>
            </a:r>
          </a:p>
        </p:txBody>
      </p:sp>
      <p:pic>
        <p:nvPicPr>
          <p:cNvPr id="5" name="Picture 9" descr="lipoma20x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352801"/>
            <a:ext cx="3708400" cy="2670175"/>
          </a:xfrm>
          <a:prstGeom prst="rect">
            <a:avLst/>
          </a:prstGeom>
          <a:noFill/>
          <a:ln w="9525">
            <a:solidFill>
              <a:srgbClr val="609CC9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826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>
            <a:extLst>
              <a:ext uri="{FF2B5EF4-FFF2-40B4-BE49-F238E27FC236}">
                <a16:creationId xmlns:a16="http://schemas.microsoft.com/office/drawing/2014/main" id="{4AEEA07B-B084-4FFB-9551-5A001EE7381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080952" y="0"/>
            <a:ext cx="10058400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Cílové geny genetického poškození</a:t>
            </a:r>
          </a:p>
        </p:txBody>
      </p:sp>
      <p:sp>
        <p:nvSpPr>
          <p:cNvPr id="363523" name="Rectangle 3">
            <a:extLst>
              <a:ext uri="{FF2B5EF4-FFF2-40B4-BE49-F238E27FC236}">
                <a16:creationId xmlns:a16="http://schemas.microsoft.com/office/drawing/2014/main" id="{5423D528-8838-4680-BF7C-30AB920E19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34243" y="1910444"/>
            <a:ext cx="8686800" cy="4525963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sz="2800" b="1" dirty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>
                <a:solidFill>
                  <a:schemeClr val="accent2"/>
                </a:solidFill>
              </a:rPr>
              <a:t>Protoonkogeny</a:t>
            </a:r>
            <a:r>
              <a:rPr lang="cs-CZ" altLang="cs-CZ" sz="2800" dirty="0"/>
              <a:t> (dominantní; podpora proliferace buněk)</a:t>
            </a:r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sz="2800" b="1" dirty="0">
                <a:solidFill>
                  <a:schemeClr val="accent2"/>
                </a:solidFill>
              </a:rPr>
              <a:t> Tumor supresorové geny</a:t>
            </a:r>
            <a:r>
              <a:rPr lang="cs-CZ" altLang="cs-CZ" sz="2800" dirty="0">
                <a:solidFill>
                  <a:schemeClr val="accent2"/>
                </a:solidFill>
              </a:rPr>
              <a:t> </a:t>
            </a:r>
            <a:r>
              <a:rPr lang="cs-CZ" altLang="cs-CZ" sz="2800" dirty="0"/>
              <a:t>(recesivní; inhibice růstu)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sz="2800" b="1" dirty="0"/>
              <a:t> </a:t>
            </a:r>
            <a:r>
              <a:rPr lang="cs-CZ" altLang="cs-CZ" sz="2400" b="1" dirty="0"/>
              <a:t>Strážci genomu</a:t>
            </a:r>
            <a:r>
              <a:rPr lang="cs-CZ" altLang="cs-CZ" sz="2400" dirty="0"/>
              <a:t> (</a:t>
            </a:r>
            <a:r>
              <a:rPr lang="cs-CZ" altLang="cs-CZ" sz="2400" dirty="0" err="1"/>
              <a:t>gatekeepers</a:t>
            </a:r>
            <a:r>
              <a:rPr lang="cs-CZ" altLang="cs-CZ" sz="2400" dirty="0"/>
              <a:t>: </a:t>
            </a:r>
            <a:r>
              <a:rPr lang="cs-CZ" altLang="cs-CZ" sz="2400" i="1" dirty="0"/>
              <a:t>p53, RB</a:t>
            </a:r>
            <a:r>
              <a:rPr lang="cs-CZ" altLang="cs-CZ" sz="2400" dirty="0"/>
              <a:t>)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sz="2400" b="1" dirty="0"/>
              <a:t> Dozorčí geny</a:t>
            </a:r>
            <a:r>
              <a:rPr lang="cs-CZ" altLang="cs-CZ" sz="2400" dirty="0"/>
              <a:t> (</a:t>
            </a:r>
            <a:r>
              <a:rPr lang="cs-CZ" altLang="cs-CZ" sz="2400" dirty="0" err="1"/>
              <a:t>caretakers</a:t>
            </a:r>
            <a:r>
              <a:rPr lang="cs-CZ" altLang="cs-CZ" sz="2400" dirty="0"/>
              <a:t>: udržení integrity genomu a reparace DNA)</a:t>
            </a:r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sz="2800" b="1" dirty="0">
                <a:solidFill>
                  <a:schemeClr val="accent2"/>
                </a:solidFill>
              </a:rPr>
              <a:t> Geny </a:t>
            </a:r>
            <a:r>
              <a:rPr lang="cs-CZ" altLang="cs-CZ" sz="2800" b="1">
                <a:solidFill>
                  <a:schemeClr val="accent2"/>
                </a:solidFill>
              </a:rPr>
              <a:t>regulující apoptózu</a:t>
            </a:r>
            <a:endParaRPr lang="cs-CZ" altLang="cs-CZ" sz="2800" b="1" dirty="0">
              <a:solidFill>
                <a:schemeClr val="accent2"/>
              </a:solidFill>
            </a:endParaRPr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sz="2800" b="1" dirty="0">
                <a:solidFill>
                  <a:schemeClr val="accent2"/>
                </a:solidFill>
              </a:rPr>
              <a:t> Geny řídící reparaci DNA</a:t>
            </a:r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sz="2800" b="1" dirty="0">
                <a:solidFill>
                  <a:schemeClr val="accent2"/>
                </a:solidFill>
              </a:rPr>
              <a:t> Onkogenní </a:t>
            </a:r>
            <a:r>
              <a:rPr lang="cs-CZ" altLang="cs-CZ" sz="2800" b="1" dirty="0" err="1">
                <a:solidFill>
                  <a:schemeClr val="accent2"/>
                </a:solidFill>
              </a:rPr>
              <a:t>mikroRNA</a:t>
            </a:r>
            <a:endParaRPr lang="cs-CZ" altLang="cs-CZ" sz="2800" b="1" dirty="0">
              <a:solidFill>
                <a:schemeClr val="accent2"/>
              </a:solidFill>
            </a:endParaRPr>
          </a:p>
          <a:p>
            <a:pPr eaLnBrk="1" hangingPunct="1">
              <a:defRPr/>
            </a:pPr>
            <a:endParaRPr lang="cs-CZ" altLang="cs-CZ" sz="2800" b="1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091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455D28-B397-4C7F-9B38-54A938AE7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Nádory dětského věku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C720FBC3-A05E-4DF1-B0D4-6A1D17ED7B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79" y="1868391"/>
            <a:ext cx="5513169" cy="4574245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AB58CB4-5A1D-4FBF-B81B-99C3613770F8}"/>
              </a:ext>
            </a:extLst>
          </p:cNvPr>
          <p:cNvSpPr txBox="1"/>
          <p:nvPr/>
        </p:nvSpPr>
        <p:spPr>
          <a:xfrm>
            <a:off x="206812" y="3492705"/>
            <a:ext cx="194636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400" b="1" dirty="0"/>
              <a:t>Sarkomy měkkých tkání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6A51F4C-027A-43B2-B53C-FF8B00067517}"/>
              </a:ext>
            </a:extLst>
          </p:cNvPr>
          <p:cNvSpPr txBox="1"/>
          <p:nvPr/>
        </p:nvSpPr>
        <p:spPr>
          <a:xfrm>
            <a:off x="165990" y="4230622"/>
            <a:ext cx="251139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400" b="1" dirty="0" err="1"/>
              <a:t>Nefroblastom</a:t>
            </a:r>
            <a:r>
              <a:rPr lang="cs-CZ" sz="1400" b="1" dirty="0"/>
              <a:t> – </a:t>
            </a:r>
            <a:r>
              <a:rPr lang="cs-CZ" sz="1400" b="1" dirty="0" err="1"/>
              <a:t>Wilmsův</a:t>
            </a:r>
            <a:r>
              <a:rPr lang="cs-CZ" sz="1400" b="1" dirty="0"/>
              <a:t> nádor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6FB0FA3-B4C1-4062-B770-ED0B04426A8A}"/>
              </a:ext>
            </a:extLst>
          </p:cNvPr>
          <p:cNvSpPr txBox="1"/>
          <p:nvPr/>
        </p:nvSpPr>
        <p:spPr>
          <a:xfrm>
            <a:off x="930728" y="2909546"/>
            <a:ext cx="122245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400" b="1" dirty="0"/>
              <a:t>Sarkomy kostí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DA20C98-9986-4EE3-AD68-82ED741E3295}"/>
              </a:ext>
            </a:extLst>
          </p:cNvPr>
          <p:cNvSpPr txBox="1"/>
          <p:nvPr/>
        </p:nvSpPr>
        <p:spPr>
          <a:xfrm>
            <a:off x="6525540" y="2736031"/>
            <a:ext cx="54677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Věkové rozdíly:</a:t>
            </a:r>
          </a:p>
          <a:p>
            <a:pPr marL="285750" indent="-285750">
              <a:buFontTx/>
              <a:buChar char="-"/>
            </a:pPr>
            <a:r>
              <a:rPr lang="cs-CZ" b="1" dirty="0"/>
              <a:t>Do 5 let</a:t>
            </a:r>
          </a:p>
          <a:p>
            <a:r>
              <a:rPr lang="cs-CZ" dirty="0"/>
              <a:t>      ALL</a:t>
            </a:r>
          </a:p>
          <a:p>
            <a:r>
              <a:rPr lang="cs-CZ" dirty="0"/>
              <a:t>      embryonální nádory: meduloblastom, neuroblastom,   </a:t>
            </a:r>
          </a:p>
          <a:p>
            <a:r>
              <a:rPr lang="cs-CZ" dirty="0"/>
              <a:t>      </a:t>
            </a:r>
            <a:r>
              <a:rPr lang="cs-CZ" dirty="0" err="1"/>
              <a:t>nefroblastom</a:t>
            </a:r>
            <a:r>
              <a:rPr lang="cs-CZ" dirty="0"/>
              <a:t>, rabdomyosarkom, </a:t>
            </a:r>
            <a:r>
              <a:rPr lang="cs-CZ" dirty="0" err="1"/>
              <a:t>hepatoblastom</a:t>
            </a:r>
            <a:r>
              <a:rPr lang="cs-CZ" dirty="0"/>
              <a:t> </a:t>
            </a:r>
          </a:p>
          <a:p>
            <a:pPr marL="285750" indent="-285750">
              <a:buFontTx/>
              <a:buChar char="-"/>
            </a:pPr>
            <a:r>
              <a:rPr lang="cs-CZ" b="1" dirty="0"/>
              <a:t>10-15 let: </a:t>
            </a:r>
          </a:p>
          <a:p>
            <a:r>
              <a:rPr lang="cs-CZ" dirty="0"/>
              <a:t>      lymfomy (NHL, HL) </a:t>
            </a:r>
          </a:p>
          <a:p>
            <a:r>
              <a:rPr lang="cs-CZ" dirty="0"/>
              <a:t>      kosti: osteosarkom, </a:t>
            </a:r>
            <a:r>
              <a:rPr lang="cs-CZ" dirty="0" err="1"/>
              <a:t>Ewingův</a:t>
            </a:r>
            <a:r>
              <a:rPr lang="cs-CZ" dirty="0"/>
              <a:t> sarkom</a:t>
            </a:r>
          </a:p>
          <a:p>
            <a:r>
              <a:rPr lang="cs-CZ" dirty="0"/>
              <a:t>      </a:t>
            </a:r>
            <a:r>
              <a:rPr lang="cs-CZ" dirty="0" err="1"/>
              <a:t>germinální</a:t>
            </a:r>
            <a:r>
              <a:rPr lang="cs-CZ" dirty="0"/>
              <a:t> nádory</a:t>
            </a:r>
          </a:p>
        </p:txBody>
      </p:sp>
    </p:spTree>
    <p:extLst>
      <p:ext uri="{BB962C8B-B14F-4D97-AF65-F5344CB8AC3E}">
        <p14:creationId xmlns:p14="http://schemas.microsoft.com/office/powerpoint/2010/main" val="14605823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9C7AA0-05FF-7D45-B9CB-77AD35276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>
                <a:solidFill>
                  <a:srgbClr val="FF0000"/>
                </a:solidFill>
              </a:rPr>
              <a:t>Diagnostika nádorů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B867893-C17C-F049-ACAE-99B3CC0193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2400" b="1" dirty="0"/>
              <a:t>Brzké </a:t>
            </a:r>
            <a:r>
              <a:rPr lang="cs-CZ" sz="2400" b="1" dirty="0" err="1"/>
              <a:t>zachcení</a:t>
            </a:r>
            <a:r>
              <a:rPr lang="cs-CZ" sz="2400" b="1" dirty="0"/>
              <a:t>, diagnostika a </a:t>
            </a:r>
            <a:r>
              <a:rPr lang="cs-CZ" sz="2400" b="1" dirty="0" err="1"/>
              <a:t>staging</a:t>
            </a:r>
            <a:r>
              <a:rPr lang="cs-CZ" sz="2400" b="1" dirty="0"/>
              <a:t> jsou esenciální pro úspěšnou léčbu. </a:t>
            </a:r>
          </a:p>
          <a:p>
            <a:pPr>
              <a:defRPr/>
            </a:pPr>
            <a:r>
              <a:rPr lang="cs-CZ" sz="2400" b="1" dirty="0"/>
              <a:t>Screeningové programy zvyšují záchyt asymptomatických lézí</a:t>
            </a:r>
          </a:p>
          <a:p>
            <a:pPr lvl="1">
              <a:defRPr/>
            </a:pPr>
            <a:r>
              <a:rPr lang="cs-CZ" sz="2200" b="1" dirty="0"/>
              <a:t>Okultní test krvácení ze stolice</a:t>
            </a:r>
          </a:p>
          <a:p>
            <a:pPr lvl="1">
              <a:defRPr/>
            </a:pPr>
            <a:r>
              <a:rPr lang="cs-CZ" sz="2200" b="1" dirty="0"/>
              <a:t>Cytologické vyšetření z děložního čípku</a:t>
            </a:r>
          </a:p>
          <a:p>
            <a:pPr lvl="1">
              <a:defRPr/>
            </a:pPr>
            <a:r>
              <a:rPr lang="cs-CZ" sz="2200" b="1" dirty="0"/>
              <a:t>Mamografie</a:t>
            </a:r>
          </a:p>
          <a:p>
            <a:pPr lvl="1">
              <a:defRPr/>
            </a:pPr>
            <a:r>
              <a:rPr lang="cs-CZ" sz="2200" b="1" dirty="0"/>
              <a:t>Preventivní vyšetření praktickým lékařem!!!!!</a:t>
            </a:r>
          </a:p>
          <a:p>
            <a:pPr marL="0" indent="0">
              <a:buNone/>
              <a:defRPr/>
            </a:pPr>
            <a:endParaRPr lang="cs-CZ" dirty="0"/>
          </a:p>
          <a:p>
            <a:pPr marL="0" indent="0">
              <a:buNone/>
              <a:defRPr/>
            </a:pPr>
            <a:endParaRPr lang="cs-CZ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8653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ovéPole 53">
            <a:extLst>
              <a:ext uri="{FF2B5EF4-FFF2-40B4-BE49-F238E27FC236}">
                <a16:creationId xmlns:a16="http://schemas.microsoft.com/office/drawing/2014/main" id="{D7322A3F-B6CE-7D4F-A001-A52BAC8CF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0"/>
            <a:ext cx="2786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>
                <a:latin typeface="Comic Sans MS" panose="030F0902030302020204" pitchFamily="66" charset="0"/>
              </a:rPr>
              <a:t>diagnostický algoritmus</a:t>
            </a:r>
          </a:p>
        </p:txBody>
      </p:sp>
      <p:grpSp>
        <p:nvGrpSpPr>
          <p:cNvPr id="44035" name="Skupina 28">
            <a:extLst>
              <a:ext uri="{FF2B5EF4-FFF2-40B4-BE49-F238E27FC236}">
                <a16:creationId xmlns:a16="http://schemas.microsoft.com/office/drawing/2014/main" id="{CD212F27-ABE0-2341-ADAC-790FC802FDCE}"/>
              </a:ext>
            </a:extLst>
          </p:cNvPr>
          <p:cNvGrpSpPr>
            <a:grpSpLocks/>
          </p:cNvGrpSpPr>
          <p:nvPr/>
        </p:nvGrpSpPr>
        <p:grpSpPr bwMode="auto">
          <a:xfrm>
            <a:off x="2573262" y="184944"/>
            <a:ext cx="7743825" cy="6353175"/>
            <a:chOff x="285750" y="0"/>
            <a:chExt cx="7743825" cy="6353175"/>
          </a:xfrm>
        </p:grpSpPr>
        <p:sp>
          <p:nvSpPr>
            <p:cNvPr id="44036" name="TextovéPole 1">
              <a:extLst>
                <a:ext uri="{FF2B5EF4-FFF2-40B4-BE49-F238E27FC236}">
                  <a16:creationId xmlns:a16="http://schemas.microsoft.com/office/drawing/2014/main" id="{ACFE2D2E-7E8D-484A-A33E-D5744695FC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43250" y="0"/>
              <a:ext cx="2357438" cy="64633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800" b="1" dirty="0">
                  <a:latin typeface="Comic Sans MS" panose="030F0902030302020204" pitchFamily="66" charset="0"/>
                </a:rPr>
                <a:t>klinické příznaky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800" b="1" dirty="0">
                  <a:latin typeface="Comic Sans MS" panose="030F0902030302020204" pitchFamily="66" charset="0"/>
                </a:rPr>
                <a:t>fyzikální vyšetření</a:t>
              </a:r>
            </a:p>
          </p:txBody>
        </p:sp>
        <p:sp>
          <p:nvSpPr>
            <p:cNvPr id="3" name="Šipka dolů 2">
              <a:extLst>
                <a:ext uri="{FF2B5EF4-FFF2-40B4-BE49-F238E27FC236}">
                  <a16:creationId xmlns:a16="http://schemas.microsoft.com/office/drawing/2014/main" id="{1C91FF3D-D73A-2241-8DCD-631E0AF95AC2}"/>
                </a:ext>
              </a:extLst>
            </p:cNvPr>
            <p:cNvSpPr/>
            <p:nvPr/>
          </p:nvSpPr>
          <p:spPr bwMode="auto">
            <a:xfrm>
              <a:off x="4071937" y="642937"/>
              <a:ext cx="214313" cy="357188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cs-CZ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cxnSp>
          <p:nvCxnSpPr>
            <p:cNvPr id="44038" name="Přímá spojovací šipka 5">
              <a:extLst>
                <a:ext uri="{FF2B5EF4-FFF2-40B4-BE49-F238E27FC236}">
                  <a16:creationId xmlns:a16="http://schemas.microsoft.com/office/drawing/2014/main" id="{4CBB153A-721D-F34E-AE54-2DED0708C0B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 flipV="1">
              <a:off x="2714625" y="1643063"/>
              <a:ext cx="1357313" cy="428625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4039" name="Přímá spojovací šipka 7">
              <a:extLst>
                <a:ext uri="{FF2B5EF4-FFF2-40B4-BE49-F238E27FC236}">
                  <a16:creationId xmlns:a16="http://schemas.microsoft.com/office/drawing/2014/main" id="{63631DE4-1032-3E44-9CDF-32FB0502E73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214813" y="1643063"/>
              <a:ext cx="1357312" cy="500062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4040" name="TextovéPole 8">
              <a:extLst>
                <a:ext uri="{FF2B5EF4-FFF2-40B4-BE49-F238E27FC236}">
                  <a16:creationId xmlns:a16="http://schemas.microsoft.com/office/drawing/2014/main" id="{5D3AEA38-AA4B-EC49-8963-53864771A5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43250" y="1714500"/>
              <a:ext cx="642938" cy="3381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600" b="1" dirty="0">
                  <a:solidFill>
                    <a:srgbClr val="FF0000"/>
                  </a:solidFill>
                  <a:latin typeface="Comic Sans MS" panose="030F0902030302020204" pitchFamily="66" charset="0"/>
                </a:rPr>
                <a:t>ano</a:t>
              </a:r>
            </a:p>
          </p:txBody>
        </p:sp>
        <p:sp>
          <p:nvSpPr>
            <p:cNvPr id="44041" name="TextovéPole 10">
              <a:extLst>
                <a:ext uri="{FF2B5EF4-FFF2-40B4-BE49-F238E27FC236}">
                  <a16:creationId xmlns:a16="http://schemas.microsoft.com/office/drawing/2014/main" id="{7D25A966-DF3F-FB49-99F1-360CFCA4DD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0" y="1714500"/>
              <a:ext cx="500063" cy="3381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600" b="1" dirty="0">
                  <a:latin typeface="Comic Sans MS" panose="030F0902030302020204" pitchFamily="66" charset="0"/>
                </a:rPr>
                <a:t>ne</a:t>
              </a:r>
            </a:p>
          </p:txBody>
        </p:sp>
        <p:sp>
          <p:nvSpPr>
            <p:cNvPr id="44042" name="TextovéPole 13">
              <a:extLst>
                <a:ext uri="{FF2B5EF4-FFF2-40B4-BE49-F238E27FC236}">
                  <a16:creationId xmlns:a16="http://schemas.microsoft.com/office/drawing/2014/main" id="{2BFB5B7D-04EB-4C43-BA34-ED625C6328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4375" y="2143125"/>
              <a:ext cx="2857500" cy="64633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800" b="1" dirty="0">
                  <a:latin typeface="Comic Sans MS" panose="030F0902030302020204" pitchFamily="66" charset="0"/>
                </a:rPr>
                <a:t>Zobrazovací metody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800" b="1" dirty="0">
                  <a:latin typeface="Comic Sans MS" panose="030F0902030302020204" pitchFamily="66" charset="0"/>
                </a:rPr>
                <a:t>(RTG</a:t>
              </a:r>
              <a:r>
                <a:rPr lang="cs-CZ" altLang="cs-CZ" sz="1600" dirty="0">
                  <a:latin typeface="Comic Sans MS" panose="030F0902030302020204" pitchFamily="66" charset="0"/>
                </a:rPr>
                <a:t>, CT, MRI,…USG,…)</a:t>
              </a:r>
            </a:p>
          </p:txBody>
        </p:sp>
        <p:cxnSp>
          <p:nvCxnSpPr>
            <p:cNvPr id="44043" name="Přímá spojovací šipka 17">
              <a:extLst>
                <a:ext uri="{FF2B5EF4-FFF2-40B4-BE49-F238E27FC236}">
                  <a16:creationId xmlns:a16="http://schemas.microsoft.com/office/drawing/2014/main" id="{83AE6E45-ED74-8C4D-BFA3-16B7D999383F}"/>
                </a:ext>
              </a:extLst>
            </p:cNvPr>
            <p:cNvCxnSpPr>
              <a:cxnSpLocks noChangeShapeType="1"/>
              <a:stCxn id="44042" idx="2"/>
            </p:cNvCxnSpPr>
            <p:nvPr/>
          </p:nvCxnSpPr>
          <p:spPr bwMode="auto">
            <a:xfrm>
              <a:off x="2143125" y="2789456"/>
              <a:ext cx="1214438" cy="639545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4044" name="TextovéPole 18">
              <a:extLst>
                <a:ext uri="{FF2B5EF4-FFF2-40B4-BE49-F238E27FC236}">
                  <a16:creationId xmlns:a16="http://schemas.microsoft.com/office/drawing/2014/main" id="{A36C8D3D-37CB-2943-8D9B-010DA9C997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0375" y="3429000"/>
              <a:ext cx="2500313" cy="64633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None/>
              </a:pPr>
              <a:r>
                <a:rPr lang="cs-CZ" altLang="cs-CZ" sz="1800" b="1" dirty="0" err="1">
                  <a:latin typeface="Comic Sans MS" panose="030F0902030302020204" pitchFamily="66" charset="0"/>
                </a:rPr>
                <a:t>Suspekce</a:t>
              </a:r>
              <a:r>
                <a:rPr lang="cs-CZ" altLang="cs-CZ" sz="1800" b="1" dirty="0">
                  <a:latin typeface="Comic Sans MS" panose="030F0902030302020204" pitchFamily="66" charset="0"/>
                </a:rPr>
                <a:t> nádorového onemocnění </a:t>
              </a:r>
            </a:p>
          </p:txBody>
        </p:sp>
        <p:cxnSp>
          <p:nvCxnSpPr>
            <p:cNvPr id="44045" name="Přímá spojovací šipka 28">
              <a:extLst>
                <a:ext uri="{FF2B5EF4-FFF2-40B4-BE49-F238E27FC236}">
                  <a16:creationId xmlns:a16="http://schemas.microsoft.com/office/drawing/2014/main" id="{B3F3DE29-B61B-914A-A958-57EC35DF895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3713956" y="4144169"/>
              <a:ext cx="714375" cy="1588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4046" name="Přímá spojovací šipka 30">
              <a:extLst>
                <a:ext uri="{FF2B5EF4-FFF2-40B4-BE49-F238E27FC236}">
                  <a16:creationId xmlns:a16="http://schemas.microsoft.com/office/drawing/2014/main" id="{D8C82B1E-F974-5444-8C22-1B92335AC58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500563" y="2571750"/>
              <a:ext cx="1071562" cy="857250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4047" name="TextovéPole 31">
              <a:extLst>
                <a:ext uri="{FF2B5EF4-FFF2-40B4-BE49-F238E27FC236}">
                  <a16:creationId xmlns:a16="http://schemas.microsoft.com/office/drawing/2014/main" id="{7D703DBE-5CA6-1D4E-8B5C-8F11F53CA4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86188" y="4000500"/>
              <a:ext cx="642937" cy="3381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600" b="1" dirty="0">
                  <a:solidFill>
                    <a:srgbClr val="FF0000"/>
                  </a:solidFill>
                  <a:latin typeface="Comic Sans MS" panose="030F0902030302020204" pitchFamily="66" charset="0"/>
                </a:rPr>
                <a:t>ano</a:t>
              </a:r>
            </a:p>
          </p:txBody>
        </p:sp>
        <p:sp>
          <p:nvSpPr>
            <p:cNvPr id="44048" name="TextovéPole 33">
              <a:extLst>
                <a:ext uri="{FF2B5EF4-FFF2-40B4-BE49-F238E27FC236}">
                  <a16:creationId xmlns:a16="http://schemas.microsoft.com/office/drawing/2014/main" id="{E088210A-89F6-EF4A-8F09-C5A947DEB3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57750" y="2714625"/>
              <a:ext cx="500063" cy="3381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600" b="1" dirty="0">
                  <a:latin typeface="Comic Sans MS" panose="030F0902030302020204" pitchFamily="66" charset="0"/>
                </a:rPr>
                <a:t>ne</a:t>
              </a:r>
            </a:p>
          </p:txBody>
        </p:sp>
        <p:sp>
          <p:nvSpPr>
            <p:cNvPr id="44049" name="TextovéPole 34">
              <a:extLst>
                <a:ext uri="{FF2B5EF4-FFF2-40B4-BE49-F238E27FC236}">
                  <a16:creationId xmlns:a16="http://schemas.microsoft.com/office/drawing/2014/main" id="{A9CBD98A-BBD5-4C4F-ABD2-D08E15B401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14625" y="4572000"/>
              <a:ext cx="2786064" cy="369332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800" b="1" dirty="0" err="1">
                  <a:latin typeface="Comic Sans MS" panose="030F0902030302020204" pitchFamily="66" charset="0"/>
                </a:rPr>
                <a:t>exploratorativní</a:t>
              </a:r>
              <a:r>
                <a:rPr lang="cs-CZ" altLang="cs-CZ" sz="1800" b="1" dirty="0">
                  <a:latin typeface="Comic Sans MS" panose="030F0902030302020204" pitchFamily="66" charset="0"/>
                </a:rPr>
                <a:t> biopsie</a:t>
              </a:r>
            </a:p>
          </p:txBody>
        </p:sp>
        <p:cxnSp>
          <p:nvCxnSpPr>
            <p:cNvPr id="44050" name="Přímá spojovací šipka 36">
              <a:extLst>
                <a:ext uri="{FF2B5EF4-FFF2-40B4-BE49-F238E27FC236}">
                  <a16:creationId xmlns:a16="http://schemas.microsoft.com/office/drawing/2014/main" id="{562B15C3-7FB0-C946-BFF6-92ACA46527B0}"/>
                </a:ext>
              </a:extLst>
            </p:cNvPr>
            <p:cNvCxnSpPr>
              <a:cxnSpLocks noChangeShapeType="1"/>
              <a:stCxn id="44049" idx="2"/>
            </p:cNvCxnSpPr>
            <p:nvPr/>
          </p:nvCxnSpPr>
          <p:spPr bwMode="auto">
            <a:xfrm>
              <a:off x="4107657" y="4941332"/>
              <a:ext cx="34132" cy="638732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4051" name="TextovéPole 42">
              <a:extLst>
                <a:ext uri="{FF2B5EF4-FFF2-40B4-BE49-F238E27FC236}">
                  <a16:creationId xmlns:a16="http://schemas.microsoft.com/office/drawing/2014/main" id="{9751DADE-1E7C-0D43-B5FC-558F9C0159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3313" y="5572125"/>
              <a:ext cx="1285875" cy="64611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800" b="1" dirty="0">
                  <a:latin typeface="Comic Sans MS" panose="030F0902030302020204" pitchFamily="66" charset="0"/>
                </a:rPr>
                <a:t>maligní tumor</a:t>
              </a:r>
            </a:p>
          </p:txBody>
        </p:sp>
        <p:sp>
          <p:nvSpPr>
            <p:cNvPr id="44052" name="TextovéPole 46">
              <a:extLst>
                <a:ext uri="{FF2B5EF4-FFF2-40B4-BE49-F238E27FC236}">
                  <a16:creationId xmlns:a16="http://schemas.microsoft.com/office/drawing/2014/main" id="{C1F5DE65-DEE4-9D45-A27C-817EF8FFEC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00688" y="3857625"/>
              <a:ext cx="2214562" cy="646113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800" b="1" dirty="0">
                  <a:latin typeface="Comic Sans MS" panose="030F0902030302020204" pitchFamily="66" charset="0"/>
                </a:rPr>
                <a:t>benigní tumor, </a:t>
              </a:r>
              <a:r>
                <a:rPr lang="cs-CZ" altLang="cs-CZ" sz="1800" b="1" dirty="0" err="1">
                  <a:latin typeface="Comic Sans MS" panose="030F0902030302020204" pitchFamily="66" charset="0"/>
                </a:rPr>
                <a:t>pseudotumor</a:t>
              </a:r>
              <a:endParaRPr lang="cs-CZ" altLang="cs-CZ" sz="1800" b="1" dirty="0">
                <a:latin typeface="Comic Sans MS" panose="030F0902030302020204" pitchFamily="66" charset="0"/>
              </a:endParaRPr>
            </a:p>
          </p:txBody>
        </p:sp>
        <p:sp>
          <p:nvSpPr>
            <p:cNvPr id="44053" name="TextovéPole 49">
              <a:extLst>
                <a:ext uri="{FF2B5EF4-FFF2-40B4-BE49-F238E27FC236}">
                  <a16:creationId xmlns:a16="http://schemas.microsoft.com/office/drawing/2014/main" id="{489A54E3-364F-654A-8AAE-72C85C79A8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1563" y="5429250"/>
              <a:ext cx="1643062" cy="923925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800" b="1">
                  <a:latin typeface="Comic Sans MS" panose="030F0902030302020204" pitchFamily="66" charset="0"/>
                </a:rPr>
                <a:t>typing, grading, staging</a:t>
              </a:r>
            </a:p>
          </p:txBody>
        </p:sp>
        <p:sp>
          <p:nvSpPr>
            <p:cNvPr id="44054" name="TextovéPole 50">
              <a:extLst>
                <a:ext uri="{FF2B5EF4-FFF2-40B4-BE49-F238E27FC236}">
                  <a16:creationId xmlns:a16="http://schemas.microsoft.com/office/drawing/2014/main" id="{E79358F9-7A64-4746-A14D-5C8CB57F92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750" y="3929063"/>
              <a:ext cx="2428875" cy="646331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800" b="1" dirty="0">
                  <a:latin typeface="Comic Sans MS" panose="030F0902030302020204" pitchFamily="66" charset="0"/>
                </a:rPr>
                <a:t>Diagnostikovaný tumor </a:t>
              </a:r>
              <a:r>
                <a:rPr lang="cs-CZ" altLang="cs-CZ" sz="1800" b="1" dirty="0">
                  <a:latin typeface="Arial" panose="020B0604020202020204" pitchFamily="34" charset="0"/>
                  <a:cs typeface="Arial" panose="020B0604020202020204" pitchFamily="34" charset="0"/>
                </a:rPr>
                <a:t>→ </a:t>
              </a:r>
              <a:r>
                <a:rPr lang="cs-CZ" altLang="cs-CZ" sz="1800" b="1" dirty="0">
                  <a:latin typeface="Comic Sans MS" panose="030F0902030302020204" pitchFamily="66" charset="0"/>
                  <a:cs typeface="Arial" panose="020B0604020202020204" pitchFamily="34" charset="0"/>
                </a:rPr>
                <a:t>léčba</a:t>
              </a:r>
              <a:endParaRPr lang="cs-CZ" altLang="cs-CZ" sz="1800" b="1" dirty="0">
                <a:latin typeface="Comic Sans MS" panose="030F0902030302020204" pitchFamily="66" charset="0"/>
              </a:endParaRPr>
            </a:p>
          </p:txBody>
        </p:sp>
        <p:pic>
          <p:nvPicPr>
            <p:cNvPr id="44055" name="Picture 2">
              <a:extLst>
                <a:ext uri="{FF2B5EF4-FFF2-40B4-BE49-F238E27FC236}">
                  <a16:creationId xmlns:a16="http://schemas.microsoft.com/office/drawing/2014/main" id="{035A1DEF-8CAC-F04F-82F0-D691308D75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1643063"/>
              <a:ext cx="2314575" cy="1052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56" name="TextovéPole 3">
              <a:extLst>
                <a:ext uri="{FF2B5EF4-FFF2-40B4-BE49-F238E27FC236}">
                  <a16:creationId xmlns:a16="http://schemas.microsoft.com/office/drawing/2014/main" id="{BF0D0E4D-38E2-9F43-A4C5-B0FED964C1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43250" y="1000125"/>
              <a:ext cx="2571750" cy="64633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800" b="1" dirty="0" err="1">
                  <a:latin typeface="Comic Sans MS" panose="030F0902030302020204" pitchFamily="66" charset="0"/>
                </a:rPr>
                <a:t>Suspekce</a:t>
              </a:r>
              <a:r>
                <a:rPr lang="cs-CZ" altLang="cs-CZ" sz="1800" b="1" dirty="0">
                  <a:latin typeface="Comic Sans MS" panose="030F0902030302020204" pitchFamily="66" charset="0"/>
                </a:rPr>
                <a:t> nádorového onemocnění </a:t>
              </a:r>
            </a:p>
          </p:txBody>
        </p:sp>
        <p:sp>
          <p:nvSpPr>
            <p:cNvPr id="352280" name="Line 26">
              <a:extLst>
                <a:ext uri="{FF2B5EF4-FFF2-40B4-BE49-F238E27FC236}">
                  <a16:creationId xmlns:a16="http://schemas.microsoft.com/office/drawing/2014/main" id="{5DD80F5B-A432-BD41-9AE7-5A44167F16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92725" y="4508500"/>
              <a:ext cx="719137" cy="2889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cs-CZ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2281" name="Line 27">
              <a:extLst>
                <a:ext uri="{FF2B5EF4-FFF2-40B4-BE49-F238E27FC236}">
                  <a16:creationId xmlns:a16="http://schemas.microsoft.com/office/drawing/2014/main" id="{D7BC6E7D-FF33-2448-AAE0-E09BBAC96A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588125" y="2708275"/>
              <a:ext cx="0" cy="10810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cs-CZ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2282" name="Line 28">
              <a:extLst>
                <a:ext uri="{FF2B5EF4-FFF2-40B4-BE49-F238E27FC236}">
                  <a16:creationId xmlns:a16="http://schemas.microsoft.com/office/drawing/2014/main" id="{59B166AD-FBC1-AB44-A398-85B95AD0DA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00337" y="5876925"/>
              <a:ext cx="93503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cs-CZ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2283" name="Line 29">
              <a:extLst>
                <a:ext uri="{FF2B5EF4-FFF2-40B4-BE49-F238E27FC236}">
                  <a16:creationId xmlns:a16="http://schemas.microsoft.com/office/drawing/2014/main" id="{606A82CC-1A7A-ED4C-95CC-5CD28DD8BB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92275" y="4581525"/>
              <a:ext cx="0" cy="7921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cs-CZ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44061" name="Picture 32" descr="opice">
              <a:extLst>
                <a:ext uri="{FF2B5EF4-FFF2-40B4-BE49-F238E27FC236}">
                  <a16:creationId xmlns:a16="http://schemas.microsoft.com/office/drawing/2014/main" id="{05022E54-A6A9-3B43-AC5F-2E4F69B38D2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513" y="0"/>
              <a:ext cx="871537" cy="1125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14312991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C465BCEC-42EB-7847-824E-F07BA08685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1766" y="461576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>
                <a:solidFill>
                  <a:srgbClr val="FF0000"/>
                </a:solidFill>
              </a:rPr>
              <a:t>Kódy zhoubných novotvarů </a:t>
            </a:r>
            <a:endParaRPr lang="cs-CZ" altLang="cs-CZ" dirty="0">
              <a:solidFill>
                <a:srgbClr val="FF0000"/>
              </a:solidFill>
              <a:effectLst/>
            </a:endParaRPr>
          </a:p>
        </p:txBody>
      </p:sp>
      <p:sp>
        <p:nvSpPr>
          <p:cNvPr id="137219" name="Rectangle 3">
            <a:extLst>
              <a:ext uri="{FF2B5EF4-FFF2-40B4-BE49-F238E27FC236}">
                <a16:creationId xmlns:a16="http://schemas.microsoft.com/office/drawing/2014/main" id="{6E88ACA1-A84C-594B-AF08-66B6F4FEB1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1766" y="1894508"/>
            <a:ext cx="8229600" cy="5257800"/>
          </a:xfrm>
        </p:spPr>
        <p:txBody>
          <a:bodyPr/>
          <a:lstStyle/>
          <a:p>
            <a:pPr>
              <a:defRPr/>
            </a:pPr>
            <a:r>
              <a:rPr lang="cs-CZ" altLang="cs-CZ" sz="2800" dirty="0"/>
              <a:t>Mezinárodní klasifikace onkologických nemocí dle WHO (ICD-O): číselná klasifikace a systém kódů dle lokalizace a morfologie</a:t>
            </a:r>
          </a:p>
          <a:p>
            <a:pPr>
              <a:defRPr/>
            </a:pPr>
            <a:endParaRPr lang="cs-CZ" altLang="cs-CZ" sz="2800" dirty="0"/>
          </a:p>
          <a:p>
            <a:pPr>
              <a:defRPr/>
            </a:pPr>
            <a:r>
              <a:rPr lang="cs-CZ" altLang="cs-CZ" sz="2800" dirty="0"/>
              <a:t>TNM klasifikace nádorových onemocnění (UICC), AJCC manuál pro nádorový </a:t>
            </a:r>
            <a:r>
              <a:rPr lang="cs-CZ" altLang="cs-CZ" sz="2800" dirty="0" err="1"/>
              <a:t>staging</a:t>
            </a:r>
            <a:r>
              <a:rPr lang="cs-CZ" altLang="cs-CZ" sz="2800" dirty="0"/>
              <a:t>: systém kódů pro stádia progrese nádorového onemocnění</a:t>
            </a:r>
          </a:p>
          <a:p>
            <a:pPr>
              <a:defRPr/>
            </a:pPr>
            <a:r>
              <a:rPr lang="cs-CZ" altLang="cs-CZ" sz="2800" dirty="0"/>
              <a:t>WHO klasifikace tumorů: histologická klasifikace nádorových nemocí dle orgánových systémů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93BD72-A00C-8448-983D-62B9F21D4279}"/>
              </a:ext>
            </a:extLst>
          </p:cNvPr>
          <p:cNvSpPr txBox="1"/>
          <p:nvPr/>
        </p:nvSpPr>
        <p:spPr>
          <a:xfrm>
            <a:off x="10190163" y="212902"/>
            <a:ext cx="1895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Ilustrativní snímek</a:t>
            </a:r>
          </a:p>
        </p:txBody>
      </p:sp>
    </p:spTree>
    <p:extLst>
      <p:ext uri="{BB962C8B-B14F-4D97-AF65-F5344CB8AC3E}">
        <p14:creationId xmlns:p14="http://schemas.microsoft.com/office/powerpoint/2010/main" val="27836212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F94BB21C-2A8E-BB41-9DDB-85896A3BD8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>
                <a:solidFill>
                  <a:srgbClr val="FF0000"/>
                </a:solidFill>
                <a:effectLst/>
              </a:rPr>
              <a:t>Kódy zhoubných novotvarů </a:t>
            </a:r>
          </a:p>
        </p:txBody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id="{5440373E-CDCE-2440-9E04-D011CA3523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cs-CZ" altLang="cs-CZ" sz="2400" b="1" dirty="0">
                <a:solidFill>
                  <a:schemeClr val="tx1"/>
                </a:solidFill>
              </a:rPr>
              <a:t>Topografie (lokalizace) C00.0 – C80.9 </a:t>
            </a:r>
            <a:r>
              <a:rPr lang="cs-CZ" altLang="cs-CZ" b="1" dirty="0">
                <a:solidFill>
                  <a:schemeClr val="tx1"/>
                </a:solidFill>
              </a:rPr>
              <a:t>(</a:t>
            </a:r>
            <a:r>
              <a:rPr lang="cs-CZ" b="1" dirty="0">
                <a:solidFill>
                  <a:schemeClr val="tx1"/>
                </a:solidFill>
              </a:rPr>
              <a:t>Zhoubný novotvar r</a:t>
            </a:r>
            <a:r>
              <a:rPr lang="cs-CZ" altLang="cs-CZ" b="1" dirty="0">
                <a:solidFill>
                  <a:schemeClr val="tx1"/>
                </a:solidFill>
              </a:rPr>
              <a:t>tu – </a:t>
            </a:r>
            <a:r>
              <a:rPr lang="cs-CZ" b="1" dirty="0">
                <a:solidFill>
                  <a:schemeClr val="tx1"/>
                </a:solidFill>
              </a:rPr>
              <a:t>Zhoubný novotvar‚ primární lokalizace neurčená</a:t>
            </a:r>
            <a:r>
              <a:rPr lang="cs-CZ" altLang="cs-CZ" b="1" dirty="0">
                <a:solidFill>
                  <a:schemeClr val="tx1"/>
                </a:solidFill>
              </a:rPr>
              <a:t>)</a:t>
            </a:r>
          </a:p>
          <a:p>
            <a:pPr>
              <a:defRPr/>
            </a:pPr>
            <a:r>
              <a:rPr lang="cs-CZ" altLang="cs-CZ" sz="2400" b="1" dirty="0">
                <a:solidFill>
                  <a:schemeClr val="tx1"/>
                </a:solidFill>
              </a:rPr>
              <a:t> Podjednotky: C34 plíce</a:t>
            </a:r>
          </a:p>
          <a:p>
            <a:pPr>
              <a:buFont typeface="Wingdings" pitchFamily="2" charset="2"/>
              <a:buNone/>
              <a:defRPr/>
            </a:pPr>
            <a:r>
              <a:rPr lang="cs-CZ" altLang="cs-CZ" sz="2400" b="1" dirty="0">
                <a:solidFill>
                  <a:schemeClr val="tx1"/>
                </a:solidFill>
              </a:rPr>
              <a:t>                        	 C34.0 hlavní bronchus</a:t>
            </a:r>
          </a:p>
          <a:p>
            <a:pPr>
              <a:buFont typeface="Wingdings" pitchFamily="2" charset="2"/>
              <a:buNone/>
              <a:defRPr/>
            </a:pPr>
            <a:r>
              <a:rPr lang="cs-CZ" altLang="cs-CZ" sz="2400" b="1" dirty="0">
                <a:solidFill>
                  <a:schemeClr val="tx1"/>
                </a:solidFill>
              </a:rPr>
              <a:t>                        	 C34.1 horní lalok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A4DC18-9A9A-9343-BF6A-0851FB595BA7}"/>
              </a:ext>
            </a:extLst>
          </p:cNvPr>
          <p:cNvSpPr txBox="1"/>
          <p:nvPr/>
        </p:nvSpPr>
        <p:spPr>
          <a:xfrm>
            <a:off x="10190163" y="212902"/>
            <a:ext cx="1895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Ilustrativní snímek</a:t>
            </a:r>
          </a:p>
        </p:txBody>
      </p:sp>
    </p:spTree>
    <p:extLst>
      <p:ext uri="{BB962C8B-B14F-4D97-AF65-F5344CB8AC3E}">
        <p14:creationId xmlns:p14="http://schemas.microsoft.com/office/powerpoint/2010/main" val="35756152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3733CC85-C80C-254D-B1F0-B99556BABB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>
                <a:solidFill>
                  <a:srgbClr val="FF0000"/>
                </a:solidFill>
              </a:rPr>
              <a:t>Kódy zhoubných novotvarů </a:t>
            </a:r>
            <a:endParaRPr lang="cs-CZ" altLang="cs-CZ" dirty="0">
              <a:effectLst/>
              <a:latin typeface="Arial" panose="020B0604020202020204" pitchFamily="34" charset="0"/>
            </a:endParaRPr>
          </a:p>
        </p:txBody>
      </p:sp>
      <p:sp>
        <p:nvSpPr>
          <p:cNvPr id="139267" name="Rectangle 3">
            <a:extLst>
              <a:ext uri="{FF2B5EF4-FFF2-40B4-BE49-F238E27FC236}">
                <a16:creationId xmlns:a16="http://schemas.microsoft.com/office/drawing/2014/main" id="{255F28E9-37F5-CE49-9AF1-CC7837EEC1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cs-CZ" altLang="cs-CZ" dirty="0"/>
              <a:t> </a:t>
            </a:r>
            <a:r>
              <a:rPr lang="cs-CZ" altLang="cs-CZ" sz="2400" b="1" dirty="0">
                <a:solidFill>
                  <a:schemeClr val="tx1"/>
                </a:solidFill>
              </a:rPr>
              <a:t>Morfologie (histologie):</a:t>
            </a:r>
          </a:p>
          <a:p>
            <a:pPr>
              <a:defRPr/>
            </a:pPr>
            <a:r>
              <a:rPr lang="cs-CZ" altLang="cs-CZ" sz="2400" b="1" dirty="0">
                <a:solidFill>
                  <a:schemeClr val="tx1"/>
                </a:solidFill>
              </a:rPr>
              <a:t> 4 čísla – základní histogenetický vzhled</a:t>
            </a:r>
          </a:p>
          <a:p>
            <a:pPr>
              <a:buFont typeface="Wingdings" pitchFamily="2" charset="2"/>
              <a:buNone/>
              <a:defRPr/>
            </a:pPr>
            <a:r>
              <a:rPr lang="cs-CZ" altLang="cs-CZ" sz="2400" b="1" dirty="0">
                <a:solidFill>
                  <a:schemeClr val="tx1"/>
                </a:solidFill>
              </a:rPr>
              <a:t>    8070 – </a:t>
            </a:r>
            <a:r>
              <a:rPr lang="cs-CZ" altLang="cs-CZ" sz="2400" b="1" dirty="0" err="1">
                <a:solidFill>
                  <a:schemeClr val="tx1"/>
                </a:solidFill>
              </a:rPr>
              <a:t>dlaždicobuněčný</a:t>
            </a:r>
            <a:r>
              <a:rPr lang="cs-CZ" altLang="cs-CZ" sz="2400" b="1" dirty="0">
                <a:solidFill>
                  <a:schemeClr val="tx1"/>
                </a:solidFill>
              </a:rPr>
              <a:t> nádor</a:t>
            </a:r>
          </a:p>
          <a:p>
            <a:pPr>
              <a:buFont typeface="Wingdings" pitchFamily="2" charset="2"/>
              <a:buNone/>
              <a:defRPr/>
            </a:pPr>
            <a:r>
              <a:rPr lang="cs-CZ" altLang="cs-CZ" sz="2400" b="1" dirty="0">
                <a:solidFill>
                  <a:schemeClr val="tx1"/>
                </a:solidFill>
              </a:rPr>
              <a:t>    8140 – nádor ze žlázových buněk</a:t>
            </a:r>
          </a:p>
          <a:p>
            <a:pPr>
              <a:defRPr/>
            </a:pPr>
            <a:endParaRPr lang="cs-CZ" altLang="cs-CZ" dirty="0">
              <a:solidFill>
                <a:srgbClr val="FFCC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F17684-C59E-5A42-A0AE-7B7F8E54E72B}"/>
              </a:ext>
            </a:extLst>
          </p:cNvPr>
          <p:cNvSpPr txBox="1"/>
          <p:nvPr/>
        </p:nvSpPr>
        <p:spPr>
          <a:xfrm>
            <a:off x="10190163" y="212902"/>
            <a:ext cx="1895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Ilustrativní snímek</a:t>
            </a:r>
          </a:p>
        </p:txBody>
      </p:sp>
    </p:spTree>
    <p:extLst>
      <p:ext uri="{BB962C8B-B14F-4D97-AF65-F5344CB8AC3E}">
        <p14:creationId xmlns:p14="http://schemas.microsoft.com/office/powerpoint/2010/main" val="39087403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5E7074ED-9C1A-3548-BD73-AABA5D01E4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>
                <a:solidFill>
                  <a:srgbClr val="FF0000"/>
                </a:solidFill>
              </a:rPr>
              <a:t>Kódy zhoubných novotvarů </a:t>
            </a:r>
            <a:endParaRPr lang="cs-CZ" altLang="cs-CZ" dirty="0">
              <a:effectLst/>
              <a:latin typeface="Arial" panose="020B0604020202020204" pitchFamily="34" charset="0"/>
            </a:endParaRPr>
          </a:p>
        </p:txBody>
      </p:sp>
      <p:sp>
        <p:nvSpPr>
          <p:cNvPr id="140291" name="Rectangle 3">
            <a:extLst>
              <a:ext uri="{FF2B5EF4-FFF2-40B4-BE49-F238E27FC236}">
                <a16:creationId xmlns:a16="http://schemas.microsoft.com/office/drawing/2014/main" id="{137D2C2C-E8C0-C543-A8DA-D9236CCC1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80" y="1990492"/>
            <a:ext cx="8229600" cy="5257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b="1" dirty="0">
                <a:solidFill>
                  <a:schemeClr val="tx1"/>
                </a:solidFill>
              </a:rPr>
              <a:t>Morfologie (histologie):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z="2400" b="1" dirty="0">
                <a:solidFill>
                  <a:schemeClr val="tx1"/>
                </a:solidFill>
              </a:rPr>
              <a:t>5. číslice – biologické chování   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b="1" dirty="0">
                <a:solidFill>
                  <a:schemeClr val="tx1"/>
                </a:solidFill>
              </a:rPr>
              <a:t>   /0 benigní (včetně </a:t>
            </a:r>
            <a:r>
              <a:rPr lang="cs-CZ" altLang="cs-CZ" sz="2400" b="1" dirty="0" err="1">
                <a:solidFill>
                  <a:schemeClr val="tx1"/>
                </a:solidFill>
              </a:rPr>
              <a:t>low</a:t>
            </a:r>
            <a:r>
              <a:rPr lang="cs-CZ" altLang="cs-CZ" sz="2400" b="1" dirty="0">
                <a:solidFill>
                  <a:schemeClr val="tx1"/>
                </a:solidFill>
              </a:rPr>
              <a:t> grade dysplasie)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b="1" dirty="0">
                <a:solidFill>
                  <a:schemeClr val="tx1"/>
                </a:solidFill>
              </a:rPr>
              <a:t>   /1 nejisté, intermediální biologické chování, nízce maligní potenciál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b="1" dirty="0">
                <a:solidFill>
                  <a:schemeClr val="tx1"/>
                </a:solidFill>
              </a:rPr>
              <a:t>   /2 </a:t>
            </a:r>
            <a:r>
              <a:rPr lang="cs-CZ" altLang="cs-CZ" sz="2400" b="1" dirty="0" err="1">
                <a:solidFill>
                  <a:schemeClr val="tx1"/>
                </a:solidFill>
              </a:rPr>
              <a:t>high</a:t>
            </a:r>
            <a:r>
              <a:rPr lang="cs-CZ" altLang="cs-CZ" sz="2400" b="1" dirty="0">
                <a:solidFill>
                  <a:schemeClr val="tx1"/>
                </a:solidFill>
              </a:rPr>
              <a:t> grade dysplasie, karcinom/melanom in </a:t>
            </a:r>
            <a:r>
              <a:rPr lang="cs-CZ" altLang="cs-CZ" sz="2400" b="1" dirty="0" err="1">
                <a:solidFill>
                  <a:schemeClr val="tx1"/>
                </a:solidFill>
              </a:rPr>
              <a:t>situ</a:t>
            </a:r>
            <a:endParaRPr lang="cs-CZ" altLang="cs-CZ" sz="2400" b="1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b="1" dirty="0">
                <a:solidFill>
                  <a:schemeClr val="tx1"/>
                </a:solidFill>
              </a:rPr>
              <a:t>   /3 maligní, primární lokalizace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b="1" dirty="0">
                <a:solidFill>
                  <a:schemeClr val="tx1"/>
                </a:solidFill>
              </a:rPr>
              <a:t>   /6 maligní, metastáza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b="1" dirty="0">
                <a:solidFill>
                  <a:schemeClr val="tx1"/>
                </a:solidFill>
              </a:rPr>
              <a:t>   /9 maligní, nejisto zda primární či metastáza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800" dirty="0">
                <a:solidFill>
                  <a:srgbClr val="FFCC00"/>
                </a:solidFill>
              </a:rPr>
              <a:t>  </a:t>
            </a:r>
          </a:p>
          <a:p>
            <a:pPr>
              <a:lnSpc>
                <a:spcPct val="90000"/>
              </a:lnSpc>
              <a:defRPr/>
            </a:pPr>
            <a:endParaRPr lang="cs-CZ" altLang="cs-CZ" sz="2800" dirty="0">
              <a:solidFill>
                <a:srgbClr val="FFCC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B41632-5848-864A-9F11-E265E229FAA9}"/>
              </a:ext>
            </a:extLst>
          </p:cNvPr>
          <p:cNvSpPr txBox="1"/>
          <p:nvPr/>
        </p:nvSpPr>
        <p:spPr>
          <a:xfrm>
            <a:off x="10190163" y="212902"/>
            <a:ext cx="1895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Ilustrativní snímek</a:t>
            </a:r>
          </a:p>
        </p:txBody>
      </p:sp>
    </p:spTree>
    <p:extLst>
      <p:ext uri="{BB962C8B-B14F-4D97-AF65-F5344CB8AC3E}">
        <p14:creationId xmlns:p14="http://schemas.microsoft.com/office/powerpoint/2010/main" val="5097170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3803ADFF-4F08-EE45-B5D0-CCBB6CD5DA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>
                <a:solidFill>
                  <a:srgbClr val="FF0000"/>
                </a:solidFill>
              </a:rPr>
              <a:t>Kódy zhoubných novotvarů </a:t>
            </a:r>
            <a:endParaRPr lang="cs-CZ" altLang="cs-CZ" dirty="0">
              <a:effectLst/>
              <a:latin typeface="Arial" panose="020B0604020202020204" pitchFamily="34" charset="0"/>
            </a:endParaRPr>
          </a:p>
        </p:txBody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28355B94-633A-F843-9FD0-8E28F32264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cs-CZ" altLang="cs-CZ" sz="2400" b="1" dirty="0">
                <a:solidFill>
                  <a:schemeClr val="tx1"/>
                </a:solidFill>
              </a:rPr>
              <a:t>Morfologie (histologie):</a:t>
            </a:r>
          </a:p>
          <a:p>
            <a:pPr>
              <a:defRPr/>
            </a:pPr>
            <a:r>
              <a:rPr lang="cs-CZ" altLang="cs-CZ" sz="2400" b="1" dirty="0">
                <a:solidFill>
                  <a:schemeClr val="tx1"/>
                </a:solidFill>
              </a:rPr>
              <a:t> 6. číslice : </a:t>
            </a:r>
            <a:r>
              <a:rPr lang="cs-CZ" altLang="cs-CZ" sz="2400" b="1" dirty="0" err="1">
                <a:solidFill>
                  <a:schemeClr val="tx1"/>
                </a:solidFill>
              </a:rPr>
              <a:t>grading</a:t>
            </a:r>
            <a:r>
              <a:rPr lang="cs-CZ" altLang="cs-CZ" sz="2400" b="1" dirty="0">
                <a:solidFill>
                  <a:schemeClr val="tx1"/>
                </a:solidFill>
              </a:rPr>
              <a:t>/diferenciace maligních tumorů</a:t>
            </a:r>
          </a:p>
          <a:p>
            <a:pPr>
              <a:buFont typeface="Wingdings" pitchFamily="2" charset="2"/>
              <a:buNone/>
              <a:defRPr/>
            </a:pPr>
            <a:r>
              <a:rPr lang="cs-CZ" altLang="cs-CZ" sz="2400" b="1" dirty="0">
                <a:solidFill>
                  <a:schemeClr val="tx1"/>
                </a:solidFill>
              </a:rPr>
              <a:t>1 – 4 dobře – středně – nízce – nediferencované</a:t>
            </a:r>
          </a:p>
          <a:p>
            <a:pPr>
              <a:buFont typeface="Wingdings" pitchFamily="2" charset="2"/>
              <a:buNone/>
              <a:defRPr/>
            </a:pPr>
            <a:r>
              <a:rPr lang="cs-CZ" altLang="cs-CZ" sz="2400" b="1" dirty="0">
                <a:solidFill>
                  <a:schemeClr val="tx1"/>
                </a:solidFill>
              </a:rPr>
              <a:t>8140/0 adenom</a:t>
            </a:r>
          </a:p>
          <a:p>
            <a:pPr>
              <a:buFont typeface="Wingdings" pitchFamily="2" charset="2"/>
              <a:buNone/>
              <a:defRPr/>
            </a:pPr>
            <a:r>
              <a:rPr lang="cs-CZ" altLang="cs-CZ" sz="2400" b="1" dirty="0">
                <a:solidFill>
                  <a:schemeClr val="tx1"/>
                </a:solidFill>
              </a:rPr>
              <a:t>8140/31: dobře diferencovaný primární adenokarcinom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90A64F-FC30-8F42-B6B3-DEE621C960BE}"/>
              </a:ext>
            </a:extLst>
          </p:cNvPr>
          <p:cNvSpPr txBox="1"/>
          <p:nvPr/>
        </p:nvSpPr>
        <p:spPr>
          <a:xfrm>
            <a:off x="10190163" y="212902"/>
            <a:ext cx="1895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Ilustrativní snímek</a:t>
            </a:r>
          </a:p>
        </p:txBody>
      </p:sp>
    </p:spTree>
    <p:extLst>
      <p:ext uri="{BB962C8B-B14F-4D97-AF65-F5344CB8AC3E}">
        <p14:creationId xmlns:p14="http://schemas.microsoft.com/office/powerpoint/2010/main" val="30931116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1D28ED-CB30-5544-833C-5D17C13EC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>
                <a:solidFill>
                  <a:srgbClr val="FF0000"/>
                </a:solidFill>
              </a:rPr>
              <a:t>Systém </a:t>
            </a:r>
            <a:r>
              <a:rPr lang="cs-CZ" dirty="0" err="1">
                <a:solidFill>
                  <a:srgbClr val="FF0000"/>
                </a:solidFill>
              </a:rPr>
              <a:t>stagingu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nádorovů</a:t>
            </a:r>
            <a:r>
              <a:rPr lang="cs-CZ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66CD4B4-6C88-4744-9554-4F2B62CE7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8313" y="1912435"/>
            <a:ext cx="8435975" cy="4525963"/>
          </a:xfrm>
        </p:spPr>
        <p:txBody>
          <a:bodyPr/>
          <a:lstStyle/>
          <a:p>
            <a:pPr>
              <a:defRPr/>
            </a:pPr>
            <a:r>
              <a:rPr lang="cs-CZ" b="1" dirty="0"/>
              <a:t>TNM (tumor, uzliny, metastázy) </a:t>
            </a:r>
            <a:r>
              <a:rPr lang="cs-CZ" dirty="0"/>
              <a:t>systém používaný pro solidní nádory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sz="2400" dirty="0"/>
              <a:t>Tumor (T): velikost primárního tumoru; 0-4</a:t>
            </a:r>
          </a:p>
          <a:p>
            <a:pPr marL="0" indent="0">
              <a:buNone/>
              <a:defRPr/>
            </a:pPr>
            <a:endParaRPr lang="cs-CZ" sz="2400" dirty="0"/>
          </a:p>
          <a:p>
            <a:pPr>
              <a:defRPr/>
            </a:pPr>
            <a:r>
              <a:rPr lang="cs-CZ" sz="2400" dirty="0"/>
              <a:t>Regionální lymfatické uzliny (N): metastázy do skupin lymfatických uzlin; 0-4</a:t>
            </a:r>
          </a:p>
          <a:p>
            <a:pPr marL="0" indent="0">
              <a:buNone/>
              <a:defRPr/>
            </a:pPr>
            <a:endParaRPr lang="cs-CZ" sz="2400" dirty="0"/>
          </a:p>
          <a:p>
            <a:pPr>
              <a:defRPr/>
            </a:pPr>
            <a:r>
              <a:rPr lang="cs-CZ" sz="2400" dirty="0"/>
              <a:t>Metastázy (M): 0 bez vzdálených metastáz; 1 vzdálené metastázy přítomny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48E5CE-9D83-A841-A7C5-D18BF9AFF188}"/>
              </a:ext>
            </a:extLst>
          </p:cNvPr>
          <p:cNvSpPr txBox="1"/>
          <p:nvPr/>
        </p:nvSpPr>
        <p:spPr>
          <a:xfrm>
            <a:off x="10190163" y="212902"/>
            <a:ext cx="1895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Ilustrativní snímek</a:t>
            </a:r>
          </a:p>
        </p:txBody>
      </p:sp>
    </p:spTree>
    <p:extLst>
      <p:ext uri="{BB962C8B-B14F-4D97-AF65-F5344CB8AC3E}">
        <p14:creationId xmlns:p14="http://schemas.microsoft.com/office/powerpoint/2010/main" val="32191549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D64E9476-EC2F-2B42-A60B-503E1F587D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>
                <a:effectLst/>
                <a:latin typeface="Arial" panose="020B0604020202020204" pitchFamily="34" charset="0"/>
              </a:rPr>
              <a:t>TNM </a:t>
            </a:r>
            <a:r>
              <a:rPr lang="cs-CZ" altLang="cs-CZ" dirty="0" err="1">
                <a:effectLst/>
                <a:latin typeface="Arial" panose="020B0604020202020204" pitchFamily="34" charset="0"/>
              </a:rPr>
              <a:t>staging</a:t>
            </a:r>
            <a:endParaRPr lang="cs-CZ" altLang="cs-CZ" dirty="0">
              <a:effectLst/>
              <a:latin typeface="Arial" panose="020B0604020202020204" pitchFamily="34" charset="0"/>
            </a:endParaRPr>
          </a:p>
        </p:txBody>
      </p:sp>
      <p:sp>
        <p:nvSpPr>
          <p:cNvPr id="143363" name="Rectangle 3">
            <a:extLst>
              <a:ext uri="{FF2B5EF4-FFF2-40B4-BE49-F238E27FC236}">
                <a16:creationId xmlns:a16="http://schemas.microsoft.com/office/drawing/2014/main" id="{A5CFF621-E30A-AB48-9460-9460CC5ED7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altLang="cs-CZ" sz="2400" b="1" dirty="0">
                <a:solidFill>
                  <a:schemeClr val="tx1"/>
                </a:solidFill>
              </a:rPr>
              <a:t>T0 bez známek primárního nádoru</a:t>
            </a:r>
          </a:p>
          <a:p>
            <a:pPr>
              <a:defRPr/>
            </a:pPr>
            <a:r>
              <a:rPr lang="cs-CZ" altLang="cs-CZ" sz="2400" b="1" dirty="0">
                <a:solidFill>
                  <a:schemeClr val="tx1"/>
                </a:solidFill>
              </a:rPr>
              <a:t>Tis karcinom in </a:t>
            </a:r>
            <a:r>
              <a:rPr lang="cs-CZ" altLang="cs-CZ" sz="2400" b="1" dirty="0" err="1">
                <a:solidFill>
                  <a:schemeClr val="tx1"/>
                </a:solidFill>
              </a:rPr>
              <a:t>situ</a:t>
            </a:r>
            <a:endParaRPr lang="cs-CZ" altLang="cs-CZ" sz="24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cs-CZ" altLang="cs-CZ" sz="2400" b="1" dirty="0">
                <a:solidFill>
                  <a:schemeClr val="tx1"/>
                </a:solidFill>
              </a:rPr>
              <a:t>T1,T2,T3,T4 rostoucí velikost /lokální šíření</a:t>
            </a:r>
          </a:p>
          <a:p>
            <a:pPr>
              <a:defRPr/>
            </a:pPr>
            <a:r>
              <a:rPr lang="cs-CZ" altLang="cs-CZ" sz="2400" b="1" dirty="0">
                <a:solidFill>
                  <a:schemeClr val="tx1"/>
                </a:solidFill>
              </a:rPr>
              <a:t>TX primární tumor nemůže být ohodnocen</a:t>
            </a:r>
          </a:p>
          <a:p>
            <a:pPr>
              <a:defRPr/>
            </a:pPr>
            <a:r>
              <a:rPr lang="cs-CZ" altLang="cs-CZ" sz="2400" b="1" dirty="0">
                <a:solidFill>
                  <a:schemeClr val="tx1"/>
                </a:solidFill>
              </a:rPr>
              <a:t> obdobně N0, N1-4, NX</a:t>
            </a:r>
          </a:p>
          <a:p>
            <a:pPr>
              <a:defRPr/>
            </a:pPr>
            <a:r>
              <a:rPr lang="cs-CZ" altLang="cs-CZ" sz="2400" b="1" dirty="0">
                <a:solidFill>
                  <a:schemeClr val="tx1"/>
                </a:solidFill>
              </a:rPr>
              <a:t>M0,M1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724055-D8C6-6842-AEC8-8C52C7FBB2B8}"/>
              </a:ext>
            </a:extLst>
          </p:cNvPr>
          <p:cNvSpPr txBox="1"/>
          <p:nvPr/>
        </p:nvSpPr>
        <p:spPr>
          <a:xfrm>
            <a:off x="10190163" y="212902"/>
            <a:ext cx="1895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Ilustrativní snímek</a:t>
            </a:r>
          </a:p>
        </p:txBody>
      </p:sp>
    </p:spTree>
    <p:extLst>
      <p:ext uri="{BB962C8B-B14F-4D97-AF65-F5344CB8AC3E}">
        <p14:creationId xmlns:p14="http://schemas.microsoft.com/office/powerpoint/2010/main" val="2178852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6" descr="onkol">
            <a:extLst>
              <a:ext uri="{FF2B5EF4-FFF2-40B4-BE49-F238E27FC236}">
                <a16:creationId xmlns:a16="http://schemas.microsoft.com/office/drawing/2014/main" id="{86EA2477-46EF-40AF-9BB6-74D08FE1E74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5625" y="1325391"/>
            <a:ext cx="4679950" cy="540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3C015BB2-DA0F-4ACB-B1DF-EE2CDDD6F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45789" y="1280941"/>
            <a:ext cx="4608512" cy="5445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99CA4881-6BB7-40F1-B33D-9790409EA305}"/>
              </a:ext>
            </a:extLst>
          </p:cNvPr>
          <p:cNvCxnSpPr/>
          <p:nvPr/>
        </p:nvCxnSpPr>
        <p:spPr>
          <a:xfrm flipV="1">
            <a:off x="5525575" y="2509736"/>
            <a:ext cx="0" cy="6712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4916F5FA-AC55-43A9-AFE5-6694E243779D}"/>
              </a:ext>
            </a:extLst>
          </p:cNvPr>
          <p:cNvCxnSpPr/>
          <p:nvPr/>
        </p:nvCxnSpPr>
        <p:spPr>
          <a:xfrm flipV="1">
            <a:off x="845625" y="1325391"/>
            <a:ext cx="0" cy="7757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>
            <a:extLst>
              <a:ext uri="{FF2B5EF4-FFF2-40B4-BE49-F238E27FC236}">
                <a16:creationId xmlns:a16="http://schemas.microsoft.com/office/drawing/2014/main" id="{F2FC3808-D58E-4EFD-BA44-B75D82211009}"/>
              </a:ext>
            </a:extLst>
          </p:cNvPr>
          <p:cNvSpPr txBox="1"/>
          <p:nvPr/>
        </p:nvSpPr>
        <p:spPr>
          <a:xfrm>
            <a:off x="1369936" y="593386"/>
            <a:ext cx="3631327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400" b="1" dirty="0"/>
              <a:t>Molekulární základ nádoru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9A3BE872-6F50-4C30-977D-55C43F472EA0}"/>
              </a:ext>
            </a:extLst>
          </p:cNvPr>
          <p:cNvSpPr txBox="1"/>
          <p:nvPr/>
        </p:nvSpPr>
        <p:spPr>
          <a:xfrm>
            <a:off x="7682142" y="593385"/>
            <a:ext cx="1935805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400" b="1" dirty="0"/>
              <a:t>Role TSG p53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1E9E14-025A-694E-9B9B-31E5B64D157A}"/>
              </a:ext>
            </a:extLst>
          </p:cNvPr>
          <p:cNvSpPr txBox="1"/>
          <p:nvPr/>
        </p:nvSpPr>
        <p:spPr>
          <a:xfrm>
            <a:off x="10296738" y="235204"/>
            <a:ext cx="1895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Ilustrativní snímek</a:t>
            </a:r>
          </a:p>
        </p:txBody>
      </p:sp>
    </p:spTree>
    <p:extLst>
      <p:ext uri="{BB962C8B-B14F-4D97-AF65-F5344CB8AC3E}">
        <p14:creationId xmlns:p14="http://schemas.microsoft.com/office/powerpoint/2010/main" val="14632882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C29E4271-BD13-B84B-AF1D-A8245B5F41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>
                <a:solidFill>
                  <a:srgbClr val="FF0000"/>
                </a:solidFill>
              </a:rPr>
              <a:t>Výsledný kód tumoru</a:t>
            </a:r>
            <a:endParaRPr lang="cs-CZ" altLang="cs-CZ" dirty="0">
              <a:effectLst/>
              <a:latin typeface="Arial" panose="020B0604020202020204" pitchFamily="34" charset="0"/>
            </a:endParaRPr>
          </a:p>
        </p:txBody>
      </p:sp>
      <p:sp>
        <p:nvSpPr>
          <p:cNvPr id="144387" name="Rectangle 3">
            <a:extLst>
              <a:ext uri="{FF2B5EF4-FFF2-40B4-BE49-F238E27FC236}">
                <a16:creationId xmlns:a16="http://schemas.microsoft.com/office/drawing/2014/main" id="{4F77EE7B-55B5-1A49-B5DF-C4D9F051E7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cs-CZ" altLang="cs-CZ" sz="2400" b="1" dirty="0"/>
              <a:t>Příklad:</a:t>
            </a:r>
          </a:p>
          <a:p>
            <a:pPr>
              <a:buFont typeface="Wingdings" pitchFamily="2" charset="2"/>
              <a:buNone/>
              <a:defRPr/>
            </a:pPr>
            <a:r>
              <a:rPr lang="cs-CZ" altLang="cs-CZ" sz="2400" b="1" dirty="0"/>
              <a:t> C16.1</a:t>
            </a:r>
          </a:p>
          <a:p>
            <a:pPr>
              <a:buFont typeface="Wingdings" pitchFamily="2" charset="2"/>
              <a:buNone/>
              <a:defRPr/>
            </a:pPr>
            <a:r>
              <a:rPr lang="cs-CZ" altLang="cs-CZ" sz="2400" b="1" dirty="0"/>
              <a:t> M-8140/33</a:t>
            </a:r>
          </a:p>
          <a:p>
            <a:pPr>
              <a:buFont typeface="Wingdings" pitchFamily="2" charset="2"/>
              <a:buNone/>
              <a:defRPr/>
            </a:pPr>
            <a:r>
              <a:rPr lang="cs-CZ" altLang="cs-CZ" sz="2400" b="1" dirty="0"/>
              <a:t>pT3,pN3,pM1</a:t>
            </a:r>
          </a:p>
          <a:p>
            <a:pPr>
              <a:buFont typeface="Wingdings" pitchFamily="2" charset="2"/>
              <a:buNone/>
              <a:defRPr/>
            </a:pPr>
            <a:r>
              <a:rPr lang="cs-CZ" altLang="cs-CZ" sz="2400" b="1" dirty="0"/>
              <a:t>Nízce diferencovaný adenokarcinom fundu žaludku s prorůstáním do </a:t>
            </a:r>
            <a:r>
              <a:rPr lang="cs-CZ" altLang="cs-CZ" sz="2400" b="1" dirty="0" err="1"/>
              <a:t>subserózní</a:t>
            </a:r>
            <a:r>
              <a:rPr lang="cs-CZ" altLang="cs-CZ" sz="2400" b="1" dirty="0"/>
              <a:t> pojivové tkáně, metastázy v 7 nebo více LU, se vzdálenými metastázami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C12BD1-EE55-9445-AC0F-A5BCEB399F59}"/>
              </a:ext>
            </a:extLst>
          </p:cNvPr>
          <p:cNvSpPr txBox="1"/>
          <p:nvPr/>
        </p:nvSpPr>
        <p:spPr>
          <a:xfrm>
            <a:off x="10190163" y="212902"/>
            <a:ext cx="1895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Ilustrativní snímek</a:t>
            </a:r>
          </a:p>
        </p:txBody>
      </p:sp>
    </p:spTree>
    <p:extLst>
      <p:ext uri="{BB962C8B-B14F-4D97-AF65-F5344CB8AC3E}">
        <p14:creationId xmlns:p14="http://schemas.microsoft.com/office/powerpoint/2010/main" val="34915422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524000" y="274638"/>
            <a:ext cx="9144000" cy="931310"/>
          </a:xfrm>
        </p:spPr>
        <p:txBody>
          <a:bodyPr/>
          <a:lstStyle/>
          <a:p>
            <a:pPr>
              <a:defRPr/>
            </a:pPr>
            <a:r>
              <a:rPr lang="cs-CZ" sz="3600" dirty="0">
                <a:solidFill>
                  <a:srgbClr val="FF0000"/>
                </a:solidFill>
              </a:rPr>
              <a:t>Možnosti léčby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583097" y="1434917"/>
            <a:ext cx="11224590" cy="5045396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n"/>
              <a:defRPr/>
            </a:pPr>
            <a:r>
              <a:rPr lang="cs-CZ" sz="2400" dirty="0"/>
              <a:t>Kurativní (cílem je pacienta úplně zbavit nádorového onemocnění = vyléčit)</a:t>
            </a:r>
          </a:p>
          <a:p>
            <a:pPr>
              <a:buFont typeface="Wingdings" panose="05000000000000000000" pitchFamily="2" charset="2"/>
              <a:buChar char="n"/>
              <a:defRPr/>
            </a:pPr>
            <a:r>
              <a:rPr lang="cs-CZ" sz="2400" dirty="0"/>
              <a:t>Paliativní (cílem je co nejlepší kvalita života)</a:t>
            </a:r>
          </a:p>
          <a:p>
            <a:pPr>
              <a:buFont typeface="Wingdings" panose="05000000000000000000" pitchFamily="2" charset="2"/>
              <a:buChar char="n"/>
              <a:defRPr/>
            </a:pPr>
            <a:endParaRPr lang="cs-CZ" sz="2400" dirty="0"/>
          </a:p>
          <a:p>
            <a:pPr>
              <a:buFont typeface="Wingdings" panose="05000000000000000000" pitchFamily="2" charset="2"/>
              <a:buChar char="n"/>
              <a:defRPr/>
            </a:pPr>
            <a:r>
              <a:rPr lang="cs-CZ" sz="2400" dirty="0"/>
              <a:t>Chirurgická </a:t>
            </a:r>
            <a:r>
              <a:rPr lang="cs-CZ" dirty="0"/>
              <a:t>(u solidních nádorů)</a:t>
            </a:r>
            <a:r>
              <a:rPr lang="cs-CZ" sz="2400" dirty="0"/>
              <a:t>  </a:t>
            </a:r>
          </a:p>
          <a:p>
            <a:pPr>
              <a:buFont typeface="Wingdings" panose="05000000000000000000" pitchFamily="2" charset="2"/>
              <a:buChar char="n"/>
              <a:defRPr/>
            </a:pPr>
            <a:r>
              <a:rPr lang="cs-CZ" sz="2400" dirty="0"/>
              <a:t>Adjuvantní terapie:</a:t>
            </a:r>
          </a:p>
          <a:p>
            <a:pPr>
              <a:buFontTx/>
              <a:buChar char="-"/>
              <a:defRPr/>
            </a:pPr>
            <a:r>
              <a:rPr lang="cs-CZ" sz="1800" dirty="0"/>
              <a:t>Radiační ozáření</a:t>
            </a:r>
          </a:p>
          <a:p>
            <a:pPr>
              <a:buFontTx/>
              <a:buChar char="-"/>
              <a:defRPr/>
            </a:pPr>
            <a:r>
              <a:rPr lang="cs-CZ" sz="1800" dirty="0"/>
              <a:t>Chemoterapie (především u </a:t>
            </a:r>
            <a:r>
              <a:rPr lang="cs-CZ" sz="1800" dirty="0" err="1"/>
              <a:t>hematoonkologických</a:t>
            </a:r>
            <a:r>
              <a:rPr lang="cs-CZ" sz="1800" dirty="0"/>
              <a:t> onemocnění)</a:t>
            </a:r>
          </a:p>
          <a:p>
            <a:pPr>
              <a:buFontTx/>
              <a:buChar char="-"/>
              <a:defRPr/>
            </a:pPr>
            <a:r>
              <a:rPr lang="cs-CZ" sz="1800" dirty="0"/>
              <a:t>Imunoterapie</a:t>
            </a:r>
          </a:p>
          <a:p>
            <a:pPr>
              <a:buFontTx/>
              <a:buChar char="-"/>
              <a:defRPr/>
            </a:pPr>
            <a:r>
              <a:rPr lang="cs-CZ" sz="1800" dirty="0"/>
              <a:t>Hormonální terapie (prso, prostata)</a:t>
            </a:r>
          </a:p>
          <a:p>
            <a:pPr>
              <a:buFontTx/>
              <a:buChar char="-"/>
              <a:defRPr/>
            </a:pPr>
            <a:r>
              <a:rPr lang="cs-CZ" sz="1800" dirty="0"/>
              <a:t>Cílená terapie(biologická terapie); individualizovaná</a:t>
            </a:r>
          </a:p>
          <a:p>
            <a:pPr>
              <a:buFontTx/>
              <a:buChar char="-"/>
              <a:defRPr/>
            </a:pPr>
            <a:r>
              <a:rPr lang="cs-CZ" sz="1800" dirty="0"/>
              <a:t>Transplantace kostní dřeně</a:t>
            </a:r>
          </a:p>
          <a:p>
            <a:pPr>
              <a:buFontTx/>
              <a:buChar char="-"/>
              <a:defRPr/>
            </a:pPr>
            <a:endParaRPr lang="cs-CZ" sz="1800" dirty="0"/>
          </a:p>
          <a:p>
            <a:pPr marL="288925" lvl="1" indent="0">
              <a:buNone/>
              <a:defRPr/>
            </a:pPr>
            <a:r>
              <a:rPr lang="cs-CZ" dirty="0"/>
              <a:t>*</a:t>
            </a:r>
            <a:r>
              <a:rPr lang="cs-CZ" altLang="cs-CZ" sz="1600" dirty="0" err="1"/>
              <a:t>neoadjuvantní</a:t>
            </a:r>
            <a:r>
              <a:rPr lang="cs-CZ" altLang="cs-CZ" sz="1600" dirty="0"/>
              <a:t> terapie </a:t>
            </a:r>
          </a:p>
          <a:p>
            <a:pPr marL="288925" lvl="1" indent="0">
              <a:buNone/>
              <a:defRPr/>
            </a:pPr>
            <a:r>
              <a:rPr lang="cs-CZ" altLang="cs-CZ" sz="1600" dirty="0"/>
              <a:t> (</a:t>
            </a:r>
            <a:r>
              <a:rPr lang="cs-CZ" altLang="cs-CZ" sz="1400" dirty="0"/>
              <a:t>cílem je redukovat ložisko tumoru před vlastní chirurgickou resekcí)</a:t>
            </a:r>
          </a:p>
          <a:p>
            <a:pPr>
              <a:buFontTx/>
              <a:buChar char="-"/>
              <a:defRPr/>
            </a:pPr>
            <a:endParaRPr lang="cs-CZ" sz="1800" dirty="0"/>
          </a:p>
          <a:p>
            <a:pPr marL="0" indent="0">
              <a:buNone/>
              <a:defRPr/>
            </a:pPr>
            <a:endParaRPr lang="cs-CZ" sz="2400" dirty="0"/>
          </a:p>
          <a:p>
            <a:pPr>
              <a:buFont typeface="Wingdings" panose="05000000000000000000" pitchFamily="2" charset="2"/>
              <a:buChar char="n"/>
              <a:defRPr/>
            </a:pPr>
            <a:endParaRPr lang="cs-CZ" dirty="0"/>
          </a:p>
          <a:p>
            <a:pPr>
              <a:buFont typeface="Wingdings" panose="05000000000000000000" pitchFamily="2" charset="2"/>
              <a:buChar char="n"/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420790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7D4B7A-B567-435B-A20D-4D34FCB58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BF25419-EE1A-4895-8FCD-808DA30680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                                                                                       </a:t>
            </a:r>
            <a:endParaRPr lang="cs-CZ" sz="4400" i="1" dirty="0"/>
          </a:p>
        </p:txBody>
      </p:sp>
      <p:pic>
        <p:nvPicPr>
          <p:cNvPr id="1026" name="Picture 2" descr="http://leishiaandian.files.wordpress.com/2013/11/thats-all-folks.jpg">
            <a:extLst>
              <a:ext uri="{FF2B5EF4-FFF2-40B4-BE49-F238E27FC236}">
                <a16:creationId xmlns:a16="http://schemas.microsoft.com/office/drawing/2014/main" id="{CB38631B-8F3E-4CDA-94B7-8471FCF69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774" y="429946"/>
            <a:ext cx="5457412" cy="558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0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>
            <a:extLst>
              <a:ext uri="{FF2B5EF4-FFF2-40B4-BE49-F238E27FC236}">
                <a16:creationId xmlns:a16="http://schemas.microsoft.com/office/drawing/2014/main" id="{F4CC9AC3-3575-4D85-93B5-59F13343D1C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Stavba nádoru a </a:t>
            </a:r>
            <a:r>
              <a:rPr lang="cs-CZ" altLang="cs-CZ" b="1" dirty="0" err="1">
                <a:solidFill>
                  <a:schemeClr val="tx1"/>
                </a:solidFill>
              </a:rPr>
              <a:t>typing</a:t>
            </a:r>
            <a:endParaRPr lang="cs-CZ" altLang="cs-CZ" b="1" dirty="0">
              <a:solidFill>
                <a:schemeClr val="tx1"/>
              </a:solidFill>
            </a:endParaRPr>
          </a:p>
        </p:txBody>
      </p:sp>
      <p:sp>
        <p:nvSpPr>
          <p:cNvPr id="264195" name="Rectangle 3">
            <a:extLst>
              <a:ext uri="{FF2B5EF4-FFF2-40B4-BE49-F238E27FC236}">
                <a16:creationId xmlns:a16="http://schemas.microsoft.com/office/drawing/2014/main" id="{154451ED-B225-49CF-9DCA-F05BF4116F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97280" y="1845733"/>
            <a:ext cx="10332720" cy="4399423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400" b="1" dirty="0">
                <a:solidFill>
                  <a:schemeClr val="accent2"/>
                </a:solidFill>
              </a:rPr>
              <a:t> </a:t>
            </a:r>
            <a:r>
              <a:rPr lang="cs-CZ" altLang="cs-CZ" sz="2400" b="1" dirty="0" err="1">
                <a:solidFill>
                  <a:schemeClr val="accent2"/>
                </a:solidFill>
              </a:rPr>
              <a:t>Typing</a:t>
            </a:r>
            <a:r>
              <a:rPr lang="cs-CZ" altLang="cs-CZ" sz="2400" b="1" dirty="0">
                <a:solidFill>
                  <a:schemeClr val="accent2"/>
                </a:solidFill>
              </a:rPr>
              <a:t>:</a:t>
            </a:r>
            <a:r>
              <a:rPr lang="cs-CZ" altLang="cs-CZ" sz="2400" dirty="0">
                <a:solidFill>
                  <a:schemeClr val="accent2"/>
                </a:solidFill>
              </a:rPr>
              <a:t> </a:t>
            </a:r>
            <a:r>
              <a:rPr lang="cs-CZ" altLang="cs-CZ" dirty="0"/>
              <a:t>začlenění nádoru do histogeneticky charakterizované diagnostické skupiny a jednotky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endParaRPr lang="cs-CZ" altLang="cs-CZ" b="1" dirty="0">
              <a:solidFill>
                <a:schemeClr val="hlink"/>
              </a:solidFill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cs-CZ" altLang="cs-CZ" b="1" dirty="0">
                <a:solidFill>
                  <a:schemeClr val="accent2"/>
                </a:solidFill>
              </a:rPr>
              <a:t> Nádorový parenchym </a:t>
            </a:r>
            <a:r>
              <a:rPr lang="cs-CZ" altLang="cs-CZ" dirty="0">
                <a:solidFill>
                  <a:schemeClr val="tx1"/>
                </a:solidFill>
              </a:rPr>
              <a:t>(vlastní </a:t>
            </a:r>
            <a:r>
              <a:rPr lang="cs-CZ" altLang="cs-CZ" dirty="0" err="1">
                <a:solidFill>
                  <a:schemeClr val="tx1"/>
                </a:solidFill>
              </a:rPr>
              <a:t>proliferující</a:t>
            </a:r>
            <a:r>
              <a:rPr lang="cs-CZ" altLang="cs-CZ" dirty="0">
                <a:solidFill>
                  <a:schemeClr val="tx1"/>
                </a:solidFill>
              </a:rPr>
              <a:t> nádorové buňky)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cs-CZ" altLang="cs-CZ" b="1" dirty="0">
                <a:solidFill>
                  <a:schemeClr val="accent2"/>
                </a:solidFill>
              </a:rPr>
              <a:t> Nádorové stroma </a:t>
            </a:r>
            <a:r>
              <a:rPr lang="cs-CZ" altLang="cs-CZ" dirty="0">
                <a:solidFill>
                  <a:schemeClr val="tx1"/>
                </a:solidFill>
              </a:rPr>
              <a:t>(podpůrná tkáň nádoru, jeho nedílná součást, přímo ovlivňující jeho konzistenci)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endParaRPr lang="cs-CZ" altLang="cs-CZ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accent2"/>
                </a:solidFill>
              </a:rPr>
              <a:t>Nádorové stroma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dirty="0"/>
              <a:t> integrální součást komplexního nádorového procesu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dirty="0"/>
              <a:t> komunikace mezi nádorovými buňkami a extracelulární matrix („vzájemně si prospívají“)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dirty="0"/>
              <a:t> médium pro přenos humorálních mezibuněčných signálů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dirty="0"/>
              <a:t> podíl na regulaci proliferace nádorového parenchymu – rezervoár pro růstové faktory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dirty="0"/>
              <a:t> </a:t>
            </a:r>
            <a:r>
              <a:rPr lang="cs-CZ" altLang="cs-CZ" dirty="0" err="1"/>
              <a:t>stromální</a:t>
            </a:r>
            <a:r>
              <a:rPr lang="cs-CZ" altLang="cs-CZ" dirty="0"/>
              <a:t> cévy – význam pro metastazování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cs-CZ" altLang="cs-CZ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endParaRPr lang="cs-CZ" altLang="cs-CZ" dirty="0">
              <a:solidFill>
                <a:schemeClr val="tx1"/>
              </a:solidFill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cs-CZ" altLang="cs-CZ" dirty="0">
              <a:solidFill>
                <a:schemeClr val="tx1"/>
              </a:solidFill>
            </a:endParaRPr>
          </a:p>
          <a:p>
            <a:pPr>
              <a:defRPr/>
            </a:pPr>
            <a:endParaRPr lang="cs-CZ" altLang="cs-CZ" b="1" dirty="0"/>
          </a:p>
          <a:p>
            <a:pPr eaLnBrk="1" hangingPunct="1">
              <a:lnSpc>
                <a:spcPct val="90000"/>
              </a:lnSpc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88224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>
            <a:extLst>
              <a:ext uri="{FF2B5EF4-FFF2-40B4-BE49-F238E27FC236}">
                <a16:creationId xmlns:a16="http://schemas.microsoft.com/office/drawing/2014/main" id="{66F0BDBD-44D0-445C-9CFA-06BDE230DD4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097280" y="665982"/>
            <a:ext cx="10517546" cy="1450757"/>
          </a:xfrm>
        </p:spPr>
        <p:txBody>
          <a:bodyPr>
            <a:normAutofit fontScale="90000"/>
          </a:bodyPr>
          <a:lstStyle/>
          <a:p>
            <a:pPr>
              <a:defRPr/>
            </a:pPr>
            <a:br>
              <a:rPr lang="cs-CZ" altLang="cs-CZ" b="1" dirty="0">
                <a:solidFill>
                  <a:schemeClr val="hlink"/>
                </a:solidFill>
              </a:rPr>
            </a:br>
            <a:br>
              <a:rPr lang="cs-CZ" altLang="cs-CZ" b="1" dirty="0">
                <a:solidFill>
                  <a:schemeClr val="hlink"/>
                </a:solidFill>
              </a:rPr>
            </a:br>
            <a:br>
              <a:rPr lang="cs-CZ" altLang="cs-CZ" b="1" dirty="0">
                <a:solidFill>
                  <a:schemeClr val="hlink"/>
                </a:solidFill>
              </a:rPr>
            </a:br>
            <a:br>
              <a:rPr lang="cs-CZ" altLang="cs-CZ" b="1" dirty="0">
                <a:solidFill>
                  <a:schemeClr val="hlink"/>
                </a:solidFill>
              </a:rPr>
            </a:br>
            <a:br>
              <a:rPr lang="cs-CZ" altLang="cs-CZ" b="1" dirty="0">
                <a:solidFill>
                  <a:schemeClr val="hlink"/>
                </a:solidFill>
              </a:rPr>
            </a:br>
            <a:br>
              <a:rPr lang="cs-CZ" altLang="cs-CZ" b="1" dirty="0">
                <a:solidFill>
                  <a:schemeClr val="hlink"/>
                </a:solidFill>
              </a:rPr>
            </a:br>
            <a:r>
              <a:rPr lang="cs-CZ" altLang="cs-CZ" b="1" dirty="0">
                <a:solidFill>
                  <a:schemeClr val="tx1"/>
                </a:solidFill>
              </a:rPr>
              <a:t>Nádorové kmenové buňky/</a:t>
            </a:r>
            <a:r>
              <a:rPr lang="cs-CZ" altLang="cs-CZ" b="1" dirty="0" err="1">
                <a:solidFill>
                  <a:schemeClr val="tx1"/>
                </a:solidFill>
              </a:rPr>
              <a:t>cancer</a:t>
            </a:r>
            <a:r>
              <a:rPr lang="cs-CZ" altLang="cs-CZ" b="1" dirty="0">
                <a:solidFill>
                  <a:schemeClr val="tx1"/>
                </a:solidFill>
              </a:rPr>
              <a:t> stem </a:t>
            </a:r>
            <a:r>
              <a:rPr lang="cs-CZ" altLang="cs-CZ" b="1" dirty="0" err="1">
                <a:solidFill>
                  <a:schemeClr val="tx1"/>
                </a:solidFill>
              </a:rPr>
              <a:t>cells</a:t>
            </a:r>
            <a:r>
              <a:rPr lang="cs-CZ" altLang="cs-CZ" b="1" dirty="0">
                <a:solidFill>
                  <a:schemeClr val="tx1"/>
                </a:solidFill>
              </a:rPr>
              <a:t>; CSC </a:t>
            </a:r>
            <a:br>
              <a:rPr lang="cs-CZ" altLang="cs-CZ" b="1" dirty="0">
                <a:solidFill>
                  <a:schemeClr val="tx1"/>
                </a:solidFill>
              </a:rPr>
            </a:br>
            <a:r>
              <a:rPr lang="cs-CZ" altLang="cs-CZ" sz="4000" b="1" dirty="0">
                <a:solidFill>
                  <a:schemeClr val="tx1"/>
                </a:solidFill>
              </a:rPr>
              <a:t>(tumor </a:t>
            </a:r>
            <a:r>
              <a:rPr lang="cs-CZ" altLang="cs-CZ" sz="4000" b="1" dirty="0" err="1">
                <a:solidFill>
                  <a:schemeClr val="tx1"/>
                </a:solidFill>
              </a:rPr>
              <a:t>initiating</a:t>
            </a:r>
            <a:r>
              <a:rPr lang="cs-CZ" altLang="cs-CZ" sz="4000" b="1" dirty="0">
                <a:solidFill>
                  <a:schemeClr val="tx1"/>
                </a:solidFill>
              </a:rPr>
              <a:t> stem </a:t>
            </a:r>
            <a:r>
              <a:rPr lang="cs-CZ" altLang="cs-CZ" sz="4000" b="1" dirty="0" err="1">
                <a:solidFill>
                  <a:schemeClr val="tx1"/>
                </a:solidFill>
              </a:rPr>
              <a:t>cells</a:t>
            </a:r>
            <a:r>
              <a:rPr lang="cs-CZ" altLang="cs-CZ" sz="4000" b="1" dirty="0">
                <a:solidFill>
                  <a:schemeClr val="tx1"/>
                </a:solidFill>
              </a:rPr>
              <a:t>; T-IS)</a:t>
            </a:r>
            <a:br>
              <a:rPr lang="cs-CZ" altLang="cs-CZ" sz="4000" b="1" dirty="0">
                <a:solidFill>
                  <a:schemeClr val="tx1"/>
                </a:solidFill>
              </a:rPr>
            </a:br>
            <a:endParaRPr lang="cs-CZ" altLang="cs-CZ" sz="4000" dirty="0">
              <a:solidFill>
                <a:schemeClr val="tx1"/>
              </a:solidFill>
            </a:endParaRPr>
          </a:p>
        </p:txBody>
      </p:sp>
      <p:sp>
        <p:nvSpPr>
          <p:cNvPr id="260099" name="Rectangle 3">
            <a:extLst>
              <a:ext uri="{FF2B5EF4-FFF2-40B4-BE49-F238E27FC236}">
                <a16:creationId xmlns:a16="http://schemas.microsoft.com/office/drawing/2014/main" id="{BDFAB4E8-4ED8-460C-A9EB-18649AF91E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97280" y="2116739"/>
            <a:ext cx="10058400" cy="402336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1800" dirty="0"/>
              <a:t> </a:t>
            </a:r>
            <a:r>
              <a:rPr lang="cs-CZ" altLang="cs-CZ" sz="2400" dirty="0" err="1"/>
              <a:t>tumorigenní</a:t>
            </a:r>
            <a:r>
              <a:rPr lang="cs-CZ" altLang="cs-CZ" sz="2400" dirty="0"/>
              <a:t> subpopulace nádorových buněk se schopností </a:t>
            </a:r>
            <a:r>
              <a:rPr lang="cs-CZ" altLang="cs-CZ" sz="2400" dirty="0" err="1"/>
              <a:t>samoobnovy</a:t>
            </a:r>
            <a:r>
              <a:rPr lang="cs-CZ" altLang="cs-CZ" sz="2400" dirty="0"/>
              <a:t> a diferenciace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400" dirty="0"/>
              <a:t> CSC: buňky schopné iniciovat a udržovat nádor; </a:t>
            </a:r>
            <a:r>
              <a:rPr lang="cs-CZ" altLang="cs-CZ" sz="2400" dirty="0" err="1"/>
              <a:t>v.s</a:t>
            </a:r>
            <a:r>
              <a:rPr lang="cs-CZ" altLang="cs-CZ" sz="2400" dirty="0"/>
              <a:t>. iniciální cíle transformace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400" dirty="0"/>
              <a:t> nádor: klonální proliferace transformované buňky (</a:t>
            </a:r>
            <a:r>
              <a:rPr lang="cs-CZ" altLang="cs-CZ" sz="2400" dirty="0" err="1"/>
              <a:t>v.s</a:t>
            </a:r>
            <a:r>
              <a:rPr lang="cs-CZ" altLang="cs-CZ" sz="2400" dirty="0"/>
              <a:t>. potomstvo T-IS)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400" dirty="0"/>
              <a:t> CSC: identifikovány v celé řadě nádorů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400" dirty="0"/>
              <a:t> CSC: nízká proliferační aktivita  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400" dirty="0"/>
              <a:t> CSC: odolné vůči konvenční  terapii – příčina </a:t>
            </a:r>
            <a:r>
              <a:rPr lang="cs-CZ" altLang="cs-CZ" sz="2400" dirty="0" err="1"/>
              <a:t>rekurence</a:t>
            </a:r>
            <a:r>
              <a:rPr lang="cs-CZ" altLang="cs-CZ" sz="2400" dirty="0"/>
              <a:t> nádorových onemocnění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cs-CZ" altLang="cs-CZ" sz="2400" dirty="0"/>
              <a:t> konvenční terapie malignit zaměřená na </a:t>
            </a:r>
            <a:r>
              <a:rPr lang="cs-CZ" altLang="cs-CZ" sz="2400" dirty="0" err="1"/>
              <a:t>proliferující</a:t>
            </a:r>
            <a:r>
              <a:rPr lang="cs-CZ" altLang="cs-CZ" sz="2400" dirty="0"/>
              <a:t> nádorové buňky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3081320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C48C6FFD-5535-4A5D-92EA-C532A24A44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4201" y="4292601"/>
            <a:ext cx="4824413" cy="504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pic>
        <p:nvPicPr>
          <p:cNvPr id="27651" name="Picture 3" descr="origin scs">
            <a:extLst>
              <a:ext uri="{FF2B5EF4-FFF2-40B4-BE49-F238E27FC236}">
                <a16:creationId xmlns:a16="http://schemas.microsoft.com/office/drawing/2014/main" id="{8BEF22E3-1E88-4435-9A9D-900D519E0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97"/>
          <a:stretch>
            <a:fillRect/>
          </a:stretch>
        </p:blipFill>
        <p:spPr bwMode="auto">
          <a:xfrm>
            <a:off x="1703389" y="1557338"/>
            <a:ext cx="3971925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 descr="therapy 2">
            <a:extLst>
              <a:ext uri="{FF2B5EF4-FFF2-40B4-BE49-F238E27FC236}">
                <a16:creationId xmlns:a16="http://schemas.microsoft.com/office/drawing/2014/main" id="{77FDFD1E-0980-4D8C-A43E-2A1B5654A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1" y="1844675"/>
            <a:ext cx="4748213" cy="35258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5637" name="Rectangle 5">
            <a:extLst>
              <a:ext uri="{FF2B5EF4-FFF2-40B4-BE49-F238E27FC236}">
                <a16:creationId xmlns:a16="http://schemas.microsoft.com/office/drawing/2014/main" id="{ECF758D3-51C5-4E07-A409-58FE501F3F3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b="1" dirty="0">
                <a:solidFill>
                  <a:schemeClr val="tx1"/>
                </a:solidFill>
              </a:rPr>
              <a:t>Teorie nádorových kmenových buněk</a:t>
            </a:r>
          </a:p>
        </p:txBody>
      </p:sp>
      <p:sp>
        <p:nvSpPr>
          <p:cNvPr id="325638" name="Rectangle 6">
            <a:extLst>
              <a:ext uri="{FF2B5EF4-FFF2-40B4-BE49-F238E27FC236}">
                <a16:creationId xmlns:a16="http://schemas.microsoft.com/office/drawing/2014/main" id="{9AAA23A3-551F-4AAF-9534-D47B168950F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97280" y="1844675"/>
            <a:ext cx="10058400" cy="4023360"/>
          </a:xfrm>
        </p:spPr>
        <p:txBody>
          <a:bodyPr/>
          <a:lstStyle/>
          <a:p>
            <a:pPr eaLnBrk="1" hangingPunct="1"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46705750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647</TotalTime>
  <Words>2647</Words>
  <Application>Microsoft Macintosh PowerPoint</Application>
  <PresentationFormat>Widescreen</PresentationFormat>
  <Paragraphs>529</Paragraphs>
  <Slides>62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0" baseType="lpstr">
      <vt:lpstr>Arial</vt:lpstr>
      <vt:lpstr>Calibri</vt:lpstr>
      <vt:lpstr>Calibri Light</vt:lpstr>
      <vt:lpstr>Comic Sans MS</vt:lpstr>
      <vt:lpstr>Garamond</vt:lpstr>
      <vt:lpstr>Mangal</vt:lpstr>
      <vt:lpstr>Wingdings</vt:lpstr>
      <vt:lpstr>Retrospektiva</vt:lpstr>
      <vt:lpstr>  Obecná onkologie </vt:lpstr>
      <vt:lpstr>Definice nádoru (neoplazie, tumoru)</vt:lpstr>
      <vt:lpstr>Příčiny vzniku nádorů</vt:lpstr>
      <vt:lpstr>Onkogeneze/karcinogeneze  Molekulární podstata vzniku nádoru</vt:lpstr>
      <vt:lpstr>Cílové geny genetického poškození</vt:lpstr>
      <vt:lpstr>PowerPoint Presentation</vt:lpstr>
      <vt:lpstr>Stavba nádoru a typing</vt:lpstr>
      <vt:lpstr>      Nádorové kmenové buňky/cancer stem cells; CSC  (tumor initiating stem cells; T-IS) </vt:lpstr>
      <vt:lpstr>Teorie nádorových kmenových buněk</vt:lpstr>
      <vt:lpstr>Klasifikace a systematika nádorů</vt:lpstr>
      <vt:lpstr>PowerPoint Presentation</vt:lpstr>
      <vt:lpstr>Benigní leiomyom vs maligní leiomyosarkom </vt:lpstr>
      <vt:lpstr>Diferenciace nádoru</vt:lpstr>
      <vt:lpstr>Diferenciace a grading tumorů</vt:lpstr>
      <vt:lpstr>Dobře diferencovaný adenokarcinom vs nízce diferencovaný adenokarcinom</vt:lpstr>
      <vt:lpstr>Metastazování  vytváření nových dceřinných (sekundárních) nádorových ložisek bez morfologické souvislosti s primárním tumorem</vt:lpstr>
      <vt:lpstr>Faktory vzniku tumorů</vt:lpstr>
      <vt:lpstr>Dědičná onemocnění/syndromy spojené se zvýšeným rizikem nádorů</vt:lpstr>
      <vt:lpstr>Prekancerózy:  premaligní léze či tkáňové změny, ve kterých vznikají nádorové procesy statisticky významněji  </vt:lpstr>
      <vt:lpstr>Premaligní léze</vt:lpstr>
      <vt:lpstr>Dysplazie/intraepitelová neoplazie:  ztráta uniformity a architektonického uspořádání epitelových buněk  reflektuje abnormality v proliferaci a diferenciaci buněk  </vt:lpstr>
      <vt:lpstr>High grade dysplazie/IN dlaždicového epitelu</vt:lpstr>
      <vt:lpstr>Prekancerózy:</vt:lpstr>
      <vt:lpstr>Histogenetická klasifikace (morfologická klasifikace dle tkáňového původu)</vt:lpstr>
      <vt:lpstr>Epitelové nádory</vt:lpstr>
      <vt:lpstr>Nomenklatura epitelových nádorů</vt:lpstr>
      <vt:lpstr>Adenomatózní polyp tlustého střeva -tubulární adenom</vt:lpstr>
      <vt:lpstr>Dlaždicobuněčný karcinom (kůže, DÚ, hrtan,…; plíce (v terénu dlaždicové metaplazie)  </vt:lpstr>
      <vt:lpstr>PowerPoint Presentation</vt:lpstr>
      <vt:lpstr>Neuroendokrinní neoplazie (karcinoidní tumory)</vt:lpstr>
      <vt:lpstr>Dobře diferencovaná neuroendokrinní neoplazie – NET (dříve karcinoid) </vt:lpstr>
      <vt:lpstr>NEC – malobuněčný typ  (malobuněčný karcinom)</vt:lpstr>
      <vt:lpstr>Neuroektodermální nádory</vt:lpstr>
      <vt:lpstr>PowerPoint Presentation</vt:lpstr>
      <vt:lpstr>Glioblastoma multiforme</vt:lpstr>
      <vt:lpstr>Oligodendrogliom</vt:lpstr>
      <vt:lpstr>Neurinom (Schwannom, neurilemmom) </vt:lpstr>
      <vt:lpstr>Melanocytické léze</vt:lpstr>
      <vt:lpstr>Maligní melanom</vt:lpstr>
      <vt:lpstr>Nádory germinální a teratomy</vt:lpstr>
      <vt:lpstr>PowerPoint Presentation</vt:lpstr>
      <vt:lpstr>PowerPoint Presentation</vt:lpstr>
      <vt:lpstr>Seminom</vt:lpstr>
      <vt:lpstr>Tumory germinálních buněk – embryonální karcinom</vt:lpstr>
      <vt:lpstr>Tumory germinálních buněk :  extraembryonální diferenciace</vt:lpstr>
      <vt:lpstr>Tumory germinálních buněk: Teratom  </vt:lpstr>
      <vt:lpstr>Mesenchym</vt:lpstr>
      <vt:lpstr>Nádory mesenchymové</vt:lpstr>
      <vt:lpstr>LIPOM</vt:lpstr>
      <vt:lpstr>Nádory dětského věku</vt:lpstr>
      <vt:lpstr>Diagnostika nádorů</vt:lpstr>
      <vt:lpstr>PowerPoint Presentation</vt:lpstr>
      <vt:lpstr>Kódy zhoubných novotvarů </vt:lpstr>
      <vt:lpstr>Kódy zhoubných novotvarů </vt:lpstr>
      <vt:lpstr>Kódy zhoubných novotvarů </vt:lpstr>
      <vt:lpstr>Kódy zhoubných novotvarů </vt:lpstr>
      <vt:lpstr>Kódy zhoubných novotvarů </vt:lpstr>
      <vt:lpstr>Systém stagingu nádorovů </vt:lpstr>
      <vt:lpstr>TNM staging</vt:lpstr>
      <vt:lpstr>Výsledný kód tumoru</vt:lpstr>
      <vt:lpstr>Možnosti léčby</vt:lpstr>
      <vt:lpstr>PowerPoint Presentation</vt:lpstr>
    </vt:vector>
  </TitlesOfParts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problematiky: charakteristika oboru patologie v praxi.  Druhy vyšetření v patologii.</dc:title>
  <dc:creator>OLYMPUS</dc:creator>
  <cp:lastModifiedBy>Michal Hendrych</cp:lastModifiedBy>
  <cp:revision>86</cp:revision>
  <dcterms:created xsi:type="dcterms:W3CDTF">2017-08-15T07:48:05Z</dcterms:created>
  <dcterms:modified xsi:type="dcterms:W3CDTF">2018-02-12T15:50:37Z</dcterms:modified>
</cp:coreProperties>
</file>