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8" r:id="rId10"/>
    <p:sldId id="265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87" r:id="rId22"/>
    <p:sldId id="286" r:id="rId23"/>
    <p:sldId id="285" r:id="rId24"/>
    <p:sldId id="282" r:id="rId25"/>
    <p:sldId id="281" r:id="rId26"/>
    <p:sldId id="283" r:id="rId27"/>
    <p:sldId id="294" r:id="rId28"/>
    <p:sldId id="295" r:id="rId29"/>
    <p:sldId id="296" r:id="rId30"/>
    <p:sldId id="305" r:id="rId31"/>
    <p:sldId id="303" r:id="rId32"/>
    <p:sldId id="307" r:id="rId33"/>
    <p:sldId id="308" r:id="rId34"/>
    <p:sldId id="310" r:id="rId35"/>
    <p:sldId id="313" r:id="rId36"/>
    <p:sldId id="314" r:id="rId37"/>
    <p:sldId id="317" r:id="rId38"/>
    <p:sldId id="319" r:id="rId39"/>
    <p:sldId id="321" r:id="rId40"/>
    <p:sldId id="324" r:id="rId41"/>
    <p:sldId id="327" r:id="rId42"/>
    <p:sldId id="328" r:id="rId43"/>
    <p:sldId id="329" r:id="rId44"/>
    <p:sldId id="330" r:id="rId45"/>
    <p:sldId id="331" r:id="rId46"/>
    <p:sldId id="333" r:id="rId47"/>
    <p:sldId id="33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018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50" y="-10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91DD0-5A8B-4F93-B42F-09A636A1E4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8589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pPr/>
              <a:t>13.2.2018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=1615&amp;code=05413&amp;bvm=bv.122852650,d.d2s&amp;psig=AFQjCNGxCVJ0DQzAoYKqLp0onu-DsEthWg&amp;ust=1464334225873471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iva.svobodova@fnusa.cz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=""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456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="" xmlns:p14="http://schemas.microsoft.com/office/powerpoint/2010/main" val="21885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="" xmlns:p14="http://schemas.microsoft.com/office/powerpoint/2010/main" val="329117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8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566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 cstate="print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0753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86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3519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52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=""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="" xmlns:p14="http://schemas.microsoft.com/office/powerpoint/2010/main" val="162220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348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614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=""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=""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="" xmlns:p14="http://schemas.microsoft.com/office/powerpoint/2010/main" val="17046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=""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=""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=""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=""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=""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="" xmlns:p14="http://schemas.microsoft.com/office/powerpoint/2010/main" val="210465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="" xmlns:p14="http://schemas.microsoft.com/office/powerpoint/2010/main" val="39436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69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43522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</a:t>
            </a:r>
          </a:p>
          <a:p>
            <a:endParaRPr lang="cs-CZ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5451" y="1887901"/>
            <a:ext cx="2986088" cy="3811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</a:t>
            </a:r>
            <a:r>
              <a:rPr lang="cs-CZ" dirty="0" err="1" smtClean="0"/>
              <a:t>Ph.D</a:t>
            </a:r>
            <a:r>
              <a:rPr lang="cs-CZ" dirty="0" smtClean="0"/>
              <a:t>      </a:t>
            </a:r>
            <a:r>
              <a:rPr lang="cs-CZ" u="sng" dirty="0" smtClean="0">
                <a:solidFill>
                  <a:srgbClr val="0070C0"/>
                </a:solidFill>
              </a:rPr>
              <a:t>marketa.hermanova@fnusa.cz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MUDr. Iva Svobodová                                    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u="sng" dirty="0" smtClean="0">
                <a:solidFill>
                  <a:schemeClr val="accent2"/>
                </a:solidFill>
                <a:hlinkClick r:id="rId2"/>
              </a:rPr>
              <a:t>iva.svobodova@fnusa.cz</a:t>
            </a:r>
            <a:endParaRPr lang="cs-CZ" u="sng" dirty="0" smtClean="0">
              <a:solidFill>
                <a:schemeClr val="accent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MUDr. Šárka Pokorová                                   </a:t>
            </a:r>
            <a:r>
              <a:rPr lang="cs-CZ" u="sng" dirty="0" smtClean="0">
                <a:solidFill>
                  <a:srgbClr val="0070C0"/>
                </a:solidFill>
              </a:rPr>
              <a:t>sarka.pokorova@fnusa.cz</a:t>
            </a:r>
            <a:endParaRPr lang="cs-CZ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/>
              <a:t> MUDr</a:t>
            </a:r>
            <a:r>
              <a:rPr lang="cs-CZ" dirty="0"/>
              <a:t>. Tetiana </a:t>
            </a:r>
            <a:r>
              <a:rPr lang="cs-CZ" dirty="0" err="1"/>
              <a:t>Shatokhina</a:t>
            </a:r>
            <a:r>
              <a:rPr lang="cs-CZ" dirty="0"/>
              <a:t>                             </a:t>
            </a:r>
            <a:r>
              <a:rPr lang="cs-CZ" u="sng" dirty="0" err="1" smtClean="0">
                <a:solidFill>
                  <a:srgbClr val="0070C0"/>
                </a:solidFill>
              </a:rPr>
              <a:t>tetiana.shatokhina</a:t>
            </a:r>
            <a:r>
              <a:rPr lang="cs-CZ" u="sng" dirty="0" smtClean="0">
                <a:solidFill>
                  <a:srgbClr val="0070C0"/>
                </a:solidFill>
              </a:rPr>
              <a:t>@</a:t>
            </a:r>
            <a:r>
              <a:rPr lang="cs-CZ" u="sng" dirty="0" err="1" smtClean="0">
                <a:solidFill>
                  <a:srgbClr val="0070C0"/>
                </a:solidFill>
              </a:rPr>
              <a:t>fnusa.cz</a:t>
            </a:r>
            <a:endParaRPr lang="cs-CZ" u="sng" dirty="0">
              <a:solidFill>
                <a:srgbClr val="0070C0"/>
              </a:solidFill>
            </a:endParaRPr>
          </a:p>
          <a:p>
            <a:r>
              <a:rPr lang="cs-CZ" dirty="0"/>
              <a:t>MUDr. </a:t>
            </a:r>
            <a:r>
              <a:rPr lang="cs-CZ" dirty="0" smtClean="0"/>
              <a:t>Dominik </a:t>
            </a:r>
            <a:r>
              <a:rPr lang="cs-CZ" dirty="0" err="1" smtClean="0"/>
              <a:t>Gurín</a:t>
            </a:r>
            <a:r>
              <a:rPr lang="cs-CZ" dirty="0" smtClean="0"/>
              <a:t>                                    </a:t>
            </a:r>
            <a:r>
              <a:rPr lang="cs-CZ" dirty="0" smtClean="0"/>
              <a:t> </a:t>
            </a:r>
            <a:r>
              <a:rPr lang="cs-CZ" u="sng" dirty="0" err="1" smtClean="0">
                <a:solidFill>
                  <a:srgbClr val="0070C0"/>
                </a:solidFill>
              </a:rPr>
              <a:t>dominik.gurin</a:t>
            </a:r>
            <a:r>
              <a:rPr lang="cs-CZ" u="sng" dirty="0" smtClean="0">
                <a:solidFill>
                  <a:srgbClr val="0070C0"/>
                </a:solidFill>
              </a:rPr>
              <a:t>@</a:t>
            </a:r>
            <a:r>
              <a:rPr lang="cs-CZ" u="sng" dirty="0" err="1" smtClean="0">
                <a:solidFill>
                  <a:srgbClr val="0070C0"/>
                </a:solidFill>
              </a:rPr>
              <a:t>fnusa.cz</a:t>
            </a:r>
            <a:r>
              <a:rPr lang="cs-CZ" u="sng" dirty="0" smtClean="0">
                <a:solidFill>
                  <a:srgbClr val="0070C0"/>
                </a:solidFill>
              </a:rPr>
              <a:t> </a:t>
            </a:r>
            <a:endParaRPr lang="cs-CZ" u="sng" dirty="0">
              <a:solidFill>
                <a:srgbClr val="0070C0"/>
              </a:solidFill>
            </a:endParaRPr>
          </a:p>
          <a:p>
            <a:r>
              <a:rPr lang="cs-CZ" dirty="0"/>
              <a:t>MUDr. </a:t>
            </a:r>
            <a:r>
              <a:rPr lang="cs-CZ" dirty="0" smtClean="0"/>
              <a:t>Zdeněk </a:t>
            </a:r>
            <a:r>
              <a:rPr lang="cs-CZ" dirty="0" smtClean="0">
                <a:solidFill>
                  <a:schemeClr val="tx1"/>
                </a:solidFill>
              </a:rPr>
              <a:t>Bednařík</a:t>
            </a:r>
            <a:r>
              <a:rPr lang="cs-CZ" dirty="0" smtClean="0">
                <a:solidFill>
                  <a:srgbClr val="0070C0"/>
                </a:solidFill>
              </a:rPr>
              <a:t>                                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u="sng" dirty="0" err="1" smtClean="0">
                <a:solidFill>
                  <a:srgbClr val="0070C0"/>
                </a:solidFill>
              </a:rPr>
              <a:t>zdenek.bednarik</a:t>
            </a:r>
            <a:r>
              <a:rPr lang="cs-CZ" u="sng" dirty="0" smtClean="0">
                <a:solidFill>
                  <a:srgbClr val="0070C0"/>
                </a:solidFill>
              </a:rPr>
              <a:t>@</a:t>
            </a:r>
            <a:r>
              <a:rPr lang="cs-CZ" u="sng" dirty="0" err="1" smtClean="0">
                <a:solidFill>
                  <a:srgbClr val="0070C0"/>
                </a:solidFill>
              </a:rPr>
              <a:t>fnusa.cz</a:t>
            </a:r>
            <a:endParaRPr lang="cs-CZ" u="sng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152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Charakteristika nemocí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6265" y="1763486"/>
            <a:ext cx="10058400" cy="4350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 Etiologie</a:t>
            </a:r>
            <a:r>
              <a:rPr lang="cs-CZ" dirty="0" smtClean="0"/>
              <a:t> (příčiny: genetické, multifaktoriální, environmentální)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 Patogeneze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mechanismy: zánět, degenerace, </a:t>
            </a:r>
            <a:r>
              <a:rPr lang="cs-CZ" dirty="0"/>
              <a:t>k</a:t>
            </a:r>
            <a:r>
              <a:rPr lang="cs-CZ" dirty="0" smtClean="0"/>
              <a:t>arcinogenese, imunitní reakce)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 </a:t>
            </a:r>
            <a:r>
              <a:rPr lang="cs-CZ" b="1" dirty="0" smtClean="0"/>
              <a:t>Patologická  </a:t>
            </a:r>
            <a:r>
              <a:rPr lang="cs-CZ" b="1" dirty="0" smtClean="0"/>
              <a:t>a klinická manifestace </a:t>
            </a:r>
            <a:endParaRPr lang="cs-CZ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     (</a:t>
            </a:r>
            <a:r>
              <a:rPr lang="cs-CZ" dirty="0" smtClean="0"/>
              <a:t>morfologická, funkční a klinická)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</a:t>
            </a:r>
            <a:r>
              <a:rPr lang="cs-CZ" b="1" dirty="0" smtClean="0"/>
              <a:t>Komplikace </a:t>
            </a:r>
            <a:r>
              <a:rPr lang="cs-CZ" b="1" dirty="0" smtClean="0"/>
              <a:t>a následky</a:t>
            </a:r>
            <a:endParaRPr lang="cs-CZ" b="1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 smtClean="0"/>
              <a:t> Prognóza </a:t>
            </a:r>
            <a:endParaRPr lang="cs-CZ" b="1" dirty="0"/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 smtClean="0"/>
              <a:t> Epidemiologie </a:t>
            </a:r>
            <a:r>
              <a:rPr lang="cs-CZ" dirty="0" smtClean="0"/>
              <a:t>(incidence</a:t>
            </a:r>
            <a:r>
              <a:rPr lang="cs-CZ" dirty="0"/>
              <a:t>,  </a:t>
            </a:r>
            <a:r>
              <a:rPr lang="cs-CZ" dirty="0" smtClean="0"/>
              <a:t>rozložení v populaci)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30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Nomenklatura</a:t>
            </a:r>
            <a:r>
              <a:rPr lang="cs-CZ" sz="4000" dirty="0" smtClean="0"/>
              <a:t> </a:t>
            </a:r>
            <a:r>
              <a:rPr lang="cs-CZ" sz="4000" b="1" dirty="0" smtClean="0"/>
              <a:t>nemocí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Primarní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a sekundární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 err="1" smtClean="0"/>
              <a:t>Primarní</a:t>
            </a:r>
            <a:r>
              <a:rPr lang="cs-CZ" b="1" dirty="0" smtClean="0"/>
              <a:t>:  </a:t>
            </a:r>
            <a:r>
              <a:rPr lang="cs-CZ" dirty="0" smtClean="0"/>
              <a:t> bez jasné příčiny( </a:t>
            </a:r>
            <a:r>
              <a:rPr lang="cs-CZ" dirty="0" err="1" smtClean="0"/>
              <a:t>essentialní</a:t>
            </a:r>
            <a:r>
              <a:rPr lang="cs-CZ" dirty="0" smtClean="0"/>
              <a:t>, idiopatická, </a:t>
            </a:r>
            <a:r>
              <a:rPr lang="cs-CZ" dirty="0"/>
              <a:t>k</a:t>
            </a:r>
            <a:r>
              <a:rPr lang="cs-CZ" dirty="0" smtClean="0"/>
              <a:t>ryptogenní)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b="1" dirty="0" smtClean="0"/>
              <a:t>sekundární:</a:t>
            </a:r>
            <a:r>
              <a:rPr lang="cs-CZ" dirty="0" smtClean="0"/>
              <a:t> komplikace a manifestace  základního onemocnění </a:t>
            </a: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C000"/>
                </a:solidFill>
              </a:rPr>
              <a:t> </a:t>
            </a: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Akutní</a:t>
            </a:r>
            <a:r>
              <a:rPr lang="cs-CZ" sz="2400" b="1" dirty="0" smtClean="0">
                <a:solidFill>
                  <a:schemeClr val="tx1"/>
                </a:solidFill>
              </a:rPr>
              <a:t>, subakutní </a:t>
            </a:r>
            <a:r>
              <a:rPr lang="cs-CZ" sz="2400" b="1" dirty="0">
                <a:solidFill>
                  <a:schemeClr val="tx1"/>
                </a:solidFill>
              </a:rPr>
              <a:t>and </a:t>
            </a:r>
            <a:r>
              <a:rPr lang="cs-CZ" sz="2400" b="1" dirty="0" smtClean="0">
                <a:solidFill>
                  <a:schemeClr val="tx1"/>
                </a:solidFill>
              </a:rPr>
              <a:t>chronický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 smtClean="0">
                <a:solidFill>
                  <a:schemeClr val="tx1"/>
                </a:solidFill>
              </a:rPr>
              <a:t> vyjadřuje dynamiku onemocnění</a:t>
            </a: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Benigní </a:t>
            </a:r>
            <a:r>
              <a:rPr lang="cs-CZ" sz="2400" b="1" dirty="0" smtClean="0">
                <a:solidFill>
                  <a:schemeClr val="tx1"/>
                </a:solidFill>
              </a:rPr>
              <a:t>a maligní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 smtClean="0"/>
              <a:t>Popisuje povahu  a pravděpodobný průběh onemocnění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Benigní tumory x maligní tumory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benigní hypertenze x maligní hypertenze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322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5680" y="257574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předpony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5551504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37"/>
                <a:gridCol w="4597400"/>
                <a:gridCol w="282416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předpona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význam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příklad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Ana</a:t>
                      </a:r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Absence, chybění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anaplázie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Dys</a:t>
                      </a:r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Nepravidelný, rozrušený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dysplázie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Hyper-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Zvýšený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 oproti</a:t>
                      </a:r>
                      <a:r>
                        <a:rPr lang="cs-CZ" baseline="0" dirty="0" smtClean="0"/>
                        <a:t> normě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hyperthyreoidismus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Hypo</a:t>
                      </a:r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Snížený oproti normě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hypothyreoidismus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Meta-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</a:t>
                      </a:r>
                      <a:r>
                        <a:rPr lang="cs-CZ" baseline="0" dirty="0" smtClean="0"/>
                        <a:t> stavu v druhý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metaplázie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Neo</a:t>
                      </a:r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Novotvorba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neoplázie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neovaskularizace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79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222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</a:rPr>
              <a:t>přípony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5945874"/>
              </p:ext>
            </p:extLst>
          </p:nvPr>
        </p:nvGraphicFramePr>
        <p:xfrm>
          <a:off x="1262745" y="1964266"/>
          <a:ext cx="8948055" cy="339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82"/>
                <a:gridCol w="3854188"/>
                <a:gridCol w="2982685"/>
              </a:tblGrid>
              <a:tr h="358470">
                <a:tc>
                  <a:txBody>
                    <a:bodyPr/>
                    <a:lstStyle/>
                    <a:p>
                      <a:r>
                        <a:rPr lang="cs-CZ" dirty="0" smtClean="0"/>
                        <a:t>přípona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význam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příklad</a:t>
                      </a:r>
                      <a:endParaRPr lang="cs-CZ" dirty="0"/>
                    </a:p>
                  </a:txBody>
                  <a:tcPr/>
                </a:tc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Zánět, zánětlivý proces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appendicitis</a:t>
                      </a:r>
                      <a:endParaRPr lang="cs-CZ" dirty="0"/>
                    </a:p>
                  </a:txBody>
                  <a:tcPr/>
                </a:tc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tumor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Adenom, karcinom</a:t>
                      </a:r>
                      <a:endParaRPr lang="cs-CZ" dirty="0"/>
                    </a:p>
                  </a:txBody>
                  <a:tcPr/>
                </a:tc>
              </a:tr>
              <a:tr h="353560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penia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Ztráta, úbytek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trombocytopenia</a:t>
                      </a:r>
                      <a:endParaRPr lang="cs-CZ" dirty="0"/>
                    </a:p>
                  </a:txBody>
                  <a:tcPr/>
                </a:tc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cytosis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Vzestup počtu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leukocytosis</a:t>
                      </a:r>
                      <a:endParaRPr lang="cs-CZ" dirty="0"/>
                    </a:p>
                  </a:txBody>
                  <a:tcPr/>
                </a:tc>
              </a:tr>
              <a:tr h="470595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ectasia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dilatace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bronchoectasia</a:t>
                      </a:r>
                      <a:endParaRPr lang="cs-CZ" dirty="0"/>
                    </a:p>
                  </a:txBody>
                  <a:tcPr/>
                </a:tc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plasia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Porucha </a:t>
                      </a:r>
                      <a:r>
                        <a:rPr lang="cs-CZ" baseline="0" dirty="0" smtClean="0"/>
                        <a:t> růstu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Hyper, </a:t>
                      </a:r>
                      <a:r>
                        <a:rPr lang="cs-CZ" dirty="0" err="1" smtClean="0"/>
                        <a:t>hypolasia</a:t>
                      </a:r>
                      <a:endParaRPr lang="cs-CZ" dirty="0"/>
                    </a:p>
                  </a:txBody>
                  <a:tcPr/>
                </a:tc>
              </a:tr>
              <a:tr h="35847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84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93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7815066"/>
              </p:ext>
            </p:extLst>
          </p:nvPr>
        </p:nvGraphicFramePr>
        <p:xfrm>
          <a:off x="11970" y="0"/>
          <a:ext cx="12167330" cy="705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83">
                  <a:extLst>
                    <a:ext uri="{9D8B030D-6E8A-4147-A177-3AD203B41FA5}">
                      <a16:colId xmlns:a16="http://schemas.microsoft.com/office/drawing/2014/main" xmlns="" val="727862676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xmlns="" val="489762491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xmlns="" val="3986224220"/>
                    </a:ext>
                  </a:extLst>
                </a:gridCol>
                <a:gridCol w="5449053">
                  <a:extLst>
                    <a:ext uri="{9D8B030D-6E8A-4147-A177-3AD203B41FA5}">
                      <a16:colId xmlns:a16="http://schemas.microsoft.com/office/drawing/2014/main" xmlns="" val="1334083513"/>
                    </a:ext>
                  </a:extLst>
                </a:gridCol>
              </a:tblGrid>
              <a:tr h="797794"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b="1" baseline="0" dirty="0" smtClean="0"/>
                        <a:t>Obecná  klasifikace nemocí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8079714"/>
                  </a:ext>
                </a:extLst>
              </a:tr>
              <a:tr h="35198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 smtClean="0"/>
                        <a:t>Základní</a:t>
                      </a:r>
                      <a:r>
                        <a:rPr lang="cs-CZ" sz="1400" b="1" baseline="0" dirty="0" smtClean="0"/>
                        <a:t> rozdělení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Patogenetická</a:t>
                      </a:r>
                      <a:r>
                        <a:rPr lang="cs-CZ" sz="1400" b="1" baseline="0" dirty="0" smtClean="0"/>
                        <a:t> klasifikace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Subklasification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příklad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4154796131"/>
                  </a:ext>
                </a:extLst>
              </a:tr>
              <a:tr h="351983">
                <a:tc rowSpan="4">
                  <a:txBody>
                    <a:bodyPr/>
                    <a:lstStyle/>
                    <a:p>
                      <a:pPr algn="l"/>
                      <a:r>
                        <a:rPr lang="cs-CZ" sz="1800" b="1" dirty="0" err="1" smtClean="0"/>
                        <a:t>kongenitalní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smtClean="0"/>
                        <a:t>Genetická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dědičnost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Cystic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 err="1" smtClean="0"/>
                        <a:t>fibrosis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24707258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spontánní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Downův syndrom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290261079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 smtClean="0"/>
                        <a:t>Nongenetická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Environmentální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Rubella-assoc</a:t>
                      </a:r>
                      <a:r>
                        <a:rPr lang="cs-CZ" sz="1400" b="1" dirty="0" smtClean="0"/>
                        <a:t>. malformace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1260800618"/>
                  </a:ext>
                </a:extLst>
              </a:tr>
              <a:tr h="45718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Náhodný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Poškození mozku </a:t>
                      </a:r>
                      <a:r>
                        <a:rPr lang="cs-CZ" sz="1400" b="1" dirty="0" err="1" smtClean="0"/>
                        <a:t>způsovená</a:t>
                      </a:r>
                      <a:r>
                        <a:rPr lang="cs-CZ" sz="1400" b="1" dirty="0" smtClean="0"/>
                        <a:t> hypoxií při narození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394735564"/>
                  </a:ext>
                </a:extLst>
              </a:tr>
              <a:tr h="351983">
                <a:tc rowSpan="12">
                  <a:txBody>
                    <a:bodyPr/>
                    <a:lstStyle/>
                    <a:p>
                      <a:pPr algn="l"/>
                      <a:r>
                        <a:rPr lang="cs-CZ" sz="1800" b="1" dirty="0" smtClean="0"/>
                        <a:t>získané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smtClean="0"/>
                        <a:t>Zánět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Akutní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Akutní apendicitis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1142547389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Chronický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Tuberkulóza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334670810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 smtClean="0"/>
                        <a:t>Prucha</a:t>
                      </a:r>
                      <a:r>
                        <a:rPr lang="cs-CZ" sz="1600" b="1" baseline="0" dirty="0" smtClean="0"/>
                        <a:t> růstu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Karcinom</a:t>
                      </a:r>
                      <a:r>
                        <a:rPr lang="cs-CZ" sz="1400" b="1" baseline="0" dirty="0" smtClean="0"/>
                        <a:t> plic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840116517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Nonneoplastic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Prostatická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baseline="0" dirty="0" err="1" smtClean="0"/>
                        <a:t>hyperplázie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837151901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smtClean="0"/>
                        <a:t>Zranění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Kinetická energie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Zlomenina</a:t>
                      </a:r>
                      <a:r>
                        <a:rPr lang="cs-CZ" sz="1400" b="1" baseline="0" dirty="0" smtClean="0"/>
                        <a:t> kosti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35020525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Chemická,</a:t>
                      </a:r>
                      <a:r>
                        <a:rPr lang="cs-CZ" sz="1400" b="1" baseline="0" dirty="0" smtClean="0"/>
                        <a:t> atd.</a:t>
                      </a:r>
                      <a:r>
                        <a:rPr lang="cs-CZ" sz="1400" b="1" dirty="0" smtClean="0"/>
                        <a:t>,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Gastrická </a:t>
                      </a:r>
                      <a:r>
                        <a:rPr lang="cs-CZ" sz="1400" b="1" dirty="0" err="1" smtClean="0"/>
                        <a:t>ulcererace</a:t>
                      </a:r>
                      <a:r>
                        <a:rPr lang="cs-CZ" sz="1400" b="1" dirty="0" smtClean="0"/>
                        <a:t> indukovaná</a:t>
                      </a:r>
                      <a:r>
                        <a:rPr lang="cs-CZ" sz="1400" b="1" baseline="0" dirty="0" smtClean="0"/>
                        <a:t>  nesteroidními antiflogistiky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301214779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 smtClean="0"/>
                        <a:t>Haemodynamické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Šok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Haemoragický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 err="1" smtClean="0"/>
                        <a:t>škok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10416213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Okluzivní</a:t>
                      </a:r>
                      <a:r>
                        <a:rPr lang="cs-CZ" sz="1400" b="1" baseline="0" dirty="0" smtClean="0"/>
                        <a:t> léze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Ischmická</a:t>
                      </a:r>
                      <a:r>
                        <a:rPr lang="cs-CZ" sz="1400" b="1" baseline="0" dirty="0" smtClean="0"/>
                        <a:t> nemoc srdeční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185480704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smtClean="0"/>
                        <a:t>Porucha</a:t>
                      </a:r>
                      <a:r>
                        <a:rPr lang="cs-CZ" sz="1600" b="1" baseline="0" dirty="0" smtClean="0"/>
                        <a:t> imunity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Immunodeficience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AIDS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1274114003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Autoimunitní</a:t>
                      </a:r>
                      <a:r>
                        <a:rPr lang="cs-CZ" sz="1400" b="1" baseline="0" dirty="0" smtClean="0"/>
                        <a:t> onemocnění, alergie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Autoimunitní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err="1" smtClean="0"/>
                        <a:t>thyreoiditis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26677515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Metabolické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Diabetes </a:t>
                      </a:r>
                      <a:r>
                        <a:rPr lang="cs-CZ" sz="1400" b="1" dirty="0" err="1" smtClean="0"/>
                        <a:t>mellitus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3057387495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Degenerativní</a:t>
                      </a:r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Osteoarthritis</a:t>
                      </a:r>
                      <a:endParaRPr lang="cs-CZ" sz="12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xmlns="" val="377516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0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</a:rPr>
              <a:t>Příčiny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nemocí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Genetické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2400" dirty="0" smtClean="0"/>
              <a:t>Dědičné nebo prenatálně získané genové defekty</a:t>
            </a:r>
          </a:p>
          <a:p>
            <a:pPr>
              <a:buFontTx/>
              <a:buChar char="-"/>
              <a:defRPr/>
            </a:pPr>
            <a:endParaRPr lang="cs-CZ" b="1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Multifaktoriální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olidFill>
                  <a:srgbClr val="FFC000"/>
                </a:solidFill>
              </a:rPr>
              <a:t>-</a:t>
            </a:r>
            <a:r>
              <a:rPr lang="cs-CZ" sz="2400" dirty="0" smtClean="0"/>
              <a:t>Interakce mezi genetickými  a environmentálními  faktory</a:t>
            </a:r>
          </a:p>
          <a:p>
            <a:pPr>
              <a:buFontTx/>
              <a:buChar char="-"/>
              <a:defRPr/>
            </a:pPr>
            <a:endParaRPr lang="cs-CZ" b="1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Environmentální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2400" dirty="0" smtClean="0"/>
              <a:t> bez podílu genetické příčiny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860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709053"/>
              </p:ext>
            </p:extLst>
          </p:nvPr>
        </p:nvGraphicFramePr>
        <p:xfrm>
          <a:off x="2684463" y="1439863"/>
          <a:ext cx="6096000" cy="39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7"/>
                <a:gridCol w="3192463"/>
              </a:tblGrid>
              <a:tr h="7257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Genetické faktory</a:t>
                      </a:r>
                      <a:endParaRPr lang="cs-CZ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Environmentální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dirty="0" smtClean="0"/>
                        <a:t>faktory</a:t>
                      </a:r>
                      <a:endParaRPr lang="cs-CZ" sz="1800" dirty="0"/>
                    </a:p>
                  </a:txBody>
                  <a:tcPr marT="45714" marB="45714"/>
                </a:tc>
              </a:tr>
              <a:tr h="317788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3130550" y="2382838"/>
            <a:ext cx="1770036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/>
              <a:t>Cystická fibróza</a:t>
            </a:r>
            <a:endParaRPr lang="cs-CZ" altLang="cs-CZ" sz="1800" b="1" dirty="0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4708525" y="3391964"/>
            <a:ext cx="11604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Diabetes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5036457" y="3981450"/>
            <a:ext cx="211908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/>
              <a:t>Karcinom prsu</a:t>
            </a:r>
            <a:endParaRPr lang="cs-CZ" altLang="cs-CZ" sz="1800" b="1" dirty="0"/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689601" y="4637088"/>
            <a:ext cx="2768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/>
              <a:t>Traumatické poranění hlavy</a:t>
            </a:r>
            <a:endParaRPr lang="cs-CZ" altLang="cs-CZ" sz="1800" b="1" dirty="0"/>
          </a:p>
        </p:txBody>
      </p:sp>
    </p:spTree>
    <p:extLst>
      <p:ext uri="{BB962C8B-B14F-4D97-AF65-F5344CB8AC3E}">
        <p14:creationId xmlns="" xmlns:p14="http://schemas.microsoft.com/office/powerpoint/2010/main" val="41062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32228" y="2491695"/>
            <a:ext cx="11654971" cy="1093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</a:rPr>
              <a:t>                  Obecná patologie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5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3963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      Mechanismy buněčné smrti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0229" y="1959429"/>
            <a:ext cx="10798628" cy="385150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 smtClean="0">
                <a:solidFill>
                  <a:schemeClr val="tx1"/>
                </a:solidFill>
              </a:rPr>
              <a:t> Nekróza</a:t>
            </a:r>
          </a:p>
          <a:p>
            <a:pPr>
              <a:defRPr/>
            </a:pPr>
            <a:endParaRPr lang="cs-CZ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</a:rPr>
              <a:t>Apoptóza</a:t>
            </a:r>
            <a:endParaRPr lang="cs-CZ" sz="2600" b="1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84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74172"/>
            <a:ext cx="12192000" cy="15625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     Nekróza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4114" y="1930400"/>
            <a:ext cx="11567886" cy="393858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 smtClean="0"/>
              <a:t> Odumření tkáně  (intravitální –během života)</a:t>
            </a:r>
          </a:p>
          <a:p>
            <a:pPr>
              <a:defRPr/>
            </a:pPr>
            <a:endParaRPr lang="cs-CZ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cs-CZ" dirty="0" smtClean="0"/>
              <a:t> Vyvolává zánětlivou odpověď a reparativní změny.</a:t>
            </a:r>
          </a:p>
          <a:p>
            <a:pPr marL="0" indent="0">
              <a:defRPr/>
            </a:pPr>
            <a:endParaRPr lang="cs-CZ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cs-CZ" dirty="0" smtClean="0"/>
              <a:t> Příčina: ischemie, trauma, poruchy metabolismu.</a:t>
            </a:r>
          </a:p>
          <a:p>
            <a:pPr marL="0" indent="0"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1329267" y="4394655"/>
            <a:ext cx="6373091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Infarkt </a:t>
            </a:r>
            <a:r>
              <a:rPr lang="cs-CZ" altLang="cs-CZ" sz="2400" b="1" dirty="0"/>
              <a:t>= </a:t>
            </a:r>
            <a:r>
              <a:rPr lang="cs-CZ" altLang="cs-CZ" sz="2400" b="1" dirty="0" smtClean="0"/>
              <a:t>ischemická nekróza.</a:t>
            </a:r>
            <a:endParaRPr lang="cs-CZ" altLang="cs-CZ" sz="24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Ischemie </a:t>
            </a:r>
            <a:r>
              <a:rPr lang="cs-CZ" altLang="cs-CZ" sz="2400" b="1" dirty="0"/>
              <a:t>= </a:t>
            </a:r>
            <a:r>
              <a:rPr lang="cs-CZ" altLang="cs-CZ" sz="2400" b="1" dirty="0" smtClean="0"/>
              <a:t>porucha </a:t>
            </a:r>
            <a:r>
              <a:rPr lang="cs-CZ" altLang="cs-CZ" sz="2400" b="1" dirty="0" err="1" smtClean="0"/>
              <a:t>perfúze</a:t>
            </a:r>
            <a:r>
              <a:rPr lang="cs-CZ" altLang="cs-CZ" sz="2400" b="1" dirty="0" smtClean="0"/>
              <a:t> - následná hypoxie</a:t>
            </a:r>
            <a:endParaRPr lang="cs-CZ" altLang="cs-CZ" sz="2400" b="1" dirty="0"/>
          </a:p>
        </p:txBody>
      </p:sp>
    </p:spTree>
    <p:extLst>
      <p:ext uri="{BB962C8B-B14F-4D97-AF65-F5344CB8AC3E}">
        <p14:creationId xmlns="" xmlns:p14="http://schemas.microsoft.com/office/powerpoint/2010/main" val="640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437" y="0"/>
            <a:ext cx="10033363" cy="16836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Typy nekrózy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 Koagulační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V parenchymových orgánech s vysokým obsahem bílkovin</a:t>
            </a:r>
            <a:r>
              <a:rPr lang="cs-CZ" sz="2000" dirty="0" smtClean="0"/>
              <a:t> (srdce, ledviny, játra)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Příčinou je ischemie </a:t>
            </a:r>
            <a:r>
              <a:rPr lang="cs-CZ" sz="2000" dirty="0" smtClean="0"/>
              <a:t>( porucha krevního zásobení))</a:t>
            </a:r>
          </a:p>
          <a:p>
            <a:pPr>
              <a:buFontTx/>
              <a:buChar char="-"/>
              <a:defRPr/>
            </a:pPr>
            <a:endParaRPr lang="cs-CZ" sz="20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Kolikvační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 smtClean="0"/>
              <a:t>V mozku </a:t>
            </a:r>
            <a:r>
              <a:rPr lang="cs-CZ" sz="2000" dirty="0" smtClean="0"/>
              <a:t>(obecně orgány s vysokým </a:t>
            </a:r>
            <a:r>
              <a:rPr lang="cs-CZ" dirty="0" smtClean="0"/>
              <a:t>obsahem lipidů),  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sz="2000" dirty="0" smtClean="0"/>
              <a:t>Příčinou je  většinou ischemie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Kaseózní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 smtClean="0"/>
              <a:t>Při TBC a některých mykotických infekcích.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90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Typy nekrózy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914" y="1785257"/>
            <a:ext cx="10226766" cy="40838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 smtClean="0">
                <a:solidFill>
                  <a:schemeClr val="tx1"/>
                </a:solidFill>
              </a:rPr>
              <a:t> Gangréna</a:t>
            </a:r>
            <a:endParaRPr lang="cs-CZ" sz="26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900" dirty="0" smtClean="0"/>
              <a:t>Hnilobná nekróza (způsobená některými bakteriemi </a:t>
            </a:r>
            <a:r>
              <a:rPr lang="cs-CZ" sz="1900" dirty="0"/>
              <a:t>(</a:t>
            </a:r>
            <a:r>
              <a:rPr lang="cs-CZ" sz="1900" dirty="0" smtClean="0"/>
              <a:t>clostridia)</a:t>
            </a:r>
            <a:endParaRPr lang="cs-CZ" sz="28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 smtClean="0">
                <a:solidFill>
                  <a:schemeClr val="tx1"/>
                </a:solidFill>
              </a:rPr>
              <a:t> Tuková nekróza</a:t>
            </a:r>
            <a:endParaRPr lang="cs-CZ" sz="26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900" dirty="0" smtClean="0"/>
              <a:t>trauma tukové tkáně</a:t>
            </a:r>
            <a:endParaRPr lang="cs-CZ" sz="1900" dirty="0"/>
          </a:p>
          <a:p>
            <a:pPr>
              <a:buFontTx/>
              <a:buChar char="-"/>
              <a:defRPr/>
            </a:pPr>
            <a:r>
              <a:rPr lang="cs-CZ" sz="1900" dirty="0" smtClean="0"/>
              <a:t>Enzymatická </a:t>
            </a:r>
            <a:r>
              <a:rPr lang="cs-CZ" sz="1900" dirty="0" err="1" smtClean="0"/>
              <a:t>lýza</a:t>
            </a:r>
            <a:r>
              <a:rPr lang="cs-CZ" sz="1900" dirty="0" smtClean="0"/>
              <a:t> tukové tkáně uvolněnou  lipázou (při akutní pankreatitidě)</a:t>
            </a:r>
            <a:endParaRPr lang="cs-CZ" sz="2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669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10608733" cy="692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tx1"/>
                </a:solidFill>
                <a:ea typeface="ＭＳ Ｐゴシック" charset="-128"/>
              </a:rPr>
              <a:t>  </a:t>
            </a:r>
            <a:r>
              <a:rPr lang="cs-CZ" sz="4000" b="1" dirty="0" smtClean="0">
                <a:solidFill>
                  <a:schemeClr val="tx1"/>
                </a:solidFill>
                <a:ea typeface="ＭＳ Ｐゴシック" charset="-128"/>
              </a:rPr>
              <a:t>Koagulační nekróza –infarkt myokardu</a:t>
            </a:r>
          </a:p>
        </p:txBody>
      </p:sp>
      <p:pic>
        <p:nvPicPr>
          <p:cNvPr id="33795" name="Picture 7" descr="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271" y="1885409"/>
            <a:ext cx="9258300" cy="4313145"/>
          </a:xfrm>
        </p:spPr>
      </p:pic>
    </p:spTree>
    <p:extLst>
      <p:ext uri="{BB962C8B-B14F-4D97-AF65-F5344CB8AC3E}">
        <p14:creationId xmlns="" xmlns:p14="http://schemas.microsoft.com/office/powerpoint/2010/main" val="3034491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="" xmlns:p14="http://schemas.microsoft.com/office/powerpoint/2010/main" val="648390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Hojení nekrózy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600" b="1" dirty="0" smtClean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sz="1600" dirty="0" smtClean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zánětlivá reakce – zánětlivý infiltrát</a:t>
            </a:r>
            <a:endParaRPr lang="cs-CZ" altLang="cs-CZ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	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 smtClean="0">
                <a:ea typeface="MS PGothic" pitchFamily="34" charset="-128"/>
                <a:cs typeface="Arial" pitchFamily="34" charset="0"/>
              </a:rPr>
              <a:t>neutrofily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, histiocyty….. </a:t>
            </a:r>
            <a:r>
              <a:rPr lang="cs-CZ" altLang="cs-CZ" dirty="0" err="1" smtClean="0">
                <a:ea typeface="MS PGothic" pitchFamily="34" charset="-128"/>
                <a:cs typeface="Arial" pitchFamily="34" charset="0"/>
              </a:rPr>
              <a:t>lymphocyty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)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+ 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tvorba</a:t>
            </a:r>
            <a:r>
              <a:rPr lang="cs-CZ" altLang="cs-CZ" b="1" dirty="0" smtClean="0">
                <a:ea typeface="MS PGothic" pitchFamily="34" charset="-128"/>
                <a:cs typeface="Arial" pitchFamily="34" charset="0"/>
              </a:rPr>
              <a:t> nespecifické granulační tkáně (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fibroblasty, angiogeneze)</a:t>
            </a:r>
            <a:r>
              <a:rPr lang="cs-CZ" altLang="cs-CZ" b="1" dirty="0" smtClean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→ → 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maturace ve </a:t>
            </a:r>
            <a:r>
              <a:rPr lang="cs-CZ" altLang="cs-CZ" dirty="0" err="1" smtClean="0">
                <a:ea typeface="MS PGothic" pitchFamily="34" charset="-128"/>
                <a:cs typeface="Arial" pitchFamily="34" charset="0"/>
              </a:rPr>
              <a:t>fibrozní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 tkáň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→ </a:t>
            </a:r>
          </a:p>
          <a:p>
            <a:pPr>
              <a:buFont typeface="Wingdings" pitchFamily="2" charset="2"/>
              <a:buNone/>
            </a:pPr>
            <a:endParaRPr lang="cs-CZ" altLang="cs-CZ" b="1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jizva 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(do 6 týdnů)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+ 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možné druhotné změny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dystrofická kalcifikace)</a:t>
            </a: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pseudocysta</a:t>
            </a:r>
            <a:r>
              <a:rPr lang="cs-CZ" altLang="cs-CZ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 smtClean="0">
                <a:ea typeface="MS PGothic" pitchFamily="34" charset="-128"/>
                <a:cs typeface="Arial" pitchFamily="34" charset="0"/>
              </a:rPr>
              <a:t>kolikvace</a:t>
            </a:r>
            <a:r>
              <a:rPr lang="cs-CZ" altLang="cs-CZ" dirty="0" smtClean="0">
                <a:ea typeface="MS PGothic" pitchFamily="34" charset="-128"/>
                <a:cs typeface="Arial" pitchFamily="34" charset="0"/>
              </a:rPr>
              <a:t> nekrotické tkáně)</a:t>
            </a: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939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err="1" smtClean="0">
                <a:solidFill>
                  <a:schemeClr val="tx1"/>
                </a:solidFill>
              </a:rPr>
              <a:t>Apoptóza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Programovaná smrt buňky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Energeticky </a:t>
            </a:r>
            <a:r>
              <a:rPr lang="cs-CZ" dirty="0"/>
              <a:t>závislý proces eliminace / odstranění nežádoucích </a:t>
            </a:r>
            <a:r>
              <a:rPr lang="cs-CZ" dirty="0" smtClean="0"/>
              <a:t>buněk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Fyziologická i patologická.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Zapojena do morfogeneze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Snížená </a:t>
            </a:r>
            <a:r>
              <a:rPr lang="cs-CZ" dirty="0" err="1" smtClean="0"/>
              <a:t>apoptóza</a:t>
            </a:r>
            <a:r>
              <a:rPr lang="cs-CZ" dirty="0" smtClean="0"/>
              <a:t> v </a:t>
            </a:r>
            <a:r>
              <a:rPr lang="cs-CZ" dirty="0" err="1" smtClean="0"/>
              <a:t>neopláziích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Zvýšená </a:t>
            </a:r>
            <a:r>
              <a:rPr lang="cs-CZ" dirty="0" err="1" smtClean="0"/>
              <a:t>apoptóza</a:t>
            </a:r>
            <a:r>
              <a:rPr lang="cs-CZ" dirty="0" smtClean="0"/>
              <a:t>  vede k nadměrné ztrátě buněk (např. u atrofie)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 </a:t>
            </a:r>
            <a:r>
              <a:rPr lang="cs-CZ" dirty="0" err="1" smtClean="0"/>
              <a:t>Apoptóza</a:t>
            </a:r>
            <a:r>
              <a:rPr lang="cs-CZ" dirty="0" smtClean="0"/>
              <a:t> je bez zánětlivé odpovědi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916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82765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fyziologická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90379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embryogeneze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(morfogenetická, histogenetická, fylogenetická)</a:t>
            </a:r>
            <a:endParaRPr lang="cs-CZ" altLang="cs-CZ" sz="19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cs-CZ" altLang="cs-CZ" sz="19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- Fyziologická</a:t>
            </a:r>
            <a:endParaRPr lang="cs-CZ" altLang="cs-CZ" sz="19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hormon-dependentní involuce</a:t>
            </a:r>
            <a:endParaRPr lang="cs-CZ" altLang="cs-CZ" sz="19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rozpad endometria během menstruačního cyklu </a:t>
            </a:r>
            <a:endParaRPr lang="cs-CZ" altLang="cs-CZ" sz="19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involuce prostaty po kastraci</a:t>
            </a: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obranné mechanismy během </a:t>
            </a:r>
            <a:r>
              <a:rPr lang="cs-CZ" altLang="cs-CZ" sz="190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immunitní</a:t>
            </a:r>
            <a:r>
              <a:rPr lang="cs-CZ" altLang="cs-CZ" sz="19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odpovědi </a:t>
            </a:r>
            <a:endParaRPr lang="cs-CZ" altLang="cs-CZ" sz="19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zánik </a:t>
            </a:r>
            <a:r>
              <a:rPr lang="cs-CZ" altLang="cs-CZ" sz="1900" dirty="0" err="1" smtClean="0">
                <a:ea typeface="ＭＳ Ｐゴシック" panose="020B0600070205080204" pitchFamily="34" charset="-128"/>
              </a:rPr>
              <a:t>neutrofilů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 v akutní zánětlivé odpovědi</a:t>
            </a:r>
            <a:endParaRPr lang="cs-CZ" altLang="cs-CZ" sz="19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eliminace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self</a:t>
            </a:r>
            <a:r>
              <a:rPr lang="cs-CZ" altLang="cs-CZ" sz="1900" dirty="0">
                <a:ea typeface="ＭＳ Ｐゴシック" panose="020B0600070205080204" pitchFamily="34" charset="-128"/>
              </a:rPr>
              <a:t>-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reactive</a:t>
            </a: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T-lymfocytů během jejich zrání v </a:t>
            </a:r>
            <a:r>
              <a:rPr lang="cs-CZ" altLang="cs-CZ" sz="1900" dirty="0" err="1" smtClean="0">
                <a:ea typeface="ＭＳ Ｐゴシック" panose="020B0600070205080204" pitchFamily="34" charset="-128"/>
              </a:rPr>
              <a:t>thymu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. </a:t>
            </a:r>
            <a:endParaRPr lang="cs-CZ" altLang="cs-CZ" sz="19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cs-CZ" altLang="cs-CZ" sz="19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 smtClean="0">
                <a:ea typeface="ＭＳ Ｐゴシック" panose="020B0600070205080204" pitchFamily="34" charset="-128"/>
              </a:rPr>
              <a:t>e</a:t>
            </a:r>
            <a:r>
              <a:rPr lang="cs-CZ" altLang="cs-CZ" sz="19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liminace poškozených buněk</a:t>
            </a:r>
            <a:endParaRPr lang="cs-CZ" altLang="cs-CZ" sz="19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 smtClean="0">
                <a:ea typeface="ＭＳ Ｐゴシック" panose="020B0600070205080204" pitchFamily="34" charset="-128"/>
              </a:rPr>
              <a:t>během </a:t>
            </a:r>
            <a:r>
              <a:rPr lang="cs-CZ" altLang="cs-CZ" sz="19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stárnutí</a:t>
            </a:r>
            <a:endParaRPr lang="cs-CZ" altLang="cs-CZ" sz="19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267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patologická inhibice </a:t>
            </a:r>
            <a:r>
              <a:rPr lang="cs-CZ" altLang="cs-CZ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tumory</a:t>
            </a:r>
            <a:endParaRPr lang="cs-CZ" altLang="cs-CZ" sz="1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smtClean="0">
                <a:ea typeface="ＭＳ Ｐゴシック" panose="020B0600070205080204" pitchFamily="34" charset="-128"/>
              </a:rPr>
              <a:t>folikulární lymfom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 smtClean="0">
                <a:ea typeface="ＭＳ Ｐゴシック" panose="020B0600070205080204" pitchFamily="34" charset="-128"/>
              </a:rPr>
              <a:t>mammární</a:t>
            </a:r>
            <a:r>
              <a:rPr lang="cs-CZ" altLang="cs-CZ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smtClean="0">
                <a:ea typeface="ＭＳ Ｐゴシック" panose="020B0600070205080204" pitchFamily="34" charset="-128"/>
              </a:rPr>
              <a:t>karcinom, prostatický karcinom, karcinomy s mutací </a:t>
            </a:r>
            <a:r>
              <a:rPr lang="cs-CZ" altLang="cs-CZ" sz="1800" dirty="0">
                <a:ea typeface="ＭＳ Ｐゴシック" panose="020B0600070205080204" pitchFamily="34" charset="-128"/>
              </a:rPr>
              <a:t>p53 </a:t>
            </a:r>
            <a:r>
              <a:rPr lang="cs-CZ" altLang="cs-CZ" sz="1800" dirty="0" smtClean="0">
                <a:ea typeface="ＭＳ Ｐゴシック" panose="020B0600070205080204" pitchFamily="34" charset="-128"/>
              </a:rPr>
              <a:t>genu)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autoimunitní choroby </a:t>
            </a:r>
            <a:endParaRPr lang="cs-CZ" altLang="cs-CZ" sz="1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SLE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8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infekce</a:t>
            </a:r>
            <a:endParaRPr lang="cs-CZ" altLang="cs-CZ" sz="1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i="1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>
                <a:ea typeface="ＭＳ Ｐゴシック" panose="020B0600070205080204" pitchFamily="34" charset="-128"/>
              </a:rPr>
              <a:t>herpes simplex virus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 smtClean="0">
                <a:ea typeface="ＭＳ Ｐゴシック" panose="020B0600070205080204" pitchFamily="34" charset="-128"/>
              </a:rPr>
              <a:t>poxvirus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TBC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284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v </a:t>
            </a:r>
            <a:r>
              <a:rPr lang="cs-CZ" altLang="cs-CZ" sz="4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patologických 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patologická indukce </a:t>
            </a:r>
            <a:r>
              <a:rPr lang="cs-CZ" altLang="cs-CZ" b="1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AIDS</a:t>
            </a:r>
          </a:p>
          <a:p>
            <a:pPr lvl="1">
              <a:defRPr/>
            </a:pP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neurodegenerativní</a:t>
            </a:r>
            <a:r>
              <a:rPr lang="cs-CZ" altLang="cs-CZ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onemocnění</a:t>
            </a:r>
            <a:endParaRPr lang="cs-CZ" altLang="cs-CZ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m. Alzheimer, m. Parkinson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, ALS </a:t>
            </a:r>
          </a:p>
          <a:p>
            <a:pPr lvl="2">
              <a:defRPr/>
            </a:pPr>
            <a:endParaRPr lang="cs-CZ" altLang="cs-CZ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myelodysplastický</a:t>
            </a:r>
            <a:r>
              <a:rPr lang="cs-CZ" altLang="cs-CZ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syndrom</a:t>
            </a: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aplastická anemie</a:t>
            </a:r>
            <a:endParaRPr lang="cs-CZ" altLang="cs-CZ" sz="1800" i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ischemické poškození </a:t>
            </a: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akutní infarkt myokardu</a:t>
            </a:r>
            <a:endParaRPr lang="cs-CZ" altLang="cs-CZ" sz="1800" i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cs-CZ" altLang="cs-CZ" dirty="0">
              <a:solidFill>
                <a:srgbClr val="FF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778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766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Atrofie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 smtClean="0"/>
              <a:t>Zmenšení normálně vyvinutého orgánu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 smtClean="0"/>
              <a:t>Redukce velikosti buněk (</a:t>
            </a:r>
            <a:r>
              <a:rPr lang="cs-CZ" sz="2400" b="1" dirty="0" smtClean="0"/>
              <a:t>prostá atrofie</a:t>
            </a:r>
            <a:r>
              <a:rPr lang="cs-CZ" dirty="0" smtClean="0"/>
              <a:t>) nebo počtu buněk  </a:t>
            </a:r>
            <a:r>
              <a:rPr lang="cs-CZ" dirty="0"/>
              <a:t>(</a:t>
            </a:r>
            <a:r>
              <a:rPr lang="cs-CZ" sz="2400" b="1" dirty="0" smtClean="0"/>
              <a:t>numerická atrofie</a:t>
            </a:r>
            <a:r>
              <a:rPr lang="cs-CZ" dirty="0" smtClean="0"/>
              <a:t>) nebo obojí</a:t>
            </a:r>
            <a:endParaRPr lang="cs-CZ" dirty="0"/>
          </a:p>
          <a:p>
            <a:pPr marL="0" indent="0">
              <a:buFont typeface="Wingdings" pitchFamily="2" charset="2"/>
              <a:buChar char="§"/>
              <a:defRPr/>
            </a:pPr>
            <a:r>
              <a:rPr lang="cs-CZ" dirty="0" smtClean="0"/>
              <a:t> Může být </a:t>
            </a:r>
            <a:r>
              <a:rPr lang="cs-CZ" sz="2400" b="1" dirty="0" smtClean="0"/>
              <a:t>fyziologická</a:t>
            </a:r>
            <a:r>
              <a:rPr lang="cs-CZ" dirty="0" smtClean="0"/>
              <a:t> (např. post-</a:t>
            </a:r>
            <a:r>
              <a:rPr lang="cs-CZ" dirty="0" err="1" smtClean="0"/>
              <a:t>menopausalní</a:t>
            </a:r>
            <a:r>
              <a:rPr lang="cs-CZ" dirty="0" smtClean="0"/>
              <a:t> atrofie dělohy)</a:t>
            </a: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 smtClean="0"/>
              <a:t>Patologická </a:t>
            </a:r>
            <a:r>
              <a:rPr lang="cs-CZ" dirty="0" smtClean="0"/>
              <a:t>atrofie způsobená sníženou funkcí, ztrátou inervace, sníženou dodávkou krve  a kyslíku, poruchou výživy, nebo hormonální nedostatečností,…….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41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59" y="274638"/>
            <a:ext cx="12194359" cy="947556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     </a:t>
            </a:r>
            <a:r>
              <a:rPr lang="cs-CZ" sz="4000" b="1" dirty="0" smtClean="0">
                <a:solidFill>
                  <a:schemeClr val="tx1"/>
                </a:solidFill>
              </a:rPr>
              <a:t>ATROFIE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600" y="1452564"/>
            <a:ext cx="10464800" cy="4321175"/>
          </a:xfrm>
        </p:spPr>
        <p:txBody>
          <a:bodyPr/>
          <a:lstStyle/>
          <a:p>
            <a:pPr marL="182563" lvl="2" indent="-182563">
              <a:buFont typeface="Arial" panose="020B0604020202020204" pitchFamily="34" charset="0"/>
              <a:buNone/>
              <a:defRPr/>
            </a:pPr>
            <a:r>
              <a:rPr lang="cs-CZ" altLang="cs-CZ" b="1" dirty="0" smtClean="0">
                <a:latin typeface="+mj-lt"/>
                <a:ea typeface="ＭＳ Ｐゴシック" panose="020B0600070205080204" pitchFamily="34" charset="-128"/>
              </a:rPr>
              <a:t>Etiologie</a:t>
            </a:r>
            <a:endParaRPr lang="cs-CZ" altLang="cs-CZ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Arial" panose="020B0604020202020204" pitchFamily="34" charset="0"/>
              <a:buNone/>
              <a:defRPr/>
            </a:pP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fyziologická involuce 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cs-CZ" altLang="cs-CZ" sz="2000" b="1" dirty="0" err="1">
                <a:latin typeface="+mj-lt"/>
                <a:ea typeface="ＭＳ Ｐゴシック" panose="020B0600070205080204" pitchFamily="34" charset="-128"/>
              </a:rPr>
              <a:t>thymus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porucha výživy  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-&gt;&gt;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kachexie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tlaková atrofie (útlak tkáně)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ztráta funkce (imobilizace končetiny)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ztráta krevního zásobení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ztráta inervace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ztráta endokrinní stimulace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hormonálně-indukovaná atrofie (v kůži při lokální aplikaci kortikosteroidů)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cs-CZ" altLang="cs-CZ" sz="2000" b="1" dirty="0" smtClean="0">
                <a:latin typeface="+mj-lt"/>
                <a:ea typeface="ＭＳ Ｐゴシック" panose="020B0600070205080204" pitchFamily="34" charset="-128"/>
              </a:rPr>
              <a:t>idiopatická</a:t>
            </a: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û"/>
              <a:defRPr/>
            </a:pPr>
            <a:endParaRPr lang="cs-CZ" altLang="cs-CZ" sz="1600" b="1" dirty="0" smtClean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9750" lvl="3" indent="-182563">
              <a:buFont typeface="Wingdings" pitchFamily="2" charset="2"/>
              <a:buChar char="û"/>
              <a:defRPr/>
            </a:pPr>
            <a:endParaRPr lang="cs-CZ" altLang="cs-CZ" sz="1600" b="1" dirty="0" smtClean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096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74638"/>
            <a:ext cx="4758267" cy="2112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2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Hypoplasie, aplasie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Porucha vývoje orgánu</a:t>
            </a:r>
            <a:endParaRPr lang="cs-CZ" dirty="0"/>
          </a:p>
          <a:p>
            <a:pPr>
              <a:defRPr/>
            </a:pPr>
            <a:r>
              <a:rPr lang="cs-CZ" dirty="0" smtClean="0"/>
              <a:t>Porucha morfogeneze.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6" y="2605314"/>
            <a:ext cx="4679950" cy="3551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5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=""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="" xmlns:p14="http://schemas.microsoft.com/office/powerpoint/2010/main" val="5309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=""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=""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=""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=""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=""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=""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7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1904</Words>
  <Application>Microsoft Office PowerPoint</Application>
  <PresentationFormat>Vlastní</PresentationFormat>
  <Paragraphs>427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Snímek 7</vt:lpstr>
      <vt:lpstr>Snímek 8</vt:lpstr>
      <vt:lpstr>Metodické přístupy v patologii</vt:lpstr>
      <vt:lpstr>Snímek 10</vt:lpstr>
      <vt:lpstr>Biopsie zpracované nativně, nefixované, „na zmrzlo“</vt:lpstr>
      <vt:lpstr>Snímek 12</vt:lpstr>
      <vt:lpstr>Snímek 13</vt:lpstr>
      <vt:lpstr>Typy cytologických vyšetření</vt:lpstr>
      <vt:lpstr>EXFOLIATIVNÍ CYTOLOGIE</vt:lpstr>
      <vt:lpstr>Fine Needle Aspiration Cytology</vt:lpstr>
      <vt:lpstr>Punkce / laváž tělních tekutin</vt:lpstr>
      <vt:lpstr>Snímek 18</vt:lpstr>
      <vt:lpstr>Snímek 19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Studium patologie</vt:lpstr>
      <vt:lpstr>Doporučená literatura</vt:lpstr>
      <vt:lpstr>Kontakty na vyučující:</vt:lpstr>
      <vt:lpstr>Charakteristika nemocí</vt:lpstr>
      <vt:lpstr>Nomenklatura nemocí</vt:lpstr>
      <vt:lpstr>předpony</vt:lpstr>
      <vt:lpstr> přípony</vt:lpstr>
      <vt:lpstr>Snímek 31</vt:lpstr>
      <vt:lpstr>Příčiny nemocí</vt:lpstr>
      <vt:lpstr>Snímek 33</vt:lpstr>
      <vt:lpstr>                  Obecná patologie</vt:lpstr>
      <vt:lpstr>      Mechanismy buněčné smrti</vt:lpstr>
      <vt:lpstr>     Nekróza</vt:lpstr>
      <vt:lpstr>Typy nekrózy</vt:lpstr>
      <vt:lpstr>Typy nekrózy</vt:lpstr>
      <vt:lpstr>  Koagulační nekróza –infarkt myokardu</vt:lpstr>
      <vt:lpstr>Hojení nekrózy</vt:lpstr>
      <vt:lpstr>Apoptóza</vt:lpstr>
      <vt:lpstr>Apoptóza fyziologická</vt:lpstr>
      <vt:lpstr>Apoptóza v patologických procesech</vt:lpstr>
      <vt:lpstr>Apoptóza v patologických procesech</vt:lpstr>
      <vt:lpstr>Atrofie</vt:lpstr>
      <vt:lpstr>     ATROFIE</vt:lpstr>
      <vt:lpstr>Hypoplasie, aplasie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Downgrade W7 na WinXP</cp:lastModifiedBy>
  <cp:revision>107</cp:revision>
  <dcterms:created xsi:type="dcterms:W3CDTF">2017-08-15T07:48:05Z</dcterms:created>
  <dcterms:modified xsi:type="dcterms:W3CDTF">2018-02-13T16:14:29Z</dcterms:modified>
</cp:coreProperties>
</file>