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6" r:id="rId3"/>
    <p:sldId id="268" r:id="rId4"/>
    <p:sldId id="258" r:id="rId5"/>
    <p:sldId id="257" r:id="rId6"/>
    <p:sldId id="269" r:id="rId7"/>
    <p:sldId id="260" r:id="rId8"/>
    <p:sldId id="261" r:id="rId9"/>
    <p:sldId id="263" r:id="rId10"/>
    <p:sldId id="262" r:id="rId11"/>
    <p:sldId id="264" r:id="rId12"/>
    <p:sldId id="265" r:id="rId13"/>
    <p:sldId id="259" r:id="rId14"/>
    <p:sldId id="270" r:id="rId15"/>
    <p:sldId id="284" r:id="rId16"/>
    <p:sldId id="274" r:id="rId17"/>
    <p:sldId id="277" r:id="rId18"/>
    <p:sldId id="273" r:id="rId19"/>
    <p:sldId id="272" r:id="rId20"/>
    <p:sldId id="275" r:id="rId21"/>
    <p:sldId id="276" r:id="rId22"/>
    <p:sldId id="278" r:id="rId23"/>
    <p:sldId id="280" r:id="rId24"/>
    <p:sldId id="288" r:id="rId25"/>
    <p:sldId id="287" r:id="rId26"/>
    <p:sldId id="286" r:id="rId27"/>
    <p:sldId id="281" r:id="rId28"/>
    <p:sldId id="282" r:id="rId29"/>
    <p:sldId id="283" r:id="rId30"/>
    <p:sldId id="271" r:id="rId31"/>
    <p:sldId id="279" r:id="rId32"/>
    <p:sldId id="289" r:id="rId33"/>
    <p:sldId id="290" r:id="rId34"/>
    <p:sldId id="291" r:id="rId35"/>
    <p:sldId id="285" r:id="rId36"/>
  </p:sldIdLst>
  <p:sldSz cx="12192000" cy="6858000"/>
  <p:notesSz cx="6858000" cy="9144000"/>
  <p:custDataLst>
    <p:tags r:id="rId3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24" autoAdjust="0"/>
    <p:restoredTop sz="86388" autoAdjust="0"/>
  </p:normalViewPr>
  <p:slideViewPr>
    <p:cSldViewPr snapToGrid="0">
      <p:cViewPr varScale="1">
        <p:scale>
          <a:sx n="99" d="100"/>
          <a:sy n="99" d="100"/>
        </p:scale>
        <p:origin x="51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3201B-1DA8-47BE-B11F-08C31C7263D4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A5F0F-3DF1-4768-B979-151B84AE94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69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5F0F-3DF1-4768-B979-151B84AE94F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72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5F0F-3DF1-4768-B979-151B84AE94F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24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5F0F-3DF1-4768-B979-151B84AE94FB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05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666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8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97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83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73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86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96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66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12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51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7BE0-0D2E-4CDB-A141-47310E30E450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630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97BE0-0D2E-4CDB-A141-47310E30E450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6D338-A623-4E6F-9CF4-709EE0D03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39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292535" y="2791326"/>
            <a:ext cx="97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Tělesné tekutiny. Acidobazická rovnováha.</a:t>
            </a:r>
            <a:endParaRPr lang="cs-CZ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622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2" y="1175655"/>
            <a:ext cx="3746672" cy="47163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563" y="1175656"/>
            <a:ext cx="4122941" cy="47163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794" y="1175657"/>
            <a:ext cx="3892098" cy="47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57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526" t="42936" r="36338" b="8365"/>
          <a:stretch/>
        </p:blipFill>
        <p:spPr>
          <a:xfrm>
            <a:off x="0" y="192506"/>
            <a:ext cx="8896493" cy="63904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985871" y="440012"/>
            <a:ext cx="29975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/>
              <a:t>Základní principy:</a:t>
            </a:r>
          </a:p>
          <a:p>
            <a:pPr marL="342900" indent="-342900" algn="just">
              <a:buAutoNum type="arabicPeriod"/>
            </a:pPr>
            <a:r>
              <a:rPr lang="cs-CZ" dirty="0" smtClean="0"/>
              <a:t>Osmolarita ECF a ICF je za fyziologického stavu </a:t>
            </a:r>
            <a:r>
              <a:rPr lang="cs-CZ" b="1" dirty="0" smtClean="0"/>
              <a:t>stejná</a:t>
            </a:r>
          </a:p>
          <a:p>
            <a:pPr marL="342900" indent="-342900" algn="just">
              <a:buAutoNum type="arabicPeriod"/>
            </a:pPr>
            <a:r>
              <a:rPr lang="cs-CZ" dirty="0" smtClean="0"/>
              <a:t>Zachování osmolarity je zajištěno </a:t>
            </a:r>
            <a:r>
              <a:rPr lang="cs-CZ" b="1" dirty="0" smtClean="0"/>
              <a:t>přesuny vody </a:t>
            </a:r>
            <a:r>
              <a:rPr lang="cs-CZ" dirty="0" smtClean="0"/>
              <a:t>mezi </a:t>
            </a:r>
            <a:r>
              <a:rPr lang="cs-CZ" dirty="0" err="1" smtClean="0"/>
              <a:t>kompartmenty</a:t>
            </a:r>
            <a:r>
              <a:rPr lang="cs-CZ" dirty="0" smtClean="0"/>
              <a:t>!</a:t>
            </a:r>
          </a:p>
          <a:p>
            <a:pPr marL="342900" indent="-342900" algn="just">
              <a:buAutoNum type="arabicPeriod"/>
            </a:pPr>
            <a:r>
              <a:rPr lang="cs-CZ" b="1" dirty="0" smtClean="0"/>
              <a:t>!</a:t>
            </a:r>
            <a:r>
              <a:rPr lang="cs-CZ" dirty="0" smtClean="0"/>
              <a:t> látky, které nevstupují do ICF a jsou osmoticky aktivní (</a:t>
            </a:r>
            <a:r>
              <a:rPr lang="cs-CZ" dirty="0" err="1" smtClean="0"/>
              <a:t>NaCl</a:t>
            </a:r>
            <a:r>
              <a:rPr lang="cs-CZ" dirty="0" smtClean="0"/>
              <a:t>, </a:t>
            </a:r>
            <a:r>
              <a:rPr lang="cs-CZ" dirty="0" err="1" smtClean="0"/>
              <a:t>manitol</a:t>
            </a:r>
            <a:r>
              <a:rPr lang="cs-CZ" dirty="0" smtClean="0"/>
              <a:t>)</a:t>
            </a:r>
          </a:p>
          <a:p>
            <a:pPr algn="just"/>
            <a:endParaRPr lang="cs-CZ" dirty="0" smtClean="0"/>
          </a:p>
          <a:p>
            <a:pPr marL="285750" indent="-285750" algn="just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9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763" t="7353" r="35283" b="56998"/>
          <a:stretch/>
        </p:blipFill>
        <p:spPr>
          <a:xfrm>
            <a:off x="1106905" y="405637"/>
            <a:ext cx="9446510" cy="51260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06905" y="5727031"/>
            <a:ext cx="9446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Pozn. Syndrom nepřiměřené sekrece antidiuretického hormonu, </a:t>
            </a:r>
            <a:r>
              <a:rPr lang="cs-CZ" dirty="0" err="1" smtClean="0"/>
              <a:t>Schwartzův-Bartterův</a:t>
            </a:r>
            <a:r>
              <a:rPr lang="cs-CZ" dirty="0" smtClean="0"/>
              <a:t> syndrom (SIADH , angl. zkr. syndrome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inappropriate</a:t>
            </a:r>
            <a:r>
              <a:rPr lang="cs-CZ" dirty="0" smtClean="0"/>
              <a:t> </a:t>
            </a:r>
            <a:r>
              <a:rPr lang="cs-CZ" dirty="0" err="1" smtClean="0"/>
              <a:t>antidiuretic</a:t>
            </a:r>
            <a:r>
              <a:rPr lang="cs-CZ" dirty="0" smtClean="0"/>
              <a:t> hormone </a:t>
            </a:r>
            <a:r>
              <a:rPr lang="cs-CZ" dirty="0" err="1" smtClean="0"/>
              <a:t>secretion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0433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2824" t="15239" r="33158" b="14259"/>
          <a:stretch/>
        </p:blipFill>
        <p:spPr>
          <a:xfrm>
            <a:off x="330005" y="-5748"/>
            <a:ext cx="6160171" cy="68528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360" y="-5748"/>
            <a:ext cx="482845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5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89" y="54665"/>
            <a:ext cx="5474682" cy="67000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102" y="60762"/>
            <a:ext cx="4608975" cy="66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8060" t="20922" r="56332" b="10042"/>
          <a:stretch/>
        </p:blipFill>
        <p:spPr>
          <a:xfrm>
            <a:off x="170688" y="85344"/>
            <a:ext cx="5970032" cy="65105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0697" t="21965" r="54281" b="8999"/>
          <a:stretch/>
        </p:blipFill>
        <p:spPr>
          <a:xfrm>
            <a:off x="6224867" y="85344"/>
            <a:ext cx="5871759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Acidobazická rovnováha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24350" t="45798" r="51934" b="8368"/>
          <a:stretch/>
        </p:blipFill>
        <p:spPr>
          <a:xfrm>
            <a:off x="6861437" y="1117282"/>
            <a:ext cx="4943261" cy="537385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87302" y="1117282"/>
            <a:ext cx="64007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Proč udržovat úzké rozpětí pH?</a:t>
            </a:r>
          </a:p>
          <a:p>
            <a:pPr marL="742950" lvl="1" indent="-285750" algn="just">
              <a:buFontTx/>
              <a:buChar char="-"/>
            </a:pPr>
            <a:r>
              <a:rPr lang="cs-CZ" dirty="0" err="1" smtClean="0"/>
              <a:t>Kompetice</a:t>
            </a:r>
            <a:r>
              <a:rPr lang="cs-CZ" dirty="0" smtClean="0"/>
              <a:t> protonů s transportními mechanismy pro monovalentní ionty, zejména K+ (acidóza-</a:t>
            </a:r>
            <a:r>
              <a:rPr lang="cs-CZ" dirty="0" err="1" smtClean="0"/>
              <a:t>hyperkalemie</a:t>
            </a:r>
            <a:r>
              <a:rPr lang="cs-CZ" dirty="0" smtClean="0"/>
              <a:t>, alkalóza-</a:t>
            </a:r>
            <a:r>
              <a:rPr lang="cs-CZ" dirty="0" err="1" smtClean="0"/>
              <a:t>hypokalemie</a:t>
            </a:r>
            <a:r>
              <a:rPr lang="cs-CZ" dirty="0" smtClean="0"/>
              <a:t>)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Interakce protonů s aminokyselinami, změna struktury proteinů (enzymy, kanály, atd.)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Poruchy excitability nervové tkáně (acidóza-snížená excitabilita, dezorientace, kóma; alkalóza-</a:t>
            </a:r>
            <a:r>
              <a:rPr lang="cs-CZ" dirty="0" err="1" smtClean="0"/>
              <a:t>hyperexcitabilita</a:t>
            </a:r>
            <a:r>
              <a:rPr lang="cs-CZ" dirty="0" smtClean="0"/>
              <a:t>)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Acidóza versus alkalóza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Zdroje protonů: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Metabolismus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Látky v potravě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„</a:t>
            </a:r>
            <a:r>
              <a:rPr lang="cs-CZ" b="1" dirty="0" smtClean="0"/>
              <a:t>těkavé</a:t>
            </a:r>
            <a:r>
              <a:rPr lang="cs-CZ" dirty="0" smtClean="0"/>
              <a:t>“ (= CO2, produkt aerobního metabolismu buněk) versus „</a:t>
            </a:r>
            <a:r>
              <a:rPr lang="cs-CZ" b="1" dirty="0" smtClean="0"/>
              <a:t>netěkavé</a:t>
            </a:r>
            <a:r>
              <a:rPr lang="cs-CZ" dirty="0" smtClean="0"/>
              <a:t>“ (= fixované) kyseliny (= </a:t>
            </a:r>
            <a:r>
              <a:rPr lang="cs-CZ" dirty="0" err="1" smtClean="0"/>
              <a:t>kys</a:t>
            </a:r>
            <a:r>
              <a:rPr lang="cs-CZ" dirty="0" smtClean="0"/>
              <a:t>. sírová, </a:t>
            </a:r>
            <a:r>
              <a:rPr lang="cs-CZ" dirty="0" err="1" smtClean="0"/>
              <a:t>kys</a:t>
            </a:r>
            <a:r>
              <a:rPr lang="cs-CZ" dirty="0" smtClean="0"/>
              <a:t>. fosforečná, případně další)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Kyselina sírová = produkt katabolismu proteinů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Kyselina fosforečná = katabolismus fosfolipidů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Výdej protonů: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Plíce (jako CO2)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Ledviny (jako H+)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2491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0639" y="1540042"/>
            <a:ext cx="5952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Proton-neutrální, proton-produktivní a proton-konzumpční metabolické reakce</a:t>
            </a:r>
          </a:p>
          <a:p>
            <a:pPr algn="just"/>
            <a:endParaRPr lang="cs-CZ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Denní produkce H</a:t>
            </a:r>
            <a:r>
              <a:rPr lang="cs-CZ" baseline="30000" dirty="0" smtClean="0"/>
              <a:t>+</a:t>
            </a:r>
            <a:endParaRPr lang="cs-CZ" baseline="30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7145" t="18670" r="70110" b="73739"/>
          <a:stretch/>
        </p:blipFill>
        <p:spPr>
          <a:xfrm>
            <a:off x="460638" y="2463372"/>
            <a:ext cx="5421597" cy="10177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7209" t="75259" r="62363" b="8277"/>
          <a:stretch/>
        </p:blipFill>
        <p:spPr>
          <a:xfrm>
            <a:off x="462568" y="3780005"/>
            <a:ext cx="5419667" cy="16494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8823" t="28983" r="65099" b="19516"/>
          <a:stretch/>
        </p:blipFill>
        <p:spPr>
          <a:xfrm>
            <a:off x="6790974" y="778618"/>
            <a:ext cx="4865774" cy="54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41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2" y="85054"/>
            <a:ext cx="7840136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0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59" y="944647"/>
            <a:ext cx="8572987" cy="510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6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Voda a její funkce v lidském těle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6242"/>
            <a:ext cx="10515600" cy="4351338"/>
          </a:xfrm>
        </p:spPr>
        <p:txBody>
          <a:bodyPr/>
          <a:lstStyle/>
          <a:p>
            <a:r>
              <a:rPr lang="cs-CZ" dirty="0" smtClean="0"/>
              <a:t>Transportní prostředí, rozpouštědlo, zvlhčování a ochrana sliznic</a:t>
            </a:r>
          </a:p>
          <a:p>
            <a:r>
              <a:rPr lang="cs-CZ" dirty="0" smtClean="0"/>
              <a:t>Věk, pohlaví, hmotnost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36" y="2708190"/>
            <a:ext cx="8937511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24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14" y="45426"/>
            <a:ext cx="7602371" cy="67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44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 smtClean="0"/>
              <a:t>Pufrovací</a:t>
            </a:r>
            <a:r>
              <a:rPr lang="cs-CZ" dirty="0" smtClean="0"/>
              <a:t> systémy - pufry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0638" y="1540042"/>
            <a:ext cx="46410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Udržují pH při změně koncentrace protonů (H+)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Značná rychlost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Pouze omezují výkyvy pH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efektivní v rozmezí pH 1 jednotky hodnoty </a:t>
            </a:r>
            <a:r>
              <a:rPr lang="cs-CZ" dirty="0" err="1" smtClean="0"/>
              <a:t>pK</a:t>
            </a:r>
            <a:r>
              <a:rPr lang="cs-CZ" dirty="0" smtClean="0"/>
              <a:t> příslušného pufru 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extracelulární pufry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HCO</a:t>
            </a:r>
            <a:r>
              <a:rPr lang="cs-CZ" baseline="-25000" dirty="0" smtClean="0"/>
              <a:t>3</a:t>
            </a:r>
            <a:r>
              <a:rPr lang="cs-CZ" baseline="40000" dirty="0" smtClean="0"/>
              <a:t>-</a:t>
            </a:r>
            <a:r>
              <a:rPr lang="cs-CZ" dirty="0" smtClean="0"/>
              <a:t> pufr</a:t>
            </a:r>
          </a:p>
          <a:p>
            <a:pPr marL="1200150" lvl="2" indent="-285750" algn="just">
              <a:buFontTx/>
              <a:buChar char="-"/>
            </a:pPr>
            <a:r>
              <a:rPr lang="cs-CZ" dirty="0" err="1" smtClean="0"/>
              <a:t>pK</a:t>
            </a:r>
            <a:r>
              <a:rPr lang="cs-CZ" dirty="0" smtClean="0"/>
              <a:t> CO</a:t>
            </a:r>
            <a:r>
              <a:rPr lang="cs-CZ" baseline="-25000" dirty="0" smtClean="0"/>
              <a:t>2</a:t>
            </a:r>
            <a:r>
              <a:rPr lang="cs-CZ" dirty="0" smtClean="0"/>
              <a:t>/HCO</a:t>
            </a:r>
            <a:r>
              <a:rPr lang="cs-CZ" baseline="-25000" dirty="0" smtClean="0"/>
              <a:t>3</a:t>
            </a:r>
            <a:r>
              <a:rPr lang="cs-CZ" baseline="40000" dirty="0" smtClean="0"/>
              <a:t>-</a:t>
            </a:r>
            <a:r>
              <a:rPr lang="cs-CZ" dirty="0" smtClean="0"/>
              <a:t> = 6.1 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MAJORITNÍ EXTRACELULÁRNÍ PUFR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Fosfátový pufr 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MINORITNÍ</a:t>
            </a:r>
          </a:p>
          <a:p>
            <a:pPr marL="1200150" lvl="2" indent="-285750" algn="just">
              <a:buFontTx/>
              <a:buChar char="-"/>
            </a:pPr>
            <a:r>
              <a:rPr lang="cs-CZ" dirty="0" err="1" smtClean="0"/>
              <a:t>pK</a:t>
            </a:r>
            <a:r>
              <a:rPr lang="cs-CZ" dirty="0" smtClean="0"/>
              <a:t> H</a:t>
            </a:r>
            <a:r>
              <a:rPr lang="cs-CZ" baseline="-25000" dirty="0" smtClean="0"/>
              <a:t>2</a:t>
            </a:r>
            <a:r>
              <a:rPr lang="cs-CZ" dirty="0" smtClean="0"/>
              <a:t>PO</a:t>
            </a:r>
            <a:r>
              <a:rPr lang="cs-CZ" baseline="-25000" dirty="0" smtClean="0"/>
              <a:t>4</a:t>
            </a:r>
            <a:r>
              <a:rPr lang="cs-CZ" baseline="40000" dirty="0" smtClean="0"/>
              <a:t>-</a:t>
            </a:r>
            <a:r>
              <a:rPr lang="cs-CZ" dirty="0" smtClean="0"/>
              <a:t>/</a:t>
            </a:r>
            <a:r>
              <a:rPr lang="cs-CZ" dirty="0"/>
              <a:t> </a:t>
            </a:r>
            <a:r>
              <a:rPr lang="cs-CZ" dirty="0" smtClean="0"/>
              <a:t>HPO</a:t>
            </a:r>
            <a:r>
              <a:rPr lang="cs-CZ" baseline="-25000" dirty="0" smtClean="0"/>
              <a:t>4</a:t>
            </a:r>
            <a:r>
              <a:rPr lang="cs-CZ" baseline="40000" dirty="0" smtClean="0"/>
              <a:t>2-</a:t>
            </a:r>
            <a:r>
              <a:rPr lang="cs-CZ" dirty="0" smtClean="0"/>
              <a:t> </a:t>
            </a:r>
            <a:r>
              <a:rPr lang="cs-CZ" dirty="0"/>
              <a:t>= </a:t>
            </a:r>
            <a:r>
              <a:rPr lang="cs-CZ" dirty="0" smtClean="0"/>
              <a:t>6.8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Nejvýznamnější </a:t>
            </a:r>
            <a:r>
              <a:rPr lang="cs-CZ" dirty="0" err="1" smtClean="0"/>
              <a:t>pufrovací</a:t>
            </a:r>
            <a:r>
              <a:rPr lang="cs-CZ" dirty="0" smtClean="0"/>
              <a:t> složka moči = </a:t>
            </a:r>
            <a:r>
              <a:rPr lang="cs-CZ" dirty="0" err="1" smtClean="0"/>
              <a:t>titrovatelná</a:t>
            </a:r>
            <a:r>
              <a:rPr lang="cs-CZ" dirty="0" smtClean="0"/>
              <a:t> acidita</a:t>
            </a:r>
          </a:p>
          <a:p>
            <a:pPr lvl="1" algn="just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8099" t="46409" r="49039" b="38176"/>
          <a:stretch/>
        </p:blipFill>
        <p:spPr>
          <a:xfrm>
            <a:off x="5697394" y="5134832"/>
            <a:ext cx="6227989" cy="125991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72976" y="2656646"/>
            <a:ext cx="6313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Intracelulární pufry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Organické fosfáty (AMP, ADT, ATP, 2,3-difosfoglycerát)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Proteiny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Imidazol, alfa-aminoskupiny proteinů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HEMOGLOBIN! – nejvýznamnější intracelulární pufr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Ve fyziologickém rozmezí pH je </a:t>
            </a:r>
            <a:r>
              <a:rPr lang="cs-CZ" dirty="0" err="1" smtClean="0"/>
              <a:t>deoxygemoglobin</a:t>
            </a:r>
            <a:r>
              <a:rPr lang="cs-CZ" dirty="0" smtClean="0"/>
              <a:t> lepším pufrem než </a:t>
            </a:r>
            <a:r>
              <a:rPr lang="cs-CZ" dirty="0" err="1" smtClean="0"/>
              <a:t>oxygemoglobin</a:t>
            </a:r>
            <a:endParaRPr lang="cs-CZ" dirty="0" smtClean="0"/>
          </a:p>
          <a:p>
            <a:pPr lvl="1" algn="just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333" y="1222769"/>
            <a:ext cx="30670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08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010" y="136874"/>
            <a:ext cx="5303980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69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Respirační kompenzace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36254" y="1225689"/>
            <a:ext cx="52696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Nástup v rámci minut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Regulace pH snížením nebo zvýšením alveolární ventilace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Měna pH docílena změnou </a:t>
            </a:r>
            <a:r>
              <a:rPr lang="cs-CZ" dirty="0"/>
              <a:t>vylučování CO</a:t>
            </a:r>
            <a:r>
              <a:rPr lang="cs-CZ" baseline="-25000" dirty="0"/>
              <a:t>2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cs-CZ" i="1" dirty="0" smtClean="0"/>
              <a:t>p</a:t>
            </a:r>
            <a:r>
              <a:rPr lang="cs-CZ" dirty="0" smtClean="0"/>
              <a:t>CO</a:t>
            </a:r>
            <a:r>
              <a:rPr lang="cs-CZ" baseline="-25000" dirty="0" smtClean="0"/>
              <a:t>2</a:t>
            </a:r>
            <a:r>
              <a:rPr lang="cs-CZ" dirty="0" smtClean="0"/>
              <a:t> je v rovnováze s H</a:t>
            </a:r>
            <a:r>
              <a:rPr lang="cs-CZ" baseline="30000" dirty="0" smtClean="0"/>
              <a:t>+</a:t>
            </a:r>
            <a:r>
              <a:rPr lang="cs-CZ" dirty="0" smtClean="0"/>
              <a:t> díky reakci CO</a:t>
            </a:r>
            <a:r>
              <a:rPr lang="cs-CZ" baseline="-25000" dirty="0" smtClean="0"/>
              <a:t>2</a:t>
            </a:r>
            <a:r>
              <a:rPr lang="cs-CZ" dirty="0" smtClean="0"/>
              <a:t> s H</a:t>
            </a:r>
            <a:r>
              <a:rPr lang="cs-CZ" baseline="-25000" dirty="0" smtClean="0"/>
              <a:t>2</a:t>
            </a:r>
            <a:r>
              <a:rPr lang="cs-CZ" dirty="0" smtClean="0"/>
              <a:t>O (CA)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Vzestup CO2 v krvi = konverze v </a:t>
            </a:r>
            <a:r>
              <a:rPr lang="cs-CZ" dirty="0"/>
              <a:t>E</a:t>
            </a:r>
            <a:r>
              <a:rPr lang="cs-CZ" dirty="0" smtClean="0"/>
              <a:t>ry (CA) na </a:t>
            </a:r>
            <a:r>
              <a:rPr lang="cs-CZ" dirty="0" err="1" smtClean="0"/>
              <a:t>hydrogenkarbonátový</a:t>
            </a:r>
            <a:r>
              <a:rPr lang="cs-CZ" dirty="0" smtClean="0"/>
              <a:t> ion (HCO</a:t>
            </a:r>
            <a:r>
              <a:rPr lang="cs-CZ" baseline="-25000" dirty="0" smtClean="0"/>
              <a:t>3</a:t>
            </a:r>
            <a:r>
              <a:rPr lang="cs-CZ" baseline="30000" dirty="0" smtClean="0"/>
              <a:t>-</a:t>
            </a:r>
            <a:r>
              <a:rPr lang="cs-CZ" dirty="0" smtClean="0"/>
              <a:t>) a proton (H</a:t>
            </a:r>
            <a:r>
              <a:rPr lang="cs-CZ" baseline="30000" dirty="0" smtClean="0"/>
              <a:t>+</a:t>
            </a:r>
            <a:r>
              <a:rPr lang="cs-CZ" dirty="0" smtClean="0"/>
              <a:t>)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H</a:t>
            </a:r>
            <a:r>
              <a:rPr lang="cs-CZ" baseline="30000" dirty="0"/>
              <a:t>+</a:t>
            </a:r>
            <a:r>
              <a:rPr lang="cs-CZ" dirty="0" smtClean="0"/>
              <a:t> jsou pufrovány protonovým pufrem (hemoglobin)</a:t>
            </a:r>
          </a:p>
          <a:p>
            <a:pPr marL="285750" indent="-285750" algn="just">
              <a:buFontTx/>
              <a:buChar char="-"/>
            </a:pPr>
            <a:r>
              <a:rPr lang="cs-CZ" dirty="0"/>
              <a:t>HCO</a:t>
            </a:r>
            <a:r>
              <a:rPr lang="cs-CZ" baseline="-25000" dirty="0"/>
              <a:t>3</a:t>
            </a:r>
            <a:r>
              <a:rPr lang="cs-CZ" baseline="30000" dirty="0"/>
              <a:t>- </a:t>
            </a:r>
            <a:r>
              <a:rPr lang="cs-CZ" baseline="30000" dirty="0" smtClean="0"/>
              <a:t> </a:t>
            </a:r>
            <a:r>
              <a:rPr lang="cs-CZ" dirty="0" smtClean="0"/>
              <a:t>se vrací do krevní plasmy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V plicích se proces obrací – </a:t>
            </a:r>
            <a:r>
              <a:rPr lang="cs-CZ" dirty="0"/>
              <a:t>CO</a:t>
            </a:r>
            <a:r>
              <a:rPr lang="cs-CZ" baseline="-25000" dirty="0"/>
              <a:t>2</a:t>
            </a:r>
            <a:r>
              <a:rPr lang="cs-CZ" dirty="0" smtClean="0"/>
              <a:t> difunduje přes </a:t>
            </a:r>
            <a:r>
              <a:rPr lang="cs-CZ" dirty="0" err="1" smtClean="0"/>
              <a:t>alveokapilární</a:t>
            </a:r>
            <a:r>
              <a:rPr lang="cs-CZ" dirty="0" smtClean="0"/>
              <a:t> bariéru do plic a je eliminován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Role plic = regulace pH prostřednictvím </a:t>
            </a:r>
            <a:r>
              <a:rPr lang="cs-CZ" dirty="0"/>
              <a:t>množství CO</a:t>
            </a:r>
            <a:r>
              <a:rPr lang="cs-CZ" baseline="-25000" dirty="0"/>
              <a:t>2 </a:t>
            </a:r>
            <a:r>
              <a:rPr lang="cs-CZ" dirty="0" smtClean="0"/>
              <a:t>v krvi: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Zvýšená ventilace = zvýšené odstraňování = snížení koncentrace protonů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Snížená ventilace = opak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! Reálný kompenzační mechanismus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Hypoventilace = acidóza, hyperventilace = alkalóza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8255" t="15875" r="60122" b="39421"/>
          <a:stretch/>
        </p:blipFill>
        <p:spPr>
          <a:xfrm>
            <a:off x="6851904" y="73152"/>
            <a:ext cx="4291584" cy="34125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8301" t="50150" r="59995" b="8726"/>
          <a:stretch/>
        </p:blipFill>
        <p:spPr>
          <a:xfrm>
            <a:off x="6851904" y="3619848"/>
            <a:ext cx="4291584" cy="313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32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5240" t="13888" r="25705" b="10042"/>
          <a:stretch/>
        </p:blipFill>
        <p:spPr>
          <a:xfrm>
            <a:off x="1633728" y="-1"/>
            <a:ext cx="9473184" cy="68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46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5118" t="38608" r="7798" b="12172"/>
          <a:stretch/>
        </p:blipFill>
        <p:spPr>
          <a:xfrm>
            <a:off x="2048256" y="95031"/>
            <a:ext cx="9058656" cy="676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6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4068" t="20581" r="26437" b="12728"/>
          <a:stretch/>
        </p:blipFill>
        <p:spPr>
          <a:xfrm>
            <a:off x="1194815" y="170688"/>
            <a:ext cx="10460641" cy="65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Renální kompenzace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36254" y="1225689"/>
            <a:ext cx="59523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Nejpomalejší v rámci kompenzačních mechanismů = řádově desítky minut až hodiny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Změny regulace vylučování HCO</a:t>
            </a:r>
            <a:r>
              <a:rPr lang="cs-CZ" baseline="-25000" dirty="0" smtClean="0"/>
              <a:t>3</a:t>
            </a:r>
            <a:r>
              <a:rPr lang="cs-CZ" baseline="30000" dirty="0" smtClean="0"/>
              <a:t>-</a:t>
            </a:r>
            <a:r>
              <a:rPr lang="cs-CZ" dirty="0" smtClean="0"/>
              <a:t> a H</a:t>
            </a:r>
            <a:r>
              <a:rPr lang="cs-CZ" baseline="30000" dirty="0" smtClean="0"/>
              <a:t>+</a:t>
            </a:r>
            <a:endParaRPr lang="cs-CZ" dirty="0" smtClean="0"/>
          </a:p>
          <a:p>
            <a:pPr marL="285750" indent="-285750" algn="just">
              <a:buFontTx/>
              <a:buChar char="-"/>
            </a:pPr>
            <a:r>
              <a:rPr lang="cs-CZ" dirty="0" smtClean="0"/>
              <a:t>Zvýšená koncentrace protonů v plasmě = zvýšení jejich sekrece ledvinami a současně zvýšení resorpce </a:t>
            </a:r>
            <a:r>
              <a:rPr lang="cs-CZ" dirty="0" err="1" smtClean="0"/>
              <a:t>hydrogenkarbonátu</a:t>
            </a:r>
            <a:endParaRPr lang="cs-CZ" dirty="0" smtClean="0"/>
          </a:p>
          <a:p>
            <a:pPr marL="285750" indent="-285750" algn="just">
              <a:buFontTx/>
              <a:buChar char="-"/>
            </a:pPr>
            <a:r>
              <a:rPr lang="cs-CZ" dirty="0" smtClean="0"/>
              <a:t>Snížená koncentrace protonů v plasmě = snížení jejich sekrece i resorpce </a:t>
            </a:r>
            <a:r>
              <a:rPr lang="cs-CZ" dirty="0" err="1" smtClean="0"/>
              <a:t>hydrogenkarbonátu</a:t>
            </a:r>
            <a:endParaRPr lang="cs-CZ" dirty="0" smtClean="0"/>
          </a:p>
          <a:p>
            <a:pPr marL="285750" indent="-285750" algn="just">
              <a:buFontTx/>
              <a:buChar char="-"/>
            </a:pPr>
            <a:r>
              <a:rPr lang="cs-CZ" dirty="0" smtClean="0"/>
              <a:t>Netěkavé kyseliny – nemohou být z těla odstraňovány respirací = jednoznačná role ledvin v jejich vyloučení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Další význam ledvin – zabránění ztrátám </a:t>
            </a:r>
            <a:r>
              <a:rPr lang="cs-CZ" dirty="0" err="1" smtClean="0"/>
              <a:t>hydrogenkarbonátu</a:t>
            </a:r>
            <a:r>
              <a:rPr lang="cs-CZ" dirty="0" smtClean="0"/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Proximální tubulus = </a:t>
            </a:r>
            <a:r>
              <a:rPr lang="cs-CZ" dirty="0" err="1" smtClean="0"/>
              <a:t>secernovány</a:t>
            </a:r>
            <a:r>
              <a:rPr lang="cs-CZ" dirty="0" smtClean="0"/>
              <a:t> protony (</a:t>
            </a:r>
            <a:r>
              <a:rPr lang="cs-CZ" dirty="0" err="1" smtClean="0"/>
              <a:t>antiport</a:t>
            </a:r>
            <a:r>
              <a:rPr lang="cs-CZ" dirty="0" smtClean="0"/>
              <a:t> Na+/H+), vzniká kyselina uhličitá, resp. CO2 a H2O (CA), CO2 difunduje přes apikální membránu, dále vznik </a:t>
            </a:r>
            <a:r>
              <a:rPr lang="cs-CZ" dirty="0" err="1" smtClean="0"/>
              <a:t>hydrogenkarbonátu</a:t>
            </a:r>
            <a:r>
              <a:rPr lang="cs-CZ" dirty="0" smtClean="0"/>
              <a:t> a následný transport přes </a:t>
            </a:r>
            <a:r>
              <a:rPr lang="cs-CZ" dirty="0" err="1" smtClean="0"/>
              <a:t>bazolaterální</a:t>
            </a:r>
            <a:r>
              <a:rPr lang="cs-CZ" dirty="0" smtClean="0"/>
              <a:t> membránu</a:t>
            </a:r>
          </a:p>
          <a:p>
            <a:pPr marL="1200150" lvl="2" indent="-285750" algn="just">
              <a:buFontTx/>
              <a:buChar char="-"/>
            </a:pPr>
            <a:r>
              <a:rPr lang="cs-CZ" dirty="0" smtClean="0"/>
              <a:t>Reabsorpce 85 % </a:t>
            </a:r>
            <a:r>
              <a:rPr lang="cs-CZ" dirty="0" err="1" smtClean="0"/>
              <a:t>hydrogenkarbonátu</a:t>
            </a:r>
            <a:endParaRPr lang="cs-CZ" dirty="0" smtClean="0"/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7" t="71353" r="37305" b="8009"/>
          <a:stretch>
            <a:fillRect/>
          </a:stretch>
        </p:blipFill>
        <p:spPr bwMode="auto">
          <a:xfrm>
            <a:off x="6388608" y="1897952"/>
            <a:ext cx="5759833" cy="263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72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86916"/>
            <a:ext cx="6108192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distální tubulus: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Sekrece protonů je spojena se syntézou nových iontů </a:t>
            </a:r>
            <a:r>
              <a:rPr lang="cs-CZ" dirty="0"/>
              <a:t>HCO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endParaRPr lang="cs-CZ" dirty="0" smtClean="0"/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Intracelulární CA katalyzuje vznik reakci H2O a CO2 na kyselinu uhličitou (H2CO3)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Ta dále disociuje na ionty (protony/</a:t>
            </a:r>
            <a:r>
              <a:rPr lang="cs-CZ" dirty="0" err="1" smtClean="0"/>
              <a:t>hydrogenkarbonát</a:t>
            </a:r>
            <a:r>
              <a:rPr lang="cs-CZ" dirty="0" smtClean="0"/>
              <a:t>)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Protony </a:t>
            </a:r>
            <a:r>
              <a:rPr lang="cs-CZ" dirty="0" err="1" smtClean="0"/>
              <a:t>secernovány</a:t>
            </a:r>
            <a:r>
              <a:rPr lang="cs-CZ" dirty="0" smtClean="0"/>
              <a:t> do tubulární tekutiny protonovou pumpou</a:t>
            </a:r>
          </a:p>
          <a:p>
            <a:pPr marL="742950" lvl="1" indent="-285750" algn="just">
              <a:buFontTx/>
              <a:buChar char="-"/>
            </a:pPr>
            <a:r>
              <a:rPr lang="cs-CZ" dirty="0" err="1" smtClean="0"/>
              <a:t>Hydrogenkarbonát</a:t>
            </a:r>
            <a:r>
              <a:rPr lang="cs-CZ" dirty="0" smtClean="0"/>
              <a:t> transportován přes </a:t>
            </a:r>
            <a:r>
              <a:rPr lang="cs-CZ" dirty="0" err="1" smtClean="0"/>
              <a:t>bazolaterální</a:t>
            </a:r>
            <a:r>
              <a:rPr lang="cs-CZ" dirty="0" smtClean="0"/>
              <a:t> membránu do </a:t>
            </a:r>
            <a:r>
              <a:rPr lang="cs-CZ" dirty="0" err="1" smtClean="0"/>
              <a:t>intersticia</a:t>
            </a:r>
            <a:r>
              <a:rPr lang="cs-CZ" dirty="0" smtClean="0"/>
              <a:t> a dále do plasmy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Protony jsou dále pufrovány MOČOVÝMI PUFROVACÍMI SYSTÉMY!</a:t>
            </a:r>
          </a:p>
          <a:p>
            <a:pPr marL="1200150" lvl="2" indent="-285750" algn="just">
              <a:buFontTx/>
              <a:buChar char="-"/>
            </a:pPr>
            <a:r>
              <a:rPr lang="cs-CZ" sz="1600" i="1" dirty="0" smtClean="0"/>
              <a:t>Amonný </a:t>
            </a:r>
            <a:r>
              <a:rPr lang="cs-CZ" sz="1600" i="1" dirty="0" err="1" smtClean="0"/>
              <a:t>pufrovací</a:t>
            </a:r>
            <a:r>
              <a:rPr lang="cs-CZ" sz="1600" i="1" dirty="0" smtClean="0"/>
              <a:t> systém</a:t>
            </a:r>
          </a:p>
          <a:p>
            <a:pPr marL="1200150" lvl="2" indent="-285750" algn="just">
              <a:buFontTx/>
              <a:buChar char="-"/>
            </a:pPr>
            <a:r>
              <a:rPr lang="cs-CZ" sz="1600" i="1" dirty="0" smtClean="0"/>
              <a:t>Fosfátový </a:t>
            </a:r>
            <a:r>
              <a:rPr lang="cs-CZ" sz="1600" i="1" dirty="0" err="1" smtClean="0"/>
              <a:t>pufrovací</a:t>
            </a:r>
            <a:r>
              <a:rPr lang="cs-CZ" sz="1600" i="1" dirty="0" smtClean="0"/>
              <a:t> systém</a:t>
            </a:r>
          </a:p>
          <a:p>
            <a:pPr marL="1200150" lvl="2" indent="-285750" algn="just">
              <a:buFontTx/>
              <a:buChar char="-"/>
            </a:pPr>
            <a:r>
              <a:rPr lang="cs-CZ" sz="1600" i="1" dirty="0" smtClean="0"/>
              <a:t>V důsledku je v tubulární buňce syntetizován </a:t>
            </a:r>
            <a:r>
              <a:rPr lang="cs-CZ" sz="1600" i="1" dirty="0" err="1" smtClean="0"/>
              <a:t>hydrogenkarbonát</a:t>
            </a:r>
            <a:r>
              <a:rPr lang="cs-CZ" sz="1600" i="1" dirty="0" smtClean="0"/>
              <a:t>!</a:t>
            </a:r>
          </a:p>
          <a:p>
            <a:pPr marL="742950" lvl="1" indent="-285750" algn="just">
              <a:buFontTx/>
              <a:buChar char="-"/>
            </a:pPr>
            <a:r>
              <a:rPr lang="cs-CZ" dirty="0" smtClean="0"/>
              <a:t>Amonný </a:t>
            </a:r>
            <a:r>
              <a:rPr lang="cs-CZ" dirty="0" err="1" smtClean="0"/>
              <a:t>pufrační</a:t>
            </a:r>
            <a:r>
              <a:rPr lang="cs-CZ" dirty="0" smtClean="0"/>
              <a:t> systém:</a:t>
            </a:r>
          </a:p>
          <a:p>
            <a:pPr marL="1200150" lvl="2" indent="-285750" algn="just">
              <a:buFontTx/>
              <a:buChar char="-"/>
            </a:pPr>
            <a:r>
              <a:rPr lang="cs-CZ" sz="1600" dirty="0" smtClean="0"/>
              <a:t>Produkce v proximálním tubulu z </a:t>
            </a:r>
            <a:r>
              <a:rPr lang="cs-CZ" sz="1600" dirty="0" err="1" smtClean="0"/>
              <a:t>glutaminu</a:t>
            </a:r>
            <a:endParaRPr lang="cs-CZ" sz="1600" dirty="0" smtClean="0"/>
          </a:p>
          <a:p>
            <a:pPr marL="1200150" lvl="2" indent="-285750" algn="just">
              <a:buFontTx/>
              <a:buChar char="-"/>
            </a:pPr>
            <a:r>
              <a:rPr lang="cs-CZ" sz="1600" dirty="0" smtClean="0"/>
              <a:t>= míra produkce odpovídá míře nutnosti udržovat pH ve fyziologickém rozmezí</a:t>
            </a:r>
          </a:p>
          <a:p>
            <a:pPr marL="1200150" lvl="2" indent="-285750" algn="just">
              <a:buFontTx/>
              <a:buChar char="-"/>
            </a:pPr>
            <a:r>
              <a:rPr lang="cs-CZ" sz="1600" dirty="0" smtClean="0"/>
              <a:t>Amonné ionty jsou vyloučeny dále močí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Zvláštní význam – protony vyloučeny močí, </a:t>
            </a:r>
            <a:r>
              <a:rPr lang="cs-CZ" dirty="0" err="1" smtClean="0"/>
              <a:t>hydrogenkarbonát</a:t>
            </a:r>
            <a:r>
              <a:rPr lang="cs-CZ" dirty="0" smtClean="0"/>
              <a:t> resorbován</a:t>
            </a:r>
          </a:p>
          <a:p>
            <a:pPr marL="285750" indent="-285750" algn="just">
              <a:buFontTx/>
              <a:buChar char="-"/>
            </a:pPr>
            <a:r>
              <a:rPr lang="cs-CZ" dirty="0" smtClean="0"/>
              <a:t>SEKRECE PROTONŮ A SYNTÉZA NOVÉHO HYDROGENKARBONÁTU</a:t>
            </a:r>
          </a:p>
        </p:txBody>
      </p:sp>
      <p:pic>
        <p:nvPicPr>
          <p:cNvPr id="3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3" t="12672" r="39996" b="67326"/>
          <a:stretch>
            <a:fillRect/>
          </a:stretch>
        </p:blipFill>
        <p:spPr bwMode="auto">
          <a:xfrm>
            <a:off x="6228328" y="332466"/>
            <a:ext cx="5963672" cy="27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7" t="12784" r="38792" b="66579"/>
          <a:stretch>
            <a:fillRect/>
          </a:stretch>
        </p:blipFill>
        <p:spPr bwMode="auto">
          <a:xfrm>
            <a:off x="6228328" y="3773086"/>
            <a:ext cx="5963672" cy="287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556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2208" y="611172"/>
            <a:ext cx="51937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dirty="0" smtClean="0"/>
              <a:t>Jedna skupina vmezeřených buněk vylučuje proton a </a:t>
            </a:r>
            <a:r>
              <a:rPr lang="cs-CZ" dirty="0" err="1" smtClean="0"/>
              <a:t>reabsorbuje</a:t>
            </a:r>
            <a:r>
              <a:rPr lang="cs-CZ" dirty="0" smtClean="0"/>
              <a:t> </a:t>
            </a:r>
            <a:r>
              <a:rPr lang="cs-CZ" dirty="0" err="1" smtClean="0"/>
              <a:t>hydrogenkarbonát</a:t>
            </a:r>
            <a:endParaRPr lang="cs-CZ" dirty="0" smtClean="0"/>
          </a:p>
          <a:p>
            <a:pPr marL="285750" indent="-285750" algn="just">
              <a:buFontTx/>
              <a:buChar char="-"/>
            </a:pPr>
            <a:r>
              <a:rPr lang="cs-CZ" dirty="0" smtClean="0"/>
              <a:t>Druhá skupina může v případě potřeby fungovat naopak, při hrozící alkalóze vylučuje </a:t>
            </a:r>
            <a:r>
              <a:rPr lang="cs-CZ" dirty="0" err="1" smtClean="0"/>
              <a:t>hydrogenkarbonát</a:t>
            </a:r>
            <a:r>
              <a:rPr lang="cs-CZ" dirty="0" smtClean="0"/>
              <a:t> a resorbuje protony</a:t>
            </a:r>
          </a:p>
          <a:p>
            <a:pPr algn="just"/>
            <a:endParaRPr lang="cs-CZ" dirty="0"/>
          </a:p>
          <a:p>
            <a:pPr algn="just"/>
            <a:r>
              <a:rPr lang="cs-CZ" dirty="0" smtClean="0"/>
              <a:t>FYZIOLOGICKÝ STAV: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protony jsou </a:t>
            </a:r>
            <a:r>
              <a:rPr lang="cs-CZ" dirty="0" err="1" smtClean="0"/>
              <a:t>sekretovány</a:t>
            </a:r>
            <a:r>
              <a:rPr lang="cs-CZ" dirty="0" smtClean="0"/>
              <a:t> úměrně jejich vzniku v organismu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err="1" smtClean="0"/>
              <a:t>secernované</a:t>
            </a:r>
            <a:r>
              <a:rPr lang="cs-CZ" dirty="0" smtClean="0"/>
              <a:t> protony snižují pH moči</a:t>
            </a:r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Aby pH moči příliš neklesalo, jsou protony pufrovány močovými </a:t>
            </a:r>
            <a:r>
              <a:rPr lang="cs-CZ" dirty="0" err="1" smtClean="0"/>
              <a:t>pufrovacími</a:t>
            </a:r>
            <a:r>
              <a:rPr lang="cs-CZ" dirty="0" smtClean="0"/>
              <a:t> systémy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Výsledné pH moči 4.5 – 7.8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Při pH nižším než 4.5 se sekrece protonů zastavuje</a:t>
            </a:r>
          </a:p>
        </p:txBody>
      </p:sp>
      <p:pic>
        <p:nvPicPr>
          <p:cNvPr id="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6" t="11118" r="32214" b="8026"/>
          <a:stretch>
            <a:fillRect/>
          </a:stretch>
        </p:blipFill>
        <p:spPr bwMode="auto">
          <a:xfrm>
            <a:off x="6640576" y="0"/>
            <a:ext cx="5551424" cy="685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09088" y="5096030"/>
            <a:ext cx="3378297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1. </a:t>
            </a:r>
            <a:r>
              <a:rPr lang="cs-CZ" dirty="0" err="1" smtClean="0"/>
              <a:t>apical</a:t>
            </a:r>
            <a:r>
              <a:rPr lang="cs-CZ" dirty="0" smtClean="0"/>
              <a:t> </a:t>
            </a:r>
            <a:r>
              <a:rPr lang="cs-CZ" dirty="0"/>
              <a:t>Na+-H+ </a:t>
            </a:r>
            <a:r>
              <a:rPr lang="cs-CZ" dirty="0" err="1"/>
              <a:t>exchanger</a:t>
            </a:r>
            <a:r>
              <a:rPr lang="cs-CZ" dirty="0"/>
              <a:t> (NHE)</a:t>
            </a:r>
          </a:p>
          <a:p>
            <a:r>
              <a:rPr lang="cs-CZ" dirty="0"/>
              <a:t>2. </a:t>
            </a:r>
            <a:r>
              <a:rPr lang="cs-CZ" dirty="0" err="1"/>
              <a:t>basolateral</a:t>
            </a:r>
            <a:r>
              <a:rPr lang="cs-CZ" dirty="0"/>
              <a:t> Na+-HCO3- </a:t>
            </a:r>
            <a:r>
              <a:rPr lang="cs-CZ" dirty="0" err="1"/>
              <a:t>symport</a:t>
            </a:r>
            <a:endParaRPr lang="cs-CZ" dirty="0"/>
          </a:p>
          <a:p>
            <a:r>
              <a:rPr lang="cs-CZ" dirty="0"/>
              <a:t>3. </a:t>
            </a:r>
            <a:r>
              <a:rPr lang="cs-CZ" dirty="0" smtClean="0"/>
              <a:t>H</a:t>
            </a:r>
            <a:r>
              <a:rPr lang="cs-CZ" dirty="0"/>
              <a:t>+-</a:t>
            </a:r>
            <a:r>
              <a:rPr lang="cs-CZ" dirty="0" err="1"/>
              <a:t>ATPase</a:t>
            </a:r>
            <a:endParaRPr lang="cs-CZ" dirty="0"/>
          </a:p>
          <a:p>
            <a:r>
              <a:rPr lang="cs-CZ" dirty="0" smtClean="0"/>
              <a:t>4. </a:t>
            </a:r>
            <a:r>
              <a:rPr lang="cs-CZ" dirty="0"/>
              <a:t>H</a:t>
            </a:r>
            <a:r>
              <a:rPr lang="cs-CZ" dirty="0" smtClean="0"/>
              <a:t>+-K+-</a:t>
            </a:r>
            <a:r>
              <a:rPr lang="cs-CZ" dirty="0" err="1" smtClean="0"/>
              <a:t>ATPase</a:t>
            </a:r>
            <a:endParaRPr lang="cs-CZ" dirty="0" smtClean="0"/>
          </a:p>
          <a:p>
            <a:r>
              <a:rPr lang="cs-CZ" dirty="0"/>
              <a:t>5. Na+-NH4+ </a:t>
            </a:r>
            <a:r>
              <a:rPr lang="cs-CZ" dirty="0" err="1"/>
              <a:t>antiport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6727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0" name="Group 32"/>
          <p:cNvGraphicFramePr>
            <a:graphicFrameLocks noGrp="1"/>
          </p:cNvGraphicFramePr>
          <p:nvPr/>
        </p:nvGraphicFramePr>
        <p:xfrm>
          <a:off x="2855914" y="2349501"/>
          <a:ext cx="6624637" cy="4064001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 VODY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KREV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SVALY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KŮŽE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KOSTI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TUKY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ZUBNÍ SKLOVINA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220" name="Rectangle 33"/>
          <p:cNvSpPr>
            <a:spLocks noChangeArrowheads="1"/>
          </p:cNvSpPr>
          <p:nvPr/>
        </p:nvSpPr>
        <p:spPr bwMode="auto">
          <a:xfrm>
            <a:off x="2135189" y="404813"/>
            <a:ext cx="7991475" cy="1511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dirty="0">
                <a:solidFill>
                  <a:schemeClr val="tx2"/>
                </a:solidFill>
              </a:rPr>
              <a:t>OBSAH VODY V RŮZNÝCH TKÁNÍCH (muž, </a:t>
            </a:r>
            <a:r>
              <a:rPr lang="cs-CZ" altLang="cs-CZ" sz="4000" dirty="0" smtClean="0">
                <a:solidFill>
                  <a:schemeClr val="tx2"/>
                </a:solidFill>
              </a:rPr>
              <a:t>70 kg</a:t>
            </a:r>
            <a:r>
              <a:rPr lang="cs-CZ" altLang="cs-CZ" sz="4000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61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7303" t="32544" r="59484" b="14117"/>
          <a:stretch/>
        </p:blipFill>
        <p:spPr>
          <a:xfrm>
            <a:off x="2" y="640081"/>
            <a:ext cx="5783112" cy="522427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6985" t="30480" r="58884" b="18720"/>
          <a:stretch/>
        </p:blipFill>
        <p:spPr>
          <a:xfrm>
            <a:off x="5951898" y="640080"/>
            <a:ext cx="6240102" cy="52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39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29123" t="14386" r="35935" b="33467"/>
          <a:stretch/>
        </p:blipFill>
        <p:spPr>
          <a:xfrm>
            <a:off x="170268" y="145042"/>
            <a:ext cx="7554835" cy="634212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040414" y="460353"/>
            <a:ext cx="39098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Příklad 1: průjem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Ztráta </a:t>
            </a:r>
            <a:r>
              <a:rPr lang="cs-CZ" dirty="0" err="1" smtClean="0"/>
              <a:t>hydrogenkarbonátů</a:t>
            </a:r>
            <a:r>
              <a:rPr lang="cs-CZ" dirty="0" smtClean="0"/>
              <a:t> z GIT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Pokles koncentrace </a:t>
            </a:r>
            <a:r>
              <a:rPr lang="cs-CZ" dirty="0" err="1" smtClean="0"/>
              <a:t>hydrogenkarbonátů</a:t>
            </a:r>
            <a:r>
              <a:rPr lang="cs-CZ" dirty="0" smtClean="0"/>
              <a:t> v krvi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Pokles pH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Metabolická acidóza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Zachování </a:t>
            </a:r>
            <a:r>
              <a:rPr lang="cs-CZ" dirty="0" err="1" smtClean="0"/>
              <a:t>elektroneutrality</a:t>
            </a:r>
            <a:r>
              <a:rPr lang="cs-CZ" dirty="0" smtClean="0"/>
              <a:t> – </a:t>
            </a:r>
            <a:r>
              <a:rPr lang="cs-CZ" dirty="0" err="1" smtClean="0"/>
              <a:t>hydrogenkarbonáty</a:t>
            </a:r>
            <a:r>
              <a:rPr lang="cs-CZ" dirty="0" smtClean="0"/>
              <a:t> jsou nahrazeny chloridy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Kompenzační mechanismus pro metabolickou acidózu = hyperventilace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Pokles objemu ECF = snížení objemu krve + pokles arteriálního tlaku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Aktivace </a:t>
            </a:r>
            <a:r>
              <a:rPr lang="cs-CZ" dirty="0" err="1" smtClean="0"/>
              <a:t>baroceptorového</a:t>
            </a:r>
            <a:r>
              <a:rPr lang="cs-CZ" dirty="0" smtClean="0"/>
              <a:t> reflexu = + sympatikus (+ srdeční frekvence, vazokonstrikce – kůže)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Aktivace RAAS = zvýšená sekrece K+ = </a:t>
            </a:r>
            <a:r>
              <a:rPr lang="cs-CZ" dirty="0" err="1" smtClean="0"/>
              <a:t>hypokalémie</a:t>
            </a:r>
            <a:endParaRPr lang="cs-CZ" dirty="0" smtClean="0"/>
          </a:p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0702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1620" t="28391" r="38676" b="23192"/>
          <a:stretch/>
        </p:blipFill>
        <p:spPr>
          <a:xfrm>
            <a:off x="968588" y="453813"/>
            <a:ext cx="6583679" cy="603634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709951" y="453813"/>
            <a:ext cx="1878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Příklad </a:t>
            </a:r>
            <a:r>
              <a:rPr lang="cs-CZ" dirty="0" smtClean="0"/>
              <a:t>2: zvracení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1113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Vyšetření acidobazické rovnováhy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38260" y="1690688"/>
            <a:ext cx="113154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 smtClean="0"/>
              <a:t>Arteriální/</a:t>
            </a:r>
            <a:r>
              <a:rPr lang="cs-CZ" sz="2400" dirty="0" err="1" smtClean="0"/>
              <a:t>arterializovaná</a:t>
            </a:r>
            <a:r>
              <a:rPr lang="cs-CZ" sz="2400" dirty="0" smtClean="0"/>
              <a:t> kapilární nebo venózní krev</a:t>
            </a:r>
          </a:p>
          <a:p>
            <a:pPr marL="285750" indent="-285750" algn="just">
              <a:buFontTx/>
              <a:buChar char="-"/>
            </a:pPr>
            <a:endParaRPr lang="cs-CZ" sz="2400" dirty="0"/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pH krve – 7.36 – 7.44 – informace o závažnosti poruchy vnitřního prostředí</a:t>
            </a:r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Parciální tlak oxidu uhličitého - pCO</a:t>
            </a:r>
            <a:r>
              <a:rPr lang="cs-CZ" sz="2400" baseline="-25000" dirty="0" smtClean="0"/>
              <a:t>2</a:t>
            </a:r>
            <a:endParaRPr lang="cs-CZ" sz="2400" dirty="0"/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Parciální tlak kyslíku – pO</a:t>
            </a:r>
            <a:r>
              <a:rPr lang="cs-CZ" sz="2400" baseline="-25000" dirty="0" smtClean="0"/>
              <a:t>2</a:t>
            </a:r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% saturace kyslíkem v tepnách </a:t>
            </a:r>
            <a:r>
              <a:rPr lang="cs-CZ" sz="2400" dirty="0"/>
              <a:t>- s</a:t>
            </a:r>
            <a:r>
              <a:rPr lang="cs-CZ" sz="2400" dirty="0" smtClean="0"/>
              <a:t>O</a:t>
            </a:r>
            <a:r>
              <a:rPr lang="cs-CZ" sz="2400" baseline="-25000" dirty="0" smtClean="0"/>
              <a:t>2</a:t>
            </a:r>
            <a:endParaRPr lang="cs-CZ" sz="2400" baseline="-25000" dirty="0"/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Dále: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 smtClean="0"/>
              <a:t>Frakce hemoglobinu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/>
              <a:t>Aktuální hydrogenuhličitany (24±2 </a:t>
            </a:r>
            <a:r>
              <a:rPr lang="cs-CZ" sz="2000" dirty="0" err="1"/>
              <a:t>mmol</a:t>
            </a:r>
            <a:r>
              <a:rPr lang="cs-CZ" sz="2000" dirty="0"/>
              <a:t>/l </a:t>
            </a:r>
            <a:r>
              <a:rPr lang="cs-CZ" sz="2000" dirty="0" smtClean="0"/>
              <a:t>)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 smtClean="0"/>
              <a:t>Standardní </a:t>
            </a:r>
            <a:r>
              <a:rPr lang="cs-CZ" sz="2000" dirty="0"/>
              <a:t>hydrogenuhličitany (24±2 </a:t>
            </a:r>
            <a:r>
              <a:rPr lang="cs-CZ" sz="2000" dirty="0" err="1"/>
              <a:t>mmol</a:t>
            </a:r>
            <a:r>
              <a:rPr lang="cs-CZ" sz="2000" dirty="0"/>
              <a:t>/l </a:t>
            </a:r>
            <a:r>
              <a:rPr lang="cs-CZ" sz="2000" dirty="0" smtClean="0"/>
              <a:t>) – vyloučení respirační poruchy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 smtClean="0"/>
              <a:t>Přebytek </a:t>
            </a:r>
            <a:r>
              <a:rPr lang="cs-CZ" sz="2000" dirty="0" err="1" smtClean="0"/>
              <a:t>bazí</a:t>
            </a:r>
            <a:r>
              <a:rPr lang="cs-CZ" sz="2000" dirty="0" smtClean="0"/>
              <a:t> – base </a:t>
            </a:r>
            <a:r>
              <a:rPr lang="cs-CZ" sz="2000" dirty="0" err="1" smtClean="0"/>
              <a:t>excess</a:t>
            </a:r>
            <a:r>
              <a:rPr lang="cs-CZ" sz="2000" dirty="0" smtClean="0"/>
              <a:t> – </a:t>
            </a:r>
            <a:r>
              <a:rPr lang="cs-CZ" sz="2000" dirty="0"/>
              <a:t>BE – (0±2 </a:t>
            </a:r>
            <a:r>
              <a:rPr lang="cs-CZ" sz="2000" dirty="0" err="1"/>
              <a:t>mmol</a:t>
            </a:r>
            <a:r>
              <a:rPr lang="cs-CZ" sz="2000" dirty="0"/>
              <a:t>/l </a:t>
            </a:r>
            <a:r>
              <a:rPr lang="cs-CZ" sz="2000" dirty="0" smtClean="0"/>
              <a:t>) – dopočítaný parametr, hodnotí metabolickou složku ABR</a:t>
            </a:r>
          </a:p>
          <a:p>
            <a:pPr marL="742950" lvl="1" indent="-285750" algn="just">
              <a:buFontTx/>
              <a:buChar char="-"/>
            </a:pPr>
            <a:r>
              <a:rPr lang="cs-CZ" sz="2000" dirty="0"/>
              <a:t>diference silných iontů (SID), aniontová mezera (anion gap, AG), </a:t>
            </a:r>
            <a:r>
              <a:rPr lang="cs-CZ" sz="2000" dirty="0" err="1"/>
              <a:t>pufrové</a:t>
            </a:r>
            <a:r>
              <a:rPr lang="cs-CZ" sz="2000" dirty="0"/>
              <a:t> </a:t>
            </a:r>
            <a:r>
              <a:rPr lang="cs-CZ" sz="2000" dirty="0" err="1"/>
              <a:t>baze</a:t>
            </a:r>
            <a:r>
              <a:rPr lang="cs-CZ" sz="2000" dirty="0"/>
              <a:t> séra (BBS) a jiné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537227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Poruchy acidobazické rovnováhy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26313" y="1027906"/>
            <a:ext cx="1131547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 smtClean="0"/>
              <a:t>RESPIRAČNÍ PORUCHY ACIDOBAZICKÉ ROVNOVÁHY</a:t>
            </a:r>
          </a:p>
          <a:p>
            <a:pPr marL="342900" indent="-342900" algn="just">
              <a:buFontTx/>
              <a:buChar char="-"/>
            </a:pPr>
            <a:r>
              <a:rPr lang="cs-CZ" sz="2400" dirty="0" smtClean="0"/>
              <a:t>Hyperventilace/hypoventilace (alkalóza/acidóza)</a:t>
            </a:r>
          </a:p>
          <a:p>
            <a:pPr algn="just"/>
            <a:endParaRPr lang="cs-CZ" sz="2000" dirty="0" smtClean="0"/>
          </a:p>
          <a:p>
            <a:pPr algn="just"/>
            <a:r>
              <a:rPr lang="cs-CZ" sz="2000" dirty="0" smtClean="0"/>
              <a:t>Metabolická acidóza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/>
              <a:t>pokles </a:t>
            </a:r>
            <a:r>
              <a:rPr lang="cs-CZ" dirty="0"/>
              <a:t>koncentrace standardních </a:t>
            </a:r>
            <a:r>
              <a:rPr lang="cs-CZ" dirty="0" smtClean="0"/>
              <a:t>hydrogenuhličitanů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/>
              <a:t>v </a:t>
            </a:r>
            <a:r>
              <a:rPr lang="cs-CZ" dirty="0"/>
              <a:t>důsledku hromadění některého aniontu, který hydrogenuhličitany z </a:t>
            </a:r>
            <a:r>
              <a:rPr lang="cs-CZ" dirty="0" err="1"/>
              <a:t>mineralogramu</a:t>
            </a:r>
            <a:r>
              <a:rPr lang="cs-CZ" dirty="0"/>
              <a:t> „</a:t>
            </a:r>
            <a:r>
              <a:rPr lang="cs-CZ" dirty="0" smtClean="0"/>
              <a:t>vytlačí“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/>
              <a:t>v </a:t>
            </a:r>
            <a:r>
              <a:rPr lang="cs-CZ" dirty="0"/>
              <a:t>důsledku ztrát hydrogenuhličitanů (doprovázených kationtem, nejspíše tedy jako hydrogenuhličitanu sodného</a:t>
            </a:r>
            <a:r>
              <a:rPr lang="cs-CZ" dirty="0" smtClean="0"/>
              <a:t>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 smtClean="0"/>
              <a:t>vzácněji</a:t>
            </a:r>
            <a:r>
              <a:rPr lang="cs-CZ" dirty="0"/>
              <a:t>: v důsledku ztrát některého kationtu, nejspíše sodíku, jež jsou kompenzovány poklesem koncentrace hydrogenuhličitanů.</a:t>
            </a:r>
          </a:p>
          <a:p>
            <a:pPr algn="just"/>
            <a:endParaRPr lang="cs-CZ" sz="2000" dirty="0" smtClean="0"/>
          </a:p>
          <a:p>
            <a:pPr algn="just"/>
            <a:r>
              <a:rPr lang="cs-CZ" sz="2000" dirty="0" smtClean="0"/>
              <a:t>Acidóza z hromadění iontů – laktátová, </a:t>
            </a:r>
            <a:r>
              <a:rPr lang="cs-CZ" sz="2000" dirty="0" err="1" smtClean="0"/>
              <a:t>ketoacidóza</a:t>
            </a:r>
            <a:r>
              <a:rPr lang="cs-CZ" sz="2000" dirty="0" smtClean="0"/>
              <a:t>, renální acidóza, acidóza při některých otravách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 smtClean="0"/>
              <a:t>Acidóza ze ztrát hydrogenuhličitanů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 smtClean="0"/>
              <a:t>Metabolická alkalóza</a:t>
            </a:r>
          </a:p>
          <a:p>
            <a:pPr marL="342900" indent="-342900" algn="just">
              <a:buFontTx/>
              <a:buChar char="-"/>
            </a:pPr>
            <a:r>
              <a:rPr lang="cs-CZ" dirty="0" smtClean="0"/>
              <a:t>Vzestup koncentrace </a:t>
            </a:r>
            <a:r>
              <a:rPr lang="cs-CZ" dirty="0"/>
              <a:t>standardních hydrogenuhličitanů</a:t>
            </a:r>
            <a:r>
              <a:rPr lang="cs-CZ" dirty="0" smtClean="0"/>
              <a:t> </a:t>
            </a:r>
          </a:p>
          <a:p>
            <a:pPr marL="342900" indent="-342900" algn="just">
              <a:buFontTx/>
              <a:buChar char="-"/>
            </a:pPr>
            <a:r>
              <a:rPr lang="cs-CZ" dirty="0" smtClean="0"/>
              <a:t>ztráty </a:t>
            </a:r>
            <a:r>
              <a:rPr lang="cs-CZ" dirty="0"/>
              <a:t>některého aniontu, obvykle chloridů nebo proteinů, které jsou v </a:t>
            </a:r>
            <a:r>
              <a:rPr lang="cs-CZ" dirty="0" err="1"/>
              <a:t>ionogramu</a:t>
            </a:r>
            <a:r>
              <a:rPr lang="cs-CZ" dirty="0"/>
              <a:t> kompenzovány doplněním </a:t>
            </a:r>
            <a:r>
              <a:rPr lang="cs-CZ" dirty="0" smtClean="0"/>
              <a:t>hydrogenuhličitanů</a:t>
            </a:r>
            <a:endParaRPr lang="cs-CZ" dirty="0"/>
          </a:p>
          <a:p>
            <a:pPr marL="342900" indent="-342900" algn="just">
              <a:buFontTx/>
              <a:buChar char="-"/>
            </a:pPr>
            <a:r>
              <a:rPr lang="cs-CZ" dirty="0" smtClean="0"/>
              <a:t>vzestup </a:t>
            </a:r>
            <a:r>
              <a:rPr lang="cs-CZ" dirty="0"/>
              <a:t>koncentrace některého kationtu, nejčastěji sodíku.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545331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7620" t="35518" r="50343" b="21585"/>
          <a:stretch/>
        </p:blipFill>
        <p:spPr>
          <a:xfrm>
            <a:off x="219456" y="1633728"/>
            <a:ext cx="5564814" cy="31943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0991" t="13888" r="48272" b="6915"/>
          <a:stretch/>
        </p:blipFill>
        <p:spPr>
          <a:xfrm>
            <a:off x="5881806" y="-1"/>
            <a:ext cx="6261426" cy="68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5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9154" t="51246" r="50166" b="8330"/>
          <a:stretch/>
        </p:blipFill>
        <p:spPr>
          <a:xfrm>
            <a:off x="859398" y="459592"/>
            <a:ext cx="5232018" cy="57529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8122" t="11619" r="50107" b="43438"/>
          <a:stretch/>
        </p:blipFill>
        <p:spPr>
          <a:xfrm>
            <a:off x="6318296" y="459592"/>
            <a:ext cx="4957012" cy="57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09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8" y="3654452"/>
            <a:ext cx="3948484" cy="299669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77" y="194625"/>
            <a:ext cx="4664287" cy="335613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56" y="770021"/>
            <a:ext cx="6908857" cy="51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48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2777" t="54588" r="33206" b="12182"/>
          <a:stretch/>
        </p:blipFill>
        <p:spPr>
          <a:xfrm>
            <a:off x="801447" y="1045128"/>
            <a:ext cx="10460110" cy="5747557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>
            <a:off x="5012011" y="0"/>
            <a:ext cx="574757" cy="1265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7680732" y="0"/>
            <a:ext cx="574757" cy="12031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528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60" y="225122"/>
            <a:ext cx="8838793" cy="65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90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773" y="395561"/>
            <a:ext cx="8930385" cy="546495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416773" y="6201419"/>
            <a:ext cx="8074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Prostup iontů přes obě bariéry není stejný! A co voda?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3930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8551" t="63627" r="35211" b="4416"/>
          <a:stretch/>
        </p:blipFill>
        <p:spPr>
          <a:xfrm>
            <a:off x="1264476" y="1085311"/>
            <a:ext cx="9636966" cy="478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749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849703c5-c0ef-4626-bf1f-c4043401b949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1043</Words>
  <Application>Microsoft Office PowerPoint</Application>
  <PresentationFormat>Širokoúhlá obrazovka</PresentationFormat>
  <Paragraphs>158</Paragraphs>
  <Slides>35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Motiv Office</vt:lpstr>
      <vt:lpstr>Prezentace aplikace PowerPoint</vt:lpstr>
      <vt:lpstr>Voda a její funkce v lidském těle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Babula</dc:creator>
  <cp:lastModifiedBy>ucitel</cp:lastModifiedBy>
  <cp:revision>170</cp:revision>
  <dcterms:created xsi:type="dcterms:W3CDTF">2015-12-09T07:08:26Z</dcterms:created>
  <dcterms:modified xsi:type="dcterms:W3CDTF">2019-04-08T05:35:07Z</dcterms:modified>
</cp:coreProperties>
</file>