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2"/>
  </p:notesMasterIdLst>
  <p:sldIdLst>
    <p:sldId id="256" r:id="rId2"/>
    <p:sldId id="257" r:id="rId3"/>
    <p:sldId id="258" r:id="rId4"/>
    <p:sldId id="259" r:id="rId5"/>
    <p:sldId id="392" r:id="rId6"/>
    <p:sldId id="394" r:id="rId7"/>
    <p:sldId id="393" r:id="rId8"/>
    <p:sldId id="395" r:id="rId9"/>
    <p:sldId id="260" r:id="rId10"/>
    <p:sldId id="262" r:id="rId11"/>
    <p:sldId id="345" r:id="rId12"/>
    <p:sldId id="390" r:id="rId13"/>
    <p:sldId id="270" r:id="rId14"/>
    <p:sldId id="346" r:id="rId15"/>
    <p:sldId id="423" r:id="rId16"/>
    <p:sldId id="424" r:id="rId17"/>
    <p:sldId id="425" r:id="rId18"/>
    <p:sldId id="271" r:id="rId19"/>
    <p:sldId id="272" r:id="rId20"/>
    <p:sldId id="277" r:id="rId21"/>
    <p:sldId id="347" r:id="rId22"/>
    <p:sldId id="276" r:id="rId23"/>
    <p:sldId id="274" r:id="rId24"/>
    <p:sldId id="275" r:id="rId25"/>
    <p:sldId id="278" r:id="rId26"/>
    <p:sldId id="348" r:id="rId27"/>
    <p:sldId id="269" r:id="rId28"/>
    <p:sldId id="280" r:id="rId29"/>
    <p:sldId id="354" r:id="rId30"/>
    <p:sldId id="349" r:id="rId31"/>
    <p:sldId id="281" r:id="rId32"/>
    <p:sldId id="350" r:id="rId33"/>
    <p:sldId id="282" r:id="rId34"/>
    <p:sldId id="283" r:id="rId35"/>
    <p:sldId id="284" r:id="rId36"/>
    <p:sldId id="420" r:id="rId37"/>
    <p:sldId id="421" r:id="rId38"/>
    <p:sldId id="422" r:id="rId39"/>
    <p:sldId id="285" r:id="rId40"/>
    <p:sldId id="286" r:id="rId41"/>
    <p:sldId id="287" r:id="rId42"/>
    <p:sldId id="288" r:id="rId43"/>
    <p:sldId id="265" r:id="rId44"/>
    <p:sldId id="264" r:id="rId45"/>
    <p:sldId id="266" r:id="rId46"/>
    <p:sldId id="267" r:id="rId47"/>
    <p:sldId id="268" r:id="rId48"/>
    <p:sldId id="289" r:id="rId49"/>
    <p:sldId id="434" r:id="rId50"/>
    <p:sldId id="439" r:id="rId51"/>
    <p:sldId id="351" r:id="rId52"/>
    <p:sldId id="353" r:id="rId53"/>
    <p:sldId id="261" r:id="rId54"/>
    <p:sldId id="290" r:id="rId55"/>
    <p:sldId id="291" r:id="rId56"/>
    <p:sldId id="387" r:id="rId57"/>
    <p:sldId id="426" r:id="rId58"/>
    <p:sldId id="427" r:id="rId59"/>
    <p:sldId id="293" r:id="rId60"/>
    <p:sldId id="292" r:id="rId61"/>
    <p:sldId id="440" r:id="rId62"/>
    <p:sldId id="294" r:id="rId63"/>
    <p:sldId id="295" r:id="rId64"/>
    <p:sldId id="297" r:id="rId65"/>
    <p:sldId id="298" r:id="rId66"/>
    <p:sldId id="417" r:id="rId67"/>
    <p:sldId id="302" r:id="rId68"/>
    <p:sldId id="388" r:id="rId69"/>
    <p:sldId id="300" r:id="rId70"/>
    <p:sldId id="301" r:id="rId71"/>
    <p:sldId id="303" r:id="rId72"/>
    <p:sldId id="304" r:id="rId73"/>
    <p:sldId id="428" r:id="rId74"/>
    <p:sldId id="429" r:id="rId75"/>
    <p:sldId id="430" r:id="rId76"/>
    <p:sldId id="435" r:id="rId77"/>
    <p:sldId id="299" r:id="rId78"/>
    <p:sldId id="305" r:id="rId79"/>
    <p:sldId id="306" r:id="rId80"/>
    <p:sldId id="389" r:id="rId81"/>
    <p:sldId id="437" r:id="rId82"/>
    <p:sldId id="307" r:id="rId83"/>
    <p:sldId id="431" r:id="rId84"/>
    <p:sldId id="432" r:id="rId85"/>
    <p:sldId id="308" r:id="rId86"/>
    <p:sldId id="441" r:id="rId87"/>
    <p:sldId id="309" r:id="rId88"/>
    <p:sldId id="310" r:id="rId89"/>
    <p:sldId id="433" r:id="rId90"/>
    <p:sldId id="418" r:id="rId91"/>
    <p:sldId id="311" r:id="rId92"/>
    <p:sldId id="312" r:id="rId93"/>
    <p:sldId id="313" r:id="rId94"/>
    <p:sldId id="314" r:id="rId95"/>
    <p:sldId id="315" r:id="rId96"/>
    <p:sldId id="446" r:id="rId97"/>
    <p:sldId id="316" r:id="rId98"/>
    <p:sldId id="317" r:id="rId99"/>
    <p:sldId id="318" r:id="rId100"/>
    <p:sldId id="319" r:id="rId101"/>
    <p:sldId id="457" r:id="rId102"/>
    <p:sldId id="447" r:id="rId103"/>
    <p:sldId id="320" r:id="rId104"/>
    <p:sldId id="321" r:id="rId105"/>
    <p:sldId id="322" r:id="rId106"/>
    <p:sldId id="324" r:id="rId107"/>
    <p:sldId id="442" r:id="rId108"/>
    <p:sldId id="325" r:id="rId109"/>
    <p:sldId id="326" r:id="rId110"/>
    <p:sldId id="338" r:id="rId111"/>
    <p:sldId id="339" r:id="rId112"/>
    <p:sldId id="443" r:id="rId113"/>
    <p:sldId id="396" r:id="rId114"/>
    <p:sldId id="397" r:id="rId115"/>
    <p:sldId id="398" r:id="rId116"/>
    <p:sldId id="399" r:id="rId117"/>
    <p:sldId id="400" r:id="rId118"/>
    <p:sldId id="401" r:id="rId119"/>
    <p:sldId id="402" r:id="rId120"/>
    <p:sldId id="340" r:id="rId121"/>
    <p:sldId id="403" r:id="rId122"/>
    <p:sldId id="404" r:id="rId123"/>
    <p:sldId id="405" r:id="rId124"/>
    <p:sldId id="406" r:id="rId125"/>
    <p:sldId id="407" r:id="rId126"/>
    <p:sldId id="458" r:id="rId127"/>
    <p:sldId id="342" r:id="rId128"/>
    <p:sldId id="408" r:id="rId129"/>
    <p:sldId id="409" r:id="rId130"/>
    <p:sldId id="410" r:id="rId131"/>
    <p:sldId id="411" r:id="rId132"/>
    <p:sldId id="459" r:id="rId133"/>
    <p:sldId id="343" r:id="rId134"/>
    <p:sldId id="344" r:id="rId135"/>
    <p:sldId id="327" r:id="rId136"/>
    <p:sldId id="328" r:id="rId137"/>
    <p:sldId id="419" r:id="rId138"/>
    <p:sldId id="448" r:id="rId139"/>
    <p:sldId id="330" r:id="rId140"/>
    <p:sldId id="331" r:id="rId141"/>
    <p:sldId id="449" r:id="rId142"/>
    <p:sldId id="450" r:id="rId143"/>
    <p:sldId id="444" r:id="rId144"/>
    <p:sldId id="452" r:id="rId145"/>
    <p:sldId id="332" r:id="rId146"/>
    <p:sldId id="412" r:id="rId147"/>
    <p:sldId id="451" r:id="rId148"/>
    <p:sldId id="333" r:id="rId149"/>
    <p:sldId id="413" r:id="rId150"/>
    <p:sldId id="414" r:id="rId151"/>
    <p:sldId id="335" r:id="rId152"/>
    <p:sldId id="336" r:id="rId153"/>
    <p:sldId id="334" r:id="rId154"/>
    <p:sldId id="453" r:id="rId155"/>
    <p:sldId id="415" r:id="rId156"/>
    <p:sldId id="454" r:id="rId157"/>
    <p:sldId id="337" r:id="rId158"/>
    <p:sldId id="455" r:id="rId159"/>
    <p:sldId id="456" r:id="rId160"/>
    <p:sldId id="323" r:id="rId1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1570" y="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66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90E430-1335-4B16-989F-5C2526FEFFF3}" type="datetimeFigureOut">
              <a:rPr lang="en-GB" smtClean="0"/>
              <a:t>19/09/2018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66F64F-A8AD-417F-B0AA-2837BC10CE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474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6040798-3FA9-45F1-BD78-C3FB295CF3AA}" type="slidenum">
              <a:rPr lang="en-US" altLang="en-US" smtClean="0"/>
              <a:pPr eaLnBrk="1" hangingPunct="1"/>
              <a:t>11</a:t>
            </a:fld>
            <a:endParaRPr lang="en-US" alt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18293-F9B4-4B43-AF93-3736BF89F6EA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9709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FE31B0-3DDE-49B0-A5AF-3EF6055185BE}" type="slidenum">
              <a:rPr lang="en-GB"/>
              <a:pPr/>
              <a:t>35</a:t>
            </a:fld>
            <a:endParaRPr lang="en-GB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18293-F9B4-4B43-AF93-3736BF89F6EA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1224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6F64F-A8AD-417F-B0AA-2837BC10CE51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526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156A0F0-9A5B-4389-8427-93A38A263473}" type="slidenum">
              <a:rPr lang="en-US"/>
              <a:pPr eaLnBrk="1" hangingPunct="1"/>
              <a:t>72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6F64F-A8AD-417F-B0AA-2837BC10CE51}" type="slidenum">
              <a:rPr lang="en-GB" smtClean="0"/>
              <a:t>132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7973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70A99-0827-46D2-87FF-780B60F8C851}" type="datetimeFigureOut">
              <a:rPr lang="en-GB" smtClean="0"/>
              <a:t>19/09/2018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C2C2-7B11-41B1-B80E-52C7321354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913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70A99-0827-46D2-87FF-780B60F8C851}" type="datetimeFigureOut">
              <a:rPr lang="en-GB" smtClean="0"/>
              <a:t>19/09/2018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C2C2-7B11-41B1-B80E-52C7321354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955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70A99-0827-46D2-87FF-780B60F8C851}" type="datetimeFigureOut">
              <a:rPr lang="en-GB" smtClean="0"/>
              <a:t>19/09/2018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C2C2-7B11-41B1-B80E-52C7321354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924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70A99-0827-46D2-87FF-780B60F8C851}" type="datetimeFigureOut">
              <a:rPr lang="en-GB" smtClean="0"/>
              <a:t>19/09/2018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C2C2-7B11-41B1-B80E-52C7321354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35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70A99-0827-46D2-87FF-780B60F8C851}" type="datetimeFigureOut">
              <a:rPr lang="en-GB" smtClean="0"/>
              <a:t>19/09/2018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C2C2-7B11-41B1-B80E-52C7321354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515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70A99-0827-46D2-87FF-780B60F8C851}" type="datetimeFigureOut">
              <a:rPr lang="en-GB" smtClean="0"/>
              <a:t>19/09/2018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C2C2-7B11-41B1-B80E-52C7321354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86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70A99-0827-46D2-87FF-780B60F8C851}" type="datetimeFigureOut">
              <a:rPr lang="en-GB" smtClean="0"/>
              <a:t>19/09/2018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C2C2-7B11-41B1-B80E-52C7321354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312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70A99-0827-46D2-87FF-780B60F8C851}" type="datetimeFigureOut">
              <a:rPr lang="en-GB" smtClean="0"/>
              <a:t>19/09/2018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C2C2-7B11-41B1-B80E-52C7321354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596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70A99-0827-46D2-87FF-780B60F8C851}" type="datetimeFigureOut">
              <a:rPr lang="en-GB" smtClean="0"/>
              <a:t>19/09/2018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C2C2-7B11-41B1-B80E-52C7321354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731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70A99-0827-46D2-87FF-780B60F8C851}" type="datetimeFigureOut">
              <a:rPr lang="en-GB" smtClean="0"/>
              <a:t>19/09/2018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C2C2-7B11-41B1-B80E-52C7321354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111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70A99-0827-46D2-87FF-780B60F8C851}" type="datetimeFigureOut">
              <a:rPr lang="en-GB" smtClean="0"/>
              <a:t>19/09/2018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C2C2-7B11-41B1-B80E-52C7321354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585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70A99-0827-46D2-87FF-780B60F8C851}" type="datetimeFigureOut">
              <a:rPr lang="en-GB" smtClean="0"/>
              <a:t>19/09/2018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2C2C2-7B11-41B1-B80E-52C7321354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269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ergycapital.com.au/allergycapital/Contact_dermatitis.html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allergycapital.com.au/allergycapital/Contact_dermatitis.html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Alergické a autoimunitní choroby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2060"/>
                </a:solidFill>
              </a:rPr>
              <a:t>Marcela Vlková</a:t>
            </a:r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503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>
          <a:xfrm>
            <a:off x="730956" y="271463"/>
            <a:ext cx="7745589" cy="1176337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rgbClr val="C00000"/>
                </a:solidFill>
              </a:rPr>
              <a:t>Imunitní reakce </a:t>
            </a:r>
            <a:r>
              <a:rPr lang="cs-CZ" sz="3200" b="1" dirty="0">
                <a:solidFill>
                  <a:srgbClr val="C00000"/>
                </a:solidFill>
              </a:rPr>
              <a:t>mohou</a:t>
            </a:r>
            <a:r>
              <a:rPr lang="cs-CZ" sz="3200" dirty="0">
                <a:solidFill>
                  <a:srgbClr val="C00000"/>
                </a:solidFill>
              </a:rPr>
              <a:t> vést k poškození organismu  </a:t>
            </a:r>
            <a:r>
              <a:rPr lang="cs-CZ" sz="3200" dirty="0" smtClean="0">
                <a:solidFill>
                  <a:srgbClr val="C00000"/>
                </a:solidFill>
              </a:rPr>
              <a:t>(</a:t>
            </a:r>
            <a:r>
              <a:rPr lang="cs-CZ" sz="3200" dirty="0">
                <a:solidFill>
                  <a:srgbClr val="C00000"/>
                </a:solidFill>
              </a:rPr>
              <a:t>imunopatologické reakce) </a:t>
            </a:r>
          </a:p>
        </p:txBody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solidFill>
                  <a:srgbClr val="C00000"/>
                </a:solidFill>
              </a:rPr>
              <a:t>Mechanismy: </a:t>
            </a:r>
          </a:p>
          <a:p>
            <a:pPr>
              <a:buFont typeface="Monotype Sorts" pitchFamily="2" charset="2"/>
              <a:buNone/>
            </a:pPr>
            <a:r>
              <a:rPr lang="cs-CZ" sz="2000" dirty="0">
                <a:solidFill>
                  <a:srgbClr val="C00000"/>
                </a:solidFill>
              </a:rPr>
              <a:t>       Čtyři typy hypersenzitivity, přecitlivělosti ( </a:t>
            </a:r>
            <a:r>
              <a:rPr lang="cs-CZ" sz="2000" dirty="0" err="1">
                <a:solidFill>
                  <a:srgbClr val="C00000"/>
                </a:solidFill>
              </a:rPr>
              <a:t>Coombs</a:t>
            </a:r>
            <a:r>
              <a:rPr lang="cs-CZ" sz="2000" dirty="0">
                <a:solidFill>
                  <a:srgbClr val="C00000"/>
                </a:solidFill>
              </a:rPr>
              <a:t> a </a:t>
            </a:r>
            <a:r>
              <a:rPr lang="cs-CZ" sz="2000" dirty="0" err="1">
                <a:solidFill>
                  <a:srgbClr val="C00000"/>
                </a:solidFill>
              </a:rPr>
              <a:t>Gell</a:t>
            </a:r>
            <a:r>
              <a:rPr lang="cs-CZ" sz="2000" dirty="0">
                <a:solidFill>
                  <a:srgbClr val="C00000"/>
                </a:solidFill>
              </a:rPr>
              <a:t>)</a:t>
            </a:r>
          </a:p>
          <a:p>
            <a:pPr>
              <a:buFont typeface="Monotype Sorts" pitchFamily="2" charset="2"/>
              <a:buNone/>
            </a:pPr>
            <a:r>
              <a:rPr lang="cs-CZ" sz="2000" dirty="0">
                <a:solidFill>
                  <a:srgbClr val="C00000"/>
                </a:solidFill>
              </a:rPr>
              <a:t>        </a:t>
            </a:r>
            <a:r>
              <a:rPr lang="cs-CZ" sz="2000" dirty="0" smtClean="0">
                <a:solidFill>
                  <a:srgbClr val="C00000"/>
                </a:solidFill>
              </a:rPr>
              <a:t> </a:t>
            </a:r>
            <a:r>
              <a:rPr lang="cs-CZ" sz="2000" dirty="0">
                <a:solidFill>
                  <a:srgbClr val="C00000"/>
                </a:solidFill>
              </a:rPr>
              <a:t>I. Časná přecitlivělost (</a:t>
            </a:r>
            <a:r>
              <a:rPr lang="cs-CZ" sz="2000" dirty="0" err="1">
                <a:solidFill>
                  <a:srgbClr val="C00000"/>
                </a:solidFill>
              </a:rPr>
              <a:t>IgE</a:t>
            </a:r>
            <a:r>
              <a:rPr lang="cs-CZ" sz="2000" dirty="0">
                <a:solidFill>
                  <a:srgbClr val="C00000"/>
                </a:solidFill>
              </a:rPr>
              <a:t>)</a:t>
            </a:r>
          </a:p>
          <a:p>
            <a:pPr>
              <a:buFont typeface="Monotype Sorts" pitchFamily="2" charset="2"/>
              <a:buNone/>
            </a:pPr>
            <a:r>
              <a:rPr lang="cs-CZ" sz="2000" dirty="0">
                <a:solidFill>
                  <a:srgbClr val="C00000"/>
                </a:solidFill>
              </a:rPr>
              <a:t>        </a:t>
            </a:r>
            <a:r>
              <a:rPr lang="cs-CZ" sz="2000" dirty="0" smtClean="0">
                <a:solidFill>
                  <a:srgbClr val="C00000"/>
                </a:solidFill>
              </a:rPr>
              <a:t> </a:t>
            </a:r>
            <a:r>
              <a:rPr lang="cs-CZ" sz="2000" dirty="0">
                <a:solidFill>
                  <a:srgbClr val="C00000"/>
                </a:solidFill>
              </a:rPr>
              <a:t>II. Cytotoxicita, porucha signalizace v buňkách (</a:t>
            </a:r>
            <a:r>
              <a:rPr lang="cs-CZ" sz="2000" dirty="0" err="1">
                <a:solidFill>
                  <a:srgbClr val="C00000"/>
                </a:solidFill>
              </a:rPr>
              <a:t>IgG,IgM</a:t>
            </a:r>
            <a:r>
              <a:rPr lang="cs-CZ" sz="2000" dirty="0">
                <a:solidFill>
                  <a:srgbClr val="C00000"/>
                </a:solidFill>
              </a:rPr>
              <a:t>)</a:t>
            </a:r>
          </a:p>
          <a:p>
            <a:pPr>
              <a:buFont typeface="Monotype Sorts" pitchFamily="2" charset="2"/>
              <a:buNone/>
            </a:pPr>
            <a:r>
              <a:rPr lang="cs-CZ" sz="2000" dirty="0">
                <a:solidFill>
                  <a:srgbClr val="C00000"/>
                </a:solidFill>
              </a:rPr>
              <a:t>      </a:t>
            </a:r>
            <a:r>
              <a:rPr lang="cs-CZ" sz="2000" dirty="0" smtClean="0">
                <a:solidFill>
                  <a:srgbClr val="C00000"/>
                </a:solidFill>
              </a:rPr>
              <a:t>   </a:t>
            </a:r>
            <a:r>
              <a:rPr lang="cs-CZ" sz="2000" dirty="0">
                <a:solidFill>
                  <a:srgbClr val="C00000"/>
                </a:solidFill>
              </a:rPr>
              <a:t>III. Reakce na </a:t>
            </a:r>
            <a:r>
              <a:rPr lang="cs-CZ" sz="2000" dirty="0" err="1">
                <a:solidFill>
                  <a:srgbClr val="C00000"/>
                </a:solidFill>
              </a:rPr>
              <a:t>imunokomplexy</a:t>
            </a:r>
            <a:r>
              <a:rPr lang="cs-CZ" sz="2000" dirty="0">
                <a:solidFill>
                  <a:srgbClr val="C00000"/>
                </a:solidFill>
              </a:rPr>
              <a:t> (</a:t>
            </a:r>
            <a:r>
              <a:rPr lang="cs-CZ" sz="2000" dirty="0" err="1">
                <a:solidFill>
                  <a:srgbClr val="C00000"/>
                </a:solidFill>
              </a:rPr>
              <a:t>Ag</a:t>
            </a:r>
            <a:r>
              <a:rPr lang="cs-CZ" sz="2000" dirty="0">
                <a:solidFill>
                  <a:srgbClr val="C00000"/>
                </a:solidFill>
              </a:rPr>
              <a:t>-</a:t>
            </a:r>
            <a:r>
              <a:rPr lang="cs-CZ" sz="2000" dirty="0" err="1">
                <a:solidFill>
                  <a:srgbClr val="C00000"/>
                </a:solidFill>
              </a:rPr>
              <a:t>Ig</a:t>
            </a:r>
            <a:r>
              <a:rPr lang="cs-CZ" sz="2000" dirty="0">
                <a:solidFill>
                  <a:srgbClr val="C00000"/>
                </a:solidFill>
              </a:rPr>
              <a:t>-C)</a:t>
            </a:r>
          </a:p>
          <a:p>
            <a:pPr>
              <a:buFont typeface="Monotype Sorts" pitchFamily="2" charset="2"/>
              <a:buNone/>
            </a:pPr>
            <a:r>
              <a:rPr lang="cs-CZ" sz="2000" dirty="0">
                <a:solidFill>
                  <a:srgbClr val="C00000"/>
                </a:solidFill>
              </a:rPr>
              <a:t>        </a:t>
            </a:r>
            <a:r>
              <a:rPr lang="cs-CZ" sz="2000" dirty="0" smtClean="0">
                <a:solidFill>
                  <a:srgbClr val="C00000"/>
                </a:solidFill>
              </a:rPr>
              <a:t> </a:t>
            </a:r>
            <a:r>
              <a:rPr lang="cs-CZ" sz="2000" dirty="0">
                <a:solidFill>
                  <a:srgbClr val="C00000"/>
                </a:solidFill>
              </a:rPr>
              <a:t>IV. Pozdní přecitlivělost (T-lymfocyty Th1, Th2, </a:t>
            </a:r>
            <a:r>
              <a:rPr lang="cs-CZ" sz="2000" dirty="0" err="1">
                <a:solidFill>
                  <a:srgbClr val="C00000"/>
                </a:solidFill>
              </a:rPr>
              <a:t>Tc</a:t>
            </a:r>
            <a:r>
              <a:rPr lang="cs-CZ" sz="2000" dirty="0">
                <a:solidFill>
                  <a:srgbClr val="C00000"/>
                </a:solidFill>
              </a:rPr>
              <a:t>)</a:t>
            </a:r>
          </a:p>
          <a:p>
            <a:pPr marL="0" indent="0">
              <a:buNone/>
            </a:pPr>
            <a:r>
              <a:rPr lang="cs-CZ" sz="2000" dirty="0" smtClean="0">
                <a:solidFill>
                  <a:srgbClr val="002060"/>
                </a:solidFill>
              </a:rPr>
              <a:t>Klinické </a:t>
            </a:r>
            <a:r>
              <a:rPr lang="cs-CZ" sz="2000" dirty="0">
                <a:solidFill>
                  <a:srgbClr val="002060"/>
                </a:solidFill>
              </a:rPr>
              <a:t>koreláty:</a:t>
            </a:r>
          </a:p>
          <a:p>
            <a:pPr>
              <a:buFont typeface="Monotype Sorts" pitchFamily="2" charset="2"/>
              <a:buNone/>
            </a:pPr>
            <a:r>
              <a:rPr lang="cs-CZ" sz="2000" dirty="0">
                <a:solidFill>
                  <a:srgbClr val="002060"/>
                </a:solidFill>
              </a:rPr>
              <a:t>           Alergické choroby</a:t>
            </a:r>
          </a:p>
          <a:p>
            <a:pPr>
              <a:buFont typeface="Monotype Sorts" pitchFamily="2" charset="2"/>
              <a:buNone/>
            </a:pPr>
            <a:r>
              <a:rPr lang="cs-CZ" sz="2000" dirty="0">
                <a:solidFill>
                  <a:srgbClr val="002060"/>
                </a:solidFill>
              </a:rPr>
              <a:t>           Autoimunitní choroby</a:t>
            </a:r>
          </a:p>
          <a:p>
            <a:pPr>
              <a:buFont typeface="Monotype Sorts" pitchFamily="2" charset="2"/>
              <a:buNone/>
            </a:pPr>
            <a:r>
              <a:rPr lang="cs-CZ" sz="2000" dirty="0">
                <a:solidFill>
                  <a:srgbClr val="002060"/>
                </a:solidFill>
              </a:rPr>
              <a:t>           Imunopatologické projevy při infekcích, nádorech          </a:t>
            </a:r>
          </a:p>
          <a:p>
            <a:pPr>
              <a:buFont typeface="Monotype Sorts" pitchFamily="2" charset="2"/>
              <a:buNone/>
            </a:pPr>
            <a:r>
              <a:rPr lang="cs-CZ" sz="2000" dirty="0">
                <a:solidFill>
                  <a:srgbClr val="002060"/>
                </a:solidFill>
              </a:rPr>
              <a:t>           Reakce po transplantacích, transfúzích, vakcinaci</a:t>
            </a:r>
          </a:p>
        </p:txBody>
      </p:sp>
    </p:spTree>
    <p:extLst>
      <p:ext uri="{BB962C8B-B14F-4D97-AF65-F5344CB8AC3E}">
        <p14:creationId xmlns:p14="http://schemas.microsoft.com/office/powerpoint/2010/main" val="188592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971600" y="344488"/>
            <a:ext cx="7128792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endParaRPr lang="cs-CZ" sz="3200" dirty="0" smtClean="0">
              <a:solidFill>
                <a:srgbClr val="C00000"/>
              </a:solidFill>
              <a:latin typeface="+mn-lt"/>
              <a:cs typeface="Arial" charset="0"/>
            </a:endParaRPr>
          </a:p>
          <a:p>
            <a:pPr algn="ctr" eaLnBrk="1" hangingPunct="1"/>
            <a:r>
              <a:rPr lang="cs-CZ" sz="3600" dirty="0" smtClean="0">
                <a:solidFill>
                  <a:srgbClr val="C00000"/>
                </a:solidFill>
                <a:latin typeface="+mn-lt"/>
                <a:cs typeface="Arial" charset="0"/>
              </a:rPr>
              <a:t>Mechanismy </a:t>
            </a:r>
            <a:r>
              <a:rPr lang="cs-CZ" sz="3600" dirty="0">
                <a:solidFill>
                  <a:srgbClr val="C00000"/>
                </a:solidFill>
                <a:latin typeface="+mn-lt"/>
                <a:cs typeface="Arial" charset="0"/>
              </a:rPr>
              <a:t>poškození tkání </a:t>
            </a:r>
            <a:endParaRPr lang="cs-CZ" sz="3600" dirty="0" smtClean="0">
              <a:solidFill>
                <a:srgbClr val="C00000"/>
              </a:solidFill>
              <a:latin typeface="+mn-lt"/>
              <a:cs typeface="Arial" charset="0"/>
            </a:endParaRPr>
          </a:p>
          <a:p>
            <a:pPr algn="ctr" eaLnBrk="1" hangingPunct="1"/>
            <a:r>
              <a:rPr lang="cs-CZ" sz="3600" dirty="0" smtClean="0">
                <a:solidFill>
                  <a:srgbClr val="C00000"/>
                </a:solidFill>
                <a:latin typeface="+mn-lt"/>
                <a:cs typeface="Arial" charset="0"/>
              </a:rPr>
              <a:t>u </a:t>
            </a:r>
            <a:r>
              <a:rPr lang="cs-CZ" sz="3600" dirty="0">
                <a:solidFill>
                  <a:srgbClr val="C00000"/>
                </a:solidFill>
                <a:latin typeface="+mn-lt"/>
                <a:cs typeface="Arial" charset="0"/>
              </a:rPr>
              <a:t>autoimunitních chorob</a:t>
            </a:r>
          </a:p>
          <a:p>
            <a:pPr eaLnBrk="1" hangingPunct="1"/>
            <a:endParaRPr lang="cs-CZ" dirty="0">
              <a:solidFill>
                <a:srgbClr val="003366"/>
              </a:solidFill>
              <a:latin typeface="+mn-lt"/>
            </a:endParaRPr>
          </a:p>
          <a:p>
            <a:pPr eaLnBrk="1" hangingPunct="1"/>
            <a:r>
              <a:rPr lang="cs-CZ" dirty="0">
                <a:latin typeface="+mn-lt"/>
                <a:cs typeface="Arial" charset="0"/>
              </a:rPr>
              <a:t> </a:t>
            </a:r>
            <a:endParaRPr lang="cs-CZ" dirty="0" smtClean="0">
              <a:latin typeface="+mn-lt"/>
              <a:cs typeface="Arial" charset="0"/>
            </a:endParaRPr>
          </a:p>
          <a:p>
            <a:pPr eaLnBrk="1" hangingPunct="1"/>
            <a:endParaRPr lang="de-AT" dirty="0">
              <a:latin typeface="+mn-lt"/>
              <a:cs typeface="Arial" charset="0"/>
            </a:endParaRPr>
          </a:p>
          <a:p>
            <a:pPr eaLnBrk="1" hangingPunct="1"/>
            <a:r>
              <a:rPr lang="cs-CZ" b="1" dirty="0">
                <a:solidFill>
                  <a:srgbClr val="002060"/>
                </a:solidFill>
                <a:latin typeface="+mn-lt"/>
                <a:cs typeface="Arial" charset="0"/>
              </a:rPr>
              <a:t>Zánětlivá reakce:</a:t>
            </a:r>
            <a:endParaRPr lang="de-AT" b="1" dirty="0">
              <a:solidFill>
                <a:srgbClr val="002060"/>
              </a:solidFill>
              <a:latin typeface="+mn-lt"/>
              <a:cs typeface="Arial" charset="0"/>
            </a:endParaRPr>
          </a:p>
          <a:p>
            <a:pPr eaLnBrk="1" hangingPunct="1"/>
            <a:r>
              <a:rPr lang="cs-CZ" dirty="0" smtClean="0">
                <a:solidFill>
                  <a:srgbClr val="002060"/>
                </a:solidFill>
                <a:latin typeface="+mn-lt"/>
                <a:cs typeface="Arial" charset="0"/>
              </a:rPr>
              <a:t>Infiltrace </a:t>
            </a:r>
            <a:r>
              <a:rPr lang="cs-CZ" dirty="0">
                <a:solidFill>
                  <a:srgbClr val="002060"/>
                </a:solidFill>
                <a:latin typeface="+mn-lt"/>
                <a:cs typeface="Arial" charset="0"/>
              </a:rPr>
              <a:t>autoimunitních lézí zánětlivými </a:t>
            </a:r>
            <a:r>
              <a:rPr lang="cs-CZ" dirty="0" smtClean="0">
                <a:solidFill>
                  <a:srgbClr val="002060"/>
                </a:solidFill>
                <a:latin typeface="+mn-lt"/>
                <a:cs typeface="Arial" charset="0"/>
              </a:rPr>
              <a:t>leukocyty (např</a:t>
            </a:r>
            <a:r>
              <a:rPr lang="cs-CZ" dirty="0">
                <a:solidFill>
                  <a:srgbClr val="002060"/>
                </a:solidFill>
                <a:latin typeface="+mn-lt"/>
                <a:cs typeface="Arial" charset="0"/>
              </a:rPr>
              <a:t>. u synovitid)</a:t>
            </a:r>
            <a:r>
              <a:rPr lang="cs-CZ" dirty="0">
                <a:solidFill>
                  <a:srgbClr val="002060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995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165"/>
            <a:ext cx="9144000" cy="697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9253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000" dirty="0" smtClean="0">
                <a:solidFill>
                  <a:srgbClr val="C00000"/>
                </a:solidFill>
              </a:rPr>
              <a:t>Imunopatologické reakce</a:t>
            </a:r>
            <a:endParaRPr lang="cs-CZ" altLang="cs-CZ" sz="4000" dirty="0">
              <a:solidFill>
                <a:srgbClr val="C00000"/>
              </a:solidFill>
            </a:endParaRPr>
          </a:p>
        </p:txBody>
      </p:sp>
      <p:sp>
        <p:nvSpPr>
          <p:cNvPr id="164867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b="1" dirty="0">
                <a:solidFill>
                  <a:srgbClr val="002060"/>
                </a:solidFill>
              </a:rPr>
              <a:t>II typ imunopatologické </a:t>
            </a:r>
            <a:r>
              <a:rPr lang="cs-CZ" altLang="cs-CZ" sz="2400" b="1" dirty="0" smtClean="0">
                <a:solidFill>
                  <a:srgbClr val="002060"/>
                </a:solidFill>
              </a:rPr>
              <a:t>reakce</a:t>
            </a:r>
            <a:r>
              <a:rPr lang="cs-CZ" altLang="cs-CZ" sz="2400" dirty="0" smtClean="0">
                <a:solidFill>
                  <a:srgbClr val="002060"/>
                </a:solidFill>
              </a:rPr>
              <a:t> </a:t>
            </a:r>
            <a:r>
              <a:rPr lang="cs-CZ" altLang="cs-CZ" sz="2400" b="1" dirty="0" smtClean="0">
                <a:solidFill>
                  <a:srgbClr val="002060"/>
                </a:solidFill>
              </a:rPr>
              <a:t>cytotoxicita závislá na protilátkách </a:t>
            </a:r>
            <a:r>
              <a:rPr lang="cs-CZ" altLang="cs-CZ" sz="2400" dirty="0" smtClean="0">
                <a:solidFill>
                  <a:srgbClr val="002060"/>
                </a:solidFill>
              </a:rPr>
              <a:t>– </a:t>
            </a:r>
            <a:r>
              <a:rPr lang="cs-CZ" altLang="cs-CZ" sz="2400" dirty="0" err="1">
                <a:solidFill>
                  <a:srgbClr val="002060"/>
                </a:solidFill>
              </a:rPr>
              <a:t>Gravesova-Basedowova</a:t>
            </a:r>
            <a:r>
              <a:rPr lang="cs-CZ" altLang="cs-CZ" sz="2400" dirty="0">
                <a:solidFill>
                  <a:srgbClr val="002060"/>
                </a:solidFill>
              </a:rPr>
              <a:t> choroba, Perniciózní anemie, </a:t>
            </a:r>
            <a:r>
              <a:rPr lang="cs-CZ" altLang="cs-CZ" sz="2400" dirty="0" err="1">
                <a:solidFill>
                  <a:srgbClr val="002060"/>
                </a:solidFill>
              </a:rPr>
              <a:t>Myasthenia</a:t>
            </a:r>
            <a:r>
              <a:rPr lang="cs-CZ" altLang="cs-CZ" sz="2400" dirty="0">
                <a:solidFill>
                  <a:srgbClr val="002060"/>
                </a:solidFill>
              </a:rPr>
              <a:t> gravis, </a:t>
            </a:r>
            <a:r>
              <a:rPr lang="cs-CZ" altLang="cs-CZ" sz="2400" dirty="0" err="1">
                <a:solidFill>
                  <a:srgbClr val="002060"/>
                </a:solidFill>
              </a:rPr>
              <a:t>Goodpastureův</a:t>
            </a:r>
            <a:r>
              <a:rPr lang="cs-CZ" altLang="cs-CZ" sz="2400" dirty="0">
                <a:solidFill>
                  <a:srgbClr val="002060"/>
                </a:solidFill>
              </a:rPr>
              <a:t> syndrom, </a:t>
            </a:r>
            <a:r>
              <a:rPr lang="cs-CZ" altLang="cs-CZ" sz="2400" dirty="0" err="1">
                <a:solidFill>
                  <a:srgbClr val="002060"/>
                </a:solidFill>
              </a:rPr>
              <a:t>Pemphigus</a:t>
            </a:r>
            <a:r>
              <a:rPr lang="cs-CZ" altLang="cs-CZ" sz="2400" dirty="0">
                <a:solidFill>
                  <a:srgbClr val="002060"/>
                </a:solidFill>
              </a:rPr>
              <a:t> </a:t>
            </a:r>
            <a:r>
              <a:rPr lang="cs-CZ" altLang="cs-CZ" sz="2400" dirty="0" err="1">
                <a:solidFill>
                  <a:srgbClr val="002060"/>
                </a:solidFill>
              </a:rPr>
              <a:t>vulgaris</a:t>
            </a:r>
            <a:r>
              <a:rPr lang="cs-CZ" altLang="cs-CZ" sz="2400" dirty="0">
                <a:solidFill>
                  <a:srgbClr val="002060"/>
                </a:solidFill>
              </a:rPr>
              <a:t>, Autoimunitní hemolytická anemie, Idiopatická trombocytopenická </a:t>
            </a:r>
            <a:r>
              <a:rPr lang="cs-CZ" altLang="cs-CZ" sz="2400" dirty="0" smtClean="0">
                <a:solidFill>
                  <a:srgbClr val="002060"/>
                </a:solidFill>
              </a:rPr>
              <a:t>purpura.</a:t>
            </a:r>
            <a:endParaRPr lang="cs-CZ" altLang="cs-CZ" sz="240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400" b="1" dirty="0">
                <a:solidFill>
                  <a:srgbClr val="002060"/>
                </a:solidFill>
              </a:rPr>
              <a:t>III typ imunopatologické reakce</a:t>
            </a:r>
            <a:r>
              <a:rPr lang="cs-CZ" altLang="cs-CZ" sz="2400" dirty="0">
                <a:solidFill>
                  <a:srgbClr val="002060"/>
                </a:solidFill>
              </a:rPr>
              <a:t> </a:t>
            </a:r>
            <a:r>
              <a:rPr lang="cs-CZ" altLang="cs-CZ" sz="2400" b="1" dirty="0" err="1" smtClean="0">
                <a:solidFill>
                  <a:srgbClr val="002060"/>
                </a:solidFill>
              </a:rPr>
              <a:t>imunokomplexová</a:t>
            </a:r>
            <a:r>
              <a:rPr lang="cs-CZ" altLang="cs-CZ" sz="2400" b="1" dirty="0" smtClean="0">
                <a:solidFill>
                  <a:srgbClr val="002060"/>
                </a:solidFill>
              </a:rPr>
              <a:t> reakce - </a:t>
            </a:r>
            <a:r>
              <a:rPr lang="cs-CZ" altLang="cs-CZ" sz="2400" dirty="0">
                <a:solidFill>
                  <a:srgbClr val="002060"/>
                </a:solidFill>
              </a:rPr>
              <a:t>Systémový lupus  </a:t>
            </a:r>
            <a:r>
              <a:rPr lang="cs-CZ" altLang="cs-CZ" sz="2400" dirty="0" err="1">
                <a:solidFill>
                  <a:srgbClr val="002060"/>
                </a:solidFill>
              </a:rPr>
              <a:t>erythematodes</a:t>
            </a:r>
            <a:r>
              <a:rPr lang="cs-CZ" altLang="cs-CZ" sz="2400" dirty="0">
                <a:solidFill>
                  <a:srgbClr val="002060"/>
                </a:solidFill>
              </a:rPr>
              <a:t>, </a:t>
            </a:r>
            <a:r>
              <a:rPr lang="cs-CZ" altLang="cs-CZ" sz="2400" dirty="0" err="1">
                <a:solidFill>
                  <a:srgbClr val="002060"/>
                </a:solidFill>
              </a:rPr>
              <a:t>Polyarteritis</a:t>
            </a:r>
            <a:r>
              <a:rPr lang="cs-CZ" altLang="cs-CZ" sz="2400" dirty="0">
                <a:solidFill>
                  <a:srgbClr val="002060"/>
                </a:solidFill>
              </a:rPr>
              <a:t> </a:t>
            </a:r>
            <a:r>
              <a:rPr lang="cs-CZ" altLang="cs-CZ" sz="2400" dirty="0" err="1">
                <a:solidFill>
                  <a:srgbClr val="002060"/>
                </a:solidFill>
              </a:rPr>
              <a:t>nodosa</a:t>
            </a:r>
            <a:r>
              <a:rPr lang="cs-CZ" altLang="cs-CZ" sz="2400" dirty="0">
                <a:solidFill>
                  <a:srgbClr val="002060"/>
                </a:solidFill>
              </a:rPr>
              <a:t>, </a:t>
            </a:r>
            <a:r>
              <a:rPr lang="cs-CZ" altLang="cs-CZ" sz="2400" dirty="0" err="1">
                <a:solidFill>
                  <a:srgbClr val="002060"/>
                </a:solidFill>
              </a:rPr>
              <a:t>Poststreptokoková</a:t>
            </a:r>
            <a:r>
              <a:rPr lang="cs-CZ" altLang="cs-CZ" sz="2400" dirty="0">
                <a:solidFill>
                  <a:srgbClr val="002060"/>
                </a:solidFill>
              </a:rPr>
              <a:t> </a:t>
            </a:r>
            <a:r>
              <a:rPr lang="cs-CZ" altLang="cs-CZ" sz="2400" dirty="0" smtClean="0">
                <a:solidFill>
                  <a:srgbClr val="002060"/>
                </a:solidFill>
              </a:rPr>
              <a:t>glomerulonefritida.</a:t>
            </a:r>
            <a:endParaRPr lang="cs-CZ" altLang="cs-CZ" sz="240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400" b="1" dirty="0">
                <a:solidFill>
                  <a:srgbClr val="002060"/>
                </a:solidFill>
              </a:rPr>
              <a:t>IV typ imunopatologické </a:t>
            </a:r>
            <a:r>
              <a:rPr lang="cs-CZ" altLang="cs-CZ" sz="2400" b="1" dirty="0" smtClean="0">
                <a:solidFill>
                  <a:srgbClr val="002060"/>
                </a:solidFill>
              </a:rPr>
              <a:t>reakce – pozdní přecitlivělost </a:t>
            </a:r>
            <a:r>
              <a:rPr lang="cs-CZ" altLang="cs-CZ" sz="2400" dirty="0">
                <a:solidFill>
                  <a:srgbClr val="002060"/>
                </a:solidFill>
              </a:rPr>
              <a:t>- Diabetes </a:t>
            </a:r>
            <a:r>
              <a:rPr lang="cs-CZ" altLang="cs-CZ" sz="2400" dirty="0" err="1">
                <a:solidFill>
                  <a:srgbClr val="002060"/>
                </a:solidFill>
              </a:rPr>
              <a:t>mellitus</a:t>
            </a:r>
            <a:r>
              <a:rPr lang="cs-CZ" altLang="cs-CZ" sz="2400" dirty="0">
                <a:solidFill>
                  <a:srgbClr val="002060"/>
                </a:solidFill>
              </a:rPr>
              <a:t> (insulin-dependentní), Revmatoidní artritida, Roztroušená skleróza, Ulcerózní kolitida, Crohnova </a:t>
            </a:r>
            <a:r>
              <a:rPr lang="cs-CZ" altLang="cs-CZ" sz="2400" dirty="0" smtClean="0">
                <a:solidFill>
                  <a:srgbClr val="002060"/>
                </a:solidFill>
              </a:rPr>
              <a:t>choroba.</a:t>
            </a:r>
            <a:endParaRPr lang="cs-CZ" altLang="cs-CZ" sz="240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</a:pPr>
            <a:endParaRPr lang="cs-CZ" altLang="cs-CZ" sz="2800" dirty="0"/>
          </a:p>
          <a:p>
            <a:pPr>
              <a:lnSpc>
                <a:spcPct val="90000"/>
              </a:lnSpc>
            </a:pPr>
            <a:endParaRPr lang="cs-CZ" altLang="cs-CZ" sz="2400" b="1" dirty="0"/>
          </a:p>
          <a:p>
            <a:pPr>
              <a:lnSpc>
                <a:spcPct val="90000"/>
              </a:lnSpc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156677473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>
            <a:normAutofit/>
          </a:bodyPr>
          <a:lstStyle/>
          <a:p>
            <a:r>
              <a:rPr lang="cs-CZ" sz="4000" dirty="0" err="1" smtClean="0">
                <a:solidFill>
                  <a:srgbClr val="C00000"/>
                </a:solidFill>
              </a:rPr>
              <a:t>Autominunitní</a:t>
            </a:r>
            <a:r>
              <a:rPr lang="cs-CZ" sz="4000" dirty="0" smtClean="0">
                <a:solidFill>
                  <a:srgbClr val="C00000"/>
                </a:solidFill>
              </a:rPr>
              <a:t> choroby</a:t>
            </a:r>
            <a:endParaRPr lang="cs-CZ" sz="4000" dirty="0">
              <a:solidFill>
                <a:srgbClr val="C00000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8003232" cy="4525963"/>
          </a:xfrm>
        </p:spPr>
        <p:txBody>
          <a:bodyPr>
            <a:normAutofit fontScale="70000" lnSpcReduction="20000"/>
          </a:bodyPr>
          <a:lstStyle/>
          <a:p>
            <a:pPr algn="ctr">
              <a:buFontTx/>
              <a:buNone/>
            </a:pPr>
            <a:endParaRPr lang="cs-CZ" sz="3600" b="1" dirty="0">
              <a:solidFill>
                <a:srgbClr val="C45C1C"/>
              </a:solidFill>
            </a:endParaRPr>
          </a:p>
          <a:p>
            <a:pPr algn="ctr"/>
            <a:endParaRPr lang="cs-CZ" sz="3600" b="1" dirty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cs-CZ" sz="3600" b="1" dirty="0" smtClean="0">
                <a:solidFill>
                  <a:srgbClr val="002060"/>
                </a:solidFill>
              </a:rPr>
              <a:t>Systémová</a:t>
            </a:r>
            <a:endParaRPr lang="cs-CZ" altLang="cs-CZ" sz="3600" b="1" dirty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3600" dirty="0">
                <a:solidFill>
                  <a:srgbClr val="002060"/>
                </a:solidFill>
              </a:rPr>
              <a:t>     - postiženo více orgánů a </a:t>
            </a:r>
            <a:r>
              <a:rPr lang="cs-CZ" altLang="cs-CZ" sz="3600" dirty="0" smtClean="0">
                <a:solidFill>
                  <a:srgbClr val="002060"/>
                </a:solidFill>
              </a:rPr>
              <a:t>tkání. </a:t>
            </a:r>
            <a:endParaRPr lang="cs-CZ" altLang="cs-CZ" sz="3600" dirty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</a:pPr>
            <a:endParaRPr lang="cs-CZ" altLang="cs-CZ" sz="3600" b="1" dirty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cs-CZ" sz="3600" b="1" dirty="0">
                <a:solidFill>
                  <a:srgbClr val="002060"/>
                </a:solidFill>
              </a:rPr>
              <a:t>Orgánově lokalizovaná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3600" dirty="0">
                <a:solidFill>
                  <a:srgbClr val="002060"/>
                </a:solidFill>
              </a:rPr>
              <a:t>     - postihující převážně určitý orgán provázené    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3600" dirty="0">
                <a:solidFill>
                  <a:srgbClr val="002060"/>
                </a:solidFill>
              </a:rPr>
              <a:t>       postižením dalších </a:t>
            </a:r>
            <a:r>
              <a:rPr lang="cs-CZ" altLang="cs-CZ" sz="3600" dirty="0" smtClean="0">
                <a:solidFill>
                  <a:srgbClr val="002060"/>
                </a:solidFill>
              </a:rPr>
              <a:t>orgánů.  </a:t>
            </a:r>
            <a:endParaRPr lang="cs-CZ" altLang="cs-CZ" sz="3600" dirty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3600" dirty="0">
                <a:solidFill>
                  <a:srgbClr val="002060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r>
              <a:rPr lang="cs-CZ" altLang="cs-CZ" sz="3600" b="1" dirty="0" smtClean="0">
                <a:solidFill>
                  <a:srgbClr val="002060"/>
                </a:solidFill>
              </a:rPr>
              <a:t>Orgánově </a:t>
            </a:r>
            <a:r>
              <a:rPr lang="cs-CZ" altLang="cs-CZ" sz="3600" b="1" dirty="0">
                <a:solidFill>
                  <a:srgbClr val="002060"/>
                </a:solidFill>
              </a:rPr>
              <a:t>specifická</a:t>
            </a:r>
            <a:r>
              <a:rPr lang="cs-CZ" altLang="cs-CZ" sz="3600" dirty="0">
                <a:solidFill>
                  <a:srgbClr val="002060"/>
                </a:solidFill>
              </a:rPr>
              <a:t> </a:t>
            </a:r>
            <a:endParaRPr lang="cs-CZ" altLang="cs-CZ" sz="3600" b="1" dirty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3600" dirty="0">
                <a:solidFill>
                  <a:srgbClr val="002060"/>
                </a:solidFill>
              </a:rPr>
              <a:t>     - postižení jednoho orgánu nebo skupiny vývojově a  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3600" dirty="0">
                <a:solidFill>
                  <a:srgbClr val="002060"/>
                </a:solidFill>
              </a:rPr>
              <a:t>       funkčně propojených </a:t>
            </a:r>
            <a:r>
              <a:rPr lang="cs-CZ" altLang="cs-CZ" sz="3600" dirty="0" smtClean="0">
                <a:solidFill>
                  <a:srgbClr val="002060"/>
                </a:solidFill>
              </a:rPr>
              <a:t>orgánů.  </a:t>
            </a:r>
            <a:endParaRPr lang="cs-CZ" altLang="cs-CZ" sz="3600" dirty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36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700" dirty="0"/>
              <a:t>    </a:t>
            </a:r>
          </a:p>
          <a:p>
            <a:pPr>
              <a:buFontTx/>
              <a:buNone/>
            </a:pPr>
            <a:endParaRPr lang="cs-CZ" sz="3600" b="1" dirty="0">
              <a:solidFill>
                <a:srgbClr val="C45C1C"/>
              </a:solidFill>
            </a:endParaRPr>
          </a:p>
          <a:p>
            <a:endParaRPr lang="cs-CZ" sz="3600" b="1" dirty="0"/>
          </a:p>
          <a:p>
            <a:pPr algn="ctr"/>
            <a:endParaRPr lang="cs-CZ" sz="3600" b="1" dirty="0">
              <a:solidFill>
                <a:srgbClr val="C45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53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008062"/>
          </a:xfrm>
        </p:spPr>
        <p:txBody>
          <a:bodyPr anchor="b">
            <a:normAutofit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Systémové choroby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23528" y="1628800"/>
            <a:ext cx="6423025" cy="4536504"/>
          </a:xfrm>
        </p:spPr>
        <p:txBody>
          <a:bodyPr>
            <a:noAutofit/>
          </a:bodyPr>
          <a:lstStyle/>
          <a:p>
            <a:r>
              <a:rPr lang="cs-CZ" sz="2800" dirty="0">
                <a:solidFill>
                  <a:srgbClr val="002060"/>
                </a:solidFill>
              </a:rPr>
              <a:t>Systémový lupus </a:t>
            </a:r>
            <a:r>
              <a:rPr lang="cs-CZ" sz="2800" dirty="0" err="1">
                <a:solidFill>
                  <a:srgbClr val="002060"/>
                </a:solidFill>
              </a:rPr>
              <a:t>erythematosus</a:t>
            </a:r>
            <a:r>
              <a:rPr lang="cs-CZ" sz="2800" dirty="0">
                <a:solidFill>
                  <a:srgbClr val="002060"/>
                </a:solidFill>
              </a:rPr>
              <a:t> (SLE)</a:t>
            </a:r>
          </a:p>
          <a:p>
            <a:r>
              <a:rPr lang="cs-CZ" sz="2800" dirty="0">
                <a:solidFill>
                  <a:srgbClr val="002060"/>
                </a:solidFill>
              </a:rPr>
              <a:t>Revmatoidní </a:t>
            </a:r>
            <a:r>
              <a:rPr lang="cs-CZ" sz="2800" dirty="0" err="1">
                <a:solidFill>
                  <a:srgbClr val="002060"/>
                </a:solidFill>
              </a:rPr>
              <a:t>arthritida</a:t>
            </a:r>
            <a:r>
              <a:rPr lang="cs-CZ" sz="2800" dirty="0">
                <a:solidFill>
                  <a:srgbClr val="002060"/>
                </a:solidFill>
              </a:rPr>
              <a:t> (RA)</a:t>
            </a:r>
          </a:p>
          <a:p>
            <a:r>
              <a:rPr lang="cs-CZ" sz="2800" dirty="0" err="1">
                <a:solidFill>
                  <a:srgbClr val="002060"/>
                </a:solidFill>
              </a:rPr>
              <a:t>Dermatopolymyositida</a:t>
            </a:r>
            <a:endParaRPr lang="cs-CZ" sz="2800" dirty="0">
              <a:solidFill>
                <a:srgbClr val="002060"/>
              </a:solidFill>
            </a:endParaRPr>
          </a:p>
          <a:p>
            <a:r>
              <a:rPr lang="cs-CZ" sz="2800" dirty="0" err="1">
                <a:solidFill>
                  <a:srgbClr val="002060"/>
                </a:solidFill>
              </a:rPr>
              <a:t>Sjögrenova</a:t>
            </a:r>
            <a:r>
              <a:rPr lang="cs-CZ" sz="2800" dirty="0">
                <a:solidFill>
                  <a:srgbClr val="002060"/>
                </a:solidFill>
              </a:rPr>
              <a:t> choroba</a:t>
            </a:r>
          </a:p>
          <a:p>
            <a:r>
              <a:rPr lang="cs-CZ" sz="2800" dirty="0">
                <a:solidFill>
                  <a:srgbClr val="002060"/>
                </a:solidFill>
              </a:rPr>
              <a:t>Systémová sklerodermie</a:t>
            </a:r>
          </a:p>
          <a:p>
            <a:r>
              <a:rPr lang="cs-CZ" sz="2800" dirty="0">
                <a:solidFill>
                  <a:srgbClr val="002060"/>
                </a:solidFill>
              </a:rPr>
              <a:t>Smíšená choroba pojiva</a:t>
            </a:r>
          </a:p>
          <a:p>
            <a:r>
              <a:rPr lang="cs-CZ" sz="2800" dirty="0" err="1">
                <a:solidFill>
                  <a:srgbClr val="002060"/>
                </a:solidFill>
              </a:rPr>
              <a:t>Antifosfolipidový</a:t>
            </a:r>
            <a:r>
              <a:rPr lang="cs-CZ" sz="2800" dirty="0">
                <a:solidFill>
                  <a:srgbClr val="002060"/>
                </a:solidFill>
              </a:rPr>
              <a:t> syndrom</a:t>
            </a:r>
          </a:p>
          <a:p>
            <a:r>
              <a:rPr lang="cs-CZ" sz="2800" dirty="0">
                <a:solidFill>
                  <a:srgbClr val="002060"/>
                </a:solidFill>
              </a:rPr>
              <a:t>Některé </a:t>
            </a:r>
            <a:r>
              <a:rPr lang="cs-CZ" sz="2800" dirty="0" smtClean="0">
                <a:solidFill>
                  <a:srgbClr val="002060"/>
                </a:solidFill>
              </a:rPr>
              <a:t>vaskulitidy</a:t>
            </a:r>
          </a:p>
          <a:p>
            <a:r>
              <a:rPr lang="cs-CZ" sz="2800" dirty="0" smtClean="0">
                <a:solidFill>
                  <a:srgbClr val="002060"/>
                </a:solidFill>
              </a:rPr>
              <a:t>Sarkoidóza</a:t>
            </a:r>
            <a:endParaRPr lang="cs-CZ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4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>
            <a:normAutofit/>
          </a:bodyPr>
          <a:lstStyle/>
          <a:p>
            <a:r>
              <a:rPr lang="cs-CZ" dirty="0" err="1" smtClean="0">
                <a:solidFill>
                  <a:srgbClr val="C00000"/>
                </a:solidFill>
              </a:rPr>
              <a:t>Orgánovéspecifické</a:t>
            </a:r>
            <a:r>
              <a:rPr lang="cs-CZ" dirty="0" smtClean="0">
                <a:solidFill>
                  <a:srgbClr val="C00000"/>
                </a:solidFill>
              </a:rPr>
              <a:t> choroby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r>
              <a:rPr lang="cs-CZ" sz="2000" dirty="0">
                <a:solidFill>
                  <a:srgbClr val="002060"/>
                </a:solidFill>
              </a:rPr>
              <a:t>Ulcerózní kolitida</a:t>
            </a:r>
          </a:p>
          <a:p>
            <a:r>
              <a:rPr lang="cs-CZ" sz="2000" dirty="0">
                <a:solidFill>
                  <a:srgbClr val="002060"/>
                </a:solidFill>
              </a:rPr>
              <a:t>Crohnova choroba</a:t>
            </a:r>
          </a:p>
          <a:p>
            <a:r>
              <a:rPr lang="cs-CZ" sz="2000" dirty="0" err="1">
                <a:solidFill>
                  <a:srgbClr val="002060"/>
                </a:solidFill>
              </a:rPr>
              <a:t>Celiakie</a:t>
            </a:r>
            <a:endParaRPr lang="cs-CZ" sz="2000" dirty="0">
              <a:solidFill>
                <a:srgbClr val="002060"/>
              </a:solidFill>
            </a:endParaRPr>
          </a:p>
          <a:p>
            <a:r>
              <a:rPr lang="cs-CZ" sz="2000" dirty="0">
                <a:solidFill>
                  <a:srgbClr val="002060"/>
                </a:solidFill>
              </a:rPr>
              <a:t>Autoimunitní hepatitida (typ I, II, III)</a:t>
            </a:r>
          </a:p>
          <a:p>
            <a:r>
              <a:rPr lang="cs-CZ" sz="2000" dirty="0">
                <a:solidFill>
                  <a:srgbClr val="002060"/>
                </a:solidFill>
              </a:rPr>
              <a:t>Primární biliární cirhóza</a:t>
            </a:r>
          </a:p>
          <a:p>
            <a:r>
              <a:rPr lang="cs-CZ" sz="2000" dirty="0">
                <a:solidFill>
                  <a:srgbClr val="002060"/>
                </a:solidFill>
              </a:rPr>
              <a:t>Primární </a:t>
            </a:r>
            <a:r>
              <a:rPr lang="cs-CZ" sz="2000" dirty="0" err="1">
                <a:solidFill>
                  <a:srgbClr val="002060"/>
                </a:solidFill>
              </a:rPr>
              <a:t>sklerozující</a:t>
            </a:r>
            <a:r>
              <a:rPr lang="cs-CZ" sz="2000" dirty="0">
                <a:solidFill>
                  <a:srgbClr val="002060"/>
                </a:solidFill>
              </a:rPr>
              <a:t> </a:t>
            </a:r>
            <a:r>
              <a:rPr lang="cs-CZ" sz="2000" dirty="0" err="1">
                <a:solidFill>
                  <a:srgbClr val="002060"/>
                </a:solidFill>
              </a:rPr>
              <a:t>cholangiitida</a:t>
            </a:r>
            <a:endParaRPr lang="cs-CZ" sz="2000" dirty="0">
              <a:solidFill>
                <a:srgbClr val="002060"/>
              </a:solidFill>
            </a:endParaRPr>
          </a:p>
          <a:p>
            <a:r>
              <a:rPr lang="cs-CZ" sz="2000" dirty="0" err="1">
                <a:solidFill>
                  <a:srgbClr val="002060"/>
                </a:solidFill>
              </a:rPr>
              <a:t>Inzulindependentní</a:t>
            </a:r>
            <a:r>
              <a:rPr lang="cs-CZ" sz="2000" dirty="0">
                <a:solidFill>
                  <a:srgbClr val="002060"/>
                </a:solidFill>
              </a:rPr>
              <a:t> DM</a:t>
            </a:r>
          </a:p>
          <a:p>
            <a:r>
              <a:rPr lang="cs-CZ" sz="2000" dirty="0" err="1">
                <a:solidFill>
                  <a:srgbClr val="002060"/>
                </a:solidFill>
              </a:rPr>
              <a:t>Hashimotova</a:t>
            </a:r>
            <a:r>
              <a:rPr lang="cs-CZ" sz="2000" dirty="0">
                <a:solidFill>
                  <a:srgbClr val="002060"/>
                </a:solidFill>
              </a:rPr>
              <a:t> </a:t>
            </a:r>
            <a:r>
              <a:rPr lang="cs-CZ" sz="2000" dirty="0" err="1">
                <a:solidFill>
                  <a:srgbClr val="002060"/>
                </a:solidFill>
              </a:rPr>
              <a:t>thyreotidita</a:t>
            </a:r>
            <a:endParaRPr lang="cs-CZ" sz="2000" dirty="0">
              <a:solidFill>
                <a:srgbClr val="002060"/>
              </a:solidFill>
            </a:endParaRPr>
          </a:p>
          <a:p>
            <a:r>
              <a:rPr lang="cs-CZ" sz="2000" dirty="0">
                <a:solidFill>
                  <a:srgbClr val="002060"/>
                </a:solidFill>
              </a:rPr>
              <a:t>Graves-</a:t>
            </a:r>
            <a:r>
              <a:rPr lang="cs-CZ" sz="2000" dirty="0" err="1">
                <a:solidFill>
                  <a:srgbClr val="002060"/>
                </a:solidFill>
              </a:rPr>
              <a:t>Basedowova</a:t>
            </a:r>
            <a:r>
              <a:rPr lang="cs-CZ" sz="2000" dirty="0">
                <a:solidFill>
                  <a:srgbClr val="002060"/>
                </a:solidFill>
              </a:rPr>
              <a:t> choroba</a:t>
            </a:r>
          </a:p>
          <a:p>
            <a:endParaRPr lang="cs-CZ" sz="2800" dirty="0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52963" y="1600200"/>
            <a:ext cx="4033837" cy="4525963"/>
          </a:xfrm>
        </p:spPr>
        <p:txBody>
          <a:bodyPr/>
          <a:lstStyle/>
          <a:p>
            <a:r>
              <a:rPr lang="cs-CZ" sz="2000" dirty="0" err="1">
                <a:solidFill>
                  <a:srgbClr val="002060"/>
                </a:solidFill>
              </a:rPr>
              <a:t>Adisonova</a:t>
            </a:r>
            <a:r>
              <a:rPr lang="cs-CZ" sz="2000" dirty="0">
                <a:solidFill>
                  <a:srgbClr val="002060"/>
                </a:solidFill>
              </a:rPr>
              <a:t> choroba</a:t>
            </a:r>
          </a:p>
          <a:p>
            <a:r>
              <a:rPr lang="cs-CZ" sz="2000" dirty="0">
                <a:solidFill>
                  <a:srgbClr val="002060"/>
                </a:solidFill>
              </a:rPr>
              <a:t>Atrofická gastritida a perniciózní anémie</a:t>
            </a:r>
          </a:p>
          <a:p>
            <a:r>
              <a:rPr lang="cs-CZ" sz="2000" dirty="0" err="1">
                <a:solidFill>
                  <a:srgbClr val="002060"/>
                </a:solidFill>
              </a:rPr>
              <a:t>Myasthenia</a:t>
            </a:r>
            <a:r>
              <a:rPr lang="cs-CZ" sz="2000" dirty="0">
                <a:solidFill>
                  <a:srgbClr val="002060"/>
                </a:solidFill>
              </a:rPr>
              <a:t> gravis</a:t>
            </a:r>
          </a:p>
          <a:p>
            <a:r>
              <a:rPr lang="cs-CZ" sz="2000" dirty="0">
                <a:solidFill>
                  <a:srgbClr val="002060"/>
                </a:solidFill>
              </a:rPr>
              <a:t>Periferní demyelinizační neuropatie</a:t>
            </a:r>
          </a:p>
          <a:p>
            <a:r>
              <a:rPr lang="cs-CZ" sz="2000" dirty="0">
                <a:solidFill>
                  <a:srgbClr val="002060"/>
                </a:solidFill>
              </a:rPr>
              <a:t>Roztroušená skleróza</a:t>
            </a:r>
          </a:p>
          <a:p>
            <a:r>
              <a:rPr lang="cs-CZ" sz="2000" dirty="0">
                <a:solidFill>
                  <a:srgbClr val="002060"/>
                </a:solidFill>
              </a:rPr>
              <a:t>Hemolytická anémie, </a:t>
            </a:r>
            <a:r>
              <a:rPr lang="cs-CZ" sz="2000" dirty="0" err="1">
                <a:solidFill>
                  <a:srgbClr val="002060"/>
                </a:solidFill>
              </a:rPr>
              <a:t>trombocytopénie</a:t>
            </a:r>
            <a:r>
              <a:rPr lang="cs-CZ" sz="2000" dirty="0">
                <a:solidFill>
                  <a:srgbClr val="002060"/>
                </a:solidFill>
              </a:rPr>
              <a:t>, </a:t>
            </a:r>
            <a:r>
              <a:rPr lang="cs-CZ" sz="2000" dirty="0" err="1">
                <a:solidFill>
                  <a:srgbClr val="002060"/>
                </a:solidFill>
              </a:rPr>
              <a:t>neutropenie</a:t>
            </a:r>
            <a:endParaRPr lang="cs-CZ" sz="2000" dirty="0">
              <a:solidFill>
                <a:srgbClr val="002060"/>
              </a:solidFill>
            </a:endParaRPr>
          </a:p>
          <a:p>
            <a:r>
              <a:rPr lang="cs-CZ" sz="2000" dirty="0" err="1">
                <a:solidFill>
                  <a:srgbClr val="002060"/>
                </a:solidFill>
              </a:rPr>
              <a:t>Pemphigus</a:t>
            </a:r>
            <a:endParaRPr lang="cs-CZ" sz="2000" dirty="0">
              <a:solidFill>
                <a:srgbClr val="002060"/>
              </a:solidFill>
            </a:endParaRPr>
          </a:p>
          <a:p>
            <a:r>
              <a:rPr lang="cs-CZ" sz="2000" dirty="0">
                <a:solidFill>
                  <a:srgbClr val="002060"/>
                </a:solidFill>
              </a:rPr>
              <a:t>a další </a:t>
            </a:r>
          </a:p>
          <a:p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64597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eaLnBrk="1" hangingPunct="1"/>
            <a:r>
              <a:rPr lang="cs-CZ" dirty="0" smtClean="0">
                <a:solidFill>
                  <a:srgbClr val="C00000"/>
                </a:solidFill>
              </a:rPr>
              <a:t>Diagnostika AIO obecně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cs-CZ" dirty="0" smtClean="0"/>
          </a:p>
          <a:p>
            <a:pPr algn="ctr" eaLnBrk="1" hangingPunct="1">
              <a:buFontTx/>
              <a:buNone/>
            </a:pPr>
            <a:r>
              <a:rPr lang="cs-CZ" b="1" dirty="0" smtClean="0">
                <a:solidFill>
                  <a:srgbClr val="002060"/>
                </a:solidFill>
              </a:rPr>
              <a:t>Klinika</a:t>
            </a:r>
          </a:p>
          <a:p>
            <a:pPr algn="ctr" eaLnBrk="1" hangingPunct="1">
              <a:buFontTx/>
              <a:buNone/>
            </a:pPr>
            <a:endParaRPr lang="cs-CZ" b="1" dirty="0" smtClean="0">
              <a:solidFill>
                <a:srgbClr val="002060"/>
              </a:solidFill>
            </a:endParaRPr>
          </a:p>
          <a:p>
            <a:pPr algn="ctr" eaLnBrk="1" hangingPunct="1">
              <a:buFontTx/>
              <a:buNone/>
            </a:pPr>
            <a:r>
              <a:rPr lang="cs-CZ" b="1" dirty="0" smtClean="0">
                <a:solidFill>
                  <a:srgbClr val="002060"/>
                </a:solidFill>
              </a:rPr>
              <a:t>Nález autoprotilátek</a:t>
            </a:r>
          </a:p>
          <a:p>
            <a:pPr algn="ctr" eaLnBrk="1" hangingPunct="1">
              <a:buFontTx/>
              <a:buNone/>
            </a:pPr>
            <a:endParaRPr lang="cs-CZ" b="1" dirty="0" smtClean="0">
              <a:solidFill>
                <a:srgbClr val="002060"/>
              </a:solidFill>
            </a:endParaRPr>
          </a:p>
          <a:p>
            <a:pPr algn="ctr" eaLnBrk="1" hangingPunct="1">
              <a:buFontTx/>
              <a:buNone/>
            </a:pPr>
            <a:r>
              <a:rPr lang="cs-CZ" b="1" dirty="0" smtClean="0">
                <a:solidFill>
                  <a:srgbClr val="002060"/>
                </a:solidFill>
              </a:rPr>
              <a:t>Histologický nález</a:t>
            </a:r>
          </a:p>
          <a:p>
            <a:pPr eaLnBrk="1" hangingPunct="1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93108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Serologická diagnostika autoimunitních chorob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2060"/>
                </a:solidFill>
              </a:rPr>
              <a:t>Vnitřní stimulace imunitního systému. 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V jejím důsledku vznikají autoprotilátky.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Jsou zaměřeny proti  tělu vlastním tkáním.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Způsobují zánětlivou reakci.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Protilátky jsou zaměřeny proti:	</a:t>
            </a:r>
          </a:p>
          <a:p>
            <a:pPr lvl="1"/>
            <a:r>
              <a:rPr lang="cs-CZ" dirty="0" smtClean="0">
                <a:solidFill>
                  <a:srgbClr val="002060"/>
                </a:solidFill>
              </a:rPr>
              <a:t>Orgánům</a:t>
            </a:r>
          </a:p>
          <a:p>
            <a:pPr lvl="1"/>
            <a:r>
              <a:rPr lang="cs-CZ" dirty="0" smtClean="0">
                <a:solidFill>
                  <a:srgbClr val="002060"/>
                </a:solidFill>
              </a:rPr>
              <a:t>Tkáním</a:t>
            </a:r>
          </a:p>
          <a:p>
            <a:pPr lvl="1"/>
            <a:r>
              <a:rPr lang="cs-CZ" dirty="0" smtClean="0">
                <a:solidFill>
                  <a:srgbClr val="002060"/>
                </a:solidFill>
              </a:rPr>
              <a:t>Trombocytům.</a:t>
            </a:r>
          </a:p>
          <a:p>
            <a:pPr marL="457200" lvl="1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105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dirty="0" smtClean="0">
                <a:solidFill>
                  <a:srgbClr val="C00000"/>
                </a:solidFill>
              </a:rPr>
              <a:t>Autoprotilátky v diagnostice autoimunitních chorob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1338" y="1685925"/>
            <a:ext cx="7993062" cy="4181475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cs-CZ" dirty="0" smtClean="0">
                <a:solidFill>
                  <a:srgbClr val="002060"/>
                </a:solidFill>
              </a:rPr>
              <a:t>Poměrně často se setkáváme se stavem, kdy autoprotilátky protilátky diagnosticky využívané jsou odlišné od autoprotilátek patogenetických.</a:t>
            </a:r>
          </a:p>
          <a:p>
            <a:pPr eaLnBrk="1" hangingPunct="1"/>
            <a:r>
              <a:rPr lang="cs-CZ" dirty="0" smtClean="0">
                <a:solidFill>
                  <a:srgbClr val="002060"/>
                </a:solidFill>
              </a:rPr>
              <a:t>Přítomnost řady autoprotilátek v nízkých titrech nacházíme poměrně běžně.</a:t>
            </a:r>
          </a:p>
          <a:p>
            <a:pPr eaLnBrk="1" hangingPunct="1"/>
            <a:r>
              <a:rPr lang="cs-CZ" dirty="0" smtClean="0">
                <a:solidFill>
                  <a:srgbClr val="002060"/>
                </a:solidFill>
              </a:rPr>
              <a:t>Autoimunitní choroba musí mít klinické příznaky, samotná přítomnost autoprotilátek nikdy nestanoví diagnózu! </a:t>
            </a:r>
          </a:p>
        </p:txBody>
      </p:sp>
    </p:spTree>
    <p:extLst>
      <p:ext uri="{BB962C8B-B14F-4D97-AF65-F5344CB8AC3E}">
        <p14:creationId xmlns:p14="http://schemas.microsoft.com/office/powerpoint/2010/main" val="171007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15617" y="304800"/>
            <a:ext cx="6912768" cy="1295400"/>
          </a:xfrm>
        </p:spPr>
        <p:txBody>
          <a:bodyPr anchor="b">
            <a:noAutofit/>
          </a:bodyPr>
          <a:lstStyle/>
          <a:p>
            <a:pPr eaLnBrk="1" hangingPunct="1"/>
            <a:r>
              <a:rPr lang="cs-CZ" sz="4000" dirty="0" smtClean="0">
                <a:solidFill>
                  <a:srgbClr val="C00000"/>
                </a:solidFill>
              </a:rPr>
              <a:t>Laboratorní diagnostika autoimunitních chorob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cs-CZ" b="1" i="1" dirty="0" smtClean="0"/>
          </a:p>
          <a:p>
            <a:pPr eaLnBrk="1" hangingPunct="1"/>
            <a:r>
              <a:rPr lang="cs-CZ" b="1" dirty="0" smtClean="0">
                <a:solidFill>
                  <a:srgbClr val="002060"/>
                </a:solidFill>
              </a:rPr>
              <a:t>ELISA</a:t>
            </a:r>
          </a:p>
          <a:p>
            <a:pPr eaLnBrk="1" hangingPunct="1">
              <a:buFontTx/>
              <a:buNone/>
            </a:pPr>
            <a:endParaRPr lang="cs-CZ" b="1" dirty="0" smtClean="0">
              <a:solidFill>
                <a:srgbClr val="002060"/>
              </a:solidFill>
            </a:endParaRPr>
          </a:p>
          <a:p>
            <a:pPr eaLnBrk="1" hangingPunct="1"/>
            <a:r>
              <a:rPr lang="cs-CZ" b="1" dirty="0" smtClean="0">
                <a:solidFill>
                  <a:srgbClr val="002060"/>
                </a:solidFill>
              </a:rPr>
              <a:t>NEPŘÍMÁ IMUNOFLUORESCENCE</a:t>
            </a:r>
          </a:p>
          <a:p>
            <a:pPr eaLnBrk="1" hangingPunct="1">
              <a:buFontTx/>
              <a:buNone/>
            </a:pPr>
            <a:endParaRPr lang="cs-CZ" b="1" dirty="0" smtClean="0">
              <a:solidFill>
                <a:srgbClr val="002060"/>
              </a:solidFill>
            </a:endParaRPr>
          </a:p>
          <a:p>
            <a:pPr eaLnBrk="1" hangingPunct="1"/>
            <a:r>
              <a:rPr lang="cs-CZ" b="1" dirty="0" smtClean="0">
                <a:solidFill>
                  <a:srgbClr val="002060"/>
                </a:solidFill>
              </a:rPr>
              <a:t>IMMUNOBLOTING</a:t>
            </a:r>
          </a:p>
        </p:txBody>
      </p:sp>
    </p:spTree>
    <p:extLst>
      <p:ext uri="{BB962C8B-B14F-4D97-AF65-F5344CB8AC3E}">
        <p14:creationId xmlns:p14="http://schemas.microsoft.com/office/powerpoint/2010/main" val="386658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0241X-011-f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5" y="620713"/>
            <a:ext cx="4719638" cy="5903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3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n-US" altLang="en-US" sz="80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700" i="1"/>
              <a:t>Downloaded from: StudentConsult (on 18 July 2006 11:40 AM)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700" i="1"/>
              <a:t>© 2005 Elsevier </a:t>
            </a:r>
          </a:p>
        </p:txBody>
      </p:sp>
      <p:pic>
        <p:nvPicPr>
          <p:cNvPr id="4102" name="Picture 6" descr="top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137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Autoprotilátky - RF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2060"/>
                </a:solidFill>
              </a:rPr>
              <a:t>Revmatoidní faktory – rozpoznávají epitopy na </a:t>
            </a:r>
            <a:r>
              <a:rPr lang="cs-CZ" dirty="0" err="1" smtClean="0">
                <a:solidFill>
                  <a:srgbClr val="002060"/>
                </a:solidFill>
              </a:rPr>
              <a:t>Fc</a:t>
            </a:r>
            <a:r>
              <a:rPr lang="cs-CZ" dirty="0" smtClean="0">
                <a:solidFill>
                  <a:srgbClr val="002060"/>
                </a:solidFill>
              </a:rPr>
              <a:t> části molekuly </a:t>
            </a:r>
            <a:r>
              <a:rPr lang="cs-CZ" dirty="0" err="1" smtClean="0">
                <a:solidFill>
                  <a:srgbClr val="002060"/>
                </a:solidFill>
              </a:rPr>
              <a:t>IgG</a:t>
            </a:r>
            <a:r>
              <a:rPr lang="cs-CZ" dirty="0" smtClean="0">
                <a:solidFill>
                  <a:srgbClr val="002060"/>
                </a:solidFill>
              </a:rPr>
              <a:t>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Imunopatologická zánětlivá reaktivita v kloubech.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Vytváření komplexů s autologními </a:t>
            </a:r>
            <a:r>
              <a:rPr lang="cs-CZ" dirty="0" err="1" smtClean="0">
                <a:solidFill>
                  <a:srgbClr val="002060"/>
                </a:solidFill>
              </a:rPr>
              <a:t>IgG</a:t>
            </a:r>
            <a:r>
              <a:rPr lang="cs-CZ" dirty="0" smtClean="0">
                <a:solidFill>
                  <a:srgbClr val="002060"/>
                </a:solidFill>
              </a:rPr>
              <a:t>, vazba na </a:t>
            </a:r>
            <a:r>
              <a:rPr lang="cs-CZ" dirty="0" err="1" smtClean="0">
                <a:solidFill>
                  <a:srgbClr val="002060"/>
                </a:solidFill>
              </a:rPr>
              <a:t>Fc</a:t>
            </a:r>
            <a:r>
              <a:rPr lang="cs-CZ" dirty="0" smtClean="0">
                <a:solidFill>
                  <a:srgbClr val="002060"/>
                </a:solidFill>
              </a:rPr>
              <a:t> fragment na makrofázích, tvorba prozánětlivých </a:t>
            </a:r>
            <a:r>
              <a:rPr lang="cs-CZ" dirty="0" err="1" smtClean="0">
                <a:solidFill>
                  <a:srgbClr val="002060"/>
                </a:solidFill>
              </a:rPr>
              <a:t>cytokinů</a:t>
            </a:r>
            <a:r>
              <a:rPr lang="cs-CZ" dirty="0" smtClean="0">
                <a:solidFill>
                  <a:srgbClr val="002060"/>
                </a:solidFill>
              </a:rPr>
              <a:t> – zánět.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Podobné stafylokokovému proteinu A.</a:t>
            </a:r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21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C00000"/>
                </a:solidFill>
              </a:rPr>
              <a:t>Antinukleární</a:t>
            </a:r>
            <a:r>
              <a:rPr lang="cs-CZ" dirty="0" smtClean="0">
                <a:solidFill>
                  <a:srgbClr val="C00000"/>
                </a:solidFill>
              </a:rPr>
              <a:t> autoprotilátky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2060"/>
                </a:solidFill>
              </a:rPr>
              <a:t>Reagují a molekulovými terči přítomnými v jaderném aparátu buňky.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Výskyt u systémových nemocí.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Infekce EBV, CMV.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Výskyt roste asymptoticky s věkem.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Většinou imunofluorescenční stanovení na Hep-2 buňkách – buněčná linie odvozená od lidského karcinomu.</a:t>
            </a:r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ANA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ENA  extrahovatelné nukleární antigeny</a:t>
            </a:r>
          </a:p>
          <a:p>
            <a:pPr lvl="1"/>
            <a:r>
              <a:rPr lang="cs-CZ" dirty="0" smtClean="0">
                <a:solidFill>
                  <a:srgbClr val="002060"/>
                </a:solidFill>
              </a:rPr>
              <a:t>jaderné struktury s vyšší molekulovou hmotností</a:t>
            </a:r>
          </a:p>
          <a:p>
            <a:pPr lvl="1"/>
            <a:r>
              <a:rPr lang="cs-CZ" dirty="0" smtClean="0">
                <a:solidFill>
                  <a:srgbClr val="002060"/>
                </a:solidFill>
              </a:rPr>
              <a:t>SSA/Ro, SSB/La, Scl-1, histony, Jo-1, U-RNP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protilátky  proti </a:t>
            </a:r>
            <a:r>
              <a:rPr lang="cs-CZ" dirty="0" err="1" smtClean="0">
                <a:solidFill>
                  <a:srgbClr val="002060"/>
                </a:solidFill>
              </a:rPr>
              <a:t>dsDNA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err="1" smtClean="0">
                <a:solidFill>
                  <a:srgbClr val="002060"/>
                </a:solidFill>
              </a:rPr>
              <a:t>ssDNA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Mitotický aparát 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Centromery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890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93139-F6AB-4BDC-A506-B87DE79D6191}" type="slidenum">
              <a:rPr lang="en-CA" altLang="en-US"/>
              <a:pPr/>
              <a:t>113</a:t>
            </a:fld>
            <a:endParaRPr lang="en-CA" altLang="en-US"/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304800" y="549275"/>
            <a:ext cx="8731250" cy="504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en-US" dirty="0"/>
          </a:p>
          <a:p>
            <a:pPr>
              <a:buSzPct val="120000"/>
            </a:pPr>
            <a:r>
              <a:rPr lang="cs-CZ" altLang="en-US" sz="4000" dirty="0">
                <a:solidFill>
                  <a:srgbClr val="C00000"/>
                </a:solidFill>
              </a:rPr>
              <a:t>   I.  </a:t>
            </a:r>
            <a:r>
              <a:rPr lang="cs-CZ" altLang="en-US" sz="4000" dirty="0" err="1">
                <a:solidFill>
                  <a:srgbClr val="C00000"/>
                </a:solidFill>
              </a:rPr>
              <a:t>Antinukleární</a:t>
            </a:r>
            <a:r>
              <a:rPr lang="cs-CZ" altLang="en-US" sz="4000" dirty="0">
                <a:solidFill>
                  <a:srgbClr val="C00000"/>
                </a:solidFill>
              </a:rPr>
              <a:t> protilátky  </a:t>
            </a:r>
            <a:r>
              <a:rPr lang="cs-CZ" altLang="en-US" sz="4000" dirty="0" smtClean="0">
                <a:solidFill>
                  <a:srgbClr val="C00000"/>
                </a:solidFill>
              </a:rPr>
              <a:t>(ANA </a:t>
            </a:r>
            <a:r>
              <a:rPr lang="cs-CZ" altLang="en-US" sz="4000" dirty="0">
                <a:solidFill>
                  <a:srgbClr val="C00000"/>
                </a:solidFill>
              </a:rPr>
              <a:t>)</a:t>
            </a:r>
          </a:p>
          <a:p>
            <a:pPr>
              <a:buSzPct val="120000"/>
            </a:pPr>
            <a:endParaRPr lang="cs-CZ" altLang="en-US" sz="3600" b="1" dirty="0"/>
          </a:p>
          <a:p>
            <a:pPr>
              <a:buSzPct val="120000"/>
              <a:buFontTx/>
              <a:buChar char="•"/>
            </a:pPr>
            <a:r>
              <a:rPr lang="cs-CZ" altLang="en-US" sz="2400" dirty="0">
                <a:solidFill>
                  <a:srgbClr val="002060"/>
                </a:solidFill>
              </a:rPr>
              <a:t>  nepřímá imunofluorescence</a:t>
            </a:r>
          </a:p>
          <a:p>
            <a:pPr>
              <a:buSzPct val="120000"/>
              <a:buFontTx/>
              <a:buChar char="•"/>
            </a:pPr>
            <a:endParaRPr lang="cs-CZ" altLang="en-US" sz="2400" dirty="0">
              <a:solidFill>
                <a:srgbClr val="002060"/>
              </a:solidFill>
            </a:endParaRPr>
          </a:p>
          <a:p>
            <a:pPr>
              <a:buSzPct val="120000"/>
              <a:buFontTx/>
              <a:buChar char="•"/>
            </a:pPr>
            <a:r>
              <a:rPr lang="cs-CZ" altLang="en-US" sz="2400" dirty="0">
                <a:solidFill>
                  <a:srgbClr val="002060"/>
                </a:solidFill>
              </a:rPr>
              <a:t>  linie Hep-2  buněk  </a:t>
            </a:r>
          </a:p>
          <a:p>
            <a:pPr>
              <a:buSzPct val="120000"/>
            </a:pPr>
            <a:r>
              <a:rPr lang="cs-CZ" altLang="en-US" sz="2400" dirty="0">
                <a:solidFill>
                  <a:srgbClr val="002060"/>
                </a:solidFill>
              </a:rPr>
              <a:t>    (</a:t>
            </a:r>
            <a:r>
              <a:rPr lang="cs-CZ" altLang="en-US" sz="2400" dirty="0" err="1">
                <a:solidFill>
                  <a:srgbClr val="002060"/>
                </a:solidFill>
              </a:rPr>
              <a:t>Human</a:t>
            </a:r>
            <a:r>
              <a:rPr lang="cs-CZ" altLang="en-US" sz="2400" dirty="0">
                <a:solidFill>
                  <a:srgbClr val="002060"/>
                </a:solidFill>
              </a:rPr>
              <a:t> </a:t>
            </a:r>
            <a:r>
              <a:rPr lang="cs-CZ" altLang="en-US" sz="2400" dirty="0" err="1">
                <a:solidFill>
                  <a:srgbClr val="002060"/>
                </a:solidFill>
              </a:rPr>
              <a:t>epithelioma</a:t>
            </a:r>
            <a:r>
              <a:rPr lang="cs-CZ" altLang="en-US" sz="2400" dirty="0">
                <a:solidFill>
                  <a:srgbClr val="002060"/>
                </a:solidFill>
              </a:rPr>
              <a:t> </a:t>
            </a:r>
            <a:r>
              <a:rPr lang="cs-CZ" altLang="en-US" sz="2400" dirty="0" err="1">
                <a:solidFill>
                  <a:srgbClr val="002060"/>
                </a:solidFill>
              </a:rPr>
              <a:t>cells</a:t>
            </a:r>
            <a:r>
              <a:rPr lang="cs-CZ" altLang="en-US" sz="2400" dirty="0">
                <a:solidFill>
                  <a:srgbClr val="002060"/>
                </a:solidFill>
              </a:rPr>
              <a:t> - </a:t>
            </a:r>
            <a:r>
              <a:rPr lang="cs-CZ" altLang="en-US" sz="2400" dirty="0" err="1">
                <a:solidFill>
                  <a:srgbClr val="002060"/>
                </a:solidFill>
              </a:rPr>
              <a:t>bb.lidského</a:t>
            </a:r>
            <a:r>
              <a:rPr lang="cs-CZ" altLang="en-US" sz="2400" dirty="0">
                <a:solidFill>
                  <a:srgbClr val="002060"/>
                </a:solidFill>
              </a:rPr>
              <a:t> </a:t>
            </a:r>
            <a:r>
              <a:rPr lang="cs-CZ" altLang="en-US" sz="2400" dirty="0" err="1">
                <a:solidFill>
                  <a:srgbClr val="002060"/>
                </a:solidFill>
              </a:rPr>
              <a:t>laryngeálního</a:t>
            </a:r>
            <a:r>
              <a:rPr lang="cs-CZ" altLang="en-US" sz="2400" dirty="0">
                <a:solidFill>
                  <a:srgbClr val="002060"/>
                </a:solidFill>
              </a:rPr>
              <a:t> karcinomu)</a:t>
            </a:r>
          </a:p>
          <a:p>
            <a:pPr>
              <a:buSzPct val="120000"/>
            </a:pPr>
            <a:endParaRPr lang="cs-CZ" altLang="en-US" sz="2400" dirty="0">
              <a:solidFill>
                <a:srgbClr val="002060"/>
              </a:solidFill>
            </a:endParaRPr>
          </a:p>
          <a:p>
            <a:pPr>
              <a:buSzPct val="120000"/>
              <a:buFontTx/>
              <a:buChar char="•"/>
            </a:pPr>
            <a:r>
              <a:rPr lang="cs-CZ" altLang="en-US" sz="2400" dirty="0">
                <a:solidFill>
                  <a:srgbClr val="002060"/>
                </a:solidFill>
              </a:rPr>
              <a:t>  zákl. ředění  1 : 80, </a:t>
            </a:r>
            <a:r>
              <a:rPr lang="cs-CZ" altLang="en-US" sz="2400" dirty="0" err="1">
                <a:solidFill>
                  <a:srgbClr val="002060"/>
                </a:solidFill>
              </a:rPr>
              <a:t>dotitrovat</a:t>
            </a:r>
            <a:r>
              <a:rPr lang="cs-CZ" altLang="en-US" sz="2400" dirty="0">
                <a:solidFill>
                  <a:srgbClr val="002060"/>
                </a:solidFill>
              </a:rPr>
              <a:t> geometrickou řadou do 1: 1 280 </a:t>
            </a:r>
          </a:p>
          <a:p>
            <a:pPr>
              <a:buSzPct val="120000"/>
              <a:buFontTx/>
              <a:buChar char="•"/>
            </a:pPr>
            <a:endParaRPr lang="cs-CZ" altLang="en-US" sz="2400" dirty="0">
              <a:solidFill>
                <a:srgbClr val="002060"/>
              </a:solidFill>
            </a:endParaRPr>
          </a:p>
          <a:p>
            <a:pPr>
              <a:buSzPct val="120000"/>
              <a:buFontTx/>
              <a:buChar char="•"/>
            </a:pPr>
            <a:r>
              <a:rPr lang="cs-CZ" altLang="en-US" sz="2400" dirty="0">
                <a:solidFill>
                  <a:srgbClr val="002060"/>
                </a:solidFill>
              </a:rPr>
              <a:t>  typy fluorescence</a:t>
            </a:r>
          </a:p>
          <a:p>
            <a:pPr>
              <a:buSzPct val="120000"/>
            </a:pPr>
            <a:endParaRPr lang="cs-CZ" altLang="en-US" dirty="0"/>
          </a:p>
          <a:p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279995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72D9B-D51B-405D-ABC6-5A7D3CB9751C}" type="slidenum">
              <a:rPr lang="en-CA" altLang="en-US"/>
              <a:pPr/>
              <a:t>114</a:t>
            </a:fld>
            <a:endParaRPr lang="en-CA" altLang="en-US"/>
          </a:p>
        </p:txBody>
      </p:sp>
      <p:pic>
        <p:nvPicPr>
          <p:cNvPr id="91141" name="Picture 5" descr="File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7561262" cy="58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00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AC69-312A-4F5A-A44D-91140C8CC18F}" type="slidenum">
              <a:rPr lang="en-CA" altLang="en-US"/>
              <a:pPr/>
              <a:t>115</a:t>
            </a:fld>
            <a:endParaRPr lang="en-CA" altLang="en-US"/>
          </a:p>
        </p:txBody>
      </p:sp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r>
              <a:rPr lang="cs-CZ" altLang="en-US" dirty="0"/>
              <a:t> </a:t>
            </a:r>
            <a:r>
              <a:rPr lang="cs-CZ" altLang="en-US" dirty="0">
                <a:solidFill>
                  <a:srgbClr val="C00000"/>
                </a:solidFill>
              </a:rPr>
              <a:t>Schéma Hep-2 buňky</a:t>
            </a:r>
            <a:endParaRPr lang="en-GB" altLang="en-US" dirty="0">
              <a:solidFill>
                <a:srgbClr val="C00000"/>
              </a:solidFill>
            </a:endParaRPr>
          </a:p>
        </p:txBody>
      </p:sp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12875"/>
            <a:ext cx="7334250" cy="477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29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91AC4-D96F-48BE-8637-757F920F5F61}" type="slidenum">
              <a:rPr lang="en-CA" altLang="en-US"/>
              <a:pPr/>
              <a:t>116</a:t>
            </a:fld>
            <a:endParaRPr lang="en-CA" altLang="en-US"/>
          </a:p>
        </p:txBody>
      </p:sp>
      <p:sp>
        <p:nvSpPr>
          <p:cNvPr id="239618" name="Text Box 2"/>
          <p:cNvSpPr txBox="1">
            <a:spLocks noChangeArrowheads="1"/>
          </p:cNvSpPr>
          <p:nvPr/>
        </p:nvSpPr>
        <p:spPr bwMode="auto">
          <a:xfrm>
            <a:off x="609600" y="1295400"/>
            <a:ext cx="4114800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b="1" dirty="0">
                <a:latin typeface="+mj-lt"/>
              </a:rPr>
              <a:t>Jaderné </a:t>
            </a:r>
            <a:r>
              <a:rPr lang="cs-CZ" altLang="en-US" b="1" dirty="0" err="1">
                <a:latin typeface="+mj-lt"/>
              </a:rPr>
              <a:t>autoantigeny</a:t>
            </a:r>
            <a:endParaRPr lang="cs-CZ" altLang="en-US" b="1" dirty="0">
              <a:latin typeface="+mj-lt"/>
            </a:endParaRPr>
          </a:p>
          <a:p>
            <a:endParaRPr lang="cs-CZ" altLang="en-US" dirty="0">
              <a:latin typeface="+mj-lt"/>
            </a:endParaRPr>
          </a:p>
          <a:p>
            <a:r>
              <a:rPr lang="cs-CZ" altLang="en-US" dirty="0">
                <a:latin typeface="+mj-lt"/>
              </a:rPr>
              <a:t>	polynukleotidy</a:t>
            </a:r>
          </a:p>
          <a:p>
            <a:r>
              <a:rPr lang="cs-CZ" altLang="en-US" dirty="0">
                <a:latin typeface="+mj-lt"/>
              </a:rPr>
              <a:t>	</a:t>
            </a:r>
          </a:p>
          <a:p>
            <a:r>
              <a:rPr lang="cs-CZ" altLang="en-US" dirty="0">
                <a:latin typeface="+mj-lt"/>
              </a:rPr>
              <a:t>	histony</a:t>
            </a:r>
          </a:p>
          <a:p>
            <a:r>
              <a:rPr lang="cs-CZ" altLang="en-US" dirty="0">
                <a:latin typeface="+mj-lt"/>
              </a:rPr>
              <a:t>	</a:t>
            </a:r>
          </a:p>
          <a:p>
            <a:r>
              <a:rPr lang="cs-CZ" altLang="en-US" dirty="0">
                <a:latin typeface="+mj-lt"/>
              </a:rPr>
              <a:t>	</a:t>
            </a:r>
            <a:r>
              <a:rPr lang="cs-CZ" altLang="en-US" dirty="0" err="1">
                <a:latin typeface="+mj-lt"/>
              </a:rPr>
              <a:t>ribonukleoproteiny</a:t>
            </a:r>
            <a:endParaRPr lang="cs-CZ" altLang="en-US" dirty="0">
              <a:latin typeface="+mj-lt"/>
            </a:endParaRPr>
          </a:p>
          <a:p>
            <a:r>
              <a:rPr lang="cs-CZ" altLang="en-US" dirty="0">
                <a:latin typeface="+mj-lt"/>
              </a:rPr>
              <a:t>	</a:t>
            </a:r>
          </a:p>
          <a:p>
            <a:r>
              <a:rPr lang="cs-CZ" altLang="en-US" dirty="0">
                <a:latin typeface="+mj-lt"/>
              </a:rPr>
              <a:t>	antigeny jadérek</a:t>
            </a:r>
          </a:p>
          <a:p>
            <a:r>
              <a:rPr lang="cs-CZ" altLang="en-US" dirty="0">
                <a:latin typeface="+mj-lt"/>
              </a:rPr>
              <a:t>	</a:t>
            </a:r>
          </a:p>
          <a:p>
            <a:r>
              <a:rPr lang="cs-CZ" altLang="en-US" dirty="0">
                <a:latin typeface="+mj-lt"/>
              </a:rPr>
              <a:t>	</a:t>
            </a:r>
            <a:r>
              <a:rPr lang="cs-CZ" altLang="en-US" dirty="0" err="1">
                <a:latin typeface="+mj-lt"/>
              </a:rPr>
              <a:t>centroméra</a:t>
            </a:r>
            <a:endParaRPr lang="cs-CZ" altLang="en-US" dirty="0">
              <a:latin typeface="+mj-lt"/>
            </a:endParaRPr>
          </a:p>
          <a:p>
            <a:r>
              <a:rPr lang="cs-CZ" altLang="en-US" dirty="0">
                <a:latin typeface="+mj-lt"/>
              </a:rPr>
              <a:t>	</a:t>
            </a:r>
          </a:p>
          <a:p>
            <a:r>
              <a:rPr lang="cs-CZ" altLang="en-US" dirty="0">
                <a:latin typeface="+mj-lt"/>
              </a:rPr>
              <a:t>	další antigeny</a:t>
            </a:r>
          </a:p>
        </p:txBody>
      </p:sp>
      <p:sp>
        <p:nvSpPr>
          <p:cNvPr id="239619" name="Text Box 3"/>
          <p:cNvSpPr txBox="1">
            <a:spLocks noChangeArrowheads="1"/>
          </p:cNvSpPr>
          <p:nvPr/>
        </p:nvSpPr>
        <p:spPr bwMode="auto">
          <a:xfrm>
            <a:off x="6324600" y="1295400"/>
            <a:ext cx="1143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1600" b="1">
                <a:latin typeface="Arial" charset="0"/>
              </a:rPr>
              <a:t>dsDNA</a:t>
            </a:r>
          </a:p>
          <a:p>
            <a:r>
              <a:rPr lang="cs-CZ" altLang="en-US" sz="1600" b="1">
                <a:latin typeface="Arial" charset="0"/>
              </a:rPr>
              <a:t>ssDNA</a:t>
            </a:r>
          </a:p>
          <a:p>
            <a:r>
              <a:rPr lang="cs-CZ" altLang="en-US" sz="1600" b="1">
                <a:latin typeface="Arial" charset="0"/>
              </a:rPr>
              <a:t>RNA</a:t>
            </a:r>
            <a:endParaRPr lang="cs-CZ" altLang="en-US"/>
          </a:p>
        </p:txBody>
      </p:sp>
      <p:sp>
        <p:nvSpPr>
          <p:cNvPr id="239620" name="Text Box 4"/>
          <p:cNvSpPr txBox="1">
            <a:spLocks noChangeArrowheads="1"/>
          </p:cNvSpPr>
          <p:nvPr/>
        </p:nvSpPr>
        <p:spPr bwMode="auto">
          <a:xfrm>
            <a:off x="6324600" y="2209800"/>
            <a:ext cx="1524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1600" b="1">
                <a:latin typeface="Arial" charset="0"/>
              </a:rPr>
              <a:t>H1,H2A,H2B, H3…...</a:t>
            </a:r>
            <a:endParaRPr lang="cs-CZ" altLang="en-US"/>
          </a:p>
        </p:txBody>
      </p:sp>
      <p:sp>
        <p:nvSpPr>
          <p:cNvPr id="239621" name="Text Box 5"/>
          <p:cNvSpPr txBox="1">
            <a:spLocks noChangeArrowheads="1"/>
          </p:cNvSpPr>
          <p:nvPr/>
        </p:nvSpPr>
        <p:spPr bwMode="auto">
          <a:xfrm>
            <a:off x="6324600" y="2895600"/>
            <a:ext cx="1828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1600" b="1">
                <a:latin typeface="Arial" charset="0"/>
              </a:rPr>
              <a:t>U1-nRNP, Sm, SS-A, SS-B</a:t>
            </a:r>
            <a:endParaRPr lang="cs-CZ" altLang="en-US"/>
          </a:p>
        </p:txBody>
      </p:sp>
      <p:sp>
        <p:nvSpPr>
          <p:cNvPr id="239622" name="Text Box 6"/>
          <p:cNvSpPr txBox="1">
            <a:spLocks noChangeArrowheads="1"/>
          </p:cNvSpPr>
          <p:nvPr/>
        </p:nvSpPr>
        <p:spPr bwMode="auto">
          <a:xfrm>
            <a:off x="6324600" y="3581400"/>
            <a:ext cx="29718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1600" b="1">
                <a:latin typeface="Arial" charset="0"/>
              </a:rPr>
              <a:t>U3-nRNP/Fibrilarin, </a:t>
            </a:r>
          </a:p>
          <a:p>
            <a:r>
              <a:rPr lang="cs-CZ" altLang="en-US" sz="1600" b="1">
                <a:latin typeface="Arial" charset="0"/>
              </a:rPr>
              <a:t>RNA- polymeráza 1, </a:t>
            </a:r>
          </a:p>
          <a:p>
            <a:r>
              <a:rPr lang="cs-CZ" altLang="en-US" sz="1600" b="1">
                <a:latin typeface="Arial" charset="0"/>
              </a:rPr>
              <a:t>Pm-Scl, 7-2-RNP (To),</a:t>
            </a:r>
          </a:p>
          <a:p>
            <a:r>
              <a:rPr lang="cs-CZ" altLang="en-US" sz="1600" b="1">
                <a:latin typeface="Arial" charset="0"/>
              </a:rPr>
              <a:t>organizér jadérka</a:t>
            </a:r>
            <a:endParaRPr lang="cs-CZ" altLang="en-US"/>
          </a:p>
        </p:txBody>
      </p:sp>
      <p:sp>
        <p:nvSpPr>
          <p:cNvPr id="239623" name="Text Box 7"/>
          <p:cNvSpPr txBox="1">
            <a:spLocks noChangeArrowheads="1"/>
          </p:cNvSpPr>
          <p:nvPr/>
        </p:nvSpPr>
        <p:spPr bwMode="auto">
          <a:xfrm>
            <a:off x="6324600" y="4724400"/>
            <a:ext cx="1524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1600" b="1">
                <a:latin typeface="Arial" charset="0"/>
              </a:rPr>
              <a:t>Proteiny kinetochoru</a:t>
            </a:r>
            <a:endParaRPr lang="cs-CZ" altLang="en-US"/>
          </a:p>
        </p:txBody>
      </p:sp>
      <p:sp>
        <p:nvSpPr>
          <p:cNvPr id="239624" name="Text Box 8"/>
          <p:cNvSpPr txBox="1">
            <a:spLocks noChangeArrowheads="1"/>
          </p:cNvSpPr>
          <p:nvPr/>
        </p:nvSpPr>
        <p:spPr bwMode="auto">
          <a:xfrm>
            <a:off x="6324600" y="5410200"/>
            <a:ext cx="19812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1600" b="1">
                <a:latin typeface="Arial" charset="0"/>
              </a:rPr>
              <a:t>Scl-70</a:t>
            </a:r>
          </a:p>
          <a:p>
            <a:r>
              <a:rPr lang="cs-CZ" altLang="en-US" sz="1600" b="1">
                <a:latin typeface="Arial" charset="0"/>
              </a:rPr>
              <a:t>Cyclin(PCNA)</a:t>
            </a:r>
          </a:p>
          <a:p>
            <a:r>
              <a:rPr lang="cs-CZ" altLang="en-US" sz="1600" b="1">
                <a:latin typeface="Arial" charset="0"/>
              </a:rPr>
              <a:t>jaderné granula</a:t>
            </a:r>
          </a:p>
          <a:p>
            <a:r>
              <a:rPr lang="cs-CZ" altLang="en-US" sz="1600" b="1">
                <a:latin typeface="Arial" charset="0"/>
              </a:rPr>
              <a:t>Ku</a:t>
            </a:r>
            <a:endParaRPr lang="cs-CZ" altLang="en-US"/>
          </a:p>
        </p:txBody>
      </p:sp>
      <p:sp>
        <p:nvSpPr>
          <p:cNvPr id="239625" name="Line 9"/>
          <p:cNvSpPr>
            <a:spLocks noChangeShapeType="1"/>
          </p:cNvSpPr>
          <p:nvPr/>
        </p:nvSpPr>
        <p:spPr bwMode="auto">
          <a:xfrm flipV="1">
            <a:off x="3810000" y="1600200"/>
            <a:ext cx="2209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39626" name="Line 10"/>
          <p:cNvSpPr>
            <a:spLocks noChangeShapeType="1"/>
          </p:cNvSpPr>
          <p:nvPr/>
        </p:nvSpPr>
        <p:spPr bwMode="auto">
          <a:xfrm flipV="1">
            <a:off x="3886200" y="2438400"/>
            <a:ext cx="2209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39627" name="Line 11"/>
          <p:cNvSpPr>
            <a:spLocks noChangeShapeType="1"/>
          </p:cNvSpPr>
          <p:nvPr/>
        </p:nvSpPr>
        <p:spPr bwMode="auto">
          <a:xfrm flipV="1">
            <a:off x="4267200" y="3124200"/>
            <a:ext cx="18288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39628" name="Line 12"/>
          <p:cNvSpPr>
            <a:spLocks noChangeShapeType="1"/>
          </p:cNvSpPr>
          <p:nvPr/>
        </p:nvSpPr>
        <p:spPr bwMode="auto">
          <a:xfrm flipV="1">
            <a:off x="4114800" y="4038600"/>
            <a:ext cx="19050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39629" name="Line 13"/>
          <p:cNvSpPr>
            <a:spLocks noChangeShapeType="1"/>
          </p:cNvSpPr>
          <p:nvPr/>
        </p:nvSpPr>
        <p:spPr bwMode="auto">
          <a:xfrm flipV="1">
            <a:off x="3733800" y="5029200"/>
            <a:ext cx="22860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39630" name="Line 14"/>
          <p:cNvSpPr>
            <a:spLocks noChangeShapeType="1"/>
          </p:cNvSpPr>
          <p:nvPr/>
        </p:nvSpPr>
        <p:spPr bwMode="auto">
          <a:xfrm>
            <a:off x="3810000" y="5943600"/>
            <a:ext cx="2209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39631" name="Text Box 15"/>
          <p:cNvSpPr txBox="1">
            <a:spLocks noChangeArrowheads="1"/>
          </p:cNvSpPr>
          <p:nvPr/>
        </p:nvSpPr>
        <p:spPr bwMode="auto">
          <a:xfrm>
            <a:off x="685800" y="228600"/>
            <a:ext cx="369325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2800" dirty="0">
                <a:solidFill>
                  <a:srgbClr val="C00000"/>
                </a:solidFill>
                <a:latin typeface="+mj-lt"/>
              </a:rPr>
              <a:t>Laboratorní diagnostika </a:t>
            </a:r>
            <a:endParaRPr lang="cs-CZ" altLang="en-US" sz="2800" dirty="0" smtClean="0">
              <a:solidFill>
                <a:srgbClr val="C00000"/>
              </a:solidFill>
              <a:latin typeface="+mj-lt"/>
            </a:endParaRPr>
          </a:p>
          <a:p>
            <a:r>
              <a:rPr lang="cs-CZ" altLang="en-US" sz="2800" dirty="0" smtClean="0">
                <a:solidFill>
                  <a:srgbClr val="C00000"/>
                </a:solidFill>
                <a:latin typeface="+mj-lt"/>
              </a:rPr>
              <a:t>autoprotilátek</a:t>
            </a:r>
            <a:endParaRPr lang="cs-CZ" altLang="en-US" sz="28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39632" name="Picture 16" descr="logo dynex no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8600"/>
            <a:ext cx="3136900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86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9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9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9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9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9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9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9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9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9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9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9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9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9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9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9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9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9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9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9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9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9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9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18" grpId="0" autoUpdateAnimBg="0"/>
      <p:bldP spid="239619" grpId="0" autoUpdateAnimBg="0"/>
      <p:bldP spid="239620" grpId="0" autoUpdateAnimBg="0"/>
      <p:bldP spid="239621" grpId="0" autoUpdateAnimBg="0"/>
      <p:bldP spid="239622" grpId="0" autoUpdateAnimBg="0"/>
      <p:bldP spid="239623" grpId="0" autoUpdateAnimBg="0"/>
      <p:bldP spid="239624" grpId="0" autoUpdateAnimBg="0"/>
      <p:bldP spid="239625" grpId="0" animBg="1"/>
      <p:bldP spid="239626" grpId="0" animBg="1"/>
      <p:bldP spid="239627" grpId="0" animBg="1"/>
      <p:bldP spid="239628" grpId="0" animBg="1"/>
      <p:bldP spid="239629" grpId="0" animBg="1"/>
      <p:bldP spid="239630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8D8A1-75E0-4AA0-A46F-20C3F9E2371E}" type="slidenum">
              <a:rPr lang="en-CA" altLang="en-US"/>
              <a:pPr/>
              <a:t>117</a:t>
            </a:fld>
            <a:endParaRPr lang="en-CA" altLang="en-US"/>
          </a:p>
        </p:txBody>
      </p:sp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684213" y="620713"/>
            <a:ext cx="792003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4000" b="1" i="1" dirty="0"/>
              <a:t>    </a:t>
            </a:r>
            <a:r>
              <a:rPr lang="cs-CZ" altLang="en-US" sz="4000" b="1" dirty="0">
                <a:solidFill>
                  <a:srgbClr val="002060"/>
                </a:solidFill>
              </a:rPr>
              <a:t>Typ:   H</a:t>
            </a:r>
            <a:r>
              <a:rPr lang="cs-CZ" altLang="en-US" sz="3600" b="1" dirty="0">
                <a:solidFill>
                  <a:srgbClr val="002060"/>
                </a:solidFill>
              </a:rPr>
              <a:t>omogenní</a:t>
            </a:r>
          </a:p>
          <a:p>
            <a:endParaRPr lang="cs-CZ" altLang="en-US" dirty="0">
              <a:solidFill>
                <a:srgbClr val="002060"/>
              </a:solidFill>
            </a:endParaRPr>
          </a:p>
          <a:p>
            <a:r>
              <a:rPr lang="cs-CZ" altLang="en-US" sz="3200" b="1" dirty="0">
                <a:solidFill>
                  <a:srgbClr val="002060"/>
                </a:solidFill>
              </a:rPr>
              <a:t>     antigen : </a:t>
            </a:r>
          </a:p>
          <a:p>
            <a:r>
              <a:rPr lang="cs-CZ" altLang="en-US" dirty="0">
                <a:solidFill>
                  <a:srgbClr val="002060"/>
                </a:solidFill>
              </a:rPr>
              <a:t> </a:t>
            </a:r>
          </a:p>
          <a:p>
            <a:pPr>
              <a:buFont typeface="Wingdings" pitchFamily="2" charset="2"/>
              <a:buNone/>
            </a:pPr>
            <a:r>
              <a:rPr lang="cs-CZ" altLang="en-US" dirty="0">
                <a:solidFill>
                  <a:srgbClr val="002060"/>
                </a:solidFill>
              </a:rPr>
              <a:t>           </a:t>
            </a:r>
            <a:r>
              <a:rPr lang="cs-CZ" altLang="en-US" sz="2800" dirty="0">
                <a:solidFill>
                  <a:srgbClr val="002060"/>
                </a:solidFill>
              </a:rPr>
              <a:t>histony -  bazické proteiny asociované s DNA </a:t>
            </a:r>
          </a:p>
          <a:p>
            <a:r>
              <a:rPr lang="cs-CZ" altLang="en-US" sz="2800" dirty="0">
                <a:solidFill>
                  <a:srgbClr val="002060"/>
                </a:solidFill>
              </a:rPr>
              <a:t>         polynukleotidy  -  </a:t>
            </a:r>
            <a:r>
              <a:rPr lang="cs-CZ" altLang="en-US" sz="2800" dirty="0" err="1">
                <a:solidFill>
                  <a:srgbClr val="002060"/>
                </a:solidFill>
              </a:rPr>
              <a:t>dsDNA</a:t>
            </a:r>
            <a:r>
              <a:rPr lang="cs-CZ" altLang="en-US" sz="2800" dirty="0">
                <a:solidFill>
                  <a:srgbClr val="002060"/>
                </a:solidFill>
              </a:rPr>
              <a:t>, </a:t>
            </a:r>
            <a:r>
              <a:rPr lang="cs-CZ" altLang="en-US" sz="2800" dirty="0" err="1">
                <a:solidFill>
                  <a:srgbClr val="002060"/>
                </a:solidFill>
              </a:rPr>
              <a:t>ssDNA</a:t>
            </a:r>
            <a:endParaRPr lang="cs-CZ" altLang="en-US" sz="2800" dirty="0">
              <a:solidFill>
                <a:srgbClr val="002060"/>
              </a:solidFill>
            </a:endParaRPr>
          </a:p>
          <a:p>
            <a:r>
              <a:rPr lang="cs-CZ" altLang="en-US" sz="2800" dirty="0">
                <a:solidFill>
                  <a:srgbClr val="002060"/>
                </a:solidFill>
              </a:rPr>
              <a:t>         Ku -  DNA vazebný protein</a:t>
            </a:r>
            <a:r>
              <a:rPr lang="cs-CZ" altLang="en-US" dirty="0">
                <a:solidFill>
                  <a:srgbClr val="002060"/>
                </a:solidFill>
              </a:rPr>
              <a:t> </a:t>
            </a:r>
          </a:p>
          <a:p>
            <a:endParaRPr lang="cs-CZ" altLang="en-US" sz="2800" dirty="0">
              <a:solidFill>
                <a:srgbClr val="002060"/>
              </a:solidFill>
            </a:endParaRPr>
          </a:p>
          <a:p>
            <a:r>
              <a:rPr lang="cs-CZ" altLang="en-US" sz="2800" dirty="0">
                <a:solidFill>
                  <a:srgbClr val="002060"/>
                </a:solidFill>
              </a:rPr>
              <a:t>       </a:t>
            </a:r>
            <a:r>
              <a:rPr lang="cs-CZ" altLang="en-US" sz="3200" b="1" dirty="0">
                <a:solidFill>
                  <a:srgbClr val="002060"/>
                </a:solidFill>
              </a:rPr>
              <a:t>klinické asociace :</a:t>
            </a:r>
          </a:p>
          <a:p>
            <a:r>
              <a:rPr lang="cs-CZ" altLang="en-US" sz="3200" b="1" dirty="0">
                <a:solidFill>
                  <a:srgbClr val="002060"/>
                </a:solidFill>
              </a:rPr>
              <a:t>        </a:t>
            </a:r>
            <a:r>
              <a:rPr lang="cs-CZ" altLang="en-US" sz="2800" dirty="0">
                <a:solidFill>
                  <a:srgbClr val="002060"/>
                </a:solidFill>
              </a:rPr>
              <a:t>SLE,</a:t>
            </a:r>
            <a:r>
              <a:rPr lang="cs-CZ" altLang="en-US" sz="2800" b="1" dirty="0">
                <a:solidFill>
                  <a:srgbClr val="002060"/>
                </a:solidFill>
              </a:rPr>
              <a:t> </a:t>
            </a:r>
            <a:r>
              <a:rPr lang="cs-CZ" altLang="en-US" sz="2800" dirty="0">
                <a:solidFill>
                  <a:srgbClr val="002060"/>
                </a:solidFill>
              </a:rPr>
              <a:t>léky indukovaný lupus, RA</a:t>
            </a:r>
          </a:p>
          <a:p>
            <a:endParaRPr lang="cs-CZ" alt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55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43FC6-58F2-487A-90A3-D9E8C94A76CF}" type="slidenum">
              <a:rPr lang="en-CA" altLang="en-US"/>
              <a:pPr/>
              <a:t>118</a:t>
            </a:fld>
            <a:endParaRPr lang="en-CA" altLang="en-US"/>
          </a:p>
        </p:txBody>
      </p:sp>
      <p:pic>
        <p:nvPicPr>
          <p:cNvPr id="122883" name="Picture 3" descr="IMG_0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189038"/>
            <a:ext cx="6121400" cy="533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950913" y="5683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en-US"/>
          </a:p>
        </p:txBody>
      </p:sp>
      <p:sp>
        <p:nvSpPr>
          <p:cNvPr id="122887" name="Text Box 7"/>
          <p:cNvSpPr txBox="1">
            <a:spLocks noChangeArrowheads="1"/>
          </p:cNvSpPr>
          <p:nvPr/>
        </p:nvSpPr>
        <p:spPr bwMode="auto">
          <a:xfrm>
            <a:off x="2268538" y="40481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en-US"/>
          </a:p>
        </p:txBody>
      </p:sp>
      <p:sp>
        <p:nvSpPr>
          <p:cNvPr id="122889" name="Text Box 9"/>
          <p:cNvSpPr txBox="1">
            <a:spLocks noChangeArrowheads="1"/>
          </p:cNvSpPr>
          <p:nvPr/>
        </p:nvSpPr>
        <p:spPr bwMode="auto">
          <a:xfrm>
            <a:off x="3275856" y="431433"/>
            <a:ext cx="29686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3200" dirty="0">
                <a:solidFill>
                  <a:srgbClr val="C00000"/>
                </a:solidFill>
              </a:rPr>
              <a:t>negativní obraz</a:t>
            </a:r>
          </a:p>
        </p:txBody>
      </p:sp>
    </p:spTree>
    <p:extLst>
      <p:ext uri="{BB962C8B-B14F-4D97-AF65-F5344CB8AC3E}">
        <p14:creationId xmlns:p14="http://schemas.microsoft.com/office/powerpoint/2010/main" val="389560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69038-F68D-4E37-9397-33CBB7C382A7}" type="slidenum">
              <a:rPr lang="en-CA" altLang="en-US"/>
              <a:pPr/>
              <a:t>119</a:t>
            </a:fld>
            <a:endParaRPr lang="en-CA" altLang="en-US"/>
          </a:p>
        </p:txBody>
      </p:sp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1371600" y="17526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b="1">
                <a:latin typeface="Arial" charset="0"/>
              </a:rPr>
              <a:t>HOMOGENNÍ</a:t>
            </a:r>
            <a:endParaRPr lang="cs-CZ" altLang="en-US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3810000" y="1752600"/>
            <a:ext cx="3886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1600" b="1">
                <a:latin typeface="Arial" charset="0"/>
              </a:rPr>
              <a:t>Polynukleotity -  dsDNA, ssDNA</a:t>
            </a:r>
            <a:endParaRPr lang="cs-CZ" altLang="en-US"/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810000" y="2025650"/>
            <a:ext cx="4724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1600" b="1" dirty="0">
                <a:latin typeface="Arial" charset="0"/>
              </a:rPr>
              <a:t>Histony - H1,H2A,H2B, H3,H2A-H2B komplex</a:t>
            </a:r>
            <a:endParaRPr lang="cs-CZ" altLang="en-US" dirty="0"/>
          </a:p>
        </p:txBody>
      </p:sp>
      <p:pic>
        <p:nvPicPr>
          <p:cNvPr id="37893" name="Picture 5" descr="ANAHO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514600"/>
            <a:ext cx="6019800" cy="401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188252" y="85150"/>
            <a:ext cx="420442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3200" dirty="0">
                <a:solidFill>
                  <a:srgbClr val="C00000"/>
                </a:solidFill>
                <a:latin typeface="+mj-lt"/>
              </a:rPr>
              <a:t>Laboratorní diagnostika </a:t>
            </a:r>
            <a:endParaRPr lang="cs-CZ" altLang="en-US" sz="3200" dirty="0" smtClean="0">
              <a:solidFill>
                <a:srgbClr val="C00000"/>
              </a:solidFill>
              <a:latin typeface="+mj-lt"/>
            </a:endParaRPr>
          </a:p>
          <a:p>
            <a:r>
              <a:rPr lang="cs-CZ" altLang="en-US" sz="3200" dirty="0" smtClean="0">
                <a:solidFill>
                  <a:srgbClr val="C00000"/>
                </a:solidFill>
                <a:latin typeface="+mj-lt"/>
              </a:rPr>
              <a:t>autoprotilátek</a:t>
            </a:r>
            <a:endParaRPr lang="cs-CZ" altLang="en-US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2286000" y="1143000"/>
            <a:ext cx="525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2800" b="1">
                <a:latin typeface="Arial" charset="0"/>
              </a:rPr>
              <a:t>Fluorescenční obraz na Hep-2</a:t>
            </a:r>
            <a:endParaRPr lang="cs-CZ" altLang="en-US"/>
          </a:p>
        </p:txBody>
      </p:sp>
      <p:pic>
        <p:nvPicPr>
          <p:cNvPr id="37896" name="Picture 8" descr="logo dynex no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8600"/>
            <a:ext cx="3136900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66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autoUpdateAnimBg="0"/>
      <p:bldP spid="37891" grpId="0" autoUpdateAnimBg="0"/>
      <p:bldP spid="37892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Imunopatologické reakce humorální</a:t>
            </a:r>
            <a:br>
              <a:rPr lang="cs-CZ" dirty="0" smtClean="0">
                <a:solidFill>
                  <a:srgbClr val="C00000"/>
                </a:solidFill>
              </a:rPr>
            </a:br>
            <a:r>
              <a:rPr lang="cs-CZ" dirty="0" smtClean="0">
                <a:solidFill>
                  <a:srgbClr val="C00000"/>
                </a:solidFill>
              </a:rPr>
              <a:t>- s účastí </a:t>
            </a:r>
            <a:r>
              <a:rPr lang="cs-CZ" dirty="0" err="1" smtClean="0">
                <a:solidFill>
                  <a:srgbClr val="C00000"/>
                </a:solidFill>
              </a:rPr>
              <a:t>IgE</a:t>
            </a:r>
            <a:r>
              <a:rPr lang="cs-CZ" dirty="0" smtClean="0">
                <a:solidFill>
                  <a:srgbClr val="C00000"/>
                </a:solidFill>
              </a:rPr>
              <a:t> protilátek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b="1" dirty="0" smtClean="0">
                <a:solidFill>
                  <a:srgbClr val="002060"/>
                </a:solidFill>
              </a:rPr>
              <a:t>Atopie – reakce typu 1 nebo též přecitlivělost časného typu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K reakci dochází velmi rychle po setkání s </a:t>
            </a:r>
            <a:r>
              <a:rPr lang="cs-CZ" dirty="0" err="1" smtClean="0">
                <a:solidFill>
                  <a:srgbClr val="002060"/>
                </a:solidFill>
              </a:rPr>
              <a:t>Ag</a:t>
            </a:r>
            <a:r>
              <a:rPr lang="cs-CZ" dirty="0" smtClean="0">
                <a:solidFill>
                  <a:srgbClr val="002060"/>
                </a:solidFill>
              </a:rPr>
              <a:t> (minuty)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Spojen s tvorbou </a:t>
            </a:r>
            <a:r>
              <a:rPr lang="cs-CZ" dirty="0" err="1" smtClean="0">
                <a:solidFill>
                  <a:srgbClr val="002060"/>
                </a:solidFill>
              </a:rPr>
              <a:t>IgE</a:t>
            </a:r>
            <a:r>
              <a:rPr lang="cs-CZ" dirty="0" smtClean="0">
                <a:solidFill>
                  <a:srgbClr val="002060"/>
                </a:solidFill>
              </a:rPr>
              <a:t> proti některým antigenům  alergenům z vnějšího prostředí:</a:t>
            </a:r>
          </a:p>
          <a:p>
            <a:pPr lvl="1"/>
            <a:r>
              <a:rPr lang="cs-CZ" dirty="0">
                <a:solidFill>
                  <a:srgbClr val="002060"/>
                </a:solidFill>
              </a:rPr>
              <a:t>s</a:t>
            </a:r>
            <a:r>
              <a:rPr lang="cs-CZ" dirty="0" smtClean="0">
                <a:solidFill>
                  <a:srgbClr val="002060"/>
                </a:solidFill>
              </a:rPr>
              <a:t>ložky pylových zrnek</a:t>
            </a:r>
          </a:p>
          <a:p>
            <a:pPr lvl="1"/>
            <a:r>
              <a:rPr lang="cs-CZ" dirty="0" smtClean="0">
                <a:solidFill>
                  <a:srgbClr val="002060"/>
                </a:solidFill>
              </a:rPr>
              <a:t>antigeny roztočů z domácího prachu</a:t>
            </a:r>
          </a:p>
          <a:p>
            <a:pPr lvl="1"/>
            <a:r>
              <a:rPr lang="cs-CZ" dirty="0">
                <a:solidFill>
                  <a:srgbClr val="002060"/>
                </a:solidFill>
              </a:rPr>
              <a:t>p</a:t>
            </a:r>
            <a:r>
              <a:rPr lang="cs-CZ" dirty="0" smtClean="0">
                <a:solidFill>
                  <a:srgbClr val="002060"/>
                </a:solidFill>
              </a:rPr>
              <a:t>otravinové antigeny</a:t>
            </a:r>
          </a:p>
          <a:p>
            <a:pPr lvl="1"/>
            <a:r>
              <a:rPr lang="cs-CZ" dirty="0">
                <a:solidFill>
                  <a:srgbClr val="002060"/>
                </a:solidFill>
              </a:rPr>
              <a:t>z</a:t>
            </a:r>
            <a:r>
              <a:rPr lang="cs-CZ" dirty="0" smtClean="0">
                <a:solidFill>
                  <a:srgbClr val="002060"/>
                </a:solidFill>
              </a:rPr>
              <a:t>vířecí srst</a:t>
            </a:r>
          </a:p>
          <a:p>
            <a:pPr lvl="1"/>
            <a:r>
              <a:rPr lang="cs-CZ" dirty="0">
                <a:solidFill>
                  <a:srgbClr val="002060"/>
                </a:solidFill>
              </a:rPr>
              <a:t>Většina alergenů proteiny nebo glykoproteiny s enzymatickou aktivitou</a:t>
            </a:r>
          </a:p>
          <a:p>
            <a:pPr lvl="1"/>
            <a:endParaRPr lang="cs-CZ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818262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ANA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ENA  extrahovatelné nukleární antigeny</a:t>
            </a:r>
          </a:p>
          <a:p>
            <a:pPr lvl="1"/>
            <a:r>
              <a:rPr lang="cs-CZ" dirty="0" smtClean="0">
                <a:solidFill>
                  <a:srgbClr val="002060"/>
                </a:solidFill>
              </a:rPr>
              <a:t>jaderné struktury s vyšší molekulovou hmotností</a:t>
            </a:r>
          </a:p>
          <a:p>
            <a:pPr lvl="1"/>
            <a:r>
              <a:rPr lang="cs-CZ" dirty="0" smtClean="0">
                <a:solidFill>
                  <a:srgbClr val="002060"/>
                </a:solidFill>
              </a:rPr>
              <a:t>SSA/Ro, SSB/La, Scl-1, histony, Jo-1, U-RNP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protilátky  proti </a:t>
            </a:r>
            <a:r>
              <a:rPr lang="cs-CZ" dirty="0" err="1" smtClean="0">
                <a:solidFill>
                  <a:srgbClr val="002060"/>
                </a:solidFill>
              </a:rPr>
              <a:t>dsDNA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err="1" smtClean="0">
                <a:solidFill>
                  <a:srgbClr val="002060"/>
                </a:solidFill>
              </a:rPr>
              <a:t>ssDNA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Mitotický aparát 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Centromery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519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31372-6E3D-4077-9A9B-0A668383351F}" type="slidenum">
              <a:rPr lang="en-CA" altLang="en-US"/>
              <a:pPr/>
              <a:t>121</a:t>
            </a:fld>
            <a:endParaRPr lang="en-CA" altLang="en-US"/>
          </a:p>
        </p:txBody>
      </p:sp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914400" y="17526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b="1">
                <a:latin typeface="Arial" charset="0"/>
              </a:rPr>
              <a:t>ZRNITÁ</a:t>
            </a:r>
            <a:endParaRPr lang="cs-CZ" altLang="en-US"/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124200" y="1752600"/>
            <a:ext cx="5181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1600" b="1">
                <a:latin typeface="Arial" charset="0"/>
              </a:rPr>
              <a:t>Ribonukleoproteiny nukleoplazmy (ENA)</a:t>
            </a:r>
          </a:p>
          <a:p>
            <a:r>
              <a:rPr lang="cs-CZ" altLang="en-US" sz="1600" b="1">
                <a:latin typeface="Arial" charset="0"/>
              </a:rPr>
              <a:t>U1-nRNP, Sm, SS-A, SS-B, </a:t>
            </a:r>
            <a:endParaRPr lang="cs-CZ" altLang="en-US"/>
          </a:p>
        </p:txBody>
      </p:sp>
      <p:pic>
        <p:nvPicPr>
          <p:cNvPr id="49156" name="Picture 4" descr="RNP_S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14600"/>
            <a:ext cx="5943600" cy="396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7" name="Picture 5" descr="SS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514600"/>
            <a:ext cx="5943600" cy="396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685800" y="228600"/>
            <a:ext cx="369325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2800" dirty="0" smtClean="0">
                <a:solidFill>
                  <a:srgbClr val="C00000"/>
                </a:solidFill>
                <a:latin typeface="+mj-lt"/>
              </a:rPr>
              <a:t>Laboratorní diagnostika </a:t>
            </a:r>
          </a:p>
          <a:p>
            <a:r>
              <a:rPr lang="cs-CZ" altLang="en-US" sz="2800" dirty="0" smtClean="0">
                <a:solidFill>
                  <a:srgbClr val="C00000"/>
                </a:solidFill>
                <a:latin typeface="+mj-lt"/>
              </a:rPr>
              <a:t>autoprotilátek</a:t>
            </a:r>
            <a:endParaRPr lang="cs-CZ" altLang="en-US" sz="28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2286000" y="1143000"/>
            <a:ext cx="525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2800" b="1">
                <a:latin typeface="Arial" charset="0"/>
              </a:rPr>
              <a:t>Fluorescenční obraz na Hep-2</a:t>
            </a:r>
            <a:endParaRPr lang="cs-CZ" altLang="en-US"/>
          </a:p>
        </p:txBody>
      </p:sp>
      <p:pic>
        <p:nvPicPr>
          <p:cNvPr id="49160" name="Picture 8" descr="logo dynex no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8600"/>
            <a:ext cx="3136900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46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autoUpdateAnimBg="0"/>
      <p:bldP spid="49155" grpId="0" autoUpdateAnimBg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1D378-D049-4054-AC72-DC1CD486D5C6}" type="slidenum">
              <a:rPr lang="en-CA" altLang="en-US"/>
              <a:pPr/>
              <a:t>122</a:t>
            </a:fld>
            <a:endParaRPr lang="en-CA" altLang="en-US"/>
          </a:p>
        </p:txBody>
      </p:sp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898525" y="781050"/>
            <a:ext cx="285750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3200" b="1" i="1"/>
              <a:t> </a:t>
            </a:r>
            <a:endParaRPr lang="cs-CZ" altLang="en-US"/>
          </a:p>
          <a:p>
            <a:endParaRPr lang="cs-CZ" altLang="en-US"/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04800" y="620713"/>
            <a:ext cx="8443913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3200" b="1" dirty="0">
                <a:solidFill>
                  <a:srgbClr val="002060"/>
                </a:solidFill>
              </a:rPr>
              <a:t>       </a:t>
            </a:r>
            <a:r>
              <a:rPr lang="cs-CZ" altLang="en-US" sz="4000" b="1" dirty="0">
                <a:solidFill>
                  <a:srgbClr val="002060"/>
                </a:solidFill>
              </a:rPr>
              <a:t> </a:t>
            </a:r>
            <a:r>
              <a:rPr lang="cs-CZ" altLang="en-US" sz="3600" b="1" dirty="0">
                <a:solidFill>
                  <a:srgbClr val="002060"/>
                </a:solidFill>
              </a:rPr>
              <a:t>Typ:  </a:t>
            </a:r>
            <a:r>
              <a:rPr lang="cs-CZ" altLang="en-US" sz="3600" b="1" dirty="0" err="1">
                <a:solidFill>
                  <a:srgbClr val="002060"/>
                </a:solidFill>
              </a:rPr>
              <a:t>Centromerový</a:t>
            </a:r>
            <a:endParaRPr lang="cs-CZ" altLang="en-US" sz="3600" b="1" dirty="0">
              <a:solidFill>
                <a:srgbClr val="002060"/>
              </a:solidFill>
            </a:endParaRPr>
          </a:p>
          <a:p>
            <a:r>
              <a:rPr lang="cs-CZ" altLang="en-US" dirty="0">
                <a:solidFill>
                  <a:srgbClr val="002060"/>
                </a:solidFill>
              </a:rPr>
              <a:t>           </a:t>
            </a:r>
          </a:p>
          <a:p>
            <a:r>
              <a:rPr lang="cs-CZ" altLang="en-US" sz="3200" b="1" dirty="0">
                <a:solidFill>
                  <a:srgbClr val="002060"/>
                </a:solidFill>
              </a:rPr>
              <a:t>       </a:t>
            </a:r>
            <a:r>
              <a:rPr lang="cs-CZ" altLang="en-US" sz="3200" b="1" dirty="0" smtClean="0">
                <a:solidFill>
                  <a:srgbClr val="002060"/>
                </a:solidFill>
              </a:rPr>
              <a:t> </a:t>
            </a:r>
            <a:r>
              <a:rPr lang="cs-CZ" altLang="en-US" sz="3200" b="1" dirty="0">
                <a:solidFill>
                  <a:srgbClr val="002060"/>
                </a:solidFill>
              </a:rPr>
              <a:t>antigen </a:t>
            </a:r>
          </a:p>
          <a:p>
            <a:r>
              <a:rPr lang="cs-CZ" altLang="en-US" dirty="0">
                <a:solidFill>
                  <a:srgbClr val="002060"/>
                </a:solidFill>
              </a:rPr>
              <a:t>        </a:t>
            </a:r>
          </a:p>
          <a:p>
            <a:r>
              <a:rPr lang="cs-CZ" altLang="en-US" dirty="0">
                <a:solidFill>
                  <a:srgbClr val="002060"/>
                </a:solidFill>
              </a:rPr>
              <a:t>                      </a:t>
            </a:r>
            <a:r>
              <a:rPr lang="cs-CZ" altLang="en-US" sz="2800" dirty="0">
                <a:solidFill>
                  <a:srgbClr val="002060"/>
                </a:solidFill>
              </a:rPr>
              <a:t>CENP-A   17kDa </a:t>
            </a:r>
          </a:p>
          <a:p>
            <a:r>
              <a:rPr lang="cs-CZ" altLang="en-US" sz="2800" dirty="0">
                <a:solidFill>
                  <a:srgbClr val="002060"/>
                </a:solidFill>
              </a:rPr>
              <a:t>                   CENP-B   80 </a:t>
            </a:r>
            <a:r>
              <a:rPr lang="cs-CZ" altLang="en-US" sz="2800" dirty="0" err="1">
                <a:solidFill>
                  <a:srgbClr val="002060"/>
                </a:solidFill>
              </a:rPr>
              <a:t>kDa</a:t>
            </a:r>
            <a:r>
              <a:rPr lang="cs-CZ" altLang="en-US" sz="2800" dirty="0">
                <a:solidFill>
                  <a:srgbClr val="002060"/>
                </a:solidFill>
              </a:rPr>
              <a:t> </a:t>
            </a:r>
          </a:p>
          <a:p>
            <a:r>
              <a:rPr lang="cs-CZ" altLang="en-US" sz="2800" dirty="0">
                <a:solidFill>
                  <a:srgbClr val="002060"/>
                </a:solidFill>
              </a:rPr>
              <a:t>                   CENP-C  140 </a:t>
            </a:r>
            <a:r>
              <a:rPr lang="cs-CZ" altLang="en-US" sz="2800" dirty="0" err="1">
                <a:solidFill>
                  <a:srgbClr val="002060"/>
                </a:solidFill>
              </a:rPr>
              <a:t>kDa</a:t>
            </a:r>
            <a:endParaRPr lang="cs-CZ" altLang="en-US" sz="2800" dirty="0">
              <a:solidFill>
                <a:srgbClr val="002060"/>
              </a:solidFill>
            </a:endParaRPr>
          </a:p>
          <a:p>
            <a:r>
              <a:rPr lang="cs-CZ" altLang="en-US" dirty="0">
                <a:solidFill>
                  <a:srgbClr val="002060"/>
                </a:solidFill>
              </a:rPr>
              <a:t>     </a:t>
            </a:r>
            <a:r>
              <a:rPr lang="cs-CZ" altLang="en-US" b="1" dirty="0">
                <a:solidFill>
                  <a:srgbClr val="002060"/>
                </a:solidFill>
              </a:rPr>
              <a:t>             </a:t>
            </a:r>
            <a:r>
              <a:rPr lang="cs-CZ" altLang="en-US" dirty="0">
                <a:solidFill>
                  <a:srgbClr val="002060"/>
                </a:solidFill>
              </a:rPr>
              <a:t> </a:t>
            </a:r>
          </a:p>
          <a:p>
            <a:r>
              <a:rPr lang="cs-CZ" altLang="en-US" b="1" dirty="0">
                <a:solidFill>
                  <a:srgbClr val="002060"/>
                </a:solidFill>
              </a:rPr>
              <a:t>              </a:t>
            </a:r>
            <a:r>
              <a:rPr lang="cs-CZ" altLang="en-US" sz="3200" b="1" dirty="0">
                <a:solidFill>
                  <a:srgbClr val="002060"/>
                </a:solidFill>
              </a:rPr>
              <a:t>klinické asociace</a:t>
            </a:r>
          </a:p>
          <a:p>
            <a:r>
              <a:rPr lang="cs-CZ" altLang="en-US" dirty="0">
                <a:solidFill>
                  <a:srgbClr val="002060"/>
                </a:solidFill>
              </a:rPr>
              <a:t>         </a:t>
            </a:r>
          </a:p>
          <a:p>
            <a:r>
              <a:rPr lang="cs-CZ" altLang="en-US" dirty="0">
                <a:solidFill>
                  <a:srgbClr val="002060"/>
                </a:solidFill>
              </a:rPr>
              <a:t>                     80-95% CREST </a:t>
            </a:r>
            <a:r>
              <a:rPr lang="cs-CZ" altLang="en-US" dirty="0" err="1">
                <a:solidFill>
                  <a:srgbClr val="002060"/>
                </a:solidFill>
              </a:rPr>
              <a:t>sy</a:t>
            </a:r>
            <a:r>
              <a:rPr lang="cs-CZ" altLang="en-US" dirty="0">
                <a:solidFill>
                  <a:srgbClr val="002060"/>
                </a:solidFill>
              </a:rPr>
              <a:t>    / limitovaná forma PSS /</a:t>
            </a:r>
          </a:p>
          <a:p>
            <a:r>
              <a:rPr lang="cs-CZ" altLang="en-US" dirty="0">
                <a:solidFill>
                  <a:srgbClr val="002060"/>
                </a:solidFill>
              </a:rPr>
              <a:t>                     </a:t>
            </a:r>
            <a:r>
              <a:rPr lang="cs-CZ" altLang="en-US" b="1" dirty="0" err="1">
                <a:solidFill>
                  <a:srgbClr val="002060"/>
                </a:solidFill>
              </a:rPr>
              <a:t>C</a:t>
            </a:r>
            <a:r>
              <a:rPr lang="cs-CZ" altLang="en-US" dirty="0" err="1">
                <a:solidFill>
                  <a:srgbClr val="002060"/>
                </a:solidFill>
              </a:rPr>
              <a:t>alcionosis</a:t>
            </a:r>
            <a:r>
              <a:rPr lang="cs-CZ" altLang="en-US" dirty="0">
                <a:solidFill>
                  <a:srgbClr val="002060"/>
                </a:solidFill>
              </a:rPr>
              <a:t> - </a:t>
            </a:r>
            <a:r>
              <a:rPr lang="cs-CZ" altLang="en-US" b="1" dirty="0" err="1">
                <a:solidFill>
                  <a:srgbClr val="002060"/>
                </a:solidFill>
              </a:rPr>
              <a:t>R</a:t>
            </a:r>
            <a:r>
              <a:rPr lang="cs-CZ" altLang="en-US" dirty="0" err="1">
                <a:solidFill>
                  <a:srgbClr val="002060"/>
                </a:solidFill>
              </a:rPr>
              <a:t>aynaudův</a:t>
            </a:r>
            <a:r>
              <a:rPr lang="cs-CZ" altLang="en-US" dirty="0">
                <a:solidFill>
                  <a:srgbClr val="002060"/>
                </a:solidFill>
              </a:rPr>
              <a:t> f. - </a:t>
            </a:r>
            <a:r>
              <a:rPr lang="cs-CZ" altLang="en-US" b="1" dirty="0" err="1">
                <a:solidFill>
                  <a:srgbClr val="002060"/>
                </a:solidFill>
              </a:rPr>
              <a:t>E</a:t>
            </a:r>
            <a:r>
              <a:rPr lang="cs-CZ" altLang="en-US" dirty="0" err="1">
                <a:solidFill>
                  <a:srgbClr val="002060"/>
                </a:solidFill>
              </a:rPr>
              <a:t>sofageální</a:t>
            </a:r>
            <a:r>
              <a:rPr lang="cs-CZ" altLang="en-US" dirty="0">
                <a:solidFill>
                  <a:srgbClr val="002060"/>
                </a:solidFill>
              </a:rPr>
              <a:t> rigidita -</a:t>
            </a:r>
          </a:p>
          <a:p>
            <a:r>
              <a:rPr lang="cs-CZ" altLang="en-US" dirty="0">
                <a:solidFill>
                  <a:srgbClr val="002060"/>
                </a:solidFill>
              </a:rPr>
              <a:t>                     </a:t>
            </a:r>
            <a:r>
              <a:rPr lang="cs-CZ" altLang="en-US" b="1" dirty="0" err="1">
                <a:solidFill>
                  <a:srgbClr val="002060"/>
                </a:solidFill>
              </a:rPr>
              <a:t>S</a:t>
            </a:r>
            <a:r>
              <a:rPr lang="cs-CZ" altLang="en-US" dirty="0" err="1">
                <a:solidFill>
                  <a:srgbClr val="002060"/>
                </a:solidFill>
              </a:rPr>
              <a:t>clerodaktylie</a:t>
            </a:r>
            <a:r>
              <a:rPr lang="cs-CZ" altLang="en-US" dirty="0">
                <a:solidFill>
                  <a:srgbClr val="002060"/>
                </a:solidFill>
              </a:rPr>
              <a:t> - </a:t>
            </a:r>
            <a:r>
              <a:rPr lang="cs-CZ" altLang="en-US" b="1" dirty="0" err="1">
                <a:solidFill>
                  <a:srgbClr val="002060"/>
                </a:solidFill>
              </a:rPr>
              <a:t>T</a:t>
            </a:r>
            <a:r>
              <a:rPr lang="cs-CZ" altLang="en-US" dirty="0" err="1">
                <a:solidFill>
                  <a:srgbClr val="002060"/>
                </a:solidFill>
              </a:rPr>
              <a:t>eleangiectasie</a:t>
            </a:r>
            <a:endParaRPr lang="cs-CZ" altLang="en-US" dirty="0">
              <a:solidFill>
                <a:srgbClr val="002060"/>
              </a:solidFill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050925" y="4079875"/>
            <a:ext cx="4127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en-US"/>
          </a:p>
          <a:p>
            <a:r>
              <a:rPr lang="cs-CZ" altLang="en-US"/>
              <a:t>   </a:t>
            </a:r>
          </a:p>
          <a:p>
            <a:r>
              <a:rPr lang="cs-CZ" altLang="en-US"/>
              <a:t>   </a:t>
            </a:r>
          </a:p>
          <a:p>
            <a:endParaRPr lang="cs-CZ" altLang="en-US"/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517525" y="2251075"/>
            <a:ext cx="184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en-US"/>
          </a:p>
          <a:p>
            <a:endParaRPr lang="cs-CZ" altLang="en-US"/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609600" y="2590800"/>
            <a:ext cx="80470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en-US"/>
          </a:p>
          <a:p>
            <a:r>
              <a:rPr lang="cs-CZ" altLang="en-US"/>
              <a:t> 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685800" y="4038600"/>
            <a:ext cx="68738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en-US"/>
          </a:p>
          <a:p>
            <a:r>
              <a:rPr lang="cs-CZ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946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085D-E72B-4593-B566-C2A373360DD3}" type="slidenum">
              <a:rPr lang="en-CA" altLang="en-US"/>
              <a:pPr/>
              <a:t>123</a:t>
            </a:fld>
            <a:endParaRPr lang="en-CA" altLang="en-US"/>
          </a:p>
        </p:txBody>
      </p:sp>
      <p:pic>
        <p:nvPicPr>
          <p:cNvPr id="153605" name="Picture 5" descr="HEp- 2 Mitotic st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947738"/>
            <a:ext cx="6000750" cy="496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83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EB60-2FAA-4DAF-BDBF-72403D1030BC}" type="slidenum">
              <a:rPr lang="en-CA" altLang="en-US"/>
              <a:pPr/>
              <a:t>124</a:t>
            </a:fld>
            <a:endParaRPr lang="en-CA" altLang="en-US"/>
          </a:p>
        </p:txBody>
      </p:sp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1752600" y="16764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b="1">
                <a:latin typeface="Arial" charset="0"/>
              </a:rPr>
              <a:t>CENTROMÉRA</a:t>
            </a:r>
            <a:endParaRPr lang="cs-CZ" altLang="en-US"/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4953000" y="1752600"/>
            <a:ext cx="3886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1600" b="1">
                <a:latin typeface="Arial" charset="0"/>
              </a:rPr>
              <a:t>Proteiny kinetochóru</a:t>
            </a:r>
            <a:endParaRPr lang="cs-CZ" altLang="en-US"/>
          </a:p>
        </p:txBody>
      </p:sp>
      <p:pic>
        <p:nvPicPr>
          <p:cNvPr id="53252" name="Picture 4" descr="Z_OME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09800"/>
            <a:ext cx="6172200" cy="411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107504" y="112712"/>
            <a:ext cx="420442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3200" dirty="0">
                <a:solidFill>
                  <a:srgbClr val="C00000"/>
                </a:solidFill>
              </a:rPr>
              <a:t>Laboratorní diagnostika </a:t>
            </a:r>
          </a:p>
          <a:p>
            <a:r>
              <a:rPr lang="cs-CZ" altLang="en-US" sz="3200" dirty="0">
                <a:solidFill>
                  <a:srgbClr val="C00000"/>
                </a:solidFill>
              </a:rPr>
              <a:t>autoprotilátek</a:t>
            </a: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2286000" y="1143000"/>
            <a:ext cx="525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2800" b="1">
                <a:latin typeface="Arial" charset="0"/>
              </a:rPr>
              <a:t>Fluorescenční obraz na Hep-2</a:t>
            </a:r>
            <a:endParaRPr lang="cs-CZ" altLang="en-US"/>
          </a:p>
        </p:txBody>
      </p:sp>
      <p:pic>
        <p:nvPicPr>
          <p:cNvPr id="53255" name="Picture 7" descr="logo dynex no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8600"/>
            <a:ext cx="3136900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32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 autoUpdateAnimBg="0"/>
      <p:bldP spid="53251" grpId="0" autoUpdateAnimBg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7FBD-9F78-4AE8-BD87-EAAAA00BFECC}" type="slidenum">
              <a:rPr lang="en-CA" altLang="en-US"/>
              <a:pPr/>
              <a:t>125</a:t>
            </a:fld>
            <a:endParaRPr lang="en-CA" altLang="en-US"/>
          </a:p>
        </p:txBody>
      </p:sp>
      <p:sp>
        <p:nvSpPr>
          <p:cNvPr id="161796" name="Text Box 4"/>
          <p:cNvSpPr txBox="1">
            <a:spLocks noChangeArrowheads="1"/>
          </p:cNvSpPr>
          <p:nvPr/>
        </p:nvSpPr>
        <p:spPr bwMode="auto">
          <a:xfrm>
            <a:off x="1816100" y="15049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en-US"/>
          </a:p>
        </p:txBody>
      </p:sp>
      <p:pic>
        <p:nvPicPr>
          <p:cNvPr id="161797" name="Picture 5" descr="Fig 32 Centromere 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196975"/>
            <a:ext cx="6335713" cy="525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798" name="Text Box 6"/>
          <p:cNvSpPr txBox="1">
            <a:spLocks noChangeArrowheads="1"/>
          </p:cNvSpPr>
          <p:nvPr/>
        </p:nvSpPr>
        <p:spPr bwMode="auto">
          <a:xfrm>
            <a:off x="2123728" y="-16834"/>
            <a:ext cx="491648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3200">
                <a:solidFill>
                  <a:srgbClr val="C00000"/>
                </a:solidFill>
              </a:rPr>
              <a:t> </a:t>
            </a:r>
          </a:p>
          <a:p>
            <a:r>
              <a:rPr lang="cs-CZ" altLang="en-US" sz="3200">
                <a:solidFill>
                  <a:srgbClr val="C00000"/>
                </a:solidFill>
              </a:rPr>
              <a:t>  centromerová fluorescence</a:t>
            </a:r>
          </a:p>
        </p:txBody>
      </p:sp>
    </p:spTree>
    <p:extLst>
      <p:ext uri="{BB962C8B-B14F-4D97-AF65-F5344CB8AC3E}">
        <p14:creationId xmlns:p14="http://schemas.microsoft.com/office/powerpoint/2010/main" val="426671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021"/>
            <a:ext cx="9144000" cy="691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9686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ANCA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u="sng" dirty="0" err="1" smtClean="0">
                <a:solidFill>
                  <a:srgbClr val="C00000"/>
                </a:solidFill>
              </a:rPr>
              <a:t>A</a:t>
            </a:r>
            <a:r>
              <a:rPr lang="cs-CZ" dirty="0" err="1" smtClean="0">
                <a:solidFill>
                  <a:srgbClr val="C00000"/>
                </a:solidFill>
              </a:rPr>
              <a:t>ntibodies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err="1" smtClean="0">
                <a:solidFill>
                  <a:srgbClr val="C00000"/>
                </a:solidFill>
              </a:rPr>
              <a:t>against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u="sng" dirty="0" err="1" smtClean="0">
                <a:solidFill>
                  <a:srgbClr val="C00000"/>
                </a:solidFill>
              </a:rPr>
              <a:t>N</a:t>
            </a:r>
            <a:r>
              <a:rPr lang="cs-CZ" dirty="0" err="1" smtClean="0">
                <a:solidFill>
                  <a:srgbClr val="C00000"/>
                </a:solidFill>
              </a:rPr>
              <a:t>eutrophil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u="sng" dirty="0" err="1" smtClean="0">
                <a:solidFill>
                  <a:srgbClr val="C00000"/>
                </a:solidFill>
              </a:rPr>
              <a:t>C</a:t>
            </a:r>
            <a:r>
              <a:rPr lang="cs-CZ" dirty="0" err="1" smtClean="0">
                <a:solidFill>
                  <a:srgbClr val="C00000"/>
                </a:solidFill>
              </a:rPr>
              <a:t>ytoplasmic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u="sng" dirty="0" err="1" smtClean="0">
                <a:solidFill>
                  <a:srgbClr val="C00000"/>
                </a:solidFill>
              </a:rPr>
              <a:t>A</a:t>
            </a:r>
            <a:r>
              <a:rPr lang="cs-CZ" dirty="0" err="1" smtClean="0">
                <a:solidFill>
                  <a:srgbClr val="C00000"/>
                </a:solidFill>
              </a:rPr>
              <a:t>ntigens</a:t>
            </a:r>
            <a:endParaRPr lang="cs-CZ" dirty="0" smtClean="0">
              <a:solidFill>
                <a:srgbClr val="C0000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V průběhu aktivace granulocytů – translokace cytoplazmatických proteinů (MPO, PR-3)na povrch buňky.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Vzniklé protilátky zesilují poškozující zánět vedoucí k další </a:t>
            </a:r>
            <a:r>
              <a:rPr lang="cs-CZ" dirty="0" err="1" smtClean="0">
                <a:solidFill>
                  <a:srgbClr val="002060"/>
                </a:solidFill>
              </a:rPr>
              <a:t>degranulaci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neutrofilů</a:t>
            </a:r>
            <a:r>
              <a:rPr lang="cs-CZ" dirty="0" smtClean="0">
                <a:solidFill>
                  <a:srgbClr val="002060"/>
                </a:solidFill>
              </a:rPr>
              <a:t>.</a:t>
            </a:r>
          </a:p>
          <a:p>
            <a:r>
              <a:rPr lang="cs-CZ" dirty="0" err="1" smtClean="0">
                <a:solidFill>
                  <a:srgbClr val="002060"/>
                </a:solidFill>
              </a:rPr>
              <a:t>Wegenerova</a:t>
            </a:r>
            <a:r>
              <a:rPr lang="cs-CZ" dirty="0" smtClean="0">
                <a:solidFill>
                  <a:srgbClr val="002060"/>
                </a:solidFill>
              </a:rPr>
              <a:t> granulomatóza.</a:t>
            </a:r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9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C00000"/>
                </a:solidFill>
              </a:rPr>
              <a:t>Wegenerova</a:t>
            </a:r>
            <a:r>
              <a:rPr lang="cs-CZ" dirty="0" smtClean="0">
                <a:solidFill>
                  <a:srgbClr val="C00000"/>
                </a:solidFill>
              </a:rPr>
              <a:t> granulomatóza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2060"/>
                </a:solidFill>
              </a:rPr>
              <a:t>Nekrotizující vaskulitida malých cév postihující: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dýchací ústrojí tvorbou granulomů</a:t>
            </a:r>
          </a:p>
          <a:p>
            <a:r>
              <a:rPr lang="cs-CZ" dirty="0">
                <a:solidFill>
                  <a:srgbClr val="002060"/>
                </a:solidFill>
              </a:rPr>
              <a:t>l</a:t>
            </a:r>
            <a:r>
              <a:rPr lang="cs-CZ" dirty="0" smtClean="0">
                <a:solidFill>
                  <a:srgbClr val="002060"/>
                </a:solidFill>
              </a:rPr>
              <a:t>edviny nekrotizující glomerulonefritidou.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Přítomny c ANCA protilátky (</a:t>
            </a:r>
            <a:r>
              <a:rPr lang="cs-CZ" dirty="0" err="1" smtClean="0">
                <a:solidFill>
                  <a:srgbClr val="002060"/>
                </a:solidFill>
              </a:rPr>
              <a:t>proteinkináza</a:t>
            </a:r>
            <a:r>
              <a:rPr lang="cs-CZ" dirty="0" smtClean="0">
                <a:solidFill>
                  <a:srgbClr val="002060"/>
                </a:solidFill>
              </a:rPr>
              <a:t> 3) – pozitivita ustupuje se snižující se aktivitou choroby.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Stanovení IF, ELISA.</a:t>
            </a:r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3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AD893-E540-4947-8C2A-7B1F683E3826}" type="slidenum">
              <a:rPr lang="en-CA" altLang="en-US"/>
              <a:pPr/>
              <a:t>129</a:t>
            </a:fld>
            <a:endParaRPr lang="en-CA" altLang="en-US"/>
          </a:p>
        </p:txBody>
      </p:sp>
      <p:pic>
        <p:nvPicPr>
          <p:cNvPr id="207876" name="Picture 4" descr="IMG_029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135063"/>
            <a:ext cx="5759450" cy="546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877" name="Text Box 5"/>
          <p:cNvSpPr txBox="1">
            <a:spLocks noChangeArrowheads="1"/>
          </p:cNvSpPr>
          <p:nvPr/>
        </p:nvSpPr>
        <p:spPr bwMode="auto">
          <a:xfrm>
            <a:off x="3635896" y="463062"/>
            <a:ext cx="199926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3200" dirty="0">
                <a:solidFill>
                  <a:srgbClr val="C00000"/>
                </a:solidFill>
              </a:rPr>
              <a:t>    c - ANCA</a:t>
            </a:r>
          </a:p>
        </p:txBody>
      </p:sp>
      <p:sp>
        <p:nvSpPr>
          <p:cNvPr id="207878" name="Text Box 6"/>
          <p:cNvSpPr txBox="1">
            <a:spLocks noChangeArrowheads="1"/>
          </p:cNvSpPr>
          <p:nvPr/>
        </p:nvSpPr>
        <p:spPr bwMode="auto">
          <a:xfrm>
            <a:off x="6659563" y="6308725"/>
            <a:ext cx="115252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700">
                <a:solidFill>
                  <a:srgbClr val="B2B2B2"/>
                </a:solidFill>
                <a:latin typeface="Comic Sans MS" pitchFamily="66" charset="0"/>
              </a:rPr>
              <a:t>foto: V. Thon, ÚKIA</a:t>
            </a:r>
          </a:p>
        </p:txBody>
      </p:sp>
    </p:spTree>
    <p:extLst>
      <p:ext uri="{BB962C8B-B14F-4D97-AF65-F5344CB8AC3E}">
        <p14:creationId xmlns:p14="http://schemas.microsoft.com/office/powerpoint/2010/main" val="96092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 smtClean="0">
                <a:solidFill>
                  <a:srgbClr val="C00000"/>
                </a:solidFill>
              </a:rPr>
              <a:t>Alergická přecitlivělost neboli přecitlivělost prvního typu</a:t>
            </a:r>
            <a:endParaRPr lang="cs-CZ" sz="2800" dirty="0">
              <a:solidFill>
                <a:srgbClr val="C00000"/>
              </a:solidFill>
            </a:endParaRPr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cs-CZ" dirty="0">
                <a:solidFill>
                  <a:srgbClr val="002060"/>
                </a:solidFill>
              </a:rPr>
              <a:t>Zprostředkovaná </a:t>
            </a:r>
            <a:r>
              <a:rPr lang="cs-CZ" dirty="0" err="1" smtClean="0">
                <a:solidFill>
                  <a:srgbClr val="002060"/>
                </a:solidFill>
              </a:rPr>
              <a:t>IgE</a:t>
            </a: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-</a:t>
            </a:r>
            <a:r>
              <a:rPr lang="cs-CZ" b="1" dirty="0" smtClean="0">
                <a:solidFill>
                  <a:srgbClr val="002060"/>
                </a:solidFill>
              </a:rPr>
              <a:t>atopická </a:t>
            </a:r>
          </a:p>
          <a:p>
            <a:pPr>
              <a:lnSpc>
                <a:spcPct val="90000"/>
              </a:lnSpc>
            </a:pPr>
            <a:r>
              <a:rPr lang="cs-CZ" sz="2800" dirty="0" smtClean="0">
                <a:solidFill>
                  <a:srgbClr val="002060"/>
                </a:solidFill>
              </a:rPr>
              <a:t>atopie </a:t>
            </a:r>
            <a:r>
              <a:rPr lang="cs-CZ" sz="2800" dirty="0">
                <a:solidFill>
                  <a:srgbClr val="002060"/>
                </a:solidFill>
              </a:rPr>
              <a:t>je individuální nebo rodinný sklon k tvorbě protilátek </a:t>
            </a:r>
            <a:r>
              <a:rPr lang="cs-CZ" sz="2800" dirty="0" err="1">
                <a:solidFill>
                  <a:srgbClr val="002060"/>
                </a:solidFill>
              </a:rPr>
              <a:t>IgE</a:t>
            </a:r>
            <a:r>
              <a:rPr lang="cs-CZ" sz="2800" dirty="0">
                <a:solidFill>
                  <a:srgbClr val="002060"/>
                </a:solidFill>
              </a:rPr>
              <a:t> již na malá množství alergenů, obvykle </a:t>
            </a:r>
            <a:r>
              <a:rPr lang="cs-CZ" sz="2800" dirty="0" smtClean="0">
                <a:solidFill>
                  <a:srgbClr val="002060"/>
                </a:solidFill>
              </a:rPr>
              <a:t>proteinů</a:t>
            </a:r>
          </a:p>
          <a:p>
            <a:pPr>
              <a:lnSpc>
                <a:spcPct val="90000"/>
              </a:lnSpc>
            </a:pPr>
            <a:r>
              <a:rPr lang="cs-CZ" sz="2800" dirty="0" smtClean="0">
                <a:solidFill>
                  <a:srgbClr val="002060"/>
                </a:solidFill>
              </a:rPr>
              <a:t>typické projevy </a:t>
            </a:r>
            <a:r>
              <a:rPr lang="cs-CZ" sz="2800" dirty="0">
                <a:solidFill>
                  <a:srgbClr val="002060"/>
                </a:solidFill>
              </a:rPr>
              <a:t>– bronchiálního </a:t>
            </a:r>
            <a:r>
              <a:rPr lang="cs-CZ" sz="2800" dirty="0" smtClean="0">
                <a:solidFill>
                  <a:srgbClr val="002060"/>
                </a:solidFill>
              </a:rPr>
              <a:t>astma </a:t>
            </a:r>
            <a:r>
              <a:rPr lang="cs-CZ" sz="2800" dirty="0" err="1" smtClean="0">
                <a:solidFill>
                  <a:srgbClr val="002060"/>
                </a:solidFill>
              </a:rPr>
              <a:t>rhinokonjunktivitida</a:t>
            </a:r>
            <a:endParaRPr lang="cs-CZ" sz="2800" dirty="0" smtClean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2800" dirty="0" smtClean="0">
                <a:solidFill>
                  <a:srgbClr val="002060"/>
                </a:solidFill>
              </a:rPr>
              <a:t>syndromu </a:t>
            </a:r>
            <a:r>
              <a:rPr lang="cs-CZ" sz="2800" dirty="0">
                <a:solidFill>
                  <a:srgbClr val="002060"/>
                </a:solidFill>
              </a:rPr>
              <a:t>alergického </a:t>
            </a:r>
            <a:r>
              <a:rPr lang="cs-CZ" sz="2800" dirty="0" smtClean="0">
                <a:solidFill>
                  <a:srgbClr val="002060"/>
                </a:solidFill>
              </a:rPr>
              <a:t>ekzému/dermatitida</a:t>
            </a:r>
            <a:endParaRPr lang="cs-CZ" sz="280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cs-CZ" b="1" dirty="0" smtClean="0">
                <a:solidFill>
                  <a:srgbClr val="002060"/>
                </a:solidFill>
              </a:rPr>
              <a:t>	</a:t>
            </a:r>
            <a:r>
              <a:rPr lang="cs-CZ" b="1" dirty="0" err="1" smtClean="0">
                <a:solidFill>
                  <a:srgbClr val="002060"/>
                </a:solidFill>
              </a:rPr>
              <a:t>neatopická</a:t>
            </a:r>
            <a:r>
              <a:rPr lang="cs-CZ" i="1" dirty="0" smtClean="0">
                <a:solidFill>
                  <a:srgbClr val="002060"/>
                </a:solidFill>
              </a:rPr>
              <a:t> </a:t>
            </a:r>
            <a:endParaRPr lang="cs-CZ" sz="280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2800" dirty="0" smtClean="0">
                <a:solidFill>
                  <a:srgbClr val="002060"/>
                </a:solidFill>
              </a:rPr>
              <a:t>hmyzí jed, </a:t>
            </a:r>
            <a:r>
              <a:rPr lang="cs-CZ" sz="2800" dirty="0" err="1" smtClean="0">
                <a:solidFill>
                  <a:srgbClr val="002060"/>
                </a:solidFill>
              </a:rPr>
              <a:t>helmintózy</a:t>
            </a:r>
            <a:r>
              <a:rPr lang="cs-CZ" sz="2800" dirty="0" smtClean="0">
                <a:solidFill>
                  <a:srgbClr val="002060"/>
                </a:solidFill>
              </a:rPr>
              <a:t>, léky,…</a:t>
            </a:r>
            <a:endParaRPr lang="cs-CZ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37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p</a:t>
            </a:r>
            <a:r>
              <a:rPr lang="cs-CZ" dirty="0" smtClean="0">
                <a:solidFill>
                  <a:srgbClr val="C00000"/>
                </a:solidFill>
              </a:rPr>
              <a:t>-ANCA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P</a:t>
            </a:r>
            <a:r>
              <a:rPr lang="en-GB" dirty="0" err="1" smtClean="0">
                <a:solidFill>
                  <a:srgbClr val="002060"/>
                </a:solidFill>
              </a:rPr>
              <a:t>ozitivita</a:t>
            </a:r>
            <a:r>
              <a:rPr lang="en-GB" dirty="0" smtClean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protilátky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proti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myeloperoxidáze</a:t>
            </a:r>
            <a:r>
              <a:rPr lang="en-GB" dirty="0">
                <a:solidFill>
                  <a:srgbClr val="002060"/>
                </a:solidFill>
              </a:rPr>
              <a:t> je </a:t>
            </a:r>
            <a:r>
              <a:rPr lang="en-GB" dirty="0" err="1">
                <a:solidFill>
                  <a:srgbClr val="002060"/>
                </a:solidFill>
              </a:rPr>
              <a:t>typická</a:t>
            </a:r>
            <a:r>
              <a:rPr lang="en-GB" dirty="0">
                <a:solidFill>
                  <a:srgbClr val="002060"/>
                </a:solidFill>
              </a:rPr>
              <a:t> pro </a:t>
            </a:r>
            <a:r>
              <a:rPr lang="en-GB" dirty="0" err="1">
                <a:solidFill>
                  <a:srgbClr val="002060"/>
                </a:solidFill>
              </a:rPr>
              <a:t>mikroskopickou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polyangiitidu</a:t>
            </a:r>
            <a:r>
              <a:rPr lang="en-GB" dirty="0">
                <a:solidFill>
                  <a:srgbClr val="002060"/>
                </a:solidFill>
              </a:rPr>
              <a:t>, </a:t>
            </a:r>
            <a:r>
              <a:rPr lang="en-GB" dirty="0" err="1">
                <a:solidFill>
                  <a:srgbClr val="002060"/>
                </a:solidFill>
              </a:rPr>
              <a:t>různé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druhy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glomerulonefritid</a:t>
            </a:r>
            <a:r>
              <a:rPr lang="en-GB" dirty="0">
                <a:solidFill>
                  <a:srgbClr val="002060"/>
                </a:solidFill>
              </a:rPr>
              <a:t> (</a:t>
            </a:r>
            <a:r>
              <a:rPr lang="en-GB" dirty="0" err="1">
                <a:solidFill>
                  <a:srgbClr val="002060"/>
                </a:solidFill>
              </a:rPr>
              <a:t>nekrotizující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glomerulonefritida</a:t>
            </a:r>
            <a:r>
              <a:rPr lang="en-GB" dirty="0">
                <a:solidFill>
                  <a:srgbClr val="002060"/>
                </a:solidFill>
              </a:rPr>
              <a:t>, </a:t>
            </a:r>
            <a:r>
              <a:rPr lang="en-GB" dirty="0" err="1">
                <a:solidFill>
                  <a:srgbClr val="002060"/>
                </a:solidFill>
              </a:rPr>
              <a:t>progredující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glomerulonefritida</a:t>
            </a:r>
            <a:r>
              <a:rPr lang="en-GB" dirty="0">
                <a:solidFill>
                  <a:srgbClr val="002060"/>
                </a:solidFill>
              </a:rPr>
              <a:t>), </a:t>
            </a:r>
            <a:r>
              <a:rPr lang="en-GB" dirty="0" err="1">
                <a:solidFill>
                  <a:srgbClr val="002060"/>
                </a:solidFill>
              </a:rPr>
              <a:t>syndrom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Churga-Straussové</a:t>
            </a:r>
            <a:r>
              <a:rPr lang="en-GB" dirty="0">
                <a:solidFill>
                  <a:srgbClr val="002060"/>
                </a:solidFill>
              </a:rPr>
              <a:t>, </a:t>
            </a:r>
            <a:r>
              <a:rPr lang="en-GB" dirty="0" err="1">
                <a:solidFill>
                  <a:srgbClr val="002060"/>
                </a:solidFill>
              </a:rPr>
              <a:t>Goodpasteurovův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syndrom</a:t>
            </a:r>
            <a:r>
              <a:rPr lang="en-GB" dirty="0">
                <a:solidFill>
                  <a:srgbClr val="002060"/>
                </a:solidFill>
              </a:rPr>
              <a:t>, </a:t>
            </a:r>
            <a:r>
              <a:rPr lang="en-GB" dirty="0" err="1">
                <a:solidFill>
                  <a:srgbClr val="002060"/>
                </a:solidFill>
              </a:rPr>
              <a:t>nespecifické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střevní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záněty</a:t>
            </a:r>
            <a:r>
              <a:rPr lang="en-GB" dirty="0">
                <a:solidFill>
                  <a:srgbClr val="002060"/>
                </a:solidFill>
              </a:rPr>
              <a:t>, SLE a </a:t>
            </a:r>
            <a:r>
              <a:rPr lang="en-GB" dirty="0" err="1">
                <a:solidFill>
                  <a:srgbClr val="002060"/>
                </a:solidFill>
              </a:rPr>
              <a:t>jiné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autoimunitní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 smtClean="0">
                <a:solidFill>
                  <a:srgbClr val="002060"/>
                </a:solidFill>
              </a:rPr>
              <a:t>choroby</a:t>
            </a:r>
            <a:r>
              <a:rPr lang="cs-CZ" dirty="0" smtClean="0">
                <a:solidFill>
                  <a:srgbClr val="002060"/>
                </a:solidFill>
              </a:rPr>
              <a:t>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Stanovení IF, ELISA – </a:t>
            </a:r>
            <a:r>
              <a:rPr lang="cs-CZ" dirty="0" err="1" smtClean="0">
                <a:solidFill>
                  <a:srgbClr val="002060"/>
                </a:solidFill>
              </a:rPr>
              <a:t>pl</a:t>
            </a:r>
            <a:r>
              <a:rPr lang="cs-CZ" dirty="0" smtClean="0">
                <a:solidFill>
                  <a:srgbClr val="002060"/>
                </a:solidFill>
              </a:rPr>
              <a:t>. proti MPO.</a:t>
            </a:r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74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38BC3-2726-483A-9C21-9F9F16E2F9F7}" type="slidenum">
              <a:rPr lang="en-CA" altLang="en-US"/>
              <a:pPr/>
              <a:t>131</a:t>
            </a:fld>
            <a:endParaRPr lang="en-CA" altLang="en-US"/>
          </a:p>
        </p:txBody>
      </p:sp>
      <p:pic>
        <p:nvPicPr>
          <p:cNvPr id="242691" name="Picture 3" descr="IMG_00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052513"/>
            <a:ext cx="5759450" cy="565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2693" name="Text Box 5"/>
          <p:cNvSpPr txBox="1">
            <a:spLocks noChangeArrowheads="1"/>
          </p:cNvSpPr>
          <p:nvPr/>
        </p:nvSpPr>
        <p:spPr bwMode="auto">
          <a:xfrm>
            <a:off x="3829649" y="404664"/>
            <a:ext cx="14847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3200" dirty="0">
                <a:solidFill>
                  <a:srgbClr val="C00000"/>
                </a:solidFill>
              </a:rPr>
              <a:t>p-ANCA</a:t>
            </a:r>
          </a:p>
        </p:txBody>
      </p:sp>
      <p:sp>
        <p:nvSpPr>
          <p:cNvPr id="242694" name="Text Box 6"/>
          <p:cNvSpPr txBox="1">
            <a:spLocks noChangeArrowheads="1"/>
          </p:cNvSpPr>
          <p:nvPr/>
        </p:nvSpPr>
        <p:spPr bwMode="auto">
          <a:xfrm>
            <a:off x="6443663" y="6453188"/>
            <a:ext cx="1152525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700">
                <a:solidFill>
                  <a:srgbClr val="B2B2B2"/>
                </a:solidFill>
                <a:latin typeface="Comic Sans MS" pitchFamily="66" charset="0"/>
              </a:rPr>
              <a:t>foto: V. Thon, ÚKIA</a:t>
            </a:r>
          </a:p>
        </p:txBody>
      </p:sp>
    </p:spTree>
    <p:extLst>
      <p:ext uri="{BB962C8B-B14F-4D97-AF65-F5344CB8AC3E}">
        <p14:creationId xmlns:p14="http://schemas.microsoft.com/office/powerpoint/2010/main" val="95442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68"/>
            <a:ext cx="9123448" cy="686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0906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C00000"/>
                </a:solidFill>
              </a:rPr>
              <a:t>Antifosfolipidové</a:t>
            </a:r>
            <a:r>
              <a:rPr lang="cs-CZ" dirty="0" smtClean="0">
                <a:solidFill>
                  <a:srgbClr val="C00000"/>
                </a:solidFill>
              </a:rPr>
              <a:t> protilátky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>
            <a:normAutofit lnSpcReduction="10000"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Vznikají při infekčním poškození vlastních tkání – odhalují se </a:t>
            </a:r>
            <a:r>
              <a:rPr lang="cs-CZ" dirty="0" err="1" smtClean="0">
                <a:solidFill>
                  <a:srgbClr val="002060"/>
                </a:solidFill>
              </a:rPr>
              <a:t>fosfolipidové</a:t>
            </a:r>
            <a:r>
              <a:rPr lang="cs-CZ" dirty="0" smtClean="0">
                <a:solidFill>
                  <a:srgbClr val="002060"/>
                </a:solidFill>
              </a:rPr>
              <a:t> struktury, které by byly normálně nedostupné – charakter </a:t>
            </a:r>
            <a:r>
              <a:rPr lang="cs-CZ" dirty="0" err="1" smtClean="0">
                <a:solidFill>
                  <a:srgbClr val="002060"/>
                </a:solidFill>
              </a:rPr>
              <a:t>autoAg</a:t>
            </a:r>
            <a:r>
              <a:rPr lang="cs-CZ" dirty="0" smtClean="0">
                <a:solidFill>
                  <a:srgbClr val="002060"/>
                </a:solidFill>
              </a:rPr>
              <a:t>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Protilátky vznikají proti:</a:t>
            </a:r>
          </a:p>
          <a:p>
            <a:pPr lvl="1"/>
            <a:r>
              <a:rPr lang="cs-CZ" dirty="0" err="1" smtClean="0">
                <a:solidFill>
                  <a:srgbClr val="002060"/>
                </a:solidFill>
              </a:rPr>
              <a:t>Kardiolypinu</a:t>
            </a:r>
            <a:endParaRPr lang="cs-CZ" dirty="0" smtClean="0">
              <a:solidFill>
                <a:srgbClr val="002060"/>
              </a:solidFill>
            </a:endParaRPr>
          </a:p>
          <a:p>
            <a:pPr lvl="1"/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Fosfatidylserinu</a:t>
            </a:r>
            <a:endParaRPr lang="cs-CZ" dirty="0" smtClean="0">
              <a:solidFill>
                <a:srgbClr val="002060"/>
              </a:solidFill>
            </a:endParaRPr>
          </a:p>
          <a:p>
            <a:pPr lvl="1"/>
            <a:r>
              <a:rPr lang="cs-CZ" dirty="0" smtClean="0">
                <a:solidFill>
                  <a:srgbClr val="002060"/>
                </a:solidFill>
              </a:rPr>
              <a:t> Etanolaminu</a:t>
            </a:r>
          </a:p>
          <a:p>
            <a:pPr lvl="1"/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Kys</a:t>
            </a:r>
            <a:r>
              <a:rPr lang="cs-CZ" dirty="0" smtClean="0">
                <a:solidFill>
                  <a:srgbClr val="002060"/>
                </a:solidFill>
              </a:rPr>
              <a:t> fosfatidové</a:t>
            </a:r>
          </a:p>
          <a:p>
            <a:pPr lvl="1"/>
            <a:r>
              <a:rPr lang="el-GR" dirty="0" smtClean="0">
                <a:solidFill>
                  <a:srgbClr val="002060"/>
                </a:solidFill>
              </a:rPr>
              <a:t>β2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glykoprotienu</a:t>
            </a:r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16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C00000"/>
                </a:solidFill>
              </a:rPr>
              <a:t>Antifosfolipidové</a:t>
            </a:r>
            <a:r>
              <a:rPr lang="cs-CZ" dirty="0" smtClean="0">
                <a:solidFill>
                  <a:srgbClr val="C00000"/>
                </a:solidFill>
              </a:rPr>
              <a:t> protilátky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2060"/>
                </a:solidFill>
              </a:rPr>
              <a:t>Přítomny i u nemocných s virovými infekcemi (EBV, HSV).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Bakteriální infekce – lues, </a:t>
            </a:r>
            <a:r>
              <a:rPr lang="cs-CZ" dirty="0" err="1" smtClean="0">
                <a:solidFill>
                  <a:srgbClr val="002060"/>
                </a:solidFill>
              </a:rPr>
              <a:t>lymská</a:t>
            </a:r>
            <a:r>
              <a:rPr lang="cs-CZ" dirty="0" smtClean="0">
                <a:solidFill>
                  <a:srgbClr val="002060"/>
                </a:solidFill>
              </a:rPr>
              <a:t> borelióza, tuberkulóza.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692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04800"/>
            <a:ext cx="8497887" cy="820738"/>
          </a:xfrm>
        </p:spPr>
        <p:txBody>
          <a:bodyPr anchor="b">
            <a:normAutofit/>
          </a:bodyPr>
          <a:lstStyle/>
          <a:p>
            <a:pPr eaLnBrk="1" hangingPunct="1"/>
            <a:r>
              <a:rPr lang="cs-CZ" sz="3600" dirty="0" smtClean="0">
                <a:solidFill>
                  <a:srgbClr val="C00000"/>
                </a:solidFill>
              </a:rPr>
              <a:t>Systémový lupus </a:t>
            </a:r>
            <a:r>
              <a:rPr lang="cs-CZ" sz="3600" dirty="0" err="1" smtClean="0">
                <a:solidFill>
                  <a:srgbClr val="C00000"/>
                </a:solidFill>
              </a:rPr>
              <a:t>Erythematodes</a:t>
            </a:r>
            <a:endParaRPr lang="cs-CZ" sz="3600" dirty="0" smtClean="0">
              <a:solidFill>
                <a:srgbClr val="C0000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484313"/>
            <a:ext cx="7772400" cy="496887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cs-CZ" sz="2800" b="1" dirty="0" smtClean="0">
                <a:solidFill>
                  <a:srgbClr val="002060"/>
                </a:solidFill>
              </a:rPr>
              <a:t>Chronické zánětlivé systémové onemocnění s poruchou regulace imunity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 smtClean="0">
                <a:solidFill>
                  <a:srgbClr val="002060"/>
                </a:solidFill>
              </a:rPr>
              <a:t>nadměrné ukládání </a:t>
            </a:r>
            <a:r>
              <a:rPr lang="cs-CZ" dirty="0" err="1" smtClean="0">
                <a:solidFill>
                  <a:srgbClr val="002060"/>
                </a:solidFill>
              </a:rPr>
              <a:t>imunokomplexů</a:t>
            </a:r>
            <a:r>
              <a:rPr lang="cs-CZ" dirty="0" smtClean="0">
                <a:solidFill>
                  <a:srgbClr val="002060"/>
                </a:solidFill>
              </a:rPr>
              <a:t> do tkání</a:t>
            </a:r>
          </a:p>
          <a:p>
            <a:pPr eaLnBrk="1" hangingPunct="1">
              <a:lnSpc>
                <a:spcPct val="90000"/>
              </a:lnSpc>
            </a:pPr>
            <a:r>
              <a:rPr lang="cs-CZ" sz="2800" dirty="0" smtClean="0">
                <a:solidFill>
                  <a:srgbClr val="002060"/>
                </a:solidFill>
              </a:rPr>
              <a:t>Klinický obraz</a:t>
            </a:r>
          </a:p>
          <a:p>
            <a:pPr lvl="1" eaLnBrk="1" hangingPunct="1">
              <a:lnSpc>
                <a:spcPct val="90000"/>
              </a:lnSpc>
            </a:pPr>
            <a:r>
              <a:rPr lang="cs-CZ" b="1" dirty="0" smtClean="0">
                <a:solidFill>
                  <a:srgbClr val="002060"/>
                </a:solidFill>
              </a:rPr>
              <a:t>klouby a svaly</a:t>
            </a:r>
            <a:r>
              <a:rPr lang="cs-CZ" dirty="0" smtClean="0">
                <a:solidFill>
                  <a:srgbClr val="002060"/>
                </a:solidFill>
              </a:rPr>
              <a:t> – </a:t>
            </a:r>
            <a:r>
              <a:rPr lang="cs-CZ" dirty="0" err="1" smtClean="0">
                <a:solidFill>
                  <a:srgbClr val="002060"/>
                </a:solidFill>
              </a:rPr>
              <a:t>polyarthralgie</a:t>
            </a:r>
            <a:r>
              <a:rPr lang="cs-CZ" dirty="0" smtClean="0">
                <a:solidFill>
                  <a:srgbClr val="002060"/>
                </a:solidFill>
              </a:rPr>
              <a:t>, arthritis</a:t>
            </a:r>
          </a:p>
          <a:p>
            <a:pPr lvl="1" eaLnBrk="1" hangingPunct="1">
              <a:lnSpc>
                <a:spcPct val="90000"/>
              </a:lnSpc>
            </a:pPr>
            <a:r>
              <a:rPr lang="cs-CZ" b="1" dirty="0" smtClean="0">
                <a:solidFill>
                  <a:srgbClr val="002060"/>
                </a:solidFill>
              </a:rPr>
              <a:t>Kůže</a:t>
            </a:r>
            <a:r>
              <a:rPr lang="cs-CZ" dirty="0" smtClean="0">
                <a:solidFill>
                  <a:srgbClr val="002060"/>
                </a:solidFill>
              </a:rPr>
              <a:t> – motýlový </a:t>
            </a:r>
            <a:r>
              <a:rPr lang="cs-CZ" dirty="0" err="1" smtClean="0">
                <a:solidFill>
                  <a:srgbClr val="002060"/>
                </a:solidFill>
              </a:rPr>
              <a:t>exantém</a:t>
            </a:r>
            <a:r>
              <a:rPr lang="cs-CZ" dirty="0" smtClean="0">
                <a:solidFill>
                  <a:srgbClr val="002060"/>
                </a:solidFill>
              </a:rPr>
              <a:t>, erytémy, </a:t>
            </a:r>
            <a:r>
              <a:rPr lang="cs-CZ" dirty="0" err="1" smtClean="0">
                <a:solidFill>
                  <a:srgbClr val="002060"/>
                </a:solidFill>
              </a:rPr>
              <a:t>urtika</a:t>
            </a:r>
            <a:r>
              <a:rPr lang="cs-CZ" dirty="0" smtClean="0">
                <a:solidFill>
                  <a:srgbClr val="002060"/>
                </a:solidFill>
              </a:rPr>
              <a:t>, vitiligo, alopecie, ulcerace sliznic</a:t>
            </a:r>
          </a:p>
          <a:p>
            <a:pPr lvl="1" eaLnBrk="1" hangingPunct="1">
              <a:lnSpc>
                <a:spcPct val="90000"/>
              </a:lnSpc>
            </a:pPr>
            <a:r>
              <a:rPr lang="cs-CZ" b="1" dirty="0" smtClean="0">
                <a:solidFill>
                  <a:srgbClr val="002060"/>
                </a:solidFill>
              </a:rPr>
              <a:t>Ledviny</a:t>
            </a:r>
            <a:r>
              <a:rPr lang="cs-CZ" dirty="0" smtClean="0">
                <a:solidFill>
                  <a:srgbClr val="002060"/>
                </a:solidFill>
              </a:rPr>
              <a:t> – lupus nefritida</a:t>
            </a:r>
          </a:p>
          <a:p>
            <a:pPr lvl="1" eaLnBrk="1" hangingPunct="1">
              <a:lnSpc>
                <a:spcPct val="90000"/>
              </a:lnSpc>
            </a:pPr>
            <a:r>
              <a:rPr lang="cs-CZ" b="1" dirty="0" smtClean="0">
                <a:solidFill>
                  <a:srgbClr val="002060"/>
                </a:solidFill>
              </a:rPr>
              <a:t>Plíce</a:t>
            </a:r>
            <a:r>
              <a:rPr lang="cs-CZ" dirty="0" smtClean="0">
                <a:solidFill>
                  <a:srgbClr val="002060"/>
                </a:solidFill>
              </a:rPr>
              <a:t> – </a:t>
            </a:r>
            <a:r>
              <a:rPr lang="cs-CZ" dirty="0" err="1" smtClean="0">
                <a:solidFill>
                  <a:srgbClr val="002060"/>
                </a:solidFill>
              </a:rPr>
              <a:t>lupusová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pneumonitis</a:t>
            </a:r>
            <a:endParaRPr lang="cs-CZ" dirty="0" smtClean="0">
              <a:solidFill>
                <a:srgbClr val="002060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b="1" dirty="0" smtClean="0">
                <a:solidFill>
                  <a:srgbClr val="002060"/>
                </a:solidFill>
              </a:rPr>
              <a:t>Mozek</a:t>
            </a:r>
            <a:r>
              <a:rPr lang="cs-CZ" dirty="0" smtClean="0">
                <a:solidFill>
                  <a:srgbClr val="002060"/>
                </a:solidFill>
              </a:rPr>
              <a:t> – migréna, deprese, psychóza</a:t>
            </a:r>
          </a:p>
          <a:p>
            <a:pPr lvl="1" eaLnBrk="1" hangingPunct="1">
              <a:lnSpc>
                <a:spcPct val="90000"/>
              </a:lnSpc>
            </a:pPr>
            <a:r>
              <a:rPr lang="cs-CZ" b="1" dirty="0" smtClean="0">
                <a:solidFill>
                  <a:srgbClr val="002060"/>
                </a:solidFill>
              </a:rPr>
              <a:t>Játra</a:t>
            </a:r>
            <a:r>
              <a:rPr lang="cs-CZ" dirty="0" smtClean="0">
                <a:solidFill>
                  <a:srgbClr val="002060"/>
                </a:solidFill>
              </a:rPr>
              <a:t> - hepatitidy</a:t>
            </a:r>
          </a:p>
          <a:p>
            <a:pPr lvl="1" eaLnBrk="1" hangingPunct="1">
              <a:lnSpc>
                <a:spcPct val="90000"/>
              </a:lnSpc>
            </a:pPr>
            <a:r>
              <a:rPr lang="cs-CZ" b="1" dirty="0" smtClean="0">
                <a:solidFill>
                  <a:srgbClr val="002060"/>
                </a:solidFill>
              </a:rPr>
              <a:t>Srdce</a:t>
            </a:r>
            <a:r>
              <a:rPr lang="cs-CZ" dirty="0" smtClean="0">
                <a:solidFill>
                  <a:srgbClr val="002060"/>
                </a:solidFill>
              </a:rPr>
              <a:t> – ztluštění chlopní, myokarditis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cs-CZ" sz="2400" dirty="0" smtClean="0"/>
          </a:p>
          <a:p>
            <a:pPr lvl="1" eaLnBrk="1" hangingPunct="1">
              <a:lnSpc>
                <a:spcPct val="90000"/>
              </a:lnSpc>
            </a:pPr>
            <a:endParaRPr lang="cs-CZ" sz="2400" dirty="0" smtClean="0">
              <a:solidFill>
                <a:schemeClr val="bg2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362541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Systémový lupus </a:t>
            </a:r>
            <a:r>
              <a:rPr lang="cs-CZ" dirty="0" err="1">
                <a:solidFill>
                  <a:srgbClr val="C00000"/>
                </a:solidFill>
              </a:rPr>
              <a:t>Erythematodes</a:t>
            </a:r>
            <a:endParaRPr lang="cs-CZ" dirty="0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685925"/>
            <a:ext cx="7921625" cy="4695825"/>
          </a:xfrm>
        </p:spPr>
        <p:txBody>
          <a:bodyPr>
            <a:normAutofit/>
          </a:bodyPr>
          <a:lstStyle/>
          <a:p>
            <a:pPr eaLnBrk="1" hangingPunct="1"/>
            <a:r>
              <a:rPr lang="cs-CZ" sz="2800" dirty="0" smtClean="0">
                <a:solidFill>
                  <a:srgbClr val="002060"/>
                </a:solidFill>
              </a:rPr>
              <a:t>Prevalence 1: 4000.</a:t>
            </a:r>
          </a:p>
          <a:p>
            <a:pPr eaLnBrk="1" hangingPunct="1"/>
            <a:r>
              <a:rPr lang="cs-CZ" sz="2800" dirty="0" smtClean="0">
                <a:solidFill>
                  <a:srgbClr val="002060"/>
                </a:solidFill>
              </a:rPr>
              <a:t>Poměr ženy: muži je 10:1.</a:t>
            </a:r>
          </a:p>
          <a:p>
            <a:pPr eaLnBrk="1" hangingPunct="1"/>
            <a:r>
              <a:rPr lang="cs-CZ" sz="2800" dirty="0" smtClean="0">
                <a:solidFill>
                  <a:srgbClr val="002060"/>
                </a:solidFill>
              </a:rPr>
              <a:t>Typická začátek mezi 20-40 let.</a:t>
            </a:r>
          </a:p>
          <a:p>
            <a:pPr eaLnBrk="1" hangingPunct="1"/>
            <a:r>
              <a:rPr lang="cs-CZ" sz="2800" dirty="0" smtClean="0">
                <a:solidFill>
                  <a:srgbClr val="002060"/>
                </a:solidFill>
              </a:rPr>
              <a:t>Vysoký výskyt u osob s deficity prvních složek klasické cesty komplementu. </a:t>
            </a:r>
          </a:p>
          <a:p>
            <a:pPr eaLnBrk="1" hangingPunct="1"/>
            <a:r>
              <a:rPr lang="cs-CZ" sz="2800" dirty="0" smtClean="0">
                <a:solidFill>
                  <a:srgbClr val="002060"/>
                </a:solidFill>
              </a:rPr>
              <a:t>Onemocnění probíhá v atakách a remisích.</a:t>
            </a:r>
          </a:p>
          <a:p>
            <a:pPr eaLnBrk="1" hangingPunct="1"/>
            <a:r>
              <a:rPr lang="cs-CZ" sz="2800" dirty="0" smtClean="0">
                <a:solidFill>
                  <a:srgbClr val="002060"/>
                </a:solidFill>
              </a:rPr>
              <a:t>Onemocnění může být vyvoláno řadou léků:  </a:t>
            </a:r>
            <a:r>
              <a:rPr lang="cs-CZ" sz="2800" dirty="0" err="1" smtClean="0">
                <a:solidFill>
                  <a:srgbClr val="002060"/>
                </a:solidFill>
              </a:rPr>
              <a:t>fenytoin</a:t>
            </a:r>
            <a:r>
              <a:rPr lang="cs-CZ" sz="2800" dirty="0" smtClean="0">
                <a:solidFill>
                  <a:srgbClr val="002060"/>
                </a:solidFill>
              </a:rPr>
              <a:t>, </a:t>
            </a:r>
            <a:r>
              <a:rPr lang="cs-CZ" sz="2800" dirty="0" err="1" smtClean="0">
                <a:solidFill>
                  <a:srgbClr val="002060"/>
                </a:solidFill>
              </a:rPr>
              <a:t>karbamazepin</a:t>
            </a:r>
            <a:r>
              <a:rPr lang="cs-CZ" sz="2800" dirty="0" smtClean="0">
                <a:solidFill>
                  <a:srgbClr val="002060"/>
                </a:solidFill>
              </a:rPr>
              <a:t>, </a:t>
            </a:r>
            <a:r>
              <a:rPr lang="cs-CZ" sz="2800" dirty="0" err="1" smtClean="0">
                <a:solidFill>
                  <a:srgbClr val="002060"/>
                </a:solidFill>
              </a:rPr>
              <a:t>sulfasalazin</a:t>
            </a:r>
            <a:r>
              <a:rPr lang="cs-CZ" sz="2800" dirty="0" smtClean="0">
                <a:solidFill>
                  <a:srgbClr val="002060"/>
                </a:solidFill>
              </a:rPr>
              <a:t>, chlorpromazin...</a:t>
            </a:r>
          </a:p>
        </p:txBody>
      </p:sp>
    </p:spTree>
    <p:extLst>
      <p:ext uri="{BB962C8B-B14F-4D97-AF65-F5344CB8AC3E}">
        <p14:creationId xmlns:p14="http://schemas.microsoft.com/office/powerpoint/2010/main" val="27328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rgbClr val="C00000"/>
                </a:solidFill>
              </a:rPr>
              <a:t>Systémový lupus </a:t>
            </a:r>
            <a:r>
              <a:rPr lang="cs-CZ" dirty="0" err="1">
                <a:solidFill>
                  <a:srgbClr val="C00000"/>
                </a:solidFill>
              </a:rPr>
              <a:t>Erythematodes</a:t>
            </a:r>
            <a:r>
              <a:rPr lang="cs-CZ" dirty="0" smtClean="0">
                <a:solidFill>
                  <a:srgbClr val="C00000"/>
                </a:solidFill>
              </a:rPr>
              <a:t>– imunologický laboratorní nález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k-SK" altLang="cs-CZ" dirty="0">
                <a:solidFill>
                  <a:srgbClr val="002060"/>
                </a:solidFill>
              </a:rPr>
              <a:t>základní </a:t>
            </a:r>
            <a:r>
              <a:rPr lang="sk-SK" altLang="cs-CZ" dirty="0" err="1">
                <a:solidFill>
                  <a:srgbClr val="002060"/>
                </a:solidFill>
              </a:rPr>
              <a:t>sérologické</a:t>
            </a:r>
            <a:r>
              <a:rPr lang="sk-SK" altLang="cs-CZ" dirty="0">
                <a:solidFill>
                  <a:srgbClr val="002060"/>
                </a:solidFill>
              </a:rPr>
              <a:t> testy: </a:t>
            </a:r>
          </a:p>
          <a:p>
            <a:endParaRPr lang="sk-SK" altLang="cs-CZ" dirty="0">
              <a:solidFill>
                <a:srgbClr val="002060"/>
              </a:solidFill>
            </a:endParaRPr>
          </a:p>
          <a:p>
            <a:pPr>
              <a:buFont typeface="Arial" panose="020B0604020202020204" pitchFamily="34" charset="0"/>
              <a:buAutoNum type="arabicPeriod"/>
            </a:pPr>
            <a:r>
              <a:rPr lang="sk-SK" altLang="cs-CZ" b="1" dirty="0">
                <a:solidFill>
                  <a:srgbClr val="002060"/>
                </a:solidFill>
              </a:rPr>
              <a:t> ANA </a:t>
            </a:r>
            <a:r>
              <a:rPr lang="sk-SK" altLang="cs-CZ" dirty="0">
                <a:solidFill>
                  <a:srgbClr val="002060"/>
                </a:solidFill>
              </a:rPr>
              <a:t>(</a:t>
            </a:r>
            <a:r>
              <a:rPr lang="sk-SK" altLang="cs-CZ" dirty="0" err="1">
                <a:solidFill>
                  <a:srgbClr val="002060"/>
                </a:solidFill>
              </a:rPr>
              <a:t>antinukleární</a:t>
            </a:r>
            <a:r>
              <a:rPr lang="sk-SK" altLang="cs-CZ" dirty="0">
                <a:solidFill>
                  <a:srgbClr val="002060"/>
                </a:solidFill>
              </a:rPr>
              <a:t> protilátky)</a:t>
            </a:r>
          </a:p>
          <a:p>
            <a:endParaRPr lang="sk-SK" altLang="cs-CZ" dirty="0">
              <a:solidFill>
                <a:srgbClr val="002060"/>
              </a:solidFill>
            </a:endParaRPr>
          </a:p>
          <a:p>
            <a:pPr>
              <a:buFont typeface="Arial" panose="020B0604020202020204" pitchFamily="34" charset="0"/>
              <a:buAutoNum type="alphaLcParenR"/>
            </a:pPr>
            <a:r>
              <a:rPr lang="sk-SK" altLang="cs-CZ" dirty="0" err="1">
                <a:solidFill>
                  <a:srgbClr val="002060"/>
                </a:solidFill>
              </a:rPr>
              <a:t>anti-Smith</a:t>
            </a:r>
            <a:endParaRPr lang="sk-SK" altLang="cs-CZ" dirty="0">
              <a:solidFill>
                <a:srgbClr val="002060"/>
              </a:solidFill>
            </a:endParaRPr>
          </a:p>
          <a:p>
            <a:pPr>
              <a:buFont typeface="Arial" panose="020B0604020202020204" pitchFamily="34" charset="0"/>
              <a:buAutoNum type="alphaLcParenR"/>
            </a:pPr>
            <a:r>
              <a:rPr lang="sk-SK" altLang="cs-CZ" dirty="0" err="1">
                <a:solidFill>
                  <a:srgbClr val="002060"/>
                </a:solidFill>
              </a:rPr>
              <a:t>anti</a:t>
            </a:r>
            <a:r>
              <a:rPr lang="sk-SK" altLang="cs-CZ" dirty="0">
                <a:solidFill>
                  <a:srgbClr val="002060"/>
                </a:solidFill>
              </a:rPr>
              <a:t>- </a:t>
            </a:r>
            <a:r>
              <a:rPr lang="sk-SK" altLang="cs-CZ" dirty="0" err="1">
                <a:solidFill>
                  <a:srgbClr val="002060"/>
                </a:solidFill>
              </a:rPr>
              <a:t>dsDNA</a:t>
            </a:r>
            <a:r>
              <a:rPr lang="sk-SK" altLang="cs-CZ" dirty="0">
                <a:solidFill>
                  <a:srgbClr val="002060"/>
                </a:solidFill>
              </a:rPr>
              <a:t> – </a:t>
            </a:r>
            <a:r>
              <a:rPr lang="sk-SK" altLang="cs-CZ" dirty="0" err="1">
                <a:solidFill>
                  <a:srgbClr val="002060"/>
                </a:solidFill>
              </a:rPr>
              <a:t>specifické</a:t>
            </a:r>
            <a:r>
              <a:rPr lang="sk-SK" altLang="cs-CZ" dirty="0">
                <a:solidFill>
                  <a:srgbClr val="002060"/>
                </a:solidFill>
              </a:rPr>
              <a:t> pro </a:t>
            </a:r>
            <a:r>
              <a:rPr lang="sk-SK" altLang="cs-CZ" dirty="0" smtClean="0">
                <a:solidFill>
                  <a:srgbClr val="002060"/>
                </a:solidFill>
              </a:rPr>
              <a:t>SLE - </a:t>
            </a:r>
            <a:r>
              <a:rPr lang="sk-SK" altLang="cs-CZ" dirty="0" err="1">
                <a:solidFill>
                  <a:srgbClr val="002060"/>
                </a:solidFill>
              </a:rPr>
              <a:t>přítomné</a:t>
            </a:r>
            <a:r>
              <a:rPr lang="sk-SK" altLang="cs-CZ" dirty="0">
                <a:solidFill>
                  <a:srgbClr val="002060"/>
                </a:solidFill>
              </a:rPr>
              <a:t> v 70% </a:t>
            </a:r>
            <a:r>
              <a:rPr lang="sk-SK" altLang="cs-CZ" dirty="0" err="1">
                <a:solidFill>
                  <a:srgbClr val="002060"/>
                </a:solidFill>
              </a:rPr>
              <a:t>případů</a:t>
            </a:r>
            <a:endParaRPr lang="sk-SK" altLang="cs-CZ" dirty="0">
              <a:solidFill>
                <a:srgbClr val="002060"/>
              </a:solidFill>
            </a:endParaRPr>
          </a:p>
          <a:p>
            <a:pPr>
              <a:buFont typeface="Arial" panose="020B0604020202020204" pitchFamily="34" charset="0"/>
              <a:buAutoNum type="alphaLcParenR" startAt="3"/>
            </a:pPr>
            <a:r>
              <a:rPr lang="sk-SK" altLang="cs-CZ" dirty="0" err="1">
                <a:solidFill>
                  <a:srgbClr val="002060"/>
                </a:solidFill>
              </a:rPr>
              <a:t>anti-histonové</a:t>
            </a:r>
            <a:r>
              <a:rPr lang="sk-SK" altLang="cs-CZ" dirty="0">
                <a:solidFill>
                  <a:srgbClr val="002060"/>
                </a:solidFill>
              </a:rPr>
              <a:t> protilátky - </a:t>
            </a:r>
            <a:r>
              <a:rPr lang="sk-SK" altLang="cs-CZ" dirty="0" err="1">
                <a:solidFill>
                  <a:srgbClr val="002060"/>
                </a:solidFill>
              </a:rPr>
              <a:t>specifické</a:t>
            </a:r>
            <a:r>
              <a:rPr lang="sk-SK" altLang="cs-CZ" dirty="0">
                <a:solidFill>
                  <a:srgbClr val="002060"/>
                </a:solidFill>
              </a:rPr>
              <a:t> pro </a:t>
            </a:r>
            <a:r>
              <a:rPr lang="sk-SK" altLang="cs-CZ" dirty="0" err="1" smtClean="0">
                <a:solidFill>
                  <a:srgbClr val="002060"/>
                </a:solidFill>
              </a:rPr>
              <a:t>léky</a:t>
            </a:r>
            <a:r>
              <a:rPr lang="sk-SK" altLang="cs-CZ" dirty="0" smtClean="0">
                <a:solidFill>
                  <a:srgbClr val="002060"/>
                </a:solidFill>
              </a:rPr>
              <a:t> indukovaný  </a:t>
            </a:r>
            <a:r>
              <a:rPr lang="sk-SK" altLang="cs-CZ" dirty="0" err="1">
                <a:solidFill>
                  <a:srgbClr val="002060"/>
                </a:solidFill>
              </a:rPr>
              <a:t>lupus</a:t>
            </a:r>
            <a:endParaRPr lang="sk-SK" altLang="cs-CZ" dirty="0">
              <a:solidFill>
                <a:srgbClr val="002060"/>
              </a:solidFill>
            </a:endParaRPr>
          </a:p>
          <a:p>
            <a:pPr>
              <a:buFont typeface="Arial" panose="020B0604020202020204" pitchFamily="34" charset="0"/>
              <a:buAutoNum type="alphaLcParenR" startAt="3"/>
            </a:pPr>
            <a:endParaRPr lang="sk-SK" altLang="cs-CZ" dirty="0">
              <a:solidFill>
                <a:srgbClr val="002060"/>
              </a:solidFill>
            </a:endParaRPr>
          </a:p>
          <a:p>
            <a:pPr>
              <a:buFont typeface="Arial" panose="020B0604020202020204" pitchFamily="34" charset="0"/>
              <a:buAutoNum type="arabicPeriod" startAt="2"/>
            </a:pPr>
            <a:r>
              <a:rPr lang="sk-SK" altLang="cs-CZ" b="1" dirty="0">
                <a:solidFill>
                  <a:srgbClr val="002060"/>
                </a:solidFill>
              </a:rPr>
              <a:t> </a:t>
            </a:r>
            <a:r>
              <a:rPr lang="sk-SK" altLang="cs-CZ" b="1" dirty="0" err="1">
                <a:solidFill>
                  <a:srgbClr val="002060"/>
                </a:solidFill>
              </a:rPr>
              <a:t>anti</a:t>
            </a:r>
            <a:r>
              <a:rPr lang="sk-SK" altLang="cs-CZ" b="1" dirty="0">
                <a:solidFill>
                  <a:srgbClr val="002060"/>
                </a:solidFill>
              </a:rPr>
              <a:t>-ENA</a:t>
            </a:r>
            <a:r>
              <a:rPr lang="sk-SK" altLang="cs-CZ" dirty="0">
                <a:solidFill>
                  <a:srgbClr val="002060"/>
                </a:solidFill>
              </a:rPr>
              <a:t>( </a:t>
            </a:r>
            <a:r>
              <a:rPr lang="sk-SK" altLang="cs-CZ" dirty="0" err="1">
                <a:solidFill>
                  <a:srgbClr val="002060"/>
                </a:solidFill>
              </a:rPr>
              <a:t>anti</a:t>
            </a:r>
            <a:r>
              <a:rPr lang="sk-SK" altLang="cs-CZ" dirty="0">
                <a:solidFill>
                  <a:srgbClr val="002060"/>
                </a:solidFill>
              </a:rPr>
              <a:t> -</a:t>
            </a:r>
            <a:r>
              <a:rPr lang="sk-SK" altLang="cs-CZ" dirty="0" err="1">
                <a:solidFill>
                  <a:srgbClr val="002060"/>
                </a:solidFill>
              </a:rPr>
              <a:t>extrahovatelný</a:t>
            </a:r>
            <a:r>
              <a:rPr lang="sk-SK" altLang="cs-CZ" dirty="0">
                <a:solidFill>
                  <a:srgbClr val="002060"/>
                </a:solidFill>
              </a:rPr>
              <a:t> </a:t>
            </a:r>
            <a:r>
              <a:rPr lang="sk-SK" altLang="cs-CZ" dirty="0" err="1">
                <a:solidFill>
                  <a:srgbClr val="002060"/>
                </a:solidFill>
              </a:rPr>
              <a:t>nukleární</a:t>
            </a:r>
            <a:r>
              <a:rPr lang="sk-SK" altLang="cs-CZ" dirty="0">
                <a:solidFill>
                  <a:srgbClr val="002060"/>
                </a:solidFill>
              </a:rPr>
              <a:t> </a:t>
            </a:r>
            <a:r>
              <a:rPr lang="sk-SK" altLang="cs-CZ" dirty="0" err="1">
                <a:solidFill>
                  <a:srgbClr val="002060"/>
                </a:solidFill>
              </a:rPr>
              <a:t>antigen</a:t>
            </a:r>
            <a:r>
              <a:rPr lang="sk-SK" altLang="cs-CZ" dirty="0">
                <a:solidFill>
                  <a:srgbClr val="002060"/>
                </a:solidFill>
              </a:rPr>
              <a:t>)</a:t>
            </a:r>
          </a:p>
          <a:p>
            <a:pPr>
              <a:buFont typeface="Arial" panose="020B0604020202020204" pitchFamily="34" charset="0"/>
              <a:buAutoNum type="arabicPeriod" startAt="2"/>
            </a:pPr>
            <a:endParaRPr lang="sk-SK" altLang="cs-CZ" dirty="0">
              <a:solidFill>
                <a:srgbClr val="002060"/>
              </a:solidFill>
            </a:endParaRPr>
          </a:p>
          <a:p>
            <a:endParaRPr lang="sk-SK" altLang="cs-CZ" dirty="0">
              <a:solidFill>
                <a:srgbClr val="00206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196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000" dirty="0" smtClean="0">
                <a:solidFill>
                  <a:srgbClr val="C00000"/>
                </a:solidFill>
              </a:rPr>
              <a:t>Autoprotilátky</a:t>
            </a:r>
            <a:endParaRPr lang="cs-CZ" altLang="cs-CZ" sz="4000" dirty="0">
              <a:solidFill>
                <a:srgbClr val="C00000"/>
              </a:solidFill>
            </a:endParaRPr>
          </a:p>
        </p:txBody>
      </p:sp>
      <p:sp>
        <p:nvSpPr>
          <p:cNvPr id="65539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800" b="1" dirty="0" err="1">
                <a:solidFill>
                  <a:srgbClr val="002060"/>
                </a:solidFill>
              </a:rPr>
              <a:t>Autoprotiátky</a:t>
            </a:r>
            <a:r>
              <a:rPr lang="cs-CZ" altLang="cs-CZ" sz="2800" b="1" dirty="0">
                <a:solidFill>
                  <a:srgbClr val="002060"/>
                </a:solidFill>
              </a:rPr>
              <a:t>: ANA, </a:t>
            </a:r>
            <a:r>
              <a:rPr lang="cs-CZ" altLang="cs-CZ" sz="2800" b="1" dirty="0" err="1">
                <a:solidFill>
                  <a:srgbClr val="002060"/>
                </a:solidFill>
              </a:rPr>
              <a:t>dsDNA</a:t>
            </a:r>
            <a:r>
              <a:rPr lang="cs-CZ" altLang="cs-CZ" sz="2800" b="1" dirty="0">
                <a:solidFill>
                  <a:srgbClr val="002060"/>
                </a:solidFill>
              </a:rPr>
              <a:t>, ENA</a:t>
            </a:r>
            <a:r>
              <a:rPr lang="cs-CZ" altLang="cs-CZ" sz="2800" dirty="0">
                <a:solidFill>
                  <a:srgbClr val="002060"/>
                </a:solidFill>
              </a:rPr>
              <a:t> (SS-A/Ro, SS-A/La), </a:t>
            </a:r>
            <a:r>
              <a:rPr lang="cs-CZ" altLang="cs-CZ" sz="2800" dirty="0" err="1">
                <a:solidFill>
                  <a:srgbClr val="002060"/>
                </a:solidFill>
              </a:rPr>
              <a:t>Sm</a:t>
            </a:r>
            <a:r>
              <a:rPr lang="cs-CZ" altLang="cs-CZ" sz="2800" dirty="0">
                <a:solidFill>
                  <a:srgbClr val="002060"/>
                </a:solidFill>
              </a:rPr>
              <a:t>, proti </a:t>
            </a:r>
            <a:r>
              <a:rPr lang="cs-CZ" altLang="cs-CZ" sz="2800" dirty="0" err="1">
                <a:solidFill>
                  <a:srgbClr val="002060"/>
                </a:solidFill>
              </a:rPr>
              <a:t>nukleozomům</a:t>
            </a:r>
            <a:r>
              <a:rPr lang="cs-CZ" altLang="cs-CZ" sz="2800" dirty="0">
                <a:solidFill>
                  <a:srgbClr val="002060"/>
                </a:solidFill>
              </a:rPr>
              <a:t>, fosfolipidům</a:t>
            </a:r>
          </a:p>
          <a:p>
            <a:endParaRPr lang="cs-CZ" altLang="cs-CZ" sz="2800" dirty="0"/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852738"/>
            <a:ext cx="1990725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1" name="Picture 5" descr="dsD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860800"/>
            <a:ext cx="228600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2" name="Picture 6" descr="A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716338"/>
            <a:ext cx="1187450" cy="178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652963"/>
            <a:ext cx="1990725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5693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304800"/>
            <a:ext cx="8610600" cy="914400"/>
          </a:xfrm>
        </p:spPr>
        <p:txBody>
          <a:bodyPr anchor="b">
            <a:normAutofit/>
          </a:bodyPr>
          <a:lstStyle/>
          <a:p>
            <a:pPr eaLnBrk="1" hangingPunct="1"/>
            <a:r>
              <a:rPr lang="cs-CZ" dirty="0" smtClean="0">
                <a:solidFill>
                  <a:srgbClr val="C00000"/>
                </a:solidFill>
              </a:rPr>
              <a:t>Revmatoidní </a:t>
            </a:r>
            <a:r>
              <a:rPr lang="cs-CZ" dirty="0" err="1" smtClean="0">
                <a:solidFill>
                  <a:srgbClr val="C00000"/>
                </a:solidFill>
              </a:rPr>
              <a:t>arthritida</a:t>
            </a:r>
            <a:endParaRPr lang="cs-CZ" dirty="0" smtClean="0">
              <a:solidFill>
                <a:srgbClr val="C00000"/>
              </a:solidFill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219200"/>
            <a:ext cx="8062664" cy="48768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b="1" dirty="0">
                <a:solidFill>
                  <a:srgbClr val="002060"/>
                </a:solidFill>
              </a:rPr>
              <a:t>S</a:t>
            </a:r>
            <a:r>
              <a:rPr lang="cs-CZ" b="1" dirty="0" smtClean="0">
                <a:solidFill>
                  <a:srgbClr val="002060"/>
                </a:solidFill>
              </a:rPr>
              <a:t>ystémové autoimunitní onemocnění </a:t>
            </a:r>
            <a:r>
              <a:rPr lang="cs-CZ" dirty="0" smtClean="0">
                <a:solidFill>
                  <a:srgbClr val="002060"/>
                </a:solidFill>
              </a:rPr>
              <a:t>primárně postihující kloubní synovii.</a:t>
            </a:r>
          </a:p>
          <a:p>
            <a:pPr eaLnBrk="1" hangingPunct="1"/>
            <a:r>
              <a:rPr lang="cs-CZ" dirty="0">
                <a:solidFill>
                  <a:srgbClr val="002060"/>
                </a:solidFill>
              </a:rPr>
              <a:t>D</a:t>
            </a:r>
            <a:r>
              <a:rPr lang="cs-CZ" dirty="0" smtClean="0">
                <a:solidFill>
                  <a:srgbClr val="002060"/>
                </a:solidFill>
              </a:rPr>
              <a:t>ochází k postižení i dalších orgánů</a:t>
            </a:r>
          </a:p>
          <a:p>
            <a:pPr lvl="1" eaLnBrk="1" hangingPunct="1"/>
            <a:r>
              <a:rPr lang="cs-CZ" b="1" dirty="0" smtClean="0">
                <a:solidFill>
                  <a:srgbClr val="002060"/>
                </a:solidFill>
              </a:rPr>
              <a:t>kloubní projevy</a:t>
            </a:r>
          </a:p>
          <a:p>
            <a:pPr lvl="2" eaLnBrk="1" hangingPunct="1"/>
            <a:r>
              <a:rPr lang="cs-CZ" dirty="0" smtClean="0">
                <a:solidFill>
                  <a:srgbClr val="002060"/>
                </a:solidFill>
              </a:rPr>
              <a:t>bazální a střední klouby rukou - postupně vřetenovitý tvar, postup centripetálně  symetrický</a:t>
            </a:r>
          </a:p>
          <a:p>
            <a:pPr lvl="2" eaLnBrk="1" hangingPunct="1"/>
            <a:r>
              <a:rPr lang="cs-CZ" dirty="0" smtClean="0">
                <a:solidFill>
                  <a:srgbClr val="002060"/>
                </a:solidFill>
              </a:rPr>
              <a:t>bolesti, ztráty síly, ranní ztuhlost rukou</a:t>
            </a:r>
          </a:p>
          <a:p>
            <a:pPr lvl="2" eaLnBrk="1" hangingPunct="1"/>
            <a:r>
              <a:rPr lang="cs-CZ" dirty="0" smtClean="0">
                <a:solidFill>
                  <a:srgbClr val="002060"/>
                </a:solidFill>
              </a:rPr>
              <a:t>únavnost, </a:t>
            </a:r>
            <a:r>
              <a:rPr lang="cs-CZ" dirty="0" err="1" smtClean="0">
                <a:solidFill>
                  <a:srgbClr val="002060"/>
                </a:solidFill>
              </a:rPr>
              <a:t>subfebrilie</a:t>
            </a:r>
            <a:r>
              <a:rPr lang="cs-CZ" dirty="0" smtClean="0">
                <a:solidFill>
                  <a:srgbClr val="002060"/>
                </a:solidFill>
              </a:rPr>
              <a:t>, úbytek hmotnosti</a:t>
            </a:r>
          </a:p>
          <a:p>
            <a:pPr lvl="1" eaLnBrk="1" hangingPunct="1"/>
            <a:r>
              <a:rPr lang="cs-CZ" b="1" dirty="0" err="1" smtClean="0">
                <a:solidFill>
                  <a:srgbClr val="002060"/>
                </a:solidFill>
              </a:rPr>
              <a:t>mimokloubní</a:t>
            </a:r>
            <a:r>
              <a:rPr lang="cs-CZ" b="1" dirty="0" smtClean="0">
                <a:solidFill>
                  <a:srgbClr val="002060"/>
                </a:solidFill>
              </a:rPr>
              <a:t> projevy</a:t>
            </a:r>
            <a:endParaRPr lang="cs-CZ" dirty="0" smtClean="0">
              <a:solidFill>
                <a:srgbClr val="002060"/>
              </a:solidFill>
            </a:endParaRPr>
          </a:p>
          <a:p>
            <a:pPr lvl="2" eaLnBrk="1" hangingPunct="1"/>
            <a:r>
              <a:rPr lang="cs-CZ" dirty="0" smtClean="0">
                <a:solidFill>
                  <a:srgbClr val="002060"/>
                </a:solidFill>
              </a:rPr>
              <a:t>vaskulitida, atrofie kůže a svalů, splenomegalie, osteoporóza, amyloidóza zejména ledvin</a:t>
            </a:r>
          </a:p>
          <a:p>
            <a:pPr eaLnBrk="1" hangingPunct="1"/>
            <a:endParaRPr lang="cs-CZ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71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lergie-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9144000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032000" y="787400"/>
            <a:ext cx="495302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en-US" sz="4000" dirty="0">
                <a:solidFill>
                  <a:srgbClr val="C00000"/>
                </a:solidFill>
                <a:latin typeface="+mj-lt"/>
              </a:rPr>
              <a:t>Type-I hypersensitivity</a:t>
            </a:r>
            <a:endParaRPr lang="en-GB" altLang="en-US" sz="40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489005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48680"/>
            <a:ext cx="8229600" cy="1152128"/>
          </a:xfrm>
        </p:spPr>
        <p:txBody>
          <a:bodyPr>
            <a:noAutofit/>
          </a:bodyPr>
          <a:lstStyle/>
          <a:p>
            <a:pPr eaLnBrk="1" hangingPunct="1"/>
            <a:r>
              <a:rPr lang="cs-CZ" sz="4000" dirty="0" smtClean="0">
                <a:solidFill>
                  <a:srgbClr val="C00000"/>
                </a:solidFill>
              </a:rPr>
              <a:t>Laboratorní diagnostika revmatoidní artritidy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pPr eaLnBrk="1" hangingPunct="1"/>
            <a:endParaRPr lang="cs-CZ" dirty="0" smtClean="0">
              <a:solidFill>
                <a:srgbClr val="002060"/>
              </a:solidFill>
            </a:endParaRPr>
          </a:p>
          <a:p>
            <a:pPr eaLnBrk="1" hangingPunct="1"/>
            <a:r>
              <a:rPr lang="cs-CZ" dirty="0" smtClean="0">
                <a:solidFill>
                  <a:srgbClr val="002060"/>
                </a:solidFill>
              </a:rPr>
              <a:t>Revmatoidní faktor (především </a:t>
            </a:r>
            <a:r>
              <a:rPr lang="cs-CZ" dirty="0" err="1" smtClean="0">
                <a:solidFill>
                  <a:srgbClr val="002060"/>
                </a:solidFill>
              </a:rPr>
              <a:t>IgM</a:t>
            </a:r>
            <a:r>
              <a:rPr lang="cs-CZ" dirty="0" smtClean="0">
                <a:solidFill>
                  <a:srgbClr val="002060"/>
                </a:solidFill>
              </a:rPr>
              <a:t> a </a:t>
            </a:r>
            <a:r>
              <a:rPr lang="cs-CZ" dirty="0" err="1" smtClean="0">
                <a:solidFill>
                  <a:srgbClr val="002060"/>
                </a:solidFill>
              </a:rPr>
              <a:t>IgG</a:t>
            </a:r>
            <a:r>
              <a:rPr lang="cs-CZ" dirty="0" smtClean="0">
                <a:solidFill>
                  <a:srgbClr val="002060"/>
                </a:solidFill>
              </a:rPr>
              <a:t>)</a:t>
            </a:r>
          </a:p>
          <a:p>
            <a:pPr eaLnBrk="1" hangingPunct="1"/>
            <a:r>
              <a:rPr lang="cs-CZ" dirty="0" smtClean="0">
                <a:solidFill>
                  <a:srgbClr val="002060"/>
                </a:solidFill>
              </a:rPr>
              <a:t>Protilátky proti cyklickým </a:t>
            </a:r>
            <a:r>
              <a:rPr lang="cs-CZ" dirty="0" err="1" smtClean="0">
                <a:solidFill>
                  <a:srgbClr val="002060"/>
                </a:solidFill>
              </a:rPr>
              <a:t>citrulinovaným</a:t>
            </a:r>
            <a:r>
              <a:rPr lang="cs-CZ" dirty="0" smtClean="0">
                <a:solidFill>
                  <a:srgbClr val="002060"/>
                </a:solidFill>
              </a:rPr>
              <a:t> peptidům (anti CCP)</a:t>
            </a:r>
          </a:p>
          <a:p>
            <a:pPr eaLnBrk="1" hangingPunct="1"/>
            <a:r>
              <a:rPr lang="cs-CZ" dirty="0" err="1" smtClean="0">
                <a:solidFill>
                  <a:srgbClr val="002060"/>
                </a:solidFill>
              </a:rPr>
              <a:t>Hypergamaglobulinémie</a:t>
            </a:r>
            <a:endParaRPr lang="cs-CZ" dirty="0" smtClean="0">
              <a:solidFill>
                <a:srgbClr val="002060"/>
              </a:solidFill>
            </a:endParaRPr>
          </a:p>
          <a:p>
            <a:pPr eaLnBrk="1" hangingPunct="1"/>
            <a:r>
              <a:rPr lang="cs-CZ" dirty="0" smtClean="0">
                <a:solidFill>
                  <a:srgbClr val="002060"/>
                </a:solidFill>
              </a:rPr>
              <a:t>Vysoká sedimentace, zvýšení CRP</a:t>
            </a:r>
          </a:p>
        </p:txBody>
      </p:sp>
    </p:spTree>
    <p:extLst>
      <p:ext uri="{BB962C8B-B14F-4D97-AF65-F5344CB8AC3E}">
        <p14:creationId xmlns:p14="http://schemas.microsoft.com/office/powerpoint/2010/main" val="224780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60350"/>
            <a:ext cx="8385175" cy="1431925"/>
          </a:xfrm>
        </p:spPr>
        <p:txBody>
          <a:bodyPr>
            <a:normAutofit/>
          </a:bodyPr>
          <a:lstStyle/>
          <a:p>
            <a:r>
              <a:rPr lang="cs-CZ" altLang="cs-CZ" sz="4000" dirty="0" err="1" smtClean="0">
                <a:solidFill>
                  <a:srgbClr val="C00000"/>
                </a:solidFill>
              </a:rPr>
              <a:t>Sj</a:t>
            </a:r>
            <a:r>
              <a:rPr lang="cs-CZ" sz="4000" dirty="0" err="1" smtClean="0">
                <a:solidFill>
                  <a:srgbClr val="C00000"/>
                </a:solidFill>
              </a:rPr>
              <a:t>ö</a:t>
            </a:r>
            <a:r>
              <a:rPr lang="cs-CZ" altLang="cs-CZ" sz="4000" dirty="0" err="1" smtClean="0">
                <a:solidFill>
                  <a:srgbClr val="C00000"/>
                </a:solidFill>
              </a:rPr>
              <a:t>grenův</a:t>
            </a:r>
            <a:r>
              <a:rPr lang="cs-CZ" altLang="cs-CZ" sz="4000" dirty="0" smtClean="0">
                <a:solidFill>
                  <a:srgbClr val="C00000"/>
                </a:solidFill>
              </a:rPr>
              <a:t> syndrom</a:t>
            </a:r>
            <a:endParaRPr lang="cs-CZ" altLang="cs-CZ" sz="4000" dirty="0">
              <a:solidFill>
                <a:srgbClr val="C00000"/>
              </a:solidFill>
            </a:endParaRPr>
          </a:p>
        </p:txBody>
      </p:sp>
      <p:sp>
        <p:nvSpPr>
          <p:cNvPr id="7168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68313" y="1673225"/>
            <a:ext cx="8229600" cy="51847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altLang="cs-CZ" sz="2800" dirty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cs-CZ" sz="2800" dirty="0" smtClean="0">
                <a:solidFill>
                  <a:srgbClr val="002060"/>
                </a:solidFill>
              </a:rPr>
              <a:t>Chronické </a:t>
            </a:r>
            <a:r>
              <a:rPr lang="cs-CZ" altLang="cs-CZ" sz="2800" dirty="0">
                <a:solidFill>
                  <a:srgbClr val="002060"/>
                </a:solidFill>
              </a:rPr>
              <a:t>zánětlivé onemocnění charakteristické postižením exokrinních žláz (slinných, slzných, gastrointestinálního, urogenitálního systému a kůže</a:t>
            </a:r>
            <a:r>
              <a:rPr lang="cs-CZ" altLang="cs-CZ" sz="2800" dirty="0" smtClean="0">
                <a:solidFill>
                  <a:srgbClr val="002060"/>
                </a:solidFill>
              </a:rPr>
              <a:t>). </a:t>
            </a:r>
            <a:endParaRPr lang="cs-CZ" altLang="cs-CZ" sz="2800" dirty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</a:pPr>
            <a:endParaRPr lang="cs-CZ" altLang="cs-CZ" sz="2800" b="1" dirty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cs-CZ" sz="2800" dirty="0" smtClean="0">
                <a:solidFill>
                  <a:srgbClr val="002060"/>
                </a:solidFill>
              </a:rPr>
              <a:t>Primární</a:t>
            </a:r>
            <a:r>
              <a:rPr lang="cs-CZ" altLang="cs-CZ" sz="2800" dirty="0">
                <a:solidFill>
                  <a:srgbClr val="002060"/>
                </a:solidFill>
              </a:rPr>
              <a:t> </a:t>
            </a:r>
            <a:r>
              <a:rPr lang="cs-CZ" altLang="cs-CZ" sz="2800" dirty="0" smtClean="0">
                <a:solidFill>
                  <a:srgbClr val="002060"/>
                </a:solidFill>
              </a:rPr>
              <a:t>projevy</a:t>
            </a:r>
            <a:r>
              <a:rPr lang="cs-CZ" altLang="cs-CZ" sz="2800" dirty="0">
                <a:solidFill>
                  <a:srgbClr val="002060"/>
                </a:solidFill>
              </a:rPr>
              <a:t>: xerostomie, xeroftalmie, atrofická glositida, zvýšená kazivost zubů, poruchy motility ezofagu, atrofická </a:t>
            </a:r>
            <a:r>
              <a:rPr lang="cs-CZ" altLang="cs-CZ" sz="2800" dirty="0" smtClean="0">
                <a:solidFill>
                  <a:srgbClr val="002060"/>
                </a:solidFill>
              </a:rPr>
              <a:t>gastritida.</a:t>
            </a:r>
            <a:endParaRPr lang="cs-CZ" altLang="cs-CZ" sz="2800" dirty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</a:pPr>
            <a:endParaRPr lang="cs-CZ" altLang="cs-CZ" sz="2800" b="1" dirty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cs-CZ" sz="2800" dirty="0">
                <a:solidFill>
                  <a:srgbClr val="002060"/>
                </a:solidFill>
              </a:rPr>
              <a:t>Neerozivní </a:t>
            </a:r>
            <a:r>
              <a:rPr lang="cs-CZ" altLang="cs-CZ" sz="2800" dirty="0" err="1">
                <a:solidFill>
                  <a:srgbClr val="002060"/>
                </a:solidFill>
              </a:rPr>
              <a:t>polyartritida</a:t>
            </a:r>
            <a:r>
              <a:rPr lang="cs-CZ" altLang="cs-CZ" sz="2800" dirty="0">
                <a:solidFill>
                  <a:srgbClr val="002060"/>
                </a:solidFill>
              </a:rPr>
              <a:t>, </a:t>
            </a:r>
            <a:r>
              <a:rPr lang="cs-CZ" altLang="cs-CZ" sz="2800" dirty="0" err="1">
                <a:solidFill>
                  <a:srgbClr val="002060"/>
                </a:solidFill>
              </a:rPr>
              <a:t>pancreatitida</a:t>
            </a:r>
            <a:r>
              <a:rPr lang="cs-CZ" altLang="cs-CZ" sz="2800" dirty="0">
                <a:solidFill>
                  <a:srgbClr val="002060"/>
                </a:solidFill>
              </a:rPr>
              <a:t>, intersticiální plicní postižení, renální tubulární </a:t>
            </a:r>
            <a:r>
              <a:rPr lang="cs-CZ" altLang="cs-CZ" sz="2800" dirty="0" err="1">
                <a:solidFill>
                  <a:srgbClr val="002060"/>
                </a:solidFill>
              </a:rPr>
              <a:t>acidosa</a:t>
            </a:r>
            <a:r>
              <a:rPr lang="cs-CZ" altLang="cs-CZ" sz="2800" dirty="0">
                <a:solidFill>
                  <a:srgbClr val="002060"/>
                </a:solidFill>
              </a:rPr>
              <a:t>, </a:t>
            </a:r>
            <a:r>
              <a:rPr lang="cs-CZ" altLang="cs-CZ" sz="2800" dirty="0" err="1">
                <a:solidFill>
                  <a:srgbClr val="002060"/>
                </a:solidFill>
              </a:rPr>
              <a:t>Raynaudův</a:t>
            </a:r>
            <a:r>
              <a:rPr lang="cs-CZ" altLang="cs-CZ" sz="2800" dirty="0">
                <a:solidFill>
                  <a:srgbClr val="002060"/>
                </a:solidFill>
              </a:rPr>
              <a:t> fenomén, </a:t>
            </a:r>
            <a:r>
              <a:rPr lang="cs-CZ" altLang="cs-CZ" sz="2800" dirty="0" err="1">
                <a:solidFill>
                  <a:srgbClr val="002060"/>
                </a:solidFill>
              </a:rPr>
              <a:t>recid</a:t>
            </a:r>
            <a:r>
              <a:rPr lang="cs-CZ" altLang="cs-CZ" sz="2800" dirty="0">
                <a:solidFill>
                  <a:srgbClr val="002060"/>
                </a:solidFill>
              </a:rPr>
              <a:t>. </a:t>
            </a:r>
            <a:r>
              <a:rPr lang="cs-CZ" altLang="cs-CZ" sz="2800" dirty="0" smtClean="0">
                <a:solidFill>
                  <a:srgbClr val="002060"/>
                </a:solidFill>
              </a:rPr>
              <a:t>kolpitidy.</a:t>
            </a:r>
            <a:endParaRPr lang="cs-CZ" altLang="cs-CZ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5078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 smtClean="0">
                <a:solidFill>
                  <a:srgbClr val="C00000"/>
                </a:solidFill>
              </a:rPr>
              <a:t>Autoprotilátky</a:t>
            </a:r>
            <a:r>
              <a:rPr lang="cs-CZ" altLang="cs-CZ" sz="3600" dirty="0" smtClean="0"/>
              <a:t> </a:t>
            </a:r>
            <a:endParaRPr lang="cs-CZ" altLang="cs-CZ" sz="3600" dirty="0"/>
          </a:p>
        </p:txBody>
      </p:sp>
      <p:sp>
        <p:nvSpPr>
          <p:cNvPr id="73731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 b="1" dirty="0">
                <a:solidFill>
                  <a:srgbClr val="002060"/>
                </a:solidFill>
              </a:rPr>
              <a:t>autoprotilátky</a:t>
            </a:r>
            <a:r>
              <a:rPr lang="cs-CZ" altLang="cs-CZ" sz="2400" dirty="0">
                <a:solidFill>
                  <a:srgbClr val="002060"/>
                </a:solidFill>
              </a:rPr>
              <a:t> proti </a:t>
            </a:r>
            <a:r>
              <a:rPr lang="cs-CZ" altLang="cs-CZ" sz="2400" b="1" dirty="0">
                <a:solidFill>
                  <a:srgbClr val="002060"/>
                </a:solidFill>
              </a:rPr>
              <a:t>ENA</a:t>
            </a:r>
            <a:r>
              <a:rPr lang="cs-CZ" altLang="cs-CZ" sz="2400" dirty="0">
                <a:solidFill>
                  <a:srgbClr val="002060"/>
                </a:solidFill>
              </a:rPr>
              <a:t> = extrahovatelným nukleárním antigenům (SS-A, SS-B),</a:t>
            </a:r>
            <a:r>
              <a:rPr lang="cs-CZ" altLang="cs-CZ" sz="2400" b="1" dirty="0">
                <a:solidFill>
                  <a:srgbClr val="002060"/>
                </a:solidFill>
              </a:rPr>
              <a:t>ANA</a:t>
            </a:r>
            <a:r>
              <a:rPr lang="cs-CZ" altLang="cs-CZ" sz="2400" dirty="0">
                <a:solidFill>
                  <a:srgbClr val="002060"/>
                </a:solidFill>
              </a:rPr>
              <a:t>- zrnitý typ, RF</a:t>
            </a:r>
          </a:p>
          <a:p>
            <a:pPr marL="0" indent="0">
              <a:buNone/>
            </a:pPr>
            <a:endParaRPr lang="cs-CZ" altLang="cs-CZ" sz="2400" dirty="0"/>
          </a:p>
        </p:txBody>
      </p:sp>
      <p:pic>
        <p:nvPicPr>
          <p:cNvPr id="73732" name="Picture 4" descr="slin.žl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76600"/>
            <a:ext cx="19050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648200"/>
            <a:ext cx="1990725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4" name="Picture 6" descr="en_a10fig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197225"/>
            <a:ext cx="3917950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13563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C00000"/>
                </a:solidFill>
              </a:rPr>
              <a:t>Autoimuntní</a:t>
            </a:r>
            <a:r>
              <a:rPr lang="cs-CZ" dirty="0">
                <a:solidFill>
                  <a:srgbClr val="C00000"/>
                </a:solidFill>
              </a:rPr>
              <a:t> onemocnění jater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002060"/>
                </a:solidFill>
              </a:rPr>
              <a:t>Autoimunitní </a:t>
            </a:r>
            <a:r>
              <a:rPr lang="cs-CZ" dirty="0" smtClean="0">
                <a:solidFill>
                  <a:srgbClr val="002060"/>
                </a:solidFill>
              </a:rPr>
              <a:t>hepatitida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Primární biliární cirhóza</a:t>
            </a:r>
          </a:p>
          <a:p>
            <a:r>
              <a:rPr lang="en-GB" dirty="0" err="1">
                <a:solidFill>
                  <a:srgbClr val="002060"/>
                </a:solidFill>
              </a:rPr>
              <a:t>Progresivní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sklerotizující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cholangitida</a:t>
            </a:r>
            <a:endParaRPr lang="cs-CZ" dirty="0" smtClean="0">
              <a:solidFill>
                <a:srgbClr val="00206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532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>
            <a:normAutofit/>
          </a:bodyPr>
          <a:lstStyle/>
          <a:p>
            <a:r>
              <a:rPr lang="cs-CZ" altLang="cs-CZ" sz="3600" b="0" dirty="0" smtClean="0">
                <a:solidFill>
                  <a:srgbClr val="C00000"/>
                </a:solidFill>
              </a:rPr>
              <a:t>Autoimunitní  hepatitidy</a:t>
            </a:r>
            <a:endParaRPr lang="cs-CZ" altLang="cs-CZ" sz="3600" b="0" dirty="0">
              <a:solidFill>
                <a:srgbClr val="C00000"/>
              </a:solidFill>
            </a:endParaRPr>
          </a:p>
        </p:txBody>
      </p:sp>
      <p:sp>
        <p:nvSpPr>
          <p:cNvPr id="4915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52400" y="1484784"/>
            <a:ext cx="7772400" cy="506841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b="1" dirty="0">
                <a:solidFill>
                  <a:srgbClr val="002060"/>
                </a:solidFill>
              </a:rPr>
              <a:t>typ</a:t>
            </a:r>
            <a:r>
              <a:rPr lang="cs-CZ" altLang="cs-CZ" sz="2800" dirty="0">
                <a:solidFill>
                  <a:srgbClr val="002060"/>
                </a:solidFill>
              </a:rPr>
              <a:t> </a:t>
            </a:r>
            <a:r>
              <a:rPr lang="cs-CZ" altLang="cs-CZ" sz="2800" b="1" dirty="0">
                <a:solidFill>
                  <a:srgbClr val="002060"/>
                </a:solidFill>
              </a:rPr>
              <a:t>I</a:t>
            </a:r>
            <a:r>
              <a:rPr lang="cs-CZ" altLang="cs-CZ" sz="2800" dirty="0">
                <a:solidFill>
                  <a:srgbClr val="002060"/>
                </a:solidFill>
              </a:rPr>
              <a:t> - autoprotilátky proti </a:t>
            </a:r>
            <a:r>
              <a:rPr lang="cs-CZ" altLang="cs-CZ" sz="2800" b="1" dirty="0">
                <a:solidFill>
                  <a:srgbClr val="002060"/>
                </a:solidFill>
              </a:rPr>
              <a:t>SMA</a:t>
            </a:r>
            <a:r>
              <a:rPr lang="cs-CZ" altLang="cs-CZ" sz="2800" dirty="0">
                <a:solidFill>
                  <a:srgbClr val="002060"/>
                </a:solidFill>
              </a:rPr>
              <a:t>, ANA, ANCA, SLA </a:t>
            </a:r>
          </a:p>
          <a:p>
            <a:pPr>
              <a:lnSpc>
                <a:spcPct val="90000"/>
              </a:lnSpc>
            </a:pPr>
            <a:endParaRPr lang="cs-CZ" altLang="cs-CZ" sz="280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800" b="1" dirty="0">
                <a:solidFill>
                  <a:srgbClr val="002060"/>
                </a:solidFill>
              </a:rPr>
              <a:t>typ II –</a:t>
            </a:r>
            <a:r>
              <a:rPr lang="cs-CZ" altLang="cs-CZ" sz="2800" dirty="0">
                <a:solidFill>
                  <a:srgbClr val="002060"/>
                </a:solidFill>
              </a:rPr>
              <a:t> autoprotilátky proti antigenům </a:t>
            </a:r>
            <a:endParaRPr lang="cs-CZ" altLang="cs-CZ" sz="2800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800" dirty="0">
                <a:solidFill>
                  <a:srgbClr val="002060"/>
                </a:solidFill>
              </a:rPr>
              <a:t>		</a:t>
            </a:r>
            <a:r>
              <a:rPr lang="cs-CZ" altLang="cs-CZ" sz="2800" dirty="0" err="1" smtClean="0">
                <a:solidFill>
                  <a:srgbClr val="002060"/>
                </a:solidFill>
              </a:rPr>
              <a:t>mikrozómů</a:t>
            </a:r>
            <a:r>
              <a:rPr lang="cs-CZ" altLang="cs-CZ" sz="2800" dirty="0" smtClean="0">
                <a:solidFill>
                  <a:srgbClr val="002060"/>
                </a:solidFill>
              </a:rPr>
              <a:t> </a:t>
            </a:r>
            <a:r>
              <a:rPr lang="cs-CZ" altLang="cs-CZ" sz="2800" b="1" dirty="0">
                <a:solidFill>
                  <a:srgbClr val="002060"/>
                </a:solidFill>
              </a:rPr>
              <a:t>LKM-1 </a:t>
            </a:r>
            <a:endParaRPr lang="cs-CZ" altLang="cs-CZ" sz="280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</a:pPr>
            <a:endParaRPr lang="cs-CZ" altLang="cs-CZ" sz="280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800" b="1" dirty="0">
                <a:solidFill>
                  <a:srgbClr val="002060"/>
                </a:solidFill>
              </a:rPr>
              <a:t>typ III</a:t>
            </a:r>
            <a:r>
              <a:rPr lang="cs-CZ" altLang="cs-CZ" sz="2800" dirty="0">
                <a:solidFill>
                  <a:srgbClr val="002060"/>
                </a:solidFill>
              </a:rPr>
              <a:t> - autoprotilátky proti rozpustným jaterním </a:t>
            </a:r>
            <a:r>
              <a:rPr lang="cs-CZ" altLang="cs-CZ" sz="2800" dirty="0" smtClean="0">
                <a:solidFill>
                  <a:srgbClr val="002060"/>
                </a:solidFill>
              </a:rPr>
              <a:t>		antigenům </a:t>
            </a:r>
            <a:r>
              <a:rPr lang="cs-CZ" altLang="cs-CZ" sz="2800" b="1" dirty="0">
                <a:solidFill>
                  <a:srgbClr val="002060"/>
                </a:solidFill>
              </a:rPr>
              <a:t>SLA</a:t>
            </a:r>
          </a:p>
          <a:p>
            <a:pPr>
              <a:lnSpc>
                <a:spcPct val="90000"/>
              </a:lnSpc>
            </a:pPr>
            <a:endParaRPr lang="cs-CZ" altLang="cs-CZ" sz="2800" b="1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800" b="1" dirty="0">
                <a:solidFill>
                  <a:srgbClr val="002060"/>
                </a:solidFill>
              </a:rPr>
              <a:t>typ IV</a:t>
            </a:r>
            <a:r>
              <a:rPr lang="cs-CZ" altLang="cs-CZ" sz="2800" dirty="0">
                <a:solidFill>
                  <a:srgbClr val="002060"/>
                </a:solidFill>
              </a:rPr>
              <a:t> - překryvný syndrom s PBC - </a:t>
            </a:r>
            <a:r>
              <a:rPr lang="cs-CZ" altLang="cs-CZ" sz="2800" b="1" dirty="0">
                <a:solidFill>
                  <a:srgbClr val="002060"/>
                </a:solidFill>
              </a:rPr>
              <a:t>AMA</a:t>
            </a:r>
            <a:endParaRPr lang="cs-CZ" altLang="cs-CZ" sz="2800" dirty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</a:pPr>
            <a:endParaRPr lang="cs-CZ" altLang="cs-CZ" sz="2800" dirty="0"/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914400"/>
            <a:ext cx="122078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636838"/>
            <a:ext cx="1173163" cy="176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4797425"/>
            <a:ext cx="1193800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477955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>
                <a:solidFill>
                  <a:srgbClr val="C00000"/>
                </a:solidFill>
              </a:rPr>
              <a:t>Primární biliární cirhóza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b="1" dirty="0" smtClean="0">
                <a:solidFill>
                  <a:srgbClr val="002060"/>
                </a:solidFill>
              </a:rPr>
              <a:t>Orgánově specifická choroba.</a:t>
            </a:r>
          </a:p>
          <a:p>
            <a:pPr eaLnBrk="1" hangingPunct="1"/>
            <a:r>
              <a:rPr lang="cs-CZ" dirty="0" smtClean="0">
                <a:solidFill>
                  <a:srgbClr val="002060"/>
                </a:solidFill>
              </a:rPr>
              <a:t>Charakteristické klinické projevy:</a:t>
            </a:r>
            <a:br>
              <a:rPr lang="cs-CZ" dirty="0" smtClean="0">
                <a:solidFill>
                  <a:srgbClr val="002060"/>
                </a:solidFill>
              </a:rPr>
            </a:br>
            <a:r>
              <a:rPr lang="cs-CZ" dirty="0" smtClean="0">
                <a:solidFill>
                  <a:srgbClr val="002060"/>
                </a:solidFill>
              </a:rPr>
              <a:t>ikterus, hepatomegalie, svědění kůže.</a:t>
            </a:r>
            <a:br>
              <a:rPr lang="cs-CZ" dirty="0" smtClean="0">
                <a:solidFill>
                  <a:srgbClr val="002060"/>
                </a:solidFill>
              </a:rPr>
            </a:br>
            <a:endParaRPr lang="cs-CZ" dirty="0" smtClean="0">
              <a:solidFill>
                <a:srgbClr val="002060"/>
              </a:solidFill>
            </a:endParaRPr>
          </a:p>
          <a:p>
            <a:pPr eaLnBrk="1" hangingPunct="1"/>
            <a:r>
              <a:rPr lang="cs-CZ" u="sng" dirty="0" smtClean="0">
                <a:solidFill>
                  <a:srgbClr val="002060"/>
                </a:solidFill>
              </a:rPr>
              <a:t>Biochemie</a:t>
            </a:r>
            <a:r>
              <a:rPr lang="cs-CZ" dirty="0" smtClean="0">
                <a:solidFill>
                  <a:srgbClr val="002060"/>
                </a:solidFill>
              </a:rPr>
              <a:t>: známky </a:t>
            </a:r>
            <a:r>
              <a:rPr lang="cs-CZ" dirty="0" err="1" smtClean="0">
                <a:solidFill>
                  <a:srgbClr val="002060"/>
                </a:solidFill>
              </a:rPr>
              <a:t>intrahepatální</a:t>
            </a:r>
            <a:r>
              <a:rPr lang="cs-CZ" dirty="0" smtClean="0">
                <a:solidFill>
                  <a:srgbClr val="002060"/>
                </a:solidFill>
              </a:rPr>
              <a:t> cholestázy</a:t>
            </a:r>
            <a:br>
              <a:rPr lang="cs-CZ" dirty="0" smtClean="0">
                <a:solidFill>
                  <a:srgbClr val="002060"/>
                </a:solidFill>
              </a:rPr>
            </a:br>
            <a:endParaRPr lang="cs-CZ" dirty="0" smtClean="0">
              <a:solidFill>
                <a:srgbClr val="002060"/>
              </a:solidFill>
            </a:endParaRPr>
          </a:p>
          <a:p>
            <a:r>
              <a:rPr lang="cs-CZ" u="sng" dirty="0" smtClean="0">
                <a:solidFill>
                  <a:srgbClr val="002060"/>
                </a:solidFill>
              </a:rPr>
              <a:t>Imunologie</a:t>
            </a:r>
            <a:r>
              <a:rPr lang="cs-CZ" dirty="0" smtClean="0">
                <a:solidFill>
                  <a:srgbClr val="002060"/>
                </a:solidFill>
              </a:rPr>
              <a:t>: přítomnost </a:t>
            </a:r>
            <a:r>
              <a:rPr lang="cs-CZ" dirty="0" err="1" smtClean="0">
                <a:solidFill>
                  <a:srgbClr val="002060"/>
                </a:solidFill>
              </a:rPr>
              <a:t>antimitochondriálních</a:t>
            </a:r>
            <a:r>
              <a:rPr lang="cs-CZ" dirty="0" smtClean="0">
                <a:solidFill>
                  <a:srgbClr val="002060"/>
                </a:solidFill>
              </a:rPr>
              <a:t> protilátek -</a:t>
            </a:r>
            <a:r>
              <a:rPr lang="cs-CZ" dirty="0">
                <a:solidFill>
                  <a:srgbClr val="002060"/>
                </a:solidFill>
              </a:rPr>
              <a:t>imunofluorescenčně</a:t>
            </a:r>
          </a:p>
          <a:p>
            <a:pPr eaLnBrk="1" hangingPunct="1"/>
            <a:endParaRPr lang="cs-CZ" dirty="0" smtClean="0">
              <a:solidFill>
                <a:srgbClr val="66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3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81CF0ED3-6771-4134-8E90-7B326A264BA8}" type="slidenum">
              <a:rPr lang="en-CA" altLang="en-US"/>
              <a:pPr/>
              <a:t>146</a:t>
            </a:fld>
            <a:endParaRPr lang="en-CA" altLang="en-US"/>
          </a:p>
        </p:txBody>
      </p:sp>
      <p:pic>
        <p:nvPicPr>
          <p:cNvPr id="201730" name="Picture 2" descr="IMG_00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89138"/>
            <a:ext cx="2881313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32" name="Picture 4" descr="IMG_00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989138"/>
            <a:ext cx="2924175" cy="288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33" name="Picture 5" descr="IMG_000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989138"/>
            <a:ext cx="2878137" cy="288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1734" name="Text Box 6"/>
          <p:cNvSpPr txBox="1">
            <a:spLocks noChangeArrowheads="1"/>
          </p:cNvSpPr>
          <p:nvPr/>
        </p:nvSpPr>
        <p:spPr bwMode="auto">
          <a:xfrm>
            <a:off x="1320976" y="5143440"/>
            <a:ext cx="8488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2800" dirty="0">
                <a:solidFill>
                  <a:srgbClr val="002060"/>
                </a:solidFill>
              </a:rPr>
              <a:t>játra</a:t>
            </a:r>
          </a:p>
        </p:txBody>
      </p:sp>
      <p:sp>
        <p:nvSpPr>
          <p:cNvPr id="201735" name="Text Box 7"/>
          <p:cNvSpPr txBox="1">
            <a:spLocks noChangeArrowheads="1"/>
          </p:cNvSpPr>
          <p:nvPr/>
        </p:nvSpPr>
        <p:spPr bwMode="auto">
          <a:xfrm>
            <a:off x="3851275" y="5157788"/>
            <a:ext cx="12874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2800" dirty="0">
                <a:solidFill>
                  <a:srgbClr val="002060"/>
                </a:solidFill>
              </a:rPr>
              <a:t>žaludek</a:t>
            </a:r>
          </a:p>
        </p:txBody>
      </p:sp>
      <p:sp>
        <p:nvSpPr>
          <p:cNvPr id="201736" name="Rectangle 8"/>
          <p:cNvSpPr>
            <a:spLocks noChangeArrowheads="1"/>
          </p:cNvSpPr>
          <p:nvPr/>
        </p:nvSpPr>
        <p:spPr bwMode="auto">
          <a:xfrm>
            <a:off x="6877050" y="5157788"/>
            <a:ext cx="12287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2800" dirty="0">
                <a:solidFill>
                  <a:srgbClr val="002060"/>
                </a:solidFill>
              </a:rPr>
              <a:t>ledvina</a:t>
            </a:r>
          </a:p>
        </p:txBody>
      </p:sp>
      <p:sp>
        <p:nvSpPr>
          <p:cNvPr id="201738" name="Text Box 10"/>
          <p:cNvSpPr txBox="1">
            <a:spLocks noChangeArrowheads="1"/>
          </p:cNvSpPr>
          <p:nvPr/>
        </p:nvSpPr>
        <p:spPr bwMode="auto">
          <a:xfrm>
            <a:off x="3851275" y="764704"/>
            <a:ext cx="10102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3200" dirty="0">
                <a:solidFill>
                  <a:srgbClr val="C00000"/>
                </a:solidFill>
              </a:rPr>
              <a:t>AMA</a:t>
            </a:r>
          </a:p>
        </p:txBody>
      </p:sp>
      <p:sp>
        <p:nvSpPr>
          <p:cNvPr id="201739" name="Text Box 11"/>
          <p:cNvSpPr txBox="1">
            <a:spLocks noChangeArrowheads="1"/>
          </p:cNvSpPr>
          <p:nvPr/>
        </p:nvSpPr>
        <p:spPr bwMode="auto">
          <a:xfrm>
            <a:off x="5219700" y="4581525"/>
            <a:ext cx="113665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800">
                <a:solidFill>
                  <a:srgbClr val="B2B2B2"/>
                </a:solidFill>
                <a:latin typeface="Comic Sans MS" pitchFamily="66" charset="0"/>
              </a:rPr>
              <a:t>foto: V. Thon, ÚKIA</a:t>
            </a:r>
          </a:p>
        </p:txBody>
      </p:sp>
      <p:sp>
        <p:nvSpPr>
          <p:cNvPr id="201740" name="Line 12"/>
          <p:cNvSpPr>
            <a:spLocks noChangeShapeType="1"/>
          </p:cNvSpPr>
          <p:nvPr/>
        </p:nvSpPr>
        <p:spPr bwMode="auto">
          <a:xfrm>
            <a:off x="323850" y="4868863"/>
            <a:ext cx="2879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1742" name="Line 14"/>
          <p:cNvSpPr>
            <a:spLocks noChangeShapeType="1"/>
          </p:cNvSpPr>
          <p:nvPr/>
        </p:nvSpPr>
        <p:spPr bwMode="auto">
          <a:xfrm>
            <a:off x="3203575" y="1989138"/>
            <a:ext cx="568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88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>
                <a:solidFill>
                  <a:srgbClr val="C00000"/>
                </a:solidFill>
              </a:rPr>
              <a:t>Autoprotilátky</a:t>
            </a:r>
            <a:r>
              <a:rPr lang="cs-CZ" altLang="cs-CZ" sz="3600" dirty="0" smtClean="0"/>
              <a:t> </a:t>
            </a:r>
            <a:endParaRPr lang="cs-CZ" altLang="cs-CZ" sz="3600" dirty="0"/>
          </a:p>
        </p:txBody>
      </p:sp>
      <p:sp>
        <p:nvSpPr>
          <p:cNvPr id="73731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 b="1" dirty="0">
                <a:solidFill>
                  <a:srgbClr val="002060"/>
                </a:solidFill>
              </a:rPr>
              <a:t>autoprotilátky</a:t>
            </a:r>
            <a:r>
              <a:rPr lang="cs-CZ" altLang="cs-CZ" sz="2400" dirty="0">
                <a:solidFill>
                  <a:srgbClr val="002060"/>
                </a:solidFill>
              </a:rPr>
              <a:t> proti </a:t>
            </a:r>
            <a:r>
              <a:rPr lang="cs-CZ" altLang="cs-CZ" sz="2400" b="1" dirty="0">
                <a:solidFill>
                  <a:srgbClr val="002060"/>
                </a:solidFill>
              </a:rPr>
              <a:t>ENA</a:t>
            </a:r>
            <a:r>
              <a:rPr lang="cs-CZ" altLang="cs-CZ" sz="2400" dirty="0">
                <a:solidFill>
                  <a:srgbClr val="002060"/>
                </a:solidFill>
              </a:rPr>
              <a:t> = extrahovatelným nukleárním antigenům (SS-A, SS-B),</a:t>
            </a:r>
            <a:r>
              <a:rPr lang="cs-CZ" altLang="cs-CZ" sz="2400" b="1" dirty="0">
                <a:solidFill>
                  <a:srgbClr val="002060"/>
                </a:solidFill>
              </a:rPr>
              <a:t>ANA</a:t>
            </a:r>
            <a:r>
              <a:rPr lang="cs-CZ" altLang="cs-CZ" sz="2400" dirty="0">
                <a:solidFill>
                  <a:srgbClr val="002060"/>
                </a:solidFill>
              </a:rPr>
              <a:t>- zrnitý typ, RF</a:t>
            </a:r>
          </a:p>
          <a:p>
            <a:endParaRPr lang="cs-CZ" altLang="cs-CZ" sz="2400" dirty="0"/>
          </a:p>
        </p:txBody>
      </p:sp>
      <p:pic>
        <p:nvPicPr>
          <p:cNvPr id="73732" name="Picture 4" descr="slin.žl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76600"/>
            <a:ext cx="19050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648200"/>
            <a:ext cx="1990725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4" name="Picture 6" descr="en_a10fig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197225"/>
            <a:ext cx="3917950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16141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dirty="0" smtClean="0">
                <a:solidFill>
                  <a:srgbClr val="C00000"/>
                </a:solidFill>
              </a:rPr>
              <a:t>Autoimunitní gastritida </a:t>
            </a:r>
            <a:br>
              <a:rPr lang="cs-CZ" dirty="0" smtClean="0">
                <a:solidFill>
                  <a:srgbClr val="C00000"/>
                </a:solidFill>
              </a:rPr>
            </a:br>
            <a:r>
              <a:rPr lang="cs-CZ" dirty="0" smtClean="0">
                <a:solidFill>
                  <a:srgbClr val="C00000"/>
                </a:solidFill>
              </a:rPr>
              <a:t>(perniciózní anemie)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905000"/>
            <a:ext cx="8568952" cy="4114800"/>
          </a:xfrm>
        </p:spPr>
        <p:txBody>
          <a:bodyPr>
            <a:normAutofit fontScale="92500"/>
          </a:bodyPr>
          <a:lstStyle/>
          <a:p>
            <a:r>
              <a:rPr lang="cs-CZ" b="1" dirty="0">
                <a:solidFill>
                  <a:srgbClr val="002060"/>
                </a:solidFill>
              </a:rPr>
              <a:t>Orgánově specifická </a:t>
            </a:r>
            <a:r>
              <a:rPr lang="cs-CZ" b="1" dirty="0" smtClean="0">
                <a:solidFill>
                  <a:srgbClr val="002060"/>
                </a:solidFill>
              </a:rPr>
              <a:t>choroba</a:t>
            </a:r>
            <a:endParaRPr lang="cs-CZ" dirty="0" smtClean="0">
              <a:solidFill>
                <a:srgbClr val="002060"/>
              </a:solidFill>
            </a:endParaRPr>
          </a:p>
          <a:p>
            <a:pPr eaLnBrk="1" hangingPunct="1"/>
            <a:r>
              <a:rPr lang="cs-CZ" dirty="0" smtClean="0">
                <a:solidFill>
                  <a:srgbClr val="002060"/>
                </a:solidFill>
              </a:rPr>
              <a:t>Deficience vitamínu B12 způsobená chronickou autoimunitní gastritidou (</a:t>
            </a:r>
            <a:r>
              <a:rPr lang="cs-CZ" dirty="0" err="1" smtClean="0">
                <a:solidFill>
                  <a:srgbClr val="002060"/>
                </a:solidFill>
              </a:rPr>
              <a:t>intrinsic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factor</a:t>
            </a:r>
            <a:r>
              <a:rPr lang="cs-CZ" dirty="0" smtClean="0">
                <a:solidFill>
                  <a:srgbClr val="002060"/>
                </a:solidFill>
              </a:rPr>
              <a:t>).</a:t>
            </a:r>
          </a:p>
          <a:p>
            <a:pPr eaLnBrk="1" hangingPunct="1"/>
            <a:r>
              <a:rPr lang="cs-CZ" dirty="0" smtClean="0">
                <a:solidFill>
                  <a:srgbClr val="002060"/>
                </a:solidFill>
              </a:rPr>
              <a:t>Anemie (megaloblastová), neurologické příznaky.</a:t>
            </a:r>
          </a:p>
          <a:p>
            <a:pPr eaLnBrk="1" hangingPunct="1"/>
            <a:r>
              <a:rPr lang="cs-CZ" dirty="0">
                <a:solidFill>
                  <a:srgbClr val="002060"/>
                </a:solidFill>
              </a:rPr>
              <a:t>P</a:t>
            </a:r>
            <a:r>
              <a:rPr lang="cs-CZ" dirty="0" smtClean="0">
                <a:solidFill>
                  <a:srgbClr val="002060"/>
                </a:solidFill>
              </a:rPr>
              <a:t>rotilátky proti parietálním buňkám žaludku podporují diagnózu – imunofluorescenčně – ASMA.</a:t>
            </a:r>
          </a:p>
          <a:p>
            <a:pPr eaLnBrk="1" hangingPunct="1"/>
            <a:r>
              <a:rPr lang="cs-CZ" dirty="0" smtClean="0">
                <a:solidFill>
                  <a:srgbClr val="002060"/>
                </a:solidFill>
              </a:rPr>
              <a:t>Asociace s jinými autoimunitními chorobami.</a:t>
            </a:r>
          </a:p>
          <a:p>
            <a:pPr eaLnBrk="1" hangingPunct="1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419039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F4014963-6728-4D4A-92E4-666E928789D9}" type="slidenum">
              <a:rPr lang="en-CA" altLang="en-US"/>
              <a:pPr/>
              <a:t>149</a:t>
            </a:fld>
            <a:endParaRPr lang="en-CA" altLang="en-US"/>
          </a:p>
        </p:txBody>
      </p:sp>
      <p:pic>
        <p:nvPicPr>
          <p:cNvPr id="196610" name="Picture 2" descr="IMG_0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981075"/>
            <a:ext cx="5743575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6613" name="Text Box 5"/>
          <p:cNvSpPr txBox="1">
            <a:spLocks noChangeArrowheads="1"/>
          </p:cNvSpPr>
          <p:nvPr/>
        </p:nvSpPr>
        <p:spPr bwMode="auto">
          <a:xfrm>
            <a:off x="2987824" y="254000"/>
            <a:ext cx="26671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3200" dirty="0">
                <a:solidFill>
                  <a:srgbClr val="C00000"/>
                </a:solidFill>
              </a:rPr>
              <a:t>ASMA, žaludek</a:t>
            </a:r>
          </a:p>
        </p:txBody>
      </p:sp>
      <p:sp>
        <p:nvSpPr>
          <p:cNvPr id="196614" name="Text Box 6"/>
          <p:cNvSpPr txBox="1">
            <a:spLocks noChangeArrowheads="1"/>
          </p:cNvSpPr>
          <p:nvPr/>
        </p:nvSpPr>
        <p:spPr bwMode="auto">
          <a:xfrm>
            <a:off x="6300788" y="6381750"/>
            <a:ext cx="115252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800">
                <a:solidFill>
                  <a:srgbClr val="B2B2B2"/>
                </a:solidFill>
                <a:latin typeface="Comic Sans MS" pitchFamily="66" charset="0"/>
              </a:rPr>
              <a:t>foto: V. Thon, ÚKIA</a:t>
            </a:r>
          </a:p>
        </p:txBody>
      </p:sp>
    </p:spTree>
    <p:extLst>
      <p:ext uri="{BB962C8B-B14F-4D97-AF65-F5344CB8AC3E}">
        <p14:creationId xmlns:p14="http://schemas.microsoft.com/office/powerpoint/2010/main" val="239436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Časná přecitlivělost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4" name="AutoShape 2" descr="http://www.immunopaedia.org.za/wp-content/uploads/2014/12/type-1a-hypersensitivit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1417638"/>
            <a:ext cx="8592599" cy="523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8439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CE954E88-515A-453C-8F0C-DEC33856C4E7}" type="slidenum">
              <a:rPr lang="en-CA" altLang="en-US"/>
              <a:pPr/>
              <a:t>150</a:t>
            </a:fld>
            <a:endParaRPr lang="en-CA" altLang="en-US"/>
          </a:p>
        </p:txBody>
      </p:sp>
      <p:pic>
        <p:nvPicPr>
          <p:cNvPr id="194562" name="Picture 2" descr="IMG_0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058863"/>
            <a:ext cx="5775325" cy="553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65" name="Text Box 5"/>
          <p:cNvSpPr txBox="1">
            <a:spLocks noChangeArrowheads="1"/>
          </p:cNvSpPr>
          <p:nvPr/>
        </p:nvSpPr>
        <p:spPr bwMode="auto">
          <a:xfrm>
            <a:off x="3419872" y="332656"/>
            <a:ext cx="26671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3200" dirty="0">
                <a:solidFill>
                  <a:srgbClr val="C00000"/>
                </a:solidFill>
              </a:rPr>
              <a:t>ASMA, žaludek</a:t>
            </a:r>
          </a:p>
        </p:txBody>
      </p:sp>
      <p:sp>
        <p:nvSpPr>
          <p:cNvPr id="194566" name="Text Box 6"/>
          <p:cNvSpPr txBox="1">
            <a:spLocks noChangeArrowheads="1"/>
          </p:cNvSpPr>
          <p:nvPr/>
        </p:nvSpPr>
        <p:spPr bwMode="auto">
          <a:xfrm>
            <a:off x="6300788" y="6381750"/>
            <a:ext cx="115252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800">
                <a:solidFill>
                  <a:srgbClr val="B2B2B2"/>
                </a:solidFill>
                <a:latin typeface="Comic Sans MS" pitchFamily="66" charset="0"/>
              </a:rPr>
              <a:t>foto: V. Thon, ÚKIA</a:t>
            </a:r>
          </a:p>
        </p:txBody>
      </p:sp>
    </p:spTree>
    <p:extLst>
      <p:ext uri="{BB962C8B-B14F-4D97-AF65-F5344CB8AC3E}">
        <p14:creationId xmlns:p14="http://schemas.microsoft.com/office/powerpoint/2010/main" val="215578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sz="4000" dirty="0" err="1" smtClean="0">
                <a:solidFill>
                  <a:srgbClr val="C00000"/>
                </a:solidFill>
              </a:rPr>
              <a:t>Gravesova-Basedowova</a:t>
            </a:r>
            <a:r>
              <a:rPr lang="cs-CZ" sz="4000" dirty="0" smtClean="0">
                <a:solidFill>
                  <a:srgbClr val="C00000"/>
                </a:solidFill>
              </a:rPr>
              <a:t> choroba</a:t>
            </a:r>
            <a:r>
              <a:rPr lang="cs-CZ" sz="4000" dirty="0" smtClean="0">
                <a:solidFill>
                  <a:srgbClr val="FFFF00"/>
                </a:solidFill>
              </a:rPr>
              <a:t/>
            </a:r>
            <a:br>
              <a:rPr lang="cs-CZ" sz="4000" dirty="0" smtClean="0">
                <a:solidFill>
                  <a:srgbClr val="FFFF00"/>
                </a:solidFill>
              </a:rPr>
            </a:br>
            <a:endParaRPr lang="cs-CZ" sz="4000" dirty="0" smtClean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96975"/>
            <a:ext cx="8569325" cy="5327650"/>
          </a:xfrm>
        </p:spPr>
        <p:txBody>
          <a:bodyPr>
            <a:normAutofit fontScale="92500" lnSpcReduction="10000"/>
          </a:bodyPr>
          <a:lstStyle/>
          <a:p>
            <a:r>
              <a:rPr lang="cs-CZ" sz="2800" b="1" dirty="0">
                <a:solidFill>
                  <a:srgbClr val="002060"/>
                </a:solidFill>
              </a:rPr>
              <a:t>Orgánově specifická </a:t>
            </a:r>
            <a:r>
              <a:rPr lang="cs-CZ" sz="2800" b="1" dirty="0" smtClean="0">
                <a:solidFill>
                  <a:srgbClr val="002060"/>
                </a:solidFill>
              </a:rPr>
              <a:t>choroba.</a:t>
            </a:r>
            <a:endParaRPr lang="cs-CZ" sz="2800" dirty="0" smtClean="0">
              <a:solidFill>
                <a:srgbClr val="002060"/>
              </a:solidFill>
            </a:endParaRPr>
          </a:p>
          <a:p>
            <a:r>
              <a:rPr lang="cs-CZ" sz="2800" dirty="0" smtClean="0">
                <a:solidFill>
                  <a:srgbClr val="002060"/>
                </a:solidFill>
              </a:rPr>
              <a:t>Autoprotilátky proti štítné žláze – stimulují růst štítné </a:t>
            </a:r>
            <a:r>
              <a:rPr lang="cs-CZ" sz="2800" dirty="0" err="1" smtClean="0">
                <a:solidFill>
                  <a:srgbClr val="002060"/>
                </a:solidFill>
              </a:rPr>
              <a:t>žůázy</a:t>
            </a:r>
            <a:r>
              <a:rPr lang="cs-CZ" sz="2800" dirty="0" smtClean="0">
                <a:solidFill>
                  <a:srgbClr val="002060"/>
                </a:solidFill>
              </a:rPr>
              <a:t> a vedou k hyperfunkci štítné žlázy.</a:t>
            </a:r>
          </a:p>
          <a:p>
            <a:r>
              <a:rPr lang="cs-CZ" sz="2800" dirty="0" smtClean="0">
                <a:solidFill>
                  <a:srgbClr val="002060"/>
                </a:solidFill>
              </a:rPr>
              <a:t>Nejčastější manifestace je mezi 30 – 50 rokem, může se vyskytovat i adolescentů a osob nad 70 let, je 5x častější u žen.</a:t>
            </a:r>
          </a:p>
          <a:p>
            <a:r>
              <a:rPr lang="cs-CZ" sz="2800" dirty="0" smtClean="0">
                <a:solidFill>
                  <a:srgbClr val="002060"/>
                </a:solidFill>
              </a:rPr>
              <a:t>U mladších typická symptomatologie </a:t>
            </a:r>
            <a:r>
              <a:rPr lang="cs-CZ" sz="2800" dirty="0" err="1" smtClean="0">
                <a:solidFill>
                  <a:srgbClr val="002060"/>
                </a:solidFill>
              </a:rPr>
              <a:t>hyperthyreózy</a:t>
            </a:r>
            <a:r>
              <a:rPr lang="cs-CZ" sz="2800" dirty="0" smtClean="0">
                <a:solidFill>
                  <a:srgbClr val="002060"/>
                </a:solidFill>
              </a:rPr>
              <a:t>, u starších bývá apatie, adynamie, myopatie.</a:t>
            </a:r>
          </a:p>
          <a:p>
            <a:r>
              <a:rPr lang="cs-CZ" sz="2800" dirty="0" smtClean="0">
                <a:solidFill>
                  <a:srgbClr val="002060"/>
                </a:solidFill>
              </a:rPr>
              <a:t>Endokrinní </a:t>
            </a:r>
            <a:r>
              <a:rPr lang="cs-CZ" sz="2800" dirty="0" err="1" smtClean="0">
                <a:solidFill>
                  <a:srgbClr val="002060"/>
                </a:solidFill>
              </a:rPr>
              <a:t>oftalmopatie</a:t>
            </a:r>
            <a:r>
              <a:rPr lang="cs-CZ" sz="2800" dirty="0" smtClean="0">
                <a:solidFill>
                  <a:srgbClr val="002060"/>
                </a:solidFill>
              </a:rPr>
              <a:t>  v 60%.</a:t>
            </a:r>
          </a:p>
          <a:p>
            <a:r>
              <a:rPr lang="cs-CZ" sz="2800" dirty="0" err="1" smtClean="0">
                <a:solidFill>
                  <a:srgbClr val="002060"/>
                </a:solidFill>
              </a:rPr>
              <a:t>Pretibiální</a:t>
            </a:r>
            <a:r>
              <a:rPr lang="cs-CZ" sz="2800" dirty="0" smtClean="0">
                <a:solidFill>
                  <a:srgbClr val="002060"/>
                </a:solidFill>
              </a:rPr>
              <a:t> edém ve 4%.</a:t>
            </a:r>
          </a:p>
          <a:p>
            <a:r>
              <a:rPr lang="cs-CZ" sz="2800" dirty="0" err="1" smtClean="0">
                <a:solidFill>
                  <a:srgbClr val="002060"/>
                </a:solidFill>
              </a:rPr>
              <a:t>Polyglandulární</a:t>
            </a:r>
            <a:r>
              <a:rPr lang="cs-CZ" sz="2800" dirty="0" smtClean="0">
                <a:solidFill>
                  <a:srgbClr val="002060"/>
                </a:solidFill>
              </a:rPr>
              <a:t> autoimunitní syndrom: vitiligo, atrofická gastritidy, adrenální insuficience, diabetes </a:t>
            </a:r>
            <a:r>
              <a:rPr lang="cs-CZ" sz="2800" dirty="0" err="1" smtClean="0">
                <a:solidFill>
                  <a:srgbClr val="002060"/>
                </a:solidFill>
              </a:rPr>
              <a:t>mellitus</a:t>
            </a:r>
            <a:r>
              <a:rPr lang="cs-CZ" sz="2800" dirty="0" smtClean="0">
                <a:solidFill>
                  <a:srgbClr val="002060"/>
                </a:solidFill>
              </a:rPr>
              <a:t> I. typu.</a:t>
            </a:r>
          </a:p>
          <a:p>
            <a:r>
              <a:rPr lang="cs-CZ" sz="2800" dirty="0" smtClean="0">
                <a:solidFill>
                  <a:srgbClr val="002060"/>
                </a:solidFill>
              </a:rPr>
              <a:t>Průběh je s remisemi a exacerbacemi.</a:t>
            </a:r>
          </a:p>
        </p:txBody>
      </p:sp>
    </p:spTree>
    <p:extLst>
      <p:ext uri="{BB962C8B-B14F-4D97-AF65-F5344CB8AC3E}">
        <p14:creationId xmlns:p14="http://schemas.microsoft.com/office/powerpoint/2010/main" val="335359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dirty="0" err="1" smtClean="0">
                <a:solidFill>
                  <a:srgbClr val="C00000"/>
                </a:solidFill>
              </a:rPr>
              <a:t>Gravesova-Basedowova</a:t>
            </a:r>
            <a:r>
              <a:rPr lang="cs-CZ" sz="4000" dirty="0" smtClean="0">
                <a:solidFill>
                  <a:srgbClr val="C00000"/>
                </a:solidFill>
              </a:rPr>
              <a:t> choroba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229600" cy="47132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2800" u="sng" dirty="0" smtClean="0">
                <a:solidFill>
                  <a:srgbClr val="002060"/>
                </a:solidFill>
              </a:rPr>
              <a:t>Imunologie:</a:t>
            </a:r>
            <a:r>
              <a:rPr lang="cs-CZ" sz="2800" dirty="0" smtClean="0">
                <a:solidFill>
                  <a:srgbClr val="00206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2800" dirty="0" smtClean="0">
                <a:solidFill>
                  <a:srgbClr val="002060"/>
                </a:solidFill>
              </a:rPr>
              <a:t>autoprotilátky proti receptoru pro TSH (TRAK, TSI) – v 80-90% </a:t>
            </a:r>
            <a:r>
              <a:rPr lang="cs-CZ" sz="2800" dirty="0">
                <a:solidFill>
                  <a:srgbClr val="002060"/>
                </a:solidFill>
              </a:rPr>
              <a:t>+</a:t>
            </a:r>
            <a:endParaRPr lang="cs-CZ" sz="28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2800" dirty="0" smtClean="0">
                <a:solidFill>
                  <a:srgbClr val="002060"/>
                </a:solidFill>
              </a:rPr>
              <a:t>autoprotilátky proti </a:t>
            </a:r>
            <a:r>
              <a:rPr lang="cs-CZ" sz="2800" dirty="0" err="1" smtClean="0">
                <a:solidFill>
                  <a:srgbClr val="002060"/>
                </a:solidFill>
              </a:rPr>
              <a:t>thyreoidální</a:t>
            </a:r>
            <a:r>
              <a:rPr lang="cs-CZ" sz="2800" dirty="0" smtClean="0">
                <a:solidFill>
                  <a:srgbClr val="002060"/>
                </a:solidFill>
              </a:rPr>
              <a:t> peroxidáze (anti TPO) – v 60-80% +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2800" u="sng" dirty="0" smtClean="0">
                <a:solidFill>
                  <a:srgbClr val="002060"/>
                </a:solidFill>
              </a:rPr>
              <a:t>Biochemie:</a:t>
            </a:r>
            <a:r>
              <a:rPr lang="cs-CZ" sz="2800" dirty="0" smtClean="0">
                <a:solidFill>
                  <a:srgbClr val="002060"/>
                </a:solidFill>
              </a:rPr>
              <a:t> snížení TSH, zvýšení T3 a T4, v 15% případů isolované zvýšení T3!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28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2800" dirty="0" smtClean="0">
                <a:solidFill>
                  <a:srgbClr val="002060"/>
                </a:solidFill>
              </a:rPr>
              <a:t>Struma, </a:t>
            </a:r>
            <a:r>
              <a:rPr lang="cs-CZ" sz="2800" dirty="0" err="1" smtClean="0">
                <a:solidFill>
                  <a:srgbClr val="002060"/>
                </a:solidFill>
              </a:rPr>
              <a:t>oftalmopatie</a:t>
            </a:r>
            <a:r>
              <a:rPr lang="cs-CZ" sz="2800" dirty="0" smtClean="0">
                <a:solidFill>
                  <a:srgbClr val="002060"/>
                </a:solidFill>
              </a:rPr>
              <a:t>;  zvýšení TK, tachykardie, fibrilace síní, zvýšené pocení, vypadávání vlasů, lomivé nehty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28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57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sz="4000" dirty="0" err="1" smtClean="0">
                <a:solidFill>
                  <a:srgbClr val="C00000"/>
                </a:solidFill>
              </a:rPr>
              <a:t>Hashimotova</a:t>
            </a:r>
            <a:r>
              <a:rPr lang="cs-CZ" sz="4000" dirty="0" smtClean="0">
                <a:solidFill>
                  <a:srgbClr val="C00000"/>
                </a:solidFill>
              </a:rPr>
              <a:t> </a:t>
            </a:r>
            <a:r>
              <a:rPr lang="cs-CZ" sz="4000" dirty="0" err="1" smtClean="0">
                <a:solidFill>
                  <a:srgbClr val="C00000"/>
                </a:solidFill>
              </a:rPr>
              <a:t>thyreoiditida</a:t>
            </a:r>
            <a:endParaRPr lang="cs-CZ" sz="4000" dirty="0" smtClean="0">
              <a:solidFill>
                <a:srgbClr val="C00000"/>
              </a:solidFill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00200"/>
            <a:ext cx="8569325" cy="4525963"/>
          </a:xfrm>
        </p:spPr>
        <p:txBody>
          <a:bodyPr>
            <a:normAutofit fontScale="92500" lnSpcReduction="10000"/>
          </a:bodyPr>
          <a:lstStyle/>
          <a:p>
            <a:r>
              <a:rPr lang="cs-CZ" sz="2800" b="1" dirty="0">
                <a:solidFill>
                  <a:srgbClr val="002060"/>
                </a:solidFill>
              </a:rPr>
              <a:t>Orgánově specifická </a:t>
            </a:r>
            <a:r>
              <a:rPr lang="cs-CZ" sz="2800" b="1" dirty="0" smtClean="0">
                <a:solidFill>
                  <a:srgbClr val="002060"/>
                </a:solidFill>
              </a:rPr>
              <a:t>choroba</a:t>
            </a:r>
            <a:endParaRPr lang="cs-CZ" sz="2800" dirty="0" smtClean="0">
              <a:solidFill>
                <a:srgbClr val="002060"/>
              </a:solidFill>
            </a:endParaRPr>
          </a:p>
          <a:p>
            <a:r>
              <a:rPr lang="cs-CZ" sz="2800" dirty="0" smtClean="0">
                <a:solidFill>
                  <a:srgbClr val="002060"/>
                </a:solidFill>
              </a:rPr>
              <a:t>Chronická lymfocytární </a:t>
            </a:r>
            <a:r>
              <a:rPr lang="cs-CZ" sz="2800" dirty="0" err="1" smtClean="0">
                <a:solidFill>
                  <a:srgbClr val="002060"/>
                </a:solidFill>
              </a:rPr>
              <a:t>thyreoiditida</a:t>
            </a:r>
            <a:r>
              <a:rPr lang="cs-CZ" sz="2800" dirty="0" smtClean="0">
                <a:solidFill>
                  <a:srgbClr val="002060"/>
                </a:solidFill>
              </a:rPr>
              <a:t> – </a:t>
            </a:r>
            <a:r>
              <a:rPr lang="cs-CZ" sz="2800" dirty="0" err="1" smtClean="0">
                <a:solidFill>
                  <a:srgbClr val="002060"/>
                </a:solidFill>
              </a:rPr>
              <a:t>hypothyreóza</a:t>
            </a:r>
            <a:r>
              <a:rPr lang="cs-CZ" sz="2800" dirty="0" smtClean="0">
                <a:solidFill>
                  <a:srgbClr val="002060"/>
                </a:solidFill>
              </a:rPr>
              <a:t>, štítná žláza může být zvětšená.</a:t>
            </a:r>
          </a:p>
          <a:p>
            <a:r>
              <a:rPr lang="cs-CZ" sz="2800" dirty="0" smtClean="0">
                <a:solidFill>
                  <a:srgbClr val="002060"/>
                </a:solidFill>
              </a:rPr>
              <a:t>Pomalý začátek, málo vyjádřená symptomatologie poruchy paměti a koncentrace, zimomřivost, mravenčení nohou a rukou, svalová slabost.</a:t>
            </a:r>
          </a:p>
          <a:p>
            <a:pPr>
              <a:lnSpc>
                <a:spcPct val="90000"/>
              </a:lnSpc>
            </a:pPr>
            <a:r>
              <a:rPr lang="cs-CZ" altLang="cs-CZ" sz="2800" dirty="0" smtClean="0">
                <a:solidFill>
                  <a:srgbClr val="002060"/>
                </a:solidFill>
              </a:rPr>
              <a:t>Hypofunkce  </a:t>
            </a:r>
            <a:r>
              <a:rPr lang="cs-CZ" altLang="cs-CZ" sz="2800" dirty="0">
                <a:solidFill>
                  <a:srgbClr val="002060"/>
                </a:solidFill>
              </a:rPr>
              <a:t>- infiltrace štítné žlázy lymfocyty a plazmatickými  </a:t>
            </a:r>
            <a:r>
              <a:rPr lang="cs-CZ" altLang="cs-CZ" sz="2800" dirty="0" err="1">
                <a:solidFill>
                  <a:srgbClr val="002060"/>
                </a:solidFill>
              </a:rPr>
              <a:t>bb</a:t>
            </a:r>
            <a:r>
              <a:rPr lang="cs-CZ" altLang="cs-CZ" sz="2800" dirty="0" smtClean="0">
                <a:solidFill>
                  <a:srgbClr val="002060"/>
                </a:solidFill>
              </a:rPr>
              <a:t>.</a:t>
            </a:r>
          </a:p>
          <a:p>
            <a:r>
              <a:rPr lang="cs-CZ" sz="2800" u="sng" dirty="0" smtClean="0">
                <a:solidFill>
                  <a:srgbClr val="002060"/>
                </a:solidFill>
              </a:rPr>
              <a:t>Imunologie:</a:t>
            </a:r>
            <a:r>
              <a:rPr lang="cs-CZ" sz="2800" dirty="0" smtClean="0">
                <a:solidFill>
                  <a:srgbClr val="002060"/>
                </a:solidFill>
              </a:rPr>
              <a:t> autoprotilátky proti </a:t>
            </a:r>
            <a:r>
              <a:rPr lang="cs-CZ" sz="2800" dirty="0" err="1" smtClean="0">
                <a:solidFill>
                  <a:srgbClr val="002060"/>
                </a:solidFill>
              </a:rPr>
              <a:t>thyreoperoxidáze</a:t>
            </a:r>
            <a:r>
              <a:rPr lang="cs-CZ" sz="2800" dirty="0" smtClean="0">
                <a:solidFill>
                  <a:srgbClr val="002060"/>
                </a:solidFill>
              </a:rPr>
              <a:t> v 90%+, proti </a:t>
            </a:r>
            <a:r>
              <a:rPr lang="cs-CZ" sz="2800" dirty="0" err="1" smtClean="0">
                <a:solidFill>
                  <a:srgbClr val="002060"/>
                </a:solidFill>
              </a:rPr>
              <a:t>thyreoglobulinu</a:t>
            </a:r>
            <a:r>
              <a:rPr lang="cs-CZ" sz="2800" dirty="0" smtClean="0">
                <a:solidFill>
                  <a:srgbClr val="002060"/>
                </a:solidFill>
              </a:rPr>
              <a:t> ve 40-70%+.</a:t>
            </a:r>
          </a:p>
          <a:p>
            <a:r>
              <a:rPr lang="cs-CZ" sz="2800" u="sng" dirty="0">
                <a:solidFill>
                  <a:srgbClr val="002060"/>
                </a:solidFill>
              </a:rPr>
              <a:t>Biochemie:</a:t>
            </a:r>
            <a:r>
              <a:rPr lang="cs-CZ" sz="2800" dirty="0">
                <a:solidFill>
                  <a:srgbClr val="002060"/>
                </a:solidFill>
              </a:rPr>
              <a:t> zvýšení TSH, snížení T4 event. i T3.</a:t>
            </a:r>
          </a:p>
          <a:p>
            <a:endParaRPr 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228880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sz="3600" dirty="0" smtClean="0">
                <a:solidFill>
                  <a:srgbClr val="C00000"/>
                </a:solidFill>
              </a:rPr>
              <a:t>Autoimunitní postižení endokrinního systému</a:t>
            </a:r>
            <a:endParaRPr lang="cs-CZ" altLang="cs-CZ" sz="3600" dirty="0">
              <a:solidFill>
                <a:srgbClr val="C00000"/>
              </a:solidFill>
            </a:endParaRPr>
          </a:p>
        </p:txBody>
      </p:sp>
      <p:sp>
        <p:nvSpPr>
          <p:cNvPr id="9216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539750" y="1700213"/>
            <a:ext cx="8007350" cy="4191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800" b="1" dirty="0" err="1">
                <a:solidFill>
                  <a:srgbClr val="002060"/>
                </a:solidFill>
              </a:rPr>
              <a:t>Hashimotova</a:t>
            </a:r>
            <a:r>
              <a:rPr lang="cs-CZ" altLang="cs-CZ" sz="2800" b="1" dirty="0">
                <a:solidFill>
                  <a:srgbClr val="002060"/>
                </a:solidFill>
              </a:rPr>
              <a:t> </a:t>
            </a:r>
            <a:r>
              <a:rPr lang="cs-CZ" altLang="cs-CZ" sz="2800" b="1" dirty="0" err="1">
                <a:solidFill>
                  <a:srgbClr val="002060"/>
                </a:solidFill>
              </a:rPr>
              <a:t>thyreoiditida</a:t>
            </a:r>
            <a:r>
              <a:rPr lang="cs-CZ" altLang="cs-CZ" sz="2800" b="1" dirty="0">
                <a:solidFill>
                  <a:srgbClr val="002060"/>
                </a:solidFill>
              </a:rPr>
              <a:t> </a:t>
            </a:r>
            <a:r>
              <a:rPr lang="cs-CZ" altLang="cs-CZ" sz="2800" dirty="0">
                <a:solidFill>
                  <a:srgbClr val="002060"/>
                </a:solidFill>
              </a:rPr>
              <a:t>- hypofunkce</a:t>
            </a:r>
            <a:endParaRPr lang="cs-CZ" altLang="cs-CZ" sz="2800" b="1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800" dirty="0">
                <a:solidFill>
                  <a:srgbClr val="002060"/>
                </a:solidFill>
              </a:rPr>
              <a:t>    - infiltrace štítné žlázy lymfocyty a plazmatickými  </a:t>
            </a:r>
            <a:r>
              <a:rPr lang="cs-CZ" altLang="cs-CZ" sz="2800" dirty="0" smtClean="0">
                <a:solidFill>
                  <a:srgbClr val="002060"/>
                </a:solidFill>
              </a:rPr>
              <a:t>      </a:t>
            </a:r>
            <a:r>
              <a:rPr lang="cs-CZ" altLang="cs-CZ" sz="2800" dirty="0" err="1" smtClean="0">
                <a:solidFill>
                  <a:srgbClr val="002060"/>
                </a:solidFill>
              </a:rPr>
              <a:t>bb</a:t>
            </a:r>
            <a:r>
              <a:rPr lang="cs-CZ" altLang="cs-CZ" sz="2800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800" dirty="0">
                <a:solidFill>
                  <a:srgbClr val="002060"/>
                </a:solidFill>
              </a:rPr>
              <a:t>    - autoprotilátky proti </a:t>
            </a:r>
            <a:r>
              <a:rPr lang="cs-CZ" altLang="cs-CZ" sz="2800" dirty="0" err="1">
                <a:solidFill>
                  <a:srgbClr val="002060"/>
                </a:solidFill>
              </a:rPr>
              <a:t>thyreoideální</a:t>
            </a:r>
            <a:r>
              <a:rPr lang="cs-CZ" altLang="cs-CZ" sz="2800" dirty="0">
                <a:solidFill>
                  <a:srgbClr val="002060"/>
                </a:solidFill>
              </a:rPr>
              <a:t> peroxidáze </a:t>
            </a:r>
            <a:r>
              <a:rPr lang="cs-CZ" altLang="cs-CZ" sz="2800" dirty="0" smtClean="0">
                <a:solidFill>
                  <a:srgbClr val="002060"/>
                </a:solidFill>
              </a:rPr>
              <a:t>     (</a:t>
            </a:r>
            <a:r>
              <a:rPr lang="cs-CZ" altLang="cs-CZ" sz="2800" b="1" dirty="0">
                <a:solidFill>
                  <a:srgbClr val="002060"/>
                </a:solidFill>
              </a:rPr>
              <a:t>a-TPO</a:t>
            </a:r>
            <a:r>
              <a:rPr lang="cs-CZ" altLang="cs-CZ" sz="2800" dirty="0">
                <a:solidFill>
                  <a:srgbClr val="002060"/>
                </a:solidFill>
              </a:rPr>
              <a:t>) a/nebo proti </a:t>
            </a:r>
            <a:r>
              <a:rPr lang="cs-CZ" altLang="cs-CZ" sz="2800" dirty="0" err="1">
                <a:solidFill>
                  <a:srgbClr val="002060"/>
                </a:solidFill>
              </a:rPr>
              <a:t>thyreoglobulinu</a:t>
            </a:r>
            <a:r>
              <a:rPr lang="cs-CZ" altLang="cs-CZ" sz="2800" dirty="0">
                <a:solidFill>
                  <a:srgbClr val="002060"/>
                </a:solidFill>
              </a:rPr>
              <a:t> (</a:t>
            </a:r>
            <a:r>
              <a:rPr lang="cs-CZ" altLang="cs-CZ" sz="2800" b="1" dirty="0">
                <a:solidFill>
                  <a:srgbClr val="002060"/>
                </a:solidFill>
              </a:rPr>
              <a:t>a-TG</a:t>
            </a:r>
            <a:r>
              <a:rPr lang="cs-CZ" altLang="cs-CZ" sz="2800" dirty="0">
                <a:solidFill>
                  <a:srgbClr val="002060"/>
                </a:solidFill>
              </a:rPr>
              <a:t>)</a:t>
            </a:r>
          </a:p>
          <a:p>
            <a:pPr>
              <a:lnSpc>
                <a:spcPct val="90000"/>
              </a:lnSpc>
            </a:pPr>
            <a:r>
              <a:rPr lang="cs-CZ" altLang="cs-CZ" sz="2800" dirty="0">
                <a:solidFill>
                  <a:srgbClr val="002060"/>
                </a:solidFill>
              </a:rPr>
              <a:t>Klinické projevy: příznaky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800" dirty="0">
                <a:solidFill>
                  <a:srgbClr val="002060"/>
                </a:solidFill>
              </a:rPr>
              <a:t>    hypofunkce štítné žlázy,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800" dirty="0">
                <a:solidFill>
                  <a:srgbClr val="002060"/>
                </a:solidFill>
              </a:rPr>
              <a:t>    struma, relativně častá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800" dirty="0">
                <a:solidFill>
                  <a:srgbClr val="002060"/>
                </a:solidFill>
              </a:rPr>
              <a:t>    kopřivka</a:t>
            </a:r>
          </a:p>
        </p:txBody>
      </p:sp>
      <p:pic>
        <p:nvPicPr>
          <p:cNvPr id="92164" name="Picture 4" descr="170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810000"/>
            <a:ext cx="3810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10091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Prevalence protilátek proti štítné žláze</a:t>
            </a:r>
            <a:endParaRPr lang="en-GB" dirty="0">
              <a:solidFill>
                <a:srgbClr val="C00000"/>
              </a:solidFill>
            </a:endParaRP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1160829"/>
              </p:ext>
            </p:extLst>
          </p:nvPr>
        </p:nvGraphicFramePr>
        <p:xfrm>
          <a:off x="457200" y="1600200"/>
          <a:ext cx="8229598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37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2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21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29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29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29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29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Onemocnění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TSH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T3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T4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Anti-TPO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Anti-TG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Anti – TSH-R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Hashimotova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thyreoiditida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↑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(</a:t>
                      </a:r>
                      <a:r>
                        <a:rPr lang="en-GB" dirty="0" smtClean="0"/>
                        <a:t>↓</a:t>
                      </a:r>
                      <a:r>
                        <a:rPr lang="cs-CZ" dirty="0" smtClean="0"/>
                        <a:t>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↓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60-90%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30-40%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0%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Graves-</a:t>
                      </a:r>
                      <a:r>
                        <a:rPr lang="cs-CZ" dirty="0" err="1" smtClean="0"/>
                        <a:t>Basedowova</a:t>
                      </a:r>
                      <a:r>
                        <a:rPr lang="cs-CZ" dirty="0" smtClean="0"/>
                        <a:t> choroba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↓</a:t>
                      </a:r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↑</a:t>
                      </a:r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↑</a:t>
                      </a:r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60-70%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10-20%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80-100%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Normální populace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5-15%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4-8%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0%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539552" y="5589240"/>
            <a:ext cx="7416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002060"/>
                </a:solidFill>
              </a:rPr>
              <a:t>Stanovení autoprotilátek: ELISA – metody</a:t>
            </a:r>
          </a:p>
          <a:p>
            <a:endParaRPr lang="cs-CZ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828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58825" y="188913"/>
            <a:ext cx="8385175" cy="1431925"/>
          </a:xfrm>
        </p:spPr>
        <p:txBody>
          <a:bodyPr>
            <a:normAutofit/>
          </a:bodyPr>
          <a:lstStyle/>
          <a:p>
            <a:pPr algn="l"/>
            <a:r>
              <a:rPr lang="cs-CZ" altLang="cs-CZ" b="0" dirty="0" err="1" smtClean="0">
                <a:solidFill>
                  <a:srgbClr val="C00000"/>
                </a:solidFill>
              </a:rPr>
              <a:t>Myasthenia</a:t>
            </a:r>
            <a:r>
              <a:rPr lang="cs-CZ" altLang="cs-CZ" b="0" dirty="0" smtClean="0">
                <a:solidFill>
                  <a:srgbClr val="C00000"/>
                </a:solidFill>
              </a:rPr>
              <a:t> gravis</a:t>
            </a:r>
            <a:endParaRPr lang="cs-CZ" altLang="cs-CZ" b="0" dirty="0">
              <a:solidFill>
                <a:srgbClr val="C00000"/>
              </a:solidFill>
            </a:endParaRPr>
          </a:p>
        </p:txBody>
      </p:sp>
      <p:sp>
        <p:nvSpPr>
          <p:cNvPr id="5734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68313" y="1916113"/>
            <a:ext cx="8007350" cy="41910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 smtClean="0">
                <a:solidFill>
                  <a:srgbClr val="002060"/>
                </a:solidFill>
              </a:rPr>
              <a:t>Onemocnění </a:t>
            </a:r>
            <a:r>
              <a:rPr lang="cs-CZ" altLang="cs-CZ" sz="2400" dirty="0">
                <a:solidFill>
                  <a:srgbClr val="002060"/>
                </a:solidFill>
              </a:rPr>
              <a:t>charakterizované přítomností </a:t>
            </a:r>
            <a:r>
              <a:rPr lang="cs-CZ" altLang="cs-CZ" sz="2400" b="1" dirty="0">
                <a:solidFill>
                  <a:srgbClr val="002060"/>
                </a:solidFill>
              </a:rPr>
              <a:t>autoprotilátek proti Ach </a:t>
            </a:r>
            <a:r>
              <a:rPr lang="cs-CZ" altLang="cs-CZ" sz="2400" b="1" dirty="0" smtClean="0">
                <a:solidFill>
                  <a:srgbClr val="002060"/>
                </a:solidFill>
              </a:rPr>
              <a:t>receptorům.</a:t>
            </a:r>
            <a:endParaRPr lang="cs-CZ" altLang="cs-CZ" sz="2400" b="1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400" b="1" dirty="0">
                <a:solidFill>
                  <a:srgbClr val="002060"/>
                </a:solidFill>
              </a:rPr>
              <a:t>Ab </a:t>
            </a:r>
            <a:r>
              <a:rPr lang="cs-CZ" altLang="cs-CZ" sz="2400" dirty="0">
                <a:solidFill>
                  <a:srgbClr val="002060"/>
                </a:solidFill>
              </a:rPr>
              <a:t>po vazbě na postsynaptickou membránu neuromuskulárního spojení blokují převod vzruchu přes nervosvalovou ploténku</a:t>
            </a:r>
          </a:p>
          <a:p>
            <a:pPr>
              <a:lnSpc>
                <a:spcPct val="90000"/>
              </a:lnSpc>
            </a:pPr>
            <a:r>
              <a:rPr lang="cs-CZ" altLang="cs-CZ" sz="2400" b="1" dirty="0">
                <a:solidFill>
                  <a:srgbClr val="002060"/>
                </a:solidFill>
              </a:rPr>
              <a:t>IK</a:t>
            </a:r>
            <a:r>
              <a:rPr lang="cs-CZ" altLang="cs-CZ" sz="2400" dirty="0">
                <a:solidFill>
                  <a:srgbClr val="002060"/>
                </a:solidFill>
              </a:rPr>
              <a:t>  působí sek. poškození nervosvalové ploténky      </a:t>
            </a:r>
          </a:p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2060"/>
                </a:solidFill>
              </a:rPr>
              <a:t>P</a:t>
            </a:r>
            <a:r>
              <a:rPr lang="cs-CZ" altLang="cs-CZ" sz="2400" dirty="0" smtClean="0">
                <a:solidFill>
                  <a:srgbClr val="002060"/>
                </a:solidFill>
              </a:rPr>
              <a:t>rojevy</a:t>
            </a:r>
            <a:r>
              <a:rPr lang="cs-CZ" altLang="cs-CZ" sz="2400" dirty="0">
                <a:solidFill>
                  <a:srgbClr val="002060"/>
                </a:solidFill>
              </a:rPr>
              <a:t>: </a:t>
            </a:r>
            <a:r>
              <a:rPr lang="cs-CZ" altLang="cs-CZ" sz="2400" dirty="0">
                <a:solidFill>
                  <a:srgbClr val="002060"/>
                </a:solidFill>
                <a:cs typeface="Arial" panose="020B0604020202020204" pitchFamily="34" charset="0"/>
              </a:rPr>
              <a:t>postupně </a:t>
            </a:r>
            <a:r>
              <a:rPr lang="cs-CZ" altLang="cs-CZ" sz="2400" dirty="0" err="1">
                <a:solidFill>
                  <a:srgbClr val="002060"/>
                </a:solidFill>
                <a:cs typeface="Arial" panose="020B0604020202020204" pitchFamily="34" charset="0"/>
              </a:rPr>
              <a:t>progredující</a:t>
            </a:r>
            <a:r>
              <a:rPr lang="cs-CZ" altLang="cs-CZ" sz="2400" dirty="0">
                <a:solidFill>
                  <a:srgbClr val="002060"/>
                </a:solidFill>
                <a:cs typeface="Arial" panose="020B0604020202020204" pitchFamily="34" charset="0"/>
              </a:rPr>
              <a:t> svalová </a:t>
            </a:r>
            <a:r>
              <a:rPr lang="cs-CZ" altLang="cs-CZ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slabost.</a:t>
            </a:r>
            <a:endParaRPr lang="cs-CZ" altLang="cs-CZ" sz="24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2060"/>
                </a:solidFill>
                <a:cs typeface="Arial" panose="020B0604020202020204" pitchFamily="34" charset="0"/>
              </a:rPr>
              <a:t>P</a:t>
            </a:r>
            <a:r>
              <a:rPr lang="cs-CZ" altLang="cs-CZ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ostižením </a:t>
            </a:r>
            <a:r>
              <a:rPr lang="cs-CZ" altLang="cs-CZ" sz="2400" dirty="0" err="1">
                <a:solidFill>
                  <a:srgbClr val="002060"/>
                </a:solidFill>
                <a:cs typeface="Arial" panose="020B0604020202020204" pitchFamily="34" charset="0"/>
              </a:rPr>
              <a:t>okulokutánních</a:t>
            </a:r>
            <a:r>
              <a:rPr lang="cs-CZ" altLang="cs-CZ" sz="2400" dirty="0">
                <a:solidFill>
                  <a:srgbClr val="002060"/>
                </a:solidFill>
                <a:cs typeface="Arial" panose="020B0604020202020204" pitchFamily="34" charset="0"/>
              </a:rPr>
              <a:t> svalů (ptóza víček, diplopie)</a:t>
            </a:r>
            <a:r>
              <a:rPr lang="cs-CZ" altLang="cs-CZ" sz="2400" dirty="0">
                <a:solidFill>
                  <a:srgbClr val="002060"/>
                </a:solidFill>
              </a:rPr>
              <a:t>,</a:t>
            </a:r>
            <a:r>
              <a:rPr lang="cs-CZ" altLang="cs-CZ" sz="2400" dirty="0">
                <a:solidFill>
                  <a:srgbClr val="002060"/>
                </a:solidFill>
                <a:cs typeface="Arial" panose="020B0604020202020204" pitchFamily="34" charset="0"/>
              </a:rPr>
              <a:t> postižení svalů tváře a faryngu (dysartrie, dysfagie)</a:t>
            </a:r>
            <a:r>
              <a:rPr lang="cs-CZ" altLang="cs-CZ" sz="2400" dirty="0">
                <a:solidFill>
                  <a:srgbClr val="002060"/>
                </a:solidFill>
              </a:rPr>
              <a:t>,</a:t>
            </a:r>
            <a:r>
              <a:rPr lang="cs-CZ" altLang="cs-CZ" sz="2400" dirty="0">
                <a:solidFill>
                  <a:srgbClr val="002060"/>
                </a:solidFill>
                <a:cs typeface="Arial" panose="020B0604020202020204" pitchFamily="34" charset="0"/>
              </a:rPr>
              <a:t> kosterního svalstva </a:t>
            </a:r>
            <a:r>
              <a:rPr lang="cs-CZ" altLang="cs-CZ" sz="2400" dirty="0">
                <a:solidFill>
                  <a:srgbClr val="002060"/>
                </a:solidFill>
              </a:rPr>
              <a:t>(</a:t>
            </a:r>
            <a:r>
              <a:rPr lang="cs-CZ" altLang="cs-CZ" sz="2400" dirty="0">
                <a:solidFill>
                  <a:srgbClr val="002060"/>
                </a:solidFill>
                <a:cs typeface="Arial" panose="020B0604020202020204" pitchFamily="34" charset="0"/>
              </a:rPr>
              <a:t>potíže při chůzi do schodů, postižení dýchacích svalů</a:t>
            </a:r>
            <a:r>
              <a:rPr lang="cs-CZ" altLang="cs-CZ" sz="2400" dirty="0" smtClean="0">
                <a:solidFill>
                  <a:srgbClr val="002060"/>
                </a:solidFill>
              </a:rPr>
              <a:t>)</a:t>
            </a:r>
            <a:r>
              <a:rPr lang="cs-CZ" altLang="cs-CZ" sz="2400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lang="cs-CZ" altLang="cs-CZ" sz="240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2060"/>
                </a:solidFill>
              </a:rPr>
              <a:t>Pomocná vyšetření: EMG</a:t>
            </a:r>
          </a:p>
        </p:txBody>
      </p:sp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" t="18906" r="3625" b="31459"/>
          <a:stretch>
            <a:fillRect/>
          </a:stretch>
        </p:blipFill>
        <p:spPr bwMode="auto">
          <a:xfrm>
            <a:off x="5435600" y="260350"/>
            <a:ext cx="3529013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476988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sz="4000" dirty="0" err="1" smtClean="0">
                <a:solidFill>
                  <a:srgbClr val="C00000"/>
                </a:solidFill>
              </a:rPr>
              <a:t>Myasthenia</a:t>
            </a:r>
            <a:r>
              <a:rPr lang="cs-CZ" sz="4000" dirty="0" smtClean="0">
                <a:solidFill>
                  <a:srgbClr val="C00000"/>
                </a:solidFill>
              </a:rPr>
              <a:t> gravis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268413"/>
            <a:ext cx="8569325" cy="5113337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002060"/>
                </a:solidFill>
              </a:rPr>
              <a:t>Orgánově specifická </a:t>
            </a:r>
            <a:r>
              <a:rPr lang="cs-CZ" sz="2800" b="1" dirty="0" smtClean="0">
                <a:solidFill>
                  <a:srgbClr val="002060"/>
                </a:solidFill>
              </a:rPr>
              <a:t>choroba</a:t>
            </a:r>
            <a:r>
              <a:rPr lang="cs-CZ" sz="2800" dirty="0" smtClean="0">
                <a:solidFill>
                  <a:srgbClr val="002060"/>
                </a:solidFill>
              </a:rPr>
              <a:t>.</a:t>
            </a:r>
          </a:p>
          <a:p>
            <a:r>
              <a:rPr lang="cs-CZ" sz="2800" dirty="0" smtClean="0">
                <a:solidFill>
                  <a:srgbClr val="002060"/>
                </a:solidFill>
              </a:rPr>
              <a:t>Primární abnormalitou je snížení počtu funkčních receptorů pro acetylcholin na postsynaptické svalové membráně.</a:t>
            </a:r>
          </a:p>
          <a:p>
            <a:r>
              <a:rPr lang="cs-CZ" sz="2800" dirty="0" smtClean="0">
                <a:solidFill>
                  <a:srgbClr val="002060"/>
                </a:solidFill>
              </a:rPr>
              <a:t>Abnormální ochablost skeletálních svalů, způsobující  od přechodného dvojitého vidění až  život ohrožující paralýzu respiračních svalů.</a:t>
            </a:r>
          </a:p>
          <a:p>
            <a:r>
              <a:rPr lang="cs-CZ" sz="2800" dirty="0" smtClean="0">
                <a:solidFill>
                  <a:srgbClr val="002060"/>
                </a:solidFill>
              </a:rPr>
              <a:t>Může se vyskytnout v každém věku.</a:t>
            </a:r>
          </a:p>
          <a:p>
            <a:r>
              <a:rPr lang="cs-CZ" sz="2800" dirty="0" smtClean="0">
                <a:solidFill>
                  <a:srgbClr val="002060"/>
                </a:solidFill>
              </a:rPr>
              <a:t>V séru 80-90% pacientů s generalizovanou chorobou lze prokázat autoprotilátky – </a:t>
            </a:r>
            <a:r>
              <a:rPr lang="cs-CZ" sz="2800" u="sng" dirty="0" err="1" smtClean="0">
                <a:solidFill>
                  <a:srgbClr val="002060"/>
                </a:solidFill>
              </a:rPr>
              <a:t>IgG</a:t>
            </a:r>
            <a:r>
              <a:rPr lang="cs-CZ" sz="2800" u="sng" dirty="0" smtClean="0">
                <a:solidFill>
                  <a:srgbClr val="002060"/>
                </a:solidFill>
              </a:rPr>
              <a:t> anti-</a:t>
            </a:r>
            <a:r>
              <a:rPr lang="cs-CZ" sz="2800" u="sng" dirty="0" err="1" smtClean="0">
                <a:solidFill>
                  <a:srgbClr val="002060"/>
                </a:solidFill>
              </a:rPr>
              <a:t>AChR</a:t>
            </a:r>
            <a:r>
              <a:rPr lang="cs-CZ" sz="2800" u="sng" dirty="0" smtClean="0">
                <a:solidFill>
                  <a:srgbClr val="002060"/>
                </a:solidFill>
              </a:rPr>
              <a:t>.</a:t>
            </a:r>
          </a:p>
          <a:p>
            <a:pPr eaLnBrk="1" hangingPunct="1">
              <a:buFontTx/>
              <a:buNone/>
            </a:pPr>
            <a:endParaRPr lang="cs-CZ" sz="2800" u="sng" dirty="0" smtClean="0">
              <a:latin typeface="Tahoma" pitchFamily="34" charset="0"/>
            </a:endParaRPr>
          </a:p>
          <a:p>
            <a:pPr eaLnBrk="1" hangingPunct="1">
              <a:buFontTx/>
              <a:buNone/>
            </a:pPr>
            <a:endParaRPr lang="cs-CZ" sz="2800" u="sng" dirty="0" smtClean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70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639"/>
            <a:ext cx="9144000" cy="690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51553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4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57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Časná přecitlivělost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09850"/>
            <a:ext cx="8579296" cy="530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28573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50900"/>
          </a:xfrm>
        </p:spPr>
        <p:txBody>
          <a:bodyPr anchor="b"/>
          <a:lstStyle/>
          <a:p>
            <a:pPr eaLnBrk="1" hangingPunct="1"/>
            <a:r>
              <a:rPr lang="cs-CZ" sz="3600" dirty="0" smtClean="0">
                <a:solidFill>
                  <a:srgbClr val="C00000"/>
                </a:solidFill>
              </a:rPr>
              <a:t>Prevalence autoimunitních chorob</a:t>
            </a:r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323528" y="1556792"/>
            <a:ext cx="8447088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sz="2000" dirty="0">
                <a:solidFill>
                  <a:srgbClr val="002060"/>
                </a:solidFill>
                <a:latin typeface="+mj-lt"/>
                <a:cs typeface="Arial" charset="0"/>
              </a:rPr>
              <a:t>(</a:t>
            </a:r>
            <a:r>
              <a:rPr lang="cs-CZ" sz="2000" dirty="0" err="1">
                <a:solidFill>
                  <a:srgbClr val="002060"/>
                </a:solidFill>
                <a:latin typeface="+mj-lt"/>
                <a:cs typeface="Arial" charset="0"/>
              </a:rPr>
              <a:t>Mackay</a:t>
            </a:r>
            <a:r>
              <a:rPr lang="cs-CZ" sz="2000" dirty="0">
                <a:solidFill>
                  <a:srgbClr val="002060"/>
                </a:solidFill>
                <a:latin typeface="+mj-lt"/>
                <a:cs typeface="Arial" charset="0"/>
              </a:rPr>
              <a:t> IR, BMJ 2000; 321: 93-96)</a:t>
            </a:r>
            <a:endParaRPr lang="de-AT" sz="2000" dirty="0">
              <a:solidFill>
                <a:srgbClr val="002060"/>
              </a:solidFill>
              <a:latin typeface="+mj-lt"/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sz="2000" dirty="0">
                <a:solidFill>
                  <a:srgbClr val="002060"/>
                </a:solidFill>
                <a:latin typeface="+mj-lt"/>
                <a:cs typeface="Arial" charset="0"/>
              </a:rPr>
              <a:t> </a:t>
            </a:r>
            <a:endParaRPr lang="cs-CZ" sz="2000" dirty="0">
              <a:solidFill>
                <a:srgbClr val="002060"/>
              </a:solidFill>
              <a:latin typeface="+mj-lt"/>
            </a:endParaRPr>
          </a:p>
          <a:p>
            <a:pPr eaLnBrk="1" hangingPunct="1">
              <a:spcBef>
                <a:spcPct val="50000"/>
              </a:spcBef>
            </a:pPr>
            <a:r>
              <a:rPr lang="cs-CZ" sz="2000" dirty="0">
                <a:solidFill>
                  <a:srgbClr val="002060"/>
                </a:solidFill>
                <a:latin typeface="+mj-lt"/>
                <a:cs typeface="Arial" charset="0"/>
              </a:rPr>
              <a:t>Choroby štítné žlázy:   		 &gt; 3% dospělých žen</a:t>
            </a:r>
            <a:endParaRPr lang="cs-CZ" sz="2000" dirty="0">
              <a:solidFill>
                <a:srgbClr val="002060"/>
              </a:solidFill>
              <a:latin typeface="+mj-lt"/>
            </a:endParaRPr>
          </a:p>
          <a:p>
            <a:pPr eaLnBrk="1" hangingPunct="1">
              <a:spcBef>
                <a:spcPct val="50000"/>
              </a:spcBef>
            </a:pPr>
            <a:r>
              <a:rPr lang="cs-CZ" sz="2000" dirty="0">
                <a:solidFill>
                  <a:srgbClr val="002060"/>
                </a:solidFill>
                <a:latin typeface="+mj-lt"/>
                <a:cs typeface="Arial" charset="0"/>
              </a:rPr>
              <a:t>Revmatoidní artritida: 		 1% celkové populace, převaha žen</a:t>
            </a:r>
            <a:endParaRPr lang="de-AT" sz="2000" dirty="0">
              <a:solidFill>
                <a:srgbClr val="002060"/>
              </a:solidFill>
              <a:latin typeface="+mj-lt"/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sz="2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Primární </a:t>
            </a:r>
            <a:r>
              <a:rPr lang="cs-CZ" sz="2000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Sjögren</a:t>
            </a:r>
            <a:r>
              <a:rPr lang="cs-CZ" sz="2000" dirty="0" err="1">
                <a:solidFill>
                  <a:srgbClr val="002060"/>
                </a:solidFill>
                <a:latin typeface="+mj-lt"/>
              </a:rPr>
              <a:t>ů</a:t>
            </a:r>
            <a:r>
              <a:rPr lang="cs-CZ" sz="2000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v</a:t>
            </a:r>
            <a:r>
              <a:rPr lang="cs-CZ" sz="2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syndrom: 	 0,6-3% dosp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ě</a:t>
            </a:r>
            <a:r>
              <a:rPr lang="cs-CZ" sz="2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lých 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ž</a:t>
            </a:r>
            <a:r>
              <a:rPr lang="cs-CZ" sz="2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en</a:t>
            </a:r>
          </a:p>
          <a:p>
            <a:pPr eaLnBrk="1" hangingPunct="1">
              <a:spcBef>
                <a:spcPct val="50000"/>
              </a:spcBef>
            </a:pPr>
            <a:r>
              <a:rPr lang="cs-CZ" sz="2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Systémový lupus </a:t>
            </a:r>
            <a:r>
              <a:rPr lang="cs-CZ" sz="2000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erytematosus</a:t>
            </a:r>
            <a:r>
              <a:rPr lang="cs-CZ" sz="2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: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cs-CZ" sz="2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cs-CZ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     0,12</a:t>
            </a:r>
            <a:r>
              <a:rPr lang="cs-CZ" sz="2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% celkové populace,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cs-CZ" sz="2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p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ř</a:t>
            </a:r>
            <a:r>
              <a:rPr lang="cs-CZ" sz="2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evaha 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ž</a:t>
            </a:r>
            <a:r>
              <a:rPr lang="cs-CZ" sz="2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en</a:t>
            </a:r>
          </a:p>
          <a:p>
            <a:pPr eaLnBrk="1" hangingPunct="1">
              <a:spcBef>
                <a:spcPct val="50000"/>
              </a:spcBef>
            </a:pPr>
            <a:r>
              <a:rPr lang="cs-CZ" sz="2000" dirty="0">
                <a:solidFill>
                  <a:srgbClr val="002060"/>
                </a:solidFill>
                <a:latin typeface="+mj-lt"/>
                <a:cs typeface="Arial" charset="0"/>
              </a:rPr>
              <a:t>Roztroušená skleróza: 		 0,1% celkové populace, převaha žen</a:t>
            </a:r>
            <a:endParaRPr lang="de-AT" sz="2000" dirty="0">
              <a:solidFill>
                <a:srgbClr val="002060"/>
              </a:solidFill>
              <a:latin typeface="+mj-lt"/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sz="2000" dirty="0">
                <a:solidFill>
                  <a:srgbClr val="002060"/>
                </a:solidFill>
                <a:latin typeface="+mj-lt"/>
                <a:cs typeface="Arial" charset="0"/>
              </a:rPr>
              <a:t>Diabetes I. typu: 		</a:t>
            </a:r>
            <a:r>
              <a:rPr lang="cs-CZ" sz="2000" dirty="0" smtClean="0">
                <a:solidFill>
                  <a:srgbClr val="002060"/>
                </a:solidFill>
                <a:latin typeface="+mj-lt"/>
                <a:cs typeface="Arial" charset="0"/>
              </a:rPr>
              <a:t>                 0,1</a:t>
            </a:r>
            <a:r>
              <a:rPr lang="cs-CZ" sz="2000" dirty="0">
                <a:solidFill>
                  <a:srgbClr val="002060"/>
                </a:solidFill>
                <a:latin typeface="+mj-lt"/>
                <a:cs typeface="Arial" charset="0"/>
              </a:rPr>
              <a:t>% dětí</a:t>
            </a:r>
            <a:endParaRPr lang="de-AT" sz="2000" dirty="0">
              <a:solidFill>
                <a:srgbClr val="002060"/>
              </a:solidFill>
              <a:latin typeface="+mj-lt"/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sz="2000" dirty="0">
                <a:solidFill>
                  <a:srgbClr val="002060"/>
                </a:solidFill>
                <a:latin typeface="+mj-lt"/>
                <a:cs typeface="Arial" charset="0"/>
              </a:rPr>
              <a:t>Primární biliární cirhóza: 	</a:t>
            </a:r>
            <a:r>
              <a:rPr lang="cs-CZ" sz="2000" dirty="0" smtClean="0">
                <a:solidFill>
                  <a:srgbClr val="002060"/>
                </a:solidFill>
                <a:latin typeface="+mj-lt"/>
                <a:cs typeface="Arial" charset="0"/>
              </a:rPr>
              <a:t>                 0,05-0,1</a:t>
            </a:r>
            <a:r>
              <a:rPr lang="cs-CZ" sz="2000" dirty="0">
                <a:solidFill>
                  <a:srgbClr val="002060"/>
                </a:solidFill>
                <a:latin typeface="+mj-lt"/>
                <a:cs typeface="Arial" charset="0"/>
              </a:rPr>
              <a:t>% žen středního a  staršího věku</a:t>
            </a:r>
            <a:endParaRPr lang="de-AT" sz="2000" dirty="0">
              <a:solidFill>
                <a:srgbClr val="002060"/>
              </a:solidFill>
              <a:latin typeface="+mj-lt"/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sz="2000" dirty="0" err="1">
                <a:solidFill>
                  <a:srgbClr val="002060"/>
                </a:solidFill>
                <a:latin typeface="+mj-lt"/>
                <a:cs typeface="Arial" charset="0"/>
              </a:rPr>
              <a:t>Myasthenia</a:t>
            </a:r>
            <a:r>
              <a:rPr lang="cs-CZ" sz="2000" dirty="0">
                <a:solidFill>
                  <a:srgbClr val="002060"/>
                </a:solidFill>
                <a:latin typeface="+mj-lt"/>
                <a:cs typeface="Arial" charset="0"/>
              </a:rPr>
              <a:t> gravis: 		 0,01% celkové populace, převaha žen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275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Časná přecitlivělost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772816"/>
            <a:ext cx="6833193" cy="486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7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Rozvoj senzibilizace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Na sliznicích dýchacího nebo zažívacího traktu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Alergen pronikne do hlenové vrstvy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Kontakt s epitelem a APC buňkami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Dendritické </a:t>
            </a:r>
            <a:r>
              <a:rPr lang="cs-CZ" dirty="0" err="1" smtClean="0">
                <a:solidFill>
                  <a:srgbClr val="002060"/>
                </a:solidFill>
              </a:rPr>
              <a:t>bb</a:t>
            </a:r>
            <a:r>
              <a:rPr lang="cs-CZ" dirty="0" smtClean="0">
                <a:solidFill>
                  <a:srgbClr val="002060"/>
                </a:solidFill>
              </a:rPr>
              <a:t>. – preferenční reakce typu Th2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Stimulace </a:t>
            </a:r>
            <a:r>
              <a:rPr lang="cs-CZ" dirty="0">
                <a:solidFill>
                  <a:srgbClr val="002060"/>
                </a:solidFill>
              </a:rPr>
              <a:t>B-lymfocytů k produkci </a:t>
            </a:r>
            <a:r>
              <a:rPr lang="cs-CZ" dirty="0" err="1">
                <a:solidFill>
                  <a:srgbClr val="002060"/>
                </a:solidFill>
              </a:rPr>
              <a:t>IgE</a:t>
            </a:r>
            <a:endParaRPr lang="cs-CZ" dirty="0">
              <a:solidFill>
                <a:srgbClr val="002060"/>
              </a:solidFill>
            </a:endParaRPr>
          </a:p>
          <a:p>
            <a:r>
              <a:rPr lang="cs-CZ" dirty="0" err="1">
                <a:solidFill>
                  <a:srgbClr val="002060"/>
                </a:solidFill>
              </a:rPr>
              <a:t>IgE</a:t>
            </a:r>
            <a:r>
              <a:rPr lang="cs-CZ" dirty="0">
                <a:solidFill>
                  <a:srgbClr val="002060"/>
                </a:solidFill>
              </a:rPr>
              <a:t> se váže na vysoce </a:t>
            </a:r>
            <a:r>
              <a:rPr lang="cs-CZ" dirty="0" err="1">
                <a:solidFill>
                  <a:srgbClr val="002060"/>
                </a:solidFill>
              </a:rPr>
              <a:t>afinitiní</a:t>
            </a:r>
            <a:r>
              <a:rPr lang="cs-CZ" dirty="0">
                <a:solidFill>
                  <a:srgbClr val="002060"/>
                </a:solidFill>
              </a:rPr>
              <a:t> receptory žírných buněk a </a:t>
            </a:r>
            <a:r>
              <a:rPr lang="cs-CZ" dirty="0" err="1">
                <a:solidFill>
                  <a:srgbClr val="002060"/>
                </a:solidFill>
              </a:rPr>
              <a:t>bazofilů</a:t>
            </a:r>
            <a:endParaRPr lang="cs-CZ" dirty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→ senzibilizace pacienta – probíhá bez klinických projevů</a:t>
            </a:r>
            <a:endParaRPr lang="cs-CZ" dirty="0">
              <a:solidFill>
                <a:srgbClr val="002060"/>
              </a:solidFill>
            </a:endParaRPr>
          </a:p>
          <a:p>
            <a:r>
              <a:rPr lang="cs-CZ" dirty="0">
                <a:solidFill>
                  <a:srgbClr val="002060"/>
                </a:solidFill>
              </a:rPr>
              <a:t>Při dalším setkání s alergenem – rozvoj zánětu</a:t>
            </a:r>
            <a:endParaRPr lang="en-GB" dirty="0">
              <a:solidFill>
                <a:srgbClr val="00206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6488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Časná a pozdní fáze alergické reakce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Časná fáze - Opakovaný styk s alergenem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Další aktivace žírných buněk a </a:t>
            </a:r>
            <a:r>
              <a:rPr lang="cs-CZ" dirty="0" err="1" smtClean="0">
                <a:solidFill>
                  <a:srgbClr val="002060"/>
                </a:solidFill>
              </a:rPr>
              <a:t>bazofilů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Uvolnění histaminu a heparinu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Pozdní fáze – 8-12 hod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Přemostění molekul </a:t>
            </a:r>
            <a:r>
              <a:rPr lang="cs-CZ" dirty="0" err="1" smtClean="0">
                <a:solidFill>
                  <a:srgbClr val="002060"/>
                </a:solidFill>
              </a:rPr>
              <a:t>IgE</a:t>
            </a:r>
            <a:r>
              <a:rPr lang="cs-CZ" dirty="0" smtClean="0">
                <a:solidFill>
                  <a:srgbClr val="002060"/>
                </a:solidFill>
              </a:rPr>
              <a:t> navázaných  na receptorech žírných buněk a </a:t>
            </a:r>
            <a:r>
              <a:rPr lang="cs-CZ" dirty="0" err="1" smtClean="0">
                <a:solidFill>
                  <a:srgbClr val="002060"/>
                </a:solidFill>
              </a:rPr>
              <a:t>bazofilů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Tvorba sekundárních mediátorů – produkty metabolismu </a:t>
            </a:r>
            <a:r>
              <a:rPr lang="cs-CZ" dirty="0" err="1" smtClean="0">
                <a:solidFill>
                  <a:srgbClr val="002060"/>
                </a:solidFill>
              </a:rPr>
              <a:t>kys</a:t>
            </a:r>
            <a:r>
              <a:rPr lang="cs-CZ" dirty="0" smtClean="0">
                <a:solidFill>
                  <a:srgbClr val="002060"/>
                </a:solidFill>
              </a:rPr>
              <a:t>. arachidonové – </a:t>
            </a:r>
            <a:r>
              <a:rPr lang="cs-CZ" dirty="0" err="1" smtClean="0">
                <a:solidFill>
                  <a:srgbClr val="002060"/>
                </a:solidFill>
              </a:rPr>
              <a:t>tromboxan</a:t>
            </a:r>
            <a:r>
              <a:rPr lang="cs-CZ" dirty="0" smtClean="0">
                <a:solidFill>
                  <a:srgbClr val="002060"/>
                </a:solidFill>
              </a:rPr>
              <a:t>, prostaglandin, </a:t>
            </a:r>
            <a:r>
              <a:rPr lang="cs-CZ" dirty="0" err="1" smtClean="0">
                <a:solidFill>
                  <a:srgbClr val="002060"/>
                </a:solidFill>
              </a:rPr>
              <a:t>leukotrien</a:t>
            </a:r>
            <a:r>
              <a:rPr lang="cs-CZ" dirty="0" smtClean="0">
                <a:solidFill>
                  <a:srgbClr val="002060"/>
                </a:solidFill>
              </a:rPr>
              <a:t> – </a:t>
            </a:r>
            <a:r>
              <a:rPr lang="cs-CZ" dirty="0" err="1" smtClean="0">
                <a:solidFill>
                  <a:srgbClr val="002060"/>
                </a:solidFill>
              </a:rPr>
              <a:t>prozánětové</a:t>
            </a:r>
            <a:r>
              <a:rPr lang="cs-CZ" dirty="0" smtClean="0">
                <a:solidFill>
                  <a:srgbClr val="002060"/>
                </a:solidFill>
              </a:rPr>
              <a:t> a chemotaktické účinky na </a:t>
            </a:r>
            <a:r>
              <a:rPr lang="cs-CZ" dirty="0" err="1" smtClean="0">
                <a:solidFill>
                  <a:srgbClr val="002060"/>
                </a:solidFill>
              </a:rPr>
              <a:t>eosinofily</a:t>
            </a:r>
            <a:r>
              <a:rPr lang="cs-CZ" dirty="0" smtClean="0">
                <a:solidFill>
                  <a:srgbClr val="002060"/>
                </a:solidFill>
              </a:rPr>
              <a:t>, </a:t>
            </a:r>
            <a:r>
              <a:rPr lang="cs-CZ" dirty="0" err="1" smtClean="0">
                <a:solidFill>
                  <a:srgbClr val="002060"/>
                </a:solidFill>
              </a:rPr>
              <a:t>neutrofily</a:t>
            </a:r>
            <a:r>
              <a:rPr lang="cs-CZ" dirty="0" smtClean="0">
                <a:solidFill>
                  <a:srgbClr val="002060"/>
                </a:solidFill>
              </a:rPr>
              <a:t>, lymfocyty, trombocyty</a:t>
            </a:r>
          </a:p>
          <a:p>
            <a:pPr marL="0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4161368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IMUNOPATOLOGIE</a:t>
            </a:r>
            <a:endParaRPr lang="cs-CZ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770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Průběh pozdní fáze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2060"/>
                </a:solidFill>
              </a:rPr>
              <a:t>Autonomně – chronický zánět bez závislosti na vyvolávajícím antigenu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Přechod do atopického ekzému</a:t>
            </a:r>
          </a:p>
          <a:p>
            <a:r>
              <a:rPr lang="cs-CZ" dirty="0">
                <a:solidFill>
                  <a:srgbClr val="002060"/>
                </a:solidFill>
              </a:rPr>
              <a:t>Přechod do </a:t>
            </a:r>
            <a:r>
              <a:rPr lang="cs-CZ" dirty="0" smtClean="0">
                <a:solidFill>
                  <a:srgbClr val="002060"/>
                </a:solidFill>
              </a:rPr>
              <a:t>chronického astmatu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Přechod do patologické reakce zprostředkované buňkami – reakce oddáleného typu IV.</a:t>
            </a:r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051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981075"/>
            <a:ext cx="80200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Přímá spojovací šipka 20"/>
          <p:cNvCxnSpPr>
            <a:stCxn id="19" idx="3"/>
          </p:cNvCxnSpPr>
          <p:nvPr/>
        </p:nvCxnSpPr>
        <p:spPr>
          <a:xfrm flipV="1">
            <a:off x="1908175" y="5229225"/>
            <a:ext cx="328613" cy="3016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20"/>
          <p:cNvCxnSpPr/>
          <p:nvPr/>
        </p:nvCxnSpPr>
        <p:spPr>
          <a:xfrm>
            <a:off x="1196975" y="2936875"/>
            <a:ext cx="530225" cy="2047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20"/>
          <p:cNvCxnSpPr>
            <a:stCxn id="39" idx="2"/>
          </p:cNvCxnSpPr>
          <p:nvPr/>
        </p:nvCxnSpPr>
        <p:spPr>
          <a:xfrm flipH="1">
            <a:off x="3081338" y="1868488"/>
            <a:ext cx="473075" cy="5826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8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8987"/>
          </a:xfrm>
        </p:spPr>
        <p:txBody>
          <a:bodyPr/>
          <a:lstStyle/>
          <a:p>
            <a:r>
              <a:rPr lang="cs-CZ" altLang="en-US" sz="3200" dirty="0" err="1" smtClean="0">
                <a:solidFill>
                  <a:srgbClr val="C00000"/>
                </a:solidFill>
              </a:rPr>
              <a:t>Ways</a:t>
            </a:r>
            <a:r>
              <a:rPr lang="cs-CZ" altLang="en-US" sz="3200" dirty="0" smtClean="0">
                <a:solidFill>
                  <a:srgbClr val="C00000"/>
                </a:solidFill>
              </a:rPr>
              <a:t> </a:t>
            </a:r>
            <a:r>
              <a:rPr lang="cs-CZ" altLang="en-US" sz="3200" dirty="0" err="1" smtClean="0">
                <a:solidFill>
                  <a:srgbClr val="C00000"/>
                </a:solidFill>
              </a:rPr>
              <a:t>of</a:t>
            </a:r>
            <a:r>
              <a:rPr lang="cs-CZ" altLang="en-US" sz="3200" dirty="0" smtClean="0">
                <a:solidFill>
                  <a:srgbClr val="C00000"/>
                </a:solidFill>
              </a:rPr>
              <a:t> </a:t>
            </a:r>
            <a:r>
              <a:rPr lang="cs-CZ" altLang="en-US" sz="3200" dirty="0" err="1" smtClean="0">
                <a:solidFill>
                  <a:srgbClr val="C00000"/>
                </a:solidFill>
              </a:rPr>
              <a:t>Activation</a:t>
            </a:r>
            <a:r>
              <a:rPr lang="cs-CZ" altLang="en-US" sz="3200" dirty="0" smtClean="0">
                <a:solidFill>
                  <a:srgbClr val="C00000"/>
                </a:solidFill>
              </a:rPr>
              <a:t> </a:t>
            </a:r>
            <a:r>
              <a:rPr lang="cs-CZ" altLang="en-US" sz="3200" dirty="0" err="1" smtClean="0">
                <a:solidFill>
                  <a:srgbClr val="C00000"/>
                </a:solidFill>
              </a:rPr>
              <a:t>of</a:t>
            </a:r>
            <a:r>
              <a:rPr lang="cs-CZ" altLang="en-US" sz="3200" dirty="0" smtClean="0">
                <a:solidFill>
                  <a:srgbClr val="C00000"/>
                </a:solidFill>
              </a:rPr>
              <a:t> Mast </a:t>
            </a:r>
            <a:r>
              <a:rPr lang="cs-CZ" altLang="en-US" sz="3200" dirty="0" err="1" smtClean="0">
                <a:solidFill>
                  <a:srgbClr val="C00000"/>
                </a:solidFill>
              </a:rPr>
              <a:t>Cells</a:t>
            </a:r>
            <a:endParaRPr lang="en-GB" altLang="en-US" sz="3200" dirty="0" smtClean="0">
              <a:solidFill>
                <a:srgbClr val="C00000"/>
              </a:solidFill>
            </a:endParaRPr>
          </a:p>
        </p:txBody>
      </p:sp>
      <p:sp>
        <p:nvSpPr>
          <p:cNvPr id="39" name="TextovéPole 11"/>
          <p:cNvSpPr txBox="1"/>
          <p:nvPr/>
        </p:nvSpPr>
        <p:spPr>
          <a:xfrm>
            <a:off x="2851150" y="1423988"/>
            <a:ext cx="1406525" cy="4445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  <a:defRPr/>
            </a:pPr>
            <a:r>
              <a:rPr lang="cs-CZ" sz="1400" dirty="0"/>
              <a:t>Antigen (alergen</a:t>
            </a:r>
            <a:r>
              <a:rPr lang="cs-CZ" sz="1400" dirty="0" smtClean="0"/>
              <a:t>)</a:t>
            </a:r>
            <a:endParaRPr lang="cs-CZ" sz="1500" dirty="0"/>
          </a:p>
        </p:txBody>
      </p:sp>
      <p:sp>
        <p:nvSpPr>
          <p:cNvPr id="47" name="TextovéPole 36"/>
          <p:cNvSpPr txBox="1"/>
          <p:nvPr/>
        </p:nvSpPr>
        <p:spPr>
          <a:xfrm>
            <a:off x="6084888" y="5681663"/>
            <a:ext cx="1404937" cy="293687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  <a:defRPr/>
            </a:pPr>
            <a:r>
              <a:rPr lang="cs-CZ" sz="1400" dirty="0" err="1" smtClean="0"/>
              <a:t>Degranulation</a:t>
            </a:r>
            <a:endParaRPr lang="cs-CZ" sz="1400" dirty="0"/>
          </a:p>
        </p:txBody>
      </p:sp>
      <p:cxnSp>
        <p:nvCxnSpPr>
          <p:cNvPr id="48" name="Přímá spojovací šipka 20"/>
          <p:cNvCxnSpPr>
            <a:stCxn id="47" idx="0"/>
          </p:cNvCxnSpPr>
          <p:nvPr/>
        </p:nvCxnSpPr>
        <p:spPr>
          <a:xfrm flipH="1" flipV="1">
            <a:off x="6473825" y="4973638"/>
            <a:ext cx="312738" cy="708025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šipka 20"/>
          <p:cNvCxnSpPr>
            <a:stCxn id="47" idx="0"/>
          </p:cNvCxnSpPr>
          <p:nvPr/>
        </p:nvCxnSpPr>
        <p:spPr>
          <a:xfrm flipV="1">
            <a:off x="6786563" y="4887913"/>
            <a:ext cx="744537" cy="793750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36"/>
          <p:cNvSpPr txBox="1"/>
          <p:nvPr/>
        </p:nvSpPr>
        <p:spPr>
          <a:xfrm>
            <a:off x="538163" y="2492375"/>
            <a:ext cx="1406525" cy="4445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  <a:defRPr/>
            </a:pPr>
            <a:r>
              <a:rPr lang="cs-CZ" sz="1400" dirty="0" err="1" smtClean="0"/>
              <a:t>Neuropeptides</a:t>
            </a:r>
            <a:endParaRPr lang="cs-CZ" sz="1400" dirty="0" smtClean="0"/>
          </a:p>
          <a:p>
            <a:pPr algn="ctr">
              <a:lnSpc>
                <a:spcPct val="70000"/>
              </a:lnSpc>
              <a:defRPr/>
            </a:pPr>
            <a:r>
              <a:rPr lang="cs-CZ" sz="1400" dirty="0" smtClean="0"/>
              <a:t>(</a:t>
            </a:r>
            <a:r>
              <a:rPr lang="cs-CZ" sz="1400" i="1" dirty="0" err="1" smtClean="0"/>
              <a:t>ie</a:t>
            </a:r>
            <a:r>
              <a:rPr lang="cs-CZ" sz="1400" dirty="0" smtClean="0"/>
              <a:t>, substance P)</a:t>
            </a:r>
            <a:endParaRPr lang="cs-CZ" sz="1400" dirty="0"/>
          </a:p>
        </p:txBody>
      </p:sp>
      <p:cxnSp>
        <p:nvCxnSpPr>
          <p:cNvPr id="14" name="Přímá spojovací šipka 20"/>
          <p:cNvCxnSpPr>
            <a:stCxn id="13" idx="2"/>
          </p:cNvCxnSpPr>
          <p:nvPr/>
        </p:nvCxnSpPr>
        <p:spPr>
          <a:xfrm>
            <a:off x="1122363" y="4143375"/>
            <a:ext cx="511175" cy="158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36"/>
          <p:cNvSpPr txBox="1"/>
          <p:nvPr/>
        </p:nvSpPr>
        <p:spPr>
          <a:xfrm>
            <a:off x="482600" y="5387975"/>
            <a:ext cx="1425575" cy="284163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  <a:defRPr/>
            </a:pPr>
            <a:r>
              <a:rPr lang="cs-CZ" sz="1400" dirty="0" smtClean="0"/>
              <a:t>Stem cell faktor</a:t>
            </a:r>
            <a:endParaRPr lang="cs-CZ" sz="1400" dirty="0"/>
          </a:p>
        </p:txBody>
      </p:sp>
      <p:sp>
        <p:nvSpPr>
          <p:cNvPr id="13" name="TextovéPole 36"/>
          <p:cNvSpPr txBox="1"/>
          <p:nvPr/>
        </p:nvSpPr>
        <p:spPr>
          <a:xfrm>
            <a:off x="482600" y="3557588"/>
            <a:ext cx="1281113" cy="585787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  <a:defRPr/>
            </a:pPr>
            <a:r>
              <a:rPr lang="cs-CZ" sz="1400" dirty="0" err="1" smtClean="0"/>
              <a:t>Complement</a:t>
            </a:r>
            <a:r>
              <a:rPr lang="cs-CZ" sz="1400" dirty="0" smtClean="0"/>
              <a:t> </a:t>
            </a:r>
            <a:r>
              <a:rPr lang="cs-CZ" sz="1400" dirty="0" err="1" smtClean="0"/>
              <a:t>fragments</a:t>
            </a:r>
            <a:endParaRPr lang="cs-CZ" sz="1400" dirty="0" smtClean="0"/>
          </a:p>
          <a:p>
            <a:pPr algn="ctr">
              <a:lnSpc>
                <a:spcPct val="70000"/>
              </a:lnSpc>
              <a:defRPr/>
            </a:pPr>
            <a:r>
              <a:rPr lang="cs-CZ" sz="1400" dirty="0" smtClean="0"/>
              <a:t>(C3a, C5a)</a:t>
            </a:r>
            <a:endParaRPr lang="cs-CZ" sz="1400" dirty="0"/>
          </a:p>
        </p:txBody>
      </p:sp>
      <p:cxnSp>
        <p:nvCxnSpPr>
          <p:cNvPr id="24" name="Přímá spojovací šipka 20"/>
          <p:cNvCxnSpPr>
            <a:stCxn id="25" idx="0"/>
          </p:cNvCxnSpPr>
          <p:nvPr/>
        </p:nvCxnSpPr>
        <p:spPr>
          <a:xfrm flipV="1">
            <a:off x="3030538" y="5003800"/>
            <a:ext cx="120650" cy="8016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36"/>
          <p:cNvSpPr txBox="1"/>
          <p:nvPr/>
        </p:nvSpPr>
        <p:spPr>
          <a:xfrm>
            <a:off x="1835150" y="5805488"/>
            <a:ext cx="2389188" cy="585787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  <a:defRPr/>
            </a:pPr>
            <a:r>
              <a:rPr lang="cs-CZ" sz="1400" dirty="0" err="1" smtClean="0"/>
              <a:t>Cytokines</a:t>
            </a:r>
            <a:r>
              <a:rPr lang="cs-CZ" sz="1400" dirty="0" smtClean="0"/>
              <a:t> (</a:t>
            </a:r>
            <a:r>
              <a:rPr lang="cs-CZ" sz="1400" i="1" dirty="0" smtClean="0"/>
              <a:t>eg</a:t>
            </a:r>
            <a:r>
              <a:rPr lang="cs-CZ" sz="1400" dirty="0" smtClean="0"/>
              <a:t>, IL4, IL6)</a:t>
            </a:r>
          </a:p>
          <a:p>
            <a:pPr algn="ctr">
              <a:lnSpc>
                <a:spcPct val="70000"/>
              </a:lnSpc>
              <a:defRPr/>
            </a:pPr>
            <a:r>
              <a:rPr lang="cs-CZ" sz="1400" dirty="0" err="1" smtClean="0"/>
              <a:t>Chemokines</a:t>
            </a:r>
            <a:r>
              <a:rPr lang="cs-CZ" sz="1400" dirty="0" smtClean="0"/>
              <a:t> (RANTES) MIP 1</a:t>
            </a:r>
            <a:r>
              <a:rPr lang="el-GR" sz="1400" dirty="0"/>
              <a:t>α</a:t>
            </a:r>
            <a:endParaRPr lang="cs-CZ" sz="1400" dirty="0"/>
          </a:p>
        </p:txBody>
      </p:sp>
      <p:cxnSp>
        <p:nvCxnSpPr>
          <p:cNvPr id="32" name="Přímá spojovací šipka 20"/>
          <p:cNvCxnSpPr>
            <a:stCxn id="33" idx="0"/>
          </p:cNvCxnSpPr>
          <p:nvPr/>
        </p:nvCxnSpPr>
        <p:spPr>
          <a:xfrm flipH="1" flipV="1">
            <a:off x="3743325" y="4797425"/>
            <a:ext cx="487363" cy="4746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6"/>
          <p:cNvSpPr txBox="1"/>
          <p:nvPr/>
        </p:nvSpPr>
        <p:spPr>
          <a:xfrm>
            <a:off x="3387725" y="5272088"/>
            <a:ext cx="1685925" cy="284162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  <a:defRPr/>
            </a:pPr>
            <a:r>
              <a:rPr lang="cs-CZ" sz="1400" dirty="0" err="1" smtClean="0"/>
              <a:t>Bacterial</a:t>
            </a:r>
            <a:r>
              <a:rPr lang="cs-CZ" sz="1400" dirty="0" smtClean="0"/>
              <a:t> </a:t>
            </a:r>
            <a:r>
              <a:rPr lang="cs-CZ" sz="1400" dirty="0" err="1" smtClean="0"/>
              <a:t>paptides</a:t>
            </a:r>
            <a:endParaRPr lang="cs-CZ" sz="1400" dirty="0"/>
          </a:p>
        </p:txBody>
      </p:sp>
      <p:cxnSp>
        <p:nvCxnSpPr>
          <p:cNvPr id="36" name="Přímá spojovací šipka 20"/>
          <p:cNvCxnSpPr>
            <a:stCxn id="37" idx="1"/>
          </p:cNvCxnSpPr>
          <p:nvPr/>
        </p:nvCxnSpPr>
        <p:spPr>
          <a:xfrm flipH="1" flipV="1">
            <a:off x="4030663" y="4546600"/>
            <a:ext cx="417512" cy="142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/>
          <p:cNvSpPr txBox="1"/>
          <p:nvPr/>
        </p:nvSpPr>
        <p:spPr>
          <a:xfrm>
            <a:off x="4448175" y="4546600"/>
            <a:ext cx="628650" cy="284163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  <a:defRPr/>
            </a:pPr>
            <a:r>
              <a:rPr lang="cs-CZ" sz="1400" dirty="0" smtClean="0"/>
              <a:t>MBP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59910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41867" y="271463"/>
            <a:ext cx="8263467" cy="1176337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>
                <a:solidFill>
                  <a:srgbClr val="C00000"/>
                </a:solidFill>
              </a:rPr>
              <a:t>Buňky účastnící se zánětu při alergické reakci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133" y="1125539"/>
            <a:ext cx="8466667" cy="5405437"/>
          </a:xfrm>
        </p:spPr>
        <p:txBody>
          <a:bodyPr>
            <a:normAutofit fontScale="62500" lnSpcReduction="20000"/>
          </a:bodyPr>
          <a:lstStyle/>
          <a:p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Dendritické buňky – prezentace alergenu</a:t>
            </a:r>
          </a:p>
          <a:p>
            <a:endParaRPr lang="cs-CZ" sz="2800" b="1" dirty="0" smtClean="0">
              <a:solidFill>
                <a:srgbClr val="002060"/>
              </a:solidFill>
              <a:latin typeface="+mj-lt"/>
            </a:endParaRPr>
          </a:p>
          <a:p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Th2 </a:t>
            </a:r>
            <a:r>
              <a:rPr lang="cs-CZ" sz="2800" b="1" dirty="0">
                <a:solidFill>
                  <a:srgbClr val="002060"/>
                </a:solidFill>
                <a:latin typeface="+mj-lt"/>
              </a:rPr>
              <a:t>lymfocyty </a:t>
            </a:r>
            <a:r>
              <a:rPr lang="cs-CZ" sz="2800" dirty="0">
                <a:solidFill>
                  <a:srgbClr val="002060"/>
                </a:solidFill>
                <a:latin typeface="+mj-lt"/>
              </a:rPr>
              <a:t>(regulace tvorby </a:t>
            </a:r>
            <a:r>
              <a:rPr lang="cs-CZ" sz="2800" dirty="0" err="1">
                <a:solidFill>
                  <a:srgbClr val="002060"/>
                </a:solidFill>
                <a:latin typeface="+mj-lt"/>
              </a:rPr>
              <a:t>IgE</a:t>
            </a:r>
            <a:r>
              <a:rPr lang="cs-CZ" sz="2800" dirty="0" smtClean="0">
                <a:solidFill>
                  <a:srgbClr val="002060"/>
                </a:solidFill>
                <a:latin typeface="+mj-lt"/>
              </a:rPr>
              <a:t>)</a:t>
            </a:r>
          </a:p>
          <a:p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B lymfocyty </a:t>
            </a:r>
            <a:r>
              <a:rPr lang="cs-CZ" sz="2800" dirty="0" smtClean="0">
                <a:solidFill>
                  <a:srgbClr val="002060"/>
                </a:solidFill>
                <a:latin typeface="+mj-lt"/>
              </a:rPr>
              <a:t>– produkující </a:t>
            </a:r>
            <a:r>
              <a:rPr lang="cs-CZ" sz="2800" dirty="0" err="1" smtClean="0">
                <a:solidFill>
                  <a:srgbClr val="002060"/>
                </a:solidFill>
                <a:latin typeface="+mj-lt"/>
              </a:rPr>
              <a:t>IgE</a:t>
            </a:r>
            <a:endParaRPr lang="cs-CZ" sz="2800" dirty="0" smtClean="0">
              <a:solidFill>
                <a:srgbClr val="002060"/>
              </a:solidFill>
              <a:latin typeface="+mj-lt"/>
            </a:endParaRPr>
          </a:p>
          <a:p>
            <a:endParaRPr lang="cs-CZ" sz="2800" dirty="0" smtClean="0">
              <a:solidFill>
                <a:srgbClr val="002060"/>
              </a:solidFill>
              <a:latin typeface="+mj-lt"/>
            </a:endParaRPr>
          </a:p>
          <a:p>
            <a:r>
              <a:rPr lang="cs-CZ" sz="2800" b="1" dirty="0" err="1">
                <a:solidFill>
                  <a:srgbClr val="002060"/>
                </a:solidFill>
                <a:latin typeface="+mj-lt"/>
              </a:rPr>
              <a:t>Bazofily</a:t>
            </a:r>
            <a:r>
              <a:rPr lang="cs-CZ" sz="2800" dirty="0">
                <a:solidFill>
                  <a:srgbClr val="002060"/>
                </a:solidFill>
                <a:latin typeface="+mj-lt"/>
              </a:rPr>
              <a:t> – produkce histaminu a heparinu</a:t>
            </a:r>
          </a:p>
          <a:p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Žírné buňky </a:t>
            </a:r>
            <a:r>
              <a:rPr lang="cs-CZ" sz="2800" dirty="0" smtClean="0">
                <a:solidFill>
                  <a:srgbClr val="002060"/>
                </a:solidFill>
                <a:latin typeface="+mj-lt"/>
              </a:rPr>
              <a:t>- produkce histaminu a mediátorů pozdní zánětlivé reakce</a:t>
            </a:r>
          </a:p>
          <a:p>
            <a:endParaRPr lang="cs-CZ" sz="2800" dirty="0" smtClean="0">
              <a:solidFill>
                <a:srgbClr val="002060"/>
              </a:solidFill>
              <a:latin typeface="+mj-lt"/>
            </a:endParaRPr>
          </a:p>
          <a:p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Eozinofily </a:t>
            </a:r>
            <a:r>
              <a:rPr lang="cs-CZ" sz="2800" dirty="0" smtClean="0">
                <a:solidFill>
                  <a:srgbClr val="002060"/>
                </a:solidFill>
                <a:latin typeface="+mj-lt"/>
              </a:rPr>
              <a:t>- produkce </a:t>
            </a:r>
            <a:r>
              <a:rPr lang="cs-CZ" sz="2800" dirty="0" err="1" smtClean="0">
                <a:solidFill>
                  <a:srgbClr val="002060"/>
                </a:solidFill>
                <a:latin typeface="+mj-lt"/>
              </a:rPr>
              <a:t>leukotrienů</a:t>
            </a:r>
            <a:r>
              <a:rPr lang="cs-CZ" sz="2800" dirty="0" smtClean="0">
                <a:solidFill>
                  <a:srgbClr val="002060"/>
                </a:solidFill>
                <a:latin typeface="+mj-lt"/>
              </a:rPr>
              <a:t>, PAF, Th2 </a:t>
            </a:r>
            <a:r>
              <a:rPr lang="cs-CZ" sz="2800" dirty="0" err="1" smtClean="0">
                <a:solidFill>
                  <a:srgbClr val="002060"/>
                </a:solidFill>
                <a:latin typeface="+mj-lt"/>
              </a:rPr>
              <a:t>cytokinů</a:t>
            </a:r>
            <a:r>
              <a:rPr lang="cs-CZ" sz="2800" dirty="0" smtClean="0">
                <a:solidFill>
                  <a:srgbClr val="002060"/>
                </a:solidFill>
                <a:latin typeface="+mj-lt"/>
              </a:rPr>
              <a:t>, toxických produktů, TGF-b</a:t>
            </a:r>
          </a:p>
          <a:p>
            <a:endParaRPr lang="cs-CZ" sz="2800" dirty="0">
              <a:solidFill>
                <a:srgbClr val="002060"/>
              </a:solidFill>
              <a:latin typeface="+mj-lt"/>
            </a:endParaRPr>
          </a:p>
          <a:p>
            <a:r>
              <a:rPr lang="cs-CZ" sz="2800" b="1" dirty="0" err="1">
                <a:solidFill>
                  <a:srgbClr val="002060"/>
                </a:solidFill>
                <a:latin typeface="+mj-lt"/>
              </a:rPr>
              <a:t>Neutrofily</a:t>
            </a:r>
            <a:r>
              <a:rPr lang="cs-CZ" sz="2800" dirty="0">
                <a:solidFill>
                  <a:srgbClr val="002060"/>
                </a:solidFill>
                <a:latin typeface="+mj-lt"/>
              </a:rPr>
              <a:t> - tvorba kyslíkových radikálů, </a:t>
            </a:r>
            <a:r>
              <a:rPr lang="cs-CZ" sz="2800" dirty="0" err="1">
                <a:solidFill>
                  <a:srgbClr val="002060"/>
                </a:solidFill>
                <a:latin typeface="+mj-lt"/>
              </a:rPr>
              <a:t>cytokinů</a:t>
            </a:r>
            <a:r>
              <a:rPr lang="cs-CZ" sz="28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cs-CZ" sz="2800" dirty="0" err="1" smtClean="0">
                <a:solidFill>
                  <a:srgbClr val="002060"/>
                </a:solidFill>
                <a:latin typeface="+mj-lt"/>
              </a:rPr>
              <a:t>chemokinů</a:t>
            </a:r>
            <a:endParaRPr lang="cs-CZ" sz="2800" dirty="0" smtClean="0">
              <a:solidFill>
                <a:srgbClr val="002060"/>
              </a:solidFill>
              <a:latin typeface="+mj-lt"/>
            </a:endParaRPr>
          </a:p>
          <a:p>
            <a:endParaRPr lang="cs-CZ" sz="2800" dirty="0">
              <a:solidFill>
                <a:srgbClr val="002060"/>
              </a:solidFill>
              <a:latin typeface="+mj-lt"/>
            </a:endParaRPr>
          </a:p>
          <a:p>
            <a:r>
              <a:rPr lang="cs-CZ" sz="2800" b="1" dirty="0">
                <a:solidFill>
                  <a:srgbClr val="002060"/>
                </a:solidFill>
                <a:latin typeface="+mj-lt"/>
              </a:rPr>
              <a:t>Makrofágy </a:t>
            </a:r>
            <a:r>
              <a:rPr lang="cs-CZ" sz="2800" dirty="0">
                <a:solidFill>
                  <a:srgbClr val="002060"/>
                </a:solidFill>
                <a:latin typeface="+mj-lt"/>
              </a:rPr>
              <a:t>- tvorba zánětlivých </a:t>
            </a:r>
            <a:r>
              <a:rPr lang="cs-CZ" sz="2800" dirty="0" err="1">
                <a:solidFill>
                  <a:srgbClr val="002060"/>
                </a:solidFill>
                <a:latin typeface="+mj-lt"/>
              </a:rPr>
              <a:t>cytokinů</a:t>
            </a:r>
            <a:r>
              <a:rPr lang="cs-CZ" sz="2800" dirty="0">
                <a:solidFill>
                  <a:srgbClr val="002060"/>
                </a:solidFill>
                <a:latin typeface="+mj-lt"/>
              </a:rPr>
              <a:t>, ale i TGF-b a dalších růstových faktorů pro </a:t>
            </a:r>
            <a:r>
              <a:rPr lang="cs-CZ" sz="2800" dirty="0" smtClean="0">
                <a:solidFill>
                  <a:srgbClr val="002060"/>
                </a:solidFill>
                <a:latin typeface="+mj-lt"/>
              </a:rPr>
              <a:t>fibroblasty</a:t>
            </a:r>
          </a:p>
          <a:p>
            <a:endParaRPr lang="cs-CZ" sz="2800" dirty="0">
              <a:solidFill>
                <a:srgbClr val="002060"/>
              </a:solidFill>
              <a:latin typeface="+mj-lt"/>
            </a:endParaRPr>
          </a:p>
          <a:p>
            <a:r>
              <a:rPr lang="cs-CZ" sz="2800" b="1" dirty="0">
                <a:solidFill>
                  <a:srgbClr val="002060"/>
                </a:solidFill>
                <a:latin typeface="+mj-lt"/>
              </a:rPr>
              <a:t>Epiteliální buňky </a:t>
            </a:r>
            <a:r>
              <a:rPr lang="cs-CZ" sz="2800" dirty="0">
                <a:solidFill>
                  <a:srgbClr val="002060"/>
                </a:solidFill>
                <a:latin typeface="+mj-lt"/>
              </a:rPr>
              <a:t>- mj. produkce </a:t>
            </a:r>
            <a:r>
              <a:rPr lang="cs-CZ" sz="2800" dirty="0" err="1" smtClean="0">
                <a:solidFill>
                  <a:srgbClr val="002060"/>
                </a:solidFill>
                <a:latin typeface="+mj-lt"/>
              </a:rPr>
              <a:t>eotaxinu</a:t>
            </a:r>
            <a:endParaRPr lang="cs-CZ" sz="2800" dirty="0" smtClean="0">
              <a:solidFill>
                <a:srgbClr val="002060"/>
              </a:solidFill>
              <a:latin typeface="+mj-lt"/>
            </a:endParaRPr>
          </a:p>
          <a:p>
            <a:endParaRPr lang="cs-CZ" sz="2800" dirty="0">
              <a:solidFill>
                <a:srgbClr val="002060"/>
              </a:solidFill>
              <a:latin typeface="+mj-lt"/>
            </a:endParaRPr>
          </a:p>
          <a:p>
            <a:r>
              <a:rPr lang="cs-CZ" sz="2800" b="1" dirty="0">
                <a:solidFill>
                  <a:srgbClr val="002060"/>
                </a:solidFill>
                <a:latin typeface="+mj-lt"/>
              </a:rPr>
              <a:t>Fibroblasty</a:t>
            </a:r>
            <a:r>
              <a:rPr lang="cs-CZ" sz="2800" dirty="0">
                <a:solidFill>
                  <a:srgbClr val="002060"/>
                </a:solidFill>
                <a:latin typeface="+mj-lt"/>
              </a:rPr>
              <a:t> - </a:t>
            </a:r>
            <a:r>
              <a:rPr lang="cs-CZ" sz="2800" dirty="0" err="1">
                <a:solidFill>
                  <a:srgbClr val="002060"/>
                </a:solidFill>
                <a:latin typeface="+mj-lt"/>
              </a:rPr>
              <a:t>fibrotická</a:t>
            </a:r>
            <a:r>
              <a:rPr lang="cs-CZ" sz="2800" dirty="0">
                <a:solidFill>
                  <a:srgbClr val="002060"/>
                </a:solidFill>
                <a:latin typeface="+mj-lt"/>
              </a:rPr>
              <a:t> přestavba zánětlivé tkáně </a:t>
            </a:r>
          </a:p>
          <a:p>
            <a:endParaRPr lang="cs-CZ" sz="2800" dirty="0"/>
          </a:p>
        </p:txBody>
      </p:sp>
      <p:cxnSp>
        <p:nvCxnSpPr>
          <p:cNvPr id="3" name="Přímá spojnice 2"/>
          <p:cNvCxnSpPr/>
          <p:nvPr/>
        </p:nvCxnSpPr>
        <p:spPr>
          <a:xfrm>
            <a:off x="179512" y="2708920"/>
            <a:ext cx="88569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5724128" y="141277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1. fáze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24328" y="2564904"/>
            <a:ext cx="161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Přechod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524328" y="3933056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2. fáze</a:t>
            </a:r>
            <a:endParaRPr lang="en-GB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16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>
                <a:solidFill>
                  <a:srgbClr val="C00000"/>
                </a:solidFill>
              </a:rPr>
              <a:t>Bazofily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2060"/>
                </a:solidFill>
              </a:rPr>
              <a:t>Produkce histaminu a heparinu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Ovlivňují proudění krve a prostupnost krevních kapilár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Heparin zabraňuje srážení krve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Histamin – relaxační účinek na svalovinu cév – dochází k rozšíření cévy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Reakce na obě látky se projeví – zarudnutím, slzením, rýmou</a:t>
            </a:r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102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Žírné buňky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1867" y="1685926"/>
            <a:ext cx="8134589" cy="4181475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 smtClean="0">
                <a:solidFill>
                  <a:srgbClr val="002060"/>
                </a:solidFill>
                <a:latin typeface="+mj-lt"/>
              </a:rPr>
              <a:t>1. fáze stimulace – preformované mediátory</a:t>
            </a:r>
            <a:r>
              <a:rPr lang="cs-CZ" dirty="0" smtClean="0">
                <a:solidFill>
                  <a:srgbClr val="002060"/>
                </a:solidFill>
                <a:latin typeface="+mj-lt"/>
              </a:rPr>
              <a:t>: </a:t>
            </a:r>
            <a:r>
              <a:rPr lang="cs-CZ" u="sng" dirty="0" smtClean="0">
                <a:solidFill>
                  <a:srgbClr val="002060"/>
                </a:solidFill>
                <a:latin typeface="+mj-lt"/>
              </a:rPr>
              <a:t>Histamin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, heparin, </a:t>
            </a:r>
            <a:r>
              <a:rPr lang="cs-CZ" dirty="0" err="1">
                <a:solidFill>
                  <a:srgbClr val="002060"/>
                </a:solidFill>
                <a:latin typeface="+mj-lt"/>
              </a:rPr>
              <a:t>chondroitinsulfát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, </a:t>
            </a:r>
            <a:r>
              <a:rPr lang="cs-CZ" dirty="0" err="1">
                <a:solidFill>
                  <a:srgbClr val="002060"/>
                </a:solidFill>
                <a:latin typeface="+mj-lt"/>
              </a:rPr>
              <a:t>chymáza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, </a:t>
            </a:r>
            <a:r>
              <a:rPr lang="cs-CZ" dirty="0" err="1">
                <a:solidFill>
                  <a:srgbClr val="002060"/>
                </a:solidFill>
                <a:latin typeface="+mj-lt"/>
              </a:rPr>
              <a:t>tryptáza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, </a:t>
            </a:r>
            <a:r>
              <a:rPr lang="cs-CZ" dirty="0" smtClean="0">
                <a:solidFill>
                  <a:srgbClr val="002060"/>
                </a:solidFill>
                <a:latin typeface="+mj-lt"/>
              </a:rPr>
              <a:t>chemotaktický faktor 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pro </a:t>
            </a:r>
            <a:r>
              <a:rPr lang="cs-CZ" dirty="0" smtClean="0">
                <a:solidFill>
                  <a:srgbClr val="002060"/>
                </a:solidFill>
                <a:latin typeface="+mj-lt"/>
              </a:rPr>
              <a:t>eozinofily</a:t>
            </a:r>
          </a:p>
          <a:p>
            <a:pPr marL="0" indent="0">
              <a:buNone/>
            </a:pPr>
            <a:endParaRPr lang="cs-CZ" dirty="0">
              <a:solidFill>
                <a:srgbClr val="002060"/>
              </a:solidFill>
              <a:latin typeface="+mj-lt"/>
            </a:endParaRPr>
          </a:p>
          <a:p>
            <a:r>
              <a:rPr lang="cs-CZ" b="1" dirty="0" smtClean="0">
                <a:solidFill>
                  <a:srgbClr val="002060"/>
                </a:solidFill>
                <a:latin typeface="+mj-lt"/>
              </a:rPr>
              <a:t>2. fáze stimulace  - syntéza nových mediátorů</a:t>
            </a:r>
            <a:r>
              <a:rPr lang="cs-CZ" dirty="0" smtClean="0">
                <a:solidFill>
                  <a:srgbClr val="002060"/>
                </a:solidFill>
                <a:latin typeface="+mj-lt"/>
              </a:rPr>
              <a:t>:</a:t>
            </a:r>
          </a:p>
          <a:p>
            <a:pPr marL="0" indent="0">
              <a:buNone/>
            </a:pPr>
            <a:r>
              <a:rPr lang="cs-CZ" dirty="0">
                <a:solidFill>
                  <a:srgbClr val="002060"/>
                </a:solidFill>
                <a:latin typeface="+mj-lt"/>
              </a:rPr>
              <a:t> </a:t>
            </a:r>
            <a:r>
              <a:rPr lang="cs-CZ" dirty="0" smtClean="0">
                <a:solidFill>
                  <a:srgbClr val="002060"/>
                </a:solidFill>
                <a:latin typeface="+mj-lt"/>
              </a:rPr>
              <a:t>   </a:t>
            </a:r>
            <a:r>
              <a:rPr lang="cs-CZ" u="sng" dirty="0" err="1" smtClean="0">
                <a:solidFill>
                  <a:srgbClr val="002060"/>
                </a:solidFill>
                <a:latin typeface="+mj-lt"/>
              </a:rPr>
              <a:t>leukotrieny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, prostaglandiny, PAF</a:t>
            </a:r>
          </a:p>
          <a:p>
            <a:pPr marL="0" indent="0">
              <a:buNone/>
            </a:pPr>
            <a:r>
              <a:rPr lang="cs-CZ" dirty="0" smtClean="0">
                <a:solidFill>
                  <a:srgbClr val="002060"/>
                </a:solidFill>
                <a:latin typeface="+mj-lt"/>
              </a:rPr>
              <a:t>    </a:t>
            </a:r>
            <a:r>
              <a:rPr lang="cs-CZ" i="1" dirty="0" err="1" smtClean="0">
                <a:solidFill>
                  <a:srgbClr val="002060"/>
                </a:solidFill>
                <a:latin typeface="+mj-lt"/>
              </a:rPr>
              <a:t>cytokiny</a:t>
            </a:r>
            <a:r>
              <a:rPr lang="cs-CZ" i="1" dirty="0">
                <a:solidFill>
                  <a:srgbClr val="002060"/>
                </a:solidFill>
                <a:latin typeface="+mj-lt"/>
              </a:rPr>
              <a:t>: </a:t>
            </a:r>
            <a:r>
              <a:rPr lang="cs-CZ" u="sng" dirty="0">
                <a:solidFill>
                  <a:srgbClr val="002060"/>
                </a:solidFill>
                <a:latin typeface="+mj-lt"/>
              </a:rPr>
              <a:t>TNF-a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 (aktivace fagocytů), </a:t>
            </a:r>
            <a:r>
              <a:rPr lang="cs-CZ" u="sng" dirty="0" smtClean="0">
                <a:solidFill>
                  <a:srgbClr val="002060"/>
                </a:solidFill>
                <a:latin typeface="+mj-lt"/>
              </a:rPr>
              <a:t>TGF-b </a:t>
            </a:r>
            <a:r>
              <a:rPr lang="cs-CZ" dirty="0" smtClean="0">
                <a:solidFill>
                  <a:srgbClr val="002060"/>
                </a:solidFill>
                <a:latin typeface="+mj-lt"/>
              </a:rPr>
              <a:t> </a:t>
            </a:r>
          </a:p>
          <a:p>
            <a:pPr marL="0" indent="0">
              <a:buNone/>
            </a:pPr>
            <a:r>
              <a:rPr lang="cs-CZ" dirty="0">
                <a:solidFill>
                  <a:srgbClr val="002060"/>
                </a:solidFill>
                <a:latin typeface="+mj-lt"/>
              </a:rPr>
              <a:t> </a:t>
            </a:r>
            <a:r>
              <a:rPr lang="cs-CZ" dirty="0" smtClean="0">
                <a:solidFill>
                  <a:srgbClr val="002060"/>
                </a:solidFill>
                <a:latin typeface="+mj-lt"/>
              </a:rPr>
              <a:t>   (</a:t>
            </a:r>
            <a:r>
              <a:rPr lang="cs-CZ" dirty="0" err="1">
                <a:solidFill>
                  <a:srgbClr val="002060"/>
                </a:solidFill>
                <a:latin typeface="+mj-lt"/>
              </a:rPr>
              <a:t>fibrotizace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 stěny bronchů),  </a:t>
            </a:r>
            <a:r>
              <a:rPr lang="cs-CZ" u="sng" dirty="0">
                <a:solidFill>
                  <a:srgbClr val="002060"/>
                </a:solidFill>
                <a:latin typeface="+mj-lt"/>
              </a:rPr>
              <a:t>IL-5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 (stimulace tvorby </a:t>
            </a:r>
            <a:endParaRPr lang="cs-CZ" dirty="0" smtClean="0">
              <a:solidFill>
                <a:srgbClr val="002060"/>
              </a:solidFill>
              <a:latin typeface="+mj-lt"/>
            </a:endParaRPr>
          </a:p>
          <a:p>
            <a:pPr marL="0" indent="0">
              <a:buNone/>
            </a:pPr>
            <a:r>
              <a:rPr lang="cs-CZ" dirty="0">
                <a:solidFill>
                  <a:srgbClr val="002060"/>
                </a:solidFill>
                <a:latin typeface="+mj-lt"/>
              </a:rPr>
              <a:t> </a:t>
            </a:r>
            <a:r>
              <a:rPr lang="cs-CZ" dirty="0" smtClean="0">
                <a:solidFill>
                  <a:srgbClr val="002060"/>
                </a:solidFill>
                <a:latin typeface="+mj-lt"/>
              </a:rPr>
              <a:t>   eozinofilů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) , </a:t>
            </a:r>
            <a:r>
              <a:rPr lang="cs-CZ" u="sng" dirty="0">
                <a:solidFill>
                  <a:srgbClr val="002060"/>
                </a:solidFill>
                <a:latin typeface="+mj-lt"/>
              </a:rPr>
              <a:t>IL-6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 (</a:t>
            </a:r>
            <a:r>
              <a:rPr lang="cs-CZ" dirty="0" smtClean="0">
                <a:solidFill>
                  <a:srgbClr val="002060"/>
                </a:solidFill>
                <a:latin typeface="+mj-lt"/>
              </a:rPr>
              <a:t>mj.  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stimulace tvorby </a:t>
            </a:r>
            <a:endParaRPr lang="cs-CZ" dirty="0" smtClean="0">
              <a:solidFill>
                <a:srgbClr val="002060"/>
              </a:solidFill>
              <a:latin typeface="+mj-lt"/>
            </a:endParaRPr>
          </a:p>
          <a:p>
            <a:pPr marL="0" indent="0">
              <a:buNone/>
            </a:pPr>
            <a:r>
              <a:rPr lang="cs-CZ" dirty="0">
                <a:solidFill>
                  <a:srgbClr val="002060"/>
                </a:solidFill>
                <a:latin typeface="+mj-lt"/>
              </a:rPr>
              <a:t> </a:t>
            </a:r>
            <a:r>
              <a:rPr lang="cs-CZ" dirty="0" smtClean="0">
                <a:solidFill>
                  <a:srgbClr val="002060"/>
                </a:solidFill>
                <a:latin typeface="+mj-lt"/>
              </a:rPr>
              <a:t>   imunoglobulinů  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včetně </a:t>
            </a:r>
            <a:r>
              <a:rPr lang="cs-CZ" dirty="0" err="1">
                <a:solidFill>
                  <a:srgbClr val="002060"/>
                </a:solidFill>
                <a:latin typeface="+mj-lt"/>
              </a:rPr>
              <a:t>IgE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47727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Eozinofilní granulocyty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334" y="1447801"/>
            <a:ext cx="7992533" cy="5149551"/>
          </a:xfrm>
        </p:spPr>
        <p:txBody>
          <a:bodyPr>
            <a:normAutofit fontScale="85000" lnSpcReduction="20000"/>
          </a:bodyPr>
          <a:lstStyle/>
          <a:p>
            <a:r>
              <a:rPr lang="cs-CZ" dirty="0">
                <a:solidFill>
                  <a:srgbClr val="002060"/>
                </a:solidFill>
              </a:rPr>
              <a:t>Jejich produkce je stimulována IL-5 a IL-3. </a:t>
            </a:r>
            <a:endParaRPr lang="cs-CZ" dirty="0" smtClean="0">
              <a:solidFill>
                <a:srgbClr val="002060"/>
              </a:solidFill>
            </a:endParaRPr>
          </a:p>
          <a:p>
            <a:endParaRPr lang="cs-CZ" dirty="0">
              <a:solidFill>
                <a:srgbClr val="002060"/>
              </a:solidFill>
            </a:endParaRPr>
          </a:p>
          <a:p>
            <a:r>
              <a:rPr lang="cs-CZ" dirty="0">
                <a:solidFill>
                  <a:srgbClr val="002060"/>
                </a:solidFill>
              </a:rPr>
              <a:t>Pozitivně chemotakticky na ně působí zejména, PAF, RANTES, C5a, LTB</a:t>
            </a:r>
            <a:r>
              <a:rPr lang="cs-CZ" baseline="-25000" dirty="0">
                <a:solidFill>
                  <a:srgbClr val="002060"/>
                </a:solidFill>
              </a:rPr>
              <a:t>4</a:t>
            </a:r>
            <a:r>
              <a:rPr lang="cs-CZ" dirty="0">
                <a:solidFill>
                  <a:srgbClr val="002060"/>
                </a:solidFill>
              </a:rPr>
              <a:t>, </a:t>
            </a:r>
            <a:r>
              <a:rPr lang="cs-CZ" dirty="0" err="1">
                <a:solidFill>
                  <a:srgbClr val="002060"/>
                </a:solidFill>
              </a:rPr>
              <a:t>eotaxin</a:t>
            </a:r>
            <a:r>
              <a:rPr lang="cs-CZ" dirty="0" smtClean="0">
                <a:solidFill>
                  <a:srgbClr val="002060"/>
                </a:solidFill>
              </a:rPr>
              <a:t>.</a:t>
            </a:r>
          </a:p>
          <a:p>
            <a:endParaRPr lang="cs-CZ" dirty="0">
              <a:solidFill>
                <a:srgbClr val="002060"/>
              </a:solidFill>
            </a:endParaRPr>
          </a:p>
          <a:p>
            <a:r>
              <a:rPr lang="cs-CZ" dirty="0">
                <a:solidFill>
                  <a:srgbClr val="002060"/>
                </a:solidFill>
              </a:rPr>
              <a:t>Toxické produkty: major basic protein (MBP), </a:t>
            </a:r>
            <a:r>
              <a:rPr lang="cs-CZ" u="sng" dirty="0" err="1">
                <a:solidFill>
                  <a:srgbClr val="002060"/>
                </a:solidFill>
              </a:rPr>
              <a:t>eosinophil</a:t>
            </a:r>
            <a:r>
              <a:rPr lang="cs-CZ" u="sng" dirty="0">
                <a:solidFill>
                  <a:srgbClr val="002060"/>
                </a:solidFill>
              </a:rPr>
              <a:t> </a:t>
            </a:r>
            <a:r>
              <a:rPr lang="cs-CZ" u="sng" dirty="0" err="1">
                <a:solidFill>
                  <a:srgbClr val="002060"/>
                </a:solidFill>
              </a:rPr>
              <a:t>cationic</a:t>
            </a:r>
            <a:r>
              <a:rPr lang="cs-CZ" u="sng" dirty="0">
                <a:solidFill>
                  <a:srgbClr val="002060"/>
                </a:solidFill>
              </a:rPr>
              <a:t> protein (ECP), </a:t>
            </a:r>
            <a:r>
              <a:rPr lang="cs-CZ" dirty="0" err="1">
                <a:solidFill>
                  <a:srgbClr val="002060"/>
                </a:solidFill>
              </a:rPr>
              <a:t>eosinophil-derived</a:t>
            </a:r>
            <a:r>
              <a:rPr lang="cs-CZ" dirty="0">
                <a:solidFill>
                  <a:srgbClr val="002060"/>
                </a:solidFill>
              </a:rPr>
              <a:t>  neurotoxin (EDNT), </a:t>
            </a:r>
            <a:r>
              <a:rPr lang="cs-CZ" dirty="0" err="1">
                <a:solidFill>
                  <a:srgbClr val="002060"/>
                </a:solidFill>
              </a:rPr>
              <a:t>eosinophil</a:t>
            </a: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err="1">
                <a:solidFill>
                  <a:srgbClr val="002060"/>
                </a:solidFill>
              </a:rPr>
              <a:t>peroxidase</a:t>
            </a:r>
            <a:r>
              <a:rPr lang="cs-CZ" dirty="0">
                <a:solidFill>
                  <a:srgbClr val="002060"/>
                </a:solidFill>
              </a:rPr>
              <a:t> (EPO) -  jedná se o proteiny  toxické pro řadu buněk, včetně </a:t>
            </a:r>
            <a:r>
              <a:rPr lang="cs-CZ" dirty="0" err="1">
                <a:solidFill>
                  <a:srgbClr val="002060"/>
                </a:solidFill>
              </a:rPr>
              <a:t>epitelií</a:t>
            </a: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dýchacích </a:t>
            </a:r>
            <a:r>
              <a:rPr lang="cs-CZ" dirty="0">
                <a:solidFill>
                  <a:srgbClr val="002060"/>
                </a:solidFill>
              </a:rPr>
              <a:t>cest.</a:t>
            </a:r>
          </a:p>
          <a:p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Produkce </a:t>
            </a:r>
            <a:r>
              <a:rPr lang="cs-CZ" dirty="0" err="1">
                <a:solidFill>
                  <a:srgbClr val="002060"/>
                </a:solidFill>
              </a:rPr>
              <a:t>cytokinů</a:t>
            </a:r>
            <a:r>
              <a:rPr lang="cs-CZ" dirty="0">
                <a:solidFill>
                  <a:srgbClr val="002060"/>
                </a:solidFill>
              </a:rPr>
              <a:t>: IL-1, IL-3, IL-4, IL-5, IL-6, </a:t>
            </a:r>
            <a:br>
              <a:rPr lang="cs-CZ" dirty="0">
                <a:solidFill>
                  <a:srgbClr val="002060"/>
                </a:solidFill>
              </a:rPr>
            </a:br>
            <a:r>
              <a:rPr lang="cs-CZ" dirty="0">
                <a:solidFill>
                  <a:srgbClr val="002060"/>
                </a:solidFill>
              </a:rPr>
              <a:t>IL-8, TGF-</a:t>
            </a:r>
            <a:r>
              <a:rPr lang="cs-CZ" dirty="0">
                <a:solidFill>
                  <a:srgbClr val="002060"/>
                </a:solidFill>
                <a:latin typeface="Symbol" pitchFamily="18" charset="2"/>
              </a:rPr>
              <a:t>b</a:t>
            </a:r>
            <a:r>
              <a:rPr lang="cs-CZ" dirty="0">
                <a:solidFill>
                  <a:srgbClr val="002060"/>
                </a:solidFill>
              </a:rPr>
              <a:t>, RANTES</a:t>
            </a:r>
          </a:p>
        </p:txBody>
      </p:sp>
    </p:spTree>
    <p:extLst>
      <p:ext uri="{BB962C8B-B14F-4D97-AF65-F5344CB8AC3E}">
        <p14:creationId xmlns:p14="http://schemas.microsoft.com/office/powerpoint/2010/main" val="74930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osinof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463" y="-157163"/>
            <a:ext cx="9415463" cy="697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835696" y="838200"/>
            <a:ext cx="53122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en-US" sz="3600" dirty="0" err="1">
                <a:solidFill>
                  <a:srgbClr val="C00000"/>
                </a:solidFill>
                <a:latin typeface="+mj-lt"/>
              </a:rPr>
              <a:t>Eozino</a:t>
            </a:r>
            <a:r>
              <a:rPr lang="cs-CZ" altLang="en-US" sz="3600" dirty="0" err="1">
                <a:solidFill>
                  <a:srgbClr val="C00000"/>
                </a:solidFill>
                <a:latin typeface="+mj-lt"/>
              </a:rPr>
              <a:t>ph</a:t>
            </a:r>
            <a:r>
              <a:rPr lang="en-GB" altLang="en-US" sz="3600" dirty="0" err="1">
                <a:solidFill>
                  <a:srgbClr val="C00000"/>
                </a:solidFill>
                <a:latin typeface="+mj-lt"/>
              </a:rPr>
              <a:t>il</a:t>
            </a:r>
            <a:r>
              <a:rPr lang="en-GB" altLang="en-US" sz="36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GB" altLang="en-US" sz="3600" dirty="0" err="1">
                <a:solidFill>
                  <a:srgbClr val="C00000"/>
                </a:solidFill>
                <a:latin typeface="+mj-lt"/>
              </a:rPr>
              <a:t>granulocyt</a:t>
            </a:r>
            <a:r>
              <a:rPr lang="cs-CZ" altLang="en-US" sz="3600" dirty="0">
                <a:solidFill>
                  <a:srgbClr val="C00000"/>
                </a:solidFill>
                <a:latin typeface="+mj-lt"/>
              </a:rPr>
              <a:t>e</a:t>
            </a:r>
            <a:endParaRPr lang="en-GB" altLang="en-US" sz="24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5414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Alergické choroby</a:t>
            </a:r>
            <a:endParaRPr lang="cs-CZ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84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Alergická rýma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5616" y="1844824"/>
            <a:ext cx="7412566" cy="4181475"/>
          </a:xfrm>
        </p:spPr>
        <p:txBody>
          <a:bodyPr>
            <a:normAutofit lnSpcReduction="10000"/>
          </a:bodyPr>
          <a:lstStyle/>
          <a:p>
            <a:r>
              <a:rPr lang="cs-CZ" dirty="0">
                <a:solidFill>
                  <a:srgbClr val="002060"/>
                </a:solidFill>
              </a:rPr>
              <a:t>Vodnatá rýma </a:t>
            </a:r>
          </a:p>
          <a:p>
            <a:r>
              <a:rPr lang="cs-CZ" dirty="0">
                <a:solidFill>
                  <a:srgbClr val="002060"/>
                </a:solidFill>
              </a:rPr>
              <a:t>Nosní obstrukce</a:t>
            </a:r>
          </a:p>
          <a:p>
            <a:r>
              <a:rPr lang="cs-CZ" dirty="0">
                <a:solidFill>
                  <a:srgbClr val="002060"/>
                </a:solidFill>
              </a:rPr>
              <a:t>Svědění nosu</a:t>
            </a:r>
          </a:p>
          <a:p>
            <a:r>
              <a:rPr lang="cs-CZ" dirty="0">
                <a:solidFill>
                  <a:srgbClr val="002060"/>
                </a:solidFill>
              </a:rPr>
              <a:t>Příznaky trvající po dobu přítomnosti alergenu v ovzduší (</a:t>
            </a:r>
            <a:r>
              <a:rPr lang="cs-CZ" dirty="0" smtClean="0">
                <a:solidFill>
                  <a:srgbClr val="002060"/>
                </a:solidFill>
              </a:rPr>
              <a:t>tj. </a:t>
            </a:r>
            <a:r>
              <a:rPr lang="cs-CZ" dirty="0">
                <a:solidFill>
                  <a:srgbClr val="002060"/>
                </a:solidFill>
              </a:rPr>
              <a:t>obvykle </a:t>
            </a:r>
            <a:r>
              <a:rPr lang="cs-CZ" dirty="0" smtClean="0">
                <a:solidFill>
                  <a:srgbClr val="002060"/>
                </a:solidFill>
              </a:rPr>
              <a:t>déle než několik </a:t>
            </a:r>
            <a:r>
              <a:rPr lang="cs-CZ" dirty="0">
                <a:solidFill>
                  <a:srgbClr val="002060"/>
                </a:solidFill>
              </a:rPr>
              <a:t>týdnů)</a:t>
            </a:r>
          </a:p>
          <a:p>
            <a:r>
              <a:rPr lang="cs-CZ" dirty="0">
                <a:solidFill>
                  <a:srgbClr val="002060"/>
                </a:solidFill>
              </a:rPr>
              <a:t>Doprovodné </a:t>
            </a:r>
            <a:r>
              <a:rPr lang="cs-CZ" dirty="0" smtClean="0">
                <a:solidFill>
                  <a:srgbClr val="002060"/>
                </a:solidFill>
              </a:rPr>
              <a:t>příznaky: </a:t>
            </a:r>
            <a:r>
              <a:rPr lang="cs-CZ" dirty="0">
                <a:solidFill>
                  <a:srgbClr val="002060"/>
                </a:solidFill>
              </a:rPr>
              <a:t>alergické konjunktivitidy, sinusitidy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44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Alergie v dýchacích cestá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98251"/>
            <a:ext cx="7315200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2168543" y="180618"/>
            <a:ext cx="47249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en-US" sz="3200" dirty="0" err="1">
                <a:solidFill>
                  <a:srgbClr val="C00000"/>
                </a:solidFill>
                <a:latin typeface="+mj-lt"/>
              </a:rPr>
              <a:t>Allergic</a:t>
            </a:r>
            <a:r>
              <a:rPr lang="cs-CZ" altLang="en-US" sz="3200" dirty="0">
                <a:solidFill>
                  <a:srgbClr val="C00000"/>
                </a:solidFill>
                <a:latin typeface="+mj-lt"/>
              </a:rPr>
              <a:t> </a:t>
            </a:r>
            <a:r>
              <a:rPr lang="cs-CZ" altLang="en-US" sz="3200" dirty="0" err="1">
                <a:solidFill>
                  <a:srgbClr val="C00000"/>
                </a:solidFill>
                <a:latin typeface="+mj-lt"/>
              </a:rPr>
              <a:t>reaction</a:t>
            </a:r>
            <a:r>
              <a:rPr lang="cs-CZ" altLang="en-US" sz="3200" dirty="0">
                <a:solidFill>
                  <a:srgbClr val="C00000"/>
                </a:solidFill>
                <a:latin typeface="+mj-lt"/>
              </a:rPr>
              <a:t> in </a:t>
            </a:r>
            <a:r>
              <a:rPr lang="cs-CZ" altLang="en-US" sz="3200" dirty="0" err="1">
                <a:solidFill>
                  <a:srgbClr val="C00000"/>
                </a:solidFill>
                <a:latin typeface="+mj-lt"/>
              </a:rPr>
              <a:t>bronchi</a:t>
            </a:r>
            <a:endParaRPr lang="en-GB" altLang="en-US" sz="24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7596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80400" cy="6048375"/>
          </a:xfrm>
        </p:spPr>
        <p:txBody>
          <a:bodyPr/>
          <a:lstStyle/>
          <a:p>
            <a:pPr algn="l" eaLnBrk="1" hangingPunct="1"/>
            <a:r>
              <a:rPr lang="cs-CZ" sz="3200" dirty="0" smtClean="0">
                <a:solidFill>
                  <a:srgbClr val="002060"/>
                </a:solidFill>
                <a:latin typeface="+mn-lt"/>
              </a:rPr>
              <a:t>Každá moderní teorie specifické imunity musí dávat odpověď nejenom na to, proč organismus reaguje proti cizím antigenům, ale i na to, proč nereaguje proti vlastním antigenům.</a:t>
            </a:r>
            <a:br>
              <a:rPr lang="cs-CZ" sz="3200" dirty="0" smtClean="0">
                <a:solidFill>
                  <a:srgbClr val="002060"/>
                </a:solidFill>
                <a:latin typeface="+mn-lt"/>
              </a:rPr>
            </a:br>
            <a:r>
              <a:rPr lang="cs-CZ" sz="3200" dirty="0" smtClean="0">
                <a:solidFill>
                  <a:srgbClr val="002060"/>
                </a:solidFill>
                <a:latin typeface="+mn-lt"/>
              </a:rPr>
              <a:t>            </a:t>
            </a:r>
            <a:br>
              <a:rPr lang="cs-CZ" sz="3200" dirty="0" smtClean="0">
                <a:solidFill>
                  <a:srgbClr val="002060"/>
                </a:solidFill>
                <a:latin typeface="+mn-lt"/>
              </a:rPr>
            </a:br>
            <a:r>
              <a:rPr lang="cs-CZ" sz="3200" dirty="0" smtClean="0">
                <a:solidFill>
                  <a:srgbClr val="002060"/>
                </a:solidFill>
                <a:latin typeface="+mn-lt"/>
              </a:rPr>
              <a:t>                                     (M. Hašek, 1976)</a:t>
            </a:r>
            <a:br>
              <a:rPr lang="cs-CZ" sz="3200" dirty="0" smtClean="0">
                <a:solidFill>
                  <a:srgbClr val="002060"/>
                </a:solidFill>
                <a:latin typeface="+mn-lt"/>
              </a:rPr>
            </a:br>
            <a:r>
              <a:rPr lang="cs-CZ" sz="3200" i="1" dirty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cs-CZ" sz="3200" i="1" dirty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cs-CZ" sz="3200" dirty="0" smtClean="0">
                <a:solidFill>
                  <a:srgbClr val="002060"/>
                </a:solidFill>
              </a:rPr>
              <a:t>       </a:t>
            </a:r>
            <a:r>
              <a:rPr lang="cs-CZ" sz="3200" b="1" dirty="0" smtClean="0">
                <a:solidFill>
                  <a:srgbClr val="C00000"/>
                </a:solidFill>
              </a:rPr>
              <a:t>SPECIFICKÁ IMUNOLOGICKÁ TOLERANCE</a:t>
            </a:r>
            <a:endParaRPr lang="cs-CZ" sz="32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63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Alerg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4256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718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Astma </a:t>
            </a:r>
            <a:r>
              <a:rPr lang="cs-CZ" dirty="0" err="1">
                <a:solidFill>
                  <a:srgbClr val="C00000"/>
                </a:solidFill>
              </a:rPr>
              <a:t>bronchiale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484314"/>
            <a:ext cx="8676456" cy="51133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dirty="0">
                <a:solidFill>
                  <a:srgbClr val="002060"/>
                </a:solidFill>
              </a:rPr>
              <a:t>Zvýšená reaktivita průdušek projevující se reverzibilní obstrukcí.</a:t>
            </a:r>
          </a:p>
          <a:p>
            <a:pPr>
              <a:lnSpc>
                <a:spcPct val="90000"/>
              </a:lnSpc>
            </a:pPr>
            <a:r>
              <a:rPr lang="cs-CZ" dirty="0">
                <a:solidFill>
                  <a:srgbClr val="002060"/>
                </a:solidFill>
              </a:rPr>
              <a:t>Projevem jsou záchvaty dušnosti především expiračního charakteru. Někdy může být příznakem pouze dráždivý kašel.</a:t>
            </a:r>
          </a:p>
          <a:p>
            <a:pPr>
              <a:lnSpc>
                <a:spcPct val="90000"/>
              </a:lnSpc>
            </a:pPr>
            <a:r>
              <a:rPr lang="cs-CZ" dirty="0">
                <a:solidFill>
                  <a:srgbClr val="002060"/>
                </a:solidFill>
              </a:rPr>
              <a:t>Postupně dochází k </a:t>
            </a:r>
            <a:r>
              <a:rPr lang="cs-CZ" dirty="0" err="1">
                <a:solidFill>
                  <a:srgbClr val="002060"/>
                </a:solidFill>
              </a:rPr>
              <a:t>remodelaci</a:t>
            </a:r>
            <a:r>
              <a:rPr lang="cs-CZ" dirty="0">
                <a:solidFill>
                  <a:srgbClr val="002060"/>
                </a:solidFill>
              </a:rPr>
              <a:t> bronchiální stěny.</a:t>
            </a:r>
          </a:p>
          <a:p>
            <a:pPr>
              <a:lnSpc>
                <a:spcPct val="90000"/>
              </a:lnSpc>
            </a:pPr>
            <a:r>
              <a:rPr lang="cs-CZ" dirty="0">
                <a:solidFill>
                  <a:srgbClr val="002060"/>
                </a:solidFill>
              </a:rPr>
              <a:t>Patofyziologickým podkladem je chronický, především eozinofilní zánět.</a:t>
            </a:r>
          </a:p>
          <a:p>
            <a:pPr>
              <a:lnSpc>
                <a:spcPct val="90000"/>
              </a:lnSpc>
            </a:pPr>
            <a:r>
              <a:rPr lang="cs-CZ" dirty="0">
                <a:solidFill>
                  <a:srgbClr val="002060"/>
                </a:solidFill>
              </a:rPr>
              <a:t>Častou, ale </a:t>
            </a:r>
            <a:r>
              <a:rPr lang="cs-CZ" u="sng" dirty="0">
                <a:solidFill>
                  <a:srgbClr val="002060"/>
                </a:solidFill>
              </a:rPr>
              <a:t>ne výlučnou</a:t>
            </a:r>
            <a:r>
              <a:rPr lang="cs-CZ" dirty="0">
                <a:solidFill>
                  <a:srgbClr val="002060"/>
                </a:solidFill>
              </a:rPr>
              <a:t>, příčinou astmatu je atopický typ alergie.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99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asth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096963"/>
            <a:ext cx="7200900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411413" y="260350"/>
            <a:ext cx="379180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4000" dirty="0" err="1">
                <a:solidFill>
                  <a:srgbClr val="C00000"/>
                </a:solidFill>
                <a:latin typeface="+mj-lt"/>
              </a:rPr>
              <a:t>Bronchial</a:t>
            </a:r>
            <a:r>
              <a:rPr lang="cs-CZ" altLang="en-US" sz="4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cs-CZ" altLang="en-US" sz="4000" dirty="0" err="1">
                <a:solidFill>
                  <a:srgbClr val="C00000"/>
                </a:solidFill>
                <a:latin typeface="+mj-lt"/>
              </a:rPr>
              <a:t>asthma</a:t>
            </a:r>
            <a:endParaRPr lang="en-US" altLang="en-US" sz="40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232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Výskyt</a:t>
            </a:r>
            <a:r>
              <a:rPr lang="en-GB" dirty="0" smtClean="0">
                <a:solidFill>
                  <a:srgbClr val="C00000"/>
                </a:solidFill>
              </a:rPr>
              <a:t> </a:t>
            </a:r>
            <a:r>
              <a:rPr lang="en-GB" dirty="0" err="1">
                <a:solidFill>
                  <a:srgbClr val="C00000"/>
                </a:solidFill>
              </a:rPr>
              <a:t>atopických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 err="1">
                <a:solidFill>
                  <a:srgbClr val="C00000"/>
                </a:solidFill>
              </a:rPr>
              <a:t>chorob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14131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70934" y="1685926"/>
            <a:ext cx="8602133" cy="418147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cs-CZ" dirty="0" smtClean="0">
                <a:solidFill>
                  <a:srgbClr val="002060"/>
                </a:solidFill>
              </a:rPr>
              <a:t>20-30</a:t>
            </a:r>
            <a:r>
              <a:rPr lang="cs-CZ" dirty="0">
                <a:solidFill>
                  <a:srgbClr val="002060"/>
                </a:solidFill>
              </a:rPr>
              <a:t>% populace </a:t>
            </a:r>
            <a:r>
              <a:rPr lang="cs-CZ" dirty="0" smtClean="0">
                <a:solidFill>
                  <a:srgbClr val="002060"/>
                </a:solidFill>
              </a:rPr>
              <a:t>jsou </a:t>
            </a:r>
            <a:r>
              <a:rPr lang="cs-CZ" dirty="0" err="1">
                <a:solidFill>
                  <a:srgbClr val="002060"/>
                </a:solidFill>
              </a:rPr>
              <a:t>atopici</a:t>
            </a:r>
            <a:endParaRPr lang="cs-CZ" dirty="0">
              <a:solidFill>
                <a:srgbClr val="002060"/>
              </a:solidFill>
            </a:endParaRPr>
          </a:p>
          <a:p>
            <a:pPr>
              <a:lnSpc>
                <a:spcPct val="110000"/>
              </a:lnSpc>
            </a:pPr>
            <a:r>
              <a:rPr lang="cs-CZ" dirty="0">
                <a:solidFill>
                  <a:srgbClr val="002060"/>
                </a:solidFill>
              </a:rPr>
              <a:t>Astma </a:t>
            </a:r>
            <a:r>
              <a:rPr lang="cs-CZ" dirty="0" err="1">
                <a:solidFill>
                  <a:srgbClr val="002060"/>
                </a:solidFill>
              </a:rPr>
              <a:t>bronchiale</a:t>
            </a:r>
            <a:r>
              <a:rPr lang="cs-CZ" dirty="0">
                <a:solidFill>
                  <a:srgbClr val="002060"/>
                </a:solidFill>
              </a:rPr>
              <a:t> v celé české populaci: 5-6%</a:t>
            </a:r>
          </a:p>
          <a:p>
            <a:pPr>
              <a:lnSpc>
                <a:spcPct val="110000"/>
              </a:lnSpc>
            </a:pPr>
            <a:r>
              <a:rPr lang="cs-CZ" dirty="0">
                <a:solidFill>
                  <a:srgbClr val="002060"/>
                </a:solidFill>
              </a:rPr>
              <a:t>Astma </a:t>
            </a:r>
            <a:r>
              <a:rPr lang="cs-CZ" dirty="0" err="1">
                <a:solidFill>
                  <a:srgbClr val="002060"/>
                </a:solidFill>
              </a:rPr>
              <a:t>bronchiale</a:t>
            </a:r>
            <a:r>
              <a:rPr lang="cs-CZ" dirty="0">
                <a:solidFill>
                  <a:srgbClr val="002060"/>
                </a:solidFill>
              </a:rPr>
              <a:t> u dětí v ČR: asi 10%</a:t>
            </a:r>
          </a:p>
          <a:p>
            <a:pPr>
              <a:lnSpc>
                <a:spcPct val="110000"/>
              </a:lnSpc>
            </a:pPr>
            <a:r>
              <a:rPr lang="cs-CZ" dirty="0">
                <a:solidFill>
                  <a:srgbClr val="002060"/>
                </a:solidFill>
              </a:rPr>
              <a:t>Mortalita na astma v ČR v roce 1999: 128</a:t>
            </a:r>
          </a:p>
          <a:p>
            <a:pPr>
              <a:lnSpc>
                <a:spcPct val="110000"/>
              </a:lnSpc>
            </a:pPr>
            <a:r>
              <a:rPr lang="cs-CZ" dirty="0">
                <a:solidFill>
                  <a:srgbClr val="002060"/>
                </a:solidFill>
              </a:rPr>
              <a:t>Atopický ekzém u předškolních dětí: asi 10%</a:t>
            </a:r>
          </a:p>
          <a:p>
            <a:pPr>
              <a:lnSpc>
                <a:spcPct val="110000"/>
              </a:lnSpc>
            </a:pPr>
            <a:r>
              <a:rPr lang="cs-CZ" dirty="0">
                <a:solidFill>
                  <a:srgbClr val="002060"/>
                </a:solidFill>
              </a:rPr>
              <a:t>V Evropě zemře každoročně asi 100 osob na anafylaktickou reakci po bodnutí blanokřídlým hmyzem.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763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>
                <a:solidFill>
                  <a:srgbClr val="C00000"/>
                </a:solidFill>
              </a:rPr>
              <a:t>Genetické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 err="1">
                <a:solidFill>
                  <a:srgbClr val="C00000"/>
                </a:solidFill>
              </a:rPr>
              <a:t>aspekty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 err="1">
                <a:solidFill>
                  <a:srgbClr val="C00000"/>
                </a:solidFill>
              </a:rPr>
              <a:t>atopických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 err="1">
                <a:solidFill>
                  <a:srgbClr val="C00000"/>
                </a:solidFill>
              </a:rPr>
              <a:t>chorob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>
                <a:solidFill>
                  <a:srgbClr val="002060"/>
                </a:solidFill>
              </a:rPr>
              <a:t>Pravděpodobnost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atopie</a:t>
            </a:r>
            <a:r>
              <a:rPr lang="en-GB" dirty="0">
                <a:solidFill>
                  <a:srgbClr val="002060"/>
                </a:solidFill>
              </a:rPr>
              <a:t> u </a:t>
            </a:r>
            <a:r>
              <a:rPr lang="en-GB" dirty="0" err="1">
                <a:solidFill>
                  <a:srgbClr val="002060"/>
                </a:solidFill>
              </a:rPr>
              <a:t>dítěte</a:t>
            </a:r>
            <a:r>
              <a:rPr lang="en-GB" dirty="0">
                <a:solidFill>
                  <a:srgbClr val="002060"/>
                </a:solidFill>
              </a:rPr>
              <a:t> :</a:t>
            </a:r>
          </a:p>
          <a:p>
            <a:pPr lvl="1"/>
            <a:r>
              <a:rPr lang="en-GB" dirty="0" err="1">
                <a:solidFill>
                  <a:srgbClr val="002060"/>
                </a:solidFill>
              </a:rPr>
              <a:t>jsou</a:t>
            </a:r>
            <a:r>
              <a:rPr lang="en-GB" dirty="0">
                <a:solidFill>
                  <a:srgbClr val="002060"/>
                </a:solidFill>
              </a:rPr>
              <a:t>-li </a:t>
            </a:r>
            <a:r>
              <a:rPr lang="en-GB" dirty="0" err="1">
                <a:solidFill>
                  <a:srgbClr val="002060"/>
                </a:solidFill>
              </a:rPr>
              <a:t>oba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rodiče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atopici</a:t>
            </a:r>
            <a:r>
              <a:rPr lang="en-GB" dirty="0">
                <a:solidFill>
                  <a:srgbClr val="002060"/>
                </a:solidFill>
              </a:rPr>
              <a:t> je </a:t>
            </a:r>
            <a:r>
              <a:rPr lang="en-GB" dirty="0" err="1">
                <a:solidFill>
                  <a:srgbClr val="002060"/>
                </a:solidFill>
              </a:rPr>
              <a:t>asi</a:t>
            </a:r>
            <a:r>
              <a:rPr lang="en-GB" dirty="0">
                <a:solidFill>
                  <a:srgbClr val="002060"/>
                </a:solidFill>
              </a:rPr>
              <a:t> 80%, </a:t>
            </a:r>
          </a:p>
          <a:p>
            <a:pPr lvl="1"/>
            <a:r>
              <a:rPr lang="en-GB" dirty="0">
                <a:solidFill>
                  <a:srgbClr val="002060"/>
                </a:solidFill>
              </a:rPr>
              <a:t>je-li </a:t>
            </a:r>
            <a:r>
              <a:rPr lang="en-GB" dirty="0" err="1">
                <a:solidFill>
                  <a:srgbClr val="002060"/>
                </a:solidFill>
              </a:rPr>
              <a:t>jeden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atopikem</a:t>
            </a:r>
            <a:r>
              <a:rPr lang="en-GB" dirty="0">
                <a:solidFill>
                  <a:srgbClr val="002060"/>
                </a:solidFill>
              </a:rPr>
              <a:t>: 50%, </a:t>
            </a:r>
          </a:p>
          <a:p>
            <a:pPr lvl="1"/>
            <a:r>
              <a:rPr lang="en-GB" dirty="0" err="1">
                <a:solidFill>
                  <a:srgbClr val="002060"/>
                </a:solidFill>
              </a:rPr>
              <a:t>není</a:t>
            </a:r>
            <a:r>
              <a:rPr lang="en-GB" dirty="0">
                <a:solidFill>
                  <a:srgbClr val="002060"/>
                </a:solidFill>
              </a:rPr>
              <a:t>-li </a:t>
            </a:r>
            <a:r>
              <a:rPr lang="en-GB" dirty="0" err="1">
                <a:solidFill>
                  <a:srgbClr val="002060"/>
                </a:solidFill>
              </a:rPr>
              <a:t>nikdo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atopik</a:t>
            </a:r>
            <a:r>
              <a:rPr lang="en-GB" dirty="0">
                <a:solidFill>
                  <a:srgbClr val="002060"/>
                </a:solidFill>
              </a:rPr>
              <a:t>: 15%.</a:t>
            </a:r>
          </a:p>
          <a:p>
            <a:pPr lvl="1"/>
            <a:endParaRPr lang="en-GB" dirty="0">
              <a:solidFill>
                <a:srgbClr val="002060"/>
              </a:solidFill>
            </a:endParaRPr>
          </a:p>
          <a:p>
            <a:r>
              <a:rPr lang="en-GB" dirty="0" err="1">
                <a:solidFill>
                  <a:srgbClr val="002060"/>
                </a:solidFill>
              </a:rPr>
              <a:t>Konkordance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astmatu</a:t>
            </a:r>
            <a:r>
              <a:rPr lang="en-GB" dirty="0">
                <a:solidFill>
                  <a:srgbClr val="002060"/>
                </a:solidFill>
              </a:rPr>
              <a:t> u </a:t>
            </a:r>
            <a:r>
              <a:rPr lang="en-GB" dirty="0" err="1">
                <a:solidFill>
                  <a:srgbClr val="002060"/>
                </a:solidFill>
              </a:rPr>
              <a:t>monozygotních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dvojčat</a:t>
            </a:r>
            <a:r>
              <a:rPr lang="en-GB" dirty="0">
                <a:solidFill>
                  <a:srgbClr val="002060"/>
                </a:solidFill>
              </a:rPr>
              <a:t> je </a:t>
            </a:r>
            <a:r>
              <a:rPr lang="en-GB" dirty="0" err="1">
                <a:solidFill>
                  <a:srgbClr val="002060"/>
                </a:solidFill>
              </a:rPr>
              <a:t>pouze</a:t>
            </a:r>
            <a:r>
              <a:rPr lang="en-GB" dirty="0">
                <a:solidFill>
                  <a:srgbClr val="002060"/>
                </a:solidFill>
              </a:rPr>
              <a:t>  50-69%</a:t>
            </a:r>
          </a:p>
        </p:txBody>
      </p:sp>
    </p:spTree>
    <p:extLst>
      <p:ext uri="{BB962C8B-B14F-4D97-AF65-F5344CB8AC3E}">
        <p14:creationId xmlns:p14="http://schemas.microsoft.com/office/powerpoint/2010/main" val="236490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1463"/>
            <a:ext cx="8128000" cy="1176337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C00000"/>
                </a:solidFill>
              </a:rPr>
              <a:t>Diagnostika atopické přecitlivělosti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sz="4000" dirty="0">
                <a:solidFill>
                  <a:srgbClr val="002060"/>
                </a:solidFill>
              </a:rPr>
              <a:t>Anamnéza</a:t>
            </a:r>
          </a:p>
          <a:p>
            <a:r>
              <a:rPr lang="cs-CZ" sz="4000" dirty="0" smtClean="0">
                <a:solidFill>
                  <a:srgbClr val="002060"/>
                </a:solidFill>
              </a:rPr>
              <a:t>Celkový a specifický </a:t>
            </a:r>
            <a:r>
              <a:rPr lang="cs-CZ" sz="4000" dirty="0" err="1" smtClean="0">
                <a:solidFill>
                  <a:srgbClr val="002060"/>
                </a:solidFill>
              </a:rPr>
              <a:t>IgE</a:t>
            </a:r>
            <a:endParaRPr lang="cs-CZ" sz="4000" dirty="0" smtClean="0">
              <a:solidFill>
                <a:srgbClr val="002060"/>
              </a:solidFill>
            </a:endParaRPr>
          </a:p>
          <a:p>
            <a:r>
              <a:rPr lang="cs-CZ" sz="4000" dirty="0" err="1" smtClean="0">
                <a:solidFill>
                  <a:srgbClr val="002060"/>
                </a:solidFill>
              </a:rPr>
              <a:t>Eosinofilie</a:t>
            </a:r>
            <a:endParaRPr lang="cs-CZ" sz="4000" dirty="0" smtClean="0">
              <a:solidFill>
                <a:srgbClr val="002060"/>
              </a:solidFill>
            </a:endParaRPr>
          </a:p>
          <a:p>
            <a:r>
              <a:rPr lang="cs-CZ" sz="4000" dirty="0" smtClean="0">
                <a:solidFill>
                  <a:srgbClr val="002060"/>
                </a:solidFill>
              </a:rPr>
              <a:t>Specifické </a:t>
            </a:r>
            <a:r>
              <a:rPr lang="cs-CZ" sz="4000" dirty="0" err="1" smtClean="0">
                <a:solidFill>
                  <a:srgbClr val="002060"/>
                </a:solidFill>
              </a:rPr>
              <a:t>IgE</a:t>
            </a:r>
            <a:endParaRPr lang="cs-CZ" sz="4000" dirty="0">
              <a:solidFill>
                <a:srgbClr val="002060"/>
              </a:solidFill>
            </a:endParaRPr>
          </a:p>
          <a:p>
            <a:r>
              <a:rPr lang="cs-CZ" sz="4000" dirty="0" smtClean="0">
                <a:solidFill>
                  <a:srgbClr val="002060"/>
                </a:solidFill>
              </a:rPr>
              <a:t>Test aktivace </a:t>
            </a:r>
            <a:r>
              <a:rPr lang="cs-CZ" sz="4000" dirty="0" err="1" smtClean="0">
                <a:solidFill>
                  <a:srgbClr val="002060"/>
                </a:solidFill>
              </a:rPr>
              <a:t>bazofilů</a:t>
            </a:r>
            <a:endParaRPr lang="cs-CZ" sz="4000" dirty="0" smtClean="0">
              <a:solidFill>
                <a:srgbClr val="002060"/>
              </a:solidFill>
            </a:endParaRPr>
          </a:p>
          <a:p>
            <a:r>
              <a:rPr lang="cs-CZ" sz="4000" dirty="0" smtClean="0">
                <a:solidFill>
                  <a:srgbClr val="002060"/>
                </a:solidFill>
              </a:rPr>
              <a:t>Eosinofilní kationický protein v séru</a:t>
            </a:r>
            <a:endParaRPr lang="cs-CZ" sz="4000" dirty="0">
              <a:solidFill>
                <a:srgbClr val="002060"/>
              </a:solidFill>
            </a:endParaRPr>
          </a:p>
          <a:p>
            <a:r>
              <a:rPr lang="cs-CZ" sz="4000" dirty="0">
                <a:solidFill>
                  <a:srgbClr val="002060"/>
                </a:solidFill>
              </a:rPr>
              <a:t>Kožní testy</a:t>
            </a:r>
          </a:p>
          <a:p>
            <a:r>
              <a:rPr lang="cs-CZ" sz="4000" dirty="0">
                <a:solidFill>
                  <a:srgbClr val="002060"/>
                </a:solidFill>
              </a:rPr>
              <a:t>Provokační a eliminační </a:t>
            </a:r>
            <a:r>
              <a:rPr lang="cs-CZ" sz="4000" dirty="0" smtClean="0">
                <a:solidFill>
                  <a:srgbClr val="002060"/>
                </a:solidFill>
              </a:rPr>
              <a:t>testy</a:t>
            </a:r>
          </a:p>
          <a:p>
            <a:r>
              <a:rPr lang="cs-CZ" sz="4000" dirty="0" smtClean="0">
                <a:solidFill>
                  <a:srgbClr val="002060"/>
                </a:solidFill>
              </a:rPr>
              <a:t>Vyšetřování NO ve vydechovaném vzduchu</a:t>
            </a:r>
            <a:endParaRPr lang="cs-CZ" sz="4000" dirty="0">
              <a:solidFill>
                <a:srgbClr val="002060"/>
              </a:solidFill>
            </a:endParaRPr>
          </a:p>
          <a:p>
            <a:endParaRPr lang="cs-CZ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82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Spirometrie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>
                <a:solidFill>
                  <a:srgbClr val="002060"/>
                </a:solidFill>
              </a:rPr>
              <a:t>K měření nejrůznějších </a:t>
            </a:r>
            <a:r>
              <a:rPr lang="cs-CZ" dirty="0" smtClean="0">
                <a:solidFill>
                  <a:srgbClr val="002060"/>
                </a:solidFill>
              </a:rPr>
              <a:t>hodnot respiračního systému</a:t>
            </a:r>
            <a:r>
              <a:rPr lang="cs-CZ" dirty="0">
                <a:solidFill>
                  <a:srgbClr val="002060"/>
                </a:solidFill>
              </a:rPr>
              <a:t> se využívají spirometrické metody. Podle měřených veličin je dělíme na:</a:t>
            </a:r>
          </a:p>
          <a:p>
            <a:r>
              <a:rPr lang="cs-CZ" b="1" dirty="0">
                <a:solidFill>
                  <a:srgbClr val="002060"/>
                </a:solidFill>
              </a:rPr>
              <a:t>statické</a:t>
            </a:r>
            <a:r>
              <a:rPr lang="cs-CZ" dirty="0">
                <a:solidFill>
                  <a:srgbClr val="002060"/>
                </a:solidFill>
              </a:rPr>
              <a:t> </a:t>
            </a:r>
            <a:r>
              <a:rPr lang="cs-CZ" dirty="0" smtClean="0">
                <a:solidFill>
                  <a:srgbClr val="002060"/>
                </a:solidFill>
              </a:rPr>
              <a:t>– objemy a </a:t>
            </a:r>
            <a:r>
              <a:rPr lang="cs-CZ" dirty="0">
                <a:solidFill>
                  <a:srgbClr val="002060"/>
                </a:solidFill>
              </a:rPr>
              <a:t>kapacity respiračního systému (vitální kapacita plic, klidový respirační objem...)</a:t>
            </a:r>
          </a:p>
          <a:p>
            <a:r>
              <a:rPr lang="cs-CZ" b="1" dirty="0">
                <a:solidFill>
                  <a:srgbClr val="002060"/>
                </a:solidFill>
              </a:rPr>
              <a:t>funkční</a:t>
            </a:r>
            <a:r>
              <a:rPr lang="cs-CZ" dirty="0">
                <a:solidFill>
                  <a:srgbClr val="002060"/>
                </a:solidFill>
              </a:rPr>
              <a:t> – projevy funkcí a jejich poškození </a:t>
            </a:r>
            <a:r>
              <a:rPr lang="cs-CZ" dirty="0" smtClean="0">
                <a:solidFill>
                  <a:srgbClr val="002060"/>
                </a:solidFill>
              </a:rPr>
              <a:t>(usilovný výdech, alveolární difuze)</a:t>
            </a:r>
            <a:endParaRPr lang="cs-CZ" dirty="0">
              <a:solidFill>
                <a:srgbClr val="002060"/>
              </a:solidFill>
            </a:endParaRPr>
          </a:p>
          <a:p>
            <a:r>
              <a:rPr lang="cs-CZ" dirty="0">
                <a:solidFill>
                  <a:srgbClr val="002060"/>
                </a:solidFill>
              </a:rPr>
              <a:t>Spirometrie využívá různé přístroje. </a:t>
            </a:r>
            <a:r>
              <a:rPr lang="cs-CZ" dirty="0" err="1">
                <a:solidFill>
                  <a:srgbClr val="002060"/>
                </a:solidFill>
              </a:rPr>
              <a:t>Nejjednoduší</a:t>
            </a:r>
            <a:r>
              <a:rPr lang="cs-CZ" dirty="0">
                <a:solidFill>
                  <a:srgbClr val="002060"/>
                </a:solidFill>
              </a:rPr>
              <a:t> spirometry jsou založeny na měření objemů. Složitější, dnes většinou digitalizované, jsou schopné měřit i funkční hodnoty.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202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Bronchodilatační test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solidFill>
                  <a:srgbClr val="002060"/>
                </a:solidFill>
              </a:rPr>
              <a:t>S</a:t>
            </a:r>
            <a:r>
              <a:rPr lang="cs-CZ" dirty="0" smtClean="0">
                <a:solidFill>
                  <a:srgbClr val="002060"/>
                </a:solidFill>
              </a:rPr>
              <a:t>oučást </a:t>
            </a:r>
            <a:r>
              <a:rPr lang="cs-CZ" dirty="0">
                <a:solidFill>
                  <a:srgbClr val="002060"/>
                </a:solidFill>
              </a:rPr>
              <a:t>spirometrického vyšetření při zjištění obstrukce dýchacích cest. 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Před </a:t>
            </a:r>
            <a:r>
              <a:rPr lang="cs-CZ" dirty="0">
                <a:solidFill>
                  <a:srgbClr val="002060"/>
                </a:solidFill>
              </a:rPr>
              <a:t>spirometrii jsou přes inhalační </a:t>
            </a:r>
            <a:r>
              <a:rPr lang="cs-CZ" dirty="0" err="1">
                <a:solidFill>
                  <a:srgbClr val="002060"/>
                </a:solidFill>
              </a:rPr>
              <a:t>nádstavec</a:t>
            </a:r>
            <a:r>
              <a:rPr lang="cs-CZ" dirty="0">
                <a:solidFill>
                  <a:srgbClr val="002060"/>
                </a:solidFill>
              </a:rPr>
              <a:t> aplikována nejčastěji beta 2 </a:t>
            </a:r>
            <a:r>
              <a:rPr lang="cs-CZ" dirty="0" err="1">
                <a:solidFill>
                  <a:srgbClr val="002060"/>
                </a:solidFill>
              </a:rPr>
              <a:t>mimetikou</a:t>
            </a:r>
            <a:r>
              <a:rPr lang="cs-CZ" dirty="0">
                <a:solidFill>
                  <a:srgbClr val="002060"/>
                </a:solidFill>
              </a:rPr>
              <a:t> s </a:t>
            </a:r>
            <a:r>
              <a:rPr lang="cs-CZ" dirty="0" err="1">
                <a:solidFill>
                  <a:srgbClr val="002060"/>
                </a:solidFill>
              </a:rPr>
              <a:t>krátkodobím</a:t>
            </a:r>
            <a:r>
              <a:rPr lang="cs-CZ" dirty="0">
                <a:solidFill>
                  <a:srgbClr val="002060"/>
                </a:solidFill>
              </a:rPr>
              <a:t> účinkem (např. </a:t>
            </a:r>
            <a:r>
              <a:rPr lang="cs-CZ" dirty="0" err="1">
                <a:solidFill>
                  <a:srgbClr val="002060"/>
                </a:solidFill>
              </a:rPr>
              <a:t>Salbutamol</a:t>
            </a:r>
            <a:r>
              <a:rPr lang="cs-CZ" dirty="0">
                <a:solidFill>
                  <a:srgbClr val="002060"/>
                </a:solidFill>
              </a:rPr>
              <a:t>), 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Tyto </a:t>
            </a:r>
            <a:r>
              <a:rPr lang="cs-CZ" dirty="0">
                <a:solidFill>
                  <a:srgbClr val="002060"/>
                </a:solidFill>
              </a:rPr>
              <a:t>léky </a:t>
            </a:r>
            <a:r>
              <a:rPr lang="cs-CZ" dirty="0" smtClean="0">
                <a:solidFill>
                  <a:srgbClr val="002060"/>
                </a:solidFill>
              </a:rPr>
              <a:t>rozšiřují </a:t>
            </a:r>
            <a:r>
              <a:rPr lang="cs-CZ" dirty="0">
                <a:solidFill>
                  <a:srgbClr val="002060"/>
                </a:solidFill>
              </a:rPr>
              <a:t>zúžené </a:t>
            </a:r>
            <a:r>
              <a:rPr lang="cs-CZ" dirty="0" smtClean="0">
                <a:solidFill>
                  <a:srgbClr val="002060"/>
                </a:solidFill>
              </a:rPr>
              <a:t>průdušky.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Při </a:t>
            </a:r>
            <a:r>
              <a:rPr lang="cs-CZ" dirty="0">
                <a:solidFill>
                  <a:srgbClr val="002060"/>
                </a:solidFill>
              </a:rPr>
              <a:t>testu lze zjistit jestli pacient s obstrukcí na beta 2 </a:t>
            </a:r>
            <a:r>
              <a:rPr lang="cs-CZ" dirty="0" err="1">
                <a:solidFill>
                  <a:srgbClr val="002060"/>
                </a:solidFill>
              </a:rPr>
              <a:t>mimetika</a:t>
            </a:r>
            <a:r>
              <a:rPr lang="cs-CZ" dirty="0">
                <a:solidFill>
                  <a:srgbClr val="002060"/>
                </a:solidFill>
              </a:rPr>
              <a:t> reaguje roztažením dýchacích cest a umožní to správně nastavit léčbu.</a:t>
            </a:r>
          </a:p>
        </p:txBody>
      </p:sp>
    </p:spTree>
    <p:extLst>
      <p:ext uri="{BB962C8B-B14F-4D97-AF65-F5344CB8AC3E}">
        <p14:creationId xmlns:p14="http://schemas.microsoft.com/office/powerpoint/2010/main" val="38136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Bronchodilatační test hodnocení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00" y="1600200"/>
            <a:ext cx="8370100" cy="473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3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Léčba atopické přecitlivělosti</a:t>
            </a:r>
          </a:p>
        </p:txBody>
      </p:sp>
      <p:sp>
        <p:nvSpPr>
          <p:cNvPr id="20480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000478" y="1685926"/>
            <a:ext cx="7737122" cy="4181475"/>
          </a:xfrm>
        </p:spPr>
        <p:txBody>
          <a:bodyPr>
            <a:normAutofit fontScale="92500" lnSpcReduction="10000"/>
          </a:bodyPr>
          <a:lstStyle/>
          <a:p>
            <a:r>
              <a:rPr lang="cs-CZ" dirty="0">
                <a:solidFill>
                  <a:srgbClr val="002060"/>
                </a:solidFill>
              </a:rPr>
              <a:t>Eliminace antigenu</a:t>
            </a:r>
          </a:p>
          <a:p>
            <a:r>
              <a:rPr lang="cs-CZ" dirty="0">
                <a:solidFill>
                  <a:srgbClr val="002060"/>
                </a:solidFill>
              </a:rPr>
              <a:t>Antihistaminika</a:t>
            </a:r>
          </a:p>
          <a:p>
            <a:r>
              <a:rPr lang="cs-CZ" dirty="0">
                <a:solidFill>
                  <a:srgbClr val="002060"/>
                </a:solidFill>
              </a:rPr>
              <a:t>Stabilizátory žírných buněk</a:t>
            </a:r>
          </a:p>
          <a:p>
            <a:r>
              <a:rPr lang="cs-CZ" dirty="0">
                <a:solidFill>
                  <a:srgbClr val="002060"/>
                </a:solidFill>
              </a:rPr>
              <a:t>Glukokortikoidy – především podávané lokálně</a:t>
            </a:r>
          </a:p>
          <a:p>
            <a:r>
              <a:rPr lang="cs-CZ" dirty="0" err="1">
                <a:solidFill>
                  <a:srgbClr val="002060"/>
                </a:solidFill>
              </a:rPr>
              <a:t>Antileukotrieny</a:t>
            </a:r>
            <a:endParaRPr lang="cs-CZ" dirty="0">
              <a:solidFill>
                <a:srgbClr val="002060"/>
              </a:solidFill>
            </a:endParaRPr>
          </a:p>
          <a:p>
            <a:r>
              <a:rPr lang="cs-CZ" dirty="0">
                <a:solidFill>
                  <a:srgbClr val="002060"/>
                </a:solidFill>
              </a:rPr>
              <a:t>Úlevové léky- </a:t>
            </a:r>
            <a:r>
              <a:rPr lang="cs-CZ" dirty="0" err="1">
                <a:solidFill>
                  <a:srgbClr val="002060"/>
                </a:solidFill>
              </a:rPr>
              <a:t>dekongescencia</a:t>
            </a:r>
            <a:r>
              <a:rPr lang="cs-CZ" dirty="0">
                <a:solidFill>
                  <a:srgbClr val="002060"/>
                </a:solidFill>
              </a:rPr>
              <a:t>, </a:t>
            </a:r>
            <a:r>
              <a:rPr lang="cs-CZ" dirty="0">
                <a:solidFill>
                  <a:srgbClr val="002060"/>
                </a:solidFill>
                <a:latin typeface="Symbol" pitchFamily="18" charset="2"/>
              </a:rPr>
              <a:t>b</a:t>
            </a:r>
            <a:r>
              <a:rPr lang="cs-CZ" dirty="0">
                <a:solidFill>
                  <a:srgbClr val="002060"/>
                </a:solidFill>
              </a:rPr>
              <a:t>-2-mimetika, </a:t>
            </a:r>
            <a:r>
              <a:rPr lang="cs-CZ" dirty="0" err="1">
                <a:solidFill>
                  <a:srgbClr val="002060"/>
                </a:solidFill>
              </a:rPr>
              <a:t>parasympatolytika</a:t>
            </a:r>
            <a:endParaRPr lang="cs-CZ" dirty="0">
              <a:solidFill>
                <a:srgbClr val="002060"/>
              </a:solidFill>
            </a:endParaRPr>
          </a:p>
          <a:p>
            <a:r>
              <a:rPr lang="cs-CZ" u="sng" dirty="0">
                <a:solidFill>
                  <a:srgbClr val="002060"/>
                </a:solidFill>
              </a:rPr>
              <a:t>Alergenová imunoterapie</a:t>
            </a:r>
          </a:p>
          <a:p>
            <a:endParaRPr lang="cs-CZ" u="sng" dirty="0"/>
          </a:p>
        </p:txBody>
      </p:sp>
    </p:spTree>
    <p:extLst>
      <p:ext uri="{BB962C8B-B14F-4D97-AF65-F5344CB8AC3E}">
        <p14:creationId xmlns:p14="http://schemas.microsoft.com/office/powerpoint/2010/main" val="394195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dirty="0" smtClean="0">
                <a:solidFill>
                  <a:srgbClr val="002060"/>
                </a:solidFill>
              </a:rPr>
              <a:t>Poškozující důsledky imunitních reakcí jsou způsobeny mimořádnými podmínkami a faktory, které pozměňují obrannou funkci imunity; pozměněná může být každá ze složek imunitních mechanismů i regulujících faktorů. Výsledkem je odchylka od normy, oscilace mezi dvěma krajními extrémy, </a:t>
            </a:r>
            <a:r>
              <a:rPr lang="cs-CZ" dirty="0" err="1" smtClean="0">
                <a:solidFill>
                  <a:srgbClr val="002060"/>
                </a:solidFill>
              </a:rPr>
              <a:t>hypo</a:t>
            </a:r>
            <a:r>
              <a:rPr lang="cs-CZ" dirty="0" smtClean="0">
                <a:solidFill>
                  <a:srgbClr val="002060"/>
                </a:solidFill>
              </a:rPr>
              <a:t>- a hyperfunkcí. </a:t>
            </a:r>
            <a:r>
              <a:rPr lang="cs-CZ" b="1" dirty="0" smtClean="0">
                <a:solidFill>
                  <a:srgbClr val="002060"/>
                </a:solidFill>
              </a:rPr>
              <a:t>Hypofunkci </a:t>
            </a:r>
            <a:r>
              <a:rPr lang="cs-CZ" dirty="0" smtClean="0">
                <a:solidFill>
                  <a:srgbClr val="002060"/>
                </a:solidFill>
              </a:rPr>
              <a:t>provází nebezpečí zvýšené vnímavosti vůči infekcím a nádorům, </a:t>
            </a:r>
            <a:r>
              <a:rPr lang="cs-CZ" b="1" dirty="0" smtClean="0">
                <a:solidFill>
                  <a:srgbClr val="002060"/>
                </a:solidFill>
              </a:rPr>
              <a:t>hyperfunkci</a:t>
            </a:r>
            <a:r>
              <a:rPr lang="cs-CZ" dirty="0" smtClean="0">
                <a:solidFill>
                  <a:srgbClr val="002060"/>
                </a:solidFill>
              </a:rPr>
              <a:t> zvýšená možnost senzibilizace a autoimunitních onemocnění. </a:t>
            </a:r>
            <a:endParaRPr lang="cs-CZ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3689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Anafylaktický šok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4400" b="1" i="1" dirty="0" smtClean="0">
                <a:solidFill>
                  <a:srgbClr val="C00000"/>
                </a:solidFill>
              </a:rPr>
              <a:t>   </a:t>
            </a:r>
            <a:r>
              <a:rPr lang="cs-CZ" sz="4400" b="1" dirty="0" smtClean="0">
                <a:solidFill>
                  <a:srgbClr val="002060"/>
                </a:solidFill>
              </a:rPr>
              <a:t>Akutní, potenciálně smrtelná, </a:t>
            </a:r>
            <a:r>
              <a:rPr lang="cs-CZ" sz="4400" b="1" dirty="0" err="1" smtClean="0">
                <a:solidFill>
                  <a:srgbClr val="002060"/>
                </a:solidFill>
              </a:rPr>
              <a:t>multisystémová</a:t>
            </a:r>
            <a:r>
              <a:rPr lang="cs-CZ" sz="4400" b="1" dirty="0" smtClean="0">
                <a:solidFill>
                  <a:srgbClr val="002060"/>
                </a:solidFill>
              </a:rPr>
              <a:t> alergická reakce</a:t>
            </a:r>
          </a:p>
          <a:p>
            <a:pPr marL="0" indent="0">
              <a:buNone/>
            </a:pPr>
            <a:endParaRPr lang="cs-CZ" sz="36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cs-CZ" sz="3600" dirty="0" smtClean="0">
                <a:solidFill>
                  <a:srgbClr val="002060"/>
                </a:solidFill>
              </a:rPr>
              <a:t>V Evropě postihuje těžký anafylaktický šok 1-3 z 10 000 osob a způsobí smrt </a:t>
            </a:r>
          </a:p>
          <a:p>
            <a:pPr marL="0" indent="0">
              <a:buNone/>
            </a:pPr>
            <a:r>
              <a:rPr lang="cs-CZ" sz="3600" dirty="0" smtClean="0">
                <a:solidFill>
                  <a:srgbClr val="002060"/>
                </a:solidFill>
              </a:rPr>
              <a:t>u 1-3 z 1 000 000 osob.</a:t>
            </a:r>
            <a:endParaRPr lang="cs-CZ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77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Anafylaktický šok - spouštěče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smtClean="0">
                <a:solidFill>
                  <a:srgbClr val="002060"/>
                </a:solidFill>
              </a:rPr>
              <a:t>Xenogenní sérum</a:t>
            </a:r>
          </a:p>
          <a:p>
            <a:pPr marL="0" indent="0">
              <a:buNone/>
            </a:pPr>
            <a:endParaRPr lang="cs-CZ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cs-CZ" dirty="0" smtClean="0">
                <a:solidFill>
                  <a:srgbClr val="002060"/>
                </a:solidFill>
              </a:rPr>
              <a:t>Potravinové alergeny (až 30% smrtelných příp.)</a:t>
            </a:r>
          </a:p>
          <a:p>
            <a:pPr marL="0" indent="0">
              <a:buNone/>
            </a:pPr>
            <a:r>
              <a:rPr lang="cs-CZ" dirty="0" smtClean="0">
                <a:solidFill>
                  <a:srgbClr val="002060"/>
                </a:solidFill>
              </a:rPr>
              <a:t>Hmyzí jed (žihadlo, u 3% </a:t>
            </a:r>
            <a:r>
              <a:rPr lang="cs-CZ" dirty="0" err="1" smtClean="0">
                <a:solidFill>
                  <a:srgbClr val="002060"/>
                </a:solidFill>
              </a:rPr>
              <a:t>dosp</a:t>
            </a:r>
            <a:r>
              <a:rPr lang="cs-CZ" dirty="0" smtClean="0">
                <a:solidFill>
                  <a:srgbClr val="002060"/>
                </a:solidFill>
              </a:rPr>
              <a:t>., a 1% dětí)</a:t>
            </a:r>
          </a:p>
          <a:p>
            <a:pPr marL="0" indent="0">
              <a:buNone/>
            </a:pPr>
            <a:r>
              <a:rPr lang="cs-CZ" dirty="0" smtClean="0">
                <a:solidFill>
                  <a:srgbClr val="002060"/>
                </a:solidFill>
              </a:rPr>
              <a:t>Léky (antibiotika, nesteroidní antiflogistika)</a:t>
            </a:r>
          </a:p>
          <a:p>
            <a:pPr marL="0" indent="0">
              <a:buNone/>
            </a:pPr>
            <a:r>
              <a:rPr lang="cs-CZ" dirty="0" smtClean="0">
                <a:solidFill>
                  <a:srgbClr val="002060"/>
                </a:solidFill>
              </a:rPr>
              <a:t>Latex</a:t>
            </a:r>
          </a:p>
          <a:p>
            <a:pPr marL="0" indent="0">
              <a:buNone/>
            </a:pPr>
            <a:r>
              <a:rPr lang="cs-CZ" dirty="0" smtClean="0">
                <a:solidFill>
                  <a:srgbClr val="002060"/>
                </a:solidFill>
              </a:rPr>
              <a:t>Námaha</a:t>
            </a:r>
          </a:p>
          <a:p>
            <a:pPr marL="0" indent="0">
              <a:buNone/>
            </a:pPr>
            <a:r>
              <a:rPr lang="cs-CZ" dirty="0" smtClean="0">
                <a:solidFill>
                  <a:srgbClr val="002060"/>
                </a:solidFill>
              </a:rPr>
              <a:t>Idiopatická anafylaxe</a:t>
            </a:r>
            <a:endParaRPr lang="cs-CZ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95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Anafylaktický šok - terapie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dirty="0" smtClean="0">
                <a:solidFill>
                  <a:srgbClr val="002060"/>
                </a:solidFill>
              </a:rPr>
              <a:t>Adrenalin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i.m</a:t>
            </a:r>
            <a:r>
              <a:rPr lang="cs-CZ" dirty="0" smtClean="0">
                <a:solidFill>
                  <a:srgbClr val="002060"/>
                </a:solidFill>
              </a:rPr>
              <a:t>. 1:1000  0,3-0,5 </a:t>
            </a:r>
            <a:r>
              <a:rPr lang="cs-CZ" dirty="0" err="1" smtClean="0">
                <a:solidFill>
                  <a:srgbClr val="002060"/>
                </a:solidFill>
              </a:rPr>
              <a:t>mL</a:t>
            </a:r>
            <a:r>
              <a:rPr lang="cs-CZ" dirty="0" smtClean="0">
                <a:solidFill>
                  <a:srgbClr val="002060"/>
                </a:solidFill>
              </a:rPr>
              <a:t>, ev. opakovat za 15-20 min.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Pacienta uložit do </a:t>
            </a:r>
            <a:r>
              <a:rPr lang="cs-CZ" dirty="0" err="1" smtClean="0">
                <a:solidFill>
                  <a:srgbClr val="002060"/>
                </a:solidFill>
              </a:rPr>
              <a:t>Trendelenburgovy</a:t>
            </a:r>
            <a:r>
              <a:rPr lang="cs-CZ" dirty="0" smtClean="0">
                <a:solidFill>
                  <a:srgbClr val="002060"/>
                </a:solidFill>
              </a:rPr>
              <a:t> polohy, ev. škrtidlo nad místem vniku alergenu, zabezpečit žilní přístup, nejlépe </a:t>
            </a:r>
            <a:r>
              <a:rPr lang="cs-CZ" dirty="0" err="1" smtClean="0">
                <a:solidFill>
                  <a:srgbClr val="002060"/>
                </a:solidFill>
              </a:rPr>
              <a:t>zakanylovat</a:t>
            </a:r>
            <a:r>
              <a:rPr lang="cs-CZ" dirty="0" smtClean="0">
                <a:solidFill>
                  <a:srgbClr val="002060"/>
                </a:solidFill>
              </a:rPr>
              <a:t>, zabezpečit průchodnost dýchacích cest.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Antihistaminikum </a:t>
            </a:r>
            <a:r>
              <a:rPr lang="cs-CZ" dirty="0" err="1" smtClean="0">
                <a:solidFill>
                  <a:srgbClr val="002060"/>
                </a:solidFill>
              </a:rPr>
              <a:t>i.v</a:t>
            </a:r>
            <a:r>
              <a:rPr lang="cs-CZ" dirty="0" smtClean="0">
                <a:solidFill>
                  <a:srgbClr val="002060"/>
                </a:solidFill>
              </a:rPr>
              <a:t>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Glukokortikoidy (</a:t>
            </a:r>
            <a:r>
              <a:rPr lang="cs-CZ" dirty="0" err="1" smtClean="0">
                <a:solidFill>
                  <a:srgbClr val="002060"/>
                </a:solidFill>
              </a:rPr>
              <a:t>hydrokortison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i.v</a:t>
            </a:r>
            <a:r>
              <a:rPr lang="cs-CZ" dirty="0" smtClean="0">
                <a:solidFill>
                  <a:srgbClr val="002060"/>
                </a:solidFill>
              </a:rPr>
              <a:t>.)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Doplnění objemu fyziologickým roztokem.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Beta-2 </a:t>
            </a:r>
            <a:r>
              <a:rPr lang="cs-CZ" dirty="0" err="1" smtClean="0">
                <a:solidFill>
                  <a:srgbClr val="002060"/>
                </a:solidFill>
              </a:rPr>
              <a:t>adrenergika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endParaRPr lang="cs-CZ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42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C00000"/>
                </a:solidFill>
              </a:rPr>
              <a:t>Panalergeny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2060"/>
                </a:solidFill>
              </a:rPr>
              <a:t>Vyskytují se  současně v různých přírodních zdrojích.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Shoda AK sekvencí 90%.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Častá příčina „ zkřížené alergie“.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Např. </a:t>
            </a:r>
            <a:r>
              <a:rPr lang="cs-CZ" dirty="0" err="1" smtClean="0">
                <a:solidFill>
                  <a:srgbClr val="002060"/>
                </a:solidFill>
              </a:rPr>
              <a:t>profylin</a:t>
            </a:r>
            <a:r>
              <a:rPr lang="cs-CZ" dirty="0" smtClean="0">
                <a:solidFill>
                  <a:srgbClr val="002060"/>
                </a:solidFill>
              </a:rPr>
              <a:t> obsažen – pyl břízy, arašídy, celer, jablka, hrušky, peckoviny.</a:t>
            </a:r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49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Alergeny mohou způsobovat různou reakci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302306"/>
            <a:ext cx="8229600" cy="4525963"/>
          </a:xfrm>
        </p:spPr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cs-CZ" sz="3200" dirty="0">
                <a:solidFill>
                  <a:srgbClr val="002060"/>
                </a:solidFill>
              </a:rPr>
              <a:t>Většina alergenů proteiny nebo glykoproteiny s enzymatickou </a:t>
            </a:r>
            <a:r>
              <a:rPr lang="cs-CZ" sz="3200" dirty="0" smtClean="0">
                <a:solidFill>
                  <a:srgbClr val="002060"/>
                </a:solidFill>
              </a:rPr>
              <a:t>aktivitou</a:t>
            </a:r>
            <a:endParaRPr lang="cs-CZ" sz="3200" dirty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Komplexní organické sloučeniny – protilátková odpověď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Anorganické látky (kovy) – buněčná odpověď</a:t>
            </a:r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03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Alergeny vyvolávající pozdní typ přecitlivělosti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2060848"/>
            <a:ext cx="8229600" cy="4525963"/>
          </a:xfrm>
        </p:spPr>
        <p:txBody>
          <a:bodyPr/>
          <a:lstStyle/>
          <a:p>
            <a:r>
              <a:rPr lang="cs-CZ" dirty="0" smtClean="0">
                <a:solidFill>
                  <a:srgbClr val="002060"/>
                </a:solidFill>
              </a:rPr>
              <a:t>Reaktivní chemikálie obsažené v </a:t>
            </a:r>
          </a:p>
          <a:p>
            <a:pPr marL="0" indent="0">
              <a:buNone/>
            </a:pP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   lécích, kosmetických výrobcích, </a:t>
            </a:r>
          </a:p>
          <a:p>
            <a:pPr marL="0" indent="0">
              <a:buNone/>
            </a:pPr>
            <a:r>
              <a:rPr lang="cs-CZ" dirty="0" smtClean="0">
                <a:solidFill>
                  <a:srgbClr val="002060"/>
                </a:solidFill>
              </a:rPr>
              <a:t>    nátěrových hmotách, soli některých kovů</a:t>
            </a:r>
          </a:p>
          <a:p>
            <a:pPr marL="0" indent="0">
              <a:buNone/>
            </a:pPr>
            <a:r>
              <a:rPr lang="cs-CZ" dirty="0" smtClean="0">
                <a:solidFill>
                  <a:srgbClr val="002060"/>
                </a:solidFill>
              </a:rPr>
              <a:t>    silice rostlin</a:t>
            </a:r>
          </a:p>
          <a:p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Vznik kontaktní alergie – diferenciace                    do Th1 lymfocytů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243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260648"/>
            <a:ext cx="6911622" cy="1176338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Nejčastější alergeny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268414"/>
            <a:ext cx="7280743" cy="55895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800" dirty="0">
                <a:solidFill>
                  <a:srgbClr val="002060"/>
                </a:solidFill>
              </a:rPr>
              <a:t>Inhalační:</a:t>
            </a:r>
          </a:p>
          <a:p>
            <a:pPr lvl="1">
              <a:lnSpc>
                <a:spcPct val="80000"/>
              </a:lnSpc>
            </a:pPr>
            <a:r>
              <a:rPr lang="cs-CZ" sz="2400" dirty="0">
                <a:solidFill>
                  <a:srgbClr val="002060"/>
                </a:solidFill>
              </a:rPr>
              <a:t>Pyly – traviny, stromy, plevele</a:t>
            </a:r>
          </a:p>
          <a:p>
            <a:pPr lvl="1">
              <a:lnSpc>
                <a:spcPct val="80000"/>
              </a:lnSpc>
            </a:pPr>
            <a:r>
              <a:rPr lang="cs-CZ" sz="2400" dirty="0">
                <a:solidFill>
                  <a:srgbClr val="002060"/>
                </a:solidFill>
              </a:rPr>
              <a:t>Roztoči domácího prachu</a:t>
            </a:r>
          </a:p>
          <a:p>
            <a:pPr lvl="1">
              <a:lnSpc>
                <a:spcPct val="80000"/>
              </a:lnSpc>
            </a:pPr>
            <a:r>
              <a:rPr lang="cs-CZ" sz="2400" dirty="0">
                <a:solidFill>
                  <a:srgbClr val="002060"/>
                </a:solidFill>
              </a:rPr>
              <a:t>Zvířecí alergeny</a:t>
            </a:r>
          </a:p>
          <a:p>
            <a:pPr lvl="1">
              <a:lnSpc>
                <a:spcPct val="80000"/>
              </a:lnSpc>
            </a:pPr>
            <a:r>
              <a:rPr lang="cs-CZ" sz="2400" dirty="0">
                <a:solidFill>
                  <a:srgbClr val="002060"/>
                </a:solidFill>
              </a:rPr>
              <a:t>Plísně</a:t>
            </a:r>
          </a:p>
          <a:p>
            <a:pPr>
              <a:lnSpc>
                <a:spcPct val="80000"/>
              </a:lnSpc>
            </a:pPr>
            <a:r>
              <a:rPr lang="cs-CZ" sz="2800" dirty="0">
                <a:solidFill>
                  <a:srgbClr val="002060"/>
                </a:solidFill>
              </a:rPr>
              <a:t>Potravinové</a:t>
            </a:r>
          </a:p>
          <a:p>
            <a:pPr lvl="1">
              <a:lnSpc>
                <a:spcPct val="80000"/>
              </a:lnSpc>
            </a:pPr>
            <a:r>
              <a:rPr lang="cs-CZ" sz="2400" dirty="0">
                <a:solidFill>
                  <a:srgbClr val="002060"/>
                </a:solidFill>
              </a:rPr>
              <a:t>Mléko</a:t>
            </a:r>
          </a:p>
          <a:p>
            <a:pPr lvl="1">
              <a:lnSpc>
                <a:spcPct val="80000"/>
              </a:lnSpc>
            </a:pPr>
            <a:r>
              <a:rPr lang="cs-CZ" sz="2400" dirty="0">
                <a:solidFill>
                  <a:srgbClr val="002060"/>
                </a:solidFill>
              </a:rPr>
              <a:t>V</a:t>
            </a:r>
            <a:r>
              <a:rPr lang="cs-CZ" sz="2400" dirty="0" smtClean="0">
                <a:solidFill>
                  <a:srgbClr val="002060"/>
                </a:solidFill>
              </a:rPr>
              <a:t>ejce</a:t>
            </a:r>
            <a:endParaRPr lang="cs-CZ" sz="2400" dirty="0">
              <a:solidFill>
                <a:srgbClr val="002060"/>
              </a:solidFill>
            </a:endParaRPr>
          </a:p>
          <a:p>
            <a:pPr lvl="1">
              <a:lnSpc>
                <a:spcPct val="80000"/>
              </a:lnSpc>
            </a:pPr>
            <a:r>
              <a:rPr lang="cs-CZ" sz="2400" dirty="0">
                <a:solidFill>
                  <a:srgbClr val="002060"/>
                </a:solidFill>
              </a:rPr>
              <a:t>Ořechy</a:t>
            </a:r>
          </a:p>
          <a:p>
            <a:pPr lvl="1">
              <a:lnSpc>
                <a:spcPct val="80000"/>
              </a:lnSpc>
            </a:pPr>
            <a:r>
              <a:rPr lang="cs-CZ" sz="2400" dirty="0">
                <a:solidFill>
                  <a:srgbClr val="002060"/>
                </a:solidFill>
              </a:rPr>
              <a:t>Mořské plody</a:t>
            </a:r>
          </a:p>
          <a:p>
            <a:pPr>
              <a:lnSpc>
                <a:spcPct val="80000"/>
              </a:lnSpc>
            </a:pPr>
            <a:r>
              <a:rPr lang="cs-CZ" sz="2800" dirty="0">
                <a:solidFill>
                  <a:srgbClr val="002060"/>
                </a:solidFill>
              </a:rPr>
              <a:t>Léky</a:t>
            </a:r>
          </a:p>
          <a:p>
            <a:pPr lvl="1">
              <a:lnSpc>
                <a:spcPct val="80000"/>
              </a:lnSpc>
            </a:pPr>
            <a:r>
              <a:rPr lang="cs-CZ" sz="2400" dirty="0">
                <a:solidFill>
                  <a:srgbClr val="002060"/>
                </a:solidFill>
              </a:rPr>
              <a:t>Penicilinová antibiotika, lokální anestetika  </a:t>
            </a:r>
          </a:p>
          <a:p>
            <a:pPr>
              <a:lnSpc>
                <a:spcPct val="80000"/>
              </a:lnSpc>
            </a:pPr>
            <a:r>
              <a:rPr lang="cs-CZ" sz="2800" dirty="0">
                <a:solidFill>
                  <a:srgbClr val="002060"/>
                </a:solidFill>
              </a:rPr>
              <a:t>Injekční</a:t>
            </a:r>
          </a:p>
          <a:p>
            <a:pPr lvl="1">
              <a:lnSpc>
                <a:spcPct val="80000"/>
              </a:lnSpc>
            </a:pPr>
            <a:r>
              <a:rPr lang="cs-CZ" sz="2400" dirty="0">
                <a:solidFill>
                  <a:srgbClr val="002060"/>
                </a:solidFill>
              </a:rPr>
              <a:t>Jed blanokřídlého hmyzu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47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Alergeny - taxonomie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340768"/>
            <a:ext cx="8352928" cy="51845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 smtClean="0">
                <a:solidFill>
                  <a:srgbClr val="002060"/>
                </a:solidFill>
              </a:rPr>
              <a:t>první tři písmena=</a:t>
            </a:r>
            <a:r>
              <a:rPr lang="cs-CZ" b="1" dirty="0" smtClean="0">
                <a:solidFill>
                  <a:srgbClr val="002060"/>
                </a:solidFill>
              </a:rPr>
              <a:t>rod</a:t>
            </a:r>
            <a:r>
              <a:rPr lang="cs-CZ" dirty="0" smtClean="0">
                <a:solidFill>
                  <a:srgbClr val="002060"/>
                </a:solidFill>
              </a:rPr>
              <a:t>     další písmeno=</a:t>
            </a:r>
            <a:r>
              <a:rPr lang="cs-CZ" b="1" dirty="0" smtClean="0">
                <a:solidFill>
                  <a:srgbClr val="002060"/>
                </a:solidFill>
              </a:rPr>
              <a:t>druh</a:t>
            </a:r>
          </a:p>
          <a:p>
            <a:pPr marL="0" indent="0">
              <a:buNone/>
            </a:pPr>
            <a:r>
              <a:rPr lang="cs-CZ" dirty="0" smtClean="0">
                <a:solidFill>
                  <a:srgbClr val="002060"/>
                </a:solidFill>
              </a:rPr>
              <a:t>            arabské číslo=</a:t>
            </a:r>
            <a:r>
              <a:rPr lang="cs-CZ" b="1" dirty="0" smtClean="0">
                <a:solidFill>
                  <a:srgbClr val="002060"/>
                </a:solidFill>
              </a:rPr>
              <a:t>identifikační pořadí</a:t>
            </a:r>
          </a:p>
          <a:p>
            <a:pPr marL="0" indent="0">
              <a:buNone/>
            </a:pPr>
            <a:r>
              <a:rPr lang="cs-CZ" dirty="0" err="1" smtClean="0">
                <a:solidFill>
                  <a:srgbClr val="002060"/>
                </a:solidFill>
              </a:rPr>
              <a:t>Phl</a:t>
            </a:r>
            <a:r>
              <a:rPr lang="cs-CZ" dirty="0" smtClean="0">
                <a:solidFill>
                  <a:srgbClr val="002060"/>
                </a:solidFill>
              </a:rPr>
              <a:t> p 1-13    </a:t>
            </a:r>
            <a:r>
              <a:rPr lang="cs-CZ" dirty="0" err="1" smtClean="0">
                <a:solidFill>
                  <a:srgbClr val="002060"/>
                </a:solidFill>
              </a:rPr>
              <a:t>Phleum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pratense</a:t>
            </a:r>
            <a:r>
              <a:rPr lang="cs-CZ" dirty="0" smtClean="0">
                <a:solidFill>
                  <a:srgbClr val="002060"/>
                </a:solidFill>
              </a:rPr>
              <a:t> (bojínek, </a:t>
            </a:r>
            <a:r>
              <a:rPr lang="cs-CZ" dirty="0" err="1" smtClean="0">
                <a:solidFill>
                  <a:srgbClr val="002060"/>
                </a:solidFill>
              </a:rPr>
              <a:t>timotejka</a:t>
            </a:r>
            <a:r>
              <a:rPr lang="cs-CZ" dirty="0" smtClean="0">
                <a:solidFill>
                  <a:srgbClr val="002060"/>
                </a:solidFill>
              </a:rPr>
              <a:t>)</a:t>
            </a:r>
          </a:p>
          <a:p>
            <a:pPr marL="0" indent="0">
              <a:buNone/>
            </a:pPr>
            <a:r>
              <a:rPr lang="cs-CZ" dirty="0" smtClean="0">
                <a:solidFill>
                  <a:srgbClr val="002060"/>
                </a:solidFill>
              </a:rPr>
              <a:t>Bet v 1-7 </a:t>
            </a:r>
            <a:r>
              <a:rPr lang="cs-CZ" dirty="0" err="1" smtClean="0">
                <a:solidFill>
                  <a:srgbClr val="002060"/>
                </a:solidFill>
              </a:rPr>
              <a:t>Betula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verrucosa</a:t>
            </a:r>
            <a:r>
              <a:rPr lang="cs-CZ" dirty="0" smtClean="0">
                <a:solidFill>
                  <a:srgbClr val="002060"/>
                </a:solidFill>
              </a:rPr>
              <a:t> (bříza)</a:t>
            </a:r>
          </a:p>
          <a:p>
            <a:pPr marL="0" indent="0">
              <a:buNone/>
            </a:pPr>
            <a:r>
              <a:rPr lang="cs-CZ" dirty="0" err="1" smtClean="0">
                <a:solidFill>
                  <a:srgbClr val="002060"/>
                </a:solidFill>
              </a:rPr>
              <a:t>Asp</a:t>
            </a:r>
            <a:r>
              <a:rPr lang="cs-CZ" dirty="0" smtClean="0">
                <a:solidFill>
                  <a:srgbClr val="002060"/>
                </a:solidFill>
              </a:rPr>
              <a:t> f 1-34 </a:t>
            </a:r>
            <a:r>
              <a:rPr lang="cs-CZ" dirty="0" err="1" smtClean="0">
                <a:solidFill>
                  <a:srgbClr val="002060"/>
                </a:solidFill>
              </a:rPr>
              <a:t>Aspergillus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fumigatus</a:t>
            </a:r>
            <a:endParaRPr lang="cs-CZ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cs-CZ" dirty="0" smtClean="0">
                <a:solidFill>
                  <a:srgbClr val="002060"/>
                </a:solidFill>
              </a:rPr>
              <a:t>Der f 1-22 </a:t>
            </a:r>
            <a:r>
              <a:rPr lang="cs-CZ" dirty="0" err="1" smtClean="0">
                <a:solidFill>
                  <a:srgbClr val="002060"/>
                </a:solidFill>
              </a:rPr>
              <a:t>Dermatophagoides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pteronyssimus</a:t>
            </a:r>
            <a:r>
              <a:rPr lang="cs-CZ" dirty="0" smtClean="0">
                <a:solidFill>
                  <a:srgbClr val="002060"/>
                </a:solidFill>
              </a:rPr>
              <a:t> - 		         (roztoči)</a:t>
            </a:r>
          </a:p>
          <a:p>
            <a:pPr marL="0" indent="0">
              <a:buNone/>
            </a:pPr>
            <a:r>
              <a:rPr lang="cs-CZ" dirty="0" err="1" smtClean="0">
                <a:solidFill>
                  <a:srgbClr val="002060"/>
                </a:solidFill>
              </a:rPr>
              <a:t>Fel</a:t>
            </a:r>
            <a:r>
              <a:rPr lang="cs-CZ" dirty="0" smtClean="0">
                <a:solidFill>
                  <a:srgbClr val="002060"/>
                </a:solidFill>
              </a:rPr>
              <a:t> d 1-7 </a:t>
            </a:r>
            <a:r>
              <a:rPr lang="cs-CZ" dirty="0" err="1" smtClean="0">
                <a:solidFill>
                  <a:srgbClr val="002060"/>
                </a:solidFill>
              </a:rPr>
              <a:t>Felis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domesticus</a:t>
            </a:r>
            <a:endParaRPr lang="cs-CZ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cs-CZ" dirty="0" smtClean="0">
                <a:solidFill>
                  <a:srgbClr val="002060"/>
                </a:solidFill>
              </a:rPr>
              <a:t>Api m 1-10 </a:t>
            </a:r>
            <a:r>
              <a:rPr lang="cs-CZ" dirty="0" err="1" smtClean="0">
                <a:solidFill>
                  <a:srgbClr val="002060"/>
                </a:solidFill>
              </a:rPr>
              <a:t>Apis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mellifera</a:t>
            </a:r>
            <a:r>
              <a:rPr lang="cs-CZ" dirty="0" smtClean="0">
                <a:solidFill>
                  <a:srgbClr val="002060"/>
                </a:solidFill>
              </a:rPr>
              <a:t> (Celer)</a:t>
            </a:r>
          </a:p>
          <a:p>
            <a:pPr marL="0" indent="0">
              <a:buNone/>
            </a:pPr>
            <a:r>
              <a:rPr lang="cs-CZ" dirty="0" smtClean="0">
                <a:solidFill>
                  <a:srgbClr val="002060"/>
                </a:solidFill>
              </a:rPr>
              <a:t>Ara h 1 </a:t>
            </a:r>
            <a:r>
              <a:rPr lang="cs-CZ" dirty="0" err="1" smtClean="0">
                <a:solidFill>
                  <a:srgbClr val="002060"/>
                </a:solidFill>
              </a:rPr>
              <a:t>Arachis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hypogaea</a:t>
            </a:r>
            <a:r>
              <a:rPr lang="cs-CZ" dirty="0" smtClean="0">
                <a:solidFill>
                  <a:srgbClr val="002060"/>
                </a:solidFill>
              </a:rPr>
              <a:t> (burský ořech)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340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>
                <a:solidFill>
                  <a:srgbClr val="C00000"/>
                </a:solidFill>
              </a:rPr>
              <a:t>Alergická přecitlivělost </a:t>
            </a:r>
            <a:r>
              <a:rPr lang="cs-CZ" sz="2800" dirty="0">
                <a:solidFill>
                  <a:srgbClr val="C00000"/>
                </a:solidFill>
              </a:rPr>
              <a:t>(2)</a:t>
            </a:r>
            <a:endParaRPr lang="cs-CZ" sz="4000" dirty="0">
              <a:solidFill>
                <a:srgbClr val="C00000"/>
              </a:solidFill>
            </a:endParaRPr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Monotype Sorts" pitchFamily="2" charset="2"/>
              <a:buNone/>
            </a:pPr>
            <a:r>
              <a:rPr lang="cs-CZ" dirty="0">
                <a:solidFill>
                  <a:srgbClr val="C00000"/>
                </a:solidFill>
                <a:latin typeface="Tahoma" pitchFamily="34" charset="0"/>
              </a:rPr>
              <a:t>Nezprostředkovaná </a:t>
            </a:r>
            <a:r>
              <a:rPr lang="cs-CZ" dirty="0" err="1">
                <a:solidFill>
                  <a:srgbClr val="C00000"/>
                </a:solidFill>
                <a:latin typeface="Tahoma" pitchFamily="34" charset="0"/>
              </a:rPr>
              <a:t>IgE</a:t>
            </a:r>
            <a:endParaRPr lang="cs-CZ" dirty="0">
              <a:solidFill>
                <a:srgbClr val="C00000"/>
              </a:solidFill>
              <a:latin typeface="Tahoma" pitchFamily="34" charset="0"/>
            </a:endParaRPr>
          </a:p>
          <a:p>
            <a:pPr>
              <a:buFont typeface="Monotype Sorts" pitchFamily="2" charset="2"/>
              <a:buNone/>
            </a:pPr>
            <a:r>
              <a:rPr lang="cs-CZ" dirty="0">
                <a:solidFill>
                  <a:schemeClr val="accent2"/>
                </a:solidFill>
                <a:latin typeface="Tahoma" pitchFamily="34" charset="0"/>
              </a:rPr>
              <a:t>    </a:t>
            </a:r>
          </a:p>
          <a:p>
            <a:r>
              <a:rPr lang="cs-CZ" dirty="0">
                <a:solidFill>
                  <a:srgbClr val="002060"/>
                </a:solidFill>
                <a:latin typeface="Tahoma" pitchFamily="34" charset="0"/>
              </a:rPr>
              <a:t>    </a:t>
            </a:r>
            <a:r>
              <a:rPr lang="cs-CZ" sz="2800" dirty="0">
                <a:solidFill>
                  <a:srgbClr val="002060"/>
                </a:solidFill>
                <a:latin typeface="Tahoma" pitchFamily="34" charset="0"/>
              </a:rPr>
              <a:t>T-lymfocyty </a:t>
            </a:r>
            <a:r>
              <a:rPr lang="cs-CZ" sz="2800" dirty="0" smtClean="0">
                <a:solidFill>
                  <a:srgbClr val="002060"/>
                </a:solidFill>
                <a:latin typeface="Tahoma" pitchFamily="34" charset="0"/>
              </a:rPr>
              <a:t>(kontaktní </a:t>
            </a:r>
            <a:r>
              <a:rPr lang="cs-CZ" sz="2800" dirty="0">
                <a:solidFill>
                  <a:srgbClr val="002060"/>
                </a:solidFill>
                <a:latin typeface="Tahoma" pitchFamily="34" charset="0"/>
              </a:rPr>
              <a:t>dermatitida)</a:t>
            </a:r>
          </a:p>
          <a:p>
            <a:r>
              <a:rPr lang="cs-CZ" sz="2800" dirty="0">
                <a:solidFill>
                  <a:srgbClr val="002060"/>
                </a:solidFill>
                <a:latin typeface="Tahoma" pitchFamily="34" charset="0"/>
              </a:rPr>
              <a:t>     Eosinofilní leukocyty (</a:t>
            </a:r>
            <a:r>
              <a:rPr lang="cs-CZ" sz="2800" dirty="0" err="1">
                <a:solidFill>
                  <a:srgbClr val="002060"/>
                </a:solidFill>
                <a:latin typeface="Tahoma" pitchFamily="34" charset="0"/>
              </a:rPr>
              <a:t>gastroenteropatie</a:t>
            </a:r>
            <a:r>
              <a:rPr lang="cs-CZ" sz="2800" dirty="0">
                <a:solidFill>
                  <a:srgbClr val="002060"/>
                </a:solidFill>
                <a:latin typeface="Tahoma" pitchFamily="34" charset="0"/>
              </a:rPr>
              <a:t>)</a:t>
            </a:r>
          </a:p>
          <a:p>
            <a:r>
              <a:rPr lang="cs-CZ" sz="2800" dirty="0">
                <a:solidFill>
                  <a:srgbClr val="002060"/>
                </a:solidFill>
                <a:latin typeface="Tahoma" pitchFamily="34" charset="0"/>
              </a:rPr>
              <a:t>     </a:t>
            </a:r>
            <a:r>
              <a:rPr lang="cs-CZ" sz="2800" dirty="0" err="1">
                <a:solidFill>
                  <a:srgbClr val="002060"/>
                </a:solidFill>
                <a:latin typeface="Tahoma" pitchFamily="34" charset="0"/>
              </a:rPr>
              <a:t>IgG</a:t>
            </a:r>
            <a:r>
              <a:rPr lang="cs-CZ" sz="2800" dirty="0">
                <a:solidFill>
                  <a:srgbClr val="002060"/>
                </a:solidFill>
                <a:latin typeface="Tahoma" pitchFamily="34" charset="0"/>
              </a:rPr>
              <a:t> (alergická alveolitida)</a:t>
            </a:r>
          </a:p>
          <a:p>
            <a:r>
              <a:rPr lang="cs-CZ" sz="2800" dirty="0">
                <a:solidFill>
                  <a:srgbClr val="002060"/>
                </a:solidFill>
                <a:latin typeface="Tahoma" pitchFamily="34" charset="0"/>
              </a:rPr>
              <a:t>     jiné imunologické mechanismy</a:t>
            </a:r>
            <a:endParaRPr lang="cs-CZ" dirty="0">
              <a:solidFill>
                <a:srgbClr val="00206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59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65" y="260047"/>
            <a:ext cx="9036496" cy="659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94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Příčiny vzniku autoimunitní patologické reakce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2060"/>
                </a:solidFill>
              </a:rPr>
              <a:t>Narušení principu tolerance vlastního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T-lymfocyty i B-lymfocyty jsou selektovány již na počátku vývoje tak, aby nereagovaly na struktury tělu vlastní: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T-lymfocyty – pozitivní a negativní selekce v </a:t>
            </a:r>
            <a:r>
              <a:rPr lang="cs-CZ" dirty="0" err="1" smtClean="0">
                <a:solidFill>
                  <a:srgbClr val="002060"/>
                </a:solidFill>
              </a:rPr>
              <a:t>thymu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B-lymfocytu-</a:t>
            </a:r>
            <a:r>
              <a:rPr lang="cs-CZ" dirty="0">
                <a:solidFill>
                  <a:srgbClr val="002060"/>
                </a:solidFill>
              </a:rPr>
              <a:t> pozitivní a negativní selekce </a:t>
            </a:r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8093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Kontaktní dermatitida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18434" name="Picture 2" descr="https://www.researchgate.net/profile/Stephan_Grabbe/publication/230761917/figure/fig1/AS:272549728747583@1441992327875/Figure-2-A-schematic-view-of-the-sensitization-phase-Step-1-Haptens-activa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4392488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95053"/>
            <a:ext cx="4243983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302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5"/>
          <p:cNvSpPr>
            <a:spLocks noGrp="1" noChangeArrowheads="1"/>
          </p:cNvSpPr>
          <p:nvPr>
            <p:ph type="title"/>
          </p:nvPr>
        </p:nvSpPr>
        <p:spPr>
          <a:xfrm>
            <a:off x="250825" y="-26988"/>
            <a:ext cx="8893175" cy="1143001"/>
          </a:xfrm>
        </p:spPr>
        <p:txBody>
          <a:bodyPr/>
          <a:lstStyle/>
          <a:p>
            <a:pPr eaLnBrk="1" hangingPunct="1"/>
            <a:r>
              <a:rPr lang="cs-CZ" altLang="en-US" sz="3200" dirty="0" err="1" smtClean="0">
                <a:solidFill>
                  <a:srgbClr val="C00000"/>
                </a:solidFill>
              </a:rPr>
              <a:t>Contact</a:t>
            </a:r>
            <a:r>
              <a:rPr lang="cs-CZ" altLang="en-US" sz="3200" dirty="0" smtClean="0">
                <a:solidFill>
                  <a:srgbClr val="C00000"/>
                </a:solidFill>
              </a:rPr>
              <a:t> dermatitis </a:t>
            </a:r>
            <a:r>
              <a:rPr lang="cs-CZ" altLang="en-US" sz="3200" dirty="0" err="1" smtClean="0">
                <a:solidFill>
                  <a:srgbClr val="C00000"/>
                </a:solidFill>
              </a:rPr>
              <a:t>due</a:t>
            </a:r>
            <a:r>
              <a:rPr lang="cs-CZ" altLang="en-US" sz="3200" dirty="0" smtClean="0">
                <a:solidFill>
                  <a:srgbClr val="C00000"/>
                </a:solidFill>
              </a:rPr>
              <a:t> to </a:t>
            </a:r>
            <a:r>
              <a:rPr lang="cs-CZ" altLang="en-US" sz="3200" dirty="0" err="1" smtClean="0">
                <a:solidFill>
                  <a:srgbClr val="C00000"/>
                </a:solidFill>
              </a:rPr>
              <a:t>nickel</a:t>
            </a:r>
            <a:r>
              <a:rPr lang="cs-CZ" altLang="en-US" sz="3200" dirty="0" smtClean="0">
                <a:solidFill>
                  <a:srgbClr val="C00000"/>
                </a:solidFill>
              </a:rPr>
              <a:t> hypersensitivity</a:t>
            </a:r>
            <a:endParaRPr lang="en-US" altLang="en-US" sz="3200" dirty="0" smtClean="0">
              <a:solidFill>
                <a:srgbClr val="C00000"/>
              </a:solidFill>
            </a:endParaRPr>
          </a:p>
        </p:txBody>
      </p:sp>
      <p:pic>
        <p:nvPicPr>
          <p:cNvPr id="57347" name="Picture 4" descr="nickel_dermatitis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836613"/>
            <a:ext cx="7920037" cy="5375275"/>
          </a:xfrm>
        </p:spPr>
      </p:pic>
      <p:sp>
        <p:nvSpPr>
          <p:cNvPr id="57348" name="TextovéPole 3"/>
          <p:cNvSpPr txBox="1">
            <a:spLocks noChangeArrowheads="1"/>
          </p:cNvSpPr>
          <p:nvPr/>
        </p:nvSpPr>
        <p:spPr bwMode="auto">
          <a:xfrm>
            <a:off x="1908175" y="6310313"/>
            <a:ext cx="547211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1100"/>
              <a:t>Zdroj obrázku: Allergy Capital: </a:t>
            </a:r>
            <a:r>
              <a:rPr lang="cs-CZ" altLang="en-US" sz="1100" i="1"/>
              <a:t>Contact dermatitis</a:t>
            </a:r>
            <a:r>
              <a:rPr lang="cs-CZ" altLang="en-US" sz="1100"/>
              <a:t>. </a:t>
            </a:r>
            <a:r>
              <a:rPr lang="en-US" altLang="en-US" sz="1100"/>
              <a:t>Australian Allergy, Asthma and Immunology Information</a:t>
            </a:r>
            <a:r>
              <a:rPr lang="cs-CZ" altLang="en-US" sz="1100"/>
              <a:t>. 13 February 2010. </a:t>
            </a:r>
            <a:r>
              <a:rPr lang="cs-CZ" altLang="en-US" sz="1100">
                <a:hlinkClick r:id="rId3"/>
              </a:rPr>
              <a:t>http://www.allergycapital.com.au/allergycapital/Contact_dermatitis.html</a:t>
            </a:r>
            <a:endParaRPr lang="cs-CZ" altLang="en-US" sz="1100"/>
          </a:p>
          <a:p>
            <a:pPr eaLnBrk="1" hangingPunct="1"/>
            <a:endParaRPr lang="cs-CZ" altLang="en-US" sz="1100"/>
          </a:p>
        </p:txBody>
      </p:sp>
    </p:spTree>
    <p:extLst>
      <p:ext uri="{BB962C8B-B14F-4D97-AF65-F5344CB8AC3E}">
        <p14:creationId xmlns:p14="http://schemas.microsoft.com/office/powerpoint/2010/main" val="59757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5"/>
          <p:cNvSpPr>
            <a:spLocks noGrp="1" noChangeArrowheads="1"/>
          </p:cNvSpPr>
          <p:nvPr>
            <p:ph type="title"/>
          </p:nvPr>
        </p:nvSpPr>
        <p:spPr>
          <a:xfrm>
            <a:off x="250825" y="-26988"/>
            <a:ext cx="8893175" cy="1143001"/>
          </a:xfrm>
        </p:spPr>
        <p:txBody>
          <a:bodyPr/>
          <a:lstStyle/>
          <a:p>
            <a:pPr eaLnBrk="1" hangingPunct="1"/>
            <a:r>
              <a:rPr lang="cs-CZ" altLang="en-US" sz="3200" dirty="0" err="1" smtClean="0">
                <a:solidFill>
                  <a:srgbClr val="C00000"/>
                </a:solidFill>
              </a:rPr>
              <a:t>Contact</a:t>
            </a:r>
            <a:r>
              <a:rPr lang="cs-CZ" altLang="en-US" sz="3200" dirty="0" smtClean="0">
                <a:solidFill>
                  <a:srgbClr val="C00000"/>
                </a:solidFill>
              </a:rPr>
              <a:t> dermatitis </a:t>
            </a:r>
            <a:r>
              <a:rPr lang="cs-CZ" altLang="en-US" sz="3200" dirty="0" err="1" smtClean="0">
                <a:solidFill>
                  <a:srgbClr val="C00000"/>
                </a:solidFill>
              </a:rPr>
              <a:t>due</a:t>
            </a:r>
            <a:r>
              <a:rPr lang="cs-CZ" altLang="en-US" sz="3200" dirty="0" smtClean="0">
                <a:solidFill>
                  <a:srgbClr val="C00000"/>
                </a:solidFill>
              </a:rPr>
              <a:t> to </a:t>
            </a:r>
            <a:r>
              <a:rPr lang="cs-CZ" altLang="en-US" sz="3200" dirty="0" err="1" smtClean="0">
                <a:solidFill>
                  <a:srgbClr val="C00000"/>
                </a:solidFill>
              </a:rPr>
              <a:t>nickel</a:t>
            </a:r>
            <a:r>
              <a:rPr lang="cs-CZ" altLang="en-US" sz="3200" dirty="0" smtClean="0">
                <a:solidFill>
                  <a:srgbClr val="C00000"/>
                </a:solidFill>
              </a:rPr>
              <a:t> hypersensitivity</a:t>
            </a:r>
            <a:endParaRPr lang="en-US" altLang="en-US" sz="3200" dirty="0" smtClean="0">
              <a:solidFill>
                <a:srgbClr val="C00000"/>
              </a:solidFill>
            </a:endParaRPr>
          </a:p>
        </p:txBody>
      </p:sp>
      <p:sp>
        <p:nvSpPr>
          <p:cNvPr id="57348" name="TextovéPole 3"/>
          <p:cNvSpPr txBox="1">
            <a:spLocks noChangeArrowheads="1"/>
          </p:cNvSpPr>
          <p:nvPr/>
        </p:nvSpPr>
        <p:spPr bwMode="auto">
          <a:xfrm>
            <a:off x="1908175" y="6310313"/>
            <a:ext cx="547211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1100"/>
              <a:t>Zdroj obrázku: Allergy Capital: </a:t>
            </a:r>
            <a:r>
              <a:rPr lang="cs-CZ" altLang="en-US" sz="1100" i="1"/>
              <a:t>Contact dermatitis</a:t>
            </a:r>
            <a:r>
              <a:rPr lang="cs-CZ" altLang="en-US" sz="1100"/>
              <a:t>. </a:t>
            </a:r>
            <a:r>
              <a:rPr lang="en-US" altLang="en-US" sz="1100"/>
              <a:t>Australian Allergy, Asthma and Immunology Information</a:t>
            </a:r>
            <a:r>
              <a:rPr lang="cs-CZ" altLang="en-US" sz="1100"/>
              <a:t>. 13 February 2010. </a:t>
            </a:r>
            <a:r>
              <a:rPr lang="cs-CZ" altLang="en-US" sz="1100">
                <a:hlinkClick r:id="rId2"/>
              </a:rPr>
              <a:t>http://www.allergycapital.com.au/allergycapital/Contact_dermatitis.html</a:t>
            </a:r>
            <a:endParaRPr lang="cs-CZ" altLang="en-US" sz="1100"/>
          </a:p>
          <a:p>
            <a:pPr eaLnBrk="1" hangingPunct="1"/>
            <a:endParaRPr lang="cs-CZ" altLang="en-US" sz="1100"/>
          </a:p>
        </p:txBody>
      </p:sp>
      <p:pic>
        <p:nvPicPr>
          <p:cNvPr id="6" name="Picture 4" descr="kontaktdermatiti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414463"/>
            <a:ext cx="7704137" cy="51355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757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Fyziologická </a:t>
            </a:r>
            <a:r>
              <a:rPr lang="cs-CZ" dirty="0">
                <a:solidFill>
                  <a:srgbClr val="C00000"/>
                </a:solidFill>
              </a:rPr>
              <a:t>&amp;</a:t>
            </a:r>
            <a:r>
              <a:rPr lang="cs-CZ" dirty="0" smtClean="0">
                <a:solidFill>
                  <a:srgbClr val="C00000"/>
                </a:solidFill>
              </a:rPr>
              <a:t> patologická imunitní reakce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484784"/>
            <a:ext cx="8229600" cy="4525963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71445" y="-279157"/>
            <a:ext cx="5185086" cy="871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580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Imunopatologické reakce II. typu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r>
              <a:rPr lang="cs-CZ" dirty="0" smtClean="0">
                <a:solidFill>
                  <a:srgbClr val="002060"/>
                </a:solidFill>
              </a:rPr>
              <a:t>Cytotoxický </a:t>
            </a:r>
            <a:r>
              <a:rPr lang="cs-CZ" dirty="0">
                <a:solidFill>
                  <a:srgbClr val="002060"/>
                </a:solidFill>
              </a:rPr>
              <a:t>typ </a:t>
            </a:r>
            <a:r>
              <a:rPr lang="cs-CZ" dirty="0" smtClean="0">
                <a:solidFill>
                  <a:srgbClr val="002060"/>
                </a:solidFill>
              </a:rPr>
              <a:t>přecitlivělosti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Vazba protilátky na membránový receptor 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324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sz="4000" dirty="0" smtClean="0">
                <a:solidFill>
                  <a:srgbClr val="C00000"/>
                </a:solidFill>
              </a:rPr>
              <a:t>Imunopatologické reakce II. typu cytotoxický typ přecitlivělosti</a:t>
            </a:r>
            <a:endParaRPr lang="en-US" sz="4000" dirty="0" smtClean="0">
              <a:solidFill>
                <a:srgbClr val="C000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cs-CZ" sz="2800" dirty="0" smtClean="0"/>
          </a:p>
          <a:p>
            <a:pPr eaLnBrk="1" hangingPunct="1">
              <a:lnSpc>
                <a:spcPct val="80000"/>
              </a:lnSpc>
            </a:pPr>
            <a:r>
              <a:rPr lang="cs-CZ" sz="3600" dirty="0" err="1" smtClean="0">
                <a:solidFill>
                  <a:srgbClr val="002060"/>
                </a:solidFill>
              </a:rPr>
              <a:t>IgG</a:t>
            </a:r>
            <a:r>
              <a:rPr lang="cs-CZ" sz="3600" dirty="0" smtClean="0">
                <a:solidFill>
                  <a:srgbClr val="002060"/>
                </a:solidFill>
              </a:rPr>
              <a:t> nebo </a:t>
            </a:r>
            <a:r>
              <a:rPr lang="cs-CZ" sz="3600" dirty="0" err="1" smtClean="0">
                <a:solidFill>
                  <a:srgbClr val="002060"/>
                </a:solidFill>
              </a:rPr>
              <a:t>IgM</a:t>
            </a:r>
            <a:r>
              <a:rPr lang="cs-CZ" sz="3600" dirty="0" smtClean="0">
                <a:solidFill>
                  <a:srgbClr val="002060"/>
                </a:solidFill>
              </a:rPr>
              <a:t> protilátky</a:t>
            </a:r>
          </a:p>
          <a:p>
            <a:pPr eaLnBrk="1" hangingPunct="1">
              <a:lnSpc>
                <a:spcPct val="80000"/>
              </a:lnSpc>
            </a:pPr>
            <a:endParaRPr lang="cs-CZ" sz="36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sz="3600" dirty="0" smtClean="0">
                <a:solidFill>
                  <a:srgbClr val="002060"/>
                </a:solidFill>
              </a:rPr>
              <a:t>Cytotoxicita je způsobena </a:t>
            </a:r>
          </a:p>
          <a:p>
            <a:pPr lvl="1">
              <a:lnSpc>
                <a:spcPct val="80000"/>
              </a:lnSpc>
            </a:pPr>
            <a:r>
              <a:rPr lang="cs-CZ" sz="3200" dirty="0" smtClean="0">
                <a:solidFill>
                  <a:srgbClr val="002060"/>
                </a:solidFill>
              </a:rPr>
              <a:t>aktivací komplementového systému </a:t>
            </a:r>
          </a:p>
          <a:p>
            <a:pPr lvl="1">
              <a:lnSpc>
                <a:spcPct val="80000"/>
              </a:lnSpc>
            </a:pPr>
            <a:r>
              <a:rPr lang="cs-CZ" sz="3200" dirty="0" smtClean="0">
                <a:solidFill>
                  <a:srgbClr val="002060"/>
                </a:solidFill>
              </a:rPr>
              <a:t>mechanismem ADCC  - na protilátkách závislá buněčná cytotoxicita</a:t>
            </a:r>
          </a:p>
          <a:p>
            <a:pPr lvl="1">
              <a:lnSpc>
                <a:spcPct val="80000"/>
              </a:lnSpc>
            </a:pPr>
            <a:r>
              <a:rPr lang="cs-CZ" sz="3200" dirty="0" err="1" smtClean="0">
                <a:solidFill>
                  <a:srgbClr val="002060"/>
                </a:solidFill>
              </a:rPr>
              <a:t>opsonizace</a:t>
            </a:r>
            <a:r>
              <a:rPr lang="cs-CZ" sz="3200" dirty="0" smtClean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67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Type II rea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1165225"/>
            <a:ext cx="6637338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2411760" y="381000"/>
            <a:ext cx="46279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en-US" sz="3600" dirty="0">
                <a:solidFill>
                  <a:srgbClr val="C00000"/>
                </a:solidFill>
                <a:latin typeface="+mj-lt"/>
              </a:rPr>
              <a:t>Type-II hypersensitivity</a:t>
            </a:r>
            <a:endParaRPr lang="en-GB" altLang="en-US" sz="24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822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Cytotoxicita závislá na protilátkách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6" y="1641922"/>
            <a:ext cx="9115073" cy="521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983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Cytotoxicita závislá na protilátkách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2816"/>
            <a:ext cx="9144000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713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Cytotoxický typ přecitlivělosti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2060"/>
                </a:solidFill>
              </a:rPr>
              <a:t>Fagocyty a NK buňky – na svém povrchu </a:t>
            </a:r>
            <a:r>
              <a:rPr lang="cs-CZ" dirty="0" err="1" smtClean="0">
                <a:solidFill>
                  <a:srgbClr val="002060"/>
                </a:solidFill>
              </a:rPr>
              <a:t>Fc</a:t>
            </a:r>
            <a:r>
              <a:rPr lang="cs-CZ" dirty="0" smtClean="0">
                <a:solidFill>
                  <a:srgbClr val="002060"/>
                </a:solidFill>
              </a:rPr>
              <a:t> receptory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Vazba </a:t>
            </a:r>
            <a:r>
              <a:rPr lang="cs-CZ" dirty="0" err="1" smtClean="0">
                <a:solidFill>
                  <a:srgbClr val="002060"/>
                </a:solidFill>
              </a:rPr>
              <a:t>IgG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Rozpoznání buněk označených těmito protilátkami→ - přiblížení těchto buněk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Jejich likvidace cytotoxickými mechanismy</a:t>
            </a:r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9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dirty="0" err="1" smtClean="0">
                <a:solidFill>
                  <a:srgbClr val="C00000"/>
                </a:solidFill>
              </a:rPr>
              <a:t>Thymová</a:t>
            </a:r>
            <a:r>
              <a:rPr lang="cs-CZ" altLang="cs-CZ" dirty="0" smtClean="0">
                <a:solidFill>
                  <a:srgbClr val="C00000"/>
                </a:solidFill>
              </a:rPr>
              <a:t> výchova T-lymfocytů</a:t>
            </a:r>
            <a:endParaRPr lang="en-US" altLang="cs-CZ" dirty="0" smtClean="0">
              <a:solidFill>
                <a:srgbClr val="C0000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09600" y="1752600"/>
            <a:ext cx="82296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800" b="1" dirty="0" smtClean="0">
                <a:solidFill>
                  <a:srgbClr val="002060"/>
                </a:solidFill>
              </a:rPr>
              <a:t>Pozitivní selekce </a:t>
            </a:r>
            <a:r>
              <a:rPr lang="cs-CZ" altLang="cs-CZ" sz="2800" dirty="0" smtClean="0">
                <a:solidFill>
                  <a:srgbClr val="002060"/>
                </a:solidFill>
              </a:rPr>
              <a:t>buněk reagujících s nízkou afinitou s HLA antigeny na povrchu antigen- prezentujících buněk. Probíhá v kortikální oblasti. Zajišťuje přežití jen těch </a:t>
            </a:r>
            <a:r>
              <a:rPr lang="cs-CZ" altLang="cs-CZ" sz="2800" dirty="0" err="1" smtClean="0">
                <a:solidFill>
                  <a:srgbClr val="002060"/>
                </a:solidFill>
              </a:rPr>
              <a:t>thymocytů</a:t>
            </a:r>
            <a:r>
              <a:rPr lang="cs-CZ" altLang="cs-CZ" sz="2800" dirty="0" smtClean="0">
                <a:solidFill>
                  <a:srgbClr val="002060"/>
                </a:solidFill>
              </a:rPr>
              <a:t>, které později rozpoznají komplex antigen-HLA.</a:t>
            </a:r>
          </a:p>
          <a:p>
            <a:r>
              <a:rPr lang="cs-CZ" altLang="cs-CZ" sz="2800" b="1" dirty="0" smtClean="0">
                <a:solidFill>
                  <a:srgbClr val="002060"/>
                </a:solidFill>
              </a:rPr>
              <a:t>Negativní selekce </a:t>
            </a:r>
            <a:r>
              <a:rPr lang="cs-CZ" altLang="cs-CZ" sz="2800" dirty="0" smtClean="0">
                <a:solidFill>
                  <a:srgbClr val="002060"/>
                </a:solidFill>
              </a:rPr>
              <a:t>– </a:t>
            </a:r>
            <a:r>
              <a:rPr lang="cs-CZ" altLang="cs-CZ" sz="2800" dirty="0" err="1" smtClean="0">
                <a:solidFill>
                  <a:srgbClr val="002060"/>
                </a:solidFill>
              </a:rPr>
              <a:t>apoptózou</a:t>
            </a:r>
            <a:r>
              <a:rPr lang="cs-CZ" altLang="cs-CZ" sz="2800" dirty="0" smtClean="0">
                <a:solidFill>
                  <a:srgbClr val="002060"/>
                </a:solidFill>
              </a:rPr>
              <a:t> hynou </a:t>
            </a:r>
            <a:r>
              <a:rPr lang="cs-CZ" altLang="cs-CZ" sz="2800" dirty="0" err="1" smtClean="0">
                <a:solidFill>
                  <a:srgbClr val="002060"/>
                </a:solidFill>
              </a:rPr>
              <a:t>thymocyty</a:t>
            </a:r>
            <a:r>
              <a:rPr lang="cs-CZ" altLang="cs-CZ" sz="2800" dirty="0" smtClean="0">
                <a:solidFill>
                  <a:srgbClr val="002060"/>
                </a:solidFill>
              </a:rPr>
              <a:t> reagující s vysokou afinitou s komplexy HLA-</a:t>
            </a:r>
            <a:r>
              <a:rPr lang="cs-CZ" altLang="cs-CZ" sz="2800" dirty="0" err="1" smtClean="0">
                <a:solidFill>
                  <a:srgbClr val="002060"/>
                </a:solidFill>
              </a:rPr>
              <a:t>autoantigeny</a:t>
            </a:r>
            <a:r>
              <a:rPr lang="cs-CZ" altLang="cs-CZ" sz="2800" dirty="0" smtClean="0">
                <a:solidFill>
                  <a:srgbClr val="002060"/>
                </a:solidFill>
              </a:rPr>
              <a:t>. Probíhá zejména v subkortikální oblasti </a:t>
            </a:r>
            <a:r>
              <a:rPr lang="cs-CZ" altLang="cs-CZ" sz="2800" dirty="0" err="1" smtClean="0">
                <a:solidFill>
                  <a:srgbClr val="002060"/>
                </a:solidFill>
              </a:rPr>
              <a:t>thymu</a:t>
            </a:r>
            <a:r>
              <a:rPr lang="cs-CZ" altLang="cs-CZ" sz="2800" dirty="0" smtClean="0">
                <a:solidFill>
                  <a:srgbClr val="002060"/>
                </a:solidFill>
              </a:rPr>
              <a:t>. Zajišťuje odstranění </a:t>
            </a:r>
            <a:r>
              <a:rPr lang="cs-CZ" altLang="cs-CZ" sz="2800" dirty="0" err="1" smtClean="0">
                <a:solidFill>
                  <a:srgbClr val="002060"/>
                </a:solidFill>
              </a:rPr>
              <a:t>autoreaktivních</a:t>
            </a:r>
            <a:r>
              <a:rPr lang="cs-CZ" altLang="cs-CZ" sz="2800" dirty="0" smtClean="0">
                <a:solidFill>
                  <a:srgbClr val="002060"/>
                </a:solidFill>
              </a:rPr>
              <a:t> klonů.</a:t>
            </a:r>
          </a:p>
          <a:p>
            <a:r>
              <a:rPr lang="cs-CZ" altLang="cs-CZ" sz="2800" dirty="0" smtClean="0">
                <a:solidFill>
                  <a:srgbClr val="002060"/>
                </a:solidFill>
              </a:rPr>
              <a:t>V průběhu obou procesů hyne více než 85% </a:t>
            </a:r>
            <a:r>
              <a:rPr lang="cs-CZ" altLang="cs-CZ" sz="2800" dirty="0" err="1" smtClean="0">
                <a:solidFill>
                  <a:srgbClr val="002060"/>
                </a:solidFill>
              </a:rPr>
              <a:t>thymocytů</a:t>
            </a:r>
            <a:r>
              <a:rPr lang="cs-CZ" altLang="cs-CZ" sz="2800" dirty="0" smtClean="0">
                <a:solidFill>
                  <a:srgbClr val="002060"/>
                </a:solidFill>
              </a:rPr>
              <a:t>. </a:t>
            </a:r>
            <a:endParaRPr lang="en-US" altLang="cs-CZ" sz="28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492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rgbClr val="C00000"/>
                </a:solidFill>
              </a:rPr>
              <a:t>Imunopatologické reakce II. typu (cytotoxický typ přecitlivělosti)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600200"/>
            <a:ext cx="8291264" cy="50691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 smtClean="0">
                <a:solidFill>
                  <a:srgbClr val="002060"/>
                </a:solidFill>
              </a:rPr>
              <a:t>Uplatňuje </a:t>
            </a:r>
            <a:r>
              <a:rPr lang="cs-CZ" sz="2400" dirty="0">
                <a:solidFill>
                  <a:srgbClr val="002060"/>
                </a:solidFill>
              </a:rPr>
              <a:t>se </a:t>
            </a:r>
            <a:r>
              <a:rPr lang="cs-CZ" sz="2400" dirty="0" smtClean="0">
                <a:solidFill>
                  <a:srgbClr val="002060"/>
                </a:solidFill>
              </a:rPr>
              <a:t>:</a:t>
            </a:r>
          </a:p>
          <a:p>
            <a:r>
              <a:rPr lang="cs-CZ" sz="2400" dirty="0" smtClean="0">
                <a:solidFill>
                  <a:srgbClr val="002060"/>
                </a:solidFill>
              </a:rPr>
              <a:t>Autoimunitní choroby  </a:t>
            </a:r>
            <a:r>
              <a:rPr lang="cs-CZ" sz="2400" dirty="0">
                <a:solidFill>
                  <a:srgbClr val="002060"/>
                </a:solidFill>
              </a:rPr>
              <a:t>(cytotoxický efekt autoprotilátek</a:t>
            </a:r>
            <a:r>
              <a:rPr lang="cs-CZ" sz="2400" dirty="0" smtClean="0">
                <a:solidFill>
                  <a:srgbClr val="002060"/>
                </a:solidFill>
              </a:rPr>
              <a:t>).</a:t>
            </a:r>
            <a:endParaRPr lang="cs-CZ" sz="2400" dirty="0">
              <a:solidFill>
                <a:srgbClr val="002060"/>
              </a:solidFill>
            </a:endParaRPr>
          </a:p>
          <a:p>
            <a:r>
              <a:rPr lang="cs-CZ" sz="2400" dirty="0">
                <a:solidFill>
                  <a:srgbClr val="002060"/>
                </a:solidFill>
              </a:rPr>
              <a:t>Imunitní reakce namířena proti </a:t>
            </a:r>
            <a:r>
              <a:rPr lang="cs-CZ" sz="2400" dirty="0" err="1">
                <a:solidFill>
                  <a:srgbClr val="002060"/>
                </a:solidFill>
              </a:rPr>
              <a:t>autoantigenům</a:t>
            </a:r>
            <a:r>
              <a:rPr lang="cs-CZ" sz="2400" dirty="0">
                <a:solidFill>
                  <a:srgbClr val="002060"/>
                </a:solidFill>
              </a:rPr>
              <a:t> specifickým pro určitou buněčnou linii nebo </a:t>
            </a:r>
            <a:r>
              <a:rPr lang="cs-CZ" sz="2400" dirty="0" smtClean="0">
                <a:solidFill>
                  <a:srgbClr val="002060"/>
                </a:solidFill>
              </a:rPr>
              <a:t>tkáň.</a:t>
            </a:r>
            <a:endParaRPr lang="cs-CZ" sz="2400" dirty="0">
              <a:solidFill>
                <a:srgbClr val="002060"/>
              </a:solidFill>
            </a:endParaRPr>
          </a:p>
          <a:p>
            <a:r>
              <a:rPr lang="cs-CZ" sz="2400" dirty="0">
                <a:solidFill>
                  <a:srgbClr val="002060"/>
                </a:solidFill>
              </a:rPr>
              <a:t>Autoimunitní </a:t>
            </a:r>
            <a:r>
              <a:rPr lang="cs-CZ" sz="2400" dirty="0" err="1">
                <a:solidFill>
                  <a:srgbClr val="002060"/>
                </a:solidFill>
              </a:rPr>
              <a:t>cytopenie</a:t>
            </a:r>
            <a:r>
              <a:rPr lang="cs-CZ" sz="2400" dirty="0">
                <a:solidFill>
                  <a:srgbClr val="002060"/>
                </a:solidFill>
              </a:rPr>
              <a:t> - poškození erytrocytů, granulocytů, </a:t>
            </a:r>
            <a:r>
              <a:rPr lang="cs-CZ" sz="2400" dirty="0" smtClean="0">
                <a:solidFill>
                  <a:srgbClr val="002060"/>
                </a:solidFill>
              </a:rPr>
              <a:t>trombocytů.</a:t>
            </a:r>
            <a:endParaRPr lang="cs-CZ" sz="2400" dirty="0">
              <a:solidFill>
                <a:srgbClr val="002060"/>
              </a:solidFill>
            </a:endParaRPr>
          </a:p>
          <a:p>
            <a:r>
              <a:rPr lang="cs-CZ" sz="2400" dirty="0" smtClean="0">
                <a:solidFill>
                  <a:srgbClr val="002060"/>
                </a:solidFill>
              </a:rPr>
              <a:t>Hemolytické </a:t>
            </a:r>
            <a:r>
              <a:rPr lang="cs-CZ" sz="2400" dirty="0">
                <a:solidFill>
                  <a:srgbClr val="002060"/>
                </a:solidFill>
              </a:rPr>
              <a:t>reakcí  způsobených protilátkami proti krevním </a:t>
            </a:r>
            <a:r>
              <a:rPr lang="cs-CZ" sz="2400" dirty="0" smtClean="0">
                <a:solidFill>
                  <a:srgbClr val="002060"/>
                </a:solidFill>
              </a:rPr>
              <a:t>skupinám.</a:t>
            </a:r>
          </a:p>
          <a:p>
            <a:r>
              <a:rPr lang="cs-CZ" sz="2400" dirty="0" smtClean="0">
                <a:solidFill>
                  <a:srgbClr val="002060"/>
                </a:solidFill>
              </a:rPr>
              <a:t>Poškození </a:t>
            </a:r>
            <a:r>
              <a:rPr lang="cs-CZ" sz="2400" dirty="0">
                <a:solidFill>
                  <a:srgbClr val="002060"/>
                </a:solidFill>
              </a:rPr>
              <a:t>tkání – kůže (</a:t>
            </a:r>
            <a:r>
              <a:rPr lang="cs-CZ" sz="2400" dirty="0" err="1">
                <a:solidFill>
                  <a:srgbClr val="002060"/>
                </a:solidFill>
              </a:rPr>
              <a:t>pemphigus</a:t>
            </a:r>
            <a:r>
              <a:rPr lang="cs-CZ" sz="2400" dirty="0">
                <a:solidFill>
                  <a:srgbClr val="002060"/>
                </a:solidFill>
              </a:rPr>
              <a:t>), atd..</a:t>
            </a:r>
            <a:endParaRPr lang="en-GB" sz="2400" dirty="0">
              <a:solidFill>
                <a:srgbClr val="002060"/>
              </a:solidFill>
            </a:endParaRPr>
          </a:p>
          <a:p>
            <a:r>
              <a:rPr lang="cs-CZ" sz="2400" dirty="0" smtClean="0">
                <a:solidFill>
                  <a:srgbClr val="002060"/>
                </a:solidFill>
              </a:rPr>
              <a:t>Patogenetický </a:t>
            </a:r>
            <a:r>
              <a:rPr lang="cs-CZ" sz="2400" dirty="0">
                <a:solidFill>
                  <a:srgbClr val="002060"/>
                </a:solidFill>
              </a:rPr>
              <a:t>účinek </a:t>
            </a:r>
            <a:r>
              <a:rPr lang="cs-CZ" sz="2400" dirty="0" err="1">
                <a:solidFill>
                  <a:srgbClr val="002060"/>
                </a:solidFill>
              </a:rPr>
              <a:t>antireceptorových</a:t>
            </a:r>
            <a:r>
              <a:rPr lang="cs-CZ" sz="2400" dirty="0">
                <a:solidFill>
                  <a:srgbClr val="002060"/>
                </a:solidFill>
              </a:rPr>
              <a:t> protilátek např. u </a:t>
            </a:r>
            <a:r>
              <a:rPr lang="cs-CZ" sz="2400" dirty="0" err="1">
                <a:solidFill>
                  <a:srgbClr val="002060"/>
                </a:solidFill>
              </a:rPr>
              <a:t>myasthenia</a:t>
            </a:r>
            <a:r>
              <a:rPr lang="cs-CZ" sz="2400" dirty="0">
                <a:solidFill>
                  <a:srgbClr val="002060"/>
                </a:solidFill>
              </a:rPr>
              <a:t> gravis</a:t>
            </a:r>
            <a:r>
              <a:rPr lang="cs-CZ" sz="2400" dirty="0" smtClean="0">
                <a:solidFill>
                  <a:srgbClr val="002060"/>
                </a:solidFill>
              </a:rPr>
              <a:t>).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84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rgbClr val="C00000"/>
                </a:solidFill>
              </a:rPr>
              <a:t>Cytotoxicita závislá na </a:t>
            </a:r>
            <a:r>
              <a:rPr lang="cs-CZ" dirty="0" smtClean="0">
                <a:solidFill>
                  <a:srgbClr val="C00000"/>
                </a:solidFill>
              </a:rPr>
              <a:t>protilátkách – typy onemocnění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Autoimunitní hemolytická anémie</a:t>
            </a:r>
          </a:p>
          <a:p>
            <a:r>
              <a:rPr lang="cs-CZ" dirty="0">
                <a:solidFill>
                  <a:srgbClr val="002060"/>
                </a:solidFill>
              </a:rPr>
              <a:t>Autoimunitní perniciosní anemie </a:t>
            </a:r>
          </a:p>
          <a:p>
            <a:r>
              <a:rPr lang="cs-CZ" dirty="0">
                <a:solidFill>
                  <a:srgbClr val="002060"/>
                </a:solidFill>
              </a:rPr>
              <a:t>Autoimunitní trombocytopenie</a:t>
            </a:r>
          </a:p>
          <a:p>
            <a:r>
              <a:rPr lang="cs-CZ" dirty="0">
                <a:solidFill>
                  <a:srgbClr val="002060"/>
                </a:solidFill>
              </a:rPr>
              <a:t>Transfusní reakce</a:t>
            </a:r>
          </a:p>
          <a:p>
            <a:r>
              <a:rPr lang="cs-CZ" dirty="0">
                <a:solidFill>
                  <a:srgbClr val="002060"/>
                </a:solidFill>
              </a:rPr>
              <a:t>Hemolytická </a:t>
            </a:r>
            <a:r>
              <a:rPr lang="cs-CZ" dirty="0" smtClean="0">
                <a:solidFill>
                  <a:srgbClr val="002060"/>
                </a:solidFill>
              </a:rPr>
              <a:t>choroba novorozenců</a:t>
            </a:r>
            <a:endParaRPr lang="cs-CZ" dirty="0">
              <a:solidFill>
                <a:srgbClr val="002060"/>
              </a:solidFill>
            </a:endParaRPr>
          </a:p>
          <a:p>
            <a:r>
              <a:rPr lang="cs-CZ" dirty="0" err="1" smtClean="0">
                <a:solidFill>
                  <a:srgbClr val="002060"/>
                </a:solidFill>
              </a:rPr>
              <a:t>Goodpasturův</a:t>
            </a:r>
            <a:r>
              <a:rPr lang="cs-CZ" dirty="0" smtClean="0">
                <a:solidFill>
                  <a:srgbClr val="002060"/>
                </a:solidFill>
              </a:rPr>
              <a:t> syndrom</a:t>
            </a:r>
            <a:endParaRPr lang="cs-CZ" dirty="0">
              <a:solidFill>
                <a:srgbClr val="002060"/>
              </a:solidFill>
            </a:endParaRPr>
          </a:p>
          <a:p>
            <a:r>
              <a:rPr lang="cs-CZ" dirty="0" err="1" smtClean="0">
                <a:solidFill>
                  <a:srgbClr val="002060"/>
                </a:solidFill>
              </a:rPr>
              <a:t>Pemphigus</a:t>
            </a:r>
            <a:endParaRPr lang="cs-CZ" dirty="0">
              <a:solidFill>
                <a:srgbClr val="002060"/>
              </a:solidFill>
            </a:endParaRPr>
          </a:p>
          <a:p>
            <a:r>
              <a:rPr lang="cs-CZ" dirty="0" err="1" smtClean="0">
                <a:solidFill>
                  <a:srgbClr val="002060"/>
                </a:solidFill>
              </a:rPr>
              <a:t>Hashimotova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thyroiditida</a:t>
            </a:r>
            <a:endParaRPr lang="cs-CZ" dirty="0">
              <a:solidFill>
                <a:srgbClr val="002060"/>
              </a:solidFill>
            </a:endParaRPr>
          </a:p>
          <a:p>
            <a:r>
              <a:rPr lang="cs-CZ" dirty="0">
                <a:solidFill>
                  <a:srgbClr val="002060"/>
                </a:solidFill>
              </a:rPr>
              <a:t>Graves</a:t>
            </a:r>
            <a:r>
              <a:rPr lang="cs-CZ" dirty="0" smtClean="0">
                <a:solidFill>
                  <a:srgbClr val="002060"/>
                </a:solidFill>
              </a:rPr>
              <a:t>’ </a:t>
            </a:r>
            <a:r>
              <a:rPr lang="cs-CZ" dirty="0" err="1" smtClean="0">
                <a:solidFill>
                  <a:srgbClr val="002060"/>
                </a:solidFill>
              </a:rPr>
              <a:t>Basedova</a:t>
            </a:r>
            <a:r>
              <a:rPr lang="cs-CZ" dirty="0" smtClean="0">
                <a:solidFill>
                  <a:srgbClr val="002060"/>
                </a:solidFill>
              </a:rPr>
              <a:t> choroba </a:t>
            </a:r>
          </a:p>
          <a:p>
            <a:r>
              <a:rPr lang="cs-CZ" dirty="0" err="1" smtClean="0">
                <a:solidFill>
                  <a:srgbClr val="002060"/>
                </a:solidFill>
              </a:rPr>
              <a:t>Myasthenia</a:t>
            </a:r>
            <a:r>
              <a:rPr lang="cs-CZ" dirty="0" smtClean="0">
                <a:solidFill>
                  <a:srgbClr val="002060"/>
                </a:solidFill>
              </a:rPr>
              <a:t> gravis</a:t>
            </a:r>
            <a:endParaRPr lang="cs-CZ" dirty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Revmatická horečka</a:t>
            </a:r>
            <a:endParaRPr lang="cs-CZ" dirty="0">
              <a:solidFill>
                <a:srgbClr val="00206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22175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Druhy onemocnění  u cytotoxického typu přecitlivělosti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r>
              <a:rPr lang="cs-CZ" dirty="0" smtClean="0">
                <a:solidFill>
                  <a:srgbClr val="002060"/>
                </a:solidFill>
              </a:rPr>
              <a:t>Transfuzní reakce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002060"/>
                </a:solidFill>
              </a:rPr>
              <a:t>B lymfocyty tvoří přirozené protilátky třídy </a:t>
            </a:r>
            <a:r>
              <a:rPr lang="cs-CZ" dirty="0" err="1" smtClean="0">
                <a:solidFill>
                  <a:srgbClr val="002060"/>
                </a:solidFill>
              </a:rPr>
              <a:t>IgM</a:t>
            </a:r>
            <a:r>
              <a:rPr lang="cs-CZ" dirty="0" smtClean="0">
                <a:solidFill>
                  <a:srgbClr val="002060"/>
                </a:solidFill>
              </a:rPr>
              <a:t>, které mají schopnost vázat se povrchové antigeny  spojené s oligosacharidy určujícími krevní skupiny – A , B, O.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002060"/>
                </a:solidFill>
              </a:rPr>
              <a:t>V krvi jednice vždy přítomny protilátky proti povrchovým antigenům krevních skupin, které se v těle daného člověka nevyskytují (jedinec se skupinou B má přítomny anti –A protilátky).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002060"/>
                </a:solidFill>
              </a:rPr>
              <a:t>Při </a:t>
            </a:r>
            <a:r>
              <a:rPr lang="cs-CZ" dirty="0" err="1" smtClean="0">
                <a:solidFill>
                  <a:srgbClr val="002060"/>
                </a:solidFill>
              </a:rPr>
              <a:t>neotypizované</a:t>
            </a:r>
            <a:r>
              <a:rPr lang="cs-CZ" dirty="0" smtClean="0">
                <a:solidFill>
                  <a:srgbClr val="002060"/>
                </a:solidFill>
              </a:rPr>
              <a:t> transfuzi – tvorba protilátek proti nově přítomnému antigenu, aktivace komplementu klasickou cestou.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264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Transfuzní reakce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5842992" cy="4565103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Vznik protilátek při opakovaných transfuzích proti </a:t>
            </a:r>
          </a:p>
          <a:p>
            <a:pPr lvl="1"/>
            <a:r>
              <a:rPr lang="cs-CZ" sz="3100" dirty="0" smtClean="0">
                <a:solidFill>
                  <a:srgbClr val="002060"/>
                </a:solidFill>
              </a:rPr>
              <a:t>povrchovým antigenům </a:t>
            </a:r>
            <a:r>
              <a:rPr lang="cs-CZ" sz="3100" dirty="0" err="1" smtClean="0">
                <a:solidFill>
                  <a:srgbClr val="002060"/>
                </a:solidFill>
              </a:rPr>
              <a:t>neutrofilů</a:t>
            </a:r>
            <a:r>
              <a:rPr lang="cs-CZ" sz="3100" dirty="0" smtClean="0">
                <a:solidFill>
                  <a:srgbClr val="002060"/>
                </a:solidFill>
              </a:rPr>
              <a:t>  (např. </a:t>
            </a:r>
            <a:r>
              <a:rPr lang="cs-CZ" sz="3100" dirty="0" err="1" smtClean="0">
                <a:solidFill>
                  <a:srgbClr val="002060"/>
                </a:solidFill>
              </a:rPr>
              <a:t>Fc</a:t>
            </a:r>
            <a:r>
              <a:rPr lang="cs-CZ" sz="3100" dirty="0" smtClean="0">
                <a:solidFill>
                  <a:srgbClr val="002060"/>
                </a:solidFill>
              </a:rPr>
              <a:t> receptor CD16)</a:t>
            </a:r>
          </a:p>
          <a:p>
            <a:pPr lvl="1"/>
            <a:r>
              <a:rPr lang="cs-CZ" sz="3100" dirty="0">
                <a:solidFill>
                  <a:srgbClr val="002060"/>
                </a:solidFill>
              </a:rPr>
              <a:t>povrchovým antigenům</a:t>
            </a:r>
            <a:endParaRPr lang="cs-CZ" sz="3100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 Hemolytická nemoc novorozenců</a:t>
            </a:r>
          </a:p>
          <a:p>
            <a:pPr marL="0" indent="0">
              <a:buNone/>
            </a:pPr>
            <a:r>
              <a:rPr lang="cs-CZ" dirty="0" smtClean="0">
                <a:solidFill>
                  <a:srgbClr val="002060"/>
                </a:solidFill>
              </a:rPr>
              <a:t>	- protilátky proti </a:t>
            </a:r>
            <a:r>
              <a:rPr lang="cs-CZ" dirty="0" err="1" smtClean="0">
                <a:solidFill>
                  <a:srgbClr val="002060"/>
                </a:solidFill>
              </a:rPr>
              <a:t>RhD</a:t>
            </a:r>
            <a:r>
              <a:rPr lang="cs-CZ" dirty="0" smtClean="0">
                <a:solidFill>
                  <a:srgbClr val="002060"/>
                </a:solidFill>
              </a:rPr>
              <a:t> antigenu</a:t>
            </a:r>
          </a:p>
          <a:p>
            <a:pPr marL="0" indent="0">
              <a:buNone/>
            </a:pPr>
            <a:r>
              <a:rPr lang="cs-CZ" dirty="0">
                <a:solidFill>
                  <a:srgbClr val="002060"/>
                </a:solidFill>
              </a:rPr>
              <a:t>	</a:t>
            </a:r>
            <a:r>
              <a:rPr lang="cs-CZ" dirty="0" smtClean="0">
                <a:solidFill>
                  <a:srgbClr val="002060"/>
                </a:solidFill>
              </a:rPr>
              <a:t>- matka </a:t>
            </a:r>
            <a:r>
              <a:rPr lang="cs-CZ" dirty="0" err="1" smtClean="0">
                <a:solidFill>
                  <a:srgbClr val="002060"/>
                </a:solidFill>
              </a:rPr>
              <a:t>RhD</a:t>
            </a:r>
            <a:r>
              <a:rPr lang="cs-CZ" dirty="0" smtClean="0">
                <a:solidFill>
                  <a:srgbClr val="002060"/>
                </a:solidFill>
              </a:rPr>
              <a:t>-, </a:t>
            </a:r>
          </a:p>
          <a:p>
            <a:pPr marL="0" indent="0">
              <a:buNone/>
            </a:pPr>
            <a:r>
              <a:rPr lang="cs-CZ" dirty="0">
                <a:solidFill>
                  <a:srgbClr val="002060"/>
                </a:solidFill>
              </a:rPr>
              <a:t>	</a:t>
            </a:r>
            <a:r>
              <a:rPr lang="cs-CZ" dirty="0" smtClean="0">
                <a:solidFill>
                  <a:srgbClr val="002060"/>
                </a:solidFill>
              </a:rPr>
              <a:t>- dítě  </a:t>
            </a:r>
            <a:r>
              <a:rPr lang="cs-CZ" dirty="0" err="1" smtClean="0">
                <a:solidFill>
                  <a:srgbClr val="002060"/>
                </a:solidFill>
              </a:rPr>
              <a:t>RhD</a:t>
            </a:r>
            <a:r>
              <a:rPr lang="cs-CZ" dirty="0" smtClean="0">
                <a:solidFill>
                  <a:srgbClr val="002060"/>
                </a:solidFill>
              </a:rPr>
              <a:t>+ </a:t>
            </a:r>
          </a:p>
          <a:p>
            <a:pPr marL="0" indent="0">
              <a:buNone/>
            </a:pPr>
            <a:r>
              <a:rPr lang="cs-CZ" dirty="0">
                <a:solidFill>
                  <a:srgbClr val="002060"/>
                </a:solidFill>
              </a:rPr>
              <a:t>	</a:t>
            </a:r>
            <a:r>
              <a:rPr lang="cs-CZ" dirty="0" smtClean="0">
                <a:solidFill>
                  <a:srgbClr val="002060"/>
                </a:solidFill>
              </a:rPr>
              <a:t>- matka tvorba anti </a:t>
            </a:r>
            <a:r>
              <a:rPr lang="cs-CZ" dirty="0" err="1" smtClean="0">
                <a:solidFill>
                  <a:srgbClr val="002060"/>
                </a:solidFill>
              </a:rPr>
              <a:t>RhD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pl</a:t>
            </a:r>
            <a:r>
              <a:rPr lang="cs-CZ" dirty="0" smtClean="0">
                <a:solidFill>
                  <a:srgbClr val="002060"/>
                </a:solidFill>
              </a:rPr>
              <a:t>. – </a:t>
            </a:r>
          </a:p>
          <a:p>
            <a:pPr marL="0" indent="0">
              <a:buNone/>
            </a:pPr>
            <a:r>
              <a:rPr lang="cs-CZ" dirty="0" smtClean="0">
                <a:solidFill>
                  <a:srgbClr val="002060"/>
                </a:solidFill>
              </a:rPr>
              <a:t>	   nebezpečné při dalším těhotenství</a:t>
            </a:r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1252217"/>
            <a:ext cx="2151440" cy="463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6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>
                <a:solidFill>
                  <a:srgbClr val="C00000"/>
                </a:solidFill>
              </a:rPr>
              <a:t>Imupatologická</a:t>
            </a:r>
            <a:r>
              <a:rPr lang="cs-CZ" dirty="0" smtClean="0">
                <a:solidFill>
                  <a:srgbClr val="C00000"/>
                </a:solidFill>
              </a:rPr>
              <a:t> reakce II. typu</a:t>
            </a:r>
            <a:br>
              <a:rPr lang="cs-CZ" dirty="0" smtClean="0">
                <a:solidFill>
                  <a:srgbClr val="C00000"/>
                </a:solidFill>
              </a:rPr>
            </a:br>
            <a:r>
              <a:rPr lang="cs-CZ" dirty="0" smtClean="0">
                <a:solidFill>
                  <a:srgbClr val="C00000"/>
                </a:solidFill>
              </a:rPr>
              <a:t>anti-receptorové protilátky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Autoprotilátky neničí cílovou strukturu, ale stimulují její funkci:</a:t>
            </a:r>
          </a:p>
          <a:p>
            <a:pPr lvl="1"/>
            <a:r>
              <a:rPr lang="cs-CZ" dirty="0" smtClean="0">
                <a:solidFill>
                  <a:srgbClr val="002060"/>
                </a:solidFill>
              </a:rPr>
              <a:t>protilátky proti TSH (hormon stimulující tyreoideu) u </a:t>
            </a:r>
            <a:r>
              <a:rPr lang="cs-CZ" dirty="0" err="1" smtClean="0">
                <a:solidFill>
                  <a:srgbClr val="002060"/>
                </a:solidFill>
              </a:rPr>
              <a:t>Gravesovy</a:t>
            </a:r>
            <a:r>
              <a:rPr lang="cs-CZ" dirty="0" smtClean="0">
                <a:solidFill>
                  <a:srgbClr val="002060"/>
                </a:solidFill>
              </a:rPr>
              <a:t> – </a:t>
            </a:r>
            <a:r>
              <a:rPr lang="cs-CZ" dirty="0" err="1" smtClean="0">
                <a:solidFill>
                  <a:srgbClr val="002060"/>
                </a:solidFill>
              </a:rPr>
              <a:t>Basedowovy</a:t>
            </a:r>
            <a:r>
              <a:rPr lang="cs-CZ" dirty="0" smtClean="0">
                <a:solidFill>
                  <a:srgbClr val="002060"/>
                </a:solidFill>
              </a:rPr>
              <a:t> nemoci (</a:t>
            </a:r>
            <a:r>
              <a:rPr lang="cs-CZ" dirty="0" err="1" smtClean="0">
                <a:solidFill>
                  <a:srgbClr val="002060"/>
                </a:solidFill>
              </a:rPr>
              <a:t>tyerotoxikóza</a:t>
            </a:r>
            <a:r>
              <a:rPr lang="cs-CZ" dirty="0" smtClean="0"/>
              <a:t>)</a:t>
            </a:r>
          </a:p>
          <a:p>
            <a:pPr marL="457200" lvl="1" indent="0">
              <a:buNone/>
            </a:pPr>
            <a:endParaRPr lang="cs-CZ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724" r="-1724"/>
          <a:stretch/>
        </p:blipFill>
        <p:spPr>
          <a:xfrm>
            <a:off x="1439652" y="3573016"/>
            <a:ext cx="6300700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04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>
                <a:solidFill>
                  <a:srgbClr val="C00000"/>
                </a:solidFill>
              </a:rPr>
              <a:t>Imupatologická</a:t>
            </a:r>
            <a:r>
              <a:rPr lang="cs-CZ" dirty="0">
                <a:solidFill>
                  <a:srgbClr val="C00000"/>
                </a:solidFill>
              </a:rPr>
              <a:t> reakce II. typu</a:t>
            </a:r>
            <a:br>
              <a:rPr lang="cs-CZ" dirty="0">
                <a:solidFill>
                  <a:srgbClr val="C00000"/>
                </a:solidFill>
              </a:rPr>
            </a:br>
            <a:r>
              <a:rPr lang="cs-CZ" dirty="0" err="1">
                <a:solidFill>
                  <a:srgbClr val="C00000"/>
                </a:solidFill>
              </a:rPr>
              <a:t>antireceptorové</a:t>
            </a:r>
            <a:r>
              <a:rPr lang="cs-CZ" dirty="0">
                <a:solidFill>
                  <a:srgbClr val="C00000"/>
                </a:solidFill>
              </a:rPr>
              <a:t> protilátky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970784" cy="4525963"/>
          </a:xfrm>
        </p:spPr>
        <p:txBody>
          <a:bodyPr>
            <a:normAutofit lnSpcReduction="10000"/>
          </a:bodyPr>
          <a:lstStyle/>
          <a:p>
            <a:r>
              <a:rPr lang="cs-CZ" dirty="0">
                <a:solidFill>
                  <a:srgbClr val="002060"/>
                </a:solidFill>
              </a:rPr>
              <a:t>Autoprotilátky neničí cílovou strukturu, ale inhibují její funkci:</a:t>
            </a:r>
          </a:p>
          <a:p>
            <a:pPr lvl="1"/>
            <a:r>
              <a:rPr lang="cs-CZ" dirty="0">
                <a:solidFill>
                  <a:srgbClr val="002060"/>
                </a:solidFill>
              </a:rPr>
              <a:t> vazba </a:t>
            </a:r>
            <a:r>
              <a:rPr lang="cs-CZ" dirty="0" err="1">
                <a:solidFill>
                  <a:srgbClr val="002060"/>
                </a:solidFill>
              </a:rPr>
              <a:t>autoIg</a:t>
            </a:r>
            <a:r>
              <a:rPr lang="cs-CZ" dirty="0">
                <a:solidFill>
                  <a:srgbClr val="002060"/>
                </a:solidFill>
              </a:rPr>
              <a:t> na acetylcholinový </a:t>
            </a:r>
            <a:r>
              <a:rPr lang="cs-CZ" dirty="0" smtClean="0">
                <a:solidFill>
                  <a:srgbClr val="002060"/>
                </a:solidFill>
              </a:rPr>
              <a:t>receptor, </a:t>
            </a:r>
            <a:r>
              <a:rPr lang="cs-CZ" dirty="0">
                <a:solidFill>
                  <a:srgbClr val="002060"/>
                </a:solidFill>
              </a:rPr>
              <a:t>blokování nervosvalového přenosu u </a:t>
            </a:r>
            <a:r>
              <a:rPr lang="cs-CZ" dirty="0" err="1">
                <a:solidFill>
                  <a:srgbClr val="002060"/>
                </a:solidFill>
              </a:rPr>
              <a:t>myasthenia</a:t>
            </a: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gravis</a:t>
            </a:r>
            <a:endParaRPr lang="cs-CZ" dirty="0">
              <a:solidFill>
                <a:srgbClr val="00206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1600200"/>
            <a:ext cx="367276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6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>
                <a:solidFill>
                  <a:srgbClr val="C00000"/>
                </a:solidFill>
              </a:rPr>
              <a:t>Imupatologická</a:t>
            </a:r>
            <a:r>
              <a:rPr lang="cs-CZ" dirty="0">
                <a:solidFill>
                  <a:srgbClr val="C00000"/>
                </a:solidFill>
              </a:rPr>
              <a:t> reakce II. typu</a:t>
            </a:r>
            <a:br>
              <a:rPr lang="cs-CZ" dirty="0">
                <a:solidFill>
                  <a:srgbClr val="C00000"/>
                </a:solidFill>
              </a:rPr>
            </a:br>
            <a:r>
              <a:rPr lang="cs-CZ" dirty="0" err="1">
                <a:solidFill>
                  <a:srgbClr val="C00000"/>
                </a:solidFill>
              </a:rPr>
              <a:t>antireceptorové</a:t>
            </a:r>
            <a:r>
              <a:rPr lang="cs-CZ" dirty="0">
                <a:solidFill>
                  <a:srgbClr val="C00000"/>
                </a:solidFill>
              </a:rPr>
              <a:t> protilátky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>
                <a:solidFill>
                  <a:srgbClr val="002060"/>
                </a:solidFill>
              </a:rPr>
              <a:t>Autoprotilátky neničí cílovou strukturu, ale inhibují její funkci:</a:t>
            </a:r>
          </a:p>
          <a:p>
            <a:pPr lvl="1"/>
            <a:r>
              <a:rPr lang="cs-CZ" dirty="0">
                <a:solidFill>
                  <a:srgbClr val="002060"/>
                </a:solidFill>
              </a:rPr>
              <a:t> vazba </a:t>
            </a:r>
            <a:r>
              <a:rPr lang="cs-CZ" dirty="0" err="1">
                <a:solidFill>
                  <a:srgbClr val="002060"/>
                </a:solidFill>
              </a:rPr>
              <a:t>autoIg</a:t>
            </a:r>
            <a:r>
              <a:rPr lang="cs-CZ" dirty="0">
                <a:solidFill>
                  <a:srgbClr val="002060"/>
                </a:solidFill>
              </a:rPr>
              <a:t> na acetylcholinový receptor , blokování nervosvalového přenosu u </a:t>
            </a:r>
            <a:r>
              <a:rPr lang="cs-CZ" dirty="0" err="1">
                <a:solidFill>
                  <a:srgbClr val="002060"/>
                </a:solidFill>
              </a:rPr>
              <a:t>myasthenia</a:t>
            </a:r>
            <a:r>
              <a:rPr lang="cs-CZ" dirty="0">
                <a:solidFill>
                  <a:srgbClr val="002060"/>
                </a:solidFill>
              </a:rPr>
              <a:t> gravis</a:t>
            </a:r>
          </a:p>
          <a:p>
            <a:pPr lvl="1"/>
            <a:r>
              <a:rPr lang="cs-CZ" dirty="0" err="1">
                <a:solidFill>
                  <a:srgbClr val="002060"/>
                </a:solidFill>
              </a:rPr>
              <a:t>A</a:t>
            </a:r>
            <a:r>
              <a:rPr lang="cs-CZ" dirty="0" err="1" smtClean="0">
                <a:solidFill>
                  <a:srgbClr val="002060"/>
                </a:solidFill>
              </a:rPr>
              <a:t>utoIg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>
                <a:solidFill>
                  <a:srgbClr val="002060"/>
                </a:solidFill>
              </a:rPr>
              <a:t>proti tyreoidálním hormonům – hypotyreóza</a:t>
            </a:r>
          </a:p>
          <a:p>
            <a:pPr lvl="1"/>
            <a:r>
              <a:rPr lang="cs-CZ" dirty="0" err="1">
                <a:solidFill>
                  <a:srgbClr val="002060"/>
                </a:solidFill>
              </a:rPr>
              <a:t>AutoIg</a:t>
            </a:r>
            <a:r>
              <a:rPr lang="cs-CZ" dirty="0">
                <a:solidFill>
                  <a:srgbClr val="002060"/>
                </a:solidFill>
              </a:rPr>
              <a:t> proti receptoru pro inzulin – vzácná forma </a:t>
            </a:r>
            <a:r>
              <a:rPr lang="cs-CZ" dirty="0" smtClean="0">
                <a:solidFill>
                  <a:srgbClr val="002060"/>
                </a:solidFill>
              </a:rPr>
              <a:t>diabetu</a:t>
            </a:r>
          </a:p>
          <a:p>
            <a:pPr lvl="1"/>
            <a:r>
              <a:rPr lang="cs-CZ" dirty="0" err="1" smtClean="0">
                <a:solidFill>
                  <a:srgbClr val="002060"/>
                </a:solidFill>
              </a:rPr>
              <a:t>AutoIg</a:t>
            </a:r>
            <a:r>
              <a:rPr lang="cs-CZ" dirty="0" smtClean="0">
                <a:solidFill>
                  <a:srgbClr val="002060"/>
                </a:solidFill>
              </a:rPr>
              <a:t> proti fosfolipidům( </a:t>
            </a:r>
            <a:r>
              <a:rPr lang="cs-CZ" dirty="0" err="1" smtClean="0">
                <a:solidFill>
                  <a:srgbClr val="002060"/>
                </a:solidFill>
              </a:rPr>
              <a:t>kardiolipin</a:t>
            </a:r>
            <a:r>
              <a:rPr lang="cs-CZ" dirty="0" smtClean="0">
                <a:solidFill>
                  <a:srgbClr val="002060"/>
                </a:solidFill>
              </a:rPr>
              <a:t>, </a:t>
            </a:r>
            <a:r>
              <a:rPr lang="cs-CZ" dirty="0" err="1" smtClean="0">
                <a:solidFill>
                  <a:srgbClr val="002060"/>
                </a:solidFill>
              </a:rPr>
              <a:t>fosafatidylserin</a:t>
            </a:r>
            <a:r>
              <a:rPr lang="cs-CZ" dirty="0" smtClean="0">
                <a:solidFill>
                  <a:srgbClr val="002060"/>
                </a:solidFill>
              </a:rPr>
              <a:t>….) – </a:t>
            </a:r>
            <a:r>
              <a:rPr lang="cs-CZ" dirty="0" err="1" smtClean="0">
                <a:solidFill>
                  <a:srgbClr val="002060"/>
                </a:solidFill>
              </a:rPr>
              <a:t>autofosfolipidový</a:t>
            </a:r>
            <a:r>
              <a:rPr lang="cs-CZ" dirty="0" smtClean="0">
                <a:solidFill>
                  <a:srgbClr val="002060"/>
                </a:solidFill>
              </a:rPr>
              <a:t> syndrom – </a:t>
            </a:r>
            <a:r>
              <a:rPr lang="cs-CZ" dirty="0" err="1" smtClean="0">
                <a:solidFill>
                  <a:srgbClr val="002060"/>
                </a:solidFill>
              </a:rPr>
              <a:t>pl</a:t>
            </a:r>
            <a:r>
              <a:rPr lang="cs-CZ" dirty="0" smtClean="0">
                <a:solidFill>
                  <a:srgbClr val="002060"/>
                </a:solidFill>
              </a:rPr>
              <a:t>.  zasahují do procesu srážení krve, způsobují </a:t>
            </a:r>
            <a:r>
              <a:rPr lang="cs-CZ" dirty="0" err="1" smtClean="0">
                <a:solidFill>
                  <a:srgbClr val="002060"/>
                </a:solidFill>
              </a:rPr>
              <a:t>tromboembolie</a:t>
            </a:r>
            <a:r>
              <a:rPr lang="cs-CZ" dirty="0" smtClean="0">
                <a:solidFill>
                  <a:srgbClr val="002060"/>
                </a:solidFill>
              </a:rPr>
              <a:t>, recidivující aborty..</a:t>
            </a:r>
            <a:endParaRPr lang="cs-CZ" dirty="0">
              <a:solidFill>
                <a:srgbClr val="00206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474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Imunopatologická reakce s tvorbou komplexů: III. typ hypersenzitivity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Vznik </a:t>
            </a:r>
          </a:p>
          <a:p>
            <a:pPr lvl="1"/>
            <a:r>
              <a:rPr lang="cs-CZ" dirty="0" smtClean="0">
                <a:solidFill>
                  <a:srgbClr val="002060"/>
                </a:solidFill>
              </a:rPr>
              <a:t>při nadměrné dávce antigenu</a:t>
            </a:r>
          </a:p>
          <a:p>
            <a:pPr lvl="1"/>
            <a:r>
              <a:rPr lang="cs-CZ" dirty="0" smtClean="0">
                <a:solidFill>
                  <a:srgbClr val="002060"/>
                </a:solidFill>
              </a:rPr>
              <a:t>při přetrvávání antigenu (</a:t>
            </a:r>
            <a:r>
              <a:rPr lang="cs-CZ" dirty="0" err="1" smtClean="0">
                <a:solidFill>
                  <a:srgbClr val="002060"/>
                </a:solidFill>
              </a:rPr>
              <a:t>autoantigeny</a:t>
            </a:r>
            <a:r>
              <a:rPr lang="cs-CZ" dirty="0" smtClean="0">
                <a:solidFill>
                  <a:srgbClr val="002060"/>
                </a:solidFill>
              </a:rPr>
              <a:t>)</a:t>
            </a:r>
          </a:p>
          <a:p>
            <a:pPr lvl="1"/>
            <a:r>
              <a:rPr lang="cs-CZ" dirty="0" smtClean="0">
                <a:solidFill>
                  <a:srgbClr val="002060"/>
                </a:solidFill>
              </a:rPr>
              <a:t>při nadměrné tvorbě protilátek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Velké </a:t>
            </a:r>
            <a:r>
              <a:rPr lang="cs-CZ" dirty="0" err="1">
                <a:solidFill>
                  <a:srgbClr val="002060"/>
                </a:solidFill>
              </a:rPr>
              <a:t>imunokomplexy</a:t>
            </a:r>
            <a:r>
              <a:rPr lang="cs-CZ" dirty="0">
                <a:solidFill>
                  <a:srgbClr val="002060"/>
                </a:solidFill>
              </a:rPr>
              <a:t> jsou </a:t>
            </a:r>
            <a:r>
              <a:rPr lang="cs-CZ" dirty="0" err="1">
                <a:solidFill>
                  <a:srgbClr val="002060"/>
                </a:solidFill>
              </a:rPr>
              <a:t>nefagocytovatelné</a:t>
            </a:r>
            <a:r>
              <a:rPr lang="cs-CZ" dirty="0" smtClean="0">
                <a:solidFill>
                  <a:srgbClr val="002060"/>
                </a:solidFill>
              </a:rPr>
              <a:t>!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Usazují se:</a:t>
            </a:r>
          </a:p>
          <a:p>
            <a:pPr lvl="1"/>
            <a:r>
              <a:rPr lang="cs-CZ" dirty="0" smtClean="0">
                <a:solidFill>
                  <a:srgbClr val="002060"/>
                </a:solidFill>
              </a:rPr>
              <a:t> v ledvinách - glomerulonefritidy</a:t>
            </a:r>
          </a:p>
          <a:p>
            <a:pPr lvl="1"/>
            <a:r>
              <a:rPr lang="cs-CZ" dirty="0" smtClean="0">
                <a:solidFill>
                  <a:srgbClr val="002060"/>
                </a:solidFill>
              </a:rPr>
              <a:t> na povrchu endoteliálních buňkách cév - vaskulitidy</a:t>
            </a:r>
          </a:p>
          <a:p>
            <a:pPr lvl="1"/>
            <a:r>
              <a:rPr lang="cs-CZ" dirty="0" smtClean="0">
                <a:solidFill>
                  <a:srgbClr val="002060"/>
                </a:solidFill>
              </a:rPr>
              <a:t> v kloubních synoviích - artritidy</a:t>
            </a:r>
            <a:endParaRPr lang="cs-CZ" dirty="0">
              <a:solidFill>
                <a:srgbClr val="00206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339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type-III hypersensitiv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041400"/>
            <a:ext cx="8128000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1963738" y="304800"/>
            <a:ext cx="47434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en-US" sz="3600" dirty="0">
                <a:solidFill>
                  <a:srgbClr val="C00000"/>
                </a:solidFill>
                <a:latin typeface="+mj-lt"/>
              </a:rPr>
              <a:t>Type III hypersensitivity</a:t>
            </a:r>
            <a:endParaRPr lang="en-GB" altLang="en-US" sz="24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326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>
                <a:solidFill>
                  <a:srgbClr val="C00000"/>
                </a:solidFill>
              </a:rPr>
              <a:t>Imunokomplexy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Protilátky s </a:t>
            </a:r>
            <a:r>
              <a:rPr lang="cs-CZ" dirty="0" err="1" smtClean="0">
                <a:solidFill>
                  <a:srgbClr val="002060"/>
                </a:solidFill>
              </a:rPr>
              <a:t>Ag</a:t>
            </a:r>
            <a:r>
              <a:rPr lang="cs-CZ" dirty="0" smtClean="0">
                <a:solidFill>
                  <a:srgbClr val="002060"/>
                </a:solidFill>
              </a:rPr>
              <a:t> (auto nebo </a:t>
            </a:r>
            <a:r>
              <a:rPr lang="cs-CZ" dirty="0" err="1" smtClean="0">
                <a:solidFill>
                  <a:srgbClr val="002060"/>
                </a:solidFill>
              </a:rPr>
              <a:t>exo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Ag</a:t>
            </a:r>
            <a:r>
              <a:rPr lang="cs-CZ" dirty="0" smtClean="0">
                <a:solidFill>
                  <a:srgbClr val="002060"/>
                </a:solidFill>
              </a:rPr>
              <a:t>) – tvorby </a:t>
            </a:r>
            <a:r>
              <a:rPr lang="cs-CZ" dirty="0" err="1" smtClean="0">
                <a:solidFill>
                  <a:srgbClr val="002060"/>
                </a:solidFill>
              </a:rPr>
              <a:t>imunokomplexů</a:t>
            </a:r>
            <a:r>
              <a:rPr lang="cs-CZ" dirty="0" smtClean="0">
                <a:solidFill>
                  <a:srgbClr val="002060"/>
                </a:solidFill>
              </a:rPr>
              <a:t>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V závislosti na množství, struktuře a fyzikálně chemických vlastnostech může dojít k ukládání do tkání.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Vazba na </a:t>
            </a:r>
            <a:r>
              <a:rPr lang="cs-CZ" dirty="0" err="1" smtClean="0">
                <a:solidFill>
                  <a:srgbClr val="002060"/>
                </a:solidFill>
              </a:rPr>
              <a:t>Fc</a:t>
            </a:r>
            <a:r>
              <a:rPr lang="cs-CZ" dirty="0" smtClean="0">
                <a:solidFill>
                  <a:srgbClr val="002060"/>
                </a:solidFill>
              </a:rPr>
              <a:t> receptory fagocytů, především </a:t>
            </a:r>
            <a:r>
              <a:rPr lang="cs-CZ" dirty="0" err="1" smtClean="0">
                <a:solidFill>
                  <a:srgbClr val="002060"/>
                </a:solidFill>
              </a:rPr>
              <a:t>neutrofilů</a:t>
            </a:r>
            <a:r>
              <a:rPr lang="cs-CZ" dirty="0" smtClean="0">
                <a:solidFill>
                  <a:srgbClr val="002060"/>
                </a:solidFill>
              </a:rPr>
              <a:t>, aktivace žírných buněk a aktivace komplementu.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Vznik zánětu.</a:t>
            </a:r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29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Vývoj B-lymfocytů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196752"/>
            <a:ext cx="8568952" cy="4464496"/>
          </a:xfrm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002060"/>
                </a:solidFill>
              </a:rPr>
              <a:t>Nezralý B-lymfocyt, který má na svém povrchu vyjádřen BCR – receptor (</a:t>
            </a:r>
            <a:r>
              <a:rPr lang="cs-CZ" sz="2400" dirty="0" err="1" smtClean="0">
                <a:solidFill>
                  <a:srgbClr val="002060"/>
                </a:solidFill>
              </a:rPr>
              <a:t>IgM</a:t>
            </a:r>
            <a:r>
              <a:rPr lang="cs-CZ" sz="2400" dirty="0" smtClean="0">
                <a:solidFill>
                  <a:srgbClr val="002060"/>
                </a:solidFill>
              </a:rPr>
              <a:t>) se nejprve setkává s vlastními antigenními stimuly a probíhá zde negativní selekce.</a:t>
            </a:r>
          </a:p>
          <a:p>
            <a:r>
              <a:rPr lang="cs-CZ" sz="2400" dirty="0" smtClean="0">
                <a:solidFill>
                  <a:srgbClr val="002060"/>
                </a:solidFill>
              </a:rPr>
              <a:t>B-lymfo se silnou reakcí na vlastní antigeny –indukce </a:t>
            </a:r>
            <a:r>
              <a:rPr lang="cs-CZ" sz="2400" dirty="0" err="1" smtClean="0">
                <a:solidFill>
                  <a:srgbClr val="002060"/>
                </a:solidFill>
              </a:rPr>
              <a:t>apoptózy</a:t>
            </a:r>
            <a:r>
              <a:rPr lang="cs-CZ" sz="2400" dirty="0" smtClean="0">
                <a:solidFill>
                  <a:srgbClr val="002060"/>
                </a:solidFill>
              </a:rPr>
              <a:t>.</a:t>
            </a:r>
          </a:p>
          <a:p>
            <a:r>
              <a:rPr lang="cs-CZ" sz="2400" dirty="0" smtClean="0">
                <a:solidFill>
                  <a:srgbClr val="002060"/>
                </a:solidFill>
              </a:rPr>
              <a:t>Pokud projde B-lymfocyt negativní selekcí, může reagovat na vlastní struktury, ale k úplné aktivaci potřebuje pomoc rovněž </a:t>
            </a:r>
            <a:r>
              <a:rPr lang="cs-CZ" sz="2400" dirty="0" err="1" smtClean="0">
                <a:solidFill>
                  <a:srgbClr val="002060"/>
                </a:solidFill>
              </a:rPr>
              <a:t>autoreaktivního</a:t>
            </a:r>
            <a:r>
              <a:rPr lang="cs-CZ" sz="2400" dirty="0" smtClean="0">
                <a:solidFill>
                  <a:srgbClr val="002060"/>
                </a:solidFill>
              </a:rPr>
              <a:t> T-lymfocytu, ovšem proces eliminace vlastních klonů je v </a:t>
            </a:r>
            <a:r>
              <a:rPr lang="cs-CZ" sz="2400" dirty="0" err="1" smtClean="0">
                <a:solidFill>
                  <a:srgbClr val="002060"/>
                </a:solidFill>
              </a:rPr>
              <a:t>thymu</a:t>
            </a:r>
            <a:r>
              <a:rPr lang="cs-CZ" sz="2400" dirty="0" smtClean="0">
                <a:solidFill>
                  <a:srgbClr val="002060"/>
                </a:solidFill>
              </a:rPr>
              <a:t> přísnější.</a:t>
            </a:r>
          </a:p>
          <a:p>
            <a:r>
              <a:rPr lang="cs-CZ" sz="2400" dirty="0" smtClean="0">
                <a:solidFill>
                  <a:srgbClr val="002060"/>
                </a:solidFill>
              </a:rPr>
              <a:t>Mnohé potenciální </a:t>
            </a:r>
            <a:r>
              <a:rPr lang="cs-CZ" sz="2400" dirty="0" err="1" smtClean="0">
                <a:solidFill>
                  <a:srgbClr val="002060"/>
                </a:solidFill>
              </a:rPr>
              <a:t>autoantigeny</a:t>
            </a:r>
            <a:r>
              <a:rPr lang="cs-CZ" sz="2400" dirty="0" smtClean="0">
                <a:solidFill>
                  <a:srgbClr val="002060"/>
                </a:solidFill>
              </a:rPr>
              <a:t> jsou v organismu za normálních okolností nepřístupné, nebo jsou přítomny v tak malé koncentraci, že na ně organismus nereaguje.</a:t>
            </a:r>
          </a:p>
          <a:p>
            <a:r>
              <a:rPr lang="cs-CZ" sz="2400" dirty="0" smtClean="0">
                <a:solidFill>
                  <a:srgbClr val="002060"/>
                </a:solidFill>
              </a:rPr>
              <a:t>Kritickým stádiem procházejí B-lymfocyty v procesu somatických mutací, kdy přežívají pouze buňky s nejvyšší afinitou k </a:t>
            </a:r>
            <a:r>
              <a:rPr lang="cs-CZ" sz="2400" dirty="0" err="1" smtClean="0">
                <a:solidFill>
                  <a:srgbClr val="002060"/>
                </a:solidFill>
              </a:rPr>
              <a:t>Ag</a:t>
            </a:r>
            <a:r>
              <a:rPr lang="cs-CZ" sz="2400" dirty="0" smtClean="0">
                <a:solidFill>
                  <a:srgbClr val="002060"/>
                </a:solidFill>
              </a:rPr>
              <a:t>.</a:t>
            </a:r>
            <a:endParaRPr lang="en-GB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7936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C00000"/>
                </a:solidFill>
              </a:rPr>
              <a:t>Imunokomplexy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2060"/>
                </a:solidFill>
              </a:rPr>
              <a:t>Velké </a:t>
            </a:r>
            <a:r>
              <a:rPr lang="cs-CZ" dirty="0" err="1" smtClean="0">
                <a:solidFill>
                  <a:srgbClr val="002060"/>
                </a:solidFill>
              </a:rPr>
              <a:t>imunokomplexy</a:t>
            </a:r>
            <a:r>
              <a:rPr lang="cs-CZ" dirty="0" smtClean="0">
                <a:solidFill>
                  <a:srgbClr val="002060"/>
                </a:solidFill>
              </a:rPr>
              <a:t> jsou </a:t>
            </a:r>
            <a:r>
              <a:rPr lang="cs-CZ" dirty="0" err="1" smtClean="0">
                <a:solidFill>
                  <a:srgbClr val="002060"/>
                </a:solidFill>
              </a:rPr>
              <a:t>nefagocytovatelné</a:t>
            </a:r>
            <a:r>
              <a:rPr lang="cs-CZ" dirty="0" smtClean="0">
                <a:solidFill>
                  <a:srgbClr val="002060"/>
                </a:solidFill>
              </a:rPr>
              <a:t>!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Ke vzniku nedochází ihned ale až za 10-14 dní.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Závisí na množství vytvořených protilátek.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Fyziologický mechanismus k odstraňování </a:t>
            </a:r>
            <a:r>
              <a:rPr lang="cs-CZ" dirty="0" err="1">
                <a:solidFill>
                  <a:srgbClr val="002060"/>
                </a:solidFill>
              </a:rPr>
              <a:t>i</a:t>
            </a:r>
            <a:r>
              <a:rPr lang="cs-CZ" dirty="0" err="1" smtClean="0">
                <a:solidFill>
                  <a:srgbClr val="002060"/>
                </a:solidFill>
              </a:rPr>
              <a:t>nf</a:t>
            </a:r>
            <a:r>
              <a:rPr lang="cs-CZ" dirty="0" smtClean="0">
                <a:solidFill>
                  <a:srgbClr val="002060"/>
                </a:solidFill>
              </a:rPr>
              <a:t>. </a:t>
            </a:r>
            <a:r>
              <a:rPr lang="cs-CZ" dirty="0" err="1">
                <a:solidFill>
                  <a:srgbClr val="002060"/>
                </a:solidFill>
              </a:rPr>
              <a:t>a</a:t>
            </a:r>
            <a:r>
              <a:rPr lang="cs-CZ" dirty="0" err="1" smtClean="0">
                <a:solidFill>
                  <a:srgbClr val="002060"/>
                </a:solidFill>
              </a:rPr>
              <a:t>gents</a:t>
            </a:r>
            <a:r>
              <a:rPr lang="cs-CZ" dirty="0" smtClean="0">
                <a:solidFill>
                  <a:srgbClr val="002060"/>
                </a:solidFill>
              </a:rPr>
              <a:t>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Provázejí řadu akutních infekcí – bolesti svalů, kloubů…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429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dirty="0" err="1" smtClean="0">
                <a:solidFill>
                  <a:srgbClr val="C00000"/>
                </a:solidFill>
              </a:rPr>
              <a:t>Imunokomplexová</a:t>
            </a:r>
            <a:r>
              <a:rPr lang="cs-CZ" sz="3200" dirty="0" smtClean="0">
                <a:solidFill>
                  <a:srgbClr val="C00000"/>
                </a:solidFill>
              </a:rPr>
              <a:t> onemocnění způsobená ukládáním cirkulujících imunitních komplexů</a:t>
            </a:r>
            <a:endParaRPr lang="en-US" sz="3200" dirty="0" smtClean="0">
              <a:solidFill>
                <a:srgbClr val="C00000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00200"/>
            <a:ext cx="8218487" cy="49974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800" dirty="0" smtClean="0">
                <a:solidFill>
                  <a:srgbClr val="002060"/>
                </a:solidFill>
              </a:rPr>
              <a:t>Obvykle dochází k ukládání </a:t>
            </a:r>
            <a:r>
              <a:rPr lang="cs-CZ" sz="2800" dirty="0" err="1" smtClean="0">
                <a:solidFill>
                  <a:srgbClr val="002060"/>
                </a:solidFill>
              </a:rPr>
              <a:t>imunokomplexů</a:t>
            </a:r>
            <a:r>
              <a:rPr lang="cs-CZ" sz="2800" dirty="0" smtClean="0">
                <a:solidFill>
                  <a:srgbClr val="002060"/>
                </a:solidFill>
              </a:rPr>
              <a:t> ve stěny cév (vaskulitidy) a/nebo glomerulů (glomerulonefritidy).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sz="28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800" dirty="0" smtClean="0">
                <a:solidFill>
                  <a:srgbClr val="002060"/>
                </a:solidFill>
              </a:rPr>
              <a:t>Nejprůkaznějším laboratorním vyšetřením je imunofluorescenční </a:t>
            </a:r>
            <a:r>
              <a:rPr lang="cs-CZ" sz="2800" b="1" dirty="0" smtClean="0">
                <a:solidFill>
                  <a:srgbClr val="002060"/>
                </a:solidFill>
              </a:rPr>
              <a:t>průkaz </a:t>
            </a:r>
            <a:r>
              <a:rPr lang="cs-CZ" sz="2800" b="1" dirty="0" err="1" smtClean="0">
                <a:solidFill>
                  <a:srgbClr val="002060"/>
                </a:solidFill>
              </a:rPr>
              <a:t>imunokomplexů</a:t>
            </a:r>
            <a:r>
              <a:rPr lang="cs-CZ" sz="2800" b="1" dirty="0" smtClean="0">
                <a:solidFill>
                  <a:srgbClr val="002060"/>
                </a:solidFill>
              </a:rPr>
              <a:t> deponovaných</a:t>
            </a:r>
            <a:r>
              <a:rPr lang="cs-CZ" sz="2800" dirty="0" smtClean="0">
                <a:solidFill>
                  <a:srgbClr val="002060"/>
                </a:solidFill>
              </a:rPr>
              <a:t> v postižené tkáni.</a:t>
            </a:r>
          </a:p>
          <a:p>
            <a:pPr eaLnBrk="1" hangingPunct="1">
              <a:lnSpc>
                <a:spcPct val="90000"/>
              </a:lnSpc>
            </a:pPr>
            <a:endParaRPr lang="cs-CZ" sz="28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800" dirty="0" smtClean="0">
                <a:solidFill>
                  <a:srgbClr val="002060"/>
                </a:solidFill>
              </a:rPr>
              <a:t>V séru pacientů lze prokázat „</a:t>
            </a:r>
            <a:r>
              <a:rPr lang="cs-CZ" sz="2800" b="1" dirty="0" smtClean="0">
                <a:solidFill>
                  <a:srgbClr val="002060"/>
                </a:solidFill>
              </a:rPr>
              <a:t>cirkulující </a:t>
            </a:r>
            <a:r>
              <a:rPr lang="cs-CZ" sz="2800" b="1" dirty="0" err="1" smtClean="0">
                <a:solidFill>
                  <a:srgbClr val="002060"/>
                </a:solidFill>
              </a:rPr>
              <a:t>imunokomplexy</a:t>
            </a:r>
            <a:r>
              <a:rPr lang="cs-CZ" sz="2800" u="sng" dirty="0" smtClean="0">
                <a:solidFill>
                  <a:srgbClr val="002060"/>
                </a:solidFill>
              </a:rPr>
              <a:t>“</a:t>
            </a:r>
            <a:r>
              <a:rPr lang="cs-CZ" sz="2800" dirty="0" smtClean="0">
                <a:solidFill>
                  <a:srgbClr val="002060"/>
                </a:solidFill>
              </a:rPr>
              <a:t>, jejich diagnostický přínos závisí i na metodice ( CIK-PEG, CIK-C1q). </a:t>
            </a:r>
            <a:endParaRPr lang="cs-CZ" sz="2800" u="sng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u="sng" dirty="0" smtClean="0"/>
          </a:p>
        </p:txBody>
      </p:sp>
    </p:spTree>
    <p:extLst>
      <p:ext uri="{BB962C8B-B14F-4D97-AF65-F5344CB8AC3E}">
        <p14:creationId xmlns:p14="http://schemas.microsoft.com/office/powerpoint/2010/main" val="187589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0241X-011-f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5688"/>
            <a:ext cx="8208912" cy="53976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3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cs-CZ" sz="800"/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700" i="1"/>
              <a:t>Downloaded from: StudentConsult (on 18 July 2006 11:40 AM)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700" i="1"/>
              <a:t>© 2005 Elsevier </a:t>
            </a:r>
          </a:p>
        </p:txBody>
      </p:sp>
      <p:pic>
        <p:nvPicPr>
          <p:cNvPr id="11270" name="Picture 6" descr="top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43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Reakce na </a:t>
            </a:r>
            <a:r>
              <a:rPr lang="cs-CZ" dirty="0" err="1" smtClean="0">
                <a:solidFill>
                  <a:srgbClr val="C00000"/>
                </a:solidFill>
              </a:rPr>
              <a:t>imunokomplexy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68760"/>
            <a:ext cx="8640960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5012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Reakce na </a:t>
            </a:r>
            <a:r>
              <a:rPr lang="cs-CZ" dirty="0" err="1">
                <a:solidFill>
                  <a:srgbClr val="C00000"/>
                </a:solidFill>
              </a:rPr>
              <a:t>imunokomplexy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4" name="AutoShape 2" descr="type-3b-hypersensitivity.jpg (675Ã476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1268760"/>
            <a:ext cx="8808913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135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Reakce na </a:t>
            </a:r>
            <a:r>
              <a:rPr lang="cs-CZ" dirty="0" err="1">
                <a:solidFill>
                  <a:srgbClr val="C00000"/>
                </a:solidFill>
              </a:rPr>
              <a:t>imunokomplexy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4" name="AutoShape 2" descr="http://www.immunopaedia.org.za/wp-content/uploads/2014/12/type-3c-hypersensitivit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760"/>
            <a:ext cx="9144000" cy="558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566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rgbClr val="C00000"/>
                </a:solidFill>
              </a:rPr>
              <a:t>Reakce na </a:t>
            </a:r>
            <a:r>
              <a:rPr lang="cs-CZ" dirty="0" err="1" smtClean="0">
                <a:solidFill>
                  <a:srgbClr val="C00000"/>
                </a:solidFill>
              </a:rPr>
              <a:t>imunokomplexy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br>
              <a:rPr lang="cs-CZ" dirty="0" smtClean="0">
                <a:solidFill>
                  <a:srgbClr val="C00000"/>
                </a:solidFill>
              </a:rPr>
            </a:br>
            <a:r>
              <a:rPr lang="cs-CZ" dirty="0" smtClean="0">
                <a:solidFill>
                  <a:srgbClr val="C00000"/>
                </a:solidFill>
              </a:rPr>
              <a:t> typy onemocnění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>
                <a:solidFill>
                  <a:srgbClr val="002060"/>
                </a:solidFill>
              </a:rPr>
              <a:t>Imunokomplexová</a:t>
            </a:r>
            <a:r>
              <a:rPr lang="cs-CZ" dirty="0" smtClean="0">
                <a:solidFill>
                  <a:srgbClr val="002060"/>
                </a:solidFill>
              </a:rPr>
              <a:t> glomerulonefritida</a:t>
            </a:r>
            <a:endParaRPr lang="cs-CZ" dirty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Revmatoidní artritida</a:t>
            </a:r>
            <a:endParaRPr lang="cs-CZ" dirty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Sérová nemoc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Subakutní bakteriální endokarditida</a:t>
            </a:r>
            <a:endParaRPr lang="cs-CZ" dirty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Symptomy malárie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Systémový </a:t>
            </a:r>
            <a:r>
              <a:rPr lang="cs-CZ" dirty="0">
                <a:solidFill>
                  <a:srgbClr val="002060"/>
                </a:solidFill>
              </a:rPr>
              <a:t>lupus </a:t>
            </a:r>
            <a:r>
              <a:rPr lang="cs-CZ" dirty="0" err="1">
                <a:solidFill>
                  <a:srgbClr val="002060"/>
                </a:solidFill>
              </a:rPr>
              <a:t>erythematosus</a:t>
            </a:r>
            <a:endParaRPr lang="cs-CZ" dirty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Farmářské plíce – typ </a:t>
            </a:r>
            <a:r>
              <a:rPr lang="cs-CZ" dirty="0" err="1" smtClean="0">
                <a:solidFill>
                  <a:srgbClr val="002060"/>
                </a:solidFill>
              </a:rPr>
              <a:t>Artushovy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rekace</a:t>
            </a:r>
            <a:endParaRPr lang="cs-CZ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7797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74638"/>
            <a:ext cx="8291512" cy="1858962"/>
          </a:xfrm>
        </p:spPr>
        <p:txBody>
          <a:bodyPr/>
          <a:lstStyle/>
          <a:p>
            <a:pPr eaLnBrk="1" hangingPunct="1"/>
            <a:r>
              <a:rPr lang="cs-CZ" sz="3200" dirty="0" err="1" smtClean="0">
                <a:solidFill>
                  <a:srgbClr val="C00000"/>
                </a:solidFill>
              </a:rPr>
              <a:t>Imunokomplexová</a:t>
            </a:r>
            <a:r>
              <a:rPr lang="cs-CZ" sz="3200" dirty="0" smtClean="0">
                <a:solidFill>
                  <a:srgbClr val="C00000"/>
                </a:solidFill>
              </a:rPr>
              <a:t> onemocnění způsobená ukládáním cirkulujících imunitních komplexů</a:t>
            </a:r>
            <a:br>
              <a:rPr lang="cs-CZ" sz="3200" dirty="0" smtClean="0">
                <a:solidFill>
                  <a:srgbClr val="C00000"/>
                </a:solidFill>
              </a:rPr>
            </a:br>
            <a:r>
              <a:rPr lang="cs-CZ" sz="3200" dirty="0" smtClean="0">
                <a:solidFill>
                  <a:srgbClr val="C00000"/>
                </a:solidFill>
              </a:rPr>
              <a:t>(III. typ imunologické přecitlivělosti)</a:t>
            </a:r>
            <a:endParaRPr lang="en-US" sz="3200" dirty="0" smtClean="0">
              <a:solidFill>
                <a:srgbClr val="C00000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276475"/>
            <a:ext cx="8075240" cy="3849688"/>
          </a:xfrm>
        </p:spPr>
        <p:txBody>
          <a:bodyPr>
            <a:normAutofit lnSpcReduction="10000"/>
          </a:bodyPr>
          <a:lstStyle/>
          <a:p>
            <a:pPr marL="609600" indent="-609600" eaLnBrk="1" hangingPunct="1">
              <a:buFontTx/>
              <a:buNone/>
            </a:pPr>
            <a:r>
              <a:rPr lang="cs-CZ" sz="2800" dirty="0" smtClean="0">
                <a:solidFill>
                  <a:srgbClr val="002060"/>
                </a:solidFill>
              </a:rPr>
              <a:t>Je porušen fyziologický transport a odstraňování</a:t>
            </a:r>
          </a:p>
          <a:p>
            <a:pPr marL="609600" indent="-609600" eaLnBrk="1" hangingPunct="1">
              <a:buFontTx/>
              <a:buNone/>
            </a:pPr>
            <a:r>
              <a:rPr lang="cs-CZ" sz="2800" dirty="0" smtClean="0">
                <a:solidFill>
                  <a:srgbClr val="002060"/>
                </a:solidFill>
              </a:rPr>
              <a:t>imunitních komplexů, důsledkem je lokální zánět</a:t>
            </a:r>
          </a:p>
          <a:p>
            <a:pPr marL="609600" indent="-609600" algn="ctr" eaLnBrk="1" hangingPunct="1">
              <a:buFontTx/>
              <a:buNone/>
            </a:pPr>
            <a:endParaRPr lang="cs-CZ" sz="2800" b="1" i="1" dirty="0" smtClean="0">
              <a:solidFill>
                <a:srgbClr val="002060"/>
              </a:solidFill>
            </a:endParaRPr>
          </a:p>
          <a:p>
            <a:pPr marL="609600" indent="-609600" eaLnBrk="1" hangingPunct="1">
              <a:buFontTx/>
              <a:buAutoNum type="arabicParenR"/>
            </a:pPr>
            <a:r>
              <a:rPr lang="cs-CZ" sz="2800" b="1" dirty="0" smtClean="0">
                <a:solidFill>
                  <a:srgbClr val="002060"/>
                </a:solidFill>
              </a:rPr>
              <a:t>Typ sérové nemoci </a:t>
            </a:r>
            <a:r>
              <a:rPr lang="cs-CZ" sz="2800" dirty="0" smtClean="0">
                <a:solidFill>
                  <a:srgbClr val="002060"/>
                </a:solidFill>
              </a:rPr>
              <a:t>(nadbytek antigenu)</a:t>
            </a:r>
          </a:p>
          <a:p>
            <a:pPr marL="609600" indent="-609600" eaLnBrk="1" hangingPunct="1">
              <a:buFontTx/>
              <a:buNone/>
            </a:pPr>
            <a:r>
              <a:rPr lang="cs-CZ" sz="2800" dirty="0" smtClean="0">
                <a:solidFill>
                  <a:srgbClr val="002060"/>
                </a:solidFill>
              </a:rPr>
              <a:t>       např. u některých autoimunitních chorob, SLE</a:t>
            </a:r>
          </a:p>
          <a:p>
            <a:pPr marL="609600" indent="-609600" eaLnBrk="1" hangingPunct="1">
              <a:buFontTx/>
              <a:buNone/>
            </a:pPr>
            <a:r>
              <a:rPr lang="cs-CZ" sz="2800" dirty="0" smtClean="0">
                <a:solidFill>
                  <a:srgbClr val="002060"/>
                </a:solidFill>
              </a:rPr>
              <a:t>2)   </a:t>
            </a:r>
            <a:r>
              <a:rPr lang="cs-CZ" sz="2800" b="1" dirty="0" smtClean="0">
                <a:solidFill>
                  <a:srgbClr val="002060"/>
                </a:solidFill>
              </a:rPr>
              <a:t>Typ </a:t>
            </a:r>
            <a:r>
              <a:rPr lang="cs-CZ" sz="2800" b="1" dirty="0" err="1" smtClean="0">
                <a:solidFill>
                  <a:srgbClr val="002060"/>
                </a:solidFill>
              </a:rPr>
              <a:t>Arthusovy</a:t>
            </a:r>
            <a:r>
              <a:rPr lang="cs-CZ" sz="2800" b="1" dirty="0" smtClean="0">
                <a:solidFill>
                  <a:srgbClr val="002060"/>
                </a:solidFill>
              </a:rPr>
              <a:t> reakce </a:t>
            </a:r>
            <a:r>
              <a:rPr lang="cs-CZ" sz="2800" dirty="0" smtClean="0">
                <a:solidFill>
                  <a:srgbClr val="002060"/>
                </a:solidFill>
              </a:rPr>
              <a:t>(nadbytek protilátek)</a:t>
            </a:r>
          </a:p>
          <a:p>
            <a:pPr marL="609600" indent="-609600" eaLnBrk="1" hangingPunct="1">
              <a:buFontTx/>
              <a:buNone/>
            </a:pPr>
            <a:r>
              <a:rPr lang="cs-CZ" sz="2800" dirty="0" smtClean="0">
                <a:solidFill>
                  <a:srgbClr val="002060"/>
                </a:solidFill>
              </a:rPr>
              <a:t>       např. </a:t>
            </a:r>
            <a:r>
              <a:rPr lang="cs-CZ" sz="2800" dirty="0" err="1" smtClean="0">
                <a:solidFill>
                  <a:srgbClr val="002060"/>
                </a:solidFill>
              </a:rPr>
              <a:t>uexogenní</a:t>
            </a:r>
            <a:r>
              <a:rPr lang="cs-CZ" sz="2800" dirty="0" smtClean="0">
                <a:solidFill>
                  <a:srgbClr val="002060"/>
                </a:solidFill>
              </a:rPr>
              <a:t> alergická alveolitida, tzv. farmářské plíce</a:t>
            </a:r>
          </a:p>
        </p:txBody>
      </p:sp>
    </p:spTree>
    <p:extLst>
      <p:ext uri="{BB962C8B-B14F-4D97-AF65-F5344CB8AC3E}">
        <p14:creationId xmlns:p14="http://schemas.microsoft.com/office/powerpoint/2010/main" val="76581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>
                <a:solidFill>
                  <a:srgbClr val="C00000"/>
                </a:solidFill>
              </a:rPr>
              <a:t>Sérová nemoc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25" y="1685925"/>
            <a:ext cx="7262813" cy="4181475"/>
          </a:xfrm>
        </p:spPr>
        <p:txBody>
          <a:bodyPr/>
          <a:lstStyle/>
          <a:p>
            <a:pPr eaLnBrk="1" hangingPunct="1"/>
            <a:r>
              <a:rPr lang="cs-CZ" sz="2800" dirty="0" smtClean="0">
                <a:solidFill>
                  <a:srgbClr val="002060"/>
                </a:solidFill>
              </a:rPr>
              <a:t>Objevuje se asi 8-12 dní po podání xenogenního séra.</a:t>
            </a:r>
          </a:p>
          <a:p>
            <a:pPr eaLnBrk="1" hangingPunct="1"/>
            <a:r>
              <a:rPr lang="cs-CZ" sz="2800" dirty="0" smtClean="0">
                <a:solidFill>
                  <a:srgbClr val="002060"/>
                </a:solidFill>
              </a:rPr>
              <a:t>Kopřivka, horečka, artralgie, lymfadenopatie.</a:t>
            </a:r>
          </a:p>
          <a:p>
            <a:pPr eaLnBrk="1" hangingPunct="1"/>
            <a:r>
              <a:rPr lang="cs-CZ" sz="2800" dirty="0" smtClean="0">
                <a:solidFill>
                  <a:srgbClr val="002060"/>
                </a:solidFill>
              </a:rPr>
              <a:t>Albuminurie</a:t>
            </a:r>
          </a:p>
          <a:p>
            <a:pPr eaLnBrk="1" hangingPunct="1"/>
            <a:r>
              <a:rPr lang="cs-CZ" sz="2800" dirty="0" smtClean="0">
                <a:solidFill>
                  <a:srgbClr val="002060"/>
                </a:solidFill>
              </a:rPr>
              <a:t>Histologicky lze prokázat depozita </a:t>
            </a:r>
            <a:r>
              <a:rPr lang="cs-CZ" sz="2800" dirty="0" err="1" smtClean="0">
                <a:solidFill>
                  <a:srgbClr val="002060"/>
                </a:solidFill>
              </a:rPr>
              <a:t>imunokomplexů</a:t>
            </a:r>
            <a:r>
              <a:rPr lang="cs-CZ" sz="2800" dirty="0" smtClean="0">
                <a:solidFill>
                  <a:srgbClr val="002060"/>
                </a:solidFill>
              </a:rPr>
              <a:t> v cévách.</a:t>
            </a:r>
          </a:p>
          <a:p>
            <a:pPr eaLnBrk="1" hangingPunct="1"/>
            <a:r>
              <a:rPr lang="cs-CZ" sz="2800" dirty="0" smtClean="0">
                <a:solidFill>
                  <a:srgbClr val="002060"/>
                </a:solidFill>
              </a:rPr>
              <a:t>Stav spontánně ustupuje, je možno podat antihistaminika, někdy steroidy.</a:t>
            </a:r>
          </a:p>
        </p:txBody>
      </p:sp>
    </p:spTree>
    <p:extLst>
      <p:ext uri="{BB962C8B-B14F-4D97-AF65-F5344CB8AC3E}">
        <p14:creationId xmlns:p14="http://schemas.microsoft.com/office/powerpoint/2010/main" val="205070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erova choro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58875"/>
            <a:ext cx="7043738" cy="569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203848" y="465481"/>
            <a:ext cx="274947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3200" dirty="0" err="1">
                <a:solidFill>
                  <a:srgbClr val="C00000"/>
                </a:solidFill>
                <a:latin typeface="+mj-lt"/>
              </a:rPr>
              <a:t>Sérová</a:t>
            </a:r>
            <a:r>
              <a:rPr lang="en-GB" sz="32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C00000"/>
                </a:solidFill>
                <a:latin typeface="+mj-lt"/>
              </a:rPr>
              <a:t>choroba</a:t>
            </a:r>
            <a:endParaRPr lang="en-GB" sz="32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2840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noAutofit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Indukce imunopatologické reaktivity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dirty="0" smtClean="0">
                <a:solidFill>
                  <a:srgbClr val="002060"/>
                </a:solidFill>
              </a:rPr>
              <a:t>Vnitřní faktory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Genetická dispozice spojená s HLA 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Polymorfismy v genech kódující </a:t>
            </a:r>
            <a:r>
              <a:rPr lang="cs-CZ" dirty="0" err="1" smtClean="0">
                <a:solidFill>
                  <a:srgbClr val="002060"/>
                </a:solidFill>
              </a:rPr>
              <a:t>cytokiny</a:t>
            </a:r>
            <a:r>
              <a:rPr lang="cs-CZ" dirty="0" smtClean="0">
                <a:solidFill>
                  <a:srgbClr val="002060"/>
                </a:solidFill>
              </a:rPr>
              <a:t>, např. TNF</a:t>
            </a:r>
            <a:r>
              <a:rPr lang="el-GR" dirty="0" smtClean="0">
                <a:solidFill>
                  <a:srgbClr val="002060"/>
                </a:solidFill>
              </a:rPr>
              <a:t>α</a:t>
            </a:r>
            <a:r>
              <a:rPr lang="cs-CZ" dirty="0" smtClean="0">
                <a:solidFill>
                  <a:srgbClr val="002060"/>
                </a:solidFill>
              </a:rPr>
              <a:t>, </a:t>
            </a:r>
            <a:r>
              <a:rPr lang="cs-CZ" dirty="0" err="1" smtClean="0">
                <a:solidFill>
                  <a:srgbClr val="002060"/>
                </a:solidFill>
              </a:rPr>
              <a:t>chemokiny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Geny regulující </a:t>
            </a:r>
            <a:r>
              <a:rPr lang="cs-CZ" dirty="0" err="1" smtClean="0">
                <a:solidFill>
                  <a:srgbClr val="002060"/>
                </a:solidFill>
              </a:rPr>
              <a:t>apoptózu</a:t>
            </a:r>
            <a:r>
              <a:rPr lang="cs-CZ" dirty="0" smtClean="0">
                <a:solidFill>
                  <a:srgbClr val="002060"/>
                </a:solidFill>
              </a:rPr>
              <a:t>  - vznik </a:t>
            </a:r>
            <a:r>
              <a:rPr lang="cs-CZ" dirty="0" err="1" smtClean="0">
                <a:solidFill>
                  <a:srgbClr val="002060"/>
                </a:solidFill>
              </a:rPr>
              <a:t>degranulovaná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apoptózy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b="1" dirty="0" smtClean="0">
                <a:solidFill>
                  <a:srgbClr val="002060"/>
                </a:solidFill>
              </a:rPr>
              <a:t>Vnější faktory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Infekční podněty</a:t>
            </a:r>
          </a:p>
          <a:p>
            <a:r>
              <a:rPr lang="cs-CZ" dirty="0" err="1" smtClean="0">
                <a:solidFill>
                  <a:srgbClr val="002060"/>
                </a:solidFill>
              </a:rPr>
              <a:t>Enviromentální</a:t>
            </a:r>
            <a:r>
              <a:rPr lang="cs-CZ" dirty="0" smtClean="0">
                <a:solidFill>
                  <a:srgbClr val="002060"/>
                </a:solidFill>
              </a:rPr>
              <a:t> podněty</a:t>
            </a:r>
          </a:p>
          <a:p>
            <a:r>
              <a:rPr lang="cs-CZ" dirty="0" err="1" smtClean="0">
                <a:solidFill>
                  <a:srgbClr val="002060"/>
                </a:solidFill>
              </a:rPr>
              <a:t>Neuroendokrnní</a:t>
            </a:r>
            <a:r>
              <a:rPr lang="cs-CZ" dirty="0" smtClean="0">
                <a:solidFill>
                  <a:srgbClr val="002060"/>
                </a:solidFill>
              </a:rPr>
              <a:t> regulace</a:t>
            </a:r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07045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rgbClr val="C00000"/>
                </a:solidFill>
              </a:rPr>
              <a:t>Exogenní alergická alveolitida - </a:t>
            </a:r>
            <a:r>
              <a:rPr lang="cs-CZ" dirty="0" err="1">
                <a:solidFill>
                  <a:srgbClr val="C00000"/>
                </a:solidFill>
              </a:rPr>
              <a:t>Arthusova</a:t>
            </a:r>
            <a:r>
              <a:rPr lang="cs-CZ" dirty="0">
                <a:solidFill>
                  <a:srgbClr val="C00000"/>
                </a:solidFill>
              </a:rPr>
              <a:t> reakce</a:t>
            </a:r>
            <a:endParaRPr lang="cs-CZ" altLang="en-US" dirty="0" smtClean="0">
              <a:solidFill>
                <a:srgbClr val="C00000"/>
              </a:solidFill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1463" y="1676400"/>
            <a:ext cx="8872537" cy="418147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en-US" dirty="0" smtClean="0">
                <a:solidFill>
                  <a:srgbClr val="002060"/>
                </a:solidFill>
              </a:rPr>
              <a:t>Příčina – usazování nerozpustných </a:t>
            </a:r>
            <a:r>
              <a:rPr lang="cs-CZ" altLang="en-US" dirty="0" err="1" smtClean="0">
                <a:solidFill>
                  <a:srgbClr val="002060"/>
                </a:solidFill>
              </a:rPr>
              <a:t>imunokomplexů</a:t>
            </a:r>
            <a:r>
              <a:rPr lang="cs-CZ" altLang="en-US" dirty="0" smtClean="0">
                <a:solidFill>
                  <a:srgbClr val="002060"/>
                </a:solidFill>
              </a:rPr>
              <a:t> v plicích.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dirty="0" err="1" smtClean="0">
                <a:solidFill>
                  <a:srgbClr val="002060"/>
                </a:solidFill>
              </a:rPr>
              <a:t>Imunokomplexy</a:t>
            </a:r>
            <a:r>
              <a:rPr lang="cs-CZ" altLang="en-US" dirty="0" smtClean="0">
                <a:solidFill>
                  <a:srgbClr val="002060"/>
                </a:solidFill>
              </a:rPr>
              <a:t> jsou z exogenních </a:t>
            </a:r>
            <a:r>
              <a:rPr lang="cs-CZ" altLang="en-US" dirty="0" err="1" smtClean="0">
                <a:solidFill>
                  <a:srgbClr val="002060"/>
                </a:solidFill>
              </a:rPr>
              <a:t>Ag</a:t>
            </a:r>
            <a:r>
              <a:rPr lang="cs-CZ" altLang="en-US" dirty="0" smtClean="0">
                <a:solidFill>
                  <a:srgbClr val="002060"/>
                </a:solidFill>
              </a:rPr>
              <a:t> a </a:t>
            </a:r>
            <a:r>
              <a:rPr lang="cs-CZ" altLang="en-US" dirty="0" err="1" smtClean="0">
                <a:solidFill>
                  <a:srgbClr val="002060"/>
                </a:solidFill>
              </a:rPr>
              <a:t>IgG</a:t>
            </a:r>
            <a:r>
              <a:rPr lang="cs-CZ" altLang="en-US" dirty="0">
                <a:solidFill>
                  <a:srgbClr val="002060"/>
                </a:solidFill>
              </a:rPr>
              <a:t>.</a:t>
            </a:r>
            <a:endParaRPr lang="cs-CZ" altLang="en-US" dirty="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en-US" dirty="0">
                <a:solidFill>
                  <a:srgbClr val="002060"/>
                </a:solidFill>
              </a:rPr>
              <a:t>6</a:t>
            </a:r>
            <a:r>
              <a:rPr lang="en-US" altLang="en-US" dirty="0" smtClean="0">
                <a:solidFill>
                  <a:srgbClr val="002060"/>
                </a:solidFill>
              </a:rPr>
              <a:t>-8 </a:t>
            </a:r>
            <a:r>
              <a:rPr lang="cs-CZ" altLang="en-US" dirty="0" smtClean="0">
                <a:solidFill>
                  <a:srgbClr val="002060"/>
                </a:solidFill>
              </a:rPr>
              <a:t>hodin po expozici se u pacientů objevuje z</a:t>
            </a:r>
            <a:r>
              <a:rPr lang="cs-CZ" dirty="0" smtClean="0">
                <a:solidFill>
                  <a:srgbClr val="002060"/>
                </a:solidFill>
              </a:rPr>
              <a:t>áchvatovitý kašel, horečka </a:t>
            </a:r>
            <a:r>
              <a:rPr lang="cs-CZ" dirty="0">
                <a:solidFill>
                  <a:srgbClr val="002060"/>
                </a:solidFill>
              </a:rPr>
              <a:t>třesavka, zimnice, malátnost, </a:t>
            </a:r>
            <a:r>
              <a:rPr lang="cs-CZ" dirty="0" smtClean="0">
                <a:solidFill>
                  <a:srgbClr val="002060"/>
                </a:solidFill>
              </a:rPr>
              <a:t>…</a:t>
            </a:r>
            <a:endParaRPr lang="en-US" altLang="en-US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dirty="0" smtClean="0">
                <a:solidFill>
                  <a:srgbClr val="002060"/>
                </a:solidFill>
              </a:rPr>
              <a:t>Opakovaná expozice vede k plicní fibróze.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dirty="0" smtClean="0">
                <a:solidFill>
                  <a:srgbClr val="002060"/>
                </a:solidFill>
              </a:rPr>
              <a:t>Často u chovatelů ptáků (expozice ptačím </a:t>
            </a:r>
            <a:r>
              <a:rPr lang="cs-CZ" altLang="en-US" dirty="0" err="1" smtClean="0">
                <a:solidFill>
                  <a:srgbClr val="002060"/>
                </a:solidFill>
              </a:rPr>
              <a:t>Ag</a:t>
            </a:r>
            <a:r>
              <a:rPr lang="cs-CZ" altLang="en-US" dirty="0" smtClean="0">
                <a:solidFill>
                  <a:srgbClr val="002060"/>
                </a:solidFill>
              </a:rPr>
              <a:t>), farmářů ( plísně v seně), kožešníků, výrobny plesnivých sýrů…</a:t>
            </a:r>
            <a:endParaRPr lang="en-US" altLang="en-US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65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rgbClr val="C00000"/>
                </a:solidFill>
              </a:rPr>
              <a:t>Přecitlivělost oddáleného typu IV.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2060"/>
                </a:solidFill>
              </a:rPr>
              <a:t>Oddálená alergická reakce – </a:t>
            </a: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                              u senzibilizovaného jedince – 24-48hodin.</a:t>
            </a:r>
          </a:p>
          <a:p>
            <a:r>
              <a:rPr lang="cs-CZ" dirty="0" err="1" smtClean="0">
                <a:solidFill>
                  <a:srgbClr val="002060"/>
                </a:solidFill>
              </a:rPr>
              <a:t>Ag</a:t>
            </a:r>
            <a:r>
              <a:rPr lang="cs-CZ" dirty="0" smtClean="0">
                <a:solidFill>
                  <a:srgbClr val="002060"/>
                </a:solidFill>
              </a:rPr>
              <a:t> vyvolá aktivaci T-lymfocytů, které po vývoji do efektorové fáze produkují </a:t>
            </a:r>
            <a:r>
              <a:rPr lang="cs-CZ" dirty="0" err="1" smtClean="0">
                <a:solidFill>
                  <a:srgbClr val="002060"/>
                </a:solidFill>
              </a:rPr>
              <a:t>cytokiny</a:t>
            </a:r>
            <a:r>
              <a:rPr lang="cs-CZ" dirty="0" smtClean="0">
                <a:solidFill>
                  <a:srgbClr val="002060"/>
                </a:solidFill>
              </a:rPr>
              <a:t> – ovlivnění IS.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Výsledkem je infiltrace tkáně lymfocyty, monocyty makrofágy a někdy i nekróza tkáně vyvolaná přímým účinkem těchto buněk.</a:t>
            </a:r>
            <a:endParaRPr lang="cs-CZ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7240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Přecitlivělost oddáleného typu IV. </a:t>
            </a:r>
            <a:r>
              <a:rPr lang="cs-CZ" dirty="0">
                <a:solidFill>
                  <a:srgbClr val="C00000"/>
                </a:solidFill>
              </a:rPr>
              <a:t/>
            </a:r>
            <a:br>
              <a:rPr lang="cs-CZ" dirty="0">
                <a:solidFill>
                  <a:srgbClr val="C00000"/>
                </a:solidFill>
              </a:rPr>
            </a:br>
            <a:r>
              <a:rPr lang="cs-CZ" dirty="0">
                <a:solidFill>
                  <a:srgbClr val="C00000"/>
                </a:solidFill>
              </a:rPr>
              <a:t>z</a:t>
            </a:r>
            <a:r>
              <a:rPr lang="cs-CZ" dirty="0" smtClean="0">
                <a:solidFill>
                  <a:srgbClr val="C00000"/>
                </a:solidFill>
              </a:rPr>
              <a:t>ávislá na </a:t>
            </a:r>
            <a:r>
              <a:rPr lang="cs-CZ" dirty="0" err="1" smtClean="0">
                <a:solidFill>
                  <a:srgbClr val="C00000"/>
                </a:solidFill>
              </a:rPr>
              <a:t>Th</a:t>
            </a:r>
            <a:r>
              <a:rPr lang="cs-CZ" dirty="0" smtClean="0">
                <a:solidFill>
                  <a:srgbClr val="C00000"/>
                </a:solidFill>
              </a:rPr>
              <a:t> buňkách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Lokální reakce závislá na Th1 buňkách.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Umělá imunizace zvířete intradermálně </a:t>
            </a:r>
            <a:r>
              <a:rPr lang="cs-CZ" dirty="0" err="1" smtClean="0">
                <a:solidFill>
                  <a:srgbClr val="002060"/>
                </a:solidFill>
              </a:rPr>
              <a:t>Ag</a:t>
            </a: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(usmrcené mykobakterie).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Vznik </a:t>
            </a:r>
            <a:r>
              <a:rPr lang="cs-CZ" dirty="0" err="1" smtClean="0">
                <a:solidFill>
                  <a:srgbClr val="002060"/>
                </a:solidFill>
              </a:rPr>
              <a:t>Ag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spec</a:t>
            </a:r>
            <a:r>
              <a:rPr lang="cs-CZ" dirty="0" smtClean="0">
                <a:solidFill>
                  <a:srgbClr val="002060"/>
                </a:solidFill>
              </a:rPr>
              <a:t> Th1 buněk.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Po několika týdnech opětovná injekce stejného </a:t>
            </a:r>
            <a:r>
              <a:rPr lang="cs-CZ" dirty="0" err="1" smtClean="0">
                <a:solidFill>
                  <a:srgbClr val="002060"/>
                </a:solidFill>
              </a:rPr>
              <a:t>Ag</a:t>
            </a:r>
            <a:r>
              <a:rPr lang="cs-CZ" dirty="0" smtClean="0">
                <a:solidFill>
                  <a:srgbClr val="002060"/>
                </a:solidFill>
              </a:rPr>
              <a:t>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Do místa vpichu putují Th1 lymfocyty a makrofágy, vzájemná stimulace IFN</a:t>
            </a:r>
            <a:r>
              <a:rPr lang="el-GR" dirty="0" smtClean="0">
                <a:solidFill>
                  <a:srgbClr val="002060"/>
                </a:solidFill>
              </a:rPr>
              <a:t>γ</a:t>
            </a:r>
            <a:r>
              <a:rPr lang="cs-CZ" dirty="0" smtClean="0">
                <a:solidFill>
                  <a:srgbClr val="002060"/>
                </a:solidFill>
              </a:rPr>
              <a:t>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24-72 hod– </a:t>
            </a:r>
            <a:r>
              <a:rPr lang="cs-CZ" dirty="0">
                <a:solidFill>
                  <a:srgbClr val="002060"/>
                </a:solidFill>
              </a:rPr>
              <a:t>lokální </a:t>
            </a:r>
            <a:r>
              <a:rPr lang="cs-CZ" dirty="0" smtClean="0">
                <a:solidFill>
                  <a:srgbClr val="002060"/>
                </a:solidFill>
              </a:rPr>
              <a:t>reakce- tvrdý otok způsobený buněčnou infiltrací.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Reakce je fyziologicky namířená proti intracelulárním parazitům.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Zároveň dochází k poškození tkáně, později k nekrózám.</a:t>
            </a:r>
          </a:p>
          <a:p>
            <a:endParaRPr lang="cs-CZ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23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Reakce pozdní přecitlivělosti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68760"/>
            <a:ext cx="9036496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33094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Reakce pozdní přecitlivělosti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68760"/>
            <a:ext cx="8928992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1175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rgbClr val="C00000"/>
                </a:solidFill>
              </a:rPr>
              <a:t>Přecitlivělost oddáleného typu IV</a:t>
            </a:r>
            <a:r>
              <a:rPr lang="cs-CZ" dirty="0" smtClean="0">
                <a:solidFill>
                  <a:srgbClr val="C00000"/>
                </a:solidFill>
              </a:rPr>
              <a:t>. </a:t>
            </a:r>
            <a:r>
              <a:rPr lang="cs-CZ" dirty="0">
                <a:solidFill>
                  <a:srgbClr val="C00000"/>
                </a:solidFill>
              </a:rPr>
              <a:t>závislá na </a:t>
            </a:r>
            <a:r>
              <a:rPr lang="cs-CZ" dirty="0" err="1">
                <a:solidFill>
                  <a:srgbClr val="C00000"/>
                </a:solidFill>
              </a:rPr>
              <a:t>Th</a:t>
            </a:r>
            <a:r>
              <a:rPr lang="cs-CZ" dirty="0">
                <a:solidFill>
                  <a:srgbClr val="C00000"/>
                </a:solidFill>
              </a:rPr>
              <a:t> buňkách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cs-CZ" dirty="0" smtClean="0">
              <a:solidFill>
                <a:srgbClr val="002060"/>
              </a:solidFill>
            </a:endParaRPr>
          </a:p>
          <a:p>
            <a:r>
              <a:rPr lang="cs-CZ" sz="3500" dirty="0" smtClean="0">
                <a:solidFill>
                  <a:srgbClr val="002060"/>
                </a:solidFill>
              </a:rPr>
              <a:t>Reakce oddáleného typu je podstatou 	tuberkulinové reakce - zjišťování stavu      	imunity proti tuberkulóze</a:t>
            </a:r>
          </a:p>
          <a:p>
            <a:pPr marL="457200" lvl="1" indent="0">
              <a:buNone/>
            </a:pPr>
            <a:r>
              <a:rPr lang="cs-CZ" sz="3500" dirty="0">
                <a:solidFill>
                  <a:srgbClr val="002060"/>
                </a:solidFill>
              </a:rPr>
              <a:t>	</a:t>
            </a:r>
            <a:r>
              <a:rPr lang="cs-CZ" sz="3500" dirty="0" smtClean="0">
                <a:solidFill>
                  <a:srgbClr val="002060"/>
                </a:solidFill>
              </a:rPr>
              <a:t>poškozování tkání během 	</a:t>
            </a:r>
            <a:r>
              <a:rPr lang="cs-CZ" sz="3500" dirty="0" err="1" smtClean="0">
                <a:solidFill>
                  <a:srgbClr val="002060"/>
                </a:solidFill>
              </a:rPr>
              <a:t>mykobakteriálních</a:t>
            </a:r>
            <a:r>
              <a:rPr lang="cs-CZ" sz="3500" dirty="0" smtClean="0">
                <a:solidFill>
                  <a:srgbClr val="002060"/>
                </a:solidFill>
              </a:rPr>
              <a:t> infekcích</a:t>
            </a:r>
          </a:p>
          <a:p>
            <a:pPr marL="457200" lvl="1" indent="0">
              <a:buNone/>
            </a:pPr>
            <a:r>
              <a:rPr lang="cs-CZ" sz="3500" dirty="0" smtClean="0">
                <a:solidFill>
                  <a:srgbClr val="002060"/>
                </a:solidFill>
              </a:rPr>
              <a:t>	vznik granulomu, sarkoidózy, 	</a:t>
            </a:r>
            <a:r>
              <a:rPr lang="cs-CZ" sz="3500" dirty="0" err="1" smtClean="0">
                <a:solidFill>
                  <a:srgbClr val="002060"/>
                </a:solidFill>
              </a:rPr>
              <a:t>granulomatózních</a:t>
            </a:r>
            <a:r>
              <a:rPr lang="cs-CZ" sz="3500" dirty="0" smtClean="0">
                <a:solidFill>
                  <a:srgbClr val="002060"/>
                </a:solidFill>
              </a:rPr>
              <a:t> vaskulitid</a:t>
            </a:r>
          </a:p>
          <a:p>
            <a:pPr marL="457200" lvl="1" indent="0">
              <a:buNone/>
            </a:pPr>
            <a:endParaRPr lang="cs-CZ" sz="3200" dirty="0" smtClean="0"/>
          </a:p>
          <a:p>
            <a:pPr marL="457200" lvl="1" indent="0">
              <a:buNone/>
            </a:pPr>
            <a:r>
              <a:rPr lang="cs-CZ" sz="3200" dirty="0" smtClean="0"/>
              <a:t>	</a:t>
            </a:r>
          </a:p>
          <a:p>
            <a:pPr marL="457200" lvl="1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26985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Granulom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15362" name="Picture 2" descr="Revisiting the role of the granuloma in tuberculo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8352928" cy="480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915816" y="630932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Th1, </a:t>
            </a:r>
            <a:r>
              <a:rPr lang="cs-CZ" dirty="0" err="1" smtClean="0"/>
              <a:t>Th</a:t>
            </a:r>
            <a:r>
              <a:rPr lang="cs-CZ" dirty="0" smtClean="0"/>
              <a:t> 17 lymfocyty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572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74638"/>
            <a:ext cx="7859216" cy="164219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3600" dirty="0" smtClean="0">
                <a:solidFill>
                  <a:srgbClr val="C00000"/>
                </a:solidFill>
              </a:rPr>
              <a:t/>
            </a:r>
            <a:br>
              <a:rPr lang="cs-CZ" sz="3600" dirty="0" smtClean="0">
                <a:solidFill>
                  <a:srgbClr val="C00000"/>
                </a:solidFill>
              </a:rPr>
            </a:br>
            <a:r>
              <a:rPr lang="cs-CZ" sz="4000" dirty="0" smtClean="0">
                <a:solidFill>
                  <a:srgbClr val="C00000"/>
                </a:solidFill>
              </a:rPr>
              <a:t>Příklady chorob, v jejichž patogenezi se uplatňují Th1 lymfocyty a IFN</a:t>
            </a:r>
            <a:r>
              <a:rPr lang="el-GR" sz="4000" dirty="0" smtClean="0">
                <a:solidFill>
                  <a:srgbClr val="C00000"/>
                </a:solidFill>
              </a:rPr>
              <a:t>γ</a:t>
            </a:r>
            <a:endParaRPr lang="en-US" sz="4000" dirty="0" smtClean="0">
              <a:solidFill>
                <a:srgbClr val="C00000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2060575"/>
            <a:ext cx="7725296" cy="4525963"/>
          </a:xfrm>
        </p:spPr>
        <p:txBody>
          <a:bodyPr/>
          <a:lstStyle/>
          <a:p>
            <a:pPr eaLnBrk="1" hangingPunct="1"/>
            <a:endParaRPr lang="cs-CZ" dirty="0" smtClean="0">
              <a:solidFill>
                <a:srgbClr val="002060"/>
              </a:solidFill>
            </a:endParaRPr>
          </a:p>
          <a:p>
            <a:pPr eaLnBrk="1" hangingPunct="1"/>
            <a:r>
              <a:rPr lang="cs-CZ" dirty="0" smtClean="0">
                <a:solidFill>
                  <a:srgbClr val="002060"/>
                </a:solidFill>
              </a:rPr>
              <a:t>Kontaktní ekzém</a:t>
            </a:r>
          </a:p>
          <a:p>
            <a:pPr eaLnBrk="1" hangingPunct="1"/>
            <a:r>
              <a:rPr lang="cs-CZ" dirty="0" smtClean="0">
                <a:solidFill>
                  <a:srgbClr val="002060"/>
                </a:solidFill>
              </a:rPr>
              <a:t>Některé typy vaskulitidy</a:t>
            </a:r>
          </a:p>
          <a:p>
            <a:pPr eaLnBrk="1" hangingPunct="1"/>
            <a:r>
              <a:rPr lang="cs-CZ" dirty="0" err="1" smtClean="0">
                <a:solidFill>
                  <a:srgbClr val="002060"/>
                </a:solidFill>
              </a:rPr>
              <a:t>Sclerosis</a:t>
            </a:r>
            <a:r>
              <a:rPr lang="cs-CZ" dirty="0" smtClean="0">
                <a:solidFill>
                  <a:srgbClr val="002060"/>
                </a:solidFill>
              </a:rPr>
              <a:t> multiplex</a:t>
            </a:r>
            <a:endParaRPr lang="en-US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87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rgbClr val="C00000"/>
                </a:solidFill>
              </a:rPr>
              <a:t>Přecitlivělost oddáleného typu IV. </a:t>
            </a:r>
            <a:br>
              <a:rPr lang="cs-CZ" dirty="0">
                <a:solidFill>
                  <a:srgbClr val="C00000"/>
                </a:solidFill>
              </a:rPr>
            </a:br>
            <a:r>
              <a:rPr lang="cs-CZ" dirty="0" smtClean="0">
                <a:solidFill>
                  <a:srgbClr val="C00000"/>
                </a:solidFill>
              </a:rPr>
              <a:t>závislá </a:t>
            </a:r>
            <a:r>
              <a:rPr lang="cs-CZ" dirty="0">
                <a:solidFill>
                  <a:srgbClr val="C00000"/>
                </a:solidFill>
              </a:rPr>
              <a:t>na </a:t>
            </a:r>
            <a:r>
              <a:rPr lang="cs-CZ" dirty="0" err="1" smtClean="0">
                <a:solidFill>
                  <a:srgbClr val="C00000"/>
                </a:solidFill>
              </a:rPr>
              <a:t>Tc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>
                <a:solidFill>
                  <a:srgbClr val="C00000"/>
                </a:solidFill>
              </a:rPr>
              <a:t>buňkách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2060"/>
                </a:solidFill>
              </a:rPr>
              <a:t>Odstraňování </a:t>
            </a: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např. virem napadených </a:t>
            </a:r>
            <a:r>
              <a:rPr lang="cs-CZ" dirty="0" err="1" smtClean="0">
                <a:solidFill>
                  <a:srgbClr val="002060"/>
                </a:solidFill>
              </a:rPr>
              <a:t>buěnk</a:t>
            </a:r>
            <a:r>
              <a:rPr lang="cs-CZ" dirty="0" smtClean="0">
                <a:solidFill>
                  <a:srgbClr val="002060"/>
                </a:solidFill>
              </a:rPr>
              <a:t> aktivovanými  </a:t>
            </a:r>
            <a:r>
              <a:rPr lang="cs-CZ" dirty="0" err="1" smtClean="0">
                <a:solidFill>
                  <a:srgbClr val="002060"/>
                </a:solidFill>
              </a:rPr>
              <a:t>Tc</a:t>
            </a:r>
            <a:r>
              <a:rPr lang="cs-CZ" dirty="0" smtClean="0">
                <a:solidFill>
                  <a:srgbClr val="002060"/>
                </a:solidFill>
              </a:rPr>
              <a:t>  lymfocyty.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Uplatnění prozánětlivých </a:t>
            </a:r>
            <a:r>
              <a:rPr lang="cs-CZ" dirty="0" err="1" smtClean="0">
                <a:solidFill>
                  <a:srgbClr val="002060"/>
                </a:solidFill>
              </a:rPr>
              <a:t>cytokinů</a:t>
            </a:r>
            <a:r>
              <a:rPr lang="cs-CZ" dirty="0" smtClean="0">
                <a:solidFill>
                  <a:srgbClr val="002060"/>
                </a:solidFill>
              </a:rPr>
              <a:t> IL-17.</a:t>
            </a:r>
            <a:endParaRPr lang="cs-CZ" dirty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Fyziologická reakce x dochází ke tkáňovému poškození  např. játra při hepatitidách – odstranění infikovaných </a:t>
            </a:r>
            <a:r>
              <a:rPr lang="cs-CZ" dirty="0" err="1" smtClean="0">
                <a:solidFill>
                  <a:srgbClr val="002060"/>
                </a:solidFill>
              </a:rPr>
              <a:t>hepatocytů</a:t>
            </a:r>
            <a:r>
              <a:rPr lang="cs-CZ" dirty="0" smtClean="0">
                <a:solidFill>
                  <a:srgbClr val="002060"/>
                </a:solidFill>
              </a:rPr>
              <a:t>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Bývá kombinovaná s Th1 reakcí.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Vyvolává akutní </a:t>
            </a:r>
            <a:r>
              <a:rPr lang="cs-CZ" dirty="0" err="1" smtClean="0">
                <a:solidFill>
                  <a:srgbClr val="002060"/>
                </a:solidFill>
              </a:rPr>
              <a:t>rejekci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transpl</a:t>
            </a:r>
            <a:r>
              <a:rPr lang="cs-CZ" dirty="0" smtClean="0">
                <a:solidFill>
                  <a:srgbClr val="002060"/>
                </a:solidFill>
              </a:rPr>
              <a:t>. orgánu.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456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Reakce pozdní přecitlivělosti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89" y="1417638"/>
            <a:ext cx="9173289" cy="553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044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Vznik poškození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2060"/>
                </a:solidFill>
              </a:rPr>
              <a:t>Působením obranných reakcí proti patogenům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Projevuje se:</a:t>
            </a:r>
          </a:p>
          <a:p>
            <a:pPr lvl="1"/>
            <a:r>
              <a:rPr lang="cs-CZ" dirty="0" smtClean="0">
                <a:solidFill>
                  <a:srgbClr val="002060"/>
                </a:solidFill>
              </a:rPr>
              <a:t>Neadekvátní reakce na neškodné vnější antigeny (alergie, hypersenzitivita)</a:t>
            </a:r>
          </a:p>
          <a:p>
            <a:pPr lvl="1"/>
            <a:r>
              <a:rPr lang="cs-CZ" dirty="0" smtClean="0">
                <a:solidFill>
                  <a:srgbClr val="002060"/>
                </a:solidFill>
              </a:rPr>
              <a:t>Reakcí imunitního systému na </a:t>
            </a:r>
            <a:r>
              <a:rPr lang="cs-CZ" dirty="0" err="1" smtClean="0">
                <a:solidFill>
                  <a:srgbClr val="002060"/>
                </a:solidFill>
              </a:rPr>
              <a:t>autoantigeny</a:t>
            </a:r>
            <a:r>
              <a:rPr lang="cs-CZ" dirty="0" smtClean="0">
                <a:solidFill>
                  <a:srgbClr val="002060"/>
                </a:solidFill>
              </a:rPr>
              <a:t> (autoimunitní reakce)</a:t>
            </a:r>
          </a:p>
          <a:p>
            <a:pPr lvl="1"/>
            <a:endParaRPr lang="cs-CZ" dirty="0"/>
          </a:p>
          <a:p>
            <a:pPr lvl="1"/>
            <a:endParaRPr lang="cs-CZ" dirty="0" smtClean="0"/>
          </a:p>
          <a:p>
            <a:pPr lvl="1"/>
            <a:endParaRPr lang="cs-CZ" dirty="0"/>
          </a:p>
          <a:p>
            <a:pPr lvl="1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42759811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Příklad oddálené přecitlivělosti IV. typu - Diabetes </a:t>
            </a:r>
            <a:r>
              <a:rPr lang="cs-CZ" dirty="0" err="1" smtClean="0">
                <a:solidFill>
                  <a:srgbClr val="C00000"/>
                </a:solidFill>
              </a:rPr>
              <a:t>mellitus</a:t>
            </a:r>
            <a:r>
              <a:rPr lang="cs-CZ" dirty="0" smtClean="0">
                <a:solidFill>
                  <a:srgbClr val="C00000"/>
                </a:solidFill>
              </a:rPr>
              <a:t> I. typu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800"/>
            <a:ext cx="2602632" cy="4497363"/>
          </a:xfrm>
        </p:spPr>
        <p:txBody>
          <a:bodyPr/>
          <a:lstStyle/>
          <a:p>
            <a:r>
              <a:rPr lang="cs-CZ" dirty="0" smtClean="0">
                <a:solidFill>
                  <a:srgbClr val="002060"/>
                </a:solidFill>
              </a:rPr>
              <a:t>Cytotoxické B-lymfocyty napadají </a:t>
            </a:r>
            <a:r>
              <a:rPr lang="el-GR" dirty="0" smtClean="0">
                <a:solidFill>
                  <a:srgbClr val="002060"/>
                </a:solidFill>
              </a:rPr>
              <a:t>β</a:t>
            </a:r>
            <a:r>
              <a:rPr lang="cs-CZ" dirty="0" smtClean="0">
                <a:solidFill>
                  <a:srgbClr val="002060"/>
                </a:solidFill>
              </a:rPr>
              <a:t>-buňky v pankreatu tvořící insulin</a:t>
            </a:r>
            <a:endParaRPr lang="cs-CZ" dirty="0">
              <a:solidFill>
                <a:srgbClr val="00206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1556792"/>
            <a:ext cx="5746032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2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Autoimunitní choroby</a:t>
            </a:r>
            <a:endParaRPr lang="cs-CZ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24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260350"/>
            <a:ext cx="8229600" cy="1143000"/>
          </a:xfrm>
        </p:spPr>
        <p:txBody>
          <a:bodyPr anchor="b"/>
          <a:lstStyle/>
          <a:p>
            <a:r>
              <a:rPr lang="cs-CZ" dirty="0">
                <a:solidFill>
                  <a:srgbClr val="C00000"/>
                </a:solidFill>
              </a:rPr>
              <a:t>Autoimunitní choroby</a:t>
            </a:r>
            <a:endParaRPr lang="cs-CZ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Tx/>
              <a:buNone/>
            </a:pPr>
            <a:endParaRPr lang="cs-CZ" dirty="0"/>
          </a:p>
          <a:p>
            <a:r>
              <a:rPr lang="cs-CZ" dirty="0">
                <a:solidFill>
                  <a:srgbClr val="002060"/>
                </a:solidFill>
              </a:rPr>
              <a:t>O</a:t>
            </a:r>
            <a:r>
              <a:rPr lang="cs-CZ" dirty="0" smtClean="0">
                <a:solidFill>
                  <a:srgbClr val="002060"/>
                </a:solidFill>
              </a:rPr>
              <a:t>nemocnění</a:t>
            </a:r>
            <a:r>
              <a:rPr lang="cs-CZ" dirty="0">
                <a:solidFill>
                  <a:srgbClr val="002060"/>
                </a:solidFill>
              </a:rPr>
              <a:t>, při kterém </a:t>
            </a:r>
            <a:r>
              <a:rPr lang="cs-CZ" b="1" dirty="0">
                <a:solidFill>
                  <a:srgbClr val="002060"/>
                </a:solidFill>
              </a:rPr>
              <a:t>autoprotilátky</a:t>
            </a:r>
            <a:r>
              <a:rPr lang="cs-CZ" dirty="0">
                <a:solidFill>
                  <a:srgbClr val="002060"/>
                </a:solidFill>
              </a:rPr>
              <a:t> nebo </a:t>
            </a:r>
            <a:r>
              <a:rPr lang="cs-CZ" b="1" dirty="0" err="1">
                <a:solidFill>
                  <a:srgbClr val="002060"/>
                </a:solidFill>
              </a:rPr>
              <a:t>autoreaktivní</a:t>
            </a:r>
            <a:r>
              <a:rPr lang="cs-CZ" b="1" dirty="0">
                <a:solidFill>
                  <a:srgbClr val="002060"/>
                </a:solidFill>
              </a:rPr>
              <a:t> T-lymfocyty</a:t>
            </a:r>
            <a:r>
              <a:rPr lang="cs-CZ" dirty="0">
                <a:solidFill>
                  <a:srgbClr val="002060"/>
                </a:solidFill>
              </a:rPr>
              <a:t> vedou k poškození vlastních buněk nebo </a:t>
            </a:r>
            <a:r>
              <a:rPr lang="cs-CZ" dirty="0" smtClean="0">
                <a:solidFill>
                  <a:srgbClr val="002060"/>
                </a:solidFill>
              </a:rPr>
              <a:t>tkání.</a:t>
            </a:r>
            <a:endParaRPr lang="cs-CZ" dirty="0">
              <a:solidFill>
                <a:srgbClr val="002060"/>
              </a:solidFill>
            </a:endParaRPr>
          </a:p>
          <a:p>
            <a:pPr>
              <a:buFontTx/>
              <a:buNone/>
            </a:pPr>
            <a:endParaRPr lang="cs-CZ" dirty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Postihují </a:t>
            </a:r>
            <a:r>
              <a:rPr lang="cs-CZ" dirty="0">
                <a:solidFill>
                  <a:srgbClr val="002060"/>
                </a:solidFill>
              </a:rPr>
              <a:t>5-7% populace, především </a:t>
            </a:r>
            <a:r>
              <a:rPr lang="cs-CZ" dirty="0" smtClean="0">
                <a:solidFill>
                  <a:srgbClr val="002060"/>
                </a:solidFill>
              </a:rPr>
              <a:t>ženy.</a:t>
            </a:r>
            <a:endParaRPr lang="cs-CZ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3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Indukce autoimunitní imunopatologické reaktivity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 smtClean="0">
                <a:solidFill>
                  <a:srgbClr val="002060"/>
                </a:solidFill>
              </a:rPr>
              <a:t>Vnitřní faktory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Genetická dispozice spojená s HLA 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Polymorfismy v genech </a:t>
            </a:r>
            <a:r>
              <a:rPr lang="cs-CZ" dirty="0" err="1" smtClean="0">
                <a:solidFill>
                  <a:srgbClr val="002060"/>
                </a:solidFill>
              </a:rPr>
              <a:t>kodůjící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cytokiny</a:t>
            </a:r>
            <a:r>
              <a:rPr lang="cs-CZ" dirty="0" smtClean="0">
                <a:solidFill>
                  <a:srgbClr val="002060"/>
                </a:solidFill>
              </a:rPr>
              <a:t>, např. TNF</a:t>
            </a:r>
            <a:r>
              <a:rPr lang="el-GR" dirty="0" smtClean="0">
                <a:solidFill>
                  <a:srgbClr val="002060"/>
                </a:solidFill>
              </a:rPr>
              <a:t>α</a:t>
            </a:r>
            <a:r>
              <a:rPr lang="cs-CZ" dirty="0" smtClean="0">
                <a:solidFill>
                  <a:srgbClr val="002060"/>
                </a:solidFill>
              </a:rPr>
              <a:t>, </a:t>
            </a:r>
            <a:r>
              <a:rPr lang="cs-CZ" dirty="0" err="1" smtClean="0">
                <a:solidFill>
                  <a:srgbClr val="002060"/>
                </a:solidFill>
              </a:rPr>
              <a:t>chemokiny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Geny regulující </a:t>
            </a:r>
            <a:r>
              <a:rPr lang="cs-CZ" dirty="0" err="1" smtClean="0">
                <a:solidFill>
                  <a:srgbClr val="002060"/>
                </a:solidFill>
              </a:rPr>
              <a:t>apoptózu</a:t>
            </a:r>
            <a:r>
              <a:rPr lang="cs-CZ" dirty="0" smtClean="0">
                <a:solidFill>
                  <a:srgbClr val="002060"/>
                </a:solidFill>
              </a:rPr>
              <a:t> - vznik </a:t>
            </a:r>
            <a:r>
              <a:rPr lang="cs-CZ" dirty="0" err="1" smtClean="0">
                <a:solidFill>
                  <a:srgbClr val="002060"/>
                </a:solidFill>
              </a:rPr>
              <a:t>degranulované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apoptózy</a:t>
            </a:r>
            <a:endParaRPr lang="cs-CZ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cs-CZ" b="1" dirty="0" smtClean="0">
                <a:solidFill>
                  <a:srgbClr val="002060"/>
                </a:solidFill>
              </a:rPr>
              <a:t>Vnější faktory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Infekční podněty</a:t>
            </a:r>
          </a:p>
          <a:p>
            <a:r>
              <a:rPr lang="cs-CZ" dirty="0" err="1" smtClean="0">
                <a:solidFill>
                  <a:srgbClr val="002060"/>
                </a:solidFill>
              </a:rPr>
              <a:t>Enviromentální</a:t>
            </a:r>
            <a:r>
              <a:rPr lang="cs-CZ" dirty="0" smtClean="0">
                <a:solidFill>
                  <a:srgbClr val="002060"/>
                </a:solidFill>
              </a:rPr>
              <a:t> podněty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Neuroendokrinní regulace</a:t>
            </a:r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75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74712"/>
          </a:xfrm>
        </p:spPr>
        <p:txBody>
          <a:bodyPr anchor="b"/>
          <a:lstStyle/>
          <a:p>
            <a:pPr eaLnBrk="1" hangingPunct="1"/>
            <a:r>
              <a:rPr lang="cs-CZ" dirty="0" err="1" smtClean="0">
                <a:solidFill>
                  <a:srgbClr val="C00000"/>
                </a:solidFill>
              </a:rPr>
              <a:t>Imunopatogeneze</a:t>
            </a:r>
            <a:endParaRPr lang="cs-CZ" dirty="0" smtClean="0">
              <a:solidFill>
                <a:srgbClr val="C00000"/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268413"/>
            <a:ext cx="7772400" cy="5256212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cs-CZ" b="1" dirty="0" smtClean="0">
                <a:solidFill>
                  <a:srgbClr val="002060"/>
                </a:solidFill>
              </a:rPr>
              <a:t>Molekulární mimikry </a:t>
            </a:r>
          </a:p>
          <a:p>
            <a:pPr eaLnBrk="1" hangingPunct="1">
              <a:buFontTx/>
              <a:buNone/>
            </a:pPr>
            <a:r>
              <a:rPr lang="cs-CZ" dirty="0" err="1" smtClean="0">
                <a:solidFill>
                  <a:srgbClr val="002060"/>
                </a:solidFill>
              </a:rPr>
              <a:t>Streptococcus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pyogenes</a:t>
            </a:r>
            <a:r>
              <a:rPr lang="cs-CZ" dirty="0" smtClean="0">
                <a:solidFill>
                  <a:srgbClr val="002060"/>
                </a:solidFill>
              </a:rPr>
              <a:t> A- protein M -antigeny srdečních chlopní,</a:t>
            </a:r>
          </a:p>
          <a:p>
            <a:pPr eaLnBrk="1" hangingPunct="1">
              <a:buFontTx/>
              <a:buNone/>
            </a:pPr>
            <a:r>
              <a:rPr lang="cs-CZ" dirty="0" err="1" smtClean="0">
                <a:solidFill>
                  <a:srgbClr val="002060"/>
                </a:solidFill>
              </a:rPr>
              <a:t>Coxsackie</a:t>
            </a:r>
            <a:r>
              <a:rPr lang="cs-CZ" dirty="0" smtClean="0">
                <a:solidFill>
                  <a:srgbClr val="002060"/>
                </a:solidFill>
              </a:rPr>
              <a:t>-virus, </a:t>
            </a:r>
            <a:r>
              <a:rPr lang="cs-CZ" dirty="0" err="1" smtClean="0">
                <a:solidFill>
                  <a:srgbClr val="002060"/>
                </a:solidFill>
              </a:rPr>
              <a:t>cytomegalovirus</a:t>
            </a:r>
            <a:r>
              <a:rPr lang="cs-CZ" dirty="0" smtClean="0">
                <a:solidFill>
                  <a:srgbClr val="002060"/>
                </a:solidFill>
              </a:rPr>
              <a:t> – glutamát-dekarboxyláza v pankreatu,</a:t>
            </a:r>
          </a:p>
          <a:p>
            <a:pPr eaLnBrk="1" hangingPunct="1">
              <a:buFontTx/>
              <a:buNone/>
            </a:pPr>
            <a:r>
              <a:rPr lang="cs-CZ" dirty="0" err="1" smtClean="0">
                <a:solidFill>
                  <a:srgbClr val="002060"/>
                </a:solidFill>
              </a:rPr>
              <a:t>Klebsiella</a:t>
            </a:r>
            <a:r>
              <a:rPr lang="cs-CZ" dirty="0" smtClean="0">
                <a:solidFill>
                  <a:srgbClr val="002060"/>
                </a:solidFill>
              </a:rPr>
              <a:t> – HLA B27 – </a:t>
            </a:r>
            <a:r>
              <a:rPr lang="cs-CZ" dirty="0" err="1" smtClean="0">
                <a:solidFill>
                  <a:srgbClr val="002060"/>
                </a:solidFill>
              </a:rPr>
              <a:t>ankylosující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spondylitida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</a:p>
          <a:p>
            <a:pPr eaLnBrk="1" hangingPunct="1">
              <a:buFontTx/>
              <a:buNone/>
            </a:pPr>
            <a:r>
              <a:rPr lang="cs-CZ" dirty="0" err="1" smtClean="0">
                <a:solidFill>
                  <a:srgbClr val="002060"/>
                </a:solidFill>
              </a:rPr>
              <a:t>Poliovirus</a:t>
            </a:r>
            <a:r>
              <a:rPr lang="cs-CZ" dirty="0" smtClean="0">
                <a:solidFill>
                  <a:srgbClr val="002060"/>
                </a:solidFill>
              </a:rPr>
              <a:t> – receptor pro acetylcholin –</a:t>
            </a:r>
            <a:r>
              <a:rPr lang="cs-CZ" dirty="0" err="1" smtClean="0">
                <a:solidFill>
                  <a:srgbClr val="002060"/>
                </a:solidFill>
              </a:rPr>
              <a:t>myasthenia</a:t>
            </a:r>
            <a:r>
              <a:rPr lang="cs-CZ" dirty="0" smtClean="0">
                <a:solidFill>
                  <a:srgbClr val="002060"/>
                </a:solidFill>
              </a:rPr>
              <a:t> gravis</a:t>
            </a:r>
          </a:p>
          <a:p>
            <a:pPr eaLnBrk="1" hangingPunct="1">
              <a:buFontTx/>
              <a:buNone/>
            </a:pPr>
            <a:endParaRPr lang="cs-CZ" u="sng" dirty="0" smtClean="0"/>
          </a:p>
        </p:txBody>
      </p:sp>
    </p:spTree>
    <p:extLst>
      <p:ext uri="{BB962C8B-B14F-4D97-AF65-F5344CB8AC3E}">
        <p14:creationId xmlns:p14="http://schemas.microsoft.com/office/powerpoint/2010/main" val="365544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74712"/>
          </a:xfrm>
        </p:spPr>
        <p:txBody>
          <a:bodyPr anchor="b"/>
          <a:lstStyle/>
          <a:p>
            <a:r>
              <a:rPr lang="cs-CZ" dirty="0" err="1">
                <a:solidFill>
                  <a:srgbClr val="C00000"/>
                </a:solidFill>
              </a:rPr>
              <a:t>Imunopatogeneze</a:t>
            </a:r>
            <a:endParaRPr lang="cs-CZ" dirty="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268413"/>
            <a:ext cx="7772400" cy="5256212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cs-CZ" sz="2400" b="1" dirty="0" smtClean="0">
                <a:solidFill>
                  <a:srgbClr val="002060"/>
                </a:solidFill>
              </a:rPr>
              <a:t>Rozšiřování epitopů (v průběhu procesu)</a:t>
            </a:r>
          </a:p>
          <a:p>
            <a:pPr eaLnBrk="1" hangingPunct="1">
              <a:buFontTx/>
              <a:buNone/>
            </a:pPr>
            <a:r>
              <a:rPr lang="cs-CZ" sz="2400" dirty="0" smtClean="0">
                <a:solidFill>
                  <a:srgbClr val="002060"/>
                </a:solidFill>
              </a:rPr>
              <a:t>SLE, roztroušená skleróza, Crohnova choroba…</a:t>
            </a:r>
          </a:p>
          <a:p>
            <a:pPr eaLnBrk="1" hangingPunct="1">
              <a:buFontTx/>
              <a:buNone/>
            </a:pPr>
            <a:r>
              <a:rPr lang="cs-CZ" sz="2400" b="1" dirty="0" smtClean="0">
                <a:solidFill>
                  <a:srgbClr val="002060"/>
                </a:solidFill>
              </a:rPr>
              <a:t>Skryté epitopy antigenních molekul </a:t>
            </a:r>
          </a:p>
          <a:p>
            <a:pPr eaLnBrk="1" hangingPunct="1">
              <a:buFontTx/>
              <a:buNone/>
            </a:pPr>
            <a:r>
              <a:rPr lang="cs-CZ" sz="2400" dirty="0" smtClean="0">
                <a:solidFill>
                  <a:srgbClr val="002060"/>
                </a:solidFill>
              </a:rPr>
              <a:t>konformační změny </a:t>
            </a:r>
            <a:r>
              <a:rPr lang="cs-CZ" sz="2400" dirty="0" err="1" smtClean="0">
                <a:solidFill>
                  <a:srgbClr val="002060"/>
                </a:solidFill>
              </a:rPr>
              <a:t>IgG</a:t>
            </a:r>
            <a:r>
              <a:rPr lang="cs-CZ" sz="2400" dirty="0" smtClean="0">
                <a:solidFill>
                  <a:srgbClr val="002060"/>
                </a:solidFill>
              </a:rPr>
              <a:t> po reakci s antigenem – expozice cukerných </a:t>
            </a:r>
          </a:p>
          <a:p>
            <a:pPr eaLnBrk="1" hangingPunct="1">
              <a:buFontTx/>
              <a:buNone/>
            </a:pPr>
            <a:r>
              <a:rPr lang="cs-CZ" sz="2400" dirty="0" smtClean="0">
                <a:solidFill>
                  <a:srgbClr val="002060"/>
                </a:solidFill>
              </a:rPr>
              <a:t>struktur na </a:t>
            </a:r>
            <a:r>
              <a:rPr lang="cs-CZ" sz="2400" dirty="0" err="1" smtClean="0">
                <a:solidFill>
                  <a:srgbClr val="002060"/>
                </a:solidFill>
              </a:rPr>
              <a:t>Fc</a:t>
            </a:r>
            <a:r>
              <a:rPr lang="cs-CZ" sz="2400" dirty="0" smtClean="0">
                <a:solidFill>
                  <a:srgbClr val="002060"/>
                </a:solidFill>
              </a:rPr>
              <a:t>-fragmentu </a:t>
            </a:r>
            <a:r>
              <a:rPr lang="cs-CZ" sz="2400" dirty="0" err="1" smtClean="0">
                <a:solidFill>
                  <a:srgbClr val="002060"/>
                </a:solidFill>
              </a:rPr>
              <a:t>IgG</a:t>
            </a:r>
            <a:r>
              <a:rPr lang="cs-CZ" sz="2400" dirty="0" smtClean="0">
                <a:solidFill>
                  <a:srgbClr val="002060"/>
                </a:solidFill>
              </a:rPr>
              <a:t> – protilátky /RF/</a:t>
            </a:r>
          </a:p>
          <a:p>
            <a:pPr eaLnBrk="1" hangingPunct="1">
              <a:buFontTx/>
              <a:buNone/>
            </a:pPr>
            <a:r>
              <a:rPr lang="cs-CZ" sz="2400" dirty="0" err="1" smtClean="0">
                <a:solidFill>
                  <a:srgbClr val="002060"/>
                </a:solidFill>
              </a:rPr>
              <a:t>Apoptóza</a:t>
            </a:r>
            <a:r>
              <a:rPr lang="cs-CZ" sz="2400" dirty="0" smtClean="0">
                <a:solidFill>
                  <a:srgbClr val="002060"/>
                </a:solidFill>
              </a:rPr>
              <a:t>- </a:t>
            </a:r>
            <a:r>
              <a:rPr lang="cs-CZ" sz="2400" dirty="0" err="1" smtClean="0">
                <a:solidFill>
                  <a:srgbClr val="002060"/>
                </a:solidFill>
              </a:rPr>
              <a:t>antinukleární</a:t>
            </a:r>
            <a:r>
              <a:rPr lang="cs-CZ" sz="2400" dirty="0" smtClean="0">
                <a:solidFill>
                  <a:srgbClr val="002060"/>
                </a:solidFill>
              </a:rPr>
              <a:t> protilátky</a:t>
            </a:r>
          </a:p>
          <a:p>
            <a:pPr eaLnBrk="1" hangingPunct="1">
              <a:buFontTx/>
              <a:buNone/>
            </a:pPr>
            <a:r>
              <a:rPr lang="cs-CZ" sz="2400" b="1" dirty="0" smtClean="0">
                <a:solidFill>
                  <a:srgbClr val="002060"/>
                </a:solidFill>
              </a:rPr>
              <a:t>Sekvestrované antigeny </a:t>
            </a:r>
            <a:r>
              <a:rPr lang="cs-CZ" sz="2400" dirty="0" smtClean="0">
                <a:solidFill>
                  <a:srgbClr val="002060"/>
                </a:solidFill>
              </a:rPr>
              <a:t>– normálně nejsou ve styku s buňkami IS (oční čočka, spermie..). Při úrazech – rozeznány IS jako cizí – nastartování reakce</a:t>
            </a:r>
          </a:p>
          <a:p>
            <a:pPr eaLnBrk="1" hangingPunct="1">
              <a:buFontTx/>
              <a:buNone/>
            </a:pPr>
            <a:endParaRPr lang="cs-CZ" sz="1800" u="sng" dirty="0" smtClean="0"/>
          </a:p>
        </p:txBody>
      </p:sp>
    </p:spTree>
    <p:extLst>
      <p:ext uri="{BB962C8B-B14F-4D97-AF65-F5344CB8AC3E}">
        <p14:creationId xmlns:p14="http://schemas.microsoft.com/office/powerpoint/2010/main" val="297843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dirty="0" smtClean="0">
                <a:solidFill>
                  <a:srgbClr val="C00000"/>
                </a:solidFill>
              </a:rPr>
              <a:t>Prolomení </a:t>
            </a:r>
            <a:r>
              <a:rPr lang="cs-CZ" altLang="cs-CZ" dirty="0" err="1" smtClean="0">
                <a:solidFill>
                  <a:srgbClr val="C00000"/>
                </a:solidFill>
              </a:rPr>
              <a:t>autotolerance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Clr>
                <a:schemeClr val="tx1"/>
              </a:buClr>
              <a:buNone/>
            </a:pPr>
            <a:r>
              <a:rPr lang="cs-CZ" altLang="cs-CZ" sz="3100" b="1" dirty="0">
                <a:solidFill>
                  <a:srgbClr val="002060"/>
                </a:solidFill>
              </a:rPr>
              <a:t>infekce a trauma:</a:t>
            </a:r>
            <a:endParaRPr lang="cs-CZ" altLang="cs-CZ" sz="3100" dirty="0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cs-CZ" sz="3100" dirty="0">
                <a:solidFill>
                  <a:srgbClr val="002060"/>
                </a:solidFill>
              </a:rPr>
              <a:t>      - destrukce tkání vede k uvolnění </a:t>
            </a:r>
            <a:r>
              <a:rPr lang="cs-CZ" altLang="cs-CZ" sz="3100" b="1" dirty="0" err="1">
                <a:solidFill>
                  <a:srgbClr val="002060"/>
                </a:solidFill>
              </a:rPr>
              <a:t>autoantigenů</a:t>
            </a:r>
            <a:r>
              <a:rPr lang="cs-CZ" altLang="cs-CZ" sz="3100" dirty="0">
                <a:solidFill>
                  <a:srgbClr val="002060"/>
                </a:solidFill>
              </a:rPr>
              <a:t>, vůči kterým nebyla vytvořena centrální tolerance (sekvestrované antigeny)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cs-CZ" sz="3100" dirty="0">
                <a:solidFill>
                  <a:srgbClr val="002060"/>
                </a:solidFill>
              </a:rPr>
              <a:t>      -  tvorba autoprotilátek na základě podobnosti mikrobiálních antigenů s </a:t>
            </a:r>
            <a:r>
              <a:rPr lang="cs-CZ" altLang="cs-CZ" sz="3100" dirty="0" err="1">
                <a:solidFill>
                  <a:srgbClr val="002060"/>
                </a:solidFill>
              </a:rPr>
              <a:t>autoantigeny</a:t>
            </a:r>
            <a:r>
              <a:rPr lang="cs-CZ" altLang="cs-CZ" sz="3100" dirty="0">
                <a:solidFill>
                  <a:srgbClr val="002060"/>
                </a:solidFill>
              </a:rPr>
              <a:t> (</a:t>
            </a:r>
            <a:r>
              <a:rPr lang="cs-CZ" altLang="cs-CZ" sz="3100" b="1" dirty="0">
                <a:solidFill>
                  <a:srgbClr val="002060"/>
                </a:solidFill>
              </a:rPr>
              <a:t>molekulární mimikry</a:t>
            </a:r>
            <a:r>
              <a:rPr lang="cs-CZ" altLang="cs-CZ" sz="3100" dirty="0">
                <a:solidFill>
                  <a:srgbClr val="002060"/>
                </a:solidFill>
              </a:rPr>
              <a:t>)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cs-CZ" sz="3100" dirty="0">
                <a:solidFill>
                  <a:srgbClr val="002060"/>
                </a:solidFill>
              </a:rPr>
              <a:t>    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cs-CZ" sz="3100" dirty="0">
                <a:solidFill>
                  <a:srgbClr val="002060"/>
                </a:solidFill>
              </a:rPr>
              <a:t> </a:t>
            </a:r>
            <a:r>
              <a:rPr lang="cs-CZ" altLang="cs-CZ" sz="3100" b="1" dirty="0" err="1" smtClean="0">
                <a:solidFill>
                  <a:srgbClr val="002060"/>
                </a:solidFill>
              </a:rPr>
              <a:t>polyklonální</a:t>
            </a:r>
            <a:r>
              <a:rPr lang="cs-CZ" altLang="cs-CZ" sz="3100" b="1" dirty="0" smtClean="0">
                <a:solidFill>
                  <a:srgbClr val="002060"/>
                </a:solidFill>
              </a:rPr>
              <a:t> </a:t>
            </a:r>
            <a:r>
              <a:rPr lang="cs-CZ" altLang="cs-CZ" sz="3100" b="1" dirty="0">
                <a:solidFill>
                  <a:srgbClr val="002060"/>
                </a:solidFill>
              </a:rPr>
              <a:t>aktivace B lymfocytů:</a:t>
            </a:r>
            <a:r>
              <a:rPr lang="cs-CZ" altLang="cs-CZ" sz="3100" dirty="0">
                <a:solidFill>
                  <a:srgbClr val="002060"/>
                </a:solidFill>
              </a:rPr>
              <a:t>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cs-CZ" sz="3100" dirty="0">
                <a:solidFill>
                  <a:srgbClr val="002060"/>
                </a:solidFill>
              </a:rPr>
              <a:t>      - vyvolána na </a:t>
            </a:r>
            <a:r>
              <a:rPr lang="cs-CZ" altLang="cs-CZ" sz="3100" b="1" dirty="0">
                <a:solidFill>
                  <a:srgbClr val="002060"/>
                </a:solidFill>
              </a:rPr>
              <a:t>T-</a:t>
            </a:r>
            <a:r>
              <a:rPr lang="cs-CZ" altLang="cs-CZ" sz="3100" b="1" dirty="0" err="1">
                <a:solidFill>
                  <a:srgbClr val="002060"/>
                </a:solidFill>
              </a:rPr>
              <a:t>independentními</a:t>
            </a:r>
            <a:r>
              <a:rPr lang="cs-CZ" altLang="cs-CZ" sz="3100" b="1" dirty="0">
                <a:solidFill>
                  <a:srgbClr val="002060"/>
                </a:solidFill>
              </a:rPr>
              <a:t> antigeny </a:t>
            </a:r>
            <a:r>
              <a:rPr lang="cs-CZ" altLang="cs-CZ" sz="3100" dirty="0">
                <a:solidFill>
                  <a:srgbClr val="002060"/>
                </a:solidFill>
              </a:rPr>
              <a:t>= lipopolysacharidy (</a:t>
            </a:r>
            <a:r>
              <a:rPr lang="cs-CZ" altLang="cs-CZ" sz="3100" dirty="0" err="1">
                <a:solidFill>
                  <a:srgbClr val="002060"/>
                </a:solidFill>
              </a:rPr>
              <a:t>polyklonální</a:t>
            </a:r>
            <a:r>
              <a:rPr lang="cs-CZ" altLang="cs-CZ" sz="3100" dirty="0">
                <a:solidFill>
                  <a:srgbClr val="002060"/>
                </a:solidFill>
              </a:rPr>
              <a:t> mitogen B lymfocytů)  </a:t>
            </a:r>
            <a:r>
              <a:rPr lang="cs-CZ" altLang="cs-CZ" sz="3100" dirty="0">
                <a:solidFill>
                  <a:srgbClr val="002060"/>
                </a:solidFill>
                <a:cs typeface="Arial" panose="020B0604020202020204" pitchFamily="34" charset="0"/>
              </a:rPr>
              <a:t>→</a:t>
            </a:r>
            <a:r>
              <a:rPr lang="cs-CZ" altLang="cs-CZ" sz="3100" dirty="0">
                <a:solidFill>
                  <a:srgbClr val="002060"/>
                </a:solidFill>
              </a:rPr>
              <a:t>  nespecifická stimulace B lymfocytů a produkce protilátek (většinou třídy </a:t>
            </a:r>
            <a:r>
              <a:rPr lang="cs-CZ" altLang="cs-CZ" sz="3100" dirty="0" err="1">
                <a:solidFill>
                  <a:srgbClr val="002060"/>
                </a:solidFill>
              </a:rPr>
              <a:t>IgM</a:t>
            </a:r>
            <a:r>
              <a:rPr lang="cs-CZ" altLang="cs-CZ" sz="3100" dirty="0">
                <a:solidFill>
                  <a:srgbClr val="002060"/>
                </a:solidFill>
              </a:rPr>
              <a:t>)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cs-CZ" sz="3100" dirty="0">
                <a:solidFill>
                  <a:srgbClr val="002060"/>
                </a:solidFill>
              </a:rPr>
              <a:t>     - reakce </a:t>
            </a:r>
            <a:r>
              <a:rPr lang="cs-CZ" altLang="cs-CZ" sz="3100" b="1" dirty="0">
                <a:solidFill>
                  <a:srgbClr val="002060"/>
                </a:solidFill>
              </a:rPr>
              <a:t>polysacharidů a polymerních peptidů</a:t>
            </a:r>
            <a:r>
              <a:rPr lang="cs-CZ" altLang="cs-CZ" sz="3100" dirty="0">
                <a:solidFill>
                  <a:srgbClr val="002060"/>
                </a:solidFill>
              </a:rPr>
              <a:t> s velkým množstvím BCR,  vznikající signály stačí k vyvolání buněčného dělení a diferenciace B lymfocytů na plazmatické buňky bez pomoci </a:t>
            </a:r>
            <a:r>
              <a:rPr lang="cs-CZ" altLang="cs-CZ" sz="3100" dirty="0" err="1">
                <a:solidFill>
                  <a:srgbClr val="002060"/>
                </a:solidFill>
              </a:rPr>
              <a:t>Th</a:t>
            </a:r>
            <a:r>
              <a:rPr lang="cs-CZ" altLang="cs-CZ" sz="3100" dirty="0">
                <a:solidFill>
                  <a:srgbClr val="002060"/>
                </a:solidFill>
              </a:rPr>
              <a:t> lymfocytů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272329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74712"/>
          </a:xfrm>
        </p:spPr>
        <p:txBody>
          <a:bodyPr anchor="b"/>
          <a:lstStyle/>
          <a:p>
            <a:r>
              <a:rPr lang="cs-CZ" dirty="0" err="1">
                <a:solidFill>
                  <a:srgbClr val="C00000"/>
                </a:solidFill>
              </a:rPr>
              <a:t>Imunopatogeneze</a:t>
            </a:r>
            <a:endParaRPr lang="cs-CZ" dirty="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268413"/>
            <a:ext cx="7772400" cy="5256212"/>
          </a:xfrm>
        </p:spPr>
        <p:txBody>
          <a:bodyPr>
            <a:normAutofit/>
          </a:bodyPr>
          <a:lstStyle/>
          <a:p>
            <a:pPr>
              <a:buNone/>
            </a:pPr>
            <a:endParaRPr lang="cs-CZ" sz="2800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cs-CZ" sz="2800" b="1" dirty="0" err="1" smtClean="0">
                <a:solidFill>
                  <a:srgbClr val="002060"/>
                </a:solidFill>
              </a:rPr>
              <a:t>Neoantigeny</a:t>
            </a:r>
            <a:endParaRPr lang="cs-CZ" sz="2800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cs-CZ" sz="2800" dirty="0" smtClean="0">
                <a:solidFill>
                  <a:srgbClr val="002060"/>
                </a:solidFill>
              </a:rPr>
              <a:t>1. </a:t>
            </a:r>
            <a:r>
              <a:rPr lang="cs-CZ" sz="2800" dirty="0">
                <a:solidFill>
                  <a:srgbClr val="002060"/>
                </a:solidFill>
              </a:rPr>
              <a:t>A</a:t>
            </a:r>
            <a:r>
              <a:rPr lang="en-GB" sz="2800" dirty="0" err="1" smtClean="0">
                <a:solidFill>
                  <a:srgbClr val="002060"/>
                </a:solidFill>
              </a:rPr>
              <a:t>ntigen</a:t>
            </a:r>
            <a:r>
              <a:rPr lang="en-GB" sz="2800" dirty="0" smtClean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nově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vzniklý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modifikací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antigenu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původního</a:t>
            </a:r>
            <a:r>
              <a:rPr lang="en-GB" sz="2800" dirty="0">
                <a:solidFill>
                  <a:srgbClr val="002060"/>
                </a:solidFill>
              </a:rPr>
              <a:t>, </a:t>
            </a:r>
            <a:r>
              <a:rPr lang="en-GB" sz="2800" dirty="0" err="1">
                <a:solidFill>
                  <a:srgbClr val="002060"/>
                </a:solidFill>
              </a:rPr>
              <a:t>např</a:t>
            </a:r>
            <a:r>
              <a:rPr lang="en-GB" sz="2800" dirty="0">
                <a:solidFill>
                  <a:srgbClr val="002060"/>
                </a:solidFill>
              </a:rPr>
              <a:t>. </a:t>
            </a:r>
            <a:r>
              <a:rPr lang="en-GB" sz="2800" dirty="0" err="1">
                <a:solidFill>
                  <a:srgbClr val="002060"/>
                </a:solidFill>
              </a:rPr>
              <a:t>navázáním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části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jiné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molekuly</a:t>
            </a:r>
            <a:r>
              <a:rPr lang="en-GB" sz="2800" dirty="0">
                <a:solidFill>
                  <a:srgbClr val="002060"/>
                </a:solidFill>
              </a:rPr>
              <a:t>, </a:t>
            </a:r>
            <a:r>
              <a:rPr lang="en-GB" sz="2800" dirty="0" err="1">
                <a:solidFill>
                  <a:srgbClr val="002060"/>
                </a:solidFill>
              </a:rPr>
              <a:t>např</a:t>
            </a:r>
            <a:r>
              <a:rPr lang="en-GB" sz="2800" dirty="0">
                <a:solidFill>
                  <a:srgbClr val="002060"/>
                </a:solidFill>
              </a:rPr>
              <a:t>. </a:t>
            </a:r>
            <a:r>
              <a:rPr lang="en-GB" sz="2800" dirty="0" err="1">
                <a:solidFill>
                  <a:srgbClr val="002060"/>
                </a:solidFill>
              </a:rPr>
              <a:t>léku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či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části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infekčního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agens</a:t>
            </a:r>
            <a:r>
              <a:rPr lang="en-GB" sz="2800" dirty="0">
                <a:solidFill>
                  <a:srgbClr val="002060"/>
                </a:solidFill>
              </a:rPr>
              <a:t>. </a:t>
            </a:r>
            <a:endParaRPr lang="cs-CZ" sz="28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cs-CZ" sz="2800" dirty="0">
                <a:solidFill>
                  <a:srgbClr val="002060"/>
                </a:solidFill>
              </a:rPr>
              <a:t>	</a:t>
            </a:r>
            <a:r>
              <a:rPr lang="en-GB" sz="2800" dirty="0" err="1" smtClean="0">
                <a:solidFill>
                  <a:srgbClr val="002060"/>
                </a:solidFill>
              </a:rPr>
              <a:t>Může</a:t>
            </a:r>
            <a:r>
              <a:rPr lang="en-GB" sz="2800" dirty="0" smtClean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být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jedním</a:t>
            </a:r>
            <a:r>
              <a:rPr lang="en-GB" sz="2800" dirty="0">
                <a:solidFill>
                  <a:srgbClr val="002060"/>
                </a:solidFill>
              </a:rPr>
              <a:t> z </a:t>
            </a:r>
            <a:r>
              <a:rPr lang="en-GB" sz="2800" dirty="0" err="1">
                <a:solidFill>
                  <a:srgbClr val="002060"/>
                </a:solidFill>
              </a:rPr>
              <a:t>mechanismů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vzniku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</a:rPr>
              <a:t>autoimunity</a:t>
            </a:r>
            <a:r>
              <a:rPr lang="cs-CZ" sz="2800" dirty="0">
                <a:solidFill>
                  <a:srgbClr val="002060"/>
                </a:solidFill>
              </a:rPr>
              <a:t>.</a:t>
            </a:r>
            <a:endParaRPr lang="cs-CZ" sz="28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en-GB" sz="2800" dirty="0" smtClean="0">
                <a:solidFill>
                  <a:srgbClr val="002060"/>
                </a:solidFill>
              </a:rPr>
              <a:t>2</a:t>
            </a:r>
            <a:r>
              <a:rPr lang="en-GB" sz="2800" dirty="0">
                <a:solidFill>
                  <a:srgbClr val="002060"/>
                </a:solidFill>
              </a:rPr>
              <a:t>. </a:t>
            </a:r>
            <a:r>
              <a:rPr lang="cs-CZ" sz="2800" dirty="0" smtClean="0">
                <a:solidFill>
                  <a:srgbClr val="002060"/>
                </a:solidFill>
              </a:rPr>
              <a:t>N</a:t>
            </a:r>
            <a:r>
              <a:rPr lang="en-GB" sz="2800" dirty="0" err="1" smtClean="0">
                <a:solidFill>
                  <a:srgbClr val="002060"/>
                </a:solidFill>
              </a:rPr>
              <a:t>ádorový</a:t>
            </a:r>
            <a:r>
              <a:rPr lang="en-GB" sz="2800" dirty="0" smtClean="0">
                <a:solidFill>
                  <a:srgbClr val="002060"/>
                </a:solidFill>
              </a:rPr>
              <a:t> </a:t>
            </a:r>
            <a:r>
              <a:rPr lang="en-GB" sz="2800" dirty="0">
                <a:solidFill>
                  <a:srgbClr val="002060"/>
                </a:solidFill>
              </a:rPr>
              <a:t>antigen u </a:t>
            </a:r>
            <a:r>
              <a:rPr lang="en-GB" sz="2800" dirty="0" err="1">
                <a:solidFill>
                  <a:srgbClr val="002060"/>
                </a:solidFill>
              </a:rPr>
              <a:t>buněk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transformovaných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viry</a:t>
            </a:r>
            <a:r>
              <a:rPr lang="en-GB" sz="2800" dirty="0">
                <a:solidFill>
                  <a:srgbClr val="002060"/>
                </a:solidFill>
              </a:rPr>
              <a:t> (</a:t>
            </a:r>
            <a:r>
              <a:rPr lang="en-GB" sz="2800" dirty="0" err="1">
                <a:solidFill>
                  <a:srgbClr val="002060"/>
                </a:solidFill>
              </a:rPr>
              <a:t>adenoviry</a:t>
            </a:r>
            <a:r>
              <a:rPr lang="en-GB" sz="2800" dirty="0">
                <a:solidFill>
                  <a:srgbClr val="002060"/>
                </a:solidFill>
              </a:rPr>
              <a:t>, </a:t>
            </a:r>
            <a:r>
              <a:rPr lang="en-GB" sz="2800" dirty="0" err="1">
                <a:solidFill>
                  <a:srgbClr val="002060"/>
                </a:solidFill>
              </a:rPr>
              <a:t>papovaviry</a:t>
            </a:r>
            <a:r>
              <a:rPr lang="en-GB" sz="2800" dirty="0" smtClean="0">
                <a:solidFill>
                  <a:srgbClr val="002060"/>
                </a:solidFill>
              </a:rPr>
              <a:t>)</a:t>
            </a:r>
            <a:r>
              <a:rPr lang="cs-CZ" sz="2800" dirty="0" smtClean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802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467544" y="344488"/>
            <a:ext cx="8424936" cy="606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cs-CZ" sz="3600" dirty="0">
                <a:solidFill>
                  <a:srgbClr val="C00000"/>
                </a:solidFill>
                <a:latin typeface="+mn-lt"/>
                <a:cs typeface="Arial" charset="0"/>
              </a:rPr>
              <a:t>Mechanismy poškození tkání </a:t>
            </a:r>
            <a:r>
              <a:rPr lang="cs-CZ" sz="3600" dirty="0" smtClean="0">
                <a:solidFill>
                  <a:srgbClr val="C00000"/>
                </a:solidFill>
                <a:latin typeface="+mn-lt"/>
                <a:cs typeface="Arial" charset="0"/>
              </a:rPr>
              <a:t>                                    u autoimunitních </a:t>
            </a:r>
            <a:r>
              <a:rPr lang="cs-CZ" sz="3600" dirty="0">
                <a:solidFill>
                  <a:srgbClr val="C00000"/>
                </a:solidFill>
                <a:latin typeface="+mn-lt"/>
                <a:cs typeface="Arial" charset="0"/>
              </a:rPr>
              <a:t>chorob</a:t>
            </a:r>
          </a:p>
          <a:p>
            <a:pPr eaLnBrk="1" hangingPunct="1"/>
            <a:endParaRPr lang="cs-CZ" sz="2400" b="1" dirty="0" smtClean="0">
              <a:solidFill>
                <a:srgbClr val="002060"/>
              </a:solidFill>
              <a:latin typeface="+mn-lt"/>
              <a:cs typeface="Arial" charset="0"/>
            </a:endParaRPr>
          </a:p>
          <a:p>
            <a:pPr eaLnBrk="1" hangingPunct="1"/>
            <a:r>
              <a:rPr lang="cs-CZ" sz="2400" b="1" dirty="0" smtClean="0">
                <a:solidFill>
                  <a:srgbClr val="002060"/>
                </a:solidFill>
                <a:latin typeface="+mn-lt"/>
                <a:cs typeface="Arial" charset="0"/>
              </a:rPr>
              <a:t>Imunoglobuliny</a:t>
            </a:r>
            <a:r>
              <a:rPr lang="cs-CZ" sz="2400" b="1" dirty="0">
                <a:solidFill>
                  <a:srgbClr val="002060"/>
                </a:solidFill>
                <a:latin typeface="+mn-lt"/>
                <a:cs typeface="Arial" charset="0"/>
              </a:rPr>
              <a:t>:</a:t>
            </a:r>
            <a:endParaRPr lang="de-AT" sz="2400" b="1" dirty="0">
              <a:solidFill>
                <a:srgbClr val="002060"/>
              </a:solidFill>
              <a:latin typeface="+mn-lt"/>
              <a:cs typeface="Arial" charset="0"/>
            </a:endParaRPr>
          </a:p>
          <a:p>
            <a:pPr eaLnBrk="1" hangingPunct="1"/>
            <a:r>
              <a:rPr lang="cs-CZ" sz="2400" dirty="0" smtClean="0">
                <a:solidFill>
                  <a:srgbClr val="002060"/>
                </a:solidFill>
                <a:latin typeface="+mn-lt"/>
                <a:cs typeface="Arial" charset="0"/>
              </a:rPr>
              <a:t>Komplement-dependentní </a:t>
            </a:r>
            <a:r>
              <a:rPr lang="cs-CZ" sz="2400" dirty="0" err="1">
                <a:solidFill>
                  <a:srgbClr val="002060"/>
                </a:solidFill>
                <a:latin typeface="+mn-lt"/>
                <a:cs typeface="Arial" charset="0"/>
              </a:rPr>
              <a:t>lýza</a:t>
            </a:r>
            <a:r>
              <a:rPr lang="cs-CZ" sz="2400" dirty="0">
                <a:solidFill>
                  <a:srgbClr val="002060"/>
                </a:solidFill>
                <a:latin typeface="+mn-lt"/>
                <a:cs typeface="Arial" charset="0"/>
              </a:rPr>
              <a:t> (hemolytické choroby)</a:t>
            </a:r>
            <a:endParaRPr lang="cs-CZ" sz="2400" dirty="0">
              <a:solidFill>
                <a:srgbClr val="002060"/>
              </a:solidFill>
              <a:latin typeface="+mn-lt"/>
            </a:endParaRPr>
          </a:p>
          <a:p>
            <a:pPr eaLnBrk="1" hangingPunct="1"/>
            <a:r>
              <a:rPr lang="cs-CZ" sz="2400" dirty="0">
                <a:solidFill>
                  <a:srgbClr val="002060"/>
                </a:solidFill>
                <a:latin typeface="+mn-lt"/>
              </a:rPr>
              <a:t>	</a:t>
            </a:r>
            <a:endParaRPr lang="cs-CZ" sz="2400" dirty="0" smtClean="0">
              <a:solidFill>
                <a:srgbClr val="002060"/>
              </a:solidFill>
              <a:latin typeface="+mn-lt"/>
            </a:endParaRPr>
          </a:p>
          <a:p>
            <a:pPr eaLnBrk="1" hangingPunct="1"/>
            <a:r>
              <a:rPr lang="cs-CZ" sz="2400" dirty="0" smtClean="0">
                <a:solidFill>
                  <a:srgbClr val="002060"/>
                </a:solidFill>
                <a:latin typeface="+mn-lt"/>
                <a:cs typeface="Arial" charset="0"/>
              </a:rPr>
              <a:t>Cytotoxicita závislá na protilátkách (u orgánově specifických </a:t>
            </a:r>
            <a:r>
              <a:rPr lang="cs-CZ" sz="2400" dirty="0" smtClean="0">
                <a:solidFill>
                  <a:srgbClr val="002060"/>
                </a:solidFill>
                <a:latin typeface="+mn-lt"/>
              </a:rPr>
              <a:t>	</a:t>
            </a:r>
            <a:r>
              <a:rPr lang="cs-CZ" sz="2400" dirty="0" smtClean="0">
                <a:solidFill>
                  <a:srgbClr val="002060"/>
                </a:solidFill>
                <a:latin typeface="+mn-lt"/>
                <a:cs typeface="Arial" charset="0"/>
              </a:rPr>
              <a:t>autoimunitních chorob)</a:t>
            </a:r>
            <a:endParaRPr lang="de-AT" sz="2400" dirty="0" smtClean="0">
              <a:solidFill>
                <a:srgbClr val="002060"/>
              </a:solidFill>
              <a:latin typeface="+mn-lt"/>
              <a:cs typeface="Arial" charset="0"/>
            </a:endParaRPr>
          </a:p>
          <a:p>
            <a:pPr eaLnBrk="1" hangingPunct="1"/>
            <a:r>
              <a:rPr lang="cs-CZ" sz="2400" dirty="0">
                <a:solidFill>
                  <a:srgbClr val="002060"/>
                </a:solidFill>
                <a:latin typeface="+mn-lt"/>
              </a:rPr>
              <a:t>	</a:t>
            </a:r>
            <a:endParaRPr lang="cs-CZ" sz="2400" dirty="0" smtClean="0">
              <a:solidFill>
                <a:srgbClr val="002060"/>
              </a:solidFill>
              <a:latin typeface="+mn-lt"/>
              <a:cs typeface="Arial" charset="0"/>
            </a:endParaRPr>
          </a:p>
          <a:p>
            <a:pPr eaLnBrk="1" hangingPunct="1"/>
            <a:r>
              <a:rPr lang="cs-CZ" sz="2400" dirty="0" smtClean="0">
                <a:solidFill>
                  <a:srgbClr val="002060"/>
                </a:solidFill>
                <a:latin typeface="+mn-lt"/>
                <a:cs typeface="Arial" charset="0"/>
              </a:rPr>
              <a:t>Interakce </a:t>
            </a:r>
            <a:r>
              <a:rPr lang="cs-CZ" sz="2400" dirty="0">
                <a:solidFill>
                  <a:srgbClr val="002060"/>
                </a:solidFill>
                <a:latin typeface="+mn-lt"/>
                <a:cs typeface="Arial" charset="0"/>
              </a:rPr>
              <a:t>s buněčnými receptory (</a:t>
            </a:r>
            <a:r>
              <a:rPr lang="cs-CZ" sz="2400" dirty="0" err="1">
                <a:solidFill>
                  <a:srgbClr val="002060"/>
                </a:solidFill>
                <a:latin typeface="+mn-lt"/>
                <a:cs typeface="Arial" charset="0"/>
              </a:rPr>
              <a:t>myasthenia</a:t>
            </a:r>
            <a:r>
              <a:rPr lang="cs-CZ" sz="2400" dirty="0">
                <a:solidFill>
                  <a:srgbClr val="002060"/>
                </a:solidFill>
                <a:latin typeface="+mn-lt"/>
                <a:cs typeface="Arial" charset="0"/>
              </a:rPr>
              <a:t> gravis, </a:t>
            </a:r>
            <a:r>
              <a:rPr lang="cs-CZ" sz="2400" dirty="0" err="1" smtClean="0">
                <a:solidFill>
                  <a:srgbClr val="002060"/>
                </a:solidFill>
                <a:latin typeface="+mn-lt"/>
                <a:cs typeface="Arial" charset="0"/>
              </a:rPr>
              <a:t>hyrotoxikóza</a:t>
            </a:r>
            <a:r>
              <a:rPr lang="cs-CZ" sz="2400" dirty="0">
                <a:solidFill>
                  <a:srgbClr val="002060"/>
                </a:solidFill>
                <a:latin typeface="+mn-lt"/>
                <a:cs typeface="Arial" charset="0"/>
              </a:rPr>
              <a:t>)</a:t>
            </a:r>
            <a:r>
              <a:rPr lang="cs-CZ" sz="2400" dirty="0">
                <a:solidFill>
                  <a:srgbClr val="002060"/>
                </a:solidFill>
                <a:latin typeface="+mn-lt"/>
              </a:rPr>
              <a:t>	</a:t>
            </a:r>
            <a:endParaRPr lang="cs-CZ" sz="2400" dirty="0" smtClean="0">
              <a:solidFill>
                <a:srgbClr val="002060"/>
              </a:solidFill>
              <a:latin typeface="+mn-lt"/>
            </a:endParaRPr>
          </a:p>
          <a:p>
            <a:pPr eaLnBrk="1" hangingPunct="1"/>
            <a:endParaRPr lang="cs-CZ" sz="2400" dirty="0">
              <a:solidFill>
                <a:srgbClr val="002060"/>
              </a:solidFill>
              <a:latin typeface="+mn-lt"/>
              <a:cs typeface="Arial" charset="0"/>
            </a:endParaRPr>
          </a:p>
          <a:p>
            <a:pPr eaLnBrk="1" hangingPunct="1"/>
            <a:r>
              <a:rPr lang="cs-CZ" sz="2400" dirty="0" smtClean="0">
                <a:solidFill>
                  <a:srgbClr val="002060"/>
                </a:solidFill>
                <a:latin typeface="+mn-lt"/>
                <a:cs typeface="Arial" charset="0"/>
              </a:rPr>
              <a:t>Depozice </a:t>
            </a:r>
            <a:r>
              <a:rPr lang="cs-CZ" sz="2400" dirty="0" err="1">
                <a:solidFill>
                  <a:srgbClr val="002060"/>
                </a:solidFill>
                <a:latin typeface="+mn-lt"/>
                <a:cs typeface="Arial" charset="0"/>
              </a:rPr>
              <a:t>imunokomplexů</a:t>
            </a:r>
            <a:r>
              <a:rPr lang="cs-CZ" sz="2400" dirty="0">
                <a:solidFill>
                  <a:srgbClr val="002060"/>
                </a:solidFill>
                <a:latin typeface="+mn-lt"/>
                <a:cs typeface="Arial" charset="0"/>
              </a:rPr>
              <a:t> (SLE)</a:t>
            </a:r>
            <a:endParaRPr lang="de-AT" sz="2400" dirty="0">
              <a:solidFill>
                <a:srgbClr val="002060"/>
              </a:solidFill>
              <a:latin typeface="+mn-lt"/>
              <a:cs typeface="Arial" charset="0"/>
            </a:endParaRPr>
          </a:p>
          <a:p>
            <a:pPr eaLnBrk="1" hangingPunct="1"/>
            <a:r>
              <a:rPr lang="cs-CZ" sz="2400" dirty="0">
                <a:solidFill>
                  <a:srgbClr val="002060"/>
                </a:solidFill>
                <a:latin typeface="+mn-lt"/>
              </a:rPr>
              <a:t>	</a:t>
            </a:r>
            <a:endParaRPr lang="cs-CZ" sz="2400" dirty="0" smtClean="0">
              <a:solidFill>
                <a:srgbClr val="002060"/>
              </a:solidFill>
              <a:latin typeface="+mn-lt"/>
            </a:endParaRPr>
          </a:p>
          <a:p>
            <a:pPr eaLnBrk="1" hangingPunct="1"/>
            <a:r>
              <a:rPr lang="cs-CZ" sz="2400" dirty="0" smtClean="0">
                <a:solidFill>
                  <a:srgbClr val="002060"/>
                </a:solidFill>
                <a:latin typeface="+mn-lt"/>
                <a:cs typeface="Arial" charset="0"/>
              </a:rPr>
              <a:t>Penetrace </a:t>
            </a:r>
            <a:r>
              <a:rPr lang="cs-CZ" sz="2400" dirty="0">
                <a:solidFill>
                  <a:srgbClr val="002060"/>
                </a:solidFill>
                <a:latin typeface="+mn-lt"/>
                <a:cs typeface="Arial" charset="0"/>
              </a:rPr>
              <a:t>do živých buněk  (?)</a:t>
            </a:r>
            <a:endParaRPr lang="de-AT" sz="2400" dirty="0">
              <a:solidFill>
                <a:srgbClr val="002060"/>
              </a:solidFill>
              <a:latin typeface="+mn-lt"/>
              <a:cs typeface="Arial" charset="0"/>
            </a:endParaRPr>
          </a:p>
          <a:p>
            <a:pPr eaLnBrk="1" hangingPunct="1"/>
            <a:r>
              <a:rPr lang="cs-CZ" dirty="0">
                <a:latin typeface="+mn-lt"/>
                <a:cs typeface="Arial" charset="0"/>
              </a:rPr>
              <a:t> </a:t>
            </a:r>
            <a:endParaRPr lang="de-AT" dirty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94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971600" y="260648"/>
            <a:ext cx="7262515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endParaRPr lang="cs-CZ" sz="3200" dirty="0" smtClean="0">
              <a:solidFill>
                <a:srgbClr val="C00000"/>
              </a:solidFill>
              <a:latin typeface="+mn-lt"/>
              <a:cs typeface="Arial" charset="0"/>
            </a:endParaRPr>
          </a:p>
          <a:p>
            <a:pPr algn="ctr" eaLnBrk="1" hangingPunct="1"/>
            <a:r>
              <a:rPr lang="cs-CZ" sz="3600" dirty="0" smtClean="0">
                <a:solidFill>
                  <a:srgbClr val="C00000"/>
                </a:solidFill>
                <a:latin typeface="+mn-lt"/>
                <a:cs typeface="Arial" charset="0"/>
              </a:rPr>
              <a:t>Mechanismy </a:t>
            </a:r>
            <a:r>
              <a:rPr lang="cs-CZ" sz="3600" dirty="0">
                <a:solidFill>
                  <a:srgbClr val="C00000"/>
                </a:solidFill>
                <a:latin typeface="+mn-lt"/>
                <a:cs typeface="Arial" charset="0"/>
              </a:rPr>
              <a:t>poškození tkání </a:t>
            </a:r>
            <a:endParaRPr lang="cs-CZ" sz="3600" dirty="0" smtClean="0">
              <a:solidFill>
                <a:srgbClr val="C00000"/>
              </a:solidFill>
              <a:latin typeface="+mn-lt"/>
              <a:cs typeface="Arial" charset="0"/>
            </a:endParaRPr>
          </a:p>
          <a:p>
            <a:pPr algn="ctr" eaLnBrk="1" hangingPunct="1"/>
            <a:r>
              <a:rPr lang="cs-CZ" sz="3600" dirty="0" smtClean="0">
                <a:solidFill>
                  <a:srgbClr val="C00000"/>
                </a:solidFill>
                <a:latin typeface="+mn-lt"/>
                <a:cs typeface="Arial" charset="0"/>
              </a:rPr>
              <a:t>u </a:t>
            </a:r>
            <a:r>
              <a:rPr lang="cs-CZ" sz="3600" dirty="0">
                <a:solidFill>
                  <a:srgbClr val="C00000"/>
                </a:solidFill>
                <a:latin typeface="+mn-lt"/>
                <a:cs typeface="Arial" charset="0"/>
              </a:rPr>
              <a:t>autoimunitních chorob</a:t>
            </a:r>
          </a:p>
          <a:p>
            <a:pPr eaLnBrk="1" hangingPunct="1"/>
            <a:endParaRPr lang="cs-CZ" dirty="0">
              <a:solidFill>
                <a:srgbClr val="003366"/>
              </a:solidFill>
              <a:latin typeface="+mn-lt"/>
            </a:endParaRPr>
          </a:p>
          <a:p>
            <a:pPr eaLnBrk="1" hangingPunct="1"/>
            <a:r>
              <a:rPr lang="cs-CZ" b="1" dirty="0" smtClean="0">
                <a:solidFill>
                  <a:srgbClr val="002060"/>
                </a:solidFill>
                <a:latin typeface="+mn-lt"/>
                <a:cs typeface="Arial" charset="0"/>
              </a:rPr>
              <a:t>Lymfocyty </a:t>
            </a:r>
            <a:r>
              <a:rPr lang="cs-CZ" b="1" dirty="0">
                <a:solidFill>
                  <a:srgbClr val="002060"/>
                </a:solidFill>
                <a:latin typeface="+mn-lt"/>
                <a:cs typeface="Arial" charset="0"/>
              </a:rPr>
              <a:t>T:</a:t>
            </a:r>
            <a:endParaRPr lang="de-AT" b="1" dirty="0">
              <a:solidFill>
                <a:srgbClr val="002060"/>
              </a:solidFill>
              <a:latin typeface="+mn-lt"/>
              <a:cs typeface="Arial" charset="0"/>
            </a:endParaRPr>
          </a:p>
          <a:p>
            <a:pPr eaLnBrk="1" hangingPunct="1"/>
            <a:r>
              <a:rPr lang="cs-CZ" dirty="0">
                <a:solidFill>
                  <a:srgbClr val="002060"/>
                </a:solidFill>
                <a:latin typeface="+mn-lt"/>
                <a:cs typeface="Arial" charset="0"/>
              </a:rPr>
              <a:t>	</a:t>
            </a:r>
            <a:endParaRPr lang="cs-CZ" dirty="0" smtClean="0">
              <a:solidFill>
                <a:srgbClr val="002060"/>
              </a:solidFill>
              <a:latin typeface="+mn-lt"/>
              <a:cs typeface="Arial" charset="0"/>
            </a:endParaRPr>
          </a:p>
          <a:p>
            <a:pPr eaLnBrk="1" hangingPunct="1"/>
            <a:r>
              <a:rPr lang="cs-CZ" dirty="0" smtClean="0">
                <a:solidFill>
                  <a:srgbClr val="002060"/>
                </a:solidFill>
                <a:latin typeface="+mn-lt"/>
                <a:cs typeface="Arial" charset="0"/>
              </a:rPr>
              <a:t>CD4+T </a:t>
            </a:r>
            <a:r>
              <a:rPr lang="cs-CZ" dirty="0">
                <a:solidFill>
                  <a:srgbClr val="002060"/>
                </a:solidFill>
                <a:latin typeface="+mn-lt"/>
                <a:cs typeface="Arial" charset="0"/>
              </a:rPr>
              <a:t>lymfocyty </a:t>
            </a:r>
            <a:r>
              <a:rPr lang="cs-CZ" dirty="0" smtClean="0">
                <a:solidFill>
                  <a:srgbClr val="002060"/>
                </a:solidFill>
                <a:latin typeface="+mn-lt"/>
                <a:cs typeface="Arial" charset="0"/>
              </a:rPr>
              <a:t> do Th1</a:t>
            </a:r>
            <a:r>
              <a:rPr lang="cs-CZ" dirty="0">
                <a:solidFill>
                  <a:srgbClr val="002060"/>
                </a:solidFill>
                <a:latin typeface="+mn-lt"/>
                <a:cs typeface="Arial" charset="0"/>
              </a:rPr>
              <a:t>,  </a:t>
            </a:r>
            <a:r>
              <a:rPr lang="cs-CZ" dirty="0" smtClean="0">
                <a:solidFill>
                  <a:srgbClr val="002060"/>
                </a:solidFill>
                <a:latin typeface="+mn-lt"/>
                <a:cs typeface="Arial" charset="0"/>
              </a:rPr>
              <a:t>Th17,prostřednictvím  </a:t>
            </a:r>
            <a:endParaRPr lang="cs-CZ" dirty="0">
              <a:solidFill>
                <a:srgbClr val="002060"/>
              </a:solidFill>
              <a:latin typeface="+mn-lt"/>
              <a:cs typeface="Arial" charset="0"/>
            </a:endParaRPr>
          </a:p>
          <a:p>
            <a:pPr eaLnBrk="1" hangingPunct="1"/>
            <a:r>
              <a:rPr lang="cs-CZ" dirty="0">
                <a:solidFill>
                  <a:srgbClr val="002060"/>
                </a:solidFill>
                <a:latin typeface="+mn-lt"/>
                <a:cs typeface="Arial" charset="0"/>
              </a:rPr>
              <a:t>             </a:t>
            </a:r>
            <a:r>
              <a:rPr lang="cs-CZ" dirty="0" err="1">
                <a:solidFill>
                  <a:srgbClr val="002060"/>
                </a:solidFill>
                <a:latin typeface="+mn-lt"/>
                <a:cs typeface="Arial" charset="0"/>
              </a:rPr>
              <a:t>cytokinů</a:t>
            </a:r>
            <a:r>
              <a:rPr lang="cs-CZ" dirty="0">
                <a:solidFill>
                  <a:srgbClr val="002060"/>
                </a:solidFill>
                <a:latin typeface="+mn-lt"/>
                <a:cs typeface="Arial" charset="0"/>
              </a:rPr>
              <a:t> (revmatoidní </a:t>
            </a:r>
            <a:r>
              <a:rPr lang="cs-CZ" dirty="0" err="1">
                <a:solidFill>
                  <a:srgbClr val="002060"/>
                </a:solidFill>
                <a:latin typeface="+mn-lt"/>
                <a:cs typeface="Arial" charset="0"/>
              </a:rPr>
              <a:t>arthritida</a:t>
            </a:r>
            <a:r>
              <a:rPr lang="cs-CZ" dirty="0">
                <a:solidFill>
                  <a:srgbClr val="002060"/>
                </a:solidFill>
                <a:latin typeface="+mn-lt"/>
                <a:cs typeface="Arial" charset="0"/>
              </a:rPr>
              <a:t>, roztroušená </a:t>
            </a:r>
            <a:r>
              <a:rPr lang="cs-CZ" dirty="0" smtClean="0">
                <a:solidFill>
                  <a:srgbClr val="002060"/>
                </a:solidFill>
                <a:latin typeface="+mn-lt"/>
                <a:cs typeface="Arial" charset="0"/>
              </a:rPr>
              <a:t>	skleróza</a:t>
            </a:r>
            <a:r>
              <a:rPr lang="cs-CZ" dirty="0">
                <a:solidFill>
                  <a:srgbClr val="002060"/>
                </a:solidFill>
                <a:latin typeface="+mn-lt"/>
                <a:cs typeface="Arial" charset="0"/>
              </a:rPr>
              <a:t>, diabetes I. </a:t>
            </a:r>
            <a:r>
              <a:rPr lang="cs-CZ" dirty="0" smtClean="0">
                <a:solidFill>
                  <a:srgbClr val="002060"/>
                </a:solidFill>
                <a:latin typeface="+mn-lt"/>
                <a:cs typeface="Arial" charset="0"/>
              </a:rPr>
              <a:t>typu</a:t>
            </a:r>
            <a:r>
              <a:rPr lang="cs-CZ" dirty="0">
                <a:solidFill>
                  <a:srgbClr val="002060"/>
                </a:solidFill>
                <a:latin typeface="+mn-lt"/>
                <a:cs typeface="Arial" charset="0"/>
              </a:rPr>
              <a:t>)</a:t>
            </a:r>
            <a:endParaRPr lang="de-AT" dirty="0">
              <a:solidFill>
                <a:srgbClr val="002060"/>
              </a:solidFill>
              <a:latin typeface="+mn-lt"/>
              <a:cs typeface="Arial" charset="0"/>
            </a:endParaRPr>
          </a:p>
          <a:p>
            <a:pPr eaLnBrk="1" hangingPunct="1"/>
            <a:r>
              <a:rPr lang="cs-CZ" dirty="0">
                <a:solidFill>
                  <a:srgbClr val="002060"/>
                </a:solidFill>
                <a:latin typeface="+mn-lt"/>
              </a:rPr>
              <a:t>	</a:t>
            </a:r>
            <a:endParaRPr lang="cs-CZ" dirty="0" smtClean="0">
              <a:solidFill>
                <a:srgbClr val="002060"/>
              </a:solidFill>
              <a:latin typeface="+mn-lt"/>
            </a:endParaRPr>
          </a:p>
          <a:p>
            <a:pPr eaLnBrk="1" hangingPunct="1"/>
            <a:r>
              <a:rPr lang="cs-CZ" dirty="0" smtClean="0">
                <a:solidFill>
                  <a:srgbClr val="002060"/>
                </a:solidFill>
                <a:latin typeface="+mn-lt"/>
                <a:cs typeface="Arial" charset="0"/>
              </a:rPr>
              <a:t>CD8+Tc </a:t>
            </a:r>
            <a:r>
              <a:rPr lang="cs-CZ" dirty="0">
                <a:solidFill>
                  <a:srgbClr val="002060"/>
                </a:solidFill>
                <a:latin typeface="+mn-lt"/>
                <a:cs typeface="Arial" charset="0"/>
              </a:rPr>
              <a:t>lymfocyty </a:t>
            </a:r>
            <a:r>
              <a:rPr lang="cs-CZ" dirty="0" smtClean="0">
                <a:solidFill>
                  <a:srgbClr val="002060"/>
                </a:solidFill>
                <a:latin typeface="+mn-lt"/>
                <a:cs typeface="Arial" charset="0"/>
              </a:rPr>
              <a:t>způsobují </a:t>
            </a:r>
            <a:r>
              <a:rPr lang="cs-CZ" dirty="0">
                <a:solidFill>
                  <a:srgbClr val="002060"/>
                </a:solidFill>
                <a:latin typeface="+mn-lt"/>
                <a:cs typeface="Arial" charset="0"/>
              </a:rPr>
              <a:t>přímou </a:t>
            </a:r>
            <a:r>
              <a:rPr lang="cs-CZ" dirty="0" smtClean="0">
                <a:solidFill>
                  <a:srgbClr val="002060"/>
                </a:solidFill>
                <a:latin typeface="+mn-lt"/>
                <a:cs typeface="Arial" charset="0"/>
              </a:rPr>
              <a:t>cytolýzu - 	</a:t>
            </a:r>
            <a:r>
              <a:rPr lang="cs-CZ" dirty="0" err="1" smtClean="0">
                <a:solidFill>
                  <a:srgbClr val="002060"/>
                </a:solidFill>
                <a:latin typeface="+mn-lt"/>
                <a:cs typeface="Arial" charset="0"/>
              </a:rPr>
              <a:t>hepatatitidy</a:t>
            </a:r>
            <a:endParaRPr lang="de-AT" dirty="0">
              <a:solidFill>
                <a:srgbClr val="002060"/>
              </a:solidFill>
              <a:latin typeface="+mn-lt"/>
              <a:cs typeface="Arial" charset="0"/>
            </a:endParaRPr>
          </a:p>
          <a:p>
            <a:pPr eaLnBrk="1" hangingPunct="1"/>
            <a:r>
              <a:rPr lang="cs-CZ" dirty="0">
                <a:solidFill>
                  <a:srgbClr val="002060"/>
                </a:solidFill>
                <a:latin typeface="+mn-lt"/>
                <a:cs typeface="Arial" charset="0"/>
              </a:rPr>
              <a:t> </a:t>
            </a:r>
            <a:endParaRPr lang="de-AT" dirty="0">
              <a:solidFill>
                <a:srgbClr val="002060"/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22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3495</TotalTime>
  <Words>5096</Words>
  <Application>Microsoft Office PowerPoint</Application>
  <PresentationFormat>Předvádění na obrazovce (4:3)</PresentationFormat>
  <Paragraphs>947</Paragraphs>
  <Slides>160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160</vt:i4>
      </vt:variant>
    </vt:vector>
  </HeadingPairs>
  <TitlesOfParts>
    <vt:vector size="169" baseType="lpstr">
      <vt:lpstr>Arial</vt:lpstr>
      <vt:lpstr>Calibri</vt:lpstr>
      <vt:lpstr>Comic Sans MS</vt:lpstr>
      <vt:lpstr>Monotype Sorts</vt:lpstr>
      <vt:lpstr>Symbol</vt:lpstr>
      <vt:lpstr>Tahoma</vt:lpstr>
      <vt:lpstr>Times New Roman</vt:lpstr>
      <vt:lpstr>Wingdings</vt:lpstr>
      <vt:lpstr>Motiv systému Office</vt:lpstr>
      <vt:lpstr>Alergické a autoimunitní choroby</vt:lpstr>
      <vt:lpstr>IMUNOPATOLOGIE</vt:lpstr>
      <vt:lpstr>Každá moderní teorie specifické imunity musí dávat odpověď nejenom na to, proč organismus reaguje proti cizím antigenům, ale i na to, proč nereaguje proti vlastním antigenům.                                                   (M. Hašek, 1976)         SPECIFICKÁ IMUNOLOGICKÁ TOLERANCE</vt:lpstr>
      <vt:lpstr>Prezentace aplikace PowerPoint</vt:lpstr>
      <vt:lpstr>Příčiny vzniku autoimunitní patologické reakce</vt:lpstr>
      <vt:lpstr>Prezentace aplikace PowerPoint</vt:lpstr>
      <vt:lpstr>Vývoj B-lymfocytů</vt:lpstr>
      <vt:lpstr>Indukce imunopatologické reaktivity</vt:lpstr>
      <vt:lpstr>Vznik poškození</vt:lpstr>
      <vt:lpstr>Imunitní reakce mohou vést k poškození organismu  (imunopatologické reakce) </vt:lpstr>
      <vt:lpstr>Prezentace aplikace PowerPoint</vt:lpstr>
      <vt:lpstr>Imunopatologické reakce humorální - s účastí IgE protilátek</vt:lpstr>
      <vt:lpstr>Alergická přecitlivělost neboli přecitlivělost prvního typu</vt:lpstr>
      <vt:lpstr>Prezentace aplikace PowerPoint</vt:lpstr>
      <vt:lpstr>Časná přecitlivělost</vt:lpstr>
      <vt:lpstr>Časná přecitlivělost</vt:lpstr>
      <vt:lpstr>Časná přecitlivělost</vt:lpstr>
      <vt:lpstr>Rozvoj senzibilizace</vt:lpstr>
      <vt:lpstr>Časná a pozdní fáze alergické reakce</vt:lpstr>
      <vt:lpstr>Průběh pozdní fáze</vt:lpstr>
      <vt:lpstr>Ways of Activation of Mast Cells</vt:lpstr>
      <vt:lpstr>Buňky účastnící se zánětu při alergické reakci</vt:lpstr>
      <vt:lpstr>Bazofily</vt:lpstr>
      <vt:lpstr>Žírné buňky</vt:lpstr>
      <vt:lpstr>Eozinofilní granulocyty</vt:lpstr>
      <vt:lpstr>Prezentace aplikace PowerPoint</vt:lpstr>
      <vt:lpstr>Alergické choroby</vt:lpstr>
      <vt:lpstr>Alergická rýma</vt:lpstr>
      <vt:lpstr>Prezentace aplikace PowerPoint</vt:lpstr>
      <vt:lpstr>Prezentace aplikace PowerPoint</vt:lpstr>
      <vt:lpstr>Astma bronchiale</vt:lpstr>
      <vt:lpstr>Prezentace aplikace PowerPoint</vt:lpstr>
      <vt:lpstr>Výskyt atopických chorob</vt:lpstr>
      <vt:lpstr>Genetické aspekty atopických chorob</vt:lpstr>
      <vt:lpstr>Diagnostika atopické přecitlivělosti</vt:lpstr>
      <vt:lpstr>Spirometrie</vt:lpstr>
      <vt:lpstr>Bronchodilatační test</vt:lpstr>
      <vt:lpstr>Bronchodilatační test hodnocení</vt:lpstr>
      <vt:lpstr>Léčba atopické přecitlivělosti</vt:lpstr>
      <vt:lpstr>Anafylaktický šok</vt:lpstr>
      <vt:lpstr>Anafylaktický šok - spouštěče</vt:lpstr>
      <vt:lpstr>Anafylaktický šok - terapie</vt:lpstr>
      <vt:lpstr>Panalergeny</vt:lpstr>
      <vt:lpstr>Alergeny mohou způsobovat různou reakci</vt:lpstr>
      <vt:lpstr>Alergeny vyvolávající pozdní typ přecitlivělosti</vt:lpstr>
      <vt:lpstr>Nejčastější alergeny</vt:lpstr>
      <vt:lpstr>Alergeny - taxonomie</vt:lpstr>
      <vt:lpstr>Alergická přecitlivělost (2)</vt:lpstr>
      <vt:lpstr>Prezentace aplikace PowerPoint</vt:lpstr>
      <vt:lpstr>Kontaktní dermatitida</vt:lpstr>
      <vt:lpstr>Contact dermatitis due to nickel hypersensitivity</vt:lpstr>
      <vt:lpstr>Contact dermatitis due to nickel hypersensitivity</vt:lpstr>
      <vt:lpstr>Fyziologická &amp; patologická imunitní reakce</vt:lpstr>
      <vt:lpstr>Imunopatologické reakce II. typu</vt:lpstr>
      <vt:lpstr>Imunopatologické reakce II. typu cytotoxický typ přecitlivělosti</vt:lpstr>
      <vt:lpstr>Prezentace aplikace PowerPoint</vt:lpstr>
      <vt:lpstr>Cytotoxicita závislá na protilátkách</vt:lpstr>
      <vt:lpstr>Cytotoxicita závislá na protilátkách</vt:lpstr>
      <vt:lpstr>Cytotoxický typ přecitlivělosti</vt:lpstr>
      <vt:lpstr>Imunopatologické reakce II. typu (cytotoxický typ přecitlivělosti)</vt:lpstr>
      <vt:lpstr>Cytotoxicita závislá na protilátkách – typy onemocnění</vt:lpstr>
      <vt:lpstr>Druhy onemocnění  u cytotoxického typu přecitlivělosti</vt:lpstr>
      <vt:lpstr>Transfuzní reakce</vt:lpstr>
      <vt:lpstr>Imupatologická reakce II. typu anti-receptorové protilátky</vt:lpstr>
      <vt:lpstr>Imupatologická reakce II. typu antireceptorové protilátky</vt:lpstr>
      <vt:lpstr>Imupatologická reakce II. typu antireceptorové protilátky</vt:lpstr>
      <vt:lpstr>Imunopatologická reakce s tvorbou komplexů: III. typ hypersenzitivity</vt:lpstr>
      <vt:lpstr>Prezentace aplikace PowerPoint</vt:lpstr>
      <vt:lpstr>Imunokomplexy</vt:lpstr>
      <vt:lpstr>Imunokomplexy</vt:lpstr>
      <vt:lpstr>Imunokomplexová onemocnění způsobená ukládáním cirkulujících imunitních komplexů</vt:lpstr>
      <vt:lpstr>Prezentace aplikace PowerPoint</vt:lpstr>
      <vt:lpstr>Reakce na imunokomplexy</vt:lpstr>
      <vt:lpstr>Reakce na imunokomplexy</vt:lpstr>
      <vt:lpstr>Reakce na imunokomplexy</vt:lpstr>
      <vt:lpstr>Reakce na imunokomplexy   typy onemocnění</vt:lpstr>
      <vt:lpstr>Imunokomplexová onemocnění způsobená ukládáním cirkulujících imunitních komplexů (III. typ imunologické přecitlivělosti)</vt:lpstr>
      <vt:lpstr>Sérová nemoc</vt:lpstr>
      <vt:lpstr>Prezentace aplikace PowerPoint</vt:lpstr>
      <vt:lpstr>Exogenní alergická alveolitida - Arthusova reakce</vt:lpstr>
      <vt:lpstr>Přecitlivělost oddáleného typu IV. </vt:lpstr>
      <vt:lpstr>Přecitlivělost oddáleného typu IV.  závislá na Th buňkách</vt:lpstr>
      <vt:lpstr>Reakce pozdní přecitlivělosti</vt:lpstr>
      <vt:lpstr>Reakce pozdní přecitlivělosti</vt:lpstr>
      <vt:lpstr>Přecitlivělost oddáleného typu IV. závislá na Th buňkách</vt:lpstr>
      <vt:lpstr>Granulom</vt:lpstr>
      <vt:lpstr> Příklady chorob, v jejichž patogenezi se uplatňují Th1 lymfocyty a IFNγ</vt:lpstr>
      <vt:lpstr>Přecitlivělost oddáleného typu IV.  závislá na Tc buňkách</vt:lpstr>
      <vt:lpstr>Reakce pozdní přecitlivělosti</vt:lpstr>
      <vt:lpstr>Příklad oddálené přecitlivělosti IV. typu - Diabetes mellitus I. typu</vt:lpstr>
      <vt:lpstr>Autoimunitní choroby</vt:lpstr>
      <vt:lpstr>Autoimunitní choroby</vt:lpstr>
      <vt:lpstr>Indukce autoimunitní imunopatologické reaktivity</vt:lpstr>
      <vt:lpstr>Imunopatogeneze</vt:lpstr>
      <vt:lpstr>Imunopatogeneze</vt:lpstr>
      <vt:lpstr>Prolomení autotolerance</vt:lpstr>
      <vt:lpstr>Imunopatogeneze</vt:lpstr>
      <vt:lpstr>Prezentace aplikace PowerPoint</vt:lpstr>
      <vt:lpstr>Prezentace aplikace PowerPoint</vt:lpstr>
      <vt:lpstr>Prezentace aplikace PowerPoint</vt:lpstr>
      <vt:lpstr>Prezentace aplikace PowerPoint</vt:lpstr>
      <vt:lpstr>Imunopatologické reakce</vt:lpstr>
      <vt:lpstr>Autominunitní choroby</vt:lpstr>
      <vt:lpstr>Systémové choroby</vt:lpstr>
      <vt:lpstr>Orgánovéspecifické choroby</vt:lpstr>
      <vt:lpstr>Diagnostika AIO obecně</vt:lpstr>
      <vt:lpstr>Serologická diagnostika autoimunitních chorob</vt:lpstr>
      <vt:lpstr>Autoprotilátky v diagnostice autoimunitních chorob</vt:lpstr>
      <vt:lpstr>Laboratorní diagnostika autoimunitních chorob</vt:lpstr>
      <vt:lpstr>Autoprotilátky - RF</vt:lpstr>
      <vt:lpstr>Antinukleární autoprotilátky</vt:lpstr>
      <vt:lpstr>ANA</vt:lpstr>
      <vt:lpstr>Prezentace aplikace PowerPoint</vt:lpstr>
      <vt:lpstr>Prezentace aplikace PowerPoint</vt:lpstr>
      <vt:lpstr> Schéma Hep-2 buňky</vt:lpstr>
      <vt:lpstr>Prezentace aplikace PowerPoint</vt:lpstr>
      <vt:lpstr>Prezentace aplikace PowerPoint</vt:lpstr>
      <vt:lpstr>Prezentace aplikace PowerPoint</vt:lpstr>
      <vt:lpstr>Prezentace aplikace PowerPoint</vt:lpstr>
      <vt:lpstr>ANA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ANCA</vt:lpstr>
      <vt:lpstr>Wegenerova granulomatóza</vt:lpstr>
      <vt:lpstr>Prezentace aplikace PowerPoint</vt:lpstr>
      <vt:lpstr>p-ANCA</vt:lpstr>
      <vt:lpstr>Prezentace aplikace PowerPoint</vt:lpstr>
      <vt:lpstr>Prezentace aplikace PowerPoint</vt:lpstr>
      <vt:lpstr>Antifosfolipidové protilátky</vt:lpstr>
      <vt:lpstr>Antifosfolipidové protilátky</vt:lpstr>
      <vt:lpstr>Systémový lupus Erythematodes</vt:lpstr>
      <vt:lpstr>Systémový lupus Erythematodes</vt:lpstr>
      <vt:lpstr>Systémový lupus Erythematodes– imunologický laboratorní nález</vt:lpstr>
      <vt:lpstr>Autoprotilátky</vt:lpstr>
      <vt:lpstr>Revmatoidní arthritida</vt:lpstr>
      <vt:lpstr>Laboratorní diagnostika revmatoidní artritidy</vt:lpstr>
      <vt:lpstr>Sjögrenův syndrom</vt:lpstr>
      <vt:lpstr>Autoprotilátky </vt:lpstr>
      <vt:lpstr>Autoimuntní onemocnění jater</vt:lpstr>
      <vt:lpstr>Autoimunitní  hepatitidy</vt:lpstr>
      <vt:lpstr>Primární biliární cirhóza</vt:lpstr>
      <vt:lpstr>Prezentace aplikace PowerPoint</vt:lpstr>
      <vt:lpstr>Autoprotilátky </vt:lpstr>
      <vt:lpstr>Autoimunitní gastritida  (perniciózní anemie)</vt:lpstr>
      <vt:lpstr>Prezentace aplikace PowerPoint</vt:lpstr>
      <vt:lpstr>Prezentace aplikace PowerPoint</vt:lpstr>
      <vt:lpstr>Gravesova-Basedowova choroba </vt:lpstr>
      <vt:lpstr>Gravesova-Basedowova choroba</vt:lpstr>
      <vt:lpstr>Hashimotova thyreoiditida</vt:lpstr>
      <vt:lpstr>Autoimunitní postižení endokrinního systému</vt:lpstr>
      <vt:lpstr>Prevalence protilátek proti štítné žláze</vt:lpstr>
      <vt:lpstr>Myasthenia gravis</vt:lpstr>
      <vt:lpstr>Myasthenia gravis</vt:lpstr>
      <vt:lpstr>Prezentace aplikace PowerPoint</vt:lpstr>
      <vt:lpstr>Prezentace aplikace PowerPoint</vt:lpstr>
      <vt:lpstr>Prevalence autoimunitních chorob</vt:lpstr>
    </vt:vector>
  </TitlesOfParts>
  <Company>Fakultní nemocnice u sv. Anny v Brně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Alergické a autoimunitní choroby</dc:title>
  <dc:creator>uziv</dc:creator>
  <cp:lastModifiedBy>Uživatel systému Windows</cp:lastModifiedBy>
  <cp:revision>103</cp:revision>
  <dcterms:created xsi:type="dcterms:W3CDTF">2016-01-14T09:48:32Z</dcterms:created>
  <dcterms:modified xsi:type="dcterms:W3CDTF">2018-09-19T12:26:41Z</dcterms:modified>
</cp:coreProperties>
</file>