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99" r:id="rId11"/>
    <p:sldId id="400" r:id="rId12"/>
    <p:sldId id="401" r:id="rId13"/>
    <p:sldId id="257" r:id="rId14"/>
    <p:sldId id="258" r:id="rId15"/>
    <p:sldId id="259" r:id="rId16"/>
    <p:sldId id="261" r:id="rId17"/>
    <p:sldId id="265" r:id="rId18"/>
    <p:sldId id="262" r:id="rId19"/>
    <p:sldId id="263" r:id="rId20"/>
    <p:sldId id="264" r:id="rId21"/>
    <p:sldId id="266" r:id="rId22"/>
    <p:sldId id="272" r:id="rId23"/>
    <p:sldId id="270" r:id="rId24"/>
    <p:sldId id="398" r:id="rId25"/>
    <p:sldId id="271" r:id="rId26"/>
    <p:sldId id="273" r:id="rId27"/>
    <p:sldId id="277" r:id="rId28"/>
    <p:sldId id="278" r:id="rId29"/>
    <p:sldId id="279" r:id="rId30"/>
    <p:sldId id="275" r:id="rId31"/>
    <p:sldId id="280" r:id="rId32"/>
    <p:sldId id="281" r:id="rId33"/>
    <p:sldId id="282" r:id="rId34"/>
    <p:sldId id="269" r:id="rId35"/>
    <p:sldId id="322" r:id="rId36"/>
    <p:sldId id="323" r:id="rId37"/>
    <p:sldId id="357" r:id="rId38"/>
    <p:sldId id="402" r:id="rId39"/>
    <p:sldId id="358" r:id="rId40"/>
    <p:sldId id="359" r:id="rId41"/>
    <p:sldId id="324" r:id="rId42"/>
    <p:sldId id="404" r:id="rId43"/>
    <p:sldId id="296" r:id="rId44"/>
    <p:sldId id="326" r:id="rId45"/>
    <p:sldId id="328" r:id="rId46"/>
    <p:sldId id="329" r:id="rId47"/>
    <p:sldId id="403" r:id="rId48"/>
    <p:sldId id="297" r:id="rId49"/>
    <p:sldId id="355" r:id="rId50"/>
    <p:sldId id="298" r:id="rId51"/>
    <p:sldId id="331" r:id="rId52"/>
    <p:sldId id="333" r:id="rId53"/>
    <p:sldId id="332" r:id="rId54"/>
    <p:sldId id="356" r:id="rId55"/>
    <p:sldId id="330" r:id="rId56"/>
    <p:sldId id="313" r:id="rId57"/>
    <p:sldId id="335" r:id="rId58"/>
    <p:sldId id="306" r:id="rId59"/>
    <p:sldId id="360" r:id="rId60"/>
    <p:sldId id="361" r:id="rId61"/>
    <p:sldId id="362" r:id="rId62"/>
    <p:sldId id="363" r:id="rId63"/>
    <p:sldId id="336" r:id="rId64"/>
    <p:sldId id="337" r:id="rId65"/>
    <p:sldId id="308" r:id="rId66"/>
    <p:sldId id="338" r:id="rId67"/>
    <p:sldId id="334" r:id="rId68"/>
    <p:sldId id="309" r:id="rId69"/>
    <p:sldId id="299" r:id="rId70"/>
    <p:sldId id="300" r:id="rId71"/>
    <p:sldId id="301" r:id="rId72"/>
    <p:sldId id="302" r:id="rId73"/>
    <p:sldId id="350" r:id="rId74"/>
    <p:sldId id="364" r:id="rId75"/>
    <p:sldId id="365" r:id="rId76"/>
    <p:sldId id="353" r:id="rId77"/>
    <p:sldId id="366" r:id="rId78"/>
    <p:sldId id="367" r:id="rId79"/>
    <p:sldId id="368" r:id="rId80"/>
    <p:sldId id="369" r:id="rId81"/>
    <p:sldId id="370" r:id="rId82"/>
    <p:sldId id="371" r:id="rId83"/>
    <p:sldId id="372" r:id="rId84"/>
    <p:sldId id="351" r:id="rId85"/>
    <p:sldId id="373" r:id="rId86"/>
    <p:sldId id="374" r:id="rId87"/>
    <p:sldId id="375" r:id="rId88"/>
    <p:sldId id="376" r:id="rId89"/>
    <p:sldId id="377" r:id="rId90"/>
    <p:sldId id="381" r:id="rId91"/>
    <p:sldId id="378" r:id="rId92"/>
    <p:sldId id="379" r:id="rId93"/>
    <p:sldId id="380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91" r:id="rId102"/>
    <p:sldId id="392" r:id="rId103"/>
    <p:sldId id="393" r:id="rId104"/>
    <p:sldId id="394" r:id="rId105"/>
    <p:sldId id="395" r:id="rId106"/>
    <p:sldId id="396" r:id="rId107"/>
    <p:sldId id="397" r:id="rId108"/>
    <p:sldId id="339" r:id="rId109"/>
    <p:sldId id="340" r:id="rId110"/>
    <p:sldId id="341" r:id="rId111"/>
    <p:sldId id="342" r:id="rId112"/>
    <p:sldId id="343" r:id="rId113"/>
    <p:sldId id="344" r:id="rId114"/>
    <p:sldId id="345" r:id="rId115"/>
    <p:sldId id="346" r:id="rId116"/>
    <p:sldId id="347" r:id="rId117"/>
    <p:sldId id="348" r:id="rId118"/>
    <p:sldId id="354" r:id="rId119"/>
    <p:sldId id="349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276" y="-1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87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Anti-infekční imunita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Obrana proti mikrobům je zajištěna spoluprací nespecifických a specifických imunitních mechanismů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různé typy mikrobů aktivují různé obranné mechanizmy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Patogenita mikrobů je dána schopností pronikat a odolávat imunitním mechanizmům hostitele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Poškození a tkání a celkové příznaky nemoci jsou z větší části způsobené obranou reakcí  a ne činností mikroba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455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>
                <a:solidFill>
                  <a:srgbClr val="002060"/>
                </a:solidFill>
              </a:rPr>
              <a:t>Podjednotkové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 </a:t>
            </a:r>
            <a:r>
              <a:rPr lang="cs-CZ" altLang="en-US" sz="2400" dirty="0" smtClean="0">
                <a:solidFill>
                  <a:srgbClr val="002060"/>
                </a:solidFill>
              </a:rPr>
              <a:t>(izolované složky mikroorganismů):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smtClean="0">
                <a:solidFill>
                  <a:srgbClr val="002060"/>
                </a:solidFill>
              </a:rPr>
              <a:t>chřipková, </a:t>
            </a:r>
            <a:r>
              <a:rPr lang="cs-CZ" altLang="en-US" sz="2400" u="sng" dirty="0" err="1" smtClean="0">
                <a:solidFill>
                  <a:srgbClr val="002060"/>
                </a:solidFill>
              </a:rPr>
              <a:t>pertusse</a:t>
            </a:r>
            <a:endParaRPr lang="cs-CZ" altLang="en-US" sz="2400" u="sng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>
                <a:solidFill>
                  <a:srgbClr val="002060"/>
                </a:solidFill>
              </a:rPr>
              <a:t>Polysacharidové </a:t>
            </a:r>
            <a:r>
              <a:rPr lang="cs-CZ" altLang="en-US" sz="2400" dirty="0" smtClean="0">
                <a:solidFill>
                  <a:srgbClr val="002060"/>
                </a:solidFill>
              </a:rPr>
              <a:t>(polysacharidová pouzdra): </a:t>
            </a:r>
            <a:r>
              <a:rPr lang="cs-CZ" altLang="en-US" sz="2400" u="sng" dirty="0" err="1" smtClean="0">
                <a:solidFill>
                  <a:srgbClr val="002060"/>
                </a:solidFill>
              </a:rPr>
              <a:t>Heamophilus</a:t>
            </a:r>
            <a:r>
              <a:rPr lang="cs-CZ" altLang="en-US" sz="2400" u="sng" dirty="0" smtClean="0">
                <a:solidFill>
                  <a:srgbClr val="002060"/>
                </a:solidFill>
              </a:rPr>
              <a:t> </a:t>
            </a:r>
            <a:r>
              <a:rPr lang="cs-CZ" altLang="en-US" sz="2400" u="sng" dirty="0" err="1" smtClean="0">
                <a:solidFill>
                  <a:srgbClr val="002060"/>
                </a:solidFill>
              </a:rPr>
              <a:t>influenzae</a:t>
            </a:r>
            <a:r>
              <a:rPr lang="cs-CZ" altLang="en-US" sz="2400" u="sng" dirty="0" smtClean="0">
                <a:solidFill>
                  <a:srgbClr val="002060"/>
                </a:solidFill>
              </a:rPr>
              <a:t> B</a:t>
            </a:r>
            <a:r>
              <a:rPr lang="cs-CZ" altLang="en-US" sz="2400" dirty="0" smtClean="0">
                <a:solidFill>
                  <a:srgbClr val="002060"/>
                </a:solidFill>
              </a:rPr>
              <a:t> (konjugovaná),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Meningococcus</a:t>
            </a:r>
            <a:r>
              <a:rPr lang="cs-CZ" altLang="en-US" sz="2400" dirty="0" smtClean="0">
                <a:solidFill>
                  <a:srgbClr val="002060"/>
                </a:solidFill>
              </a:rPr>
              <a:t> (skupina A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a</a:t>
            </a:r>
            <a:r>
              <a:rPr lang="cs-CZ" altLang="en-US" sz="2400" dirty="0" smtClean="0">
                <a:solidFill>
                  <a:srgbClr val="002060"/>
                </a:solidFill>
              </a:rPr>
              <a:t> C, konjugované i nekonjugované ),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Pneumococcus</a:t>
            </a:r>
            <a:r>
              <a:rPr lang="cs-CZ" altLang="en-US" sz="2400" dirty="0" smtClean="0">
                <a:solidFill>
                  <a:srgbClr val="002060"/>
                </a:solidFill>
              </a:rPr>
              <a:t> (konjugovaná i nekonjugovaná)</a:t>
            </a:r>
          </a:p>
          <a:p>
            <a:r>
              <a:rPr lang="cs-CZ" altLang="en-US" sz="2400" b="1" dirty="0" smtClean="0">
                <a:solidFill>
                  <a:srgbClr val="002060"/>
                </a:solidFill>
              </a:rPr>
              <a:t>Rekombinantní</a:t>
            </a:r>
            <a:r>
              <a:rPr lang="cs-CZ" altLang="en-US" sz="2400" dirty="0" smtClean="0">
                <a:solidFill>
                  <a:srgbClr val="002060"/>
                </a:solidFill>
              </a:rPr>
              <a:t>: </a:t>
            </a:r>
            <a:r>
              <a:rPr lang="en-GB" sz="2400" dirty="0" err="1">
                <a:solidFill>
                  <a:srgbClr val="002060"/>
                </a:solidFill>
              </a:rPr>
              <a:t>konkrétní</a:t>
            </a:r>
            <a:r>
              <a:rPr lang="en-GB" sz="2400" dirty="0">
                <a:solidFill>
                  <a:srgbClr val="002060"/>
                </a:solidFill>
              </a:rPr>
              <a:t> gen z </a:t>
            </a:r>
            <a:r>
              <a:rPr lang="en-GB" sz="2400" dirty="0" err="1">
                <a:solidFill>
                  <a:srgbClr val="002060"/>
                </a:solidFill>
              </a:rPr>
              <a:t>viru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baktérie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parazita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který</a:t>
            </a:r>
            <a:r>
              <a:rPr lang="en-GB" sz="2400" dirty="0">
                <a:solidFill>
                  <a:srgbClr val="002060"/>
                </a:solidFill>
              </a:rPr>
              <a:t> je </a:t>
            </a:r>
            <a:r>
              <a:rPr lang="en-GB" sz="2400" dirty="0" err="1">
                <a:solidFill>
                  <a:srgbClr val="002060"/>
                </a:solidFill>
              </a:rPr>
              <a:t>kóduje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vznik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specifického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antigenu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r>
              <a:rPr lang="en-GB" sz="2400" dirty="0" err="1">
                <a:solidFill>
                  <a:srgbClr val="002060"/>
                </a:solidFill>
              </a:rPr>
              <a:t>Tento</a:t>
            </a:r>
            <a:r>
              <a:rPr lang="en-GB" sz="2400" dirty="0">
                <a:solidFill>
                  <a:srgbClr val="002060"/>
                </a:solidFill>
              </a:rPr>
              <a:t> gen se </a:t>
            </a:r>
            <a:r>
              <a:rPr lang="en-GB" sz="2400" dirty="0" err="1">
                <a:solidFill>
                  <a:srgbClr val="002060"/>
                </a:solidFill>
              </a:rPr>
              <a:t>inkorporuje</a:t>
            </a:r>
            <a:r>
              <a:rPr lang="en-GB" sz="2400" dirty="0">
                <a:solidFill>
                  <a:srgbClr val="002060"/>
                </a:solidFill>
              </a:rPr>
              <a:t> do </a:t>
            </a:r>
            <a:r>
              <a:rPr lang="en-GB" sz="2400" dirty="0" err="1">
                <a:solidFill>
                  <a:srgbClr val="002060"/>
                </a:solidFill>
              </a:rPr>
              <a:t>jiného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organismu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jež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poté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produkuje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specifický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antigen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altLang="en-US" sz="2400" u="sng" dirty="0" smtClean="0">
                <a:solidFill>
                  <a:srgbClr val="002060"/>
                </a:solidFill>
              </a:rPr>
              <a:t>hepatitis B</a:t>
            </a:r>
          </a:p>
          <a:p>
            <a:r>
              <a:rPr lang="cs-CZ" sz="2400" b="1" dirty="0" err="1" smtClean="0">
                <a:solidFill>
                  <a:srgbClr val="002060"/>
                </a:solidFill>
              </a:rPr>
              <a:t>Nanočásticové</a:t>
            </a:r>
            <a:r>
              <a:rPr lang="cs-CZ" sz="2400" u="sng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– virus hepatitidy A, B, C, HPV, </a:t>
            </a:r>
            <a:r>
              <a:rPr lang="cs-CZ" sz="2400" dirty="0" smtClean="0">
                <a:solidFill>
                  <a:srgbClr val="002060"/>
                </a:solidFill>
              </a:rPr>
              <a:t>Influenza: </a:t>
            </a:r>
            <a:r>
              <a:rPr lang="cs-CZ" sz="2400" dirty="0" err="1" smtClean="0">
                <a:solidFill>
                  <a:srgbClr val="002060"/>
                </a:solidFill>
              </a:rPr>
              <a:t>Liposomy</a:t>
            </a:r>
            <a:r>
              <a:rPr lang="cs-CZ" sz="2400" dirty="0">
                <a:solidFill>
                  <a:srgbClr val="002060"/>
                </a:solidFill>
              </a:rPr>
              <a:t>, virus-</a:t>
            </a:r>
            <a:r>
              <a:rPr lang="cs-CZ" sz="2400" dirty="0" err="1">
                <a:solidFill>
                  <a:srgbClr val="002060"/>
                </a:solidFill>
              </a:rPr>
              <a:t>like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particules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virosomy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Vektorové</a:t>
            </a:r>
            <a:r>
              <a:rPr lang="cs-CZ" sz="2400" dirty="0">
                <a:solidFill>
                  <a:srgbClr val="002060"/>
                </a:solidFill>
              </a:rPr>
              <a:t> rekombinantní živé virové nebo bakteriální vektory - virus hepatitidy B, C, M. </a:t>
            </a:r>
            <a:r>
              <a:rPr lang="cs-CZ" sz="2400" dirty="0" err="1" smtClean="0">
                <a:solidFill>
                  <a:srgbClr val="002060"/>
                </a:solidFill>
              </a:rPr>
              <a:t>tuberculosis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DNA-vakcíny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– genetické vektory nesoucí </a:t>
            </a:r>
            <a:r>
              <a:rPr lang="cs-CZ" sz="2400" dirty="0" err="1">
                <a:solidFill>
                  <a:srgbClr val="002060"/>
                </a:solidFill>
              </a:rPr>
              <a:t>Ag</a:t>
            </a:r>
            <a:r>
              <a:rPr lang="cs-CZ" sz="2400" dirty="0">
                <a:solidFill>
                  <a:srgbClr val="002060"/>
                </a:solidFill>
              </a:rPr>
              <a:t>, virus hepatitidy B, C, HPV, </a:t>
            </a:r>
            <a:r>
              <a:rPr lang="cs-CZ" sz="2400" dirty="0" err="1" smtClean="0">
                <a:solidFill>
                  <a:srgbClr val="002060"/>
                </a:solidFill>
              </a:rPr>
              <a:t>Influenza</a:t>
            </a:r>
            <a:r>
              <a:rPr lang="cs-CZ" sz="2400" dirty="0" err="1">
                <a:solidFill>
                  <a:srgbClr val="002060"/>
                </a:solidFill>
              </a:rPr>
              <a:t>Gen</a:t>
            </a:r>
            <a:r>
              <a:rPr lang="cs-CZ" sz="2400" dirty="0">
                <a:solidFill>
                  <a:srgbClr val="002060"/>
                </a:solidFill>
              </a:rPr>
              <a:t>, kódující antigen umístěn do bakteriálního </a:t>
            </a:r>
            <a:r>
              <a:rPr lang="cs-CZ" sz="2400" dirty="0" err="1">
                <a:solidFill>
                  <a:srgbClr val="002060"/>
                </a:solidFill>
              </a:rPr>
              <a:t>plasmidu</a:t>
            </a:r>
            <a:r>
              <a:rPr lang="cs-CZ" sz="2400" dirty="0">
                <a:solidFill>
                  <a:srgbClr val="002060"/>
                </a:solidFill>
              </a:rPr>
              <a:t>, který obsahuje </a:t>
            </a:r>
            <a:r>
              <a:rPr lang="cs-CZ" sz="2400" dirty="0" err="1">
                <a:solidFill>
                  <a:srgbClr val="002060"/>
                </a:solidFill>
              </a:rPr>
              <a:t>imunomodulační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nemetylovaný</a:t>
            </a:r>
            <a:r>
              <a:rPr lang="cs-CZ" sz="2400" dirty="0">
                <a:solidFill>
                  <a:srgbClr val="002060"/>
                </a:solidFill>
              </a:rPr>
              <a:t> motiv bakteriální DNA – </a:t>
            </a:r>
            <a:r>
              <a:rPr lang="cs-CZ" sz="2400" dirty="0" err="1">
                <a:solidFill>
                  <a:srgbClr val="002060"/>
                </a:solidFill>
              </a:rPr>
              <a:t>CpG</a:t>
            </a:r>
            <a:endParaRPr lang="cs-CZ" sz="2400" dirty="0">
              <a:solidFill>
                <a:srgbClr val="002060"/>
              </a:solidFill>
            </a:endParaRPr>
          </a:p>
          <a:p>
            <a:endParaRPr lang="cs-CZ" sz="2400" dirty="0"/>
          </a:p>
          <a:p>
            <a:endParaRPr lang="cs-CZ" sz="2400" dirty="0">
              <a:latin typeface="Tahoma" pitchFamily="34" charset="0"/>
            </a:endParaRPr>
          </a:p>
          <a:p>
            <a:endParaRPr lang="cs-CZ" sz="2400" dirty="0"/>
          </a:p>
          <a:p>
            <a:pPr>
              <a:lnSpc>
                <a:spcPct val="120000"/>
              </a:lnSpc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9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cs-CZ" sz="3600" dirty="0" smtClean="0">
                <a:solidFill>
                  <a:srgbClr val="C00000"/>
                </a:solidFill>
              </a:rPr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54721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Antibiotika (</a:t>
            </a:r>
            <a:r>
              <a:rPr lang="cs-CZ" sz="2800" dirty="0" err="1" smtClean="0">
                <a:solidFill>
                  <a:srgbClr val="002060"/>
                </a:solidFill>
              </a:rPr>
              <a:t>kanamycin</a:t>
            </a:r>
            <a:r>
              <a:rPr lang="cs-CZ" sz="2800" dirty="0" smtClean="0">
                <a:solidFill>
                  <a:srgbClr val="002060"/>
                </a:solidFill>
              </a:rPr>
              <a:t>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Konservační prostředky (</a:t>
            </a:r>
            <a:r>
              <a:rPr lang="cs-CZ" sz="2800" dirty="0" err="1" smtClean="0">
                <a:solidFill>
                  <a:srgbClr val="002060"/>
                </a:solidFill>
              </a:rPr>
              <a:t>thiomersal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Stabilizátory: struktura a konformační  integrita epitopů je ovlivněna především 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Chlorid hořečnatý, humánní albumin, laktóza,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Látky z technologického  procesu (např. OVA</a:t>
            </a:r>
            <a:r>
              <a:rPr lang="cs-CZ" sz="26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Pravidelné očkování v ČR 2011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povinné plošné očkování </a:t>
            </a:r>
            <a:r>
              <a:rPr lang="cs-CZ" sz="2400" dirty="0" smtClean="0">
                <a:solidFill>
                  <a:srgbClr val="002060"/>
                </a:solidFill>
              </a:rPr>
              <a:t>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záškrtu, tetanu, černému kašli, </a:t>
            </a:r>
            <a:r>
              <a:rPr lang="cs-CZ" sz="2400" dirty="0" err="1" smtClean="0">
                <a:solidFill>
                  <a:srgbClr val="002060"/>
                </a:solidFill>
              </a:rPr>
              <a:t>hemofilové</a:t>
            </a:r>
            <a:r>
              <a:rPr lang="cs-CZ" sz="2400" dirty="0" smtClean="0">
                <a:solidFill>
                  <a:srgbClr val="002060"/>
                </a:solidFill>
              </a:rPr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u</a:t>
            </a:r>
            <a:r>
              <a:rPr lang="cs-CZ" sz="2400" dirty="0" smtClean="0">
                <a:solidFill>
                  <a:srgbClr val="002060"/>
                </a:solidFill>
              </a:rPr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klíšťové encefalitidě,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virové hepatitidě A, planým neštovicím, 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infekci lidskými </a:t>
            </a:r>
            <a:r>
              <a:rPr lang="cs-CZ" sz="2400" dirty="0" err="1" smtClean="0">
                <a:solidFill>
                  <a:srgbClr val="002060"/>
                </a:solidFill>
              </a:rPr>
              <a:t>papilomaviry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smtClean="0">
                <a:solidFill>
                  <a:srgbClr val="002060"/>
                </a:solidFill>
              </a:rPr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Povinné očkování - vymahatelnost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>
                <a:solidFill>
                  <a:srgbClr val="002060"/>
                </a:solidFill>
              </a:rPr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V obecné rovině je povinné očkování </a:t>
            </a:r>
            <a:r>
              <a:rPr lang="cs-CZ" i="1" dirty="0" err="1" smtClean="0">
                <a:solidFill>
                  <a:srgbClr val="002060"/>
                </a:solidFill>
              </a:rPr>
              <a:t>ospravedl</a:t>
            </a:r>
            <a:r>
              <a:rPr lang="cs-CZ" i="1" dirty="0" smtClean="0">
                <a:solidFill>
                  <a:srgbClr val="002060"/>
                </a:solidFill>
              </a:rPr>
              <a:t>- </a:t>
            </a:r>
            <a:r>
              <a:rPr lang="cs-CZ" i="1" dirty="0" err="1" smtClean="0">
                <a:solidFill>
                  <a:srgbClr val="002060"/>
                </a:solidFill>
              </a:rPr>
              <a:t>nitelné</a:t>
            </a:r>
            <a:r>
              <a:rPr lang="cs-CZ" i="1" dirty="0" smtClean="0">
                <a:solidFill>
                  <a:srgbClr val="002060"/>
                </a:solidFill>
              </a:rPr>
              <a:t> nejen ve vztahu k Úmluvě na ochranu lid-</a:t>
            </a:r>
            <a:r>
              <a:rPr lang="cs-CZ" i="1" dirty="0" err="1" smtClean="0">
                <a:solidFill>
                  <a:srgbClr val="002060"/>
                </a:solidFill>
              </a:rPr>
              <a:t>ských</a:t>
            </a:r>
            <a:r>
              <a:rPr lang="cs-CZ" i="1" dirty="0" smtClean="0">
                <a:solidFill>
                  <a:srgbClr val="002060"/>
                </a:solidFill>
              </a:rPr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>
                <a:solidFill>
                  <a:srgbClr val="002060"/>
                </a:solidFill>
              </a:rPr>
              <a:t>bezpečnosti,zdraví</a:t>
            </a:r>
            <a:r>
              <a:rPr lang="cs-CZ" i="1" dirty="0" smtClean="0">
                <a:solidFill>
                  <a:srgbClr val="002060"/>
                </a:solidFill>
              </a:rPr>
              <a:t> a práv a svobod druhých.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Hexavakcína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Záškrt, tetanus, pertuse, virová hepatitida B, dětská obrna, infekce způsobené H. </a:t>
            </a:r>
            <a:r>
              <a:rPr lang="cs-CZ" sz="3600" dirty="0" err="1" smtClean="0">
                <a:solidFill>
                  <a:srgbClr val="002060"/>
                </a:solidFill>
              </a:rPr>
              <a:t>influenzae</a:t>
            </a:r>
            <a:r>
              <a:rPr lang="cs-CZ" sz="3600" dirty="0" smtClean="0">
                <a:solidFill>
                  <a:srgbClr val="002060"/>
                </a:solidFill>
              </a:rPr>
              <a:t> b.</a:t>
            </a:r>
          </a:p>
          <a:p>
            <a:pPr marL="0" indent="0">
              <a:buNone/>
            </a:pPr>
            <a:r>
              <a:rPr lang="cs-CZ" sz="3600" i="1" dirty="0" smtClean="0">
                <a:solidFill>
                  <a:srgbClr val="002060"/>
                </a:solidFill>
              </a:rPr>
              <a:t>Ukončení do 18 měsíců věku,  přeočkování.</a:t>
            </a:r>
          </a:p>
          <a:p>
            <a:pPr marL="0" indent="0">
              <a:buNone/>
            </a:pPr>
            <a:endParaRPr lang="cs-CZ" sz="36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     Spalničky, zarděnky, příušnice</a:t>
            </a:r>
          </a:p>
          <a:p>
            <a:pPr marL="0" indent="0">
              <a:buNone/>
            </a:pPr>
            <a:r>
              <a:rPr lang="cs-CZ" sz="3600" i="1" dirty="0" smtClean="0">
                <a:solidFill>
                  <a:srgbClr val="002060"/>
                </a:solidFill>
              </a:rPr>
              <a:t>Od 15. měsíce, přeočkování za 6-10 měsíců  („</a:t>
            </a:r>
            <a:r>
              <a:rPr lang="cs-CZ" sz="3600" i="1" dirty="0" err="1" smtClean="0">
                <a:solidFill>
                  <a:srgbClr val="002060"/>
                </a:solidFill>
              </a:rPr>
              <a:t>vychytávací</a:t>
            </a:r>
            <a:r>
              <a:rPr lang="cs-CZ" sz="3600" i="1" dirty="0" smtClean="0">
                <a:solidFill>
                  <a:srgbClr val="002060"/>
                </a:solidFill>
              </a:rPr>
              <a:t>“,  „</a:t>
            </a:r>
            <a:r>
              <a:rPr lang="cs-CZ" sz="3600" i="1" dirty="0" err="1" smtClean="0">
                <a:solidFill>
                  <a:srgbClr val="002060"/>
                </a:solidFill>
              </a:rPr>
              <a:t>catch</a:t>
            </a:r>
            <a:r>
              <a:rPr lang="cs-CZ" sz="3600" i="1" dirty="0" smtClean="0">
                <a:solidFill>
                  <a:srgbClr val="002060"/>
                </a:solidFill>
              </a:rPr>
              <a:t> up“ dávka)</a:t>
            </a:r>
            <a:endParaRPr lang="cs-CZ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Očkovací kalendář ČR 2011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2. měsíc (od 9. týdne)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(1.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3. měsíc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(2. </a:t>
            </a:r>
            <a:r>
              <a:rPr lang="cs-CZ" dirty="0">
                <a:solidFill>
                  <a:srgbClr val="002060"/>
                </a:solidFill>
              </a:rPr>
              <a:t>dávka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4. měsíc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(3. </a:t>
            </a:r>
            <a:r>
              <a:rPr lang="cs-CZ" dirty="0">
                <a:solidFill>
                  <a:srgbClr val="002060"/>
                </a:solidFill>
              </a:rPr>
              <a:t>dávka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Do 18 měsíce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(4.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21.-25.měsíc                     spal.,</a:t>
            </a:r>
            <a:r>
              <a:rPr lang="cs-CZ" dirty="0" err="1" smtClean="0">
                <a:solidFill>
                  <a:srgbClr val="002060"/>
                </a:solidFill>
              </a:rPr>
              <a:t>zard</a:t>
            </a:r>
            <a:r>
              <a:rPr lang="cs-CZ" dirty="0" smtClean="0">
                <a:solidFill>
                  <a:srgbClr val="002060"/>
                </a:solidFill>
              </a:rPr>
              <a:t>.,</a:t>
            </a:r>
            <a:r>
              <a:rPr lang="cs-CZ" dirty="0" err="1" smtClean="0">
                <a:solidFill>
                  <a:srgbClr val="002060"/>
                </a:solidFill>
              </a:rPr>
              <a:t>příuš</a:t>
            </a:r>
            <a:r>
              <a:rPr lang="cs-CZ" dirty="0" smtClean="0">
                <a:solidFill>
                  <a:srgbClr val="002060"/>
                </a:solidFill>
              </a:rPr>
              <a:t>. (2. d.)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5.-6. rok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záškrt,tetanus,pertuse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10.-11. rok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záškrt,tetanus,pertuse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                             dětská obrna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C00000"/>
                </a:solidFill>
              </a:rPr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Individuální přístup k očkovanému.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Dodržování absolutních a relativních kontraindikací.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Dodržování správné očkovací techniky.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Použití vhodné vakcíny podle věku.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Vybrání vhodného místa aplikace.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Desinfekce místa vpichu (alkohol).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10997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05867"/>
            <a:ext cx="8229600" cy="655213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Kauzální léčba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sz="2000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u="sng" dirty="0" smtClean="0"/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a) transplantace kmenových buněk</a:t>
            </a:r>
          </a:p>
          <a:p>
            <a:pPr eaLnBrk="1" hangingPunct="1">
              <a:buFontTx/>
              <a:buNone/>
              <a:defRPr/>
            </a:pPr>
            <a:endParaRPr lang="cs-CZ" sz="2400" b="1" u="sng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u závažných vrozených poruch imunitního systému (některá </a:t>
            </a:r>
            <a:r>
              <a:rPr lang="cs-CZ" sz="2800" dirty="0" err="1" smtClean="0">
                <a:solidFill>
                  <a:srgbClr val="002060"/>
                </a:solidFill>
              </a:rPr>
              <a:t>lymfoproliferativní</a:t>
            </a:r>
            <a:r>
              <a:rPr lang="cs-CZ" sz="2800" dirty="0" smtClean="0">
                <a:solidFill>
                  <a:srgbClr val="002060"/>
                </a:solidFill>
              </a:rPr>
              <a:t> a myeloproliferativní onemocnění, deficience typu SCID)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komplikace : infekční komplikace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reakce štěpu proti hostiteli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získání kmenových buněk - odběrem z lopaty kosti 					kyčelní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             	       - z pupečníkové krve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                    - z periferní krve po 						stimulaci GM-CSF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5142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Patogenita- vztažená k druhu mikroorganismu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Virulence – vztažená ke konkrétnímu kmeni mikroorganismu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044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b) genová terapie</a:t>
            </a:r>
            <a:endParaRPr lang="cs-CZ" altLang="en-US" sz="20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800" dirty="0" smtClean="0">
                <a:solidFill>
                  <a:srgbClr val="002060"/>
                </a:solidFill>
              </a:rPr>
              <a:t>pomocí vhodného expresního vektoru je do lymfocytů nebo kmenových buněk vnesen funkční gen, který nahrazuje nefunkční gen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800" dirty="0" smtClean="0">
                <a:solidFill>
                  <a:srgbClr val="002060"/>
                </a:solidFill>
              </a:rPr>
              <a:t>použito jako léčba některých případů SCID</a:t>
            </a:r>
            <a:endParaRPr lang="cs-CZ" altLang="en-US" sz="28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623728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Substituční léčba</a:t>
            </a:r>
          </a:p>
          <a:p>
            <a:pPr eaLnBrk="1" hangingPunct="1">
              <a:buFontTx/>
              <a:buNone/>
              <a:defRPr/>
            </a:pPr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autologní transplantace kmenových buněk po chemoterapii a radioterapii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léčba intravenózními </a:t>
            </a:r>
            <a:r>
              <a:rPr lang="cs-CZ" sz="2800" dirty="0" err="1" smtClean="0">
                <a:solidFill>
                  <a:srgbClr val="002060"/>
                </a:solidFill>
              </a:rPr>
              <a:t>imunoglobulíny</a:t>
            </a:r>
            <a:r>
              <a:rPr lang="cs-CZ" sz="2800" dirty="0" smtClean="0">
                <a:solidFill>
                  <a:srgbClr val="002060"/>
                </a:solidFill>
              </a:rPr>
              <a:t> (pochází z plazmy dárců krve)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substituce C1 inhibitoru u hereditárního </a:t>
            </a:r>
            <a:r>
              <a:rPr lang="cs-CZ" sz="2800" dirty="0" err="1" smtClean="0">
                <a:solidFill>
                  <a:srgbClr val="002060"/>
                </a:solidFill>
              </a:rPr>
              <a:t>angioedému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substituce erytropoetinu u pacientů s chronickým renálním selháním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substituce G-CSF u </a:t>
            </a:r>
            <a:r>
              <a:rPr lang="cs-CZ" sz="2800" dirty="0" err="1" smtClean="0">
                <a:solidFill>
                  <a:srgbClr val="002060"/>
                </a:solidFill>
              </a:rPr>
              <a:t>agranulocytózy</a:t>
            </a:r>
            <a:r>
              <a:rPr lang="cs-CZ" sz="2800" dirty="0" smtClean="0">
                <a:solidFill>
                  <a:srgbClr val="002060"/>
                </a:solidFill>
              </a:rPr>
              <a:t> (</a:t>
            </a:r>
            <a:r>
              <a:rPr lang="cs-CZ" sz="2800" dirty="0" err="1" smtClean="0">
                <a:solidFill>
                  <a:srgbClr val="002060"/>
                </a:solidFill>
              </a:rPr>
              <a:t>Kostmannova</a:t>
            </a:r>
            <a:r>
              <a:rPr lang="cs-CZ" sz="2800" dirty="0" smtClean="0">
                <a:solidFill>
                  <a:srgbClr val="002060"/>
                </a:solidFill>
              </a:rPr>
              <a:t> syndromu)</a:t>
            </a:r>
          </a:p>
        </p:txBody>
      </p:sp>
    </p:spTree>
    <p:extLst>
      <p:ext uri="{BB962C8B-B14F-4D97-AF65-F5344CB8AC3E}">
        <p14:creationId xmlns:p14="http://schemas.microsoft.com/office/powerpoint/2010/main" val="3348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err="1" smtClean="0">
                <a:solidFill>
                  <a:srgbClr val="C00000"/>
                </a:solidFill>
              </a:rPr>
              <a:t>Imunomodulace</a:t>
            </a:r>
            <a:endParaRPr lang="cs-CZ" sz="3600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en-US" sz="2800" b="1" dirty="0" err="1" smtClean="0">
                <a:solidFill>
                  <a:srgbClr val="002060"/>
                </a:solidFill>
              </a:rPr>
              <a:t>Imunomodulace</a:t>
            </a:r>
            <a:r>
              <a:rPr lang="cs-CZ" altLang="en-US" sz="28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= léčebný postup směřující k úpravě narušených </a:t>
            </a:r>
            <a:br>
              <a:rPr lang="cs-CZ" altLang="en-US" sz="2800" dirty="0" smtClean="0">
                <a:solidFill>
                  <a:srgbClr val="002060"/>
                </a:solidFill>
              </a:rPr>
            </a:br>
            <a:r>
              <a:rPr lang="cs-CZ" altLang="en-US" sz="2800" dirty="0" smtClean="0">
                <a:solidFill>
                  <a:srgbClr val="002060"/>
                </a:solidFill>
              </a:rPr>
              <a:t>                           imunitních funkcí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   -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imunostimulace</a:t>
            </a:r>
            <a:r>
              <a:rPr lang="cs-CZ" altLang="en-US" sz="2800" dirty="0" smtClean="0">
                <a:solidFill>
                  <a:srgbClr val="002060"/>
                </a:solidFill>
              </a:rPr>
              <a:t> - nespecifická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			 - antigenně specifická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   - imunosuprese	- nespecifická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			- antigenně specifická</a:t>
            </a: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dirty="0" smtClean="0"/>
          </a:p>
          <a:p>
            <a:pPr eaLnBrk="1" hangingPunct="1"/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40327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Nespecifická </a:t>
            </a:r>
            <a:r>
              <a:rPr lang="cs-CZ" sz="3600" dirty="0" err="1" smtClean="0">
                <a:solidFill>
                  <a:srgbClr val="C00000"/>
                </a:solidFill>
              </a:rPr>
              <a:t>imunomodulační</a:t>
            </a:r>
            <a:r>
              <a:rPr lang="cs-CZ" sz="3600" dirty="0" smtClean="0">
                <a:solidFill>
                  <a:srgbClr val="C00000"/>
                </a:solidFill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a) nespecifická imunosupresivní léčba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 = postihuje nejen nežádoucí </a:t>
            </a:r>
            <a:r>
              <a:rPr lang="cs-CZ" sz="2400" dirty="0" err="1" smtClean="0">
                <a:solidFill>
                  <a:srgbClr val="002060"/>
                </a:solidFill>
              </a:rPr>
              <a:t>autoreaktivní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aloreaktivní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                      lymfocyty, ale i ostatní složky imunity (riziko 			snížení antiinfekční a protinádorové imunity)</a:t>
            </a:r>
          </a:p>
          <a:p>
            <a:pPr eaLnBrk="1" hangingPunct="1">
              <a:buFontTx/>
              <a:buNone/>
              <a:defRPr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	 	používá se u léčby autoimunitních chorob, u orgánových       	transplantací a někdy u závažných stavů alergií </a:t>
            </a:r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1554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648"/>
            <a:ext cx="8748713" cy="60480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1) Kortikoidy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- protizánětlivý, imunosupresivní účinek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blokují aktivitu transkripčních faktorů (AP-1,     		    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NFkB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			  - potlačují expresi genů (IL-2, IL-1,        				fosfolipáza A,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MHCgpII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			adhezivních molekuly)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inhibice uvolnění histaminu z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bazofilů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vyšší koncentrace indukují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apoptózu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Prednison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metylprednison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2) </a:t>
            </a:r>
            <a:r>
              <a:rPr lang="cs-CZ" sz="2800" b="1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cs-CZ" sz="2800" b="1" dirty="0" err="1" smtClean="0">
                <a:solidFill>
                  <a:srgbClr val="002060"/>
                </a:solidFill>
                <a:latin typeface="+mj-lt"/>
              </a:rPr>
              <a:t>munosupresiva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 zasahující do metabolismu DNA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cyklofosfamid (alkylační látky)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methotrexát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(antimetabolit)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         - azathioprin (purinový analog)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9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5865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/>
              <a:t>3</a:t>
            </a:r>
            <a:r>
              <a:rPr lang="cs-CZ" sz="2800" b="1" dirty="0" smtClean="0">
                <a:solidFill>
                  <a:srgbClr val="002060"/>
                </a:solidFill>
              </a:rPr>
              <a:t>) </a:t>
            </a:r>
            <a:r>
              <a:rPr lang="cs-CZ" sz="2800" b="1" dirty="0" err="1">
                <a:solidFill>
                  <a:srgbClr val="002060"/>
                </a:solidFill>
              </a:rPr>
              <a:t>I</a:t>
            </a:r>
            <a:r>
              <a:rPr lang="cs-CZ" sz="2800" b="1" dirty="0" err="1" smtClean="0">
                <a:solidFill>
                  <a:srgbClr val="002060"/>
                </a:solidFill>
              </a:rPr>
              <a:t>munosupresiva</a:t>
            </a:r>
            <a:r>
              <a:rPr lang="cs-CZ" sz="2800" b="1" dirty="0" smtClean="0">
                <a:solidFill>
                  <a:srgbClr val="002060"/>
                </a:solidFill>
              </a:rPr>
              <a:t> selektivně inhibující T lymfocyty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cyklosporin A (potlačuje expresi IL-2 a IL-2R v aktivovaných T lymfocytech)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err="1" smtClean="0">
                <a:solidFill>
                  <a:srgbClr val="002060"/>
                </a:solidFill>
              </a:rPr>
              <a:t>takrolimus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err="1" smtClean="0">
                <a:solidFill>
                  <a:srgbClr val="002060"/>
                </a:solidFill>
              </a:rPr>
              <a:t>rapamycin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monoklonální protilátka anti-CD3 (imunosuprese po transplantacích, léčba </a:t>
            </a:r>
            <a:r>
              <a:rPr lang="cs-CZ" sz="2800" dirty="0" err="1" smtClean="0">
                <a:solidFill>
                  <a:srgbClr val="002060"/>
                </a:solidFill>
              </a:rPr>
              <a:t>rejekčních</a:t>
            </a:r>
            <a:r>
              <a:rPr lang="cs-CZ" sz="2800" dirty="0" smtClean="0">
                <a:solidFill>
                  <a:srgbClr val="002060"/>
                </a:solidFill>
              </a:rPr>
              <a:t> krizí)</a:t>
            </a: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4) </a:t>
            </a:r>
            <a:r>
              <a:rPr lang="cs-CZ" sz="2800" b="1" dirty="0" err="1" smtClean="0">
                <a:solidFill>
                  <a:srgbClr val="002060"/>
                </a:solidFill>
              </a:rPr>
              <a:t>Intravenozní</a:t>
            </a:r>
            <a:r>
              <a:rPr lang="cs-CZ" sz="2800" b="1" dirty="0" smtClean="0">
                <a:solidFill>
                  <a:srgbClr val="002060"/>
                </a:solidFill>
              </a:rPr>
              <a:t> imunoglobulinová terapie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v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29446292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b) protizánětlivá a antialergická léčba</a:t>
            </a:r>
            <a:endParaRPr lang="cs-CZ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nesteroidní protizánětlivé léky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antihistaminika - blokují H1 receptor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snižují expresi adhezivních molekul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snižují sekreci histaminu...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I., II. a III. generace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</a:t>
            </a:r>
            <a:r>
              <a:rPr lang="cs-CZ" sz="2800" dirty="0" err="1" smtClean="0">
                <a:solidFill>
                  <a:srgbClr val="002060"/>
                </a:solidFill>
              </a:rPr>
              <a:t>Zyrtec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Alerid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Zodac</a:t>
            </a:r>
            <a:r>
              <a:rPr lang="cs-CZ" sz="28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inhibitory zánětlivých </a:t>
            </a:r>
            <a:r>
              <a:rPr lang="cs-CZ" sz="2800" dirty="0" err="1" smtClean="0">
                <a:solidFill>
                  <a:srgbClr val="002060"/>
                </a:solidFill>
              </a:rPr>
              <a:t>cytokinů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  - antagonista receptoru pro IL-1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monoklonální protilátky proti TNF                                                                         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  - thalidomid (inhibitor TNF)</a:t>
            </a:r>
          </a:p>
        </p:txBody>
      </p:sp>
    </p:spTree>
    <p:extLst>
      <p:ext uri="{BB962C8B-B14F-4D97-AF65-F5344CB8AC3E}">
        <p14:creationId xmlns:p14="http://schemas.microsoft.com/office/powerpoint/2010/main" val="1215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7245424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  <a:defRPr/>
            </a:pPr>
            <a:endParaRPr lang="cs-CZ" altLang="en-US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en-US" sz="5800" b="1" dirty="0" smtClean="0">
                <a:solidFill>
                  <a:srgbClr val="002060"/>
                </a:solidFill>
                <a:latin typeface="+mj-lt"/>
              </a:rPr>
              <a:t>c) nespecifická </a:t>
            </a:r>
            <a:r>
              <a:rPr lang="cs-CZ" altLang="en-US" sz="5800" b="1" dirty="0" err="1" smtClean="0">
                <a:solidFill>
                  <a:srgbClr val="002060"/>
                </a:solidFill>
                <a:latin typeface="+mj-lt"/>
              </a:rPr>
              <a:t>imunostimulační</a:t>
            </a:r>
            <a:r>
              <a:rPr lang="cs-CZ" altLang="en-US" sz="5800" b="1" dirty="0" smtClean="0">
                <a:solidFill>
                  <a:srgbClr val="002060"/>
                </a:solidFill>
                <a:latin typeface="+mj-lt"/>
              </a:rPr>
              <a:t> léčba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29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dirty="0" err="1" smtClean="0">
                <a:solidFill>
                  <a:srgbClr val="002060"/>
                </a:solidFill>
                <a:latin typeface="+mj-lt"/>
              </a:rPr>
              <a:t>imunostimulancia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stimulují imunitní systém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33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syntetické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imunomodulátory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Methisoprinol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cs-CZ" altLang="en-US" sz="3300" dirty="0" err="1" smtClean="0">
                <a:solidFill>
                  <a:srgbClr val="002060"/>
                </a:solidFill>
                <a:latin typeface="+mj-lt"/>
              </a:rPr>
              <a:t>Isoprinosine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) – užíván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u virových infekcí s těžším nebo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recidivujícím průběhem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33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bakteriální extrakty a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lyzáty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Broncho-Vaxom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prevence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recidivujících infekcí dýchacích cest                        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Ribomunyl</a:t>
            </a:r>
            <a:endParaRPr lang="cs-CZ" altLang="en-US" sz="33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33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produkty imunitního systému - IL-2 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renální adenokarcinom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    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IFNa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IFNb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virové hepatitidy,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 některé leukemie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    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- erytropoetin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                                                   - G-CSF, GM-CSF 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altLang="en-US" sz="3300" dirty="0" err="1" smtClean="0">
                <a:solidFill>
                  <a:srgbClr val="002060"/>
                </a:solidFill>
                <a:latin typeface="+mj-lt"/>
              </a:rPr>
              <a:t>neutropenie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                                                   - transfer faktor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                                                   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thymové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hormony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latin typeface="+mj-lt"/>
              </a:rPr>
              <a:t>                                                 </a:t>
            </a:r>
            <a:endParaRPr lang="cs-CZ" alt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c) specifická imunosuprese</a:t>
            </a:r>
            <a:endParaRPr lang="cs-CZ" altLang="en-US" sz="20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= navození tolerance vůči určitému antigenu</a:t>
            </a: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</a:t>
            </a:r>
            <a:r>
              <a:rPr lang="cs-CZ" altLang="en-US" sz="2800" u="sng" dirty="0" smtClean="0">
                <a:solidFill>
                  <a:srgbClr val="002060"/>
                </a:solidFill>
              </a:rPr>
              <a:t>probíhají klinické studie</a:t>
            </a:r>
            <a:r>
              <a:rPr lang="cs-CZ" altLang="en-US" sz="2800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marL="0" indent="0" eaLnBrk="1" hangingPunct="1">
              <a:buClr>
                <a:schemeClr val="bg1"/>
              </a:buClr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navození tolerance perorálním podáním antigenu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800" dirty="0" smtClean="0">
                <a:solidFill>
                  <a:srgbClr val="002060"/>
                </a:solidFill>
              </a:rPr>
              <a:t>alergenová imunoterapie (pyly,  hmyzí jedy) </a:t>
            </a:r>
            <a:endParaRPr lang="cs-CZ" alt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58324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Antigenně specifická           </a:t>
            </a:r>
            <a:r>
              <a:rPr lang="cs-CZ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imunomodulační</a:t>
            </a: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léčba</a:t>
            </a:r>
          </a:p>
          <a:p>
            <a:pPr marL="609600" indent="-609600" eaLnBrk="1" hangingPunct="1">
              <a:buFontTx/>
              <a:buNone/>
              <a:defRPr/>
            </a:pPr>
            <a:endParaRPr lang="cs-CZ" dirty="0" smtClean="0">
              <a:solidFill>
                <a:srgbClr val="0066FF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      specifická </a:t>
            </a:r>
            <a:r>
              <a:rPr lang="cs-CZ" sz="2800" b="1" dirty="0" err="1" smtClean="0">
                <a:solidFill>
                  <a:srgbClr val="002060"/>
                </a:solidFill>
              </a:rPr>
              <a:t>imunomodulace</a:t>
            </a:r>
            <a:r>
              <a:rPr lang="cs-CZ" sz="2800" dirty="0" smtClean="0">
                <a:solidFill>
                  <a:srgbClr val="002060"/>
                </a:solidFill>
              </a:rPr>
              <a:t> = navození imunitní reakce či tolerance vůči určitému antigenu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Aktivní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Pasivní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Specifická imunosuprese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endParaRPr lang="cs-CZ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dirty="0" smtClean="0"/>
          </a:p>
        </p:txBody>
      </p:sp>
      <p:pic>
        <p:nvPicPr>
          <p:cNvPr id="33795" name="Picture 4" descr="očk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257333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dirty="0" smtClean="0">
                <a:solidFill>
                  <a:srgbClr val="C00000"/>
                </a:solidFill>
              </a:rPr>
              <a:t>Mechanismy poškození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Toxiny </a:t>
            </a:r>
            <a:r>
              <a:rPr lang="cs-CZ" dirty="0">
                <a:solidFill>
                  <a:srgbClr val="002060"/>
                </a:solidFill>
              </a:rPr>
              <a:t>– </a:t>
            </a:r>
            <a:r>
              <a:rPr lang="cs-CZ" dirty="0" smtClean="0">
                <a:solidFill>
                  <a:srgbClr val="002060"/>
                </a:solidFill>
              </a:rPr>
              <a:t>poškozují </a:t>
            </a:r>
            <a:r>
              <a:rPr lang="cs-CZ" dirty="0">
                <a:solidFill>
                  <a:srgbClr val="002060"/>
                </a:solidFill>
              </a:rPr>
              <a:t>přímo buňky </a:t>
            </a:r>
            <a:r>
              <a:rPr lang="cs-CZ" dirty="0" smtClean="0">
                <a:solidFill>
                  <a:srgbClr val="002060"/>
                </a:solidFill>
              </a:rPr>
              <a:t>hostitele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Extracelulární bakterie – množí se vně buněk, indukují většinou hnisavý zánět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Intracelulární bakterie – přežívají a množ se uvnitř buněk, indukují většinou jiné formy zánětu – specifický, </a:t>
            </a:r>
            <a:r>
              <a:rPr lang="cs-CZ" dirty="0" err="1" smtClean="0">
                <a:solidFill>
                  <a:srgbClr val="002060"/>
                </a:solidFill>
              </a:rPr>
              <a:t>granulomatózní</a:t>
            </a:r>
            <a:r>
              <a:rPr lang="cs-CZ" dirty="0" smtClean="0">
                <a:solidFill>
                  <a:srgbClr val="002060"/>
                </a:solidFill>
              </a:rPr>
              <a:t> zánět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Infekční onemocnění</a:t>
            </a:r>
            <a:endParaRPr lang="en-GB" cap="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Výsledek dlouhodobé i krátkodobé interakce patogenního organismu s hostitelem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Patogenita: výsledek dlouhodobého vývoje- přizpůsobit se prostředí a připravit na boj s hostitelem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Virulence- výsledek krátkodobé interakce konkrétního kmene mikroorganismu a hostitele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nterakce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patogenního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organismu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       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s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hostitelem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Parazitické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organismy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tvoří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zhruba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dvě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třetiny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	</a:t>
            </a:r>
            <a:r>
              <a:rPr lang="en-GB" dirty="0" err="1" smtClean="0">
                <a:solidFill>
                  <a:srgbClr val="002060"/>
                </a:solidFill>
              </a:rPr>
              <a:t>všech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ž</a:t>
            </a:r>
            <a:r>
              <a:rPr lang="en-GB" dirty="0" err="1" smtClean="0">
                <a:solidFill>
                  <a:srgbClr val="002060"/>
                </a:solidFill>
              </a:rPr>
              <a:t>ivočichů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en-GB" dirty="0" err="1" smtClean="0">
                <a:solidFill>
                  <a:srgbClr val="002060"/>
                </a:solidFill>
              </a:rPr>
              <a:t>jejich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dlouhodobé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přežití</a:t>
            </a:r>
            <a:r>
              <a:rPr lang="en-GB" dirty="0" smtClean="0">
                <a:solidFill>
                  <a:srgbClr val="002060"/>
                </a:solidFill>
              </a:rPr>
              <a:t> je </a:t>
            </a:r>
            <a:r>
              <a:rPr lang="en-GB" dirty="0" err="1" smtClean="0">
                <a:solidFill>
                  <a:srgbClr val="002060"/>
                </a:solidFill>
              </a:rPr>
              <a:t>závislé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nalezení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vhodné</a:t>
            </a:r>
            <a:r>
              <a:rPr lang="cs-CZ" dirty="0" smtClean="0">
                <a:solidFill>
                  <a:srgbClr val="002060"/>
                </a:solidFill>
              </a:rPr>
              <a:t>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hostitele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vzájemný vztah hostitel – mikroorganismus, vznikají různé druhy infekcí: </a:t>
            </a:r>
            <a:r>
              <a:rPr lang="cs-CZ" dirty="0" err="1" smtClean="0">
                <a:solidFill>
                  <a:srgbClr val="002060"/>
                </a:solidFill>
              </a:rPr>
              <a:t>inaparentní</a:t>
            </a:r>
            <a:r>
              <a:rPr lang="cs-CZ" dirty="0" smtClean="0">
                <a:solidFill>
                  <a:srgbClr val="002060"/>
                </a:solidFill>
              </a:rPr>
              <a:t>, benigní, těžké, lokalizované nebo </a:t>
            </a:r>
            <a:r>
              <a:rPr lang="cs-CZ" dirty="0" err="1" smtClean="0">
                <a:solidFill>
                  <a:srgbClr val="002060"/>
                </a:solidFill>
              </a:rPr>
              <a:t>difůzní</a:t>
            </a:r>
            <a:r>
              <a:rPr lang="cs-CZ" dirty="0" smtClean="0">
                <a:solidFill>
                  <a:srgbClr val="002060"/>
                </a:solidFill>
              </a:rPr>
              <a:t>, akutní, subakutní, chronické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Pro </a:t>
            </a:r>
            <a:r>
              <a:rPr lang="en-GB" dirty="0" err="1" smtClean="0">
                <a:solidFill>
                  <a:srgbClr val="002060"/>
                </a:solidFill>
              </a:rPr>
              <a:t>parazita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vždy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nejvýhodnější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svého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hostitele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zničit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je </a:t>
            </a:r>
            <a:r>
              <a:rPr lang="en-GB" dirty="0" err="1" smtClean="0">
                <a:solidFill>
                  <a:srgbClr val="002060"/>
                </a:solidFill>
              </a:rPr>
              <a:t>více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možností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vývoje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infekčního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procesu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akutní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lytický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průběh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cytopatogenními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viry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persistentní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průběh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necytopatogenními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viry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Variabilita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patogena</a:t>
            </a:r>
            <a:r>
              <a:rPr lang="en-GB" dirty="0" smtClean="0">
                <a:solidFill>
                  <a:srgbClr val="C00000"/>
                </a:solidFill>
              </a:rPr>
              <a:t> a </a:t>
            </a:r>
            <a:r>
              <a:rPr lang="en-GB" dirty="0" err="1" smtClean="0">
                <a:solidFill>
                  <a:srgbClr val="C00000"/>
                </a:solidFill>
              </a:rPr>
              <a:t>hostitele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patogenních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organismů</a:t>
            </a:r>
            <a:r>
              <a:rPr lang="en-GB" sz="2800" dirty="0" smtClean="0">
                <a:solidFill>
                  <a:srgbClr val="002060"/>
                </a:solidFill>
              </a:rPr>
              <a:t> je </a:t>
            </a:r>
            <a:r>
              <a:rPr lang="en-GB" sz="2800" dirty="0" err="1" smtClean="0">
                <a:solidFill>
                  <a:srgbClr val="002060"/>
                </a:solidFill>
              </a:rPr>
              <a:t>dána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vysokou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reprodukční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schopností</a:t>
            </a:r>
            <a:r>
              <a:rPr lang="cs-CZ" sz="2800" dirty="0" smtClean="0">
                <a:solidFill>
                  <a:srgbClr val="002060"/>
                </a:solidFill>
              </a:rPr>
              <a:t> – krátký generační čas,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vysoký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počet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potomstva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K</a:t>
            </a:r>
            <a:r>
              <a:rPr lang="en-GB" sz="2800" dirty="0" err="1" smtClean="0">
                <a:solidFill>
                  <a:srgbClr val="002060"/>
                </a:solidFill>
              </a:rPr>
              <a:t>ompenzována</a:t>
            </a:r>
            <a:r>
              <a:rPr lang="en-GB" sz="2800" dirty="0" smtClean="0">
                <a:solidFill>
                  <a:srgbClr val="002060"/>
                </a:solidFill>
              </a:rPr>
              <a:t> u </a:t>
            </a:r>
            <a:r>
              <a:rPr lang="en-GB" sz="2800" dirty="0" err="1" smtClean="0">
                <a:solidFill>
                  <a:srgbClr val="002060"/>
                </a:solidFill>
              </a:rPr>
              <a:t>vyšších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obratlovců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variabilitou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kter</a:t>
            </a:r>
            <a:r>
              <a:rPr lang="cs-CZ" sz="2800" dirty="0" smtClean="0">
                <a:solidFill>
                  <a:srgbClr val="002060"/>
                </a:solidFill>
              </a:rPr>
              <a:t>é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představuj</a:t>
            </a:r>
            <a:r>
              <a:rPr lang="cs-CZ" sz="2800" dirty="0" smtClean="0">
                <a:solidFill>
                  <a:srgbClr val="002060"/>
                </a:solidFill>
              </a:rPr>
              <a:t>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lymfocyt</a:t>
            </a:r>
            <a:r>
              <a:rPr lang="cs-CZ" sz="2800" dirty="0" smtClean="0">
                <a:solidFill>
                  <a:srgbClr val="002060"/>
                </a:solidFill>
              </a:rPr>
              <a:t>y (TCR, BCR) a APC (MHC)</a:t>
            </a:r>
          </a:p>
          <a:p>
            <a:r>
              <a:rPr lang="en-GB" sz="2800" dirty="0" err="1" smtClean="0">
                <a:solidFill>
                  <a:srgbClr val="002060"/>
                </a:solidFill>
              </a:rPr>
              <a:t>Sekundární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je </a:t>
            </a:r>
            <a:r>
              <a:rPr lang="en-GB" sz="2800" dirty="0" err="1" smtClean="0">
                <a:solidFill>
                  <a:srgbClr val="002060"/>
                </a:solidFill>
              </a:rPr>
              <a:t>dána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mutací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genů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kódujících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další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složky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imunitního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systému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bariéry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nespecifickou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imunitu</a:t>
            </a:r>
            <a:r>
              <a:rPr lang="en-GB" sz="2800" dirty="0" smtClean="0">
                <a:solidFill>
                  <a:srgbClr val="002060"/>
                </a:solidFill>
              </a:rPr>
              <a:t> …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en-GB" sz="2800" dirty="0" err="1" smtClean="0">
                <a:solidFill>
                  <a:srgbClr val="002060"/>
                </a:solidFill>
              </a:rPr>
              <a:t>Kombinací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obou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typů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vzniká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individuální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hostitele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v </a:t>
            </a:r>
            <a:r>
              <a:rPr lang="en-GB" sz="2800" dirty="0" err="1" smtClean="0">
                <a:solidFill>
                  <a:srgbClr val="002060"/>
                </a:solidFill>
              </a:rPr>
              <a:t>odolnosti</a:t>
            </a:r>
            <a:r>
              <a:rPr lang="en-GB" sz="2800" dirty="0" smtClean="0">
                <a:solidFill>
                  <a:srgbClr val="002060"/>
                </a:solidFill>
              </a:rPr>
              <a:t> k </a:t>
            </a:r>
            <a:r>
              <a:rPr lang="en-GB" sz="2800" dirty="0" err="1" smtClean="0">
                <a:solidFill>
                  <a:srgbClr val="002060"/>
                </a:solidFill>
              </a:rPr>
              <a:t>onemocnění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Schopnost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organismu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odolávat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infekci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Odolnost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rezistence</a:t>
            </a:r>
            <a:r>
              <a:rPr lang="en-GB" dirty="0" smtClean="0">
                <a:solidFill>
                  <a:srgbClr val="002060"/>
                </a:solidFill>
              </a:rPr>
              <a:t> k </a:t>
            </a:r>
            <a:r>
              <a:rPr lang="en-GB" dirty="0" err="1" smtClean="0">
                <a:solidFill>
                  <a:srgbClr val="002060"/>
                </a:solidFill>
              </a:rPr>
              <a:t>dané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infekci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bariéry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nespecifické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imunitní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mechanismy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odolnost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specifická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imunita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</a:rPr>
              <a:t>Vnímavost</a:t>
            </a:r>
            <a:r>
              <a:rPr lang="en-GB" dirty="0" smtClean="0">
                <a:solidFill>
                  <a:srgbClr val="002060"/>
                </a:solidFill>
              </a:rPr>
              <a:t> k </a:t>
            </a:r>
            <a:r>
              <a:rPr lang="en-GB" dirty="0" err="1" smtClean="0">
                <a:solidFill>
                  <a:srgbClr val="002060"/>
                </a:solidFill>
              </a:rPr>
              <a:t>infekci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zvyšují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nedostatečná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imunokompetence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fyziologická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porušené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bariéry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přechodné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imunosuprese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infekčního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neinfekčního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původu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primární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sekundární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imunodeficience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alergické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autoimunitní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lymfoproliferativní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choroby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imunologická</a:t>
            </a:r>
            <a:r>
              <a:rPr lang="en-GB" dirty="0" smtClean="0">
                <a:solidFill>
                  <a:srgbClr val="002060"/>
                </a:solidFill>
              </a:rPr>
              <a:t> tolerance k </a:t>
            </a:r>
            <a:r>
              <a:rPr lang="en-GB" dirty="0" err="1" smtClean="0">
                <a:solidFill>
                  <a:srgbClr val="002060"/>
                </a:solidFill>
              </a:rPr>
              <a:t>dané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infekci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antigenu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Viry a imunitní 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/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Interakce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virů</a:t>
            </a:r>
            <a:r>
              <a:rPr lang="en-GB" dirty="0" smtClean="0">
                <a:solidFill>
                  <a:srgbClr val="C00000"/>
                </a:solidFill>
              </a:rPr>
              <a:t> s </a:t>
            </a:r>
            <a:r>
              <a:rPr lang="en-GB" dirty="0" err="1" smtClean="0">
                <a:solidFill>
                  <a:srgbClr val="C00000"/>
                </a:solidFill>
              </a:rPr>
              <a:t>imunitním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systémem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Viry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jsou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obligátní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intracelulární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parazité</a:t>
            </a:r>
            <a:r>
              <a:rPr lang="en-GB" b="1" dirty="0" smtClean="0">
                <a:solidFill>
                  <a:srgbClr val="002060"/>
                </a:solidFill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</a:rPr>
              <a:t>kteří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ke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své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replikaci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potřebují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genetický</a:t>
            </a:r>
            <a:r>
              <a:rPr lang="en-GB" b="1" dirty="0" smtClean="0">
                <a:solidFill>
                  <a:srgbClr val="002060"/>
                </a:solidFill>
              </a:rPr>
              <a:t> a </a:t>
            </a:r>
            <a:r>
              <a:rPr lang="en-GB" b="1" dirty="0" err="1" smtClean="0">
                <a:solidFill>
                  <a:srgbClr val="002060"/>
                </a:solidFill>
              </a:rPr>
              <a:t>metabolický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aparát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buňky</a:t>
            </a:r>
            <a:endParaRPr lang="cs-CZ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Patogeneze</a:t>
            </a:r>
            <a:r>
              <a:rPr lang="en-GB" b="1" dirty="0" smtClean="0">
                <a:solidFill>
                  <a:srgbClr val="002060"/>
                </a:solidFill>
              </a:rPr>
              <a:t> se </a:t>
            </a:r>
            <a:r>
              <a:rPr lang="en-GB" b="1" dirty="0" err="1" smtClean="0">
                <a:solidFill>
                  <a:srgbClr val="002060"/>
                </a:solidFill>
              </a:rPr>
              <a:t>liší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podle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jejich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struktury</a:t>
            </a:r>
            <a:r>
              <a:rPr lang="en-GB" b="1" dirty="0" smtClean="0">
                <a:solidFill>
                  <a:srgbClr val="002060"/>
                </a:solidFill>
              </a:rPr>
              <a:t> (DNA, RNA, </a:t>
            </a:r>
            <a:r>
              <a:rPr lang="en-GB" b="1" dirty="0" err="1" smtClean="0">
                <a:solidFill>
                  <a:srgbClr val="002060"/>
                </a:solidFill>
              </a:rPr>
              <a:t>obal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aj</a:t>
            </a:r>
            <a:r>
              <a:rPr lang="en-GB" b="1" dirty="0" smtClean="0">
                <a:solidFill>
                  <a:srgbClr val="002060"/>
                </a:solidFill>
              </a:rPr>
              <a:t>.) a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faktorů</a:t>
            </a:r>
            <a:r>
              <a:rPr lang="en-GB" b="1" dirty="0" smtClean="0">
                <a:solidFill>
                  <a:srgbClr val="002060"/>
                </a:solidFill>
              </a:rPr>
              <a:t> virulence</a:t>
            </a:r>
            <a:endParaRPr lang="cs-CZ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Podle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průběhu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lze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odlišit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tři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různé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typy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virové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infekce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lytický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průběh</a:t>
            </a:r>
            <a:r>
              <a:rPr lang="en-GB" dirty="0" smtClean="0">
                <a:solidFill>
                  <a:srgbClr val="002060"/>
                </a:solidFill>
              </a:rPr>
              <a:t> u </a:t>
            </a:r>
            <a:r>
              <a:rPr lang="en-GB" dirty="0" err="1" smtClean="0">
                <a:solidFill>
                  <a:srgbClr val="002060"/>
                </a:solidFill>
              </a:rPr>
              <a:t>cytopatogenních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virů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persistentní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u </a:t>
            </a:r>
            <a:r>
              <a:rPr lang="en-GB" dirty="0" err="1" smtClean="0">
                <a:solidFill>
                  <a:srgbClr val="002060"/>
                </a:solidFill>
              </a:rPr>
              <a:t>necytopatogenních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virů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transformace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napadených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buněk</a:t>
            </a:r>
            <a:r>
              <a:rPr lang="en-GB" dirty="0" smtClean="0">
                <a:solidFill>
                  <a:srgbClr val="002060"/>
                </a:solidFill>
              </a:rPr>
              <a:t> u </a:t>
            </a:r>
            <a:r>
              <a:rPr lang="en-GB" dirty="0" err="1" smtClean="0">
                <a:solidFill>
                  <a:srgbClr val="002060"/>
                </a:solidFill>
              </a:rPr>
              <a:t>onkogenních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virů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Reakce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virů</a:t>
            </a:r>
            <a:r>
              <a:rPr lang="en-GB" b="1" dirty="0" smtClean="0">
                <a:solidFill>
                  <a:srgbClr val="002060"/>
                </a:solidFill>
              </a:rPr>
              <a:t> s </a:t>
            </a:r>
            <a:r>
              <a:rPr lang="en-GB" b="1" dirty="0" err="1" smtClean="0">
                <a:solidFill>
                  <a:srgbClr val="002060"/>
                </a:solidFill>
              </a:rPr>
              <a:t>imunitním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systémem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navázání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povrchové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receptory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pomnožování</a:t>
            </a:r>
            <a:r>
              <a:rPr lang="en-GB" dirty="0" smtClean="0">
                <a:solidFill>
                  <a:srgbClr val="002060"/>
                </a:solidFill>
              </a:rPr>
              <a:t> v </a:t>
            </a:r>
            <a:r>
              <a:rPr lang="en-GB" dirty="0" err="1" smtClean="0">
                <a:solidFill>
                  <a:srgbClr val="002060"/>
                </a:solidFill>
              </a:rPr>
              <a:t>buňkách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imunitního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systému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narušení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cesty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prezentace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antigenu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inhibice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regulačních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efektorových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mechanismů</a:t>
            </a:r>
            <a:r>
              <a:rPr lang="en-GB" dirty="0" smtClean="0">
                <a:solidFill>
                  <a:srgbClr val="002060"/>
                </a:solidFill>
              </a:rPr>
              <a:t> – </a:t>
            </a:r>
            <a:r>
              <a:rPr lang="en-GB" dirty="0" err="1" smtClean="0">
                <a:solidFill>
                  <a:srgbClr val="002060"/>
                </a:solidFill>
              </a:rPr>
              <a:t>imunosuprese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navození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imunopatologického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stavu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Buněčné terče patogenních virů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Buňky: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Epitelové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Endotelové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Imunitního systému (T-, B-lymfocyty, makrofágy a další)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Nervové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Jaterní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….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Historie 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2.polovina 19.stol. – imunizace, ATB</a:t>
            </a:r>
          </a:p>
          <a:p>
            <a:pPr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Vstup virových částic do nitra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Pomocí membránových receptorů: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CD4 - HIV, herpesvirus7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CD21 - EBV virus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CD46 – virus spalniček, herpes virus6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CD71 – Virus hepatitidy B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CD150 – Virus spalniček</a:t>
            </a:r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Rozmnožování virů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 vstupu do cytoplazmy je virus zbaven obalů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Replikace nukleových kyselin viru – jiná u DNA a jiná u RNA virů, provázená značným množstvím chyb, které nejsou opravovány – důsledek – defektní viriony, ale především značná genetická variabilita viru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Translace vzorových proteinů  na ribozomech hostitelské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Virové proteiny po translační modifikaci – vytvoření kapsidy obsahující virovou nukleovou kyselinu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Uvolňování virionů – cytolýzou buňky nebo postupně – perzistence viru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Interferonový 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Nejvýraznější protivirový potenciál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Likvidace většiny virových infekcí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Interferony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 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 infikovaných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 je indukována produkce </a:t>
            </a:r>
            <a:r>
              <a:rPr lang="cs-CZ" dirty="0" err="1" smtClean="0">
                <a:solidFill>
                  <a:srgbClr val="002060"/>
                </a:solidFill>
              </a:rPr>
              <a:t>IFN</a:t>
            </a:r>
            <a:r>
              <a:rPr lang="cs-CZ" b="1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IFN</a:t>
            </a:r>
            <a:r>
              <a:rPr lang="cs-CZ" b="1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- vazba na receptory v neinfikovaných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 smtClean="0">
                <a:solidFill>
                  <a:srgbClr val="002060"/>
                </a:solidFill>
              </a:rPr>
              <a:t>vytvoření </a:t>
            </a:r>
            <a:r>
              <a:rPr lang="cs-CZ" dirty="0" err="1" smtClean="0">
                <a:solidFill>
                  <a:srgbClr val="002060"/>
                </a:solidFill>
              </a:rPr>
              <a:t>RNAázy</a:t>
            </a:r>
            <a:r>
              <a:rPr lang="cs-CZ" dirty="0" smtClean="0">
                <a:solidFill>
                  <a:srgbClr val="002060"/>
                </a:solidFill>
              </a:rPr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 smtClean="0">
                <a:solidFill>
                  <a:srgbClr val="002060"/>
                </a:solidFill>
              </a:rPr>
              <a:t>Syntéza PKR – fosforylace elongačního faktoru II = zábrana translace virové </a:t>
            </a:r>
            <a:r>
              <a:rPr lang="cs-CZ" dirty="0" err="1" smtClean="0">
                <a:solidFill>
                  <a:srgbClr val="002060"/>
                </a:solidFill>
              </a:rPr>
              <a:t>mRNA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Zabránění replikaci viru a navozují tzv. antivirový stav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Infikované makrofágy produkují IL-12 (silný aktivátor NK buněk)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Mechanismus účinku interferonu (IFN)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Virion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Virová nukleová kyselina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Nové viriony</a:t>
            </a:r>
            <a:endParaRPr lang="cs-CZ" sz="1600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Napadená buňka produkuje interferon </a:t>
            </a:r>
            <a:endParaRPr lang="cs-CZ" sz="1600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Interferon se vážen na receptor a indukuje tvorbu proteinů blokujících infekci viriony a pomnožení virů v cytoplasmě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Interferon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Produkován T-lymfocyty po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stimulaci a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NK -buňkami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Stimuluje přeměnu makrofágů v aktivované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Zesiluje funkce Th1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Zvyšuje expresi HLA II. Třídy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Zvyšuje působení cytotoxických buněk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NK-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Nejsou schopny specifického rozpoznání viru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Identifikace virové buňky pomocí receptorů KAR (</a:t>
            </a:r>
            <a:r>
              <a:rPr lang="cs-CZ" dirty="0" err="1" smtClean="0">
                <a:solidFill>
                  <a:srgbClr val="002060"/>
                </a:solidFill>
              </a:rPr>
              <a:t>Killers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activation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receptors</a:t>
            </a:r>
            <a:r>
              <a:rPr lang="cs-CZ" dirty="0" smtClean="0">
                <a:solidFill>
                  <a:srgbClr val="002060"/>
                </a:solidFill>
              </a:rPr>
              <a:t>) poznávají heterogenní skupinu ligandů, které se objeví na buňkách v důsledku stresu, maligní konverse, virové infekce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KIR (</a:t>
            </a:r>
            <a:r>
              <a:rPr lang="cs-CZ" dirty="0" err="1" smtClean="0">
                <a:solidFill>
                  <a:srgbClr val="002060"/>
                </a:solidFill>
              </a:rPr>
              <a:t>Killers</a:t>
            </a:r>
            <a:r>
              <a:rPr lang="cs-CZ" dirty="0" smtClean="0">
                <a:solidFill>
                  <a:srgbClr val="002060"/>
                </a:solidFill>
              </a:rPr>
              <a:t> inhibitory </a:t>
            </a:r>
            <a:r>
              <a:rPr lang="cs-CZ" dirty="0" err="1" smtClean="0">
                <a:solidFill>
                  <a:srgbClr val="002060"/>
                </a:solidFill>
              </a:rPr>
              <a:t>receptors</a:t>
            </a:r>
            <a:r>
              <a:rPr lang="cs-CZ" dirty="0" smtClean="0">
                <a:solidFill>
                  <a:srgbClr val="002060"/>
                </a:solidFill>
              </a:rPr>
              <a:t>) se váží na molekuly MHC I, které jsou přítomny na  většině zdravých buněk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receptor na NK buňce – po vazbě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spolu s navázaným </a:t>
            </a:r>
            <a:r>
              <a:rPr lang="cs-CZ" dirty="0" err="1" smtClean="0">
                <a:solidFill>
                  <a:srgbClr val="002060"/>
                </a:solidFill>
              </a:rPr>
              <a:t>virovám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– stimulace NK buněk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Reakce NK buněk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Důsledek působení NK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Perforin</a:t>
            </a:r>
            <a:r>
              <a:rPr lang="cs-CZ" dirty="0" smtClean="0">
                <a:solidFill>
                  <a:srgbClr val="002060"/>
                </a:solidFill>
              </a:rPr>
              <a:t> – vmezeření se do cytoplazmatické membrány terčové buňky – vytvoření otvorů v </a:t>
            </a:r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erčové buňce – </a:t>
            </a:r>
            <a:r>
              <a:rPr lang="cs-CZ" dirty="0" err="1" smtClean="0">
                <a:solidFill>
                  <a:srgbClr val="002060"/>
                </a:solidFill>
              </a:rPr>
              <a:t>lýza</a:t>
            </a:r>
            <a:r>
              <a:rPr lang="cs-CZ" dirty="0" smtClean="0">
                <a:solidFill>
                  <a:srgbClr val="002060"/>
                </a:solidFill>
              </a:rPr>
              <a:t> buňky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Granzym</a:t>
            </a:r>
            <a:r>
              <a:rPr lang="cs-CZ" dirty="0" smtClean="0">
                <a:solidFill>
                  <a:srgbClr val="002060"/>
                </a:solidFill>
              </a:rPr>
              <a:t> – rozklad nitrobuněčných cílů, dále pak štěpení latentních </a:t>
            </a:r>
            <a:r>
              <a:rPr lang="cs-CZ" dirty="0" err="1" smtClean="0">
                <a:solidFill>
                  <a:srgbClr val="002060"/>
                </a:solidFill>
              </a:rPr>
              <a:t>kaspáz</a:t>
            </a:r>
            <a:r>
              <a:rPr lang="cs-CZ" dirty="0" smtClean="0">
                <a:solidFill>
                  <a:srgbClr val="002060"/>
                </a:solidFill>
              </a:rPr>
              <a:t> vznik molekuly s proteolytickou aktivitou– zahájení procesu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NK buňka dále tvoří TNF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cs-CZ" dirty="0" smtClean="0">
                <a:solidFill>
                  <a:srgbClr val="002060"/>
                </a:solidFill>
              </a:rPr>
              <a:t> – po vazbě na specifický receptor – aktivace nitrobuněčných </a:t>
            </a:r>
            <a:r>
              <a:rPr lang="cs-CZ" dirty="0" err="1" smtClean="0">
                <a:solidFill>
                  <a:srgbClr val="002060"/>
                </a:solidFill>
              </a:rPr>
              <a:t>kaspáz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Fazba</a:t>
            </a:r>
            <a:r>
              <a:rPr lang="cs-CZ" dirty="0" smtClean="0">
                <a:solidFill>
                  <a:srgbClr val="002060"/>
                </a:solidFill>
              </a:rPr>
              <a:t> Fas na terčové buňce a </a:t>
            </a:r>
            <a:r>
              <a:rPr lang="cs-CZ" dirty="0" err="1" smtClean="0">
                <a:solidFill>
                  <a:srgbClr val="002060"/>
                </a:solidFill>
              </a:rPr>
              <a:t>FasL</a:t>
            </a:r>
            <a:r>
              <a:rPr lang="cs-CZ" dirty="0" smtClean="0">
                <a:solidFill>
                  <a:srgbClr val="002060"/>
                </a:solidFill>
              </a:rPr>
              <a:t> na NK buňce – spuštění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Vznik </a:t>
            </a:r>
            <a:r>
              <a:rPr lang="cs-CZ" dirty="0" err="1" smtClean="0">
                <a:solidFill>
                  <a:srgbClr val="002060"/>
                </a:solidFill>
              </a:rPr>
              <a:t>apoptotických</a:t>
            </a:r>
            <a:r>
              <a:rPr lang="cs-CZ" dirty="0" smtClean="0">
                <a:solidFill>
                  <a:srgbClr val="002060"/>
                </a:solidFill>
              </a:rPr>
              <a:t> tělísek – odstranění makrofágy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Th</a:t>
            </a:r>
            <a:r>
              <a:rPr lang="cs-CZ" dirty="0" smtClean="0">
                <a:solidFill>
                  <a:srgbClr val="C00000"/>
                </a:solidFill>
              </a:rPr>
              <a:t>-lymfocyty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Infekce- makrofágů – prezentace virových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na MHC vede ke: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Stimulace Th1 lymfocytů (IFN</a:t>
            </a:r>
            <a:r>
              <a:rPr lang="el-GR" dirty="0" smtClean="0">
                <a:solidFill>
                  <a:srgbClr val="002060"/>
                </a:solidFill>
              </a:rPr>
              <a:t>γ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Stimulace Th2 lymfocytů – tvorba protilátek: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 - slizniční imunita – blok adheze virů na epitel sliznic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– v oběhu – neutralizace virů, aktivace komplementu, je schopen </a:t>
            </a:r>
            <a:r>
              <a:rPr lang="cs-CZ" dirty="0" err="1" smtClean="0">
                <a:solidFill>
                  <a:srgbClr val="002060"/>
                </a:solidFill>
              </a:rPr>
              <a:t>lyzovat</a:t>
            </a:r>
            <a:r>
              <a:rPr lang="cs-CZ" dirty="0" smtClean="0">
                <a:solidFill>
                  <a:srgbClr val="002060"/>
                </a:solidFill>
              </a:rPr>
              <a:t> některé viry</a:t>
            </a:r>
          </a:p>
          <a:p>
            <a:pPr lvl="1"/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Současná situace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ročně zemře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C00000"/>
                </a:solidFill>
              </a:rPr>
              <a:t>Celulární cytotoxicita závislá na protilátkách</a:t>
            </a:r>
          </a:p>
          <a:p>
            <a:r>
              <a:rPr lang="en-US" altLang="cs-CZ" sz="3200" dirty="0" smtClean="0">
                <a:solidFill>
                  <a:srgbClr val="C00000"/>
                </a:solidFill>
              </a:rPr>
              <a:t>Antibody dependent cellular cytotoxicity (ADCC)</a:t>
            </a:r>
            <a:endParaRPr lang="cs-CZ" altLang="cs-CZ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 smtClean="0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Cytotoxické T- 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Rozeznávají specifické anti-virové peptidy na MHC I. třídy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Regulace pomocí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Th1 stimuluje </a:t>
            </a:r>
            <a:r>
              <a:rPr lang="cs-CZ" dirty="0" err="1" smtClean="0">
                <a:solidFill>
                  <a:srgbClr val="002060"/>
                </a:solidFill>
              </a:rPr>
              <a:t>Tc</a:t>
            </a:r>
            <a:r>
              <a:rPr lang="cs-CZ" dirty="0" smtClean="0">
                <a:solidFill>
                  <a:srgbClr val="002060"/>
                </a:solidFill>
              </a:rPr>
              <a:t> lymfocyty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Zničení infikovaných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Pomocí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necytotoxicky</a:t>
            </a:r>
            <a:r>
              <a:rPr lang="cs-CZ" dirty="0" smtClean="0">
                <a:solidFill>
                  <a:srgbClr val="002060"/>
                </a:solidFill>
              </a:rPr>
              <a:t> inhibují replikaci virů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Mechanismy úniku virů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Únik specifické imunitě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Integrace do genomu buňky a přetrvání v latentním stavu (herpetické viry, retroviry)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Variabilita povrchových molekul – vedoucí k nové aktivaci T- a B-lymfocytů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Tvorba virových homologů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receptorů (HSV-1,2)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Inhibice aktivace komplementu (VV, HSV1,2, HHV8) a sestavení MAC (HIV-1)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Virové </a:t>
            </a:r>
            <a:r>
              <a:rPr lang="cs-CZ" dirty="0" err="1" smtClean="0">
                <a:solidFill>
                  <a:srgbClr val="002060"/>
                </a:solidFill>
              </a:rPr>
              <a:t>superantigeny</a:t>
            </a:r>
            <a:r>
              <a:rPr lang="cs-CZ" dirty="0" smtClean="0">
                <a:solidFill>
                  <a:srgbClr val="002060"/>
                </a:solidFill>
              </a:rPr>
              <a:t> – vazba na T lymfocyty prostřednictvím  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cs-CZ" dirty="0" smtClean="0">
                <a:solidFill>
                  <a:srgbClr val="002060"/>
                </a:solidFill>
              </a:rPr>
              <a:t>-řetězce – aktivace velké části lymfocytu – masivní reakce IS, může vést až k útlumu IS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Mechanismy úniku virů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664" y="1484784"/>
            <a:ext cx="8939336" cy="5030019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Narušení cytokinové signální sítě: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-Tvorba analogů protizánětlivých </a:t>
            </a:r>
            <a:r>
              <a:rPr lang="cs-CZ" sz="2400" dirty="0" err="1" smtClean="0">
                <a:solidFill>
                  <a:srgbClr val="002060"/>
                </a:solidFill>
              </a:rPr>
              <a:t>cytokinů</a:t>
            </a:r>
            <a:r>
              <a:rPr lang="cs-CZ" sz="2400" dirty="0" smtClean="0">
                <a:solidFill>
                  <a:srgbClr val="002060"/>
                </a:solidFill>
              </a:rPr>
              <a:t> (IL-10)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-Tvorba analogů receptorů pro </a:t>
            </a:r>
            <a:r>
              <a:rPr lang="cs-CZ" sz="2400" dirty="0" err="1" smtClean="0">
                <a:solidFill>
                  <a:srgbClr val="002060"/>
                </a:solidFill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</a:rPr>
              <a:t>  (TNF</a:t>
            </a:r>
            <a:r>
              <a:rPr lang="el-GR" sz="2400" dirty="0" smtClean="0">
                <a:solidFill>
                  <a:srgbClr val="002060"/>
                </a:solidFill>
              </a:rPr>
              <a:t>α</a:t>
            </a:r>
            <a:r>
              <a:rPr lang="cs-CZ" sz="2400" dirty="0" smtClean="0">
                <a:solidFill>
                  <a:srgbClr val="002060"/>
                </a:solidFill>
              </a:rPr>
              <a:t>R, IFN-R, CCR)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-Tvorba analogů </a:t>
            </a:r>
            <a:r>
              <a:rPr lang="cs-CZ" sz="2400" dirty="0" err="1" smtClean="0">
                <a:solidFill>
                  <a:srgbClr val="002060"/>
                </a:solidFill>
              </a:rPr>
              <a:t>cytokinů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Využití </a:t>
            </a:r>
            <a:r>
              <a:rPr lang="cs-CZ" sz="2400" dirty="0" err="1" smtClean="0">
                <a:solidFill>
                  <a:srgbClr val="002060"/>
                </a:solidFill>
              </a:rPr>
              <a:t>cytokinů</a:t>
            </a:r>
            <a:r>
              <a:rPr lang="cs-CZ" sz="2400" dirty="0" smtClean="0">
                <a:solidFill>
                  <a:srgbClr val="002060"/>
                </a:solidFill>
              </a:rPr>
              <a:t> hostitele  -TNF stimuluje replikaci HIV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Aktivace T-lymfocytů: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Blokování prezentace </a:t>
            </a:r>
            <a:r>
              <a:rPr lang="cs-CZ" sz="2400" dirty="0" err="1" smtClean="0">
                <a:solidFill>
                  <a:srgbClr val="002060"/>
                </a:solidFill>
              </a:rPr>
              <a:t>Ag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Deregulace interferonových systémů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Cytotoxické T-lymfocyty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  Snižování exprese HLA I. třídy  (HSV, VZV-</a:t>
            </a:r>
            <a:r>
              <a:rPr lang="cs-CZ" sz="2400" dirty="0" err="1" smtClean="0">
                <a:solidFill>
                  <a:srgbClr val="002060"/>
                </a:solidFill>
              </a:rPr>
              <a:t>Varicella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Zoster</a:t>
            </a:r>
            <a:r>
              <a:rPr lang="cs-CZ" sz="2400" dirty="0" smtClean="0">
                <a:solidFill>
                  <a:srgbClr val="002060"/>
                </a:solidFill>
              </a:rPr>
              <a:t> Virus)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NK – buňky 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Integrace virů do hostitelského genomu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Varicella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….pásový opar</a:t>
            </a:r>
          </a:p>
          <a:p>
            <a:pPr lvl="1">
              <a:defRPr/>
            </a:pP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EBV…..krevní malignity</a:t>
            </a:r>
          </a:p>
          <a:p>
            <a:pPr lvl="1">
              <a:defRPr/>
            </a:pP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Papiloma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Virovými 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Zvýšená 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náchylnost k herpetickým infekcím u jedinců s dysfunkcí NK </a:t>
            </a:r>
            <a:r>
              <a:rPr lang="cs-CZ" altLang="en-US" sz="2800" dirty="0" err="1">
                <a:solidFill>
                  <a:srgbClr val="002060"/>
                </a:solidFill>
                <a:latin typeface="+mj-lt"/>
              </a:rPr>
              <a:t>bb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.   </a:t>
            </a:r>
          </a:p>
          <a:p>
            <a:pPr eaLnBrk="1" hangingPunct="1">
              <a:defRPr/>
            </a:pPr>
            <a:endParaRPr lang="cs-CZ" altLang="en-US" sz="28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Ochrana proti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Extracelulární bakterie</a:t>
            </a:r>
          </a:p>
          <a:p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ntracelulární bakterie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Mykobakterérie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Extracelulární invazivní 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Rozmnožující se mimo buňky – v cirkulaci, v dýchacích cestách, v gastrointestinálním traktu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Gram pozitivní i negativní koky: </a:t>
            </a:r>
            <a:r>
              <a:rPr lang="cs-CZ" i="1" dirty="0" err="1">
                <a:solidFill>
                  <a:srgbClr val="002060"/>
                </a:solidFill>
              </a:rPr>
              <a:t>Staphylococcy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Streptococcy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Nisseira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Haemophilus</a:t>
            </a:r>
            <a:endParaRPr lang="cs-CZ" i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Střevní baktérie: </a:t>
            </a:r>
            <a:r>
              <a:rPr lang="cs-CZ" i="1" dirty="0" err="1" smtClean="0">
                <a:solidFill>
                  <a:srgbClr val="002060"/>
                </a:solidFill>
              </a:rPr>
              <a:t>Salmonella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Shigella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Helicobacter</a:t>
            </a:r>
            <a:endParaRPr lang="cs-CZ" i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Indukují zánět – destrukce tkání v místě infekce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Extracelulární neinvazivní baktérie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Zůstávají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povrchu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sliznic</a:t>
            </a:r>
            <a:r>
              <a:rPr lang="en-GB" dirty="0">
                <a:solidFill>
                  <a:srgbClr val="002060"/>
                </a:solidFill>
              </a:rPr>
              <a:t>),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kolonizují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Působí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svými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Toxiny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Exotoxiny </a:t>
            </a:r>
            <a:r>
              <a:rPr lang="cs-CZ" dirty="0" smtClean="0">
                <a:solidFill>
                  <a:srgbClr val="002060"/>
                </a:solidFill>
              </a:rPr>
              <a:t>– jsou vylučovány bakterií do vnějšího prostředí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Termolabilní proteiny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Vzniká proti nim protilátková imunita – možnost očkování</a:t>
            </a:r>
          </a:p>
          <a:p>
            <a:r>
              <a:rPr lang="cs-CZ" dirty="0">
                <a:solidFill>
                  <a:srgbClr val="002060"/>
                </a:solidFill>
              </a:rPr>
              <a:t>některé z nich jsou pro buňky cytotoxické, některé interferují s normálními buněčnými funkcemi</a:t>
            </a:r>
            <a:r>
              <a:rPr lang="cs-CZ" dirty="0" smtClean="0">
                <a:solidFill>
                  <a:srgbClr val="002060"/>
                </a:solidFill>
              </a:rPr>
              <a:t>…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Endotoxiny </a:t>
            </a:r>
            <a:r>
              <a:rPr lang="cs-CZ" dirty="0" smtClean="0">
                <a:solidFill>
                  <a:srgbClr val="002060"/>
                </a:solidFill>
              </a:rPr>
              <a:t>– součást bakteriální stěny G-bakterií – LPS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Termostabilní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Imunita nevzniká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Poškozují organismus nadměrnou aktivací imunitního systému (produkce TNF)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96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Staphylococcus aureus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G+, </a:t>
            </a:r>
            <a:r>
              <a:rPr lang="en-GB" dirty="0" err="1">
                <a:solidFill>
                  <a:srgbClr val="002060"/>
                </a:solidFill>
              </a:rPr>
              <a:t>čeleď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Staphylococcaceae</a:t>
            </a:r>
            <a:endParaRPr lang="en-GB" i="1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Obligátní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patogen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zodpovědný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řadu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toxických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nebo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hnisavých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různých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 smtClean="0">
                <a:solidFill>
                  <a:srgbClr val="002060"/>
                </a:solidFill>
              </a:rPr>
              <a:t>klouby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en-GB" dirty="0" err="1" smtClean="0">
                <a:solidFill>
                  <a:srgbClr val="002060"/>
                </a:solidFill>
              </a:rPr>
              <a:t>kosti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endokard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kůže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plíce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50 </a:t>
            </a:r>
            <a:r>
              <a:rPr lang="en-GB" dirty="0" err="1">
                <a:solidFill>
                  <a:srgbClr val="002060"/>
                </a:solidFill>
              </a:rPr>
              <a:t>faktorů</a:t>
            </a:r>
            <a:r>
              <a:rPr lang="en-GB" dirty="0">
                <a:solidFill>
                  <a:srgbClr val="002060"/>
                </a:solidFill>
              </a:rPr>
              <a:t> virulence a </a:t>
            </a:r>
            <a:r>
              <a:rPr lang="en-GB" dirty="0" err="1">
                <a:solidFill>
                  <a:srgbClr val="002060"/>
                </a:solidFill>
              </a:rPr>
              <a:t>velká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Problémy v současnosti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Rezistence k ATB</a:t>
            </a:r>
          </a:p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Globální transport lidí z rozvojových zemí</a:t>
            </a:r>
          </a:p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</a:rPr>
              <a:t>Faktory</a:t>
            </a:r>
            <a:r>
              <a:rPr lang="en-GB" dirty="0">
                <a:solidFill>
                  <a:srgbClr val="C00000"/>
                </a:solidFill>
              </a:rPr>
              <a:t> virulence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P</a:t>
            </a:r>
            <a:r>
              <a:rPr lang="en-GB" dirty="0" err="1" smtClean="0">
                <a:solidFill>
                  <a:srgbClr val="002060"/>
                </a:solidFill>
              </a:rPr>
              <a:t>olysacharidová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kapsula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 smtClean="0">
                <a:solidFill>
                  <a:srgbClr val="002060"/>
                </a:solidFill>
              </a:rPr>
              <a:t>tvorba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biofilmů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- </a:t>
            </a:r>
            <a:r>
              <a:rPr lang="en-GB" dirty="0" err="1" smtClean="0">
                <a:solidFill>
                  <a:srgbClr val="002060"/>
                </a:solidFill>
              </a:rPr>
              <a:t>rezistence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k </a:t>
            </a:r>
            <a:r>
              <a:rPr lang="en-GB" dirty="0" err="1">
                <a:solidFill>
                  <a:srgbClr val="002060"/>
                </a:solidFill>
              </a:rPr>
              <a:t>fagocytóze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adherence </a:t>
            </a:r>
            <a:r>
              <a:rPr lang="en-GB" dirty="0" err="1" smtClean="0">
                <a:solidFill>
                  <a:srgbClr val="002060"/>
                </a:solidFill>
              </a:rPr>
              <a:t>ke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kolagenu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fibronektinu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fibrinogenu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obsahuje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kys.lipoteichovou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peptidoglycan,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reagují</a:t>
            </a:r>
            <a:r>
              <a:rPr lang="en-GB" dirty="0">
                <a:solidFill>
                  <a:srgbClr val="002060"/>
                </a:solidFill>
              </a:rPr>
              <a:t> s TLR2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Protein 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– adherence k von </a:t>
            </a:r>
            <a:r>
              <a:rPr lang="en-GB" dirty="0" err="1">
                <a:solidFill>
                  <a:srgbClr val="002060"/>
                </a:solidFill>
              </a:rPr>
              <a:t>Willebrantovu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faktoru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interference </a:t>
            </a:r>
            <a:r>
              <a:rPr lang="en-GB" dirty="0">
                <a:solidFill>
                  <a:srgbClr val="002060"/>
                </a:solidFill>
              </a:rPr>
              <a:t>s </a:t>
            </a:r>
            <a:r>
              <a:rPr lang="en-GB" dirty="0" err="1">
                <a:solidFill>
                  <a:srgbClr val="002060"/>
                </a:solidFill>
              </a:rPr>
              <a:t>molekulou</a:t>
            </a:r>
            <a:r>
              <a:rPr lang="en-GB" dirty="0">
                <a:solidFill>
                  <a:srgbClr val="002060"/>
                </a:solidFill>
              </a:rPr>
              <a:t> Ig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Exotoxiny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schopné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lyzovat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např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 smtClean="0">
                <a:solidFill>
                  <a:srgbClr val="002060"/>
                </a:solidFill>
              </a:rPr>
              <a:t>hemolyziny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nebo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tvořící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póry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Exotoxiny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jako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superantigeny</a:t>
            </a:r>
            <a:r>
              <a:rPr lang="en-GB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 </a:t>
            </a:r>
            <a:r>
              <a:rPr lang="en-GB" dirty="0">
                <a:solidFill>
                  <a:srgbClr val="002060"/>
                </a:solidFill>
              </a:rPr>
              <a:t>TSST – toxin </a:t>
            </a:r>
            <a:r>
              <a:rPr lang="en-GB" dirty="0" err="1">
                <a:solidFill>
                  <a:srgbClr val="002060"/>
                </a:solidFill>
              </a:rPr>
              <a:t>syndromu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toxického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šoku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 </a:t>
            </a:r>
            <a:r>
              <a:rPr lang="en-GB" dirty="0" err="1">
                <a:solidFill>
                  <a:srgbClr val="002060"/>
                </a:solidFill>
              </a:rPr>
              <a:t>stafylokokové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enterotoxiny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 </a:t>
            </a:r>
            <a:r>
              <a:rPr lang="en-GB" dirty="0" err="1">
                <a:solidFill>
                  <a:srgbClr val="002060"/>
                </a:solidFill>
              </a:rPr>
              <a:t>obojí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stimulují</a:t>
            </a:r>
            <a:r>
              <a:rPr lang="en-GB" dirty="0">
                <a:solidFill>
                  <a:srgbClr val="002060"/>
                </a:solidFill>
              </a:rPr>
              <a:t> T-</a:t>
            </a:r>
            <a:r>
              <a:rPr lang="en-GB" dirty="0" err="1">
                <a:solidFill>
                  <a:srgbClr val="002060"/>
                </a:solidFill>
              </a:rPr>
              <a:t>lymfocyty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Th1 </a:t>
            </a:r>
            <a:r>
              <a:rPr lang="en-GB" dirty="0" smtClean="0">
                <a:solidFill>
                  <a:srgbClr val="002060"/>
                </a:solidFill>
              </a:rPr>
              <a:t>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prozánětlivých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cytokinů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Extracelulární </a:t>
            </a:r>
            <a:r>
              <a:rPr lang="cs-CZ" dirty="0">
                <a:solidFill>
                  <a:srgbClr val="C00000"/>
                </a:solidFill>
              </a:rPr>
              <a:t>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>
                <a:solidFill>
                  <a:srgbClr val="002060"/>
                </a:solidFill>
              </a:rPr>
              <a:t>Obsahují ve svých stěnách </a:t>
            </a:r>
            <a:r>
              <a:rPr lang="cs-CZ" sz="3600" dirty="0" err="1">
                <a:solidFill>
                  <a:srgbClr val="002060"/>
                </a:solidFill>
              </a:rPr>
              <a:t>peptidoglykany</a:t>
            </a:r>
            <a:r>
              <a:rPr lang="cs-CZ" sz="3600" dirty="0">
                <a:solidFill>
                  <a:srgbClr val="002060"/>
                </a:solidFill>
              </a:rPr>
              <a:t> – aktivace komplementu alternativní cestou</a:t>
            </a:r>
          </a:p>
          <a:p>
            <a:r>
              <a:rPr lang="cs-CZ" sz="3600" dirty="0">
                <a:solidFill>
                  <a:srgbClr val="002060"/>
                </a:solidFill>
              </a:rPr>
              <a:t>Gram- negativní baktérie – LPS - aktivace komplementu alternativní </a:t>
            </a:r>
            <a:r>
              <a:rPr lang="cs-CZ" sz="3600" dirty="0" smtClean="0">
                <a:solidFill>
                  <a:srgbClr val="002060"/>
                </a:solidFill>
              </a:rPr>
              <a:t>cestou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Bakterie s obsahem  manózy  v </a:t>
            </a:r>
            <a:r>
              <a:rPr lang="cs-CZ" sz="3600" dirty="0" err="1" smtClean="0">
                <a:solidFill>
                  <a:srgbClr val="002060"/>
                </a:solidFill>
              </a:rPr>
              <a:t>buň</a:t>
            </a:r>
            <a:r>
              <a:rPr lang="cs-CZ" sz="3600" dirty="0" smtClean="0">
                <a:solidFill>
                  <a:srgbClr val="002060"/>
                </a:solidFill>
              </a:rPr>
              <a:t>. </a:t>
            </a:r>
            <a:r>
              <a:rPr lang="cs-CZ" sz="3600" dirty="0">
                <a:solidFill>
                  <a:srgbClr val="002060"/>
                </a:solidFill>
              </a:rPr>
              <a:t>s</a:t>
            </a:r>
            <a:r>
              <a:rPr lang="cs-CZ" sz="3600" dirty="0" smtClean="0">
                <a:solidFill>
                  <a:srgbClr val="002060"/>
                </a:solidFill>
              </a:rPr>
              <a:t>těně -</a:t>
            </a:r>
            <a:r>
              <a:rPr lang="cs-CZ" sz="3600" dirty="0">
                <a:solidFill>
                  <a:srgbClr val="002060"/>
                </a:solidFill>
              </a:rPr>
              <a:t>aktivace komplementu </a:t>
            </a:r>
            <a:r>
              <a:rPr lang="cs-CZ" sz="3600" dirty="0" err="1" smtClean="0">
                <a:solidFill>
                  <a:srgbClr val="002060"/>
                </a:solidFill>
              </a:rPr>
              <a:t>lektinovou</a:t>
            </a:r>
            <a:r>
              <a:rPr lang="cs-CZ" sz="3600" dirty="0" smtClean="0">
                <a:solidFill>
                  <a:srgbClr val="002060"/>
                </a:solidFill>
              </a:rPr>
              <a:t> cestou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Vede k označení bakterií pro fagocyty – zvýšení fagocytárních schopností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Jde i přes TLR-receptory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Fagocyty produkují </a:t>
            </a:r>
            <a:r>
              <a:rPr lang="cs-CZ" sz="3600" dirty="0" err="1" smtClean="0">
                <a:solidFill>
                  <a:srgbClr val="002060"/>
                </a:solidFill>
              </a:rPr>
              <a:t>cytokiny</a:t>
            </a:r>
            <a:r>
              <a:rPr lang="cs-CZ" sz="3600" dirty="0" smtClean="0">
                <a:solidFill>
                  <a:srgbClr val="002060"/>
                </a:solidFill>
              </a:rPr>
              <a:t> IL-1, 6 a TNF – zvýšení teploty produkce proteinů akutní fáze </a:t>
            </a:r>
          </a:p>
          <a:p>
            <a:r>
              <a:rPr lang="cs-CZ" altLang="en-US" sz="3600" b="1" dirty="0">
                <a:solidFill>
                  <a:srgbClr val="002060"/>
                </a:solidFill>
              </a:rPr>
              <a:t>Malá citlivost k působení </a:t>
            </a:r>
            <a:r>
              <a:rPr lang="cs-CZ" altLang="en-US" sz="3600" b="1" dirty="0" err="1">
                <a:solidFill>
                  <a:srgbClr val="002060"/>
                </a:solidFill>
              </a:rPr>
              <a:t>membranolytického</a:t>
            </a:r>
            <a:r>
              <a:rPr lang="cs-CZ" altLang="en-US" sz="3600" b="1" dirty="0">
                <a:solidFill>
                  <a:srgbClr val="002060"/>
                </a:solidFill>
              </a:rPr>
              <a:t> komplexu</a:t>
            </a:r>
          </a:p>
          <a:p>
            <a:pPr marL="0" indent="0">
              <a:buNone/>
            </a:pPr>
            <a:endParaRPr lang="cs-CZ" sz="3600" dirty="0"/>
          </a:p>
          <a:p>
            <a:endParaRPr lang="cs-CZ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Polysacharidové </a:t>
            </a:r>
            <a:r>
              <a:rPr lang="cs-CZ" dirty="0" err="1" smtClean="0">
                <a:solidFill>
                  <a:srgbClr val="C00000"/>
                </a:solidFill>
              </a:rPr>
              <a:t>Ag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Nedostatečná odpověď do věku 2 let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Jedinci s nefunkční slezinou nebo po splenektomii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B-lymfocyty marginální zóny – tvorba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protilátek v reakci na polysacharidové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Očkování komplexy sacharidů s proteinovým nosičem – změna T-</a:t>
            </a:r>
            <a:r>
              <a:rPr lang="cs-CZ" dirty="0" err="1" smtClean="0">
                <a:solidFill>
                  <a:srgbClr val="002060"/>
                </a:solidFill>
              </a:rPr>
              <a:t>independentní</a:t>
            </a:r>
            <a:r>
              <a:rPr lang="cs-CZ" dirty="0" smtClean="0">
                <a:solidFill>
                  <a:srgbClr val="002060"/>
                </a:solidFill>
              </a:rPr>
              <a:t> odpovědi na </a:t>
            </a:r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- dependentní – a tvorba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20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Adaptivní odpověď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Bakterie s polysacharidovým pouzdrem….T-</a:t>
            </a:r>
            <a:r>
              <a:rPr lang="cs-CZ" altLang="en-US" dirty="0" err="1" smtClean="0">
                <a:solidFill>
                  <a:srgbClr val="002060"/>
                </a:solidFill>
              </a:rPr>
              <a:t>independentní</a:t>
            </a:r>
            <a:r>
              <a:rPr lang="cs-CZ" altLang="en-US" dirty="0" smtClean="0">
                <a:solidFill>
                  <a:srgbClr val="002060"/>
                </a:solidFill>
              </a:rPr>
              <a:t> tvorba Ab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Bakterie produkující toxiny…..neutralizační Ab – inaktivace toxinů, </a:t>
            </a:r>
            <a:r>
              <a:rPr lang="cs-CZ" altLang="en-US" dirty="0" err="1" smtClean="0">
                <a:solidFill>
                  <a:srgbClr val="002060"/>
                </a:solidFill>
              </a:rPr>
              <a:t>opsonizace</a:t>
            </a:r>
            <a:r>
              <a:rPr lang="cs-CZ" altLang="en-US" dirty="0" smtClean="0">
                <a:solidFill>
                  <a:srgbClr val="002060"/>
                </a:solidFill>
              </a:rPr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    Infekcemi extracelulárními bakteriemi jsou ohroženi lidé s poruchami funkce fagocytů, C, tvorby Ab, pacienti po splenektomii a </a:t>
            </a:r>
            <a:r>
              <a:rPr lang="cs-CZ" altLang="en-US" dirty="0" err="1" smtClean="0">
                <a:solidFill>
                  <a:srgbClr val="002060"/>
                </a:solidFill>
              </a:rPr>
              <a:t>aspleničtí</a:t>
            </a:r>
            <a:r>
              <a:rPr lang="cs-CZ" altLang="en-US" dirty="0" smtClean="0">
                <a:solidFill>
                  <a:srgbClr val="002060"/>
                </a:solidFill>
              </a:rPr>
              <a:t> pacienti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Ochrana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196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Komplikace ochrany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Septický šok – při průniku bakterií do krevního oběhu a jejich dalším množením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Při masivním rozpadu bakterií se uvolňuje LPS – endotoxinový šok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Stimulace makrofágů endotoxinem (produkce TNF, IL-1, IL-6)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 smtClean="0">
                <a:solidFill>
                  <a:srgbClr val="C00000"/>
                </a:solidFill>
              </a:rPr>
              <a:t>Mechanismy </a:t>
            </a:r>
            <a:r>
              <a:rPr lang="cs-CZ" sz="4000" dirty="0">
                <a:solidFill>
                  <a:srgbClr val="C00000"/>
                </a:solidFill>
              </a:rPr>
              <a:t>úniku </a:t>
            </a:r>
            <a:r>
              <a:rPr lang="cs-CZ" sz="4000" dirty="0" smtClean="0">
                <a:solidFill>
                  <a:srgbClr val="C00000"/>
                </a:solidFill>
              </a:rPr>
              <a:t>extracelulárních bakterií </a:t>
            </a:r>
            <a:r>
              <a:rPr lang="cs-CZ" sz="4000" dirty="0">
                <a:solidFill>
                  <a:srgbClr val="C00000"/>
                </a:solidFill>
              </a:rPr>
              <a:t>před obrannými reakcemi organismu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Variabilita </a:t>
            </a:r>
            <a:r>
              <a:rPr lang="cs-CZ" sz="2800" dirty="0">
                <a:solidFill>
                  <a:srgbClr val="002060"/>
                </a:solidFill>
              </a:rPr>
              <a:t>a</a:t>
            </a:r>
            <a:r>
              <a:rPr lang="cs-CZ" sz="2800" dirty="0" smtClean="0">
                <a:solidFill>
                  <a:srgbClr val="002060"/>
                </a:solidFill>
              </a:rPr>
              <a:t>ntigenů – </a:t>
            </a:r>
            <a:r>
              <a:rPr lang="cs-CZ" sz="2800" dirty="0" err="1" smtClean="0">
                <a:solidFill>
                  <a:srgbClr val="002060"/>
                </a:solidFill>
              </a:rPr>
              <a:t>Nisseria</a:t>
            </a:r>
            <a:r>
              <a:rPr lang="cs-CZ" sz="2800" dirty="0" smtClean="0">
                <a:solidFill>
                  <a:srgbClr val="002060"/>
                </a:solidFill>
              </a:rPr>
              <a:t>, E. coli, Salmonela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Inhibice aktivace komplementu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Rezistence k fagocytóze – </a:t>
            </a:r>
            <a:r>
              <a:rPr lang="cs-CZ" sz="2800" dirty="0" err="1" smtClean="0">
                <a:solidFill>
                  <a:srgbClr val="002060"/>
                </a:solidFill>
              </a:rPr>
              <a:t>Pneumococcus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Vymývání reaktivních metabolitů kyslíku – kataláza –positivní stafylokoky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Dlouhé postranní řetězce – aktivace komplementu v bezpečné vzdálenosti od bakterie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Štepení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sIgA</a:t>
            </a:r>
            <a:r>
              <a:rPr lang="cs-CZ" sz="2800" dirty="0" smtClean="0">
                <a:solidFill>
                  <a:srgbClr val="002060"/>
                </a:solidFill>
              </a:rPr>
              <a:t> (</a:t>
            </a:r>
            <a:r>
              <a:rPr lang="cs-CZ" sz="2800" dirty="0" err="1" smtClean="0">
                <a:solidFill>
                  <a:srgbClr val="002060"/>
                </a:solidFill>
              </a:rPr>
              <a:t>Nisseriea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Haempophilus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Ochrana buněčnou stěnou před účinky </a:t>
            </a:r>
            <a:r>
              <a:rPr lang="cs-CZ" sz="2800" dirty="0" err="1" smtClean="0">
                <a:solidFill>
                  <a:srgbClr val="002060"/>
                </a:solidFill>
              </a:rPr>
              <a:t>membranolytického</a:t>
            </a:r>
            <a:r>
              <a:rPr lang="cs-CZ" sz="2800" dirty="0" smtClean="0">
                <a:solidFill>
                  <a:srgbClr val="002060"/>
                </a:solidFill>
              </a:rPr>
              <a:t> účinku </a:t>
            </a:r>
            <a:r>
              <a:rPr lang="cs-CZ" sz="2800" dirty="0" err="1" smtClean="0">
                <a:solidFill>
                  <a:srgbClr val="002060"/>
                </a:solidFill>
              </a:rPr>
              <a:t>komplementuů</a:t>
            </a:r>
            <a:r>
              <a:rPr lang="cs-CZ" sz="2800" dirty="0" smtClean="0">
                <a:solidFill>
                  <a:srgbClr val="002060"/>
                </a:solidFill>
              </a:rPr>
              <a:t> sekrece proteáz inaktivující C3a a C5a (</a:t>
            </a:r>
            <a:r>
              <a:rPr lang="cs-CZ" sz="2800" dirty="0" err="1" smtClean="0">
                <a:solidFill>
                  <a:srgbClr val="002060"/>
                </a:solidFill>
              </a:rPr>
              <a:t>Pseudomonas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Antigenní </a:t>
            </a:r>
            <a:r>
              <a:rPr lang="cs-CZ" sz="2800" dirty="0" err="1" smtClean="0">
                <a:solidFill>
                  <a:srgbClr val="002060"/>
                </a:solidFill>
              </a:rPr>
              <a:t>mimkry</a:t>
            </a:r>
            <a:r>
              <a:rPr lang="cs-CZ" sz="2800" dirty="0" smtClean="0">
                <a:solidFill>
                  <a:srgbClr val="002060"/>
                </a:solidFill>
              </a:rPr>
              <a:t>-</a:t>
            </a:r>
            <a:r>
              <a:rPr lang="en-GB" sz="2800" dirty="0">
                <a:solidFill>
                  <a:srgbClr val="002060"/>
                </a:solidFill>
              </a:rPr>
              <a:t>M protein </a:t>
            </a:r>
            <a:r>
              <a:rPr lang="en-GB" sz="2800" i="1" dirty="0">
                <a:solidFill>
                  <a:srgbClr val="002060"/>
                </a:solidFill>
              </a:rPr>
              <a:t>Staphylococcus pyogenes </a:t>
            </a:r>
            <a:r>
              <a:rPr lang="en-GB" sz="2800" dirty="0">
                <a:solidFill>
                  <a:srgbClr val="002060"/>
                </a:solidFill>
              </a:rPr>
              <a:t>je </a:t>
            </a:r>
            <a:r>
              <a:rPr lang="en-GB" sz="2800" dirty="0" err="1">
                <a:solidFill>
                  <a:srgbClr val="002060"/>
                </a:solidFill>
              </a:rPr>
              <a:t>antigenně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podobný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srdečnímu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svalu</a:t>
            </a:r>
            <a:r>
              <a:rPr lang="en-GB" sz="2800" dirty="0">
                <a:solidFill>
                  <a:srgbClr val="002060"/>
                </a:solidFill>
              </a:rPr>
              <a:t> - </a:t>
            </a:r>
            <a:r>
              <a:rPr lang="en-GB" sz="2800" dirty="0" err="1">
                <a:solidFill>
                  <a:srgbClr val="002060"/>
                </a:solidFill>
              </a:rPr>
              <a:t>vznik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autoimunity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Superantigeny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Produkty bakterií (exotoxiny) stafylokokové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– TSS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Nespecifická vazba na MHC II. třídy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Hromadná aktivace </a:t>
            </a:r>
            <a:r>
              <a:rPr lang="cs-CZ" dirty="0" err="1" smtClean="0">
                <a:solidFill>
                  <a:srgbClr val="002060"/>
                </a:solidFill>
              </a:rPr>
              <a:t>Th</a:t>
            </a:r>
            <a:r>
              <a:rPr lang="cs-CZ" dirty="0" smtClean="0">
                <a:solidFill>
                  <a:srgbClr val="002060"/>
                </a:solidFill>
              </a:rPr>
              <a:t> lymfocytů – zaplavení organismu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(IL-2, IFN-g…)</a:t>
            </a:r>
          </a:p>
          <a:p>
            <a:r>
              <a:rPr lang="cs-CZ" dirty="0">
                <a:solidFill>
                  <a:srgbClr val="002060"/>
                </a:solidFill>
              </a:rPr>
              <a:t>Ú</a:t>
            </a:r>
            <a:r>
              <a:rPr lang="en-GB" dirty="0" err="1">
                <a:solidFill>
                  <a:srgbClr val="002060"/>
                </a:solidFill>
              </a:rPr>
              <a:t>činky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superantigenů</a:t>
            </a:r>
            <a:r>
              <a:rPr lang="cs-CZ" dirty="0" smtClean="0">
                <a:solidFill>
                  <a:srgbClr val="002060"/>
                </a:solidFill>
              </a:rPr>
              <a:t>- </a:t>
            </a:r>
            <a:r>
              <a:rPr lang="en-GB" dirty="0" err="1" smtClean="0">
                <a:solidFill>
                  <a:srgbClr val="002060"/>
                </a:solidFill>
              </a:rPr>
              <a:t>klinické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příznaky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střevních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otrav</a:t>
            </a:r>
            <a:endParaRPr lang="en-GB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19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Obrana proti </a:t>
            </a:r>
            <a:r>
              <a:rPr lang="cs-CZ" altLang="en-US" dirty="0" err="1" smtClean="0">
                <a:solidFill>
                  <a:srgbClr val="C00000"/>
                </a:solidFill>
              </a:rPr>
              <a:t>bakteriím-intracelulárním</a:t>
            </a:r>
            <a:r>
              <a:rPr lang="cs-CZ" altLang="en-US" dirty="0" smtClean="0">
                <a:solidFill>
                  <a:srgbClr val="C00000"/>
                </a:solidFill>
              </a:rPr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err="1" smtClean="0">
                <a:solidFill>
                  <a:srgbClr val="002060"/>
                </a:solidFill>
              </a:rPr>
              <a:t>Intacelulární</a:t>
            </a:r>
            <a:r>
              <a:rPr lang="cs-CZ" altLang="en-US" dirty="0" smtClean="0">
                <a:solidFill>
                  <a:srgbClr val="002060"/>
                </a:solidFill>
              </a:rPr>
              <a:t>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Mykobakterie, </a:t>
            </a:r>
            <a:r>
              <a:rPr lang="cs-CZ" altLang="en-US" dirty="0" err="1" smtClean="0">
                <a:solidFill>
                  <a:srgbClr val="002060"/>
                </a:solidFill>
              </a:rPr>
              <a:t>Yersinia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Listeria</a:t>
            </a:r>
            <a:r>
              <a:rPr lang="cs-CZ" altLang="en-US" dirty="0" smtClean="0">
                <a:solidFill>
                  <a:srgbClr val="002060"/>
                </a:solidFill>
              </a:rPr>
              <a:t>, Brucela, </a:t>
            </a:r>
            <a:r>
              <a:rPr lang="cs-CZ" altLang="en-US" dirty="0" err="1" smtClean="0">
                <a:solidFill>
                  <a:srgbClr val="002060"/>
                </a:solidFill>
              </a:rPr>
              <a:t>Candida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albicans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Aspergillus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Pneumocystis</a:t>
            </a:r>
            <a:r>
              <a:rPr lang="cs-CZ" altLang="en-US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Obranné mechanismy hostitele: spolupráce </a:t>
            </a:r>
            <a:r>
              <a:rPr lang="cs-CZ" altLang="en-US" b="1" dirty="0" smtClean="0">
                <a:solidFill>
                  <a:srgbClr val="002060"/>
                </a:solidFill>
              </a:rPr>
              <a:t>makrofág + 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Obranné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mechanismy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err="1" smtClean="0">
                <a:solidFill>
                  <a:srgbClr val="C00000"/>
                </a:solidFill>
              </a:rPr>
              <a:t>proti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intracelulárním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baktériím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Nespecifické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fagocytóza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lymfocyty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γδ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žírné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</a:rPr>
              <a:t>TNF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en-GB" dirty="0" smtClean="0">
                <a:solidFill>
                  <a:srgbClr val="002060"/>
                </a:solidFill>
              </a:rPr>
              <a:t>, histamine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Proti intracelulárním </a:t>
            </a:r>
            <a:r>
              <a:rPr lang="cs-CZ" dirty="0" err="1">
                <a:solidFill>
                  <a:srgbClr val="002060"/>
                </a:solidFill>
              </a:rPr>
              <a:t>bakteriím</a:t>
            </a:r>
            <a:r>
              <a:rPr lang="cs-CZ" dirty="0" err="1" smtClean="0">
                <a:solidFill>
                  <a:srgbClr val="002060"/>
                </a:solidFill>
              </a:rPr>
              <a:t>jsou</a:t>
            </a:r>
            <a:r>
              <a:rPr lang="cs-CZ" dirty="0" smtClean="0">
                <a:solidFill>
                  <a:srgbClr val="002060"/>
                </a:solidFill>
              </a:rPr>
              <a:t> mechanizmy nespecifické imunity málo účinné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Specifická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imunita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(Th1)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interferonem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aktivované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makrofágy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oddálený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přecitlivělosti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>
                <a:solidFill>
                  <a:srgbClr val="C00000"/>
                </a:solidFill>
              </a:rPr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Potenciální patogeny – u jedinců s oslabeným imunitním systémem</a:t>
            </a:r>
          </a:p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Imunitní odpověď –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Ag</a:t>
            </a:r>
            <a:r>
              <a:rPr lang="cs-CZ" altLang="en-US" sz="2400" dirty="0" smtClean="0">
                <a:solidFill>
                  <a:srgbClr val="002060"/>
                </a:solidFill>
              </a:rPr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 smtClean="0">
                <a:solidFill>
                  <a:srgbClr val="002060"/>
                </a:solidFill>
              </a:rPr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 smtClean="0">
                <a:solidFill>
                  <a:srgbClr val="002060"/>
                </a:solidFill>
              </a:rPr>
              <a:t>Slizniční imunita</a:t>
            </a:r>
          </a:p>
          <a:p>
            <a:pPr lvl="1" eaLnBrk="1" hangingPunct="1">
              <a:defRPr/>
            </a:pPr>
            <a:r>
              <a:rPr lang="cs-CZ" altLang="en-US" sz="2400" b="1" dirty="0" smtClean="0">
                <a:solidFill>
                  <a:srgbClr val="002060"/>
                </a:solidFill>
              </a:rPr>
              <a:t>Překonání těchto bariér je základní součástí </a:t>
            </a:r>
            <a:r>
              <a:rPr lang="cs-CZ" altLang="en-US" sz="2400" b="1" dirty="0" err="1" smtClean="0">
                <a:solidFill>
                  <a:srgbClr val="002060"/>
                </a:solidFill>
              </a:rPr>
              <a:t>patogenicity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mikroorganismů</a:t>
            </a:r>
          </a:p>
          <a:p>
            <a:pPr lvl="2" eaLnBrk="1" hangingPunct="1">
              <a:defRPr/>
            </a:pPr>
            <a:endParaRPr lang="cs-CZ" altLang="en-US" sz="20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Ochrana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Intracelulární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mikroorg</a:t>
            </a:r>
            <a:r>
              <a:rPr lang="cs-CZ" altLang="en-US" sz="2800" dirty="0" smtClean="0">
                <a:solidFill>
                  <a:srgbClr val="002060"/>
                </a:solidFill>
              </a:rPr>
              <a:t>. + makrofág…IL-12 – aktivace NK- buněk – </a:t>
            </a:r>
            <a:r>
              <a:rPr lang="cs-CZ" altLang="en-US" sz="2800" dirty="0">
                <a:solidFill>
                  <a:srgbClr val="002060"/>
                </a:solidFill>
              </a:rPr>
              <a:t>produkce INF</a:t>
            </a:r>
            <a:r>
              <a:rPr lang="el-GR" altLang="en-US" sz="2800" dirty="0">
                <a:solidFill>
                  <a:srgbClr val="002060"/>
                </a:solidFill>
              </a:rPr>
              <a:t>γ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Th1 produkce TNF, INF</a:t>
            </a:r>
            <a:r>
              <a:rPr lang="el-GR" altLang="en-US" sz="2800" dirty="0" smtClean="0">
                <a:solidFill>
                  <a:srgbClr val="002060"/>
                </a:solidFill>
              </a:rPr>
              <a:t>γ</a:t>
            </a:r>
            <a:r>
              <a:rPr lang="cs-CZ" altLang="en-US" sz="2800" dirty="0" smtClean="0">
                <a:solidFill>
                  <a:srgbClr val="002060"/>
                </a:solidFill>
              </a:rPr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INF</a:t>
            </a:r>
            <a:r>
              <a:rPr lang="el-GR" altLang="en-US" sz="2800" dirty="0" smtClean="0">
                <a:solidFill>
                  <a:srgbClr val="002060"/>
                </a:solidFill>
              </a:rPr>
              <a:t>γ</a:t>
            </a:r>
            <a:r>
              <a:rPr lang="cs-CZ" altLang="en-US" sz="2800" dirty="0" smtClean="0">
                <a:solidFill>
                  <a:srgbClr val="002060"/>
                </a:solidFill>
              </a:rPr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Komplex IgG2+Ag…vazba 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FcR</a:t>
            </a:r>
            <a:r>
              <a:rPr lang="cs-CZ" altLang="en-US" sz="2800" dirty="0" smtClean="0">
                <a:solidFill>
                  <a:srgbClr val="002060"/>
                </a:solidFill>
              </a:rPr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b="1" dirty="0" err="1" smtClean="0">
                <a:solidFill>
                  <a:srgbClr val="002060"/>
                </a:solidFill>
              </a:rPr>
              <a:t>Tc</a:t>
            </a:r>
            <a:r>
              <a:rPr lang="cs-CZ" altLang="en-US" sz="2800" dirty="0" smtClean="0">
                <a:solidFill>
                  <a:srgbClr val="002060"/>
                </a:solidFill>
              </a:rPr>
              <a:t> – rozpoznání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Ag</a:t>
            </a:r>
            <a:r>
              <a:rPr lang="cs-CZ" altLang="en-US" sz="2800" dirty="0" smtClean="0">
                <a:solidFill>
                  <a:srgbClr val="002060"/>
                </a:solidFill>
              </a:rPr>
              <a:t> + HLA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I.tř</a:t>
            </a:r>
            <a:r>
              <a:rPr lang="cs-CZ" altLang="en-US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Eliminují buňky infikované intracelulárními patogeny, unikající z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fagozomu</a:t>
            </a:r>
            <a:r>
              <a:rPr lang="cs-CZ" altLang="en-US" sz="2800" dirty="0" smtClean="0">
                <a:solidFill>
                  <a:srgbClr val="002060"/>
                </a:solidFill>
              </a:rPr>
              <a:t> do cytoplazmy (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Listeria</a:t>
            </a:r>
            <a:r>
              <a:rPr lang="cs-CZ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    Infekcemi intracelulárními mikroorganismy jsou ohroženi lidé s poruchami fagocytózy a T-lymfocytů </a:t>
            </a:r>
            <a:endParaRPr lang="el-GR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Kooperace CD4+ a CD8+ T-lymfocytů v ochraně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169349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Role IL-12 a IFN-</a:t>
            </a:r>
            <a:r>
              <a:rPr lang="el-GR" dirty="0" smtClean="0">
                <a:solidFill>
                  <a:srgbClr val="C00000"/>
                </a:solidFill>
              </a:rPr>
              <a:t>γ</a:t>
            </a:r>
            <a:r>
              <a:rPr lang="cs-CZ" dirty="0" smtClean="0">
                <a:solidFill>
                  <a:srgbClr val="C00000"/>
                </a:solidFill>
              </a:rPr>
              <a:t> i obraně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464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Poškození organismu aktivací makrofágů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19872" y="1268760"/>
            <a:ext cx="5111750" cy="4845001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Oddálený typ hypersensitivity (DTH)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Perzistence </a:t>
            </a:r>
            <a:r>
              <a:rPr lang="cs-CZ" dirty="0" err="1" smtClean="0">
                <a:solidFill>
                  <a:srgbClr val="002060"/>
                </a:solidFill>
              </a:rPr>
              <a:t>intracel</a:t>
            </a:r>
            <a:r>
              <a:rPr lang="cs-CZ" dirty="0" smtClean="0">
                <a:solidFill>
                  <a:srgbClr val="002060"/>
                </a:solidFill>
              </a:rPr>
              <a:t>. bakterií ve </a:t>
            </a:r>
            <a:r>
              <a:rPr lang="cs-CZ" dirty="0" err="1" smtClean="0">
                <a:solidFill>
                  <a:srgbClr val="002060"/>
                </a:solidFill>
              </a:rPr>
              <a:t>fag</a:t>
            </a:r>
            <a:r>
              <a:rPr lang="cs-CZ" dirty="0" smtClean="0">
                <a:solidFill>
                  <a:srgbClr val="002060"/>
                </a:solidFill>
              </a:rPr>
              <a:t>. Buňkách vede k chronické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stimulaci a T-buněčné a makrofágové aktivaci – formace granulomu – vede k tkáňové nekróze a fibróze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Mykobakterie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čeleď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Mycobacteriaceae</a:t>
            </a:r>
            <a:r>
              <a:rPr lang="en-GB" dirty="0">
                <a:solidFill>
                  <a:srgbClr val="002060"/>
                </a:solidFill>
              </a:rPr>
              <a:t>, G+, </a:t>
            </a:r>
            <a:r>
              <a:rPr lang="en-GB" dirty="0" err="1">
                <a:solidFill>
                  <a:srgbClr val="002060"/>
                </a:solidFill>
              </a:rPr>
              <a:t>aerobní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bakteriální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bez </a:t>
            </a:r>
            <a:r>
              <a:rPr lang="en-GB" dirty="0" err="1">
                <a:solidFill>
                  <a:srgbClr val="002060"/>
                </a:solidFill>
              </a:rPr>
              <a:t>buněčné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membrány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silnější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než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ostatních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bakterií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stěna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je </a:t>
            </a:r>
            <a:r>
              <a:rPr lang="en-GB" dirty="0" err="1">
                <a:solidFill>
                  <a:srgbClr val="002060"/>
                </a:solidFill>
              </a:rPr>
              <a:t>hydrofobní</a:t>
            </a:r>
            <a:r>
              <a:rPr lang="en-GB" dirty="0">
                <a:solidFill>
                  <a:srgbClr val="002060"/>
                </a:solidFill>
              </a:rPr>
              <a:t>, „</a:t>
            </a:r>
            <a:r>
              <a:rPr lang="en-GB" dirty="0" err="1">
                <a:solidFill>
                  <a:srgbClr val="002060"/>
                </a:solidFill>
              </a:rPr>
              <a:t>vosková</a:t>
            </a:r>
            <a:r>
              <a:rPr lang="en-GB" dirty="0">
                <a:solidFill>
                  <a:srgbClr val="002060"/>
                </a:solidFill>
              </a:rPr>
              <a:t>“, </a:t>
            </a:r>
            <a:r>
              <a:rPr lang="en-GB" dirty="0" err="1">
                <a:solidFill>
                  <a:srgbClr val="002060"/>
                </a:solidFill>
              </a:rPr>
              <a:t>bohatá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mykolové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kyseliny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peptidoglykan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jsou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svázané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arabinogalaktanem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přítomost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lipoarabinomananu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dlouhá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kultivace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neprodukuje </a:t>
            </a:r>
            <a:r>
              <a:rPr lang="pl-PL" dirty="0">
                <a:solidFill>
                  <a:srgbClr val="002060"/>
                </a:solidFill>
              </a:rPr>
              <a:t>toxiny, faktorem virulence je</a:t>
            </a:r>
          </a:p>
          <a:p>
            <a:r>
              <a:rPr lang="en-GB" dirty="0" err="1">
                <a:solidFill>
                  <a:srgbClr val="002060"/>
                </a:solidFill>
              </a:rPr>
              <a:t>schopnost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přežít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makrofágu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sliznice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kůži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tvorba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granulomů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Mechanismy úniku intracelulárních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6085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Inhibice formace </a:t>
            </a:r>
            <a:r>
              <a:rPr lang="cs-CZ" dirty="0" err="1" smtClean="0">
                <a:solidFill>
                  <a:srgbClr val="002060"/>
                </a:solidFill>
              </a:rPr>
              <a:t>fagolysosomu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mykobakterium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tuberkulosis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Legionella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Inaktivace reaktivních metabolitů kyslíku a dusíku – </a:t>
            </a:r>
            <a:r>
              <a:rPr lang="cs-CZ" dirty="0" err="1" smtClean="0">
                <a:solidFill>
                  <a:srgbClr val="002060"/>
                </a:solidFill>
              </a:rPr>
              <a:t>Mycobacterium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Leprae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Disrupce</a:t>
            </a:r>
            <a:r>
              <a:rPr lang="cs-CZ" dirty="0" smtClean="0">
                <a:solidFill>
                  <a:srgbClr val="002060"/>
                </a:solidFill>
              </a:rPr>
              <a:t> membrány </a:t>
            </a:r>
            <a:r>
              <a:rPr lang="cs-CZ" dirty="0" err="1" smtClean="0">
                <a:solidFill>
                  <a:srgbClr val="002060"/>
                </a:solidFill>
              </a:rPr>
              <a:t>fagosomu</a:t>
            </a:r>
            <a:r>
              <a:rPr lang="cs-CZ" dirty="0" smtClean="0">
                <a:solidFill>
                  <a:srgbClr val="002060"/>
                </a:solidFill>
              </a:rPr>
              <a:t> – únik do cytoplasmy – </a:t>
            </a:r>
            <a:r>
              <a:rPr lang="cs-CZ" dirty="0" err="1" smtClean="0">
                <a:solidFill>
                  <a:srgbClr val="002060"/>
                </a:solidFill>
              </a:rPr>
              <a:t>Listéria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monocytogenes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listeriolysin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Inhibice produkce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solidFill>
                  <a:srgbClr val="C00000"/>
                </a:solidFill>
              </a:rPr>
              <a:t>Mechanismy </a:t>
            </a:r>
            <a:r>
              <a:rPr lang="cs-CZ" dirty="0">
                <a:solidFill>
                  <a:srgbClr val="C00000"/>
                </a:solidFill>
              </a:rPr>
              <a:t>úniku intracelulárních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Inhibice fúze </a:t>
            </a:r>
            <a:r>
              <a:rPr lang="cs-CZ" altLang="en-US" dirty="0" err="1" smtClean="0">
                <a:solidFill>
                  <a:srgbClr val="002060"/>
                </a:solidFill>
              </a:rPr>
              <a:t>fagozóm+lysozóm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Přežívání ve </a:t>
            </a:r>
            <a:r>
              <a:rPr lang="cs-CZ" altLang="en-US" dirty="0" err="1" smtClean="0">
                <a:solidFill>
                  <a:srgbClr val="002060"/>
                </a:solidFill>
              </a:rPr>
              <a:t>fagozómu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Inhibice kyselého pH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Produkce peptidů, které po vazbě na TCR inhibují  T-</a:t>
            </a:r>
            <a:r>
              <a:rPr lang="cs-CZ" altLang="en-US" dirty="0" err="1" smtClean="0">
                <a:solidFill>
                  <a:srgbClr val="002060"/>
                </a:solidFill>
              </a:rPr>
              <a:t>ly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Potlačení prezentace </a:t>
            </a:r>
            <a:r>
              <a:rPr lang="cs-CZ" altLang="en-US" dirty="0" err="1" smtClean="0">
                <a:solidFill>
                  <a:srgbClr val="002060"/>
                </a:solidFill>
              </a:rPr>
              <a:t>Ag</a:t>
            </a:r>
            <a:r>
              <a:rPr lang="cs-CZ" altLang="en-US" dirty="0" smtClean="0">
                <a:solidFill>
                  <a:srgbClr val="002060"/>
                </a:solidFill>
              </a:rPr>
              <a:t> – ochranná povrchová vrstva blokuje štěpení pohlceného  </a:t>
            </a:r>
            <a:r>
              <a:rPr lang="cs-CZ" altLang="en-US" dirty="0" err="1" smtClean="0">
                <a:solidFill>
                  <a:srgbClr val="002060"/>
                </a:solidFill>
              </a:rPr>
              <a:t>Ag</a:t>
            </a:r>
            <a:r>
              <a:rPr lang="cs-CZ" altLang="en-US" dirty="0" smtClean="0">
                <a:solidFill>
                  <a:srgbClr val="002060"/>
                </a:solidFill>
              </a:rPr>
              <a:t> materiálu (mykobakterie)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Imunitní ochrana proti parazitům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Infekce způsobené prvoky, červy a </a:t>
            </a:r>
            <a:r>
              <a:rPr lang="cs-CZ" dirty="0" err="1" smtClean="0">
                <a:solidFill>
                  <a:srgbClr val="002060"/>
                </a:solidFill>
              </a:rPr>
              <a:t>ectoparasity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Parasité existují v různých formách  - prezentace různých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v průběhu životního cyklu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Parazitické infekce jsou chronické – malá nespecifická imunitní odpověď + schopnost uniknou specifické imunitní odpovědi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FF0000"/>
                </a:solidFill>
              </a:rPr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Extracelulární (</a:t>
            </a:r>
            <a:r>
              <a:rPr lang="cs-CZ" altLang="en-US" dirty="0" err="1" smtClean="0">
                <a:solidFill>
                  <a:srgbClr val="002060"/>
                </a:solidFill>
              </a:rPr>
              <a:t>Entamoeba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histolytica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Giardia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lamblia</a:t>
            </a:r>
            <a:r>
              <a:rPr lang="cs-CZ" altLang="en-US" dirty="0" smtClean="0">
                <a:solidFill>
                  <a:srgbClr val="002060"/>
                </a:solidFill>
              </a:rPr>
              <a:t>)……protilátky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Intracelulární (</a:t>
            </a:r>
            <a:r>
              <a:rPr lang="cs-CZ" altLang="en-US" dirty="0" err="1" smtClean="0">
                <a:solidFill>
                  <a:srgbClr val="002060"/>
                </a:solidFill>
              </a:rPr>
              <a:t>Leishmania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Toxopazma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Plasmodium</a:t>
            </a:r>
            <a:r>
              <a:rPr lang="cs-CZ" altLang="en-US" dirty="0" smtClean="0">
                <a:solidFill>
                  <a:srgbClr val="002060"/>
                </a:solidFill>
              </a:rPr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Intracelulární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prvoci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a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en-GB" sz="3400" b="1" dirty="0" err="1">
                <a:solidFill>
                  <a:srgbClr val="002060"/>
                </a:solidFill>
              </a:rPr>
              <a:t>Charakteristika</a:t>
            </a:r>
            <a:r>
              <a:rPr lang="en-GB" sz="3400" b="1" dirty="0">
                <a:solidFill>
                  <a:srgbClr val="002060"/>
                </a:solidFill>
              </a:rPr>
              <a:t> </a:t>
            </a:r>
            <a:r>
              <a:rPr lang="en-GB" sz="3400" b="1" dirty="0" err="1" smtClean="0">
                <a:solidFill>
                  <a:srgbClr val="002060"/>
                </a:solidFill>
              </a:rPr>
              <a:t>invaze</a:t>
            </a:r>
            <a:endParaRPr lang="cs-CZ" sz="3400" b="1" dirty="0">
              <a:solidFill>
                <a:srgbClr val="002060"/>
              </a:solidFill>
            </a:endParaRPr>
          </a:p>
          <a:p>
            <a:pPr lvl="1"/>
            <a:r>
              <a:rPr lang="en-GB" sz="3400" dirty="0" err="1" smtClean="0">
                <a:solidFill>
                  <a:srgbClr val="002060"/>
                </a:solidFill>
              </a:rPr>
              <a:t>napadají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buňky</a:t>
            </a:r>
            <a:r>
              <a:rPr lang="en-GB" sz="3400" dirty="0">
                <a:solidFill>
                  <a:srgbClr val="002060"/>
                </a:solidFill>
              </a:rPr>
              <a:t> - </a:t>
            </a:r>
            <a:r>
              <a:rPr lang="en-GB" sz="3400" dirty="0" err="1">
                <a:solidFill>
                  <a:srgbClr val="002060"/>
                </a:solidFill>
              </a:rPr>
              <a:t>často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makrofágy</a:t>
            </a:r>
            <a:r>
              <a:rPr lang="en-GB" sz="3400" dirty="0">
                <a:solidFill>
                  <a:srgbClr val="002060"/>
                </a:solidFill>
              </a:rPr>
              <a:t>, ale </a:t>
            </a:r>
            <a:r>
              <a:rPr lang="en-GB" sz="3400" dirty="0" err="1">
                <a:solidFill>
                  <a:srgbClr val="002060"/>
                </a:solidFill>
              </a:rPr>
              <a:t>i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enterocyty</a:t>
            </a:r>
            <a:r>
              <a:rPr lang="en-GB" sz="3400" dirty="0">
                <a:solidFill>
                  <a:srgbClr val="002060"/>
                </a:solidFill>
              </a:rPr>
              <a:t>, </a:t>
            </a:r>
            <a:r>
              <a:rPr lang="en-GB" sz="3400" dirty="0" err="1">
                <a:solidFill>
                  <a:srgbClr val="002060"/>
                </a:solidFill>
              </a:rPr>
              <a:t>erytrocyty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aj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  <a:endParaRPr lang="cs-CZ" sz="3400" dirty="0" smtClean="0">
              <a:solidFill>
                <a:srgbClr val="002060"/>
              </a:solidFill>
            </a:endParaRPr>
          </a:p>
          <a:p>
            <a:pPr lvl="1"/>
            <a:r>
              <a:rPr lang="en-GB" sz="3400" dirty="0" err="1" smtClean="0">
                <a:solidFill>
                  <a:srgbClr val="002060"/>
                </a:solidFill>
              </a:rPr>
              <a:t>často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složitý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životní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cyklus</a:t>
            </a:r>
            <a:r>
              <a:rPr lang="en-GB" sz="3400" dirty="0">
                <a:solidFill>
                  <a:srgbClr val="002060"/>
                </a:solidFill>
              </a:rPr>
              <a:t> s </a:t>
            </a:r>
            <a:r>
              <a:rPr lang="en-GB" sz="3400" dirty="0" err="1">
                <a:solidFill>
                  <a:srgbClr val="002060"/>
                </a:solidFill>
              </a:rPr>
              <a:t>několika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hostiteli</a:t>
            </a:r>
            <a:endParaRPr lang="cs-CZ" sz="3400" dirty="0" smtClean="0">
              <a:solidFill>
                <a:srgbClr val="002060"/>
              </a:solidFill>
            </a:endParaRPr>
          </a:p>
          <a:p>
            <a:pPr lvl="1"/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 err="1">
                <a:solidFill>
                  <a:srgbClr val="002060"/>
                </a:solidFill>
              </a:rPr>
              <a:t>Únikové</a:t>
            </a:r>
            <a:r>
              <a:rPr lang="en-GB" sz="3400" b="1" dirty="0">
                <a:solidFill>
                  <a:srgbClr val="002060"/>
                </a:solidFill>
              </a:rPr>
              <a:t> a </a:t>
            </a:r>
            <a:r>
              <a:rPr lang="en-GB" sz="3400" b="1" dirty="0" err="1">
                <a:solidFill>
                  <a:srgbClr val="002060"/>
                </a:solidFill>
              </a:rPr>
              <a:t>imunosupresivní</a:t>
            </a:r>
            <a:r>
              <a:rPr lang="en-GB" sz="3400" b="1" dirty="0">
                <a:solidFill>
                  <a:srgbClr val="002060"/>
                </a:solidFill>
              </a:rPr>
              <a:t> </a:t>
            </a:r>
            <a:r>
              <a:rPr lang="en-GB" sz="3400" b="1" dirty="0" err="1">
                <a:solidFill>
                  <a:srgbClr val="002060"/>
                </a:solidFill>
              </a:rPr>
              <a:t>mechanismy</a:t>
            </a:r>
            <a:endParaRPr lang="en-GB" sz="3400" b="1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sekvestrace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antigenu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inhibice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fagocytózy</a:t>
            </a:r>
            <a:r>
              <a:rPr lang="en-GB" sz="3400" dirty="0">
                <a:solidFill>
                  <a:srgbClr val="002060"/>
                </a:solidFill>
              </a:rPr>
              <a:t> (</a:t>
            </a:r>
            <a:r>
              <a:rPr lang="en-GB" sz="3400" dirty="0" err="1">
                <a:solidFill>
                  <a:srgbClr val="002060"/>
                </a:solidFill>
              </a:rPr>
              <a:t>zábrana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vzniku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fagolysozomu</a:t>
            </a:r>
            <a:r>
              <a:rPr lang="en-GB" sz="3400" dirty="0">
                <a:solidFill>
                  <a:srgbClr val="002060"/>
                </a:solidFill>
              </a:rPr>
              <a:t>)</a:t>
            </a: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imunosuprese</a:t>
            </a:r>
            <a:r>
              <a:rPr lang="en-GB" sz="3400" dirty="0">
                <a:solidFill>
                  <a:srgbClr val="002060"/>
                </a:solidFill>
              </a:rPr>
              <a:t> (</a:t>
            </a:r>
            <a:r>
              <a:rPr lang="en-GB" sz="3400" dirty="0" err="1">
                <a:solidFill>
                  <a:srgbClr val="002060"/>
                </a:solidFill>
              </a:rPr>
              <a:t>např</a:t>
            </a:r>
            <a:r>
              <a:rPr lang="en-GB" sz="3400" dirty="0">
                <a:solidFill>
                  <a:srgbClr val="002060"/>
                </a:solidFill>
              </a:rPr>
              <a:t>. IL-10</a:t>
            </a:r>
            <a:r>
              <a:rPr lang="en-GB" sz="3400" dirty="0" smtClean="0">
                <a:solidFill>
                  <a:srgbClr val="002060"/>
                </a:solidFill>
              </a:rPr>
              <a:t>)</a:t>
            </a:r>
            <a:endParaRPr lang="cs-CZ" sz="3400" dirty="0" smtClean="0">
              <a:solidFill>
                <a:srgbClr val="002060"/>
              </a:solidFill>
            </a:endParaRPr>
          </a:p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 err="1">
                <a:solidFill>
                  <a:srgbClr val="002060"/>
                </a:solidFill>
              </a:rPr>
              <a:t>Obrana</a:t>
            </a:r>
            <a:r>
              <a:rPr lang="en-GB" sz="3400" b="1" dirty="0">
                <a:solidFill>
                  <a:srgbClr val="002060"/>
                </a:solidFill>
              </a:rPr>
              <a:t> </a:t>
            </a:r>
            <a:r>
              <a:rPr lang="en-GB" sz="3400" b="1" dirty="0" err="1">
                <a:solidFill>
                  <a:srgbClr val="002060"/>
                </a:solidFill>
              </a:rPr>
              <a:t>hostitele</a:t>
            </a:r>
            <a:endParaRPr lang="en-GB" sz="3400" b="1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NK </a:t>
            </a:r>
            <a:r>
              <a:rPr lang="en-GB" sz="3400" dirty="0" err="1">
                <a:solidFill>
                  <a:srgbClr val="002060"/>
                </a:solidFill>
              </a:rPr>
              <a:t>buňky</a:t>
            </a:r>
            <a:r>
              <a:rPr lang="en-GB" sz="3400" dirty="0">
                <a:solidFill>
                  <a:srgbClr val="002060"/>
                </a:solidFill>
              </a:rPr>
              <a:t>, T</a:t>
            </a:r>
            <a:r>
              <a:rPr lang="cs-CZ" sz="3400" dirty="0">
                <a:solidFill>
                  <a:srgbClr val="002060"/>
                </a:solidFill>
              </a:rPr>
              <a:t>-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lymfocyty</a:t>
            </a:r>
            <a:r>
              <a:rPr lang="cs-CZ" sz="3400" dirty="0">
                <a:solidFill>
                  <a:srgbClr val="002060"/>
                </a:solidFill>
              </a:rPr>
              <a:t> </a:t>
            </a:r>
            <a:r>
              <a:rPr lang="el-GR" sz="3400" dirty="0">
                <a:solidFill>
                  <a:srgbClr val="002060"/>
                </a:solidFill>
              </a:rPr>
              <a:t>γδ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 smtClean="0">
                <a:solidFill>
                  <a:srgbClr val="002060"/>
                </a:solidFill>
              </a:rPr>
              <a:t>Th1 </a:t>
            </a:r>
            <a:r>
              <a:rPr lang="en-GB" sz="3400" dirty="0" err="1">
                <a:solidFill>
                  <a:srgbClr val="002060"/>
                </a:solidFill>
              </a:rPr>
              <a:t>odpověď</a:t>
            </a:r>
            <a:r>
              <a:rPr lang="en-GB" sz="3400" dirty="0">
                <a:solidFill>
                  <a:srgbClr val="002060"/>
                </a:solidFill>
              </a:rPr>
              <a:t> - </a:t>
            </a:r>
            <a:r>
              <a:rPr lang="en-GB" sz="3400" dirty="0" err="1">
                <a:solidFill>
                  <a:srgbClr val="002060"/>
                </a:solidFill>
              </a:rPr>
              <a:t>aktivace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makrofágů</a:t>
            </a:r>
            <a:r>
              <a:rPr lang="en-GB" sz="3400" dirty="0">
                <a:solidFill>
                  <a:srgbClr val="002060"/>
                </a:solidFill>
              </a:rPr>
              <a:t> (</a:t>
            </a:r>
            <a:r>
              <a:rPr lang="en-GB" sz="3400" dirty="0" smtClean="0">
                <a:solidFill>
                  <a:srgbClr val="002060"/>
                </a:solidFill>
              </a:rPr>
              <a:t>IFN</a:t>
            </a:r>
            <a:r>
              <a:rPr lang="el-GR" sz="3400" dirty="0">
                <a:solidFill>
                  <a:srgbClr val="002060"/>
                </a:solidFill>
              </a:rPr>
              <a:t>γ</a:t>
            </a:r>
            <a:r>
              <a:rPr lang="en-GB" sz="3400" dirty="0" smtClean="0">
                <a:solidFill>
                  <a:srgbClr val="002060"/>
                </a:solidFill>
              </a:rPr>
              <a:t>)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přímá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cytotoxicita</a:t>
            </a:r>
            <a:r>
              <a:rPr lang="en-GB" sz="3400" dirty="0">
                <a:solidFill>
                  <a:srgbClr val="002060"/>
                </a:solidFill>
              </a:rPr>
              <a:t> Tc </a:t>
            </a:r>
            <a:r>
              <a:rPr lang="en-GB" sz="3400" dirty="0" err="1">
                <a:solidFill>
                  <a:srgbClr val="002060"/>
                </a:solidFill>
              </a:rPr>
              <a:t>lymfocytů</a:t>
            </a:r>
            <a:endParaRPr lang="en-GB" sz="3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b="1" dirty="0" smtClean="0">
                <a:solidFill>
                  <a:srgbClr val="002060"/>
                </a:solidFill>
              </a:rPr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Během porodu </a:t>
            </a:r>
            <a:r>
              <a:rPr lang="cs-CZ" altLang="en-US" dirty="0" err="1" smtClean="0">
                <a:solidFill>
                  <a:srgbClr val="002060"/>
                </a:solidFill>
              </a:rPr>
              <a:t>enterobakterie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Kojení – </a:t>
            </a:r>
            <a:r>
              <a:rPr lang="cs-CZ" altLang="en-US" dirty="0" err="1" smtClean="0">
                <a:solidFill>
                  <a:srgbClr val="002060"/>
                </a:solidFill>
              </a:rPr>
              <a:t>Bifidobacterium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Extracelulární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prvoci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a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Charakteristika invaze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žijí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hostitelského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organismu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 smtClean="0">
                <a:solidFill>
                  <a:srgbClr val="002060"/>
                </a:solidFill>
              </a:rPr>
              <a:t>krvi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antigenní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variabilita</a:t>
            </a:r>
            <a:r>
              <a:rPr lang="en-GB" dirty="0">
                <a:solidFill>
                  <a:srgbClr val="002060"/>
                </a:solidFill>
              </a:rPr>
              <a:t> - HAT </a:t>
            </a:r>
            <a:r>
              <a:rPr lang="en-GB" dirty="0" err="1">
                <a:solidFill>
                  <a:srgbClr val="002060"/>
                </a:solidFill>
              </a:rPr>
              <a:t>trypanosóm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exprimují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pouze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jeden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Variant </a:t>
            </a:r>
            <a:r>
              <a:rPr lang="en-GB" dirty="0">
                <a:solidFill>
                  <a:srgbClr val="002060"/>
                </a:solidFill>
              </a:rPr>
              <a:t>Surface </a:t>
            </a:r>
            <a:r>
              <a:rPr lang="en-GB" dirty="0" err="1">
                <a:solidFill>
                  <a:srgbClr val="002060"/>
                </a:solidFill>
              </a:rPr>
              <a:t>Glykoprotein</a:t>
            </a:r>
            <a:r>
              <a:rPr lang="en-GB" dirty="0">
                <a:solidFill>
                  <a:srgbClr val="002060"/>
                </a:solidFill>
              </a:rPr>
              <a:t> (VSG) - </a:t>
            </a:r>
            <a:r>
              <a:rPr lang="en-GB" dirty="0" err="1">
                <a:solidFill>
                  <a:srgbClr val="002060"/>
                </a:solidFill>
              </a:rPr>
              <a:t>častá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změna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kolísání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hladiny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parazitémie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komplementu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nespecifická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imunosuprese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>
                <a:solidFill>
                  <a:srgbClr val="002060"/>
                </a:solidFill>
              </a:rPr>
              <a:t>makrofágy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polyklonální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aktivace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B-</a:t>
            </a:r>
            <a:r>
              <a:rPr lang="en-GB" dirty="0" err="1" smtClean="0">
                <a:solidFill>
                  <a:srgbClr val="002060"/>
                </a:solidFill>
              </a:rPr>
              <a:t>lymfocytů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protilátková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TH2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protilátky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(IgM) </a:t>
            </a:r>
            <a:r>
              <a:rPr lang="en-GB" dirty="0" err="1">
                <a:solidFill>
                  <a:srgbClr val="002060"/>
                </a:solidFill>
              </a:rPr>
              <a:t>usnadňují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fagocytózu</a:t>
            </a:r>
            <a:r>
              <a:rPr lang="en-GB" dirty="0">
                <a:solidFill>
                  <a:srgbClr val="002060"/>
                </a:solidFill>
              </a:rPr>
              <a:t> (v </a:t>
            </a:r>
            <a:r>
              <a:rPr lang="en-GB" dirty="0" err="1">
                <a:solidFill>
                  <a:srgbClr val="002060"/>
                </a:solidFill>
              </a:rPr>
              <a:t>Kupferových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buňkách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k </a:t>
            </a:r>
            <a:r>
              <a:rPr lang="en-GB" dirty="0" err="1">
                <a:solidFill>
                  <a:srgbClr val="002060"/>
                </a:solidFill>
              </a:rPr>
              <a:t>likvidaci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asi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nutný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komplement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Helminti</a:t>
            </a:r>
            <a:r>
              <a:rPr lang="en-GB" dirty="0" smtClean="0">
                <a:solidFill>
                  <a:srgbClr val="C00000"/>
                </a:solidFill>
              </a:rPr>
              <a:t> a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002060"/>
                </a:solidFill>
              </a:rPr>
              <a:t>Charakteristika</a:t>
            </a:r>
            <a:endParaRPr lang="en-GB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mnohobuněčné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organismy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řada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druhů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různou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patogenezí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antigenní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variabilita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antigenní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mimikry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imunosuprese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imunopatologické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procesy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zánětlivá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opouzdření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hypersenzitivita</a:t>
            </a:r>
            <a:r>
              <a:rPr lang="en-GB" dirty="0">
                <a:solidFill>
                  <a:srgbClr val="002060"/>
                </a:solidFill>
              </a:rPr>
              <a:t> I. </a:t>
            </a:r>
            <a:r>
              <a:rPr lang="en-GB" dirty="0" err="1">
                <a:solidFill>
                  <a:srgbClr val="002060"/>
                </a:solidFill>
              </a:rPr>
              <a:t>typu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IgE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žírné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eosinofily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histamin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hypersenzitivita</a:t>
            </a:r>
            <a:r>
              <a:rPr lang="en-GB" dirty="0">
                <a:solidFill>
                  <a:srgbClr val="002060"/>
                </a:solidFill>
              </a:rPr>
              <a:t> IV. </a:t>
            </a:r>
            <a:r>
              <a:rPr lang="en-GB" dirty="0" err="1">
                <a:solidFill>
                  <a:srgbClr val="002060"/>
                </a:solidFill>
              </a:rPr>
              <a:t>typu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cytotoxicita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závislá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protilátkách</a:t>
            </a:r>
            <a:r>
              <a:rPr lang="en-GB" dirty="0">
                <a:solidFill>
                  <a:srgbClr val="002060"/>
                </a:solidFill>
              </a:rPr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Vývoj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reakce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proti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helmintům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kontakt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žírných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buněk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bazofilů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eosinofilů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parazitem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produkce</a:t>
            </a:r>
            <a:r>
              <a:rPr lang="en-GB" dirty="0">
                <a:solidFill>
                  <a:srgbClr val="002060"/>
                </a:solidFill>
              </a:rPr>
              <a:t> IL-4 (</a:t>
            </a:r>
            <a:r>
              <a:rPr lang="en-GB" dirty="0" smtClean="0">
                <a:solidFill>
                  <a:srgbClr val="002060"/>
                </a:solidFill>
              </a:rPr>
              <a:t>ž</a:t>
            </a:r>
            <a:r>
              <a:rPr lang="cs-CZ" dirty="0" err="1" smtClean="0">
                <a:solidFill>
                  <a:srgbClr val="002060"/>
                </a:solidFill>
              </a:rPr>
              <a:t>írné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b</a:t>
            </a:r>
            <a:r>
              <a:rPr lang="en-GB" dirty="0">
                <a:solidFill>
                  <a:srgbClr val="002060"/>
                </a:solidFill>
              </a:rPr>
              <a:t>.) - </a:t>
            </a:r>
            <a:r>
              <a:rPr lang="en-GB" dirty="0" err="1">
                <a:solidFill>
                  <a:srgbClr val="002060"/>
                </a:solidFill>
              </a:rPr>
              <a:t>diferenciace</a:t>
            </a:r>
            <a:r>
              <a:rPr lang="en-GB" dirty="0">
                <a:solidFill>
                  <a:srgbClr val="002060"/>
                </a:solidFill>
              </a:rPr>
              <a:t> TH2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stimulace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proliferace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specifických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klonů</a:t>
            </a:r>
            <a:r>
              <a:rPr lang="en-GB" dirty="0">
                <a:solidFill>
                  <a:srgbClr val="002060"/>
                </a:solidFill>
              </a:rPr>
              <a:t> B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pod </a:t>
            </a:r>
            <a:r>
              <a:rPr lang="en-GB" dirty="0" err="1">
                <a:solidFill>
                  <a:srgbClr val="002060"/>
                </a:solidFill>
              </a:rPr>
              <a:t>vlivem</a:t>
            </a:r>
            <a:r>
              <a:rPr lang="en-GB" dirty="0">
                <a:solidFill>
                  <a:srgbClr val="002060"/>
                </a:solidFill>
              </a:rPr>
              <a:t> IL-4 </a:t>
            </a:r>
            <a:r>
              <a:rPr lang="en-GB" dirty="0" err="1">
                <a:solidFill>
                  <a:srgbClr val="002060"/>
                </a:solidFill>
              </a:rPr>
              <a:t>cytokinový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přesmyk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IgE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 IgE obsazují Fc receptory basofilů a </a:t>
            </a:r>
            <a:r>
              <a:rPr lang="pt-BR" dirty="0" smtClean="0">
                <a:solidFill>
                  <a:srgbClr val="002060"/>
                </a:solidFill>
              </a:rPr>
              <a:t>vyvolávají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hypersenzitivní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I.typu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pod </a:t>
            </a:r>
            <a:r>
              <a:rPr lang="en-GB" dirty="0" err="1">
                <a:solidFill>
                  <a:srgbClr val="002060"/>
                </a:solidFill>
              </a:rPr>
              <a:t>vlivem</a:t>
            </a:r>
            <a:r>
              <a:rPr lang="en-GB" dirty="0">
                <a:solidFill>
                  <a:srgbClr val="002060"/>
                </a:solidFill>
              </a:rPr>
              <a:t> IL-5 se </a:t>
            </a:r>
            <a:r>
              <a:rPr lang="en-GB" dirty="0" err="1">
                <a:solidFill>
                  <a:srgbClr val="002060"/>
                </a:solidFill>
              </a:rPr>
              <a:t>aktivují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eosinofily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fagocytóze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či</a:t>
            </a:r>
            <a:r>
              <a:rPr lang="en-GB" dirty="0">
                <a:solidFill>
                  <a:srgbClr val="002060"/>
                </a:solidFill>
              </a:rPr>
              <a:t> ADCC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později</a:t>
            </a:r>
            <a:r>
              <a:rPr lang="en-GB" dirty="0">
                <a:solidFill>
                  <a:srgbClr val="002060"/>
                </a:solidFill>
              </a:rPr>
              <a:t> se </a:t>
            </a:r>
            <a:r>
              <a:rPr lang="en-GB" dirty="0" err="1">
                <a:solidFill>
                  <a:srgbClr val="002060"/>
                </a:solidFill>
              </a:rPr>
              <a:t>zapojují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mechanismy</a:t>
            </a:r>
            <a:r>
              <a:rPr lang="en-GB" dirty="0">
                <a:solidFill>
                  <a:srgbClr val="002060"/>
                </a:solidFill>
              </a:rPr>
              <a:t> Th1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produkce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protilátek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jiných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izotypových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tříd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Mastocyty a obrana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se váží na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dirty="0" err="1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r>
              <a:rPr lang="cs-CZ" altLang="en-US" dirty="0">
                <a:solidFill>
                  <a:srgbClr val="002060"/>
                </a:solidFill>
              </a:rPr>
              <a:t> mastocytů a </a:t>
            </a:r>
            <a:r>
              <a:rPr lang="cs-CZ" altLang="en-US" dirty="0" err="1">
                <a:solidFill>
                  <a:srgbClr val="002060"/>
                </a:solidFill>
              </a:rPr>
              <a:t>bazofilů</a:t>
            </a:r>
            <a:r>
              <a:rPr lang="cs-CZ" altLang="en-US" dirty="0">
                <a:solidFill>
                  <a:srgbClr val="002060"/>
                </a:solidFill>
              </a:rPr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>
                <a:solidFill>
                  <a:srgbClr val="002060"/>
                </a:solidFill>
              </a:rPr>
              <a:t>N</a:t>
            </a:r>
            <a:r>
              <a:rPr lang="cs-CZ" altLang="en-US" dirty="0" smtClean="0">
                <a:solidFill>
                  <a:srgbClr val="002060"/>
                </a:solidFill>
              </a:rPr>
              <a:t>avázání </a:t>
            </a:r>
            <a:r>
              <a:rPr lang="cs-CZ" altLang="en-US" dirty="0">
                <a:solidFill>
                  <a:srgbClr val="002060"/>
                </a:solidFill>
              </a:rPr>
              <a:t>multivalentního antigenu </a:t>
            </a:r>
            <a:r>
              <a:rPr lang="cs-CZ" altLang="en-US" dirty="0" smtClean="0">
                <a:solidFill>
                  <a:srgbClr val="002060"/>
                </a:solidFill>
              </a:rPr>
              <a:t>(mnohobuněčného </a:t>
            </a:r>
            <a:r>
              <a:rPr lang="cs-CZ" altLang="en-US" dirty="0">
                <a:solidFill>
                  <a:srgbClr val="002060"/>
                </a:solidFill>
              </a:rPr>
              <a:t>parazita) pomocí </a:t>
            </a: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na </a:t>
            </a:r>
            <a:r>
              <a:rPr lang="cs-CZ" altLang="en-US" dirty="0" err="1">
                <a:solidFill>
                  <a:srgbClr val="002060"/>
                </a:solidFill>
              </a:rPr>
              <a:t>vysokoafinní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dirty="0">
                <a:solidFill>
                  <a:srgbClr val="002060"/>
                </a:solidFill>
              </a:rPr>
              <a:t> receptor pro </a:t>
            </a: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(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b="1" dirty="0" err="1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r>
              <a:rPr lang="cs-CZ" altLang="en-US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 smtClean="0">
                <a:solidFill>
                  <a:srgbClr val="002060"/>
                </a:solidFill>
              </a:rPr>
              <a:t> Agregace </a:t>
            </a:r>
            <a:r>
              <a:rPr lang="cs-CZ" altLang="en-US" dirty="0">
                <a:solidFill>
                  <a:srgbClr val="002060"/>
                </a:solidFill>
              </a:rPr>
              <a:t>několika molekul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b="1" dirty="0" err="1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endParaRPr lang="cs-CZ" altLang="en-US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Mastocyty a obrana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iniciace </a:t>
            </a:r>
            <a:r>
              <a:rPr lang="cs-CZ" altLang="en-US" dirty="0" err="1">
                <a:solidFill>
                  <a:srgbClr val="002060"/>
                </a:solidFill>
              </a:rPr>
              <a:t>degranulace</a:t>
            </a:r>
            <a:r>
              <a:rPr lang="cs-CZ" altLang="en-US" dirty="0">
                <a:solidFill>
                  <a:srgbClr val="002060"/>
                </a:solidFill>
              </a:rPr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cs-CZ" altLang="en-US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dirty="0" err="1">
                <a:solidFill>
                  <a:srgbClr val="002060"/>
                </a:solidFill>
              </a:rPr>
              <a:t>GITu</a:t>
            </a:r>
            <a:r>
              <a:rPr lang="cs-CZ" altLang="en-US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aktivace metabolismu kyseliny arachidonové (</a:t>
            </a:r>
            <a:r>
              <a:rPr lang="cs-CZ" altLang="en-US" dirty="0" err="1">
                <a:solidFill>
                  <a:srgbClr val="002060"/>
                </a:solidFill>
              </a:rPr>
              <a:t>leukotrien</a:t>
            </a:r>
            <a:r>
              <a:rPr lang="cs-CZ" altLang="en-US" dirty="0">
                <a:solidFill>
                  <a:srgbClr val="002060"/>
                </a:solidFill>
              </a:rPr>
              <a:t> C4, prostaglandin PGD2) - amplifikace zánětlivé reakce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zahájení produkce </a:t>
            </a:r>
            <a:r>
              <a:rPr lang="cs-CZ" altLang="en-US" dirty="0" err="1">
                <a:solidFill>
                  <a:srgbClr val="002060"/>
                </a:solidFill>
              </a:rPr>
              <a:t>cytokinů</a:t>
            </a:r>
            <a:r>
              <a:rPr lang="cs-CZ" altLang="en-US" dirty="0">
                <a:solidFill>
                  <a:srgbClr val="002060"/>
                </a:solidFill>
              </a:rPr>
              <a:t> (TNF, TGF</a:t>
            </a:r>
            <a:r>
              <a:rPr lang="cs-CZ" altLang="en-US" b="1" dirty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altLang="en-US" dirty="0">
                <a:solidFill>
                  <a:srgbClr val="002060"/>
                </a:solidFill>
              </a:rPr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Imunita proti parazitům - p</a:t>
            </a:r>
            <a:r>
              <a:rPr lang="cs-CZ" altLang="en-US" dirty="0" smtClean="0">
                <a:solidFill>
                  <a:srgbClr val="C00000"/>
                </a:solidFill>
              </a:rPr>
              <a:t>ozdější stadium infekce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 smtClean="0">
                <a:solidFill>
                  <a:srgbClr val="002060"/>
                </a:solidFill>
              </a:rPr>
              <a:t>Eosinofily</a:t>
            </a:r>
            <a:r>
              <a:rPr lang="cs-CZ" altLang="en-US" sz="3200" dirty="0" smtClean="0">
                <a:solidFill>
                  <a:srgbClr val="002060"/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 fagocytóza komplexu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IgE+parazitární</a:t>
            </a:r>
            <a:r>
              <a:rPr lang="cs-CZ" altLang="en-US" sz="3200" dirty="0" smtClean="0">
                <a:solidFill>
                  <a:srgbClr val="002060"/>
                </a:solidFill>
              </a:rPr>
              <a:t> částice prostřednictvím svých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IgE</a:t>
            </a:r>
            <a:r>
              <a:rPr lang="cs-CZ" altLang="en-US" sz="3200" dirty="0" smtClean="0">
                <a:solidFill>
                  <a:srgbClr val="002060"/>
                </a:solidFill>
              </a:rPr>
              <a:t> receptorů</a:t>
            </a:r>
          </a:p>
          <a:p>
            <a:pPr lvl="2">
              <a:defRPr/>
            </a:pPr>
            <a:r>
              <a:rPr lang="cs-CZ" altLang="en-US" sz="3200" dirty="0" err="1">
                <a:solidFill>
                  <a:srgbClr val="002060"/>
                </a:solidFill>
              </a:rPr>
              <a:t>eosinofily</a:t>
            </a:r>
            <a:r>
              <a:rPr lang="cs-CZ" altLang="en-US" sz="3200" dirty="0">
                <a:solidFill>
                  <a:srgbClr val="002060"/>
                </a:solidFill>
              </a:rPr>
              <a:t> proti parazitům používají extracelulární baktericidní látky uvolněné z granulí (eosinofilní </a:t>
            </a:r>
            <a:r>
              <a:rPr lang="cs-CZ" altLang="en-US" sz="3200" dirty="0" err="1">
                <a:solidFill>
                  <a:srgbClr val="002060"/>
                </a:solidFill>
              </a:rPr>
              <a:t>katoinický</a:t>
            </a:r>
            <a:r>
              <a:rPr lang="cs-CZ" altLang="en-US" sz="3200" dirty="0">
                <a:solidFill>
                  <a:srgbClr val="002060"/>
                </a:solidFill>
              </a:rPr>
              <a:t> protein, proteázy)</a:t>
            </a:r>
          </a:p>
          <a:p>
            <a:pPr lvl="2" eaLnBrk="1" hangingPunct="1">
              <a:defRPr/>
            </a:pPr>
            <a:endParaRPr lang="cs-CZ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Funkce </a:t>
            </a:r>
            <a:r>
              <a:rPr lang="cs-CZ" dirty="0" err="1" smtClean="0">
                <a:solidFill>
                  <a:srgbClr val="C00000"/>
                </a:solidFill>
              </a:rPr>
              <a:t>eosinofilů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</a:t>
            </a:r>
            <a:r>
              <a:rPr lang="cs-CZ" dirty="0" smtClean="0">
                <a:solidFill>
                  <a:srgbClr val="C00000"/>
                </a:solidFill>
              </a:rPr>
              <a:t>parazitů před </a:t>
            </a:r>
            <a:r>
              <a:rPr lang="cs-CZ" dirty="0">
                <a:solidFill>
                  <a:srgbClr val="C00000"/>
                </a:solidFill>
              </a:rPr>
              <a:t>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Antigenní variace –Trypanosoma, </a:t>
            </a:r>
            <a:r>
              <a:rPr lang="cs-CZ" dirty="0" err="1" smtClean="0">
                <a:solidFill>
                  <a:srgbClr val="002060"/>
                </a:solidFill>
              </a:rPr>
              <a:t>Plasmodium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Získaná rezistence ke komplementovému systému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Inhibice hostitelovy imunitní odpovědi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Snížení exprese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Přechodné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>
                <a:solidFill>
                  <a:srgbClr val="C00000"/>
                </a:solidFill>
              </a:rPr>
              <a:t>SIRS-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Systemic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Inflammatory</a:t>
            </a:r>
            <a:r>
              <a:rPr lang="cs-CZ" altLang="en-US" sz="4000" dirty="0" smtClean="0">
                <a:solidFill>
                  <a:srgbClr val="C00000"/>
                </a:solidFill>
              </a:rPr>
              <a:t>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dirty="0" smtClean="0">
                <a:solidFill>
                  <a:srgbClr val="002060"/>
                </a:solidFill>
              </a:rPr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Nepřiměřená, autodestruktivní,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sebezesilující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dirty="0" smtClean="0">
                <a:solidFill>
                  <a:srgbClr val="002060"/>
                </a:solidFill>
              </a:rPr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Aktivace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smtClean="0">
                <a:solidFill>
                  <a:srgbClr val="002060"/>
                </a:solidFill>
              </a:rPr>
              <a:t>přirozené imunitní odpovědi-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monocyty,makrofágy</a:t>
            </a:r>
            <a:r>
              <a:rPr lang="cs-CZ" altLang="en-US" sz="2400" dirty="0" smtClean="0">
                <a:solidFill>
                  <a:srgbClr val="002060"/>
                </a:solidFill>
              </a:rPr>
              <a:t>, vazba 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LPS+CD14</a:t>
            </a:r>
            <a:r>
              <a:rPr lang="cs-CZ" altLang="en-US" sz="2400" dirty="0" smtClean="0">
                <a:solidFill>
                  <a:srgbClr val="002060"/>
                </a:solidFill>
              </a:rPr>
              <a:t> na mono, produkce </a:t>
            </a:r>
            <a:r>
              <a:rPr lang="cs-CZ" altLang="en-US" sz="2400" b="1" dirty="0" err="1" smtClean="0">
                <a:solidFill>
                  <a:srgbClr val="002060"/>
                </a:solidFill>
              </a:rPr>
              <a:t>pluripotentních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prozánětlivých </a:t>
            </a:r>
            <a:r>
              <a:rPr lang="cs-CZ" altLang="en-US" sz="2400" b="1" dirty="0" err="1" smtClean="0">
                <a:solidFill>
                  <a:srgbClr val="002060"/>
                </a:solidFill>
              </a:rPr>
              <a:t>cytokinů</a:t>
            </a:r>
            <a:r>
              <a:rPr lang="cs-CZ" altLang="en-US" sz="2400" dirty="0" smtClean="0">
                <a:solidFill>
                  <a:srgbClr val="002060"/>
                </a:solidFill>
              </a:rPr>
              <a:t> (TNF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Hladina 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 a IL-1 koreluje se závažností SIRS</a:t>
            </a:r>
            <a:endParaRPr lang="el-GR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Vaginální mikroflóra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1600200"/>
            <a:ext cx="8867328" cy="4525963"/>
          </a:xfrm>
        </p:spPr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 smtClean="0">
                <a:solidFill>
                  <a:srgbClr val="002060"/>
                </a:solidFill>
              </a:rPr>
              <a:t>Lactobacillus</a:t>
            </a:r>
            <a:r>
              <a:rPr lang="cs-CZ" altLang="en-US" sz="3200" dirty="0" smtClean="0">
                <a:solidFill>
                  <a:srgbClr val="002060"/>
                </a:solidFill>
              </a:rPr>
              <a:t>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vaginalis</a:t>
            </a:r>
            <a:r>
              <a:rPr lang="cs-CZ" altLang="en-US" sz="3200" dirty="0" smtClean="0">
                <a:solidFill>
                  <a:srgbClr val="002060"/>
                </a:solidFill>
              </a:rPr>
              <a:t> – produkce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kys</a:t>
            </a:r>
            <a:r>
              <a:rPr lang="cs-CZ" altLang="en-US" sz="3200" dirty="0" smtClean="0">
                <a:solidFill>
                  <a:srgbClr val="002060"/>
                </a:solidFill>
              </a:rPr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Vaginální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epitelie</a:t>
            </a:r>
            <a:r>
              <a:rPr lang="cs-CZ" altLang="en-US" sz="3200" dirty="0" smtClean="0">
                <a:solidFill>
                  <a:srgbClr val="002060"/>
                </a:solidFill>
              </a:rPr>
              <a:t> – tvorba glykogenu (kontrolována estrogenem)…glukóza +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Lactobacillus</a:t>
            </a:r>
            <a:r>
              <a:rPr lang="cs-CZ" altLang="en-US" sz="3200" dirty="0" smtClean="0">
                <a:solidFill>
                  <a:srgbClr val="002060"/>
                </a:solidFill>
              </a:rPr>
              <a:t>…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kys</a:t>
            </a:r>
            <a:r>
              <a:rPr lang="cs-CZ" altLang="en-US" sz="3200" dirty="0" smtClean="0">
                <a:solidFill>
                  <a:srgbClr val="002060"/>
                </a:solidFill>
              </a:rPr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 smtClean="0">
                <a:solidFill>
                  <a:srgbClr val="002060"/>
                </a:solidFill>
              </a:rPr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Snížená exprese receptoru pro C3 na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ery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Změna adhesivních molekul na endoteliích a leukocytech (E-, P-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selektiny</a:t>
            </a:r>
            <a:r>
              <a:rPr lang="cs-CZ" altLang="en-US" sz="2400" dirty="0" smtClean="0">
                <a:solidFill>
                  <a:srgbClr val="002060"/>
                </a:solidFill>
              </a:rPr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Přímé poškození buněk organismu působením 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 smtClean="0">
                <a:solidFill>
                  <a:srgbClr val="002060"/>
                </a:solidFill>
              </a:rPr>
              <a:t>Pozdější fáze SIRS </a:t>
            </a:r>
            <a:r>
              <a:rPr lang="cs-CZ" altLang="en-US" sz="2800" dirty="0" smtClean="0">
                <a:solidFill>
                  <a:srgbClr val="002060"/>
                </a:solidFill>
              </a:rPr>
              <a:t>–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imunodeprese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Protizánětlivé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cytokiny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 smtClean="0">
                <a:solidFill>
                  <a:srgbClr val="002060"/>
                </a:solidFill>
              </a:rPr>
              <a:t>Apoptóza</a:t>
            </a:r>
            <a:r>
              <a:rPr lang="cs-CZ" altLang="en-US" sz="2400" dirty="0" smtClean="0">
                <a:solidFill>
                  <a:srgbClr val="002060"/>
                </a:solidFill>
              </a:rPr>
              <a:t> buněk imunitního systému (TNF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)</a:t>
            </a:r>
            <a:endParaRPr lang="el-GR" alt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Kortikoidy: protizánětlivé, tlumí transkripci prozánětlivých </a:t>
            </a:r>
            <a:r>
              <a:rPr lang="cs-CZ" altLang="en-US" dirty="0" err="1" smtClean="0">
                <a:solidFill>
                  <a:srgbClr val="002060"/>
                </a:solidFill>
              </a:rPr>
              <a:t>cytokinů</a:t>
            </a:r>
            <a:r>
              <a:rPr lang="cs-CZ" altLang="en-US" dirty="0" smtClean="0">
                <a:solidFill>
                  <a:srgbClr val="002060"/>
                </a:solidFill>
              </a:rPr>
              <a:t>,  indukce </a:t>
            </a:r>
            <a:r>
              <a:rPr lang="cs-CZ" altLang="en-US" dirty="0" err="1" smtClean="0">
                <a:solidFill>
                  <a:srgbClr val="002060"/>
                </a:solidFill>
              </a:rPr>
              <a:t>apoptózy</a:t>
            </a:r>
            <a:r>
              <a:rPr lang="cs-CZ" altLang="en-US" dirty="0" smtClean="0">
                <a:solidFill>
                  <a:srgbClr val="002060"/>
                </a:solidFill>
              </a:rPr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Monitorování nastupujícího 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Hladiny CRP, </a:t>
            </a:r>
            <a:r>
              <a:rPr lang="cs-CZ" altLang="en-US" dirty="0" err="1" smtClean="0">
                <a:solidFill>
                  <a:srgbClr val="002060"/>
                </a:solidFill>
              </a:rPr>
              <a:t>prokalcitoninu</a:t>
            </a:r>
            <a:r>
              <a:rPr lang="cs-CZ" altLang="en-US" dirty="0" smtClean="0">
                <a:solidFill>
                  <a:srgbClr val="002060"/>
                </a:solidFill>
              </a:rPr>
              <a:t>, TNF</a:t>
            </a:r>
            <a:r>
              <a:rPr lang="el-GR" altLang="en-US" dirty="0" smtClean="0">
                <a:solidFill>
                  <a:srgbClr val="002060"/>
                </a:solidFill>
              </a:rPr>
              <a:t>α</a:t>
            </a:r>
            <a:r>
              <a:rPr lang="cs-CZ" altLang="en-US" dirty="0" smtClean="0">
                <a:solidFill>
                  <a:srgbClr val="002060"/>
                </a:solidFill>
              </a:rPr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Terapie: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Vyvazování LPS pomocí </a:t>
            </a:r>
            <a:r>
              <a:rPr lang="cs-CZ" altLang="en-US" dirty="0" err="1" smtClean="0">
                <a:solidFill>
                  <a:srgbClr val="002060"/>
                </a:solidFill>
              </a:rPr>
              <a:t>monoAb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Vyvazování TNF</a:t>
            </a:r>
            <a:r>
              <a:rPr lang="el-GR" altLang="en-US" dirty="0" smtClean="0">
                <a:solidFill>
                  <a:srgbClr val="002060"/>
                </a:solidFill>
              </a:rPr>
              <a:t>α</a:t>
            </a:r>
            <a:r>
              <a:rPr lang="cs-CZ" altLang="en-US" dirty="0" smtClean="0">
                <a:solidFill>
                  <a:srgbClr val="002060"/>
                </a:solidFill>
              </a:rPr>
              <a:t> pomocí </a:t>
            </a:r>
            <a:r>
              <a:rPr lang="cs-CZ" altLang="en-US" dirty="0" err="1" smtClean="0">
                <a:solidFill>
                  <a:srgbClr val="002060"/>
                </a:solidFill>
              </a:rPr>
              <a:t>monoAb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Tlumení TNF</a:t>
            </a:r>
            <a:r>
              <a:rPr lang="el-GR" altLang="en-US" dirty="0" smtClean="0">
                <a:solidFill>
                  <a:srgbClr val="002060"/>
                </a:solidFill>
              </a:rPr>
              <a:t>α</a:t>
            </a:r>
            <a:r>
              <a:rPr lang="cs-CZ" altLang="en-US" dirty="0" smtClean="0">
                <a:solidFill>
                  <a:srgbClr val="002060"/>
                </a:solidFill>
              </a:rPr>
              <a:t> (</a:t>
            </a:r>
            <a:r>
              <a:rPr lang="cs-CZ" altLang="en-US" dirty="0" err="1" smtClean="0">
                <a:solidFill>
                  <a:srgbClr val="002060"/>
                </a:solidFill>
              </a:rPr>
              <a:t>pentoxyfilin</a:t>
            </a:r>
            <a:r>
              <a:rPr lang="cs-CZ" altLang="en-US" dirty="0" smtClean="0">
                <a:solidFill>
                  <a:srgbClr val="002060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Inhibitory IL-1</a:t>
            </a:r>
            <a:endParaRPr lang="el-GR" altLang="en-US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72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en-US" sz="3200" b="1" dirty="0" smtClean="0">
                <a:solidFill>
                  <a:srgbClr val="002060"/>
                </a:solidFill>
              </a:rPr>
              <a:t>a) aktivní imunizace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>
                <a:solidFill>
                  <a:srgbClr val="002060"/>
                </a:solidFill>
              </a:rPr>
              <a:t>     = využití antigenu k vyvolání imunitní reakce, která může později chránit před patogenem nesoucím daný antigen (nebo antigen jemu podobný)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imunizace vakcínami vyrobenými z inaktivovaných </a:t>
            </a:r>
            <a:br>
              <a:rPr lang="cs-CZ" altLang="en-US" sz="2400" dirty="0" smtClean="0">
                <a:solidFill>
                  <a:srgbClr val="002060"/>
                </a:solidFill>
              </a:rPr>
            </a:br>
            <a:r>
              <a:rPr lang="cs-CZ" altLang="en-US" sz="2400" dirty="0" smtClean="0">
                <a:solidFill>
                  <a:srgbClr val="002060"/>
                </a:solidFill>
              </a:rPr>
              <a:t>nebo oslabených mikroorganismů nebo jejich antigenů (polysacharidová pouzdra, toxiny)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vzniká dlouhotrvající imunita, aktivována buněčná </a:t>
            </a:r>
            <a:br>
              <a:rPr lang="cs-CZ" altLang="en-US" sz="2400" dirty="0" smtClean="0">
                <a:solidFill>
                  <a:srgbClr val="002060"/>
                </a:solidFill>
              </a:rPr>
            </a:br>
            <a:r>
              <a:rPr lang="cs-CZ" altLang="en-US" sz="2400" dirty="0" smtClean="0">
                <a:solidFill>
                  <a:srgbClr val="002060"/>
                </a:solidFill>
              </a:rPr>
              <a:t>i protilátková imunita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podání injekční nebo orální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err="1" smtClean="0">
                <a:solidFill>
                  <a:srgbClr val="002060"/>
                </a:solidFill>
              </a:rPr>
              <a:t>profalyktická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riziko vyvolání infekce nebo anafylaktických reakcí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63557"/>
              </p:ext>
            </p:extLst>
          </p:nvPr>
        </p:nvGraphicFramePr>
        <p:xfrm>
          <a:off x="323528" y="1196752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Pasivní imunizace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Účinek je „okamžitý“ ale krátkodobý.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Nedochází ke vzniku specifické imunitní paměti.  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2656"/>
            <a:ext cx="8785225" cy="67687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b) pasivní imunizace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přirozená</a:t>
            </a:r>
            <a:r>
              <a:rPr lang="cs-CZ" sz="2800" dirty="0" smtClean="0">
                <a:solidFill>
                  <a:srgbClr val="002060"/>
                </a:solidFill>
              </a:rPr>
              <a:t> - přestup </a:t>
            </a:r>
            <a:r>
              <a:rPr lang="cs-CZ" sz="2800" u="sng" dirty="0" smtClean="0">
                <a:solidFill>
                  <a:srgbClr val="002060"/>
                </a:solidFill>
              </a:rPr>
              <a:t>mateřských protilátek</a:t>
            </a:r>
            <a:r>
              <a:rPr lang="cs-CZ" sz="2800" dirty="0" smtClean="0">
                <a:solidFill>
                  <a:srgbClr val="002060"/>
                </a:solidFill>
              </a:rPr>
              <a:t> do krve plodu</a:t>
            </a: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terapeutická</a:t>
            </a:r>
            <a:r>
              <a:rPr lang="cs-CZ" sz="2800" dirty="0" smtClean="0">
                <a:solidFill>
                  <a:srgbClr val="002060"/>
                </a:solidFill>
              </a:rPr>
              <a:t> - použití </a:t>
            </a:r>
            <a:r>
              <a:rPr lang="cs-CZ" sz="2800" u="sng" dirty="0" smtClean="0">
                <a:solidFill>
                  <a:srgbClr val="002060"/>
                </a:solidFill>
              </a:rPr>
              <a:t>zvířecích protilátek</a:t>
            </a:r>
            <a:r>
              <a:rPr lang="cs-CZ" sz="2800" dirty="0" smtClean="0">
                <a:solidFill>
                  <a:srgbClr val="002060"/>
                </a:solidFill>
              </a:rPr>
              <a:t> proti různým     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toxinům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(hadí jedy, tetanický toxin, botulotoxin)</a:t>
            </a: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profylaktická</a:t>
            </a:r>
            <a:r>
              <a:rPr lang="cs-CZ" sz="2800" dirty="0" smtClean="0">
                <a:solidFill>
                  <a:srgbClr val="002060"/>
                </a:solidFill>
              </a:rPr>
              <a:t> - </a:t>
            </a:r>
            <a:r>
              <a:rPr lang="cs-CZ" sz="2800" u="sng" dirty="0" smtClean="0">
                <a:solidFill>
                  <a:srgbClr val="002060"/>
                </a:solidFill>
              </a:rPr>
              <a:t>lidský </a:t>
            </a:r>
            <a:r>
              <a:rPr lang="cs-CZ" sz="2800" u="sng" dirty="0" err="1" smtClean="0">
                <a:solidFill>
                  <a:srgbClr val="002060"/>
                </a:solidFill>
              </a:rPr>
              <a:t>imunoglobulín</a:t>
            </a:r>
            <a:r>
              <a:rPr lang="cs-CZ" sz="2800" dirty="0" smtClean="0">
                <a:solidFill>
                  <a:srgbClr val="002060"/>
                </a:solidFill>
              </a:rPr>
              <a:t> z imunizovaných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jedinců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(hepatitida A, vzteklina, tetanus)</a:t>
            </a:r>
          </a:p>
          <a:p>
            <a:pPr marL="0" indent="0" eaLnBrk="1" hangingPunct="1"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- </a:t>
            </a:r>
            <a:r>
              <a:rPr lang="cs-CZ" sz="2800" u="sng" dirty="0" smtClean="0">
                <a:solidFill>
                  <a:srgbClr val="002060"/>
                </a:solidFill>
              </a:rPr>
              <a:t>anti-</a:t>
            </a:r>
            <a:r>
              <a:rPr lang="cs-CZ" sz="2800" u="sng" dirty="0" err="1" smtClean="0">
                <a:solidFill>
                  <a:srgbClr val="002060"/>
                </a:solidFill>
              </a:rPr>
              <a:t>RhD</a:t>
            </a:r>
            <a:r>
              <a:rPr lang="cs-CZ" sz="2800" u="sng" dirty="0" smtClean="0">
                <a:solidFill>
                  <a:srgbClr val="002060"/>
                </a:solidFill>
              </a:rPr>
              <a:t> protilátky</a:t>
            </a:r>
            <a:r>
              <a:rPr lang="cs-CZ" sz="2800" dirty="0" smtClean="0">
                <a:solidFill>
                  <a:srgbClr val="002060"/>
                </a:solidFill>
              </a:rPr>
              <a:t> - zabránění imunizace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     matky </a:t>
            </a:r>
            <a:r>
              <a:rPr lang="cs-CZ" sz="2800" dirty="0" err="1" smtClean="0">
                <a:solidFill>
                  <a:srgbClr val="002060"/>
                </a:solidFill>
              </a:rPr>
              <a:t>RhD</a:t>
            </a:r>
            <a:r>
              <a:rPr lang="cs-CZ" sz="2800" baseline="30000" dirty="0" smtClean="0">
                <a:solidFill>
                  <a:srgbClr val="002060"/>
                </a:solidFill>
              </a:rPr>
              <a:t>+ </a:t>
            </a:r>
            <a:r>
              <a:rPr lang="cs-CZ" sz="2800" dirty="0" smtClean="0">
                <a:solidFill>
                  <a:srgbClr val="002060"/>
                </a:solidFill>
              </a:rPr>
              <a:t>plodem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poskytuje dočasnou (3 týdny) specifickou humorální imunitu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riziko vyvolání anafylaktických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278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dirty="0" err="1" smtClean="0">
                <a:solidFill>
                  <a:srgbClr val="C00000"/>
                </a:solidFill>
              </a:rPr>
              <a:t>Antiséra</a:t>
            </a:r>
            <a:r>
              <a:rPr lang="en-GB" altLang="en-US" sz="4000" dirty="0" smtClean="0">
                <a:solidFill>
                  <a:srgbClr val="C0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používaná</a:t>
            </a:r>
            <a:r>
              <a:rPr lang="en-GB" altLang="en-US" sz="4000" dirty="0" smtClean="0">
                <a:solidFill>
                  <a:srgbClr val="C00000"/>
                </a:solidFill>
              </a:rPr>
              <a:t> v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lidské</a:t>
            </a:r>
            <a:r>
              <a:rPr lang="en-GB" altLang="en-US" sz="4000" dirty="0" smtClean="0">
                <a:solidFill>
                  <a:srgbClr val="C0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medicíně</a:t>
            </a:r>
            <a:endParaRPr lang="en-GB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Antibakteriální</a:t>
            </a:r>
            <a:r>
              <a:rPr lang="en-GB" altLang="en-US" sz="2800" dirty="0" smtClean="0">
                <a:solidFill>
                  <a:srgbClr val="002060"/>
                </a:solidFill>
              </a:rPr>
              <a:t>: tetanus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botulismus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antigangrenózní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záškrt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 </a:t>
            </a: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Protivirová</a:t>
            </a:r>
            <a:r>
              <a:rPr lang="en-GB" altLang="en-US" sz="2800" dirty="0" smtClean="0">
                <a:solidFill>
                  <a:srgbClr val="002060"/>
                </a:solidFill>
              </a:rPr>
              <a:t>: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hepatitida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B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vzteklina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varicella-zoster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CMV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klíšťová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encefalitida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hepatitida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A,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spalničky</a:t>
            </a:r>
            <a:r>
              <a:rPr lang="en-GB" altLang="en-US" sz="2800" dirty="0" smtClean="0">
                <a:solidFill>
                  <a:srgbClr val="002060"/>
                </a:solidFill>
              </a:rPr>
              <a:t> a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jiné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virózy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nespecifický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lidský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imunoglobulin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Proti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hadím</a:t>
            </a:r>
            <a:r>
              <a:rPr lang="en-GB" altLang="en-US" sz="2800" dirty="0" smtClean="0">
                <a:solidFill>
                  <a:srgbClr val="002060"/>
                </a:solidFill>
              </a:rPr>
              <a:t> a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pavoučím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jedům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koňská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smtClean="0">
                <a:solidFill>
                  <a:srgbClr val="002060"/>
                </a:solidFill>
              </a:rPr>
              <a:t>Anti Rh 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>Nespecifické imunoglobulinové preparáty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Podávají se u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imunosuprimovaných</a:t>
            </a:r>
            <a:r>
              <a:rPr lang="cs-CZ" altLang="en-US" sz="2800" dirty="0" smtClean="0">
                <a:solidFill>
                  <a:srgbClr val="002060"/>
                </a:solidFill>
              </a:rPr>
              <a:t> jedinců.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Extrakcí etanolem je možno ze séra získat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imunoglobulinou</a:t>
            </a:r>
            <a:r>
              <a:rPr lang="cs-CZ" altLang="en-US" sz="2800" dirty="0" smtClean="0">
                <a:solidFill>
                  <a:srgbClr val="002060"/>
                </a:solidFill>
              </a:rPr>
              <a:t> frakci – 16% roztok je používán jako „normální imunoglobulin“. Obsahuje zejména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Další manipulací (odstranění polymerů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, které by se vázaly 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Fc</a:t>
            </a:r>
            <a:r>
              <a:rPr lang="cs-CZ" altLang="en-US" sz="2800" dirty="0" smtClean="0">
                <a:solidFill>
                  <a:srgbClr val="002060"/>
                </a:solidFill>
              </a:rPr>
              <a:t> receptory a aktivovaly komplement) je možno získat deriváty k intravenóznímu podání.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Nově jsou používány i imunoglobuliny pro subkutánní léčbu. 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Nespecifické  imunoglobulinové  deriváty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Intravenózní</a:t>
            </a:r>
            <a:r>
              <a:rPr lang="cs-CZ" sz="2800" u="sng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7S - intaktní molekula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5S - molekula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rozštěpena v pantové oblasti na  fragmenty Fab</a:t>
            </a:r>
            <a:r>
              <a:rPr lang="cs-CZ" baseline="-25000" dirty="0" smtClean="0">
                <a:solidFill>
                  <a:srgbClr val="002060"/>
                </a:solidFill>
              </a:rPr>
              <a:t>2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(Gama-</a:t>
            </a:r>
            <a:r>
              <a:rPr lang="cs-CZ" dirty="0" err="1" smtClean="0">
                <a:solidFill>
                  <a:srgbClr val="002060"/>
                </a:solidFill>
              </a:rPr>
              <a:t>Venin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, obohacené preparáty (</a:t>
            </a:r>
            <a:r>
              <a:rPr lang="cs-CZ" dirty="0" err="1" smtClean="0">
                <a:solidFill>
                  <a:srgbClr val="002060"/>
                </a:solidFill>
              </a:rPr>
              <a:t>Pentaglobin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Intramuskulární </a:t>
            </a:r>
            <a:r>
              <a:rPr lang="cs-CZ" sz="2800" dirty="0" smtClean="0">
                <a:solidFill>
                  <a:srgbClr val="002060"/>
                </a:solidFill>
              </a:rPr>
              <a:t>16% roztok převážně </a:t>
            </a:r>
            <a:r>
              <a:rPr lang="cs-CZ" sz="2800" dirty="0" err="1" smtClean="0">
                <a:solidFill>
                  <a:srgbClr val="002060"/>
                </a:solidFill>
              </a:rPr>
              <a:t>IgG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Subkutánní</a:t>
            </a:r>
            <a:r>
              <a:rPr lang="cs-CZ" sz="2800" dirty="0" smtClean="0">
                <a:solidFill>
                  <a:srgbClr val="002060"/>
                </a:solidFill>
              </a:rPr>
              <a:t> - jedná se v podstatě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11494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Prospěšné působení přirozené mikroflóry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Trávení potravy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Vitaminy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Odstraňování toxických produktů trávení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 smtClean="0">
                <a:solidFill>
                  <a:srgbClr val="002060"/>
                </a:solidFill>
              </a:rPr>
              <a:t>bakteroiciny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dirty="0" err="1">
                <a:solidFill>
                  <a:srgbClr val="002060"/>
                </a:solidFill>
              </a:rPr>
              <a:t>Polyklonální</a:t>
            </a:r>
            <a:r>
              <a:rPr lang="cs-CZ" b="1" dirty="0">
                <a:solidFill>
                  <a:srgbClr val="002060"/>
                </a:solidFill>
              </a:rPr>
              <a:t> „antiséra“  (hyperimunní séra)</a:t>
            </a:r>
            <a:r>
              <a:rPr lang="cs-CZ" dirty="0">
                <a:solidFill>
                  <a:srgbClr val="002060"/>
                </a:solidFill>
              </a:rPr>
              <a:t> xenogenní (imunizace zvířat – králík, koza, prase, kůň</a:t>
            </a:r>
            <a:r>
              <a:rPr lang="cs-CZ" dirty="0" smtClean="0">
                <a:solidFill>
                  <a:srgbClr val="002060"/>
                </a:solidFill>
              </a:rPr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    alogenní  (lidská od přirozeně i záměrně imunizovaných dobrovolníků)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b="1" dirty="0">
                <a:solidFill>
                  <a:srgbClr val="002060"/>
                </a:solidFill>
              </a:rPr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modifikované (</a:t>
            </a:r>
            <a:r>
              <a:rPr lang="cs-CZ" dirty="0" err="1">
                <a:solidFill>
                  <a:srgbClr val="002060"/>
                </a:solidFill>
              </a:rPr>
              <a:t>chimerické</a:t>
            </a:r>
            <a:r>
              <a:rPr lang="cs-CZ" dirty="0">
                <a:solidFill>
                  <a:srgbClr val="002060"/>
                </a:solidFill>
              </a:rPr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 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229600" cy="49685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rgbClr val="002060"/>
                </a:solidFill>
              </a:rPr>
              <a:t>Identifikace a kvantifikace antigenů </a:t>
            </a:r>
            <a:r>
              <a:rPr lang="cs-CZ" dirty="0">
                <a:solidFill>
                  <a:srgbClr val="002060"/>
                </a:solidFill>
              </a:rPr>
              <a:t>(mikrobiologie, hematologie, </a:t>
            </a:r>
            <a:r>
              <a:rPr lang="cs-CZ" dirty="0" err="1">
                <a:solidFill>
                  <a:srgbClr val="002060"/>
                </a:solidFill>
              </a:rPr>
              <a:t>transplantologie</a:t>
            </a:r>
            <a:r>
              <a:rPr lang="cs-CZ" dirty="0">
                <a:solidFill>
                  <a:srgbClr val="002060"/>
                </a:solidFill>
              </a:rPr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002060"/>
                </a:solidFill>
              </a:rPr>
              <a:t>Imunoterapie a </a:t>
            </a:r>
            <a:r>
              <a:rPr lang="cs-CZ" b="1" dirty="0" err="1" smtClean="0">
                <a:solidFill>
                  <a:srgbClr val="002060"/>
                </a:solidFill>
              </a:rPr>
              <a:t>imunoprofylaxe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(klasická pasivní imunizace, terapie nádorů, </a:t>
            </a:r>
            <a:r>
              <a:rPr lang="cs-CZ" dirty="0" err="1">
                <a:solidFill>
                  <a:srgbClr val="002060"/>
                </a:solidFill>
              </a:rPr>
              <a:t>imunomodulace</a:t>
            </a:r>
            <a:r>
              <a:rPr lang="cs-CZ" dirty="0">
                <a:solidFill>
                  <a:srgbClr val="00206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rgbClr val="002060"/>
                </a:solidFill>
              </a:rPr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14566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Imunoregulace</a:t>
            </a: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Léčba infekčních chorob - substituce i </a:t>
            </a:r>
            <a:r>
              <a:rPr lang="cs-CZ" dirty="0" err="1" smtClean="0">
                <a:solidFill>
                  <a:srgbClr val="002060"/>
                </a:solidFill>
              </a:rPr>
              <a:t>imunoregulace</a:t>
            </a:r>
            <a:endParaRPr lang="cs-CZ" dirty="0" smtClean="0">
              <a:solidFill>
                <a:srgbClr val="002060"/>
              </a:solidFill>
            </a:endParaRPr>
          </a:p>
          <a:p>
            <a:pPr marL="342900" indent="-342900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8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Vlastnosti očkovací látky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6802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bezpečnost</a:t>
            </a:r>
            <a:r>
              <a:rPr lang="cs-CZ" sz="2800" dirty="0" smtClean="0">
                <a:solidFill>
                  <a:srgbClr val="002060"/>
                </a:solidFill>
              </a:rPr>
              <a:t> – nesmí vyvolávat onemocnění nebo poškozovat organismus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specificita</a:t>
            </a:r>
            <a:r>
              <a:rPr lang="cs-CZ" sz="2800" dirty="0" smtClean="0">
                <a:solidFill>
                  <a:srgbClr val="002060"/>
                </a:solidFill>
              </a:rPr>
              <a:t> – musí vyvolávat tvorbu protilátek proti danému antigenu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err="1" smtClean="0">
                <a:solidFill>
                  <a:srgbClr val="002060"/>
                </a:solidFill>
              </a:rPr>
              <a:t>prezentovatelnost</a:t>
            </a:r>
            <a:r>
              <a:rPr lang="cs-CZ" sz="2800" b="1" dirty="0" smtClean="0">
                <a:solidFill>
                  <a:srgbClr val="002060"/>
                </a:solidFill>
              </a:rPr>
              <a:t> antigenu</a:t>
            </a:r>
            <a:r>
              <a:rPr lang="cs-CZ" sz="2800" dirty="0" smtClean="0">
                <a:solidFill>
                  <a:srgbClr val="002060"/>
                </a:solidFill>
              </a:rPr>
              <a:t>  ( v komplexu s MHC </a:t>
            </a:r>
            <a:r>
              <a:rPr lang="cs-CZ" sz="2800" dirty="0" err="1" smtClean="0">
                <a:solidFill>
                  <a:srgbClr val="002060"/>
                </a:solidFill>
              </a:rPr>
              <a:t>gp</a:t>
            </a:r>
            <a:r>
              <a:rPr lang="cs-CZ" sz="2800" dirty="0" smtClean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účinnost</a:t>
            </a:r>
            <a:r>
              <a:rPr lang="cs-CZ" sz="2800" dirty="0" smtClean="0">
                <a:solidFill>
                  <a:srgbClr val="002060"/>
                </a:solidFill>
              </a:rPr>
              <a:t> – očkovací látka musí vyvolat dostatečně silnou imunitní reakci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7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Na </a:t>
            </a:r>
            <a:r>
              <a:rPr lang="cs-CZ" sz="2800" u="sng" dirty="0" smtClean="0">
                <a:solidFill>
                  <a:srgbClr val="002060"/>
                </a:solidFill>
              </a:rPr>
              <a:t>individuální úrovni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-   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Na </a:t>
            </a:r>
            <a:r>
              <a:rPr lang="cs-CZ" sz="2800" u="sng" dirty="0" smtClean="0">
                <a:solidFill>
                  <a:srgbClr val="002060"/>
                </a:solidFill>
              </a:rPr>
              <a:t>populační úrovni </a:t>
            </a:r>
            <a:r>
              <a:rPr lang="cs-CZ" sz="2800" dirty="0" smtClean="0">
                <a:solidFill>
                  <a:srgbClr val="002060"/>
                </a:solidFill>
              </a:rPr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</a:t>
            </a:r>
            <a:r>
              <a:rPr lang="cs-CZ" sz="2800" dirty="0" err="1" smtClean="0">
                <a:solidFill>
                  <a:srgbClr val="002060"/>
                </a:solidFill>
              </a:rPr>
              <a:t>proočkovaností</a:t>
            </a:r>
            <a:r>
              <a:rPr lang="cs-CZ" sz="2800" dirty="0" smtClean="0">
                <a:solidFill>
                  <a:srgbClr val="002060"/>
                </a:solidFill>
              </a:rPr>
              <a:t> populace)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-   brání šíření infekčních agens a ochrání i  	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Aktivní </a:t>
            </a:r>
            <a:r>
              <a:rPr lang="cs-CZ" dirty="0" smtClean="0">
                <a:solidFill>
                  <a:srgbClr val="C00000"/>
                </a:solidFill>
              </a:rPr>
              <a:t>imunizace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Použití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k vyvolání imunitní reakce, která později chrání před patogenem nesoucí tento nebo podobný antigen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Zakladatel E. </a:t>
            </a:r>
            <a:r>
              <a:rPr lang="cs-CZ" dirty="0" err="1" smtClean="0">
                <a:solidFill>
                  <a:srgbClr val="002060"/>
                </a:solidFill>
              </a:rPr>
              <a:t>Jenner</a:t>
            </a:r>
            <a:r>
              <a:rPr lang="cs-CZ" dirty="0" smtClean="0">
                <a:solidFill>
                  <a:srgbClr val="002060"/>
                </a:solidFill>
              </a:rPr>
              <a:t> – jako první v roce 1796 naočkoval virus kravských neštovic, 1798 - publikace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Vyvolání je mírného onemocnění a především ochrana před pravými neštovicemi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388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dirty="0" smtClean="0">
                <a:solidFill>
                  <a:srgbClr val="C00000"/>
                </a:solidFill>
              </a:rPr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norganické </a:t>
            </a:r>
            <a:r>
              <a:rPr lang="cs-CZ" dirty="0">
                <a:solidFill>
                  <a:srgbClr val="002060"/>
                </a:solidFill>
              </a:rPr>
              <a:t>či organické chemické látky, makromolekuly nebo celé buňky některých usmrcených bakterií, které nespecificky zesilují imunitní reakci na podaný </a:t>
            </a:r>
            <a:r>
              <a:rPr lang="cs-CZ" dirty="0" smtClean="0">
                <a:solidFill>
                  <a:srgbClr val="002060"/>
                </a:solidFill>
              </a:rPr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Váže </a:t>
            </a:r>
            <a:r>
              <a:rPr lang="cs-CZ" dirty="0">
                <a:solidFill>
                  <a:srgbClr val="002060"/>
                </a:solidFill>
              </a:rPr>
              <a:t>antigen, zabraňuje jeho rychlému uvolnění z místa aplikace a jeho </a:t>
            </a:r>
            <a:r>
              <a:rPr lang="cs-CZ" dirty="0" smtClean="0">
                <a:solidFill>
                  <a:srgbClr val="002060"/>
                </a:solidFill>
              </a:rPr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ohou </a:t>
            </a:r>
            <a:r>
              <a:rPr lang="cs-CZ" dirty="0">
                <a:solidFill>
                  <a:srgbClr val="002060"/>
                </a:solidFill>
              </a:rPr>
              <a:t>antigen prezentující buňky antigen lépe fagocytovat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ůže </a:t>
            </a:r>
            <a:r>
              <a:rPr lang="cs-CZ" dirty="0">
                <a:solidFill>
                  <a:srgbClr val="002060"/>
                </a:solidFill>
              </a:rPr>
              <a:t>aktivovat monocyty a makrofágy, nebo podporovat produkci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Negativní ovlivňování fyziologické </a:t>
            </a:r>
            <a:r>
              <a:rPr lang="cs-CZ" altLang="en-US" dirty="0" smtClean="0">
                <a:solidFill>
                  <a:srgbClr val="C00000"/>
                </a:solidFill>
              </a:rPr>
              <a:t>mikroflóry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ATB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Hygienické návyky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Urbanizace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Očkování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 smtClean="0">
                <a:solidFill>
                  <a:srgbClr val="002060"/>
                </a:solidFill>
              </a:rPr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Imunologické adjuvans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Zesiluje a udržuje </a:t>
            </a:r>
            <a:r>
              <a:rPr lang="cs-CZ" dirty="0" err="1" smtClean="0">
                <a:solidFill>
                  <a:srgbClr val="002060"/>
                </a:solidFill>
              </a:rPr>
              <a:t>imunogenost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antigenu.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Účinně moduluje imunitní reakci.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Redukuje potřebné množství antigenu i </a:t>
            </a:r>
            <a:r>
              <a:rPr lang="cs-CZ" dirty="0" smtClean="0">
                <a:solidFill>
                  <a:srgbClr val="002060"/>
                </a:solidFill>
              </a:rPr>
              <a:t>nutnost </a:t>
            </a:r>
            <a:r>
              <a:rPr lang="cs-CZ" dirty="0">
                <a:solidFill>
                  <a:srgbClr val="002060"/>
                </a:solidFill>
              </a:rPr>
              <a:t>opakovaného podání.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Zlepšuje účinnost </a:t>
            </a:r>
            <a:r>
              <a:rPr lang="cs-CZ" dirty="0" smtClean="0">
                <a:solidFill>
                  <a:srgbClr val="002060"/>
                </a:solidFill>
              </a:rPr>
              <a:t>vakcín </a:t>
            </a:r>
            <a:r>
              <a:rPr lang="cs-CZ" dirty="0">
                <a:solidFill>
                  <a:srgbClr val="002060"/>
                </a:solidFill>
              </a:rPr>
              <a:t>u novorozenců, </a:t>
            </a:r>
            <a:r>
              <a:rPr lang="cs-CZ" dirty="0" smtClean="0">
                <a:solidFill>
                  <a:srgbClr val="002060"/>
                </a:solidFill>
              </a:rPr>
              <a:t>starých </a:t>
            </a:r>
            <a:r>
              <a:rPr lang="cs-CZ" dirty="0">
                <a:solidFill>
                  <a:srgbClr val="002060"/>
                </a:solidFill>
              </a:rPr>
              <a:t>osob i nemocných s podlomenou </a:t>
            </a:r>
            <a:r>
              <a:rPr lang="cs-CZ" dirty="0" smtClean="0">
                <a:solidFill>
                  <a:srgbClr val="002060"/>
                </a:solidFill>
              </a:rPr>
              <a:t>imunitou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Jejich význam je zvlášť důležitý u strukturálně </a:t>
            </a:r>
            <a:r>
              <a:rPr lang="cs-CZ" dirty="0" smtClean="0">
                <a:solidFill>
                  <a:srgbClr val="002060"/>
                </a:solidFill>
              </a:rPr>
              <a:t>jednoduchých </a:t>
            </a:r>
            <a:r>
              <a:rPr lang="cs-CZ" dirty="0">
                <a:solidFill>
                  <a:srgbClr val="002060"/>
                </a:solidFill>
              </a:rPr>
              <a:t>preparátů.  </a:t>
            </a:r>
          </a:p>
        </p:txBody>
      </p:sp>
    </p:spTree>
    <p:extLst>
      <p:ext uri="{BB962C8B-B14F-4D97-AF65-F5344CB8AC3E}">
        <p14:creationId xmlns:p14="http://schemas.microsoft.com/office/powerpoint/2010/main" val="2053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Freudovo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tvořeno </a:t>
            </a:r>
            <a:r>
              <a:rPr lang="cs-CZ" dirty="0">
                <a:solidFill>
                  <a:srgbClr val="002060"/>
                </a:solidFill>
              </a:rPr>
              <a:t>směsí minerálních olejů, vosků a inaktivovaných </a:t>
            </a:r>
            <a:r>
              <a:rPr lang="cs-CZ" dirty="0" err="1">
                <a:solidFill>
                  <a:srgbClr val="002060"/>
                </a:solidFill>
              </a:rPr>
              <a:t>Mycobacterium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tuberculosis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nekompletní adjuvans pak obsahuje pouze olejovou </a:t>
            </a:r>
            <a:r>
              <a:rPr lang="cs-CZ" dirty="0" smtClean="0">
                <a:solidFill>
                  <a:srgbClr val="002060"/>
                </a:solidFill>
              </a:rPr>
              <a:t>emulzi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používá se ve </a:t>
            </a:r>
            <a:r>
              <a:rPr lang="cs-CZ" dirty="0">
                <a:solidFill>
                  <a:srgbClr val="002060"/>
                </a:solidFill>
              </a:rPr>
              <a:t>veterinárním lékařství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58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Adjuvans v humánní medicíně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hydroxid hlinitý </a:t>
            </a:r>
            <a:endParaRPr lang="cs-CZ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-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- samostatné </a:t>
            </a:r>
            <a:r>
              <a:rPr lang="cs-CZ" dirty="0">
                <a:solidFill>
                  <a:srgbClr val="002060"/>
                </a:solidFill>
              </a:rPr>
              <a:t>očkování tetanickým </a:t>
            </a:r>
            <a:r>
              <a:rPr lang="cs-CZ" dirty="0" smtClean="0">
                <a:solidFill>
                  <a:srgbClr val="002060"/>
                </a:solidFill>
              </a:rPr>
              <a:t>toxoidem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fosforečnan </a:t>
            </a:r>
            <a:r>
              <a:rPr lang="cs-CZ" dirty="0">
                <a:solidFill>
                  <a:srgbClr val="002060"/>
                </a:solidFill>
              </a:rPr>
              <a:t>hlinitý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- očkování </a:t>
            </a:r>
            <a:r>
              <a:rPr lang="cs-CZ" dirty="0">
                <a:solidFill>
                  <a:srgbClr val="002060"/>
                </a:solidFill>
              </a:rPr>
              <a:t>proti </a:t>
            </a:r>
            <a:r>
              <a:rPr lang="cs-CZ" dirty="0" err="1">
                <a:solidFill>
                  <a:srgbClr val="002060"/>
                </a:solidFill>
              </a:rPr>
              <a:t>hepatitídě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B </a:t>
            </a:r>
            <a:r>
              <a:rPr lang="cs-CZ" dirty="0">
                <a:solidFill>
                  <a:srgbClr val="002060"/>
                </a:solidFill>
              </a:rPr>
              <a:t> 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fosforečnan </a:t>
            </a:r>
            <a:r>
              <a:rPr lang="cs-CZ" dirty="0">
                <a:solidFill>
                  <a:srgbClr val="002060"/>
                </a:solidFill>
              </a:rPr>
              <a:t>vápenatý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alergenové vakcíny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34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Moderní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vakcína </a:t>
            </a:r>
            <a:r>
              <a:rPr lang="cs-CZ" dirty="0">
                <a:solidFill>
                  <a:srgbClr val="002060"/>
                </a:solidFill>
              </a:rPr>
              <a:t>proti rakovině děložního čípku obsahující AS04 (</a:t>
            </a:r>
            <a:r>
              <a:rPr lang="cs-CZ" dirty="0" err="1">
                <a:solidFill>
                  <a:srgbClr val="002060"/>
                </a:solidFill>
              </a:rPr>
              <a:t>deacylovaný</a:t>
            </a:r>
            <a:r>
              <a:rPr lang="cs-CZ" dirty="0">
                <a:solidFill>
                  <a:srgbClr val="002060"/>
                </a:solidFill>
              </a:rPr>
              <a:t> lipopolysacharid adsorbovaný na hydroxidu hlinitém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indukuje vyšší a delší protilátkovou odpověď, ale také mnohem silnější specifickou imunitní paměť ve srovnání s hodnotami pozorovanými po vakcinaci pouze s aluminiovou </a:t>
            </a:r>
            <a:r>
              <a:rPr lang="cs-CZ" dirty="0" smtClean="0">
                <a:solidFill>
                  <a:srgbClr val="002060"/>
                </a:solidFill>
              </a:rPr>
              <a:t>solí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562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990033"/>
                </a:solidFill>
              </a:rPr>
              <a:t>Adjuvans: </a:t>
            </a:r>
            <a:br>
              <a:rPr lang="cs-CZ" sz="4000" dirty="0">
                <a:solidFill>
                  <a:srgbClr val="990033"/>
                </a:solidFill>
              </a:rPr>
            </a:br>
            <a:r>
              <a:rPr lang="cs-CZ" sz="4000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213"/>
            <a:ext cx="8425631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 smtClean="0">
                <a:solidFill>
                  <a:srgbClr val="002060"/>
                </a:solidFill>
              </a:rPr>
              <a:t>    ligandy TLR, </a:t>
            </a:r>
            <a:r>
              <a:rPr lang="cs-CZ" sz="2800" i="1" dirty="0" err="1" smtClean="0">
                <a:solidFill>
                  <a:srgbClr val="002060"/>
                </a:solidFill>
              </a:rPr>
              <a:t>cytokiny</a:t>
            </a:r>
            <a:r>
              <a:rPr lang="cs-CZ" sz="2800" i="1" dirty="0" smtClean="0">
                <a:solidFill>
                  <a:srgbClr val="002060"/>
                </a:solidFill>
              </a:rPr>
              <a:t>, saponiny, bakteriální 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001000" cy="54452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800" dirty="0" smtClean="0">
                <a:solidFill>
                  <a:srgbClr val="990033"/>
                </a:solidFill>
              </a:rPr>
              <a:t>mikrobů</a:t>
            </a:r>
            <a:r>
              <a:rPr lang="cs-CZ" sz="28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0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C00000"/>
                </a:solidFill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34594081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>Primární a sekundární imunitní odpověď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85000" lnSpcReduction="10000"/>
          </a:bodyPr>
          <a:lstStyle/>
          <a:p>
            <a:r>
              <a:rPr lang="cs-CZ" altLang="en-US" b="1" dirty="0" err="1" smtClean="0">
                <a:solidFill>
                  <a:srgbClr val="002060"/>
                </a:solidFill>
              </a:rPr>
              <a:t>Atenuované</a:t>
            </a:r>
            <a:r>
              <a:rPr lang="cs-CZ" altLang="en-US" b="1" dirty="0" smtClean="0">
                <a:solidFill>
                  <a:srgbClr val="002060"/>
                </a:solidFill>
              </a:rPr>
              <a:t> mikroby</a:t>
            </a:r>
            <a:r>
              <a:rPr lang="cs-CZ" altLang="en-US" dirty="0" smtClean="0">
                <a:solidFill>
                  <a:srgbClr val="002060"/>
                </a:solidFill>
              </a:rPr>
              <a:t>: </a:t>
            </a:r>
            <a:r>
              <a:rPr lang="cs-CZ" altLang="en-US" dirty="0">
                <a:solidFill>
                  <a:srgbClr val="002060"/>
                </a:solidFill>
              </a:rPr>
              <a:t>Živí původci s omezenými faktory patogenity a </a:t>
            </a:r>
            <a:r>
              <a:rPr lang="cs-CZ" altLang="en-US" dirty="0" smtClean="0">
                <a:solidFill>
                  <a:srgbClr val="002060"/>
                </a:solidFill>
              </a:rPr>
              <a:t>virulence: </a:t>
            </a:r>
            <a:r>
              <a:rPr lang="cs-CZ" altLang="en-US" u="sng" dirty="0" smtClean="0">
                <a:solidFill>
                  <a:srgbClr val="002060"/>
                </a:solidFill>
              </a:rPr>
              <a:t>spalničky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zarděnky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příušnice,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rotaviry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varicella</a:t>
            </a:r>
            <a:r>
              <a:rPr lang="cs-CZ" altLang="en-US" u="sng" dirty="0" smtClean="0">
                <a:solidFill>
                  <a:srgbClr val="002060"/>
                </a:solidFill>
              </a:rPr>
              <a:t>, </a:t>
            </a:r>
            <a:r>
              <a:rPr lang="cs-CZ" altLang="en-US" dirty="0" smtClean="0">
                <a:solidFill>
                  <a:srgbClr val="002060"/>
                </a:solidFill>
              </a:rPr>
              <a:t>BCG (proti TBC), poliomyelitis (Sabinova), cholera, žlutá zimnice </a:t>
            </a:r>
          </a:p>
          <a:p>
            <a:r>
              <a:rPr lang="cs-CZ" altLang="en-US" b="1" dirty="0" smtClean="0">
                <a:solidFill>
                  <a:srgbClr val="002060"/>
                </a:solidFill>
              </a:rPr>
              <a:t>Inaktivované mikroorganismy</a:t>
            </a:r>
            <a:r>
              <a:rPr lang="cs-CZ" altLang="en-US" dirty="0" smtClean="0">
                <a:solidFill>
                  <a:srgbClr val="002060"/>
                </a:solidFill>
              </a:rPr>
              <a:t>:</a:t>
            </a:r>
            <a:r>
              <a:rPr lang="cs-CZ" altLang="en-US" u="sng" dirty="0" smtClean="0">
                <a:solidFill>
                  <a:srgbClr val="002060"/>
                </a:solidFill>
              </a:rPr>
              <a:t> </a:t>
            </a:r>
            <a:r>
              <a:rPr lang="cs-CZ" altLang="en-US" dirty="0">
                <a:solidFill>
                  <a:srgbClr val="002060"/>
                </a:solidFill>
              </a:rPr>
              <a:t>Původci usmrceni chemicky nebo </a:t>
            </a:r>
            <a:r>
              <a:rPr lang="cs-CZ" altLang="en-US" dirty="0" smtClean="0">
                <a:solidFill>
                  <a:srgbClr val="002060"/>
                </a:solidFill>
              </a:rPr>
              <a:t>teplotou: </a:t>
            </a:r>
            <a:r>
              <a:rPr lang="cs-CZ" altLang="en-US" u="sng" dirty="0" smtClean="0">
                <a:solidFill>
                  <a:srgbClr val="002060"/>
                </a:solidFill>
              </a:rPr>
              <a:t>poliomyelitis </a:t>
            </a:r>
            <a:r>
              <a:rPr lang="cs-CZ" altLang="en-US" dirty="0" smtClean="0">
                <a:solidFill>
                  <a:srgbClr val="002060"/>
                </a:solidFill>
              </a:rPr>
              <a:t>(</a:t>
            </a:r>
            <a:r>
              <a:rPr lang="cs-CZ" altLang="en-US" dirty="0" err="1" smtClean="0">
                <a:solidFill>
                  <a:srgbClr val="002060"/>
                </a:solidFill>
              </a:rPr>
              <a:t>Salkova</a:t>
            </a:r>
            <a:r>
              <a:rPr lang="cs-CZ" altLang="en-US" dirty="0" smtClean="0">
                <a:solidFill>
                  <a:srgbClr val="002060"/>
                </a:solidFill>
              </a:rPr>
              <a:t>), vzteklina, hepatitis A, klíšťová encefalitida, cholera, mor, dříve </a:t>
            </a:r>
            <a:r>
              <a:rPr lang="cs-CZ" altLang="en-US" dirty="0" err="1" smtClean="0">
                <a:solidFill>
                  <a:srgbClr val="002060"/>
                </a:solidFill>
              </a:rPr>
              <a:t>pertusse</a:t>
            </a:r>
            <a:r>
              <a:rPr lang="cs-CZ" altLang="en-US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/>
            <a:r>
              <a:rPr lang="cs-CZ" altLang="en-US" b="1" dirty="0" smtClean="0">
                <a:solidFill>
                  <a:srgbClr val="002060"/>
                </a:solidFill>
              </a:rPr>
              <a:t>Toxoidy </a:t>
            </a:r>
            <a:r>
              <a:rPr lang="cs-CZ" altLang="en-US" dirty="0" smtClean="0">
                <a:solidFill>
                  <a:srgbClr val="002060"/>
                </a:solidFill>
              </a:rPr>
              <a:t>(chemicky modifikované, inaktivované): </a:t>
            </a:r>
            <a:r>
              <a:rPr lang="cs-CZ" altLang="en-US" u="sng" dirty="0" smtClean="0">
                <a:solidFill>
                  <a:srgbClr val="002060"/>
                </a:solidFill>
              </a:rPr>
              <a:t>tetanus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záškrt  </a:t>
            </a:r>
            <a:endParaRPr lang="cs-CZ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4804</Words>
  <Application>Microsoft Office PowerPoint</Application>
  <PresentationFormat>Předvádění na obrazovce (4:3)</PresentationFormat>
  <Paragraphs>827</Paragraphs>
  <Slides>119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119</vt:i4>
      </vt:variant>
    </vt:vector>
  </HeadingPairs>
  <TitlesOfParts>
    <vt:vector size="122" baseType="lpstr"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Prezentace aplikace PowerPoint</vt:lpstr>
      <vt:lpstr>Prezentace aplikace PowerPoint</vt:lpstr>
      <vt:lpstr> Mechanismy poškození </vt:lpstr>
      <vt:lpstr>Infekční onemocnění</vt:lpstr>
      <vt:lpstr>Interakce patogenního organismu          s hostitelem </vt:lpstr>
      <vt:lpstr>Variabilita patogena a hostitele</vt:lpstr>
      <vt:lpstr>Schopnost organismu odolávat infekci </vt:lpstr>
      <vt:lpstr>Viry a imunitní systém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Důsledek působení NK buněk</vt:lpstr>
      <vt:lpstr>Th-lymfocyty</vt:lpstr>
      <vt:lpstr>Prezentace aplikace PowerPoint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Toxiny</vt:lpstr>
      <vt:lpstr>Staphylococcus aureus</vt:lpstr>
      <vt:lpstr>Faktory virulence</vt:lpstr>
      <vt:lpstr>Extracelulární bakterie</vt:lpstr>
      <vt:lpstr>Polysacharidové Ag</vt:lpstr>
      <vt:lpstr>Adaptivní odpověď proti extracelulárním bakteriím</vt:lpstr>
      <vt:lpstr>Ochrana proti extracelulárním bakteriím</vt:lpstr>
      <vt:lpstr>Komplikace ochrany proti extracelulárním bakteriím</vt:lpstr>
      <vt:lpstr> Mechanismy úniku extracelulárních bakterií před obrannými reakcemi organismu</vt:lpstr>
      <vt:lpstr>Superantigeny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Role IL-12 a IFN-γ i obraně proti intracelulárním bakteriím</vt:lpstr>
      <vt:lpstr>Poškození organismu aktivací makrofágů</vt:lpstr>
      <vt:lpstr>Mykobakterie </vt:lpstr>
      <vt:lpstr> Mechanismy úniku intracelulárních bakterií před obrannými reakcemi organismu</vt:lpstr>
      <vt:lpstr> Mechanismy úniku intracelulárních bakterií před obrannými reakcemi organismu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SIRS-Systemic Inflammatory Response Syndrom</vt:lpstr>
      <vt:lpstr>SIRS</vt:lpstr>
      <vt:lpstr>SIRS</vt:lpstr>
      <vt:lpstr>Monitorování nastupujícího SIRS</vt:lpstr>
      <vt:lpstr>a) aktivní imunizace</vt:lpstr>
      <vt:lpstr>Prezentace aplikace PowerPoint</vt:lpstr>
      <vt:lpstr>Pasivní imunizace</vt:lpstr>
      <vt:lpstr>Prezentace aplikace PowerPoint</vt:lpstr>
      <vt:lpstr>Antiséra používaná v lidské medicíně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Vlastnosti očkovací látky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Imunologické adjuvans</vt:lpstr>
      <vt:lpstr>Freudovo adjuvans</vt:lpstr>
      <vt:lpstr>Adjuvans v humánní medicíně</vt:lpstr>
      <vt:lpstr>Moderní adjuvans</vt:lpstr>
      <vt:lpstr>Adjuvans:  základní mechanismy účinku</vt:lpstr>
      <vt:lpstr>  Adjuvans aktivuje dendritické buňky</vt:lpstr>
      <vt:lpstr>Prezentace aplikace PowerPoint</vt:lpstr>
      <vt:lpstr>Imunologická paměť a vakcinace</vt:lpstr>
      <vt:lpstr>Primární a sekundární imunitní odpověď</vt:lpstr>
      <vt:lpstr>„Klasické“ vakcíny</vt:lpstr>
      <vt:lpstr>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Prezentace aplikace PowerPoint</vt:lpstr>
      <vt:lpstr>Prezentace aplikace PowerPoint</vt:lpstr>
      <vt:lpstr>Prezentace aplikace PowerPoint</vt:lpstr>
      <vt:lpstr>Prezentace aplikace PowerPoint</vt:lpstr>
      <vt:lpstr>Imunomodulace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Helena</cp:lastModifiedBy>
  <cp:revision>67</cp:revision>
  <dcterms:created xsi:type="dcterms:W3CDTF">2016-04-11T07:11:04Z</dcterms:created>
  <dcterms:modified xsi:type="dcterms:W3CDTF">2018-10-11T09:33:10Z</dcterms:modified>
</cp:coreProperties>
</file>