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sldIdLst>
    <p:sldId id="259" r:id="rId2"/>
    <p:sldId id="288" r:id="rId3"/>
    <p:sldId id="385" r:id="rId4"/>
    <p:sldId id="387" r:id="rId5"/>
    <p:sldId id="383" r:id="rId6"/>
    <p:sldId id="319" r:id="rId7"/>
    <p:sldId id="287" r:id="rId8"/>
    <p:sldId id="384" r:id="rId9"/>
    <p:sldId id="314" r:id="rId10"/>
    <p:sldId id="372" r:id="rId11"/>
    <p:sldId id="373" r:id="rId12"/>
    <p:sldId id="318" r:id="rId13"/>
    <p:sldId id="326" r:id="rId14"/>
    <p:sldId id="343" r:id="rId15"/>
    <p:sldId id="325" r:id="rId16"/>
    <p:sldId id="327" r:id="rId17"/>
    <p:sldId id="329" r:id="rId18"/>
    <p:sldId id="331" r:id="rId19"/>
    <p:sldId id="375" r:id="rId20"/>
    <p:sldId id="376" r:id="rId21"/>
    <p:sldId id="355" r:id="rId22"/>
    <p:sldId id="291" r:id="rId23"/>
    <p:sldId id="292" r:id="rId24"/>
    <p:sldId id="295" r:id="rId25"/>
    <p:sldId id="293" r:id="rId26"/>
    <p:sldId id="300" r:id="rId27"/>
    <p:sldId id="299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05" r:id="rId36"/>
    <p:sldId id="306" r:id="rId37"/>
    <p:sldId id="310" r:id="rId38"/>
    <p:sldId id="402" r:id="rId39"/>
    <p:sldId id="309" r:id="rId40"/>
    <p:sldId id="403" r:id="rId41"/>
    <p:sldId id="405" r:id="rId42"/>
    <p:sldId id="407" r:id="rId43"/>
    <p:sldId id="311" r:id="rId44"/>
    <p:sldId id="307" r:id="rId45"/>
    <p:sldId id="408" r:id="rId46"/>
    <p:sldId id="308" r:id="rId47"/>
    <p:sldId id="363" r:id="rId48"/>
    <p:sldId id="337" r:id="rId49"/>
    <p:sldId id="338" r:id="rId50"/>
    <p:sldId id="346" r:id="rId51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CC3300"/>
    <a:srgbClr val="660066"/>
    <a:srgbClr val="6600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5" Type="http://schemas.openxmlformats.org/officeDocument/2006/relationships/slide" Target="slides/slide47.xml"/><Relationship Id="rId4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92AC20E-F21B-4309-B724-821E0717D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2ahUKEwil04X5z8zeAhWD-qQKHeA6ApwQjRx6BAgBEAU&amp;url=http://www.vivo.colostate.edu/hbooks/pathphys/endocrine/hypopit/lhfsh.html&amp;psig=AOvVaw3K0CS496QvvpH_CTXvRSn0&amp;ust=154203547070807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F:\A\CJABI_soubory\image0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Hormony</a:t>
            </a:r>
            <a:endParaRPr lang="en-GB" altLang="cs-CZ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2568"/>
            <a:ext cx="8839200" cy="5638800"/>
          </a:xfrm>
        </p:spPr>
        <p:txBody>
          <a:bodyPr/>
          <a:lstStyle/>
          <a:p>
            <a:endParaRPr lang="cs-CZ" altLang="cs-CZ" sz="2800" dirty="0" smtClean="0"/>
          </a:p>
          <a:p>
            <a:pPr lvl="1"/>
            <a:r>
              <a:rPr lang="cs-CZ" altLang="cs-CZ" sz="2400" dirty="0" smtClean="0"/>
              <a:t>Tvorba v endokrinních žlázách</a:t>
            </a:r>
          </a:p>
          <a:p>
            <a:pPr lvl="1"/>
            <a:r>
              <a:rPr lang="cs-CZ" altLang="cs-CZ" sz="2400" dirty="0" smtClean="0"/>
              <a:t>Přenos krevní cestou na místo určení</a:t>
            </a:r>
          </a:p>
          <a:p>
            <a:pPr lvl="1"/>
            <a:r>
              <a:rPr lang="cs-CZ" altLang="cs-CZ" sz="2400" dirty="0" smtClean="0"/>
              <a:t>Velmi nízké koncentrace</a:t>
            </a:r>
          </a:p>
          <a:p>
            <a:pPr lvl="1"/>
            <a:r>
              <a:rPr lang="cs-CZ" altLang="cs-CZ" sz="2400" dirty="0" smtClean="0"/>
              <a:t>Specifické ovlivnění určitých buněk nebo orgánů</a:t>
            </a:r>
          </a:p>
          <a:p>
            <a:pPr marL="411480" lvl="1" indent="0">
              <a:buNone/>
            </a:pPr>
            <a:endParaRPr lang="cs-CZ" altLang="cs-CZ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241446" cy="31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Hormony Hypotalamu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719263"/>
            <a:ext cx="4038600" cy="4406900"/>
          </a:xfrm>
        </p:spPr>
        <p:txBody>
          <a:bodyPr>
            <a:normAutofit/>
          </a:bodyPr>
          <a:lstStyle/>
          <a:p>
            <a:pPr lvl="1"/>
            <a:endParaRPr lang="cs-CZ" altLang="cs-CZ" dirty="0" smtClean="0"/>
          </a:p>
          <a:p>
            <a:pPr lvl="1"/>
            <a:endParaRPr lang="cs-CZ" altLang="cs-CZ" dirty="0"/>
          </a:p>
          <a:p>
            <a:pPr lvl="1"/>
            <a:endParaRPr lang="cs-CZ" altLang="cs-CZ" dirty="0" smtClean="0"/>
          </a:p>
          <a:p>
            <a:pPr>
              <a:buFont typeface="Symbol" pitchFamily="18" charset="2"/>
              <a:buNone/>
            </a:pPr>
            <a:r>
              <a:rPr lang="cs-CZ" altLang="cs-CZ" sz="4000" dirty="0" smtClean="0"/>
              <a:t> </a:t>
            </a:r>
            <a:endParaRPr lang="cs-CZ" altLang="cs-CZ" sz="4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7854"/>
            <a:ext cx="7714828" cy="49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Hormony hypotalamu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altLang="cs-CZ" b="1" dirty="0"/>
              <a:t>TRH</a:t>
            </a:r>
            <a:r>
              <a:rPr lang="cs-CZ" altLang="cs-CZ" dirty="0"/>
              <a:t> - Thyreotropin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TSH, PRL</a:t>
            </a:r>
          </a:p>
          <a:p>
            <a:pPr lvl="1"/>
            <a:r>
              <a:rPr lang="cs-CZ" altLang="cs-CZ" b="1" dirty="0"/>
              <a:t>CRH</a:t>
            </a:r>
            <a:r>
              <a:rPr lang="cs-CZ" altLang="cs-CZ" dirty="0"/>
              <a:t> - </a:t>
            </a:r>
            <a:r>
              <a:rPr lang="cs-CZ" altLang="cs-CZ" dirty="0" err="1"/>
              <a:t>Corticotropin</a:t>
            </a:r>
            <a:r>
              <a:rPr lang="cs-CZ" altLang="cs-CZ" dirty="0"/>
              <a:t>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 ACTH</a:t>
            </a:r>
          </a:p>
          <a:p>
            <a:pPr lvl="1"/>
            <a:r>
              <a:rPr lang="cs-CZ" altLang="cs-CZ" b="1" dirty="0"/>
              <a:t>GHRH</a:t>
            </a:r>
            <a:r>
              <a:rPr lang="cs-CZ" altLang="cs-CZ" dirty="0"/>
              <a:t> - </a:t>
            </a:r>
            <a:r>
              <a:rPr lang="cs-CZ" altLang="cs-CZ" dirty="0" err="1"/>
              <a:t>Growth</a:t>
            </a:r>
            <a:r>
              <a:rPr lang="cs-CZ" altLang="cs-CZ" dirty="0"/>
              <a:t> hormon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 STH</a:t>
            </a:r>
          </a:p>
          <a:p>
            <a:pPr lvl="1"/>
            <a:r>
              <a:rPr lang="cs-CZ" altLang="cs-CZ" b="1" dirty="0" err="1"/>
              <a:t>GnRH</a:t>
            </a:r>
            <a:r>
              <a:rPr lang="cs-CZ" altLang="cs-CZ" dirty="0"/>
              <a:t> - Gonadotropin </a:t>
            </a:r>
            <a:r>
              <a:rPr lang="cs-CZ" altLang="cs-CZ" dirty="0" err="1"/>
              <a:t>releasing</a:t>
            </a:r>
            <a:r>
              <a:rPr lang="cs-CZ" altLang="cs-CZ" dirty="0"/>
              <a:t> hormon</a:t>
            </a:r>
          </a:p>
          <a:p>
            <a:pPr lvl="2"/>
            <a:r>
              <a:rPr lang="cs-CZ" altLang="cs-CZ" sz="2000" dirty="0"/>
              <a:t>LH, FSH</a:t>
            </a:r>
          </a:p>
          <a:p>
            <a:pPr lvl="1"/>
            <a:r>
              <a:rPr lang="cs-CZ" altLang="cs-CZ" b="1" dirty="0" err="1" smtClean="0"/>
              <a:t>Somatostatin</a:t>
            </a:r>
            <a:endParaRPr lang="cs-CZ" altLang="cs-CZ" b="1" dirty="0" smtClean="0"/>
          </a:p>
          <a:p>
            <a:pPr lvl="2"/>
            <a:r>
              <a:rPr lang="cs-CZ" altLang="cs-CZ" sz="2000" dirty="0" smtClean="0"/>
              <a:t>STH, TSH</a:t>
            </a:r>
          </a:p>
          <a:p>
            <a:pPr lvl="1"/>
            <a:r>
              <a:rPr lang="cs-CZ" altLang="cs-CZ" b="1" dirty="0" err="1" smtClean="0"/>
              <a:t>Prolaktostatin</a:t>
            </a:r>
            <a:r>
              <a:rPr lang="cs-CZ" altLang="cs-CZ" b="1" dirty="0" smtClean="0"/>
              <a:t> </a:t>
            </a:r>
            <a:r>
              <a:rPr lang="cs-CZ" altLang="cs-CZ" b="1" dirty="0" smtClean="0"/>
              <a:t>(Dopamin)</a:t>
            </a:r>
          </a:p>
          <a:p>
            <a:pPr lvl="2"/>
            <a:r>
              <a:rPr lang="cs-CZ" altLang="cs-CZ" sz="2000" dirty="0" smtClean="0"/>
              <a:t>PRL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Adenohypofýza</a:t>
            </a:r>
            <a:endParaRPr lang="en-GB" altLang="cs-CZ" smtClean="0"/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STH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PRL</a:t>
            </a:r>
          </a:p>
          <a:p>
            <a:pPr lvl="1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Hormony řídící funkci </a:t>
            </a:r>
            <a:r>
              <a:rPr lang="cs-CZ" altLang="cs-CZ" dirty="0" err="1" smtClean="0"/>
              <a:t>perif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endokrin</a:t>
            </a:r>
            <a:r>
              <a:rPr lang="cs-CZ" altLang="cs-CZ" dirty="0" smtClean="0"/>
              <a:t>. žláz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LH, FSH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ACTH</a:t>
            </a:r>
            <a:endParaRPr lang="en-GB" altLang="cs-CZ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65913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STH, Somatotropin   </a:t>
            </a:r>
            <a:endParaRPr lang="en-GB" altLang="cs-CZ" dirty="0" smtClean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Růst organizmu</a:t>
            </a:r>
          </a:p>
          <a:p>
            <a:pPr lvl="1"/>
            <a:r>
              <a:rPr lang="cs-CZ" altLang="cs-CZ" dirty="0" smtClean="0"/>
              <a:t>Stimulace proteosyntézy</a:t>
            </a:r>
          </a:p>
          <a:p>
            <a:pPr lvl="1"/>
            <a:r>
              <a:rPr lang="cs-CZ" altLang="cs-CZ" dirty="0" smtClean="0"/>
              <a:t>Chrupavky, pojivové tkáně</a:t>
            </a:r>
          </a:p>
          <a:p>
            <a:pPr lvl="1"/>
            <a:r>
              <a:rPr lang="cs-CZ" altLang="cs-CZ" dirty="0" smtClean="0"/>
              <a:t>Lipolýza, antagonista inzulínu</a:t>
            </a:r>
          </a:p>
          <a:p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71684"/>
            <a:ext cx="4277560" cy="427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STH, Stomatotropin   </a:t>
            </a:r>
            <a:endParaRPr lang="en-GB" altLang="cs-C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Hypersekrece</a:t>
            </a:r>
          </a:p>
          <a:p>
            <a:pPr lvl="1"/>
            <a:r>
              <a:rPr lang="cs-CZ" altLang="cs-CZ" dirty="0" smtClean="0"/>
              <a:t>Dětství - nadměrný vzrůst</a:t>
            </a:r>
          </a:p>
          <a:p>
            <a:pPr lvl="1"/>
            <a:r>
              <a:rPr lang="cs-CZ" altLang="cs-CZ" dirty="0" smtClean="0"/>
              <a:t>Dospělost - akromegalie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Nedostatečná sekrece</a:t>
            </a:r>
          </a:p>
          <a:p>
            <a:pPr lvl="1"/>
            <a:r>
              <a:rPr lang="cs-CZ" altLang="cs-CZ" dirty="0" smtClean="0"/>
              <a:t>Dětství </a:t>
            </a:r>
            <a:r>
              <a:rPr lang="cs-CZ" altLang="cs-CZ" dirty="0" smtClean="0"/>
              <a:t>– porucha růstu, nanizmus, slabost, nevýkonnost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Dospělost - hypoglykémie, ztráta svalové </a:t>
            </a:r>
            <a:r>
              <a:rPr lang="cs-CZ" altLang="cs-CZ" dirty="0" smtClean="0"/>
              <a:t>hmoty, zvýšená kardiovaskulární mortalita</a:t>
            </a: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PRL, Prolaktin  </a:t>
            </a:r>
            <a:endParaRPr lang="en-GB" altLang="cs-CZ" smtClean="0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Význam</a:t>
            </a:r>
          </a:p>
          <a:p>
            <a:pPr lvl="1"/>
            <a:r>
              <a:rPr lang="cs-CZ" altLang="cs-CZ" dirty="0" smtClean="0"/>
              <a:t>Laktace, </a:t>
            </a:r>
            <a:r>
              <a:rPr lang="cs-CZ" altLang="cs-CZ" dirty="0" err="1" smtClean="0"/>
              <a:t>gonadální</a:t>
            </a:r>
            <a:r>
              <a:rPr lang="cs-CZ" altLang="cs-CZ" dirty="0" smtClean="0"/>
              <a:t> funkce		</a:t>
            </a:r>
          </a:p>
          <a:p>
            <a:r>
              <a:rPr lang="cs-CZ" altLang="cs-CZ" dirty="0" err="1" smtClean="0"/>
              <a:t>Hyperprolaktinémie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Ženy</a:t>
            </a:r>
          </a:p>
          <a:p>
            <a:pPr lvl="2"/>
            <a:r>
              <a:rPr lang="cs-CZ" altLang="cs-CZ" dirty="0" smtClean="0"/>
              <a:t>Porucha </a:t>
            </a:r>
            <a:r>
              <a:rPr lang="cs-CZ" altLang="cs-CZ" dirty="0" smtClean="0"/>
              <a:t>menstruačního </a:t>
            </a:r>
            <a:r>
              <a:rPr lang="cs-CZ" altLang="cs-CZ" dirty="0" smtClean="0"/>
              <a:t>cyklu, </a:t>
            </a:r>
            <a:r>
              <a:rPr lang="cs-CZ" altLang="cs-CZ" dirty="0" err="1" smtClean="0"/>
              <a:t>amenorhea</a:t>
            </a:r>
            <a:endParaRPr lang="cs-CZ" altLang="cs-CZ" dirty="0" smtClean="0"/>
          </a:p>
          <a:p>
            <a:pPr marL="685800" lvl="2" indent="0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60550"/>
            <a:ext cx="4258816" cy="319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TSH</a:t>
            </a:r>
            <a:endParaRPr lang="en-GB" altLang="cs-CZ" smtClean="0"/>
          </a:p>
        </p:txBody>
      </p:sp>
      <p:sp>
        <p:nvSpPr>
          <p:cNvPr id="8704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TSH, </a:t>
            </a:r>
            <a:r>
              <a:rPr lang="cs-CZ" altLang="cs-CZ" sz="2400" dirty="0" err="1" smtClean="0"/>
              <a:t>Thyreostimulační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Je stimulován TRH</a:t>
            </a:r>
          </a:p>
          <a:p>
            <a:pPr lvl="1"/>
            <a:r>
              <a:rPr lang="cs-CZ" altLang="cs-CZ" sz="2000" dirty="0" smtClean="0"/>
              <a:t>Stimuluje činnost </a:t>
            </a:r>
            <a:r>
              <a:rPr lang="cs-CZ" altLang="cs-CZ" sz="2000" dirty="0" err="1" smtClean="0"/>
              <a:t>thyreocytů</a:t>
            </a:r>
            <a:endParaRPr lang="cs-CZ" altLang="cs-CZ" sz="2000" dirty="0" smtClean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endParaRPr lang="cs-CZ" altLang="cs-CZ" dirty="0"/>
          </a:p>
          <a:p>
            <a:pPr lvl="1"/>
            <a:r>
              <a:rPr lang="cs-CZ" altLang="cs-CZ" dirty="0" smtClean="0"/>
              <a:t>Význam při </a:t>
            </a:r>
            <a:r>
              <a:rPr lang="cs-CZ" altLang="cs-CZ" dirty="0" err="1" smtClean="0"/>
              <a:t>dg.thyreopatií</a:t>
            </a: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48880"/>
            <a:ext cx="381000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FSH, Folikulostimulační hormon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>LH, Luteotropní hormon </a:t>
            </a:r>
            <a:endParaRPr lang="en-GB" altLang="cs-CZ" sz="2800" dirty="0" smtClean="0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Řízení normální funkce reprodukčního systému</a:t>
            </a:r>
          </a:p>
          <a:p>
            <a:pPr lvl="1"/>
            <a:r>
              <a:rPr lang="cs-CZ" altLang="cs-CZ" sz="2000" dirty="0" smtClean="0"/>
              <a:t>Syntéza zvýšena od období puberty</a:t>
            </a:r>
          </a:p>
          <a:p>
            <a:pPr lvl="1"/>
            <a:r>
              <a:rPr lang="cs-CZ" altLang="cs-CZ" sz="2000" dirty="0" smtClean="0"/>
              <a:t> Zvyšuje syntézu steroidních hormonů</a:t>
            </a:r>
          </a:p>
          <a:p>
            <a:pPr lvl="2"/>
            <a:r>
              <a:rPr lang="cs-CZ" altLang="cs-CZ" sz="2000" dirty="0" smtClean="0"/>
              <a:t>Rozvoj sekundárních pohlavních znaků</a:t>
            </a:r>
          </a:p>
          <a:p>
            <a:r>
              <a:rPr lang="cs-CZ" altLang="cs-CZ" sz="2400" dirty="0" smtClean="0"/>
              <a:t>Muži</a:t>
            </a:r>
          </a:p>
          <a:p>
            <a:pPr lvl="1"/>
            <a:r>
              <a:rPr lang="cs-CZ" altLang="cs-CZ" sz="2000" dirty="0" smtClean="0"/>
              <a:t>Stimulace spermatogeneze, syntéza testosteronu</a:t>
            </a:r>
          </a:p>
          <a:p>
            <a:r>
              <a:rPr lang="cs-CZ" altLang="cs-CZ" sz="2400" dirty="0" smtClean="0"/>
              <a:t>Ženy</a:t>
            </a:r>
          </a:p>
          <a:p>
            <a:pPr lvl="1"/>
            <a:r>
              <a:rPr lang="cs-CZ" altLang="cs-CZ" sz="2000" dirty="0" smtClean="0"/>
              <a:t>Zrání folikulů, konverze androgenů na estrogeny  </a:t>
            </a:r>
            <a:endParaRPr lang="en-GB" altLang="cs-CZ" sz="2000" dirty="0" smtClean="0"/>
          </a:p>
        </p:txBody>
      </p:sp>
      <p:pic>
        <p:nvPicPr>
          <p:cNvPr id="12290" name="Picture 2" descr="Image result for FSH,L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3" y="4077072"/>
            <a:ext cx="2619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ACTH </a:t>
            </a:r>
            <a:endParaRPr lang="en-GB" altLang="cs-CZ" sz="2800" smtClean="0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idx="1"/>
          </p:nvPr>
        </p:nvSpPr>
        <p:spPr>
          <a:xfrm>
            <a:off x="426128" y="1772815"/>
            <a:ext cx="8565472" cy="4918497"/>
          </a:xfrm>
        </p:spPr>
        <p:txBody>
          <a:bodyPr/>
          <a:lstStyle/>
          <a:p>
            <a:r>
              <a:rPr lang="cs-CZ" altLang="cs-CZ" sz="2400" dirty="0" err="1" smtClean="0"/>
              <a:t>Prohormon</a:t>
            </a:r>
            <a:r>
              <a:rPr lang="cs-CZ" altLang="cs-CZ" sz="2400" dirty="0" smtClean="0"/>
              <a:t>, před sekrecí štěpen na</a:t>
            </a:r>
          </a:p>
          <a:p>
            <a:pPr lvl="1"/>
            <a:r>
              <a:rPr lang="cs-CZ" altLang="cs-CZ" sz="2000" dirty="0" smtClean="0"/>
              <a:t>ACTH, MSH, beta-</a:t>
            </a:r>
            <a:r>
              <a:rPr lang="cs-CZ" altLang="cs-CZ" sz="2000" dirty="0" err="1" smtClean="0"/>
              <a:t>lipotropin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ACTH, Adrenokortikotropin</a:t>
            </a:r>
          </a:p>
          <a:p>
            <a:pPr lvl="1"/>
            <a:r>
              <a:rPr lang="cs-CZ" altLang="cs-CZ" sz="2000" dirty="0" smtClean="0"/>
              <a:t>Stimulace kůry nadledvin </a:t>
            </a:r>
          </a:p>
          <a:p>
            <a:pPr lvl="2"/>
            <a:r>
              <a:rPr lang="cs-CZ" altLang="cs-CZ" sz="2000" dirty="0" smtClean="0"/>
              <a:t>Glukokortikoidy</a:t>
            </a:r>
          </a:p>
          <a:p>
            <a:pPr lvl="2"/>
            <a:r>
              <a:rPr lang="cs-CZ" altLang="cs-CZ" sz="2000" dirty="0" smtClean="0"/>
              <a:t>Androgeny</a:t>
            </a:r>
          </a:p>
          <a:p>
            <a:pPr lvl="2"/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MSH - </a:t>
            </a:r>
            <a:r>
              <a:rPr lang="cs-CZ" altLang="cs-CZ" sz="2400" dirty="0" err="1" smtClean="0"/>
              <a:t>melanostimulační</a:t>
            </a:r>
            <a:r>
              <a:rPr lang="cs-CZ" altLang="cs-CZ" sz="2400" dirty="0" smtClean="0"/>
              <a:t> hormon</a:t>
            </a:r>
          </a:p>
          <a:p>
            <a:pPr lvl="1"/>
            <a:r>
              <a:rPr lang="cs-CZ" altLang="cs-CZ" sz="2000" dirty="0" smtClean="0"/>
              <a:t>Zvýšená pigmentace při nadprodukci ACTH 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54690"/>
            <a:ext cx="3123456" cy="364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Neurohypofýza </a:t>
            </a:r>
            <a:endParaRPr lang="en-GB" altLang="cs-CZ" sz="2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75424" y="1916832"/>
            <a:ext cx="4104456" cy="1606352"/>
          </a:xfrm>
        </p:spPr>
        <p:txBody>
          <a:bodyPr/>
          <a:lstStyle/>
          <a:p>
            <a:r>
              <a:rPr lang="cs-CZ" altLang="cs-CZ" sz="2400" dirty="0" smtClean="0"/>
              <a:t>Výchylka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Vasopresin</a:t>
            </a:r>
          </a:p>
          <a:p>
            <a:pPr lvl="1"/>
            <a:r>
              <a:rPr lang="cs-CZ" altLang="cs-CZ" sz="2000" dirty="0" smtClean="0"/>
              <a:t>Oxytocin</a:t>
            </a:r>
            <a:endParaRPr lang="en-GB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80928"/>
            <a:ext cx="4032448" cy="367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Místo tvorby hormonů  </a:t>
            </a:r>
            <a:endParaRPr lang="en-GB" altLang="cs-CZ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Specializované buňky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Specializovaná tkáň v jediném místě v těle</a:t>
            </a:r>
          </a:p>
          <a:p>
            <a:pPr lvl="2"/>
            <a:r>
              <a:rPr lang="cs-CZ" altLang="cs-CZ" dirty="0" smtClean="0"/>
              <a:t>Žlázy s vnitřní sekrecí</a:t>
            </a:r>
          </a:p>
          <a:p>
            <a:pPr lvl="1"/>
            <a:endParaRPr lang="cs-CZ" altLang="cs-CZ" dirty="0" smtClean="0"/>
          </a:p>
          <a:p>
            <a:pPr lvl="1"/>
            <a:r>
              <a:rPr lang="cs-CZ" altLang="cs-CZ" dirty="0" smtClean="0"/>
              <a:t>Disperzně rozmístěné v některém orgánu</a:t>
            </a:r>
          </a:p>
          <a:p>
            <a:pPr lvl="2"/>
            <a:r>
              <a:rPr lang="cs-CZ" altLang="cs-CZ" dirty="0" smtClean="0"/>
              <a:t>Sliznice žaludku, </a:t>
            </a:r>
          </a:p>
          <a:p>
            <a:pPr lvl="2"/>
            <a:r>
              <a:rPr lang="cs-CZ" altLang="cs-CZ" dirty="0" smtClean="0"/>
              <a:t>střeva, srdce, ledviny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Buňky které nejsou specializované</a:t>
            </a:r>
          </a:p>
          <a:p>
            <a:pPr lvl="1"/>
            <a:r>
              <a:rPr lang="cs-CZ" altLang="cs-CZ" dirty="0" smtClean="0"/>
              <a:t>Tukové buňky - </a:t>
            </a:r>
            <a:r>
              <a:rPr lang="cs-CZ" altLang="cs-CZ" dirty="0" err="1" smtClean="0"/>
              <a:t>leptin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>
              <a:buFont typeface="Symbol" pitchFamily="18" charset="2"/>
              <a:buNone/>
            </a:pPr>
            <a:endParaRPr lang="en-GB" alt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1698"/>
            <a:ext cx="2528749" cy="17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Vasopresin</a:t>
            </a:r>
            <a:endParaRPr lang="en-GB" altLang="cs-CZ" sz="28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Antidiuretický hormon, ADH, adiuretin</a:t>
            </a:r>
          </a:p>
          <a:p>
            <a:r>
              <a:rPr lang="cs-CZ" altLang="cs-CZ" sz="2400" dirty="0" smtClean="0"/>
              <a:t>Syntetizovaný v </a:t>
            </a:r>
            <a:r>
              <a:rPr lang="cs-CZ" altLang="cs-CZ" sz="2400" dirty="0" err="1" smtClean="0"/>
              <a:t>hypothalamu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Uvolňován v hypofýze</a:t>
            </a:r>
          </a:p>
          <a:p>
            <a:r>
              <a:rPr lang="cs-CZ" altLang="cs-CZ" sz="2400" dirty="0" smtClean="0"/>
              <a:t>Funkce</a:t>
            </a:r>
          </a:p>
          <a:p>
            <a:pPr lvl="1"/>
            <a:r>
              <a:rPr lang="cs-CZ" altLang="cs-CZ" sz="2000" dirty="0" smtClean="0"/>
              <a:t>Retence vody v ledvinách</a:t>
            </a:r>
          </a:p>
          <a:p>
            <a:r>
              <a:rPr lang="cs-CZ" altLang="cs-CZ" dirty="0"/>
              <a:t>Podnět pro sekreci</a:t>
            </a:r>
          </a:p>
          <a:p>
            <a:pPr lvl="1"/>
            <a:r>
              <a:rPr lang="cs-CZ" altLang="cs-CZ" dirty="0"/>
              <a:t>Vzestup osmolality </a:t>
            </a:r>
          </a:p>
          <a:p>
            <a:pPr lvl="2"/>
            <a:r>
              <a:rPr lang="cs-CZ" altLang="cs-CZ" sz="2000" dirty="0"/>
              <a:t>Osmoreceptory</a:t>
            </a:r>
          </a:p>
          <a:p>
            <a:pPr lvl="1"/>
            <a:r>
              <a:rPr lang="cs-CZ" altLang="cs-CZ" dirty="0"/>
              <a:t>Pokles cirkulujícího objemu tekutin</a:t>
            </a:r>
          </a:p>
          <a:p>
            <a:pPr lvl="2"/>
            <a:r>
              <a:rPr lang="cs-CZ" altLang="cs-CZ" sz="2000" dirty="0" err="1"/>
              <a:t>Volumo</a:t>
            </a:r>
            <a:r>
              <a:rPr lang="cs-CZ" altLang="cs-CZ" sz="2000" dirty="0"/>
              <a:t> a baroreceptory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08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04448" cy="46922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Oxytocin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Štítná žláza: T3, T4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6864" y="1772816"/>
            <a:ext cx="8839200" cy="5638800"/>
          </a:xfrm>
        </p:spPr>
        <p:txBody>
          <a:bodyPr/>
          <a:lstStyle/>
          <a:p>
            <a:pPr marL="114300" indent="0">
              <a:buNone/>
            </a:pPr>
            <a:endParaRPr lang="cs-CZ" altLang="cs-CZ" sz="2400" dirty="0" smtClean="0"/>
          </a:p>
          <a:p>
            <a:r>
              <a:rPr lang="cs-CZ" altLang="cs-CZ" dirty="0" smtClean="0"/>
              <a:t>Ovlivňuje metabolizmus všech buněk v těle </a:t>
            </a:r>
          </a:p>
          <a:p>
            <a:r>
              <a:rPr lang="cs-CZ" altLang="cs-CZ" dirty="0" smtClean="0"/>
              <a:t>Zvyšuje spotřebu kyslíku a energetickou přeměnu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Metabolismus cukrů, tuků, bílkovin, zvýšení glykémie</a:t>
            </a:r>
            <a:endParaRPr lang="cs-CZ" altLang="cs-CZ" dirty="0"/>
          </a:p>
          <a:p>
            <a:r>
              <a:rPr lang="cs-CZ" altLang="cs-CZ" sz="2400" dirty="0" smtClean="0"/>
              <a:t>Stimuluje růst a zrání buněk, syntéza růstového hormonu</a:t>
            </a:r>
          </a:p>
          <a:p>
            <a:r>
              <a:rPr lang="cs-CZ" altLang="cs-CZ" sz="2400" dirty="0" smtClean="0"/>
              <a:t>CNS</a:t>
            </a:r>
            <a:r>
              <a:rPr lang="cs-CZ" altLang="cs-CZ" sz="2400" dirty="0"/>
              <a:t>: Dozrávání neuronů, </a:t>
            </a:r>
            <a:r>
              <a:rPr lang="cs-CZ" altLang="cs-CZ" sz="2400" dirty="0" err="1" smtClean="0"/>
              <a:t>myelinizace</a:t>
            </a:r>
            <a:endParaRPr lang="cs-CZ" altLang="cs-CZ" dirty="0" smtClean="0"/>
          </a:p>
          <a:p>
            <a:r>
              <a:rPr lang="cs-CZ" altLang="cs-CZ" sz="2400" dirty="0" smtClean="0"/>
              <a:t>Bazální metabolizmus, zvýšení produkce tepla</a:t>
            </a:r>
            <a:endParaRPr lang="cs-CZ" altLang="cs-CZ" sz="2400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Druhá nejčastější endokrinopatie v populaci</a:t>
            </a:r>
          </a:p>
          <a:p>
            <a:pPr marL="114300" indent="0"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Hormony štítnice - syntéza</a:t>
            </a:r>
            <a:endParaRPr lang="en-GB" altLang="cs-CZ" sz="28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Řízení sekrece: TRH - TSH</a:t>
            </a:r>
          </a:p>
          <a:p>
            <a:pPr lvl="1"/>
            <a:r>
              <a:rPr lang="cs-CZ" altLang="cs-CZ" sz="2000" dirty="0" smtClean="0"/>
              <a:t>Zpětná vazba   </a:t>
            </a:r>
            <a:endParaRPr lang="en-GB" altLang="cs-CZ" sz="20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endParaRPr lang="cs-CZ" altLang="cs-CZ" dirty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Jód - nezbytný pro syntézu T4, </a:t>
            </a:r>
            <a:r>
              <a:rPr lang="cs-CZ" altLang="cs-CZ" sz="2400" dirty="0" smtClean="0"/>
              <a:t>T3</a:t>
            </a:r>
          </a:p>
          <a:p>
            <a:r>
              <a:rPr lang="cs-CZ" altLang="cs-CZ" dirty="0" smtClean="0"/>
              <a:t>Selen</a:t>
            </a:r>
            <a:endParaRPr lang="cs-CZ" altLang="cs-CZ" sz="2400" dirty="0" smtClean="0"/>
          </a:p>
          <a:p>
            <a:pPr lvl="1"/>
            <a:r>
              <a:rPr lang="cs-CZ" altLang="cs-CZ" sz="2000" dirty="0" err="1" smtClean="0"/>
              <a:t>Trijod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thyronin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tetrajod-thyronin</a:t>
            </a:r>
            <a:r>
              <a:rPr lang="cs-CZ" altLang="cs-CZ" sz="2000" dirty="0" smtClean="0"/>
              <a:t>  </a:t>
            </a:r>
          </a:p>
          <a:p>
            <a:pPr lvl="1"/>
            <a:endParaRPr lang="cs-CZ" alt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85764"/>
            <a:ext cx="4185212" cy="313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2800" smtClean="0"/>
              <a:t>Hormony štítnice - metabolizmus  </a:t>
            </a:r>
            <a:endParaRPr lang="en-GB" altLang="cs-CZ" sz="280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16832"/>
            <a:ext cx="8991600" cy="5638800"/>
          </a:xfrm>
        </p:spPr>
        <p:txBody>
          <a:bodyPr/>
          <a:lstStyle/>
          <a:p>
            <a:r>
              <a:rPr lang="cs-CZ" altLang="cs-CZ" sz="2400" dirty="0" smtClean="0"/>
              <a:t>Zásobní forma ve štítnici</a:t>
            </a:r>
          </a:p>
          <a:p>
            <a:pPr lvl="1"/>
            <a:r>
              <a:rPr lang="cs-CZ" altLang="cs-CZ" dirty="0"/>
              <a:t>Tkáňová peroxidáza – oxidace jodidů na molekuly jódu</a:t>
            </a:r>
          </a:p>
          <a:p>
            <a:pPr lvl="1"/>
            <a:r>
              <a:rPr lang="cs-CZ" altLang="cs-CZ" sz="2000" dirty="0" err="1" smtClean="0"/>
              <a:t>Thyreoglobulin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Krev - transportní proteiny</a:t>
            </a:r>
          </a:p>
          <a:p>
            <a:pPr lvl="1"/>
            <a:r>
              <a:rPr lang="cs-CZ" altLang="cs-CZ" sz="2000" dirty="0" smtClean="0"/>
              <a:t>TBG (</a:t>
            </a:r>
            <a:r>
              <a:rPr lang="cs-CZ" altLang="cs-CZ" sz="2000" dirty="0" err="1" smtClean="0"/>
              <a:t>thyroxin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binding</a:t>
            </a:r>
            <a:r>
              <a:rPr lang="cs-CZ" altLang="cs-CZ" sz="2000" dirty="0" smtClean="0"/>
              <a:t> globulin), albumin, </a:t>
            </a:r>
            <a:r>
              <a:rPr lang="cs-CZ" altLang="cs-CZ" sz="2000" dirty="0" err="1" smtClean="0"/>
              <a:t>prealb</a:t>
            </a:r>
            <a:r>
              <a:rPr lang="cs-CZ" altLang="cs-CZ" sz="2000" dirty="0" smtClean="0"/>
              <a:t>.</a:t>
            </a:r>
          </a:p>
          <a:p>
            <a:pPr lvl="1"/>
            <a:r>
              <a:rPr lang="cs-CZ" altLang="cs-CZ" sz="2000" dirty="0" smtClean="0"/>
              <a:t>Volné hormony - aktivní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8972"/>
            <a:ext cx="3852630" cy="25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Hypofunkce štítnice - hypothyreóza </a:t>
            </a:r>
            <a:endParaRPr lang="en-GB" altLang="cs-CZ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9988" y="1772816"/>
            <a:ext cx="8839200" cy="5638800"/>
          </a:xfrm>
        </p:spPr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Zpomalení bazálního metabolismu a metabolických procesů</a:t>
            </a:r>
          </a:p>
          <a:p>
            <a:pPr lvl="1"/>
            <a:r>
              <a:rPr lang="cs-CZ" altLang="cs-CZ" dirty="0" smtClean="0"/>
              <a:t>Zimomřivost, únava, poruchy </a:t>
            </a:r>
            <a:r>
              <a:rPr lang="cs-CZ" altLang="cs-CZ" dirty="0" err="1" smtClean="0"/>
              <a:t>paměti,váhový</a:t>
            </a:r>
            <a:r>
              <a:rPr lang="cs-CZ" altLang="cs-CZ" dirty="0" smtClean="0"/>
              <a:t> přírůstek</a:t>
            </a:r>
            <a:endParaRPr lang="cs-CZ" altLang="cs-CZ" sz="20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Příčina</a:t>
            </a:r>
          </a:p>
          <a:p>
            <a:pPr marL="617220" lvl="2">
              <a:buClr>
                <a:schemeClr val="accent1"/>
              </a:buClr>
            </a:pPr>
            <a:r>
              <a:rPr lang="cs-CZ" altLang="cs-CZ" sz="2000" dirty="0"/>
              <a:t>Nedostatek jódu, autoimunitní, zánět, nádor, ...</a:t>
            </a:r>
          </a:p>
          <a:p>
            <a:endParaRPr lang="cs-CZ" altLang="cs-CZ" sz="2400" dirty="0" smtClean="0"/>
          </a:p>
          <a:p>
            <a:pPr lvl="1"/>
            <a:r>
              <a:rPr lang="cs-CZ" altLang="cs-CZ" sz="2000" dirty="0" smtClean="0"/>
              <a:t>Vrozená </a:t>
            </a:r>
            <a:r>
              <a:rPr lang="cs-CZ" altLang="cs-CZ" sz="2000" dirty="0" err="1" smtClean="0"/>
              <a:t>hypothyreóza</a:t>
            </a:r>
            <a:r>
              <a:rPr lang="cs-CZ" altLang="cs-CZ" sz="2000" dirty="0" smtClean="0"/>
              <a:t> – porucha vývoje CNS (mentální retardace, porucha růstu a vývoje (</a:t>
            </a:r>
            <a:r>
              <a:rPr lang="cs-CZ" altLang="cs-CZ" sz="2000" dirty="0" err="1" smtClean="0"/>
              <a:t>novor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screening</a:t>
            </a:r>
            <a:r>
              <a:rPr lang="cs-CZ" altLang="cs-CZ" sz="2000" dirty="0" smtClean="0"/>
              <a:t> TSH)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 Hyperthyreóza </a:t>
            </a:r>
            <a:endParaRPr lang="en-GB" alt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Projevy</a:t>
            </a:r>
          </a:p>
          <a:p>
            <a:pPr lvl="1"/>
            <a:r>
              <a:rPr lang="cs-CZ" altLang="cs-CZ" sz="2000" dirty="0" smtClean="0"/>
              <a:t>Urychlení metabolismu ,úbytek hmotnosti, pocity horka, bušení srdce, nespavost, zvýšené pocení, zvýšená teplota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Příčina</a:t>
            </a:r>
          </a:p>
          <a:p>
            <a:pPr lvl="1"/>
            <a:r>
              <a:rPr lang="cs-CZ" altLang="cs-CZ" dirty="0" smtClean="0"/>
              <a:t>Adenom</a:t>
            </a:r>
          </a:p>
          <a:p>
            <a:pPr lvl="1"/>
            <a:r>
              <a:rPr lang="cs-CZ" altLang="cs-CZ" dirty="0" smtClean="0"/>
              <a:t>Autoimunitní zánět (přítomnost protilátek stimulující receptory pro TSH na povrchu folikulárních buněk)</a:t>
            </a:r>
          </a:p>
          <a:p>
            <a:pPr lvl="1"/>
            <a:r>
              <a:rPr lang="cs-CZ" altLang="cs-CZ" dirty="0" smtClean="0"/>
              <a:t>Maligní nádor</a:t>
            </a:r>
          </a:p>
          <a:p>
            <a:pPr lvl="1"/>
            <a:endParaRPr lang="cs-CZ" altLang="cs-CZ" dirty="0"/>
          </a:p>
          <a:p>
            <a:endParaRPr lang="en-GB" altLang="cs-CZ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Thyreopatie - laboratorní vyšetření</a:t>
            </a:r>
            <a:endParaRPr lang="en-GB" altLang="cs-CZ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TSH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fT4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fT3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proti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TSH receptoru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Anti TPO - protilátky proti </a:t>
            </a:r>
            <a:r>
              <a:rPr lang="cs-CZ" altLang="cs-CZ" sz="2000" dirty="0" smtClean="0"/>
              <a:t>peroxidáze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Thyreoglobulinu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Jodurie</a:t>
            </a: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Thyreoglobulin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Tu </a:t>
            </a:r>
            <a:r>
              <a:rPr lang="cs-CZ" altLang="cs-CZ" sz="2400" dirty="0" err="1" smtClean="0"/>
              <a:t>marker</a:t>
            </a: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Dívka 9 let </a:t>
            </a:r>
            <a:endParaRPr lang="cs-CZ" dirty="0" smtClean="0"/>
          </a:p>
          <a:p>
            <a:r>
              <a:rPr lang="cs-CZ" dirty="0" smtClean="0"/>
              <a:t>Odeslána </a:t>
            </a:r>
            <a:r>
              <a:rPr lang="cs-CZ" dirty="0"/>
              <a:t>k vyšetřen</a:t>
            </a:r>
            <a:r>
              <a:rPr lang="en-US" dirty="0"/>
              <a:t>í  z </a:t>
            </a:r>
            <a:r>
              <a:rPr lang="en-US" dirty="0" err="1"/>
              <a:t>imunologie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sledována</a:t>
            </a:r>
            <a:r>
              <a:rPr lang="en-US" dirty="0"/>
              <a:t> pro </a:t>
            </a:r>
            <a:r>
              <a:rPr lang="en-US" dirty="0" err="1"/>
              <a:t>alergickou</a:t>
            </a:r>
            <a:r>
              <a:rPr lang="en-US" dirty="0"/>
              <a:t> </a:t>
            </a:r>
            <a:r>
              <a:rPr lang="en-US" dirty="0" err="1"/>
              <a:t>rýmu</a:t>
            </a:r>
            <a:r>
              <a:rPr lang="en-US" dirty="0"/>
              <a:t>, </a:t>
            </a:r>
            <a:r>
              <a:rPr lang="en-US" dirty="0" err="1"/>
              <a:t>zjištěna</a:t>
            </a:r>
            <a:r>
              <a:rPr lang="en-US" dirty="0"/>
              <a:t>  </a:t>
            </a:r>
            <a:r>
              <a:rPr lang="en-US" dirty="0" err="1"/>
              <a:t>vysoká</a:t>
            </a:r>
            <a:r>
              <a:rPr lang="en-US" dirty="0"/>
              <a:t>  </a:t>
            </a:r>
            <a:r>
              <a:rPr lang="en-US" dirty="0" err="1"/>
              <a:t>hladina</a:t>
            </a:r>
            <a:r>
              <a:rPr lang="en-US" dirty="0"/>
              <a:t> TSH a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žláze</a:t>
            </a:r>
            <a:endParaRPr lang="en-US" dirty="0"/>
          </a:p>
          <a:p>
            <a:endParaRPr lang="cs-CZ" dirty="0" smtClean="0"/>
          </a:p>
          <a:p>
            <a:r>
              <a:rPr lang="cs-CZ" dirty="0" err="1" smtClean="0"/>
              <a:t>Subj</a:t>
            </a:r>
            <a:r>
              <a:rPr lang="cs-CZ" dirty="0"/>
              <a:t>: poslední 3 </a:t>
            </a:r>
            <a:r>
              <a:rPr lang="cs-CZ" dirty="0" err="1"/>
              <a:t>měs</a:t>
            </a:r>
            <a:r>
              <a:rPr lang="en-US" dirty="0" err="1"/>
              <a:t>íce</a:t>
            </a:r>
            <a:r>
              <a:rPr lang="en-US" dirty="0"/>
              <a:t>  </a:t>
            </a:r>
            <a:r>
              <a:rPr lang="en-US" dirty="0" err="1"/>
              <a:t>výraznější</a:t>
            </a:r>
            <a:r>
              <a:rPr lang="en-US" dirty="0"/>
              <a:t> </a:t>
            </a:r>
            <a:r>
              <a:rPr lang="en-US" dirty="0" err="1"/>
              <a:t>únava</a:t>
            </a:r>
            <a:endParaRPr lang="en-US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: </a:t>
            </a:r>
            <a:r>
              <a:rPr lang="en-US" dirty="0" err="1"/>
              <a:t>nález</a:t>
            </a:r>
            <a:r>
              <a:rPr lang="en-US" dirty="0"/>
              <a:t> </a:t>
            </a:r>
            <a:r>
              <a:rPr lang="en-US" dirty="0" err="1"/>
              <a:t>zánětu</a:t>
            </a:r>
            <a:r>
              <a:rPr lang="en-US" dirty="0"/>
              <a:t> s 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vaskularizací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651696" cy="3563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4" y="4838805"/>
            <a:ext cx="790719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Mechanizmus působení hormonů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305800" cy="5013176"/>
          </a:xfrm>
        </p:spPr>
        <p:txBody>
          <a:bodyPr/>
          <a:lstStyle/>
          <a:p>
            <a:r>
              <a:rPr lang="cs-CZ" altLang="cs-CZ" sz="2400" dirty="0" smtClean="0"/>
              <a:t>Prostřednictvím receptorů</a:t>
            </a:r>
          </a:p>
          <a:p>
            <a:pPr lvl="1"/>
            <a:r>
              <a:rPr lang="cs-CZ" altLang="cs-CZ" sz="2000" dirty="0" smtClean="0"/>
              <a:t>Specializované struktury s vysokou afinitou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Umístění receptorů</a:t>
            </a:r>
          </a:p>
          <a:p>
            <a:pPr lvl="1"/>
            <a:r>
              <a:rPr lang="cs-CZ" altLang="cs-CZ" sz="2000" dirty="0" smtClean="0"/>
              <a:t>Na buněčné membráně (hormony dřeně nadledvin)</a:t>
            </a:r>
          </a:p>
          <a:p>
            <a:pPr marL="411480" lvl="1" indent="0">
              <a:buNone/>
            </a:pPr>
            <a:endParaRPr lang="cs-CZ" altLang="cs-CZ" sz="2000" dirty="0" smtClean="0"/>
          </a:p>
          <a:p>
            <a:pPr lvl="1"/>
            <a:r>
              <a:rPr lang="cs-CZ" altLang="cs-CZ" sz="2000" dirty="0" smtClean="0"/>
              <a:t>Intracelulární</a:t>
            </a:r>
          </a:p>
          <a:p>
            <a:pPr lvl="2"/>
            <a:r>
              <a:rPr lang="cs-CZ" altLang="cs-CZ" sz="2000" dirty="0" smtClean="0"/>
              <a:t>V cytoplasmě (růstový hormon, prolaktin)</a:t>
            </a:r>
          </a:p>
          <a:p>
            <a:pPr lvl="2"/>
            <a:r>
              <a:rPr lang="cs-CZ" altLang="cs-CZ" sz="2000" dirty="0" smtClean="0"/>
              <a:t>V buněčném jádře (steroidy, štítnice)</a:t>
            </a:r>
          </a:p>
        </p:txBody>
      </p:sp>
    </p:spTree>
    <p:extLst>
      <p:ext uri="{BB962C8B-B14F-4D97-AF65-F5344CB8AC3E}">
        <p14:creationId xmlns:p14="http://schemas.microsoft.com/office/powerpoint/2010/main" val="3630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Dívka 11 let </a:t>
            </a:r>
            <a:endParaRPr lang="cs-CZ" dirty="0" smtClean="0"/>
          </a:p>
          <a:p>
            <a:r>
              <a:rPr lang="cs-CZ" dirty="0" smtClean="0"/>
              <a:t>Stěžuje </a:t>
            </a:r>
            <a:r>
              <a:rPr lang="cs-CZ" dirty="0"/>
              <a:t>si na bušen</a:t>
            </a:r>
            <a:r>
              <a:rPr lang="en-US" dirty="0"/>
              <a:t>í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třes</a:t>
            </a:r>
            <a:r>
              <a:rPr lang="en-US" dirty="0"/>
              <a:t> HKK </a:t>
            </a:r>
            <a:r>
              <a:rPr lang="en-US" dirty="0" err="1"/>
              <a:t>asi</a:t>
            </a:r>
            <a:r>
              <a:rPr lang="en-US" dirty="0"/>
              <a:t> 2 </a:t>
            </a:r>
            <a:r>
              <a:rPr lang="en-US" dirty="0" err="1"/>
              <a:t>měsíce</a:t>
            </a:r>
            <a:r>
              <a:rPr lang="en-US" dirty="0"/>
              <a:t>, </a:t>
            </a:r>
            <a:r>
              <a:rPr lang="en-US" dirty="0" err="1"/>
              <a:t>vyšetřena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kardiologii</a:t>
            </a:r>
            <a:r>
              <a:rPr lang="en-US" dirty="0"/>
              <a:t>, 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sinusové</a:t>
            </a:r>
            <a:r>
              <a:rPr lang="en-US" dirty="0"/>
              <a:t> </a:t>
            </a:r>
            <a:r>
              <a:rPr lang="en-US" dirty="0" err="1"/>
              <a:t>tachykardie</a:t>
            </a:r>
            <a:r>
              <a:rPr lang="en-US" dirty="0"/>
              <a:t>, </a:t>
            </a:r>
            <a:r>
              <a:rPr lang="en-US" dirty="0" err="1"/>
              <a:t>jinak</a:t>
            </a:r>
            <a:r>
              <a:rPr lang="en-US" dirty="0"/>
              <a:t> bez </a:t>
            </a:r>
            <a:r>
              <a:rPr lang="en-US" dirty="0" err="1"/>
              <a:t>patologie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 –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nehomogenní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err="1" smtClean="0"/>
              <a:t>zvýšena</a:t>
            </a:r>
            <a:r>
              <a:rPr lang="en-US" dirty="0" smtClean="0"/>
              <a:t> </a:t>
            </a:r>
            <a:r>
              <a:rPr lang="en-US" dirty="0" err="1"/>
              <a:t>vaskularizace</a:t>
            </a:r>
            <a:endParaRPr lang="en-US" dirty="0"/>
          </a:p>
          <a:p>
            <a:r>
              <a:rPr lang="cs-CZ" dirty="0" err="1"/>
              <a:t>Očn</a:t>
            </a:r>
            <a:r>
              <a:rPr lang="en-US" dirty="0"/>
              <a:t>í </a:t>
            </a:r>
            <a:r>
              <a:rPr lang="en-US" dirty="0" err="1"/>
              <a:t>vyš</a:t>
            </a:r>
            <a:r>
              <a:rPr lang="en-US" dirty="0"/>
              <a:t>: </a:t>
            </a:r>
            <a:r>
              <a:rPr lang="en-US" dirty="0" err="1"/>
              <a:t>levý</a:t>
            </a:r>
            <a:r>
              <a:rPr lang="en-US" dirty="0"/>
              <a:t>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v </a:t>
            </a:r>
            <a:r>
              <a:rPr lang="en-US" dirty="0" err="1"/>
              <a:t>protruzi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3554" y="5517232"/>
            <a:ext cx="4316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RES: Autoimunitní tyreotoxikóza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7" y="404664"/>
            <a:ext cx="4630356" cy="38884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35696" y="4489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Laboratorní známky tyreotoxikózy, pozitivní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22524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ParathoRmon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Sekrece je regulována hladinou ionizovaného Ca</a:t>
            </a:r>
          </a:p>
          <a:p>
            <a:r>
              <a:rPr lang="cs-CZ" dirty="0" smtClean="0"/>
              <a:t>Funkce: regulace homeostázy kalcia</a:t>
            </a:r>
          </a:p>
          <a:p>
            <a:pPr lvl="1"/>
            <a:r>
              <a:rPr lang="cs-CZ" dirty="0" smtClean="0"/>
              <a:t>Kost</a:t>
            </a:r>
          </a:p>
          <a:p>
            <a:pPr lvl="1"/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Tenké střevo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8936"/>
            <a:ext cx="2120449" cy="13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3245" cy="3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Kasuistika -</a:t>
            </a:r>
            <a:r>
              <a:rPr lang="cs-CZ" dirty="0" err="1" smtClean="0"/>
              <a:t>hyperparathyreóza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 68 let </a:t>
            </a:r>
            <a:endParaRPr lang="cs-CZ" dirty="0" smtClean="0"/>
          </a:p>
          <a:p>
            <a:r>
              <a:rPr lang="cs-CZ" dirty="0" smtClean="0"/>
              <a:t>Asi </a:t>
            </a:r>
            <a:r>
              <a:rPr lang="cs-CZ" dirty="0"/>
              <a:t>10let sledována a léčena pro </a:t>
            </a:r>
            <a:r>
              <a:rPr lang="cs-CZ" dirty="0" err="1"/>
              <a:t>nefrolithiasu</a:t>
            </a:r>
            <a:r>
              <a:rPr lang="cs-CZ" dirty="0"/>
              <a:t>, opakované  renální koliky</a:t>
            </a:r>
          </a:p>
          <a:p>
            <a:endParaRPr lang="cs-CZ" dirty="0" smtClean="0"/>
          </a:p>
          <a:p>
            <a:r>
              <a:rPr lang="cs-CZ" dirty="0" smtClean="0"/>
              <a:t>Zjištěna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hyperkalciurie</a:t>
            </a:r>
            <a:r>
              <a:rPr lang="cs-CZ" dirty="0"/>
              <a:t>, </a:t>
            </a:r>
            <a:r>
              <a:rPr lang="cs-CZ" dirty="0" err="1"/>
              <a:t>hypofosfatémie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Susp</a:t>
            </a:r>
            <a:r>
              <a:rPr lang="cs-CZ" dirty="0"/>
              <a:t>. adenom </a:t>
            </a:r>
            <a:r>
              <a:rPr lang="cs-CZ" dirty="0" err="1"/>
              <a:t>příštitných</a:t>
            </a:r>
            <a:r>
              <a:rPr lang="cs-CZ" dirty="0"/>
              <a:t> tělísek vpravo</a:t>
            </a:r>
          </a:p>
          <a:p>
            <a:endParaRPr lang="cs-CZ" dirty="0" smtClean="0"/>
          </a:p>
          <a:p>
            <a:r>
              <a:rPr lang="cs-CZ" dirty="0" smtClean="0"/>
              <a:t>dg</a:t>
            </a:r>
            <a:r>
              <a:rPr lang="cs-CZ" dirty="0"/>
              <a:t>. primární </a:t>
            </a:r>
            <a:r>
              <a:rPr lang="cs-CZ" dirty="0" err="1" smtClean="0"/>
              <a:t>hyperparathyreóza</a:t>
            </a:r>
            <a:r>
              <a:rPr lang="cs-CZ" dirty="0" smtClean="0"/>
              <a:t>, osteoporóza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</a:t>
            </a:r>
            <a:r>
              <a:rPr lang="cs-CZ" dirty="0"/>
              <a:t>: </a:t>
            </a:r>
            <a:r>
              <a:rPr lang="cs-CZ" dirty="0" err="1"/>
              <a:t>Vigantol</a:t>
            </a:r>
            <a:r>
              <a:rPr lang="cs-CZ" dirty="0"/>
              <a:t>, </a:t>
            </a:r>
            <a:r>
              <a:rPr lang="cs-CZ" dirty="0" err="1"/>
              <a:t>bisfosfonáty</a:t>
            </a:r>
            <a:r>
              <a:rPr lang="cs-CZ" dirty="0"/>
              <a:t>, </a:t>
            </a:r>
            <a:r>
              <a:rPr lang="cs-CZ" dirty="0" smtClean="0"/>
              <a:t>zatím </a:t>
            </a:r>
            <a:r>
              <a:rPr lang="cs-CZ" dirty="0"/>
              <a:t>odmítá operační řešení (odstranění příštítného tělíska)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4214"/>
              </p:ext>
            </p:extLst>
          </p:nvPr>
        </p:nvGraphicFramePr>
        <p:xfrm>
          <a:off x="107504" y="116632"/>
          <a:ext cx="6336704" cy="14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336704" cy="1441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7037"/>
              </p:ext>
            </p:extLst>
          </p:nvPr>
        </p:nvGraphicFramePr>
        <p:xfrm>
          <a:off x="30506" y="1700808"/>
          <a:ext cx="6336704" cy="15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" y="1700808"/>
                        <a:ext cx="6336704" cy="15178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7758"/>
            <a:ext cx="6987927" cy="21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0294"/>
            <a:ext cx="5707162" cy="11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Nadledviny</a:t>
            </a:r>
            <a:endParaRPr lang="en-GB" alt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 Hormony  nadledvin </a:t>
            </a:r>
            <a:endParaRPr lang="en-GB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3258" y="1810774"/>
            <a:ext cx="8839200" cy="4714570"/>
          </a:xfrm>
        </p:spPr>
        <p:txBody>
          <a:bodyPr/>
          <a:lstStyle/>
          <a:p>
            <a:r>
              <a:rPr lang="cs-CZ" altLang="cs-CZ" dirty="0" smtClean="0"/>
              <a:t>   </a:t>
            </a:r>
            <a:endParaRPr lang="en-GB" alt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550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cs-CZ" altLang="cs-CZ" smtClean="0"/>
              <a:t>Mineralokortikoidy </a:t>
            </a:r>
            <a:endParaRPr lang="en-GB" altLang="cs-CZ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sz="1800" dirty="0" smtClean="0"/>
              <a:t>Aldosteron </a:t>
            </a:r>
          </a:p>
          <a:p>
            <a:pPr lvl="1"/>
            <a:r>
              <a:rPr lang="cs-CZ" altLang="cs-CZ" sz="1800" dirty="0" smtClean="0"/>
              <a:t>Zvýšení reabsorpce Na</a:t>
            </a:r>
            <a:r>
              <a:rPr lang="cs-CZ" altLang="cs-CZ" sz="1800" baseline="30000" dirty="0" smtClean="0"/>
              <a:t>+</a:t>
            </a:r>
            <a:r>
              <a:rPr lang="cs-CZ" altLang="cs-CZ" sz="1800" dirty="0" smtClean="0"/>
              <a:t> v distálním tubulu ledvin</a:t>
            </a:r>
          </a:p>
          <a:p>
            <a:pPr lvl="1"/>
            <a:r>
              <a:rPr lang="cs-CZ" altLang="cs-CZ" sz="1800" dirty="0" smtClean="0"/>
              <a:t>Retence vody v těle</a:t>
            </a:r>
          </a:p>
          <a:p>
            <a:endParaRPr lang="en-GB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2" y="2363147"/>
            <a:ext cx="7929908" cy="44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Hyperaldosteronismus</a:t>
            </a:r>
            <a:endParaRPr lang="cs-CZ" dirty="0" smtClean="0"/>
          </a:p>
          <a:p>
            <a:pPr lvl="1"/>
            <a:r>
              <a:rPr lang="cs-CZ" dirty="0"/>
              <a:t>Zvýšená sekrece aldosteronu</a:t>
            </a:r>
          </a:p>
          <a:p>
            <a:pPr lvl="1"/>
            <a:r>
              <a:rPr lang="cs-CZ" dirty="0"/>
              <a:t>Hypertenze, </a:t>
            </a:r>
            <a:r>
              <a:rPr lang="cs-CZ" dirty="0" err="1"/>
              <a:t>hypokalémie</a:t>
            </a:r>
            <a:endParaRPr lang="cs-CZ" dirty="0"/>
          </a:p>
          <a:p>
            <a:endParaRPr lang="cs-CZ" dirty="0"/>
          </a:p>
          <a:p>
            <a:r>
              <a:rPr lang="cs-CZ" dirty="0" err="1" smtClean="0"/>
              <a:t>Hypoaldosteronismus</a:t>
            </a:r>
            <a:endParaRPr lang="cs-CZ" dirty="0" smtClean="0"/>
          </a:p>
          <a:p>
            <a:pPr lvl="1"/>
            <a:r>
              <a:rPr lang="cs-CZ" dirty="0" smtClean="0"/>
              <a:t>Nedostatečná sekrece, </a:t>
            </a:r>
            <a:r>
              <a:rPr lang="cs-CZ" dirty="0" err="1" smtClean="0"/>
              <a:t>hyperkalémie</a:t>
            </a:r>
            <a:r>
              <a:rPr lang="cs-CZ" dirty="0" smtClean="0"/>
              <a:t>, </a:t>
            </a:r>
            <a:r>
              <a:rPr lang="cs-CZ" dirty="0" err="1" smtClean="0"/>
              <a:t>hyponatrémie</a:t>
            </a:r>
            <a:r>
              <a:rPr lang="cs-CZ" dirty="0" smtClean="0"/>
              <a:t>, pokles krevního tlaku, dehydratace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Glukokortikoidy</a:t>
            </a:r>
            <a:endParaRPr lang="en-GB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Kortizol</a:t>
            </a:r>
          </a:p>
          <a:p>
            <a:pPr marL="411480" lvl="1" indent="0">
              <a:buNone/>
            </a:pPr>
            <a:r>
              <a:rPr lang="cs-CZ" altLang="cs-CZ" dirty="0" smtClean="0"/>
              <a:t>  </a:t>
            </a:r>
            <a:endParaRPr lang="en-GB" alt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81006" cy="49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/>
              <a:t>Regulace sekrece hormonů </a:t>
            </a:r>
            <a:endParaRPr lang="en-GB" altLang="cs-CZ" sz="28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 smtClean="0"/>
              <a:t>Sekrece - není rovnoměrná, neuroendokrinní systém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Hypotalamo</a:t>
            </a:r>
            <a:r>
              <a:rPr lang="cs-CZ" altLang="cs-CZ" sz="2000" dirty="0" smtClean="0"/>
              <a:t>-hypofyzární systém</a:t>
            </a:r>
            <a:endParaRPr lang="cs-CZ" altLang="cs-CZ" sz="2000" dirty="0" smtClean="0"/>
          </a:p>
          <a:p>
            <a:pPr lvl="2"/>
            <a:r>
              <a:rPr lang="cs-CZ" altLang="cs-CZ" sz="2000" dirty="0" smtClean="0"/>
              <a:t>Systém zpětných vazeb</a:t>
            </a:r>
          </a:p>
          <a:p>
            <a:pPr lvl="2"/>
            <a:r>
              <a:rPr lang="cs-CZ" altLang="cs-CZ" sz="2000" dirty="0" err="1" smtClean="0"/>
              <a:t>Hypothalamus</a:t>
            </a:r>
            <a:r>
              <a:rPr lang="cs-CZ" altLang="cs-CZ" sz="2000" dirty="0" smtClean="0"/>
              <a:t> </a:t>
            </a:r>
            <a:r>
              <a:rPr lang="cs-CZ" altLang="cs-CZ" sz="2000" dirty="0" smtClean="0"/>
              <a:t>- světlo, spánek</a:t>
            </a:r>
          </a:p>
          <a:p>
            <a:pPr lvl="3"/>
            <a:r>
              <a:rPr lang="cs-CZ" altLang="cs-CZ" sz="1800" dirty="0" smtClean="0"/>
              <a:t>STH - ve spánku, ACTH - ráno</a:t>
            </a:r>
          </a:p>
          <a:p>
            <a:pPr lvl="1"/>
            <a:endParaRPr lang="cs-CZ" altLang="cs-CZ" sz="2000" dirty="0" smtClean="0"/>
          </a:p>
          <a:p>
            <a:pPr lvl="1"/>
            <a:r>
              <a:rPr lang="cs-CZ" altLang="cs-CZ" sz="2000" dirty="0" smtClean="0"/>
              <a:t>Zpětná </a:t>
            </a:r>
            <a:r>
              <a:rPr lang="cs-CZ" altLang="cs-CZ" sz="2000" dirty="0" smtClean="0"/>
              <a:t>vazba (negativní, pozitivní</a:t>
            </a:r>
            <a:r>
              <a:rPr lang="cs-CZ" altLang="cs-CZ" sz="2000" dirty="0" smtClean="0"/>
              <a:t>)</a:t>
            </a:r>
          </a:p>
          <a:p>
            <a:pPr lvl="2"/>
            <a:r>
              <a:rPr lang="cs-CZ" altLang="cs-CZ" sz="2000" dirty="0"/>
              <a:t>Glykémie - insulin</a:t>
            </a:r>
          </a:p>
          <a:p>
            <a:pPr lvl="2"/>
            <a:r>
              <a:rPr lang="cs-CZ" altLang="cs-CZ" sz="2000" dirty="0"/>
              <a:t>Kalcémie - parathormon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 smtClean="0"/>
              <a:t>Přímá vazba mezi CNS a tvorbou hormonů (adrenalin, melatonin, antidiuretický hormon)</a:t>
            </a:r>
            <a:endParaRPr lang="cs-CZ" altLang="cs-CZ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420888"/>
            <a:ext cx="35712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Kortizol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Ovlivňuje přeměnu základních metabolitů (jaderné steroidní receptory)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Glukoneogeneze</a:t>
            </a:r>
          </a:p>
          <a:p>
            <a:pPr lvl="1"/>
            <a:r>
              <a:rPr lang="cs-CZ" dirty="0" smtClean="0"/>
              <a:t>Proteolýza</a:t>
            </a:r>
          </a:p>
          <a:p>
            <a:pPr lvl="1"/>
            <a:r>
              <a:rPr lang="cs-CZ" dirty="0" smtClean="0"/>
              <a:t>Lipolýza</a:t>
            </a:r>
          </a:p>
          <a:p>
            <a:pPr lvl="1"/>
            <a:r>
              <a:rPr lang="cs-CZ" dirty="0" smtClean="0"/>
              <a:t>Účinek antialergický, </a:t>
            </a:r>
            <a:r>
              <a:rPr lang="cs-CZ" dirty="0" err="1" smtClean="0"/>
              <a:t>antiedematozní,protizánětlivý</a:t>
            </a:r>
            <a:r>
              <a:rPr lang="cs-CZ" dirty="0" smtClean="0"/>
              <a:t> (stabilizace </a:t>
            </a:r>
            <a:r>
              <a:rPr lang="cs-CZ" dirty="0" err="1" smtClean="0"/>
              <a:t>lysozomálních</a:t>
            </a:r>
            <a:r>
              <a:rPr lang="cs-CZ" dirty="0" smtClean="0"/>
              <a:t> membrán, snižuje propustnost </a:t>
            </a:r>
            <a:r>
              <a:rPr lang="cs-CZ" dirty="0" err="1" smtClean="0"/>
              <a:t>kapilár,snižuje</a:t>
            </a:r>
            <a:r>
              <a:rPr lang="cs-CZ" dirty="0" smtClean="0"/>
              <a:t> migraci leukocytů, redukuje reprodukci lymfocytů, potlačuje horečku)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Zvýšená produkce kortizolu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Způsobeno nadprodukcí </a:t>
            </a:r>
            <a:r>
              <a:rPr lang="cs-CZ" dirty="0" err="1" smtClean="0"/>
              <a:t>kortisolu</a:t>
            </a:r>
            <a:r>
              <a:rPr lang="cs-CZ" dirty="0" smtClean="0"/>
              <a:t> (adenom…)</a:t>
            </a:r>
          </a:p>
          <a:p>
            <a:endParaRPr lang="cs-CZ" dirty="0"/>
          </a:p>
          <a:p>
            <a:r>
              <a:rPr lang="cs-CZ" dirty="0" smtClean="0"/>
              <a:t>Potlačena diurnální sekrece kortizolu v krvi</a:t>
            </a:r>
          </a:p>
          <a:p>
            <a:r>
              <a:rPr lang="cs-CZ" dirty="0" smtClean="0"/>
              <a:t>Zvýšeno vylučování volného kortizolu v moči za 24 hod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64602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Nedostatečná sekrece kortizolu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Addisonova</a:t>
            </a:r>
            <a:r>
              <a:rPr lang="cs-CZ" dirty="0" smtClean="0"/>
              <a:t> choroba</a:t>
            </a:r>
          </a:p>
          <a:p>
            <a:pPr lvl="1"/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kortizol</a:t>
            </a:r>
          </a:p>
          <a:p>
            <a:pPr lvl="1"/>
            <a:r>
              <a:rPr lang="cs-CZ" dirty="0" smtClean="0"/>
              <a:t>    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ACTH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nahoru 4"/>
          <p:cNvSpPr/>
          <p:nvPr/>
        </p:nvSpPr>
        <p:spPr>
          <a:xfrm>
            <a:off x="1177912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1303311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1447943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1106626" y="2276872"/>
            <a:ext cx="58149" cy="28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03588"/>
            <a:ext cx="122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Pohlavní hormony nadledvin </a:t>
            </a:r>
            <a:endParaRPr lang="en-GB" altLang="cs-CZ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altLang="cs-CZ" dirty="0" smtClean="0"/>
              <a:t>Není hlavní místo produkce androgenů a estrogenů</a:t>
            </a:r>
          </a:p>
          <a:p>
            <a:endParaRPr lang="cs-CZ" altLang="cs-CZ" dirty="0"/>
          </a:p>
          <a:p>
            <a:r>
              <a:rPr lang="cs-CZ" altLang="cs-CZ" dirty="0" err="1" smtClean="0"/>
              <a:t>Androstendion</a:t>
            </a:r>
            <a:r>
              <a:rPr lang="cs-CZ" altLang="cs-CZ" dirty="0"/>
              <a:t>, </a:t>
            </a:r>
            <a:r>
              <a:rPr lang="cs-CZ" altLang="cs-CZ" dirty="0" err="1"/>
              <a:t>dehydroepiandrosteron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 </a:t>
            </a:r>
            <a:r>
              <a:rPr lang="cs-CZ" altLang="cs-CZ" dirty="0" err="1"/>
              <a:t>perif</a:t>
            </a:r>
            <a:r>
              <a:rPr lang="cs-CZ" altLang="cs-CZ" dirty="0"/>
              <a:t>. tkáních měněny na </a:t>
            </a:r>
            <a:r>
              <a:rPr lang="cs-CZ" altLang="cs-CZ" dirty="0" smtClean="0"/>
              <a:t>testosteron</a:t>
            </a:r>
            <a:endParaRPr lang="cs-CZ" altLang="cs-CZ" dirty="0"/>
          </a:p>
          <a:p>
            <a:pPr lvl="1"/>
            <a:r>
              <a:rPr lang="cs-CZ" altLang="cs-CZ" dirty="0"/>
              <a:t>Anabolický, </a:t>
            </a:r>
            <a:r>
              <a:rPr lang="cs-CZ" altLang="cs-CZ" dirty="0" err="1"/>
              <a:t>virilizační</a:t>
            </a:r>
            <a:r>
              <a:rPr lang="cs-CZ" altLang="cs-CZ" dirty="0"/>
              <a:t> účinek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Estriol </a:t>
            </a:r>
            <a:endParaRPr lang="cs-CZ" altLang="cs-CZ" dirty="0"/>
          </a:p>
          <a:p>
            <a:pPr lvl="1"/>
            <a:r>
              <a:rPr lang="cs-CZ" altLang="cs-CZ" dirty="0"/>
              <a:t>Minimální </a:t>
            </a:r>
            <a:r>
              <a:rPr lang="cs-CZ" altLang="cs-CZ" dirty="0" smtClean="0"/>
              <a:t>tvorba</a:t>
            </a:r>
            <a:endParaRPr lang="cs-CZ" altLang="cs-CZ" dirty="0"/>
          </a:p>
          <a:p>
            <a:pPr marL="411480" lvl="1" indent="0">
              <a:buNone/>
            </a:pPr>
            <a:endParaRPr lang="cs-CZ" altLang="cs-CZ" dirty="0" smtClean="0"/>
          </a:p>
          <a:p>
            <a:pPr marL="411480" lvl="1" indent="0">
              <a:buNone/>
            </a:pPr>
            <a:r>
              <a:rPr lang="cs-CZ" altLang="cs-CZ" dirty="0" smtClean="0"/>
              <a:t>Klinický význam – vrozená porucha v syntéze steroidních hormonů – nedostatečná tvorba </a:t>
            </a:r>
            <a:r>
              <a:rPr lang="cs-CZ" altLang="cs-CZ" dirty="0" err="1" smtClean="0"/>
              <a:t>kortisolu</a:t>
            </a:r>
            <a:r>
              <a:rPr lang="cs-CZ" altLang="cs-CZ" dirty="0" smtClean="0"/>
              <a:t>, nadprodukce ACTH – zbytnění nadledvin –zvýšená sekrece androgenů (novorozenecký </a:t>
            </a:r>
            <a:r>
              <a:rPr lang="cs-CZ" altLang="cs-CZ" dirty="0" err="1" smtClean="0"/>
              <a:t>screening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39200" cy="5638800"/>
          </a:xfrm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642"/>
            <a:ext cx="5842620" cy="52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48744"/>
            <a:ext cx="8020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 Hormony dřeně nadledvin-katecholaminy </a:t>
            </a:r>
            <a:endParaRPr lang="en-GB" altLang="cs-CZ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2816"/>
            <a:ext cx="8839200" cy="5008984"/>
          </a:xfrm>
        </p:spPr>
        <p:txBody>
          <a:bodyPr/>
          <a:lstStyle/>
          <a:p>
            <a:r>
              <a:rPr lang="cs-CZ" altLang="cs-CZ" dirty="0" err="1" smtClean="0"/>
              <a:t>Feochromocytom</a:t>
            </a:r>
            <a:r>
              <a:rPr lang="cs-CZ" altLang="cs-CZ" dirty="0" smtClean="0"/>
              <a:t> - nadprodukce katecholaminů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Laboratorní vyšetření</a:t>
            </a:r>
          </a:p>
          <a:p>
            <a:pPr lvl="1"/>
            <a:r>
              <a:rPr lang="cs-CZ" altLang="cs-CZ" dirty="0" smtClean="0"/>
              <a:t>Krev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Noradrenalin,metanefriny</a:t>
            </a:r>
            <a:endParaRPr lang="cs-CZ" altLang="cs-CZ" dirty="0" smtClean="0"/>
          </a:p>
          <a:p>
            <a:pPr lvl="2"/>
            <a:endParaRPr lang="cs-CZ" altLang="cs-CZ" dirty="0" smtClean="0"/>
          </a:p>
          <a:p>
            <a:pPr lvl="1"/>
            <a:r>
              <a:rPr lang="cs-CZ" altLang="cs-CZ" dirty="0" smtClean="0"/>
              <a:t>Moč</a:t>
            </a:r>
          </a:p>
          <a:p>
            <a:pPr lvl="2"/>
            <a:r>
              <a:rPr lang="cs-CZ" altLang="cs-CZ" dirty="0" smtClean="0"/>
              <a:t>Adrenalin, </a:t>
            </a:r>
            <a:r>
              <a:rPr lang="cs-CZ" altLang="cs-CZ" dirty="0" err="1" smtClean="0"/>
              <a:t>Noradrenalin,Dopamin</a:t>
            </a:r>
            <a:endParaRPr lang="cs-CZ" altLang="cs-CZ" dirty="0" smtClean="0"/>
          </a:p>
          <a:p>
            <a:pPr lvl="2"/>
            <a:r>
              <a:rPr lang="cs-CZ" altLang="cs-CZ" dirty="0" smtClean="0"/>
              <a:t>Metabolity: </a:t>
            </a:r>
            <a:r>
              <a:rPr lang="cs-CZ" altLang="cs-CZ" dirty="0" err="1" smtClean="0"/>
              <a:t>metanefriny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normetanefriny</a:t>
            </a:r>
            <a:r>
              <a:rPr lang="cs-CZ" altLang="cs-CZ" dirty="0" smtClean="0"/>
              <a:t>, kyselina </a:t>
            </a:r>
            <a:r>
              <a:rPr lang="cs-CZ" altLang="cs-CZ" dirty="0" err="1" smtClean="0"/>
              <a:t>homovanilová</a:t>
            </a:r>
            <a:r>
              <a:rPr lang="cs-CZ" altLang="cs-CZ" dirty="0" smtClean="0"/>
              <a:t>  </a:t>
            </a:r>
            <a:endParaRPr lang="en-GB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44960"/>
            <a:ext cx="7848600" cy="1524000"/>
          </a:xfrm>
        </p:spPr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Pohlavní hormony </a:t>
            </a:r>
            <a:br>
              <a:rPr lang="cs-CZ" altLang="cs-CZ" smtClean="0">
                <a:solidFill>
                  <a:schemeClr val="tx1"/>
                </a:solidFill>
              </a:rPr>
            </a:br>
            <a:endParaRPr lang="en-GB" alt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Androgeny</a:t>
            </a:r>
            <a:endParaRPr lang="en-GB" altLang="cs-CZ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Testosteron –</a:t>
            </a:r>
            <a:r>
              <a:rPr lang="cs-CZ" altLang="cs-CZ" sz="2400" dirty="0" err="1" smtClean="0"/>
              <a:t>Leydigovy</a:t>
            </a:r>
            <a:r>
              <a:rPr lang="cs-CZ" altLang="cs-CZ" sz="2400" dirty="0" smtClean="0"/>
              <a:t> buňky varlat</a:t>
            </a:r>
          </a:p>
          <a:p>
            <a:r>
              <a:rPr lang="cs-CZ" altLang="cs-CZ" sz="2400" dirty="0" smtClean="0"/>
              <a:t>Krev - vazba na transportní proteiny</a:t>
            </a:r>
          </a:p>
          <a:p>
            <a:pPr lvl="1"/>
            <a:r>
              <a:rPr lang="cs-CZ" altLang="cs-CZ" sz="2000" dirty="0" err="1" smtClean="0"/>
              <a:t>Transkortin</a:t>
            </a:r>
            <a:r>
              <a:rPr lang="cs-CZ" altLang="cs-CZ" sz="2000" dirty="0" smtClean="0"/>
              <a:t>, albumin, SHBG</a:t>
            </a:r>
          </a:p>
          <a:p>
            <a:r>
              <a:rPr lang="cs-CZ" altLang="cs-CZ" sz="2400" dirty="0" smtClean="0"/>
              <a:t>Cílové tkáně</a:t>
            </a:r>
          </a:p>
          <a:p>
            <a:pPr lvl="1"/>
            <a:r>
              <a:rPr lang="cs-CZ" altLang="cs-CZ" sz="2000" dirty="0" smtClean="0"/>
              <a:t>Testosteron </a:t>
            </a:r>
            <a:r>
              <a:rPr lang="cs-CZ" altLang="cs-CZ" sz="2000" dirty="0" smtClean="0">
                <a:sym typeface="Symbol" pitchFamily="18" charset="2"/>
              </a:rPr>
              <a:t>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dihydrotestosteron</a:t>
            </a:r>
            <a:r>
              <a:rPr lang="cs-CZ" altLang="cs-CZ" sz="2000" dirty="0" smtClean="0"/>
              <a:t>   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Účinky</a:t>
            </a:r>
          </a:p>
          <a:p>
            <a:pPr lvl="1"/>
            <a:r>
              <a:rPr lang="cs-CZ" altLang="cs-CZ" sz="2000" dirty="0" smtClean="0"/>
              <a:t>Anabolické účinky</a:t>
            </a:r>
          </a:p>
          <a:p>
            <a:pPr lvl="1"/>
            <a:r>
              <a:rPr lang="cs-CZ" altLang="cs-CZ" dirty="0" smtClean="0"/>
              <a:t>Vývoj mužských pohlavních orgánů</a:t>
            </a:r>
          </a:p>
          <a:p>
            <a:pPr lvl="1"/>
            <a:r>
              <a:rPr lang="cs-CZ" altLang="cs-CZ" dirty="0" smtClean="0"/>
              <a:t>Zrání spermií</a:t>
            </a:r>
            <a:endParaRPr lang="cs-CZ" altLang="cs-CZ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94" y="2780928"/>
            <a:ext cx="2651073" cy="38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Estrogeny, gestageny</a:t>
            </a:r>
            <a:endParaRPr lang="en-GB" altLang="cs-CZ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Estrogeny</a:t>
            </a:r>
          </a:p>
          <a:p>
            <a:pPr lvl="1"/>
            <a:r>
              <a:rPr lang="cs-CZ" altLang="cs-CZ" sz="2000" dirty="0" smtClean="0"/>
              <a:t>Estradiol, estron </a:t>
            </a:r>
          </a:p>
          <a:p>
            <a:pPr lvl="2"/>
            <a:endParaRPr lang="cs-CZ" altLang="cs-CZ" sz="2000" dirty="0" smtClean="0"/>
          </a:p>
          <a:p>
            <a:r>
              <a:rPr lang="cs-CZ" altLang="cs-CZ" sz="2400" dirty="0" err="1" smtClean="0"/>
              <a:t>Gestageny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Progesteron</a:t>
            </a:r>
          </a:p>
          <a:p>
            <a:pPr marL="411480" lvl="1" indent="0">
              <a:buNone/>
            </a:pPr>
            <a:endParaRPr lang="en-GB" altLang="cs-CZ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88" y="2564904"/>
            <a:ext cx="5791127" cy="40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A\CJABI_soubory\image00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24687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Progesteron + estrogeny   </a:t>
            </a:r>
            <a:endParaRPr lang="en-GB" altLang="cs-CZ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62241" cy="50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noFill/>
        </p:spPr>
        <p:txBody>
          <a:bodyPr>
            <a:normAutofit/>
          </a:bodyPr>
          <a:lstStyle/>
          <a:p>
            <a:r>
              <a:rPr lang="cs-CZ" altLang="cs-CZ" smtClean="0"/>
              <a:t>Endokrinní žlázy  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r>
              <a:rPr lang="cs-CZ" altLang="cs-CZ" dirty="0" smtClean="0"/>
              <a:t>Hypofýza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Štítná žláza</a:t>
            </a:r>
          </a:p>
          <a:p>
            <a:r>
              <a:rPr lang="cs-CZ" altLang="cs-CZ" dirty="0" smtClean="0"/>
              <a:t>Příštítná tělíska</a:t>
            </a:r>
          </a:p>
          <a:p>
            <a:r>
              <a:rPr lang="cs-CZ" altLang="cs-CZ" dirty="0" smtClean="0"/>
              <a:t>Nadledviny: kůra, dřeň</a:t>
            </a:r>
          </a:p>
          <a:p>
            <a:r>
              <a:rPr lang="cs-CZ" altLang="cs-CZ" dirty="0" smtClean="0"/>
              <a:t>Pohlavní žlázy: varlata, ovaria</a:t>
            </a:r>
          </a:p>
          <a:p>
            <a:r>
              <a:rPr lang="cs-CZ" altLang="cs-CZ" dirty="0" smtClean="0"/>
              <a:t>Langerhansovy ostrůvky pankreatu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839200" cy="762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Příklady dalších míst vzniku hormonů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Žaludek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Gastrin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Střevo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Sekretin, </a:t>
            </a:r>
            <a:r>
              <a:rPr lang="cs-CZ" altLang="cs-CZ" sz="2000" dirty="0" err="1" smtClean="0"/>
              <a:t>pankreozymin</a:t>
            </a:r>
            <a:r>
              <a:rPr lang="cs-CZ" altLang="cs-CZ" sz="2000" dirty="0" smtClean="0"/>
              <a:t>, serotonin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Srdce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Natriuretické</a:t>
            </a:r>
            <a:r>
              <a:rPr lang="cs-CZ" altLang="cs-CZ" sz="2000" dirty="0" smtClean="0"/>
              <a:t> peptidy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Ledviny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Erytropoetin, renin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Tuková tkáň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Leptin</a:t>
            </a:r>
            <a:r>
              <a:rPr lang="cs-CZ" altLang="cs-CZ" sz="20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Játra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 smtClean="0"/>
              <a:t>Hepcidin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 smtClean="0"/>
              <a:t>Nemoci </a:t>
            </a:r>
            <a:r>
              <a:rPr lang="cs-CZ" altLang="cs-CZ" sz="2800" dirty="0" err="1" smtClean="0"/>
              <a:t>žlÁz</a:t>
            </a:r>
            <a:r>
              <a:rPr lang="cs-CZ" altLang="cs-CZ" sz="2800" dirty="0" smtClean="0"/>
              <a:t> s vnitřní sekrecí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/>
              <a:t>Primární porucha funkce 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Onemocnění žlázy, ve které se hormon vytváří</a:t>
            </a:r>
          </a:p>
          <a:p>
            <a:pPr lvl="1"/>
            <a:endParaRPr lang="cs-CZ" altLang="cs-CZ" sz="2000" dirty="0" smtClean="0"/>
          </a:p>
          <a:p>
            <a:r>
              <a:rPr lang="cs-CZ" altLang="cs-CZ" sz="2400" dirty="0" smtClean="0"/>
              <a:t>Sekundární (hyperfunkce, hypofunkce)</a:t>
            </a:r>
          </a:p>
          <a:p>
            <a:pPr lvl="1"/>
            <a:r>
              <a:rPr lang="cs-CZ" altLang="cs-CZ" sz="2000" dirty="0" smtClean="0"/>
              <a:t>Hyperfunkce, hypofunkce</a:t>
            </a:r>
          </a:p>
          <a:p>
            <a:pPr lvl="2"/>
            <a:r>
              <a:rPr lang="cs-CZ" altLang="cs-CZ" sz="2000" dirty="0" smtClean="0"/>
              <a:t>Porucha „tropického“  (řídícího) hormonu </a:t>
            </a:r>
          </a:p>
        </p:txBody>
      </p:sp>
    </p:spTree>
    <p:extLst>
      <p:ext uri="{BB962C8B-B14F-4D97-AF65-F5344CB8AC3E}">
        <p14:creationId xmlns:p14="http://schemas.microsoft.com/office/powerpoint/2010/main" val="2870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 Hormony hypothalamu </a:t>
            </a:r>
            <a:endParaRPr lang="en-GB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Hypothalamus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Spojení s vyššími centry CNS a s hypofýzou</a:t>
            </a:r>
          </a:p>
          <a:p>
            <a:pPr lvl="1"/>
            <a:r>
              <a:rPr lang="cs-CZ" altLang="cs-CZ" dirty="0" smtClean="0"/>
              <a:t>Integrace nervových a hormonálních regulací	</a:t>
            </a:r>
          </a:p>
          <a:p>
            <a:r>
              <a:rPr lang="cs-CZ" altLang="cs-CZ" dirty="0" err="1" smtClean="0"/>
              <a:t>Releasing</a:t>
            </a:r>
            <a:r>
              <a:rPr lang="cs-CZ" altLang="cs-CZ" dirty="0" smtClean="0"/>
              <a:t> hormony pro hypofýzu</a:t>
            </a:r>
          </a:p>
          <a:p>
            <a:r>
              <a:rPr lang="cs-CZ" altLang="cs-CZ" dirty="0" smtClean="0"/>
              <a:t>Inhibiční hormony pro hypofýzu</a:t>
            </a:r>
          </a:p>
          <a:p>
            <a:r>
              <a:rPr lang="cs-CZ" altLang="cs-CZ" dirty="0" err="1" smtClean="0"/>
              <a:t>ADH,oxytocin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23357"/>
            <a:ext cx="5837082" cy="265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Hormon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Místo tvorby hormonů  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Řízení sekrece hormonů&amp;quot;&quot;/&gt;&lt;property id=&quot;20307&quot; value=&quot;282&quot;/&gt;&lt;/object&gt;&lt;object type=&quot;3&quot; unique_id=&quot;10008&quot;&gt;&lt;property id=&quot;20148&quot; value=&quot;5&quot;/&gt;&lt;property id=&quot;20300&quot; value=&quot;Slide 7 - &amp;quot;Regulace sekrece hormonů&amp;quot;&quot;/&gt;&lt;property id=&quot;20307&quot; value=&quot;348&quot;/&gt;&lt;/object&gt;&lt;object type=&quot;3&quot; unique_id=&quot;10009&quot;&gt;&lt;property id=&quot;20148&quot; value=&quot;5&quot;/&gt;&lt;property id=&quot;20300&quot; value=&quot;Slide 8 - &amp;quot;Hormony&amp;quot;&quot;/&gt;&lt;property id=&quot;20307&quot; value=&quot;279&quot;/&gt;&lt;/object&gt;&lt;object type=&quot;3&quot; unique_id=&quot;10010&quot;&gt;&lt;property id=&quot;20148&quot; value=&quot;5&quot;/&gt;&lt;property id=&quot;20300&quot; value=&quot;Slide 9 - &amp;quot;Dělení hormonů - místo vzniku &amp;quot;&quot;/&gt;&lt;property id=&quot;20307&quot; value=&quot;263&quot;/&gt;&lt;/object&gt;&lt;object type=&quot;3&quot; unique_id=&quot;10011&quot;&gt;&lt;property id=&quot;20148&quot; value=&quot;5&quot;/&gt;&lt;property id=&quot;20300&quot; value=&quot;Slide 10 - &amp;quot;Endokrinní žlázy    &amp;quot;&quot;/&gt;&lt;property id=&quot;20307&quot; value=&quot;319&quot;/&gt;&lt;/object&gt;&lt;object type=&quot;3&quot; unique_id=&quot;10012&quot;&gt;&lt;property id=&quot;20148&quot; value=&quot;5&quot;/&gt;&lt;property id=&quot;20300&quot; value=&quot;Slide 11 - &amp;quot;Co budeme probírat    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Dělení hormonů - místo vzniku &amp;quot;&quot;/&gt;&lt;property id=&quot;20307&quot; value=&quot;371&quot;/&gt;&lt;/object&gt;&lt;object type=&quot;3&quot; unique_id=&quot;10014&quot;&gt;&lt;property id=&quot;20148&quot; value=&quot;5&quot;/&gt;&lt;property id=&quot;20300&quot; value=&quot;Slide 13 - &amp;quot;Další místa vzniku hormonů&amp;quot;&quot;/&gt;&lt;property id=&quot;20307&quot; value=&quot;287&quot;/&gt;&lt;/object&gt;&lt;object type=&quot;3&quot; unique_id=&quot;10015&quot;&gt;&lt;property id=&quot;20148&quot; value=&quot;5&quot;/&gt;&lt;property id=&quot;20300&quot; value=&quot;Slide 14 - &amp;quot;Endokrinní žlázy     &amp;quot;&quot;/&gt;&lt;property id=&quot;20307&quot; value=&quot;353&quot;/&gt;&lt;/object&gt;&lt;object type=&quot;3&quot; unique_id=&quot;10016&quot;&gt;&lt;property id=&quot;20148&quot; value=&quot;5&quot;/&gt;&lt;property id=&quot;20300&quot; value=&quot;Slide 15 - &amp;quot; Hormony hypothalamu &amp;quot;&quot;/&gt;&lt;property id=&quot;20307&quot; value=&quot;314&quot;/&gt;&lt;/object&gt;&lt;object type=&quot;3&quot; unique_id=&quot;10017&quot;&gt;&lt;property id=&quot;20148&quot; value=&quot;5&quot;/&gt;&lt;property id=&quot;20300&quot; value=&quot;Slide 16 - &amp;quot; Hormony hypothalamu&amp;quot;&quot;/&gt;&lt;property id=&quot;20307&quot; value=&quot;372&quot;/&gt;&lt;/object&gt;&lt;object type=&quot;3&quot; unique_id=&quot;10018&quot;&gt;&lt;property id=&quot;20148&quot; value=&quot;5&quot;/&gt;&lt;property id=&quot;20300&quot; value=&quot;Slide 17 - &amp;quot; Hormony hypothalamu&amp;quot;&quot;/&gt;&lt;property id=&quot;20307&quot; value=&quot;373&quot;/&gt;&lt;/object&gt;&lt;object type=&quot;3&quot; unique_id=&quot;10019&quot;&gt;&lt;property id=&quot;20148&quot; value=&quot;5&quot;/&gt;&lt;property id=&quot;20300&quot; value=&quot;Slide 18 - &amp;quot;Endokrinní žlázy     &amp;quot;&quot;/&gt;&lt;property id=&quot;20307&quot; value=&quot;354&quot;/&gt;&lt;/object&gt;&lt;object type=&quot;3&quot; unique_id=&quot;10020&quot;&gt;&lt;property id=&quot;20148&quot; value=&quot;5&quot;/&gt;&lt;property id=&quot;20300&quot; value=&quot;Slide 19 - &amp;quot;Hormony hypofýzy&amp;quot;&quot;/&gt;&lt;property id=&quot;20307&quot; value=&quot;364&quot;/&gt;&lt;/object&gt;&lt;object type=&quot;3&quot; unique_id=&quot;10021&quot;&gt;&lt;property id=&quot;20148&quot; value=&quot;5&quot;/&gt;&lt;property id=&quot;20300&quot; value=&quot;Slide 20 - &amp;quot;Adenohypofýza&amp;quot;&quot;/&gt;&lt;property id=&quot;20307&quot; value=&quot;318&quot;/&gt;&lt;/object&gt;&lt;object type=&quot;3&quot; unique_id=&quot;10022&quot;&gt;&lt;property id=&quot;20148&quot; value=&quot;5&quot;/&gt;&lt;property id=&quot;20300&quot; value=&quot;Slide 21 - &amp;quot;STH, Stomatotropin   &amp;quot;&quot;/&gt;&lt;property id=&quot;20307&quot; value=&quot;326&quot;/&gt;&lt;/object&gt;&lt;object type=&quot;3&quot; unique_id=&quot;10023&quot;&gt;&lt;property id=&quot;20148&quot; value=&quot;5&quot;/&gt;&lt;property id=&quot;20300&quot; value=&quot;Slide 22 - &amp;quot;STH, Stomatotropin   &amp;quot;&quot;/&gt;&lt;property id=&quot;20307&quot; value=&quot;343&quot;/&gt;&lt;/object&gt;&lt;object type=&quot;3&quot; unique_id=&quot;10024&quot;&gt;&lt;property id=&quot;20148&quot; value=&quot;5&quot;/&gt;&lt;property id=&quot;20300&quot; value=&quot;Slide 24 - &amp;quot;PRL, Prolaktin  &amp;quot;&quot;/&gt;&lt;property id=&quot;20307&quot; value=&quot;325&quot;/&gt;&lt;/object&gt;&lt;object type=&quot;3&quot; unique_id=&quot;10025&quot;&gt;&lt;property id=&quot;20148&quot; value=&quot;5&quot;/&gt;&lt;property id=&quot;20300&quot; value=&quot;Slide 25 - &amp;quot;TSH&amp;quot;&quot;/&gt;&lt;property id=&quot;20307&quot; value=&quot;327&quot;/&gt;&lt;/object&gt;&lt;object type=&quot;3&quot; unique_id=&quot;10026&quot;&gt;&lt;property id=&quot;20148&quot; value=&quot;5&quot;/&gt;&lt;property id=&quot;20300&quot; value=&quot;Slide 26 - &amp;quot;FSH, Folikulostimulační hormon &amp;quot;&quot;/&gt;&lt;property id=&quot;20307&quot; value=&quot;329&quot;/&gt;&lt;/object&gt;&lt;object type=&quot;3&quot; unique_id=&quot;10027&quot;&gt;&lt;property id=&quot;20148&quot; value=&quot;5&quot;/&gt;&lt;property id=&quot;20300&quot; value=&quot;Slide 27 - &amp;quot;LH, Luteotropní hormon &amp;quot;&quot;/&gt;&lt;property id=&quot;20307&quot; value=&quot;328&quot;/&gt;&lt;/object&gt;&lt;object type=&quot;3&quot; unique_id=&quot;10028&quot;&gt;&lt;property id=&quot;20148&quot; value=&quot;5&quot;/&gt;&lt;property id=&quot;20300&quot; value=&quot;Slide 28 - &amp;quot;ACTH &amp;quot;&quot;/&gt;&lt;property id=&quot;20307&quot; value=&quot;331&quot;/&gt;&lt;/object&gt;&lt;object type=&quot;3&quot; unique_id=&quot;10029&quot;&gt;&lt;property id=&quot;20148&quot; value=&quot;5&quot;/&gt;&lt;property id=&quot;20300&quot; value=&quot;Slide 29 - &amp;quot;Hormony hypofýzy&amp;quot;&quot;/&gt;&lt;property id=&quot;20307&quot; value=&quot;374&quot;/&gt;&lt;/object&gt;&lt;object type=&quot;3&quot; unique_id=&quot;10030&quot;&gt;&lt;property id=&quot;20148&quot; value=&quot;5&quot;/&gt;&lt;property id=&quot;20300&quot; value=&quot;Slide 30 - &amp;quot;Neurohypofýza &amp;quot;&quot;/&gt;&lt;property id=&quot;20307&quot; value=&quot;375&quot;/&gt;&lt;/object&gt;&lt;object type=&quot;3&quot; unique_id=&quot;10031&quot;&gt;&lt;property id=&quot;20148&quot; value=&quot;5&quot;/&gt;&lt;property id=&quot;20300&quot; value=&quot;Slide 32 - &amp;quot; Vasopresin&amp;quot;&quot;/&gt;&lt;property id=&quot;20307&quot; value=&quot;376&quot;/&gt;&lt;/object&gt;&lt;object type=&quot;3&quot; unique_id=&quot;10032&quot;&gt;&lt;property id=&quot;20148&quot; value=&quot;5&quot;/&gt;&lt;property id=&quot;20300&quot; value=&quot;Slide 33 - &amp;quot; Vasopresin&amp;quot;&quot;/&gt;&lt;property id=&quot;20307&quot; value=&quot;377&quot;/&gt;&lt;/object&gt;&lt;object type=&quot;3&quot; unique_id=&quot;10033&quot;&gt;&lt;property id=&quot;20148&quot; value=&quot;5&quot;/&gt;&lt;property id=&quot;20300&quot; value=&quot;Slide 34 - &amp;quot; Oxytocin&amp;quot;&quot;/&gt;&lt;property id=&quot;20307&quot; value=&quot;378&quot;/&gt;&lt;/object&gt;&lt;object type=&quot;3&quot; unique_id=&quot;10034&quot;&gt;&lt;property id=&quot;20148&quot; value=&quot;5&quot;/&gt;&lt;property id=&quot;20300&quot; value=&quot;Slide 35 - &amp;quot;Hormony epifýzy &amp;quot;&quot;/&gt;&lt;property id=&quot;20307&quot; value=&quot;379&quot;/&gt;&lt;/object&gt;&lt;object type=&quot;3&quot; unique_id=&quot;10035&quot;&gt;&lt;property id=&quot;20148&quot; value=&quot;5&quot;/&gt;&lt;property id=&quot;20300&quot; value=&quot;Slide 36 - &amp;quot;Melatonin &amp;quot;&quot;/&gt;&lt;property id=&quot;20307&quot; value=&quot;342&quot;/&gt;&lt;/object&gt;&lt;object type=&quot;3&quot; unique_id=&quot;10036&quot;&gt;&lt;property id=&quot;20148&quot; value=&quot;5&quot;/&gt;&lt;property id=&quot;20300&quot; value=&quot;Slide 37 - &amp;quot;Endokrinní žlázy     &amp;quot;&quot;/&gt;&lt;property id=&quot;20307&quot; value=&quot;355&quot;/&gt;&lt;/object&gt;&lt;object type=&quot;3&quot; unique_id=&quot;10037&quot;&gt;&lt;property id=&quot;20148&quot; value=&quot;5&quot;/&gt;&lt;property id=&quot;20300&quot; value=&quot;Slide 38 - &amp;quot;Štítná žláza: T3, T4&amp;quot;&quot;/&gt;&lt;property id=&quot;20307&quot; value=&quot;291&quot;/&gt;&lt;/object&gt;&lt;object type=&quot;3&quot; unique_id=&quot;10038&quot;&gt;&lt;property id=&quot;20148&quot; value=&quot;5&quot;/&gt;&lt;property id=&quot;20300&quot; value=&quot;Slide 39 - &amp;quot;Hormony štítnice - syntéza&amp;quot;&quot;/&gt;&lt;property id=&quot;20307&quot; value=&quot;292&quot;/&gt;&lt;/object&gt;&lt;object type=&quot;3&quot; unique_id=&quot;10039&quot;&gt;&lt;property id=&quot;20148&quot; value=&quot;5&quot;/&gt;&lt;property id=&quot;20300&quot; value=&quot;Slide 40 - &amp;quot;Syntéza hormonů štítnice&amp;quot;&quot;/&gt;&lt;property id=&quot;20307&quot; value=&quot;349&quot;/&gt;&lt;/object&gt;&lt;object type=&quot;3&quot; unique_id=&quot;10040&quot;&gt;&lt;property id=&quot;20148&quot; value=&quot;5&quot;/&gt;&lt;property id=&quot;20300&quot; value=&quot;Slide 42 - &amp;quot;Hormony štítnice - metabolizmus  &amp;quot;&quot;/&gt;&lt;property id=&quot;20307&quot; value=&quot;295&quot;/&gt;&lt;/object&gt;&lt;object type=&quot;3&quot; unique_id=&quot;10041&quot;&gt;&lt;property id=&quot;20148&quot; value=&quot;5&quot;/&gt;&lt;property id=&quot;20300&quot; value=&quot;Slide 43 - &amp;quot;Účinky hormonů štítnice&amp;quot;&quot;/&gt;&lt;property id=&quot;20307&quot; value=&quot;296&quot;/&gt;&lt;/object&gt;&lt;object type=&quot;3&quot; unique_id=&quot;10042&quot;&gt;&lt;property id=&quot;20148&quot; value=&quot;5&quot;/&gt;&lt;property id=&quot;20300&quot; value=&quot;Slide 44 - &amp;quot;Hypofunkce štítnice - hypothyreóza &amp;quot;&quot;/&gt;&lt;property id=&quot;20307&quot; value=&quot;293&quot;/&gt;&lt;/object&gt;&lt;object type=&quot;3&quot; unique_id=&quot;10043&quot;&gt;&lt;property id=&quot;20148&quot; value=&quot;5&quot;/&gt;&lt;property id=&quot;20300&quot; value=&quot;Slide 45 - &amp;quot; Hyperthyreóza &amp;quot;&quot;/&gt;&lt;property id=&quot;20307&quot; value=&quot;300&quot;/&gt;&lt;/object&gt;&lt;object type=&quot;3&quot; unique_id=&quot;10044&quot;&gt;&lt;property id=&quot;20148&quot; value=&quot;5&quot;/&gt;&lt;property id=&quot;20300&quot; value=&quot;Slide 46 - &amp;quot;Thyreopatie - laboratorní vyšetření&amp;quot;&quot;/&gt;&lt;property id=&quot;20307&quot; value=&quot;299&quot;/&gt;&lt;/object&gt;&lt;object type=&quot;3&quot; unique_id=&quot;10045&quot;&gt;&lt;property id=&quot;20148&quot; value=&quot;5&quot;/&gt;&lt;property id=&quot;20300&quot; value=&quot;Slide 47 - &amp;quot;Endokrinní žlázy     &amp;quot;&quot;/&gt;&lt;property id=&quot;20307&quot; value=&quot;356&quot;/&gt;&lt;/object&gt;&lt;object type=&quot;3&quot; unique_id=&quot;10046&quot;&gt;&lt;property id=&quot;20148&quot; value=&quot;5&quot;/&gt;&lt;property id=&quot;20300&quot; value=&quot;Slide 48 - &amp;quot; Nadledviny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 Hormony kůry nadledvin - steroidní h.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 Glukokortikoidy&amp;quot;&quot;/&gt;&lt;property id=&quot;20307&quot; value=&quot;309&quot;/&gt;&lt;/object&gt;&lt;object type=&quot;3&quot; unique_id=&quot;10049&quot;&gt;&lt;property id=&quot;20148&quot; value=&quot;5&quot;/&gt;&lt;property id=&quot;20300&quot; value=&quot;Slide 51 - &amp;quot;Mineralokortikoidy &amp;quot;&quot;/&gt;&lt;property id=&quot;20307&quot; value=&quot;310&quot;/&gt;&lt;/object&gt;&lt;object type=&quot;3&quot; unique_id=&quot;10050&quot;&gt;&lt;property id=&quot;20148&quot; value=&quot;5&quot;/&gt;&lt;property id=&quot;20300&quot; value=&quot;Slide 52 - &amp;quot;  Renin - angiotenzin - aldosteron&amp;quot;&quot;/&gt;&lt;property id=&quot;20307&quot; value=&quot;380&quot;/&gt;&lt;/object&gt;&lt;object type=&quot;3&quot; unique_id=&quot;10051&quot;&gt;&lt;property id=&quot;20148&quot; value=&quot;5&quot;/&gt;&lt;property id=&quot;20300&quot; value=&quot;Slide 53 - &amp;quot;Pohlavní hormony nadledvin &amp;quot;&quot;/&gt;&lt;property id=&quot;20307&quot; value=&quot;311&quot;/&gt;&lt;/object&gt;&lt;object type=&quot;3&quot; unique_id=&quot;10052&quot;&gt;&lt;property id=&quot;20148&quot; value=&quot;5&quot;/&gt;&lt;property id=&quot;20300&quot; value=&quot;Slide 54 - &amp;quot; Nadledviny&amp;quot;&quot;/&gt;&lt;property id=&quot;20307&quot; value=&quot;361&quot;/&gt;&lt;/object&gt;&lt;object type=&quot;3&quot; unique_id=&quot;10053&quot;&gt;&lt;property id=&quot;20148&quot; value=&quot;5&quot;/&gt;&lt;property id=&quot;20300&quot; value=&quot;Slide 55 - &amp;quot; Hormony dřeně nadledvin-katecholaminy &amp;quot;&quot;/&gt;&lt;property id=&quot;20307&quot; value=&quot;307&quot;/&gt;&lt;/object&gt;&lt;object type=&quot;3&quot; unique_id=&quot;10054&quot;&gt;&lt;property id=&quot;20148&quot; value=&quot;5&quot;/&gt;&lt;property id=&quot;20300&quot; value=&quot;Slide 56 - &amp;quot; Hormony dřeně nadledvin-katecholaminy &amp;quot;&quot;/&gt;&lt;property id=&quot;20307&quot; value=&quot;347&quot;/&gt;&lt;/object&gt;&lt;object type=&quot;3&quot; unique_id=&quot;10055&quot;&gt;&lt;property id=&quot;20148&quot; value=&quot;5&quot;/&gt;&lt;property id=&quot;20300&quot; value=&quot;Slide 57 - &amp;quot; Hormony dřeně nadledvin-katecholaminy &amp;quot;&quot;/&gt;&lt;property id=&quot;20307&quot; value=&quot;308&quot;/&gt;&lt;/object&gt;&lt;object type=&quot;3&quot; unique_id=&quot;10056&quot;&gt;&lt;property id=&quot;20148&quot; value=&quot;5&quot;/&gt;&lt;property id=&quot;20300&quot; value=&quot;Slide 58 - &amp;quot;Endokrinní žlázy     &amp;quot;&quot;/&gt;&lt;property id=&quot;20307&quot; value=&quot;357&quot;/&gt;&lt;/object&gt;&lt;object type=&quot;3&quot; unique_id=&quot;10057&quot;&gt;&lt;property id=&quot;20148&quot; value=&quot;5&quot;/&gt;&lt;property id=&quot;20300&quot; value=&quot;Slide 59 - &amp;quot;Pohlavní hormony &amp;#x0D;&amp;#x0A;&amp;#x0D;&amp;#x0A;(steroidní hormony)&amp;quot;&quot;/&gt;&lt;property id=&quot;20307&quot; value=&quot;363&quot;/&gt;&lt;/object&gt;&lt;object type=&quot;3&quot; unique_id=&quot;10058&quot;&gt;&lt;property id=&quot;20148&quot; value=&quot;5&quot;/&gt;&lt;property id=&quot;20300&quot; value=&quot;Slide 60 - &amp;quot;Syntéza steroidních hormonů&amp;quot;&quot;/&gt;&lt;property id=&quot;20307&quot; value=&quot;344&quot;/&gt;&lt;/object&gt;&lt;object type=&quot;3&quot; unique_id=&quot;10059&quot;&gt;&lt;property id=&quot;20148&quot; value=&quot;5&quot;/&gt;&lt;property id=&quot;20300&quot; value=&quot;Slide 61 - &amp;quot;Pohlavní hormony&amp;quot;&quot;/&gt;&lt;property id=&quot;20307&quot; value=&quot;313&quot;/&gt;&lt;/object&gt;&lt;object type=&quot;3&quot; unique_id=&quot;10060&quot;&gt;&lt;property id=&quot;20148&quot; value=&quot;5&quot;/&gt;&lt;property id=&quot;20300&quot; value=&quot;Slide 62 - &amp;quot;Androgeny&amp;quot;&quot;/&gt;&lt;property id=&quot;20307&quot; value=&quot;337&quot;/&gt;&lt;/object&gt;&lt;object type=&quot;3&quot; unique_id=&quot;10061&quot;&gt;&lt;property id=&quot;20148&quot; value=&quot;5&quot;/&gt;&lt;property id=&quot;20300&quot; value=&quot;Slide 63 - &amp;quot;Pohlavní hormony&amp;quot;&quot;/&gt;&lt;property id=&quot;20307&quot; value=&quot;362&quot;/&gt;&lt;/object&gt;&lt;object type=&quot;3&quot; unique_id=&quot;10062&quot;&gt;&lt;property id=&quot;20148&quot; value=&quot;5&quot;/&gt;&lt;property id=&quot;20300&quot; value=&quot;Slide 64 - &amp;quot;Estrogeny, gestageny&amp;quot;&quot;/&gt;&lt;property id=&quot;20307&quot; value=&quot;338&quot;/&gt;&lt;/object&gt;&lt;object type=&quot;3&quot; unique_id=&quot;10063&quot;&gt;&lt;property id=&quot;20148&quot; value=&quot;5&quot;/&gt;&lt;property id=&quot;20300&quot; value=&quot;Slide 65 - &amp;quot;Progesteron + estrogeny   &amp;quot;&quot;/&gt;&lt;property id=&quot;20307&quot; value=&quot;346&quot;/&gt;&lt;/object&gt;&lt;object type=&quot;3&quot; unique_id=&quot;10064&quot;&gt;&lt;property id=&quot;20148&quot; value=&quot;5&quot;/&gt;&lt;property id=&quot;20300&quot; value=&quot;Slide 66 - &amp;quot;Jiná místa sekrece hormonů     &amp;quot;&quot;/&gt;&lt;property id=&quot;20307&quot; value=&quot;359&quot;/&gt;&lt;/object&gt;&lt;object type=&quot;3&quot; unique_id=&quot;10065&quot;&gt;&lt;property id=&quot;20148&quot; value=&quot;5&quot;/&gt;&lt;property id=&quot;20300&quot; value=&quot;Slide 67 - &amp;quot;Erytropoetin&amp;quot;&quot;/&gt;&lt;property id=&quot;20307&quot; value=&quot;341&quot;/&gt;&lt;/object&gt;&lt;object type=&quot;3&quot; unique_id=&quot;10066&quot;&gt;&lt;property id=&quot;20148&quot; value=&quot;5&quot;/&gt;&lt;property id=&quot;20300&quot; value=&quot;Slide 69 - &amp;quot;Nemoci žlaz s vnitřní sekrecí &amp;quot;&quot;/&gt;&lt;property id=&quot;20307&quot; value=&quot;365&quot;/&gt;&lt;/object&gt;&lt;object type=&quot;3&quot; unique_id=&quot;10067&quot;&gt;&lt;property id=&quot;20148&quot; value=&quot;5&quot;/&gt;&lt;property id=&quot;20300&quot; value=&quot;Slide 70 - &amp;quot;Mechanizmus působení hormonů&amp;quot;&quot;/&gt;&lt;property id=&quot;20307&quot; value=&quot;366&quot;/&gt;&lt;/object&gt;&lt;object type=&quot;3&quot; unique_id=&quot;10068&quot;&gt;&lt;property id=&quot;20148&quot; value=&quot;5&quot;/&gt;&lt;property id=&quot;20300&quot; value=&quot;Slide 71 - &amp;quot;Intenzita působení hormonů &amp;quot;&quot;/&gt;&lt;property id=&quot;20307&quot; value=&quot;367&quot;/&gt;&lt;/object&gt;&lt;object type=&quot;3&quot; unique_id=&quot;10069&quot;&gt;&lt;property id=&quot;20148&quot; value=&quot;5&quot;/&gt;&lt;property id=&quot;20300&quot; value=&quot;Slide 72 - &amp;quot;Regulace sekrece hormonů &amp;quot;&quot;/&gt;&lt;property id=&quot;20307&quot; value=&quot;368&quot;/&gt;&lt;/object&gt;&lt;object type=&quot;3&quot; unique_id=&quot;10070&quot;&gt;&lt;property id=&quot;20148&quot; value=&quot;5&quot;/&gt;&lt;property id=&quot;20300&quot; value=&quot;Slide 73&quot;/&gt;&lt;property id=&quot;20307&quot; value=&quot;369&quot;/&gt;&lt;/object&gt;&lt;object type=&quot;3&quot; unique_id=&quot;10278&quot;&gt;&lt;property id=&quot;20148&quot; value=&quot;5&quot;/&gt;&lt;property id=&quot;20300&quot; value=&quot;Slide 1 - &amp;quot;Endokrinologie&amp;quot;&quot;/&gt;&lt;property id=&quot;20307&quot; value=&quot;381&quot;/&gt;&lt;/object&gt;&lt;object type=&quot;3&quot; unique_id=&quot;10279&quot;&gt;&lt;property id=&quot;20148&quot; value=&quot;5&quot;/&gt;&lt;property id=&quot;20300&quot; value=&quot;Slide 68&quot;/&gt;&lt;property id=&quot;20307&quot; value=&quot;382&quot;/&gt;&lt;/object&gt;&lt;object type=&quot;3&quot; unique_id=&quot;11213&quot;&gt;&lt;property id=&quot;20148&quot; value=&quot;5&quot;/&gt;&lt;property id=&quot;20300&quot; value=&quot;Slide 3&quot;/&gt;&lt;property id=&quot;20307&quot; value=&quot;383&quot;/&gt;&lt;/object&gt;&lt;object type=&quot;3&quot; unique_id=&quot;11214&quot;&gt;&lt;property id=&quot;20148&quot; value=&quot;5&quot;/&gt;&lt;property id=&quot;20300&quot; value=&quot;Slide 6 - &amp;quot;Hypothalamo – hypofyzární systém &amp;#x0D;&amp;#x0A;&amp;quot;&quot;/&gt;&lt;property id=&quot;20307&quot; value=&quot;384&quot;/&gt;&lt;/object&gt;&lt;object type=&quot;3&quot; unique_id=&quot;11215&quot;&gt;&lt;property id=&quot;20148&quot; value=&quot;5&quot;/&gt;&lt;property id=&quot;20300&quot; value=&quot;Slide 23&quot;/&gt;&lt;property id=&quot;20307&quot; value=&quot;386&quot;/&gt;&lt;/object&gt;&lt;object type=&quot;3&quot; unique_id=&quot;11216&quot;&gt;&lt;property id=&quot;20148&quot; value=&quot;5&quot;/&gt;&lt;property id=&quot;20300&quot; value=&quot;Slide 31&quot;/&gt;&lt;property id=&quot;20307&quot; value=&quot;385&quot;/&gt;&lt;/object&gt;&lt;object type=&quot;3&quot; unique_id=&quot;11217&quot;&gt;&lt;property id=&quot;20148&quot; value=&quot;5&quot;/&gt;&lt;property id=&quot;20300&quot; value=&quot;Slide 41 - &amp;quot;Struma&amp;quot;&quot;/&gt;&lt;property id=&quot;20307&quot; value=&quot;3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2644</TotalTime>
  <Words>1086</Words>
  <Application>Microsoft Office PowerPoint</Application>
  <PresentationFormat>Předvádění na obrazovce (4:3)</PresentationFormat>
  <Paragraphs>346</Paragraphs>
  <Slides>50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Lékárna</vt:lpstr>
      <vt:lpstr>Obrázek</vt:lpstr>
      <vt:lpstr>Hormony</vt:lpstr>
      <vt:lpstr>Místo tvorby hormonů  </vt:lpstr>
      <vt:lpstr>Mechanizmus působení hormonů</vt:lpstr>
      <vt:lpstr>Regulace sekrece hormonů </vt:lpstr>
      <vt:lpstr>Prezentace aplikace PowerPoint</vt:lpstr>
      <vt:lpstr>Endokrinní žlázy    </vt:lpstr>
      <vt:lpstr>Příklady dalších míst vzniku hormonů</vt:lpstr>
      <vt:lpstr>Nemoci žlÁz s vnitřní sekrecí </vt:lpstr>
      <vt:lpstr> Hormony hypothalamu </vt:lpstr>
      <vt:lpstr>Hormony Hypotalamu </vt:lpstr>
      <vt:lpstr>Hormony hypotalamu </vt:lpstr>
      <vt:lpstr>Adenohypofýza</vt:lpstr>
      <vt:lpstr>STH, Somatotropin   </vt:lpstr>
      <vt:lpstr>STH, Stomatotropin   </vt:lpstr>
      <vt:lpstr>PRL, Prolaktin  </vt:lpstr>
      <vt:lpstr>TSH</vt:lpstr>
      <vt:lpstr>FSH, Folikulostimulační hormon  LH, Luteotropní hormon </vt:lpstr>
      <vt:lpstr>ACTH </vt:lpstr>
      <vt:lpstr>Neurohypofýza </vt:lpstr>
      <vt:lpstr> Vasopresin</vt:lpstr>
      <vt:lpstr>Oxytocin</vt:lpstr>
      <vt:lpstr>Štítná žláza: T3, T4</vt:lpstr>
      <vt:lpstr>Hormony štítnice - syntéza</vt:lpstr>
      <vt:lpstr>Hormony štítnice - metabolizmus  </vt:lpstr>
      <vt:lpstr>Hypofunkce štítnice - hypothyreóza </vt:lpstr>
      <vt:lpstr> Hyperthyreóza </vt:lpstr>
      <vt:lpstr>Thyreopatie - laboratorní vyšetření</vt:lpstr>
      <vt:lpstr>Prezentace aplikace PowerPoint</vt:lpstr>
      <vt:lpstr>Prezentace aplikace PowerPoint</vt:lpstr>
      <vt:lpstr>Prezentace aplikace PowerPoint</vt:lpstr>
      <vt:lpstr>Prezentace aplikace PowerPoint</vt:lpstr>
      <vt:lpstr>ParathoRmon</vt:lpstr>
      <vt:lpstr>Kasuistika -hyperparathyreóza</vt:lpstr>
      <vt:lpstr>Prezentace aplikace PowerPoint</vt:lpstr>
      <vt:lpstr> Nadledviny</vt:lpstr>
      <vt:lpstr> Hormony  nadledvin </vt:lpstr>
      <vt:lpstr>Mineralokortikoidy </vt:lpstr>
      <vt:lpstr>Prezentace aplikace PowerPoint</vt:lpstr>
      <vt:lpstr> Glukokortikoidy</vt:lpstr>
      <vt:lpstr>Kortizol</vt:lpstr>
      <vt:lpstr>Zvýšená produkce kortizolu</vt:lpstr>
      <vt:lpstr>Nedostatečná sekrece kortizolu</vt:lpstr>
      <vt:lpstr>Pohlavní hormony nadledvin </vt:lpstr>
      <vt:lpstr> Hormony dřeně nadledvin-katecholaminy </vt:lpstr>
      <vt:lpstr>Prezentace aplikace PowerPoint</vt:lpstr>
      <vt:lpstr> Hormony dřeně nadledvin-katecholaminy </vt:lpstr>
      <vt:lpstr>Pohlavní hormony  </vt:lpstr>
      <vt:lpstr>Androgeny</vt:lpstr>
      <vt:lpstr>Estrogeny, gestageny</vt:lpstr>
      <vt:lpstr>Progesteron + estrogeny   </vt:lpstr>
    </vt:vector>
  </TitlesOfParts>
  <Company>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Monitorování léků, drogy</dc:title>
  <dc:creator>Vladimír Soška</dc:creator>
  <cp:lastModifiedBy>Čermáková Zdenka</cp:lastModifiedBy>
  <cp:revision>119</cp:revision>
  <dcterms:created xsi:type="dcterms:W3CDTF">2006-12-29T15:00:14Z</dcterms:created>
  <dcterms:modified xsi:type="dcterms:W3CDTF">2019-04-02T14:06:56Z</dcterms:modified>
</cp:coreProperties>
</file>