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2" r:id="rId4"/>
    <p:sldId id="303" r:id="rId5"/>
    <p:sldId id="258" r:id="rId6"/>
    <p:sldId id="294" r:id="rId7"/>
    <p:sldId id="295" r:id="rId8"/>
    <p:sldId id="259" r:id="rId9"/>
    <p:sldId id="260" r:id="rId10"/>
    <p:sldId id="261" r:id="rId11"/>
    <p:sldId id="262" r:id="rId12"/>
    <p:sldId id="263" r:id="rId13"/>
    <p:sldId id="296" r:id="rId14"/>
    <p:sldId id="264" r:id="rId15"/>
    <p:sldId id="265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7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0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03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14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0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54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96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02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99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7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8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31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79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96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64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831-2CFB-40CC-8B54-025A02C9500C}" type="datetimeFigureOut">
              <a:rPr lang="cs-CZ" smtClean="0"/>
              <a:t>22.04.2018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86AA12-E62D-4BE3-ABAC-8A43A3F4DD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6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sítnice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310851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Retinopatie u celkových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Hypertensní choroba</a:t>
            </a:r>
          </a:p>
          <a:p>
            <a:pPr lvl="1"/>
            <a:r>
              <a:rPr lang="cs-CZ" dirty="0" err="1"/>
              <a:t>Angiopatie</a:t>
            </a:r>
            <a:r>
              <a:rPr lang="cs-CZ" dirty="0"/>
              <a:t> </a:t>
            </a:r>
            <a:r>
              <a:rPr lang="cs-CZ" dirty="0" err="1"/>
              <a:t>hypertonica</a:t>
            </a:r>
            <a:endParaRPr lang="cs-CZ" dirty="0"/>
          </a:p>
          <a:p>
            <a:pPr lvl="1"/>
            <a:r>
              <a:rPr lang="cs-CZ" dirty="0" err="1"/>
              <a:t>Angiosklerosis</a:t>
            </a:r>
            <a:r>
              <a:rPr lang="cs-CZ" dirty="0"/>
              <a:t> </a:t>
            </a:r>
            <a:r>
              <a:rPr lang="cs-CZ" dirty="0" err="1"/>
              <a:t>hypertonica</a:t>
            </a:r>
            <a:endParaRPr lang="cs-CZ" dirty="0"/>
          </a:p>
          <a:p>
            <a:pPr lvl="1"/>
            <a:r>
              <a:rPr lang="cs-CZ" dirty="0"/>
              <a:t>Retinopatie </a:t>
            </a:r>
            <a:r>
              <a:rPr lang="cs-CZ" dirty="0" err="1"/>
              <a:t>hypertonica</a:t>
            </a:r>
            <a:endParaRPr lang="cs-CZ" dirty="0"/>
          </a:p>
          <a:p>
            <a:pPr lvl="1"/>
            <a:r>
              <a:rPr lang="cs-CZ" dirty="0" err="1"/>
              <a:t>Neuroretinopatie</a:t>
            </a:r>
            <a:r>
              <a:rPr lang="cs-CZ" dirty="0"/>
              <a:t> </a:t>
            </a:r>
            <a:r>
              <a:rPr lang="cs-CZ" dirty="0" err="1"/>
              <a:t>hypertonica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04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Angiosklerosis</a:t>
            </a:r>
            <a:r>
              <a:rPr lang="cs-CZ" dirty="0"/>
              <a:t> </a:t>
            </a:r>
          </a:p>
          <a:p>
            <a:r>
              <a:rPr lang="cs-CZ" dirty="0"/>
              <a:t>eklampsie</a:t>
            </a:r>
          </a:p>
        </p:txBody>
      </p:sp>
    </p:spTree>
    <p:extLst>
      <p:ext uri="{BB962C8B-B14F-4D97-AF65-F5344CB8AC3E}">
        <p14:creationId xmlns:p14="http://schemas.microsoft.com/office/powerpoint/2010/main" val="383264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retinopatie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Prostá- </a:t>
            </a:r>
            <a:r>
              <a:rPr lang="cs-CZ" dirty="0" err="1"/>
              <a:t>mikroaneurysmata</a:t>
            </a:r>
            <a:r>
              <a:rPr lang="cs-CZ" dirty="0"/>
              <a:t>, tvrdá lipoproteinová ložiska, edém </a:t>
            </a:r>
          </a:p>
          <a:p>
            <a:r>
              <a:rPr lang="cs-CZ" dirty="0" err="1"/>
              <a:t>Preproliferativní</a:t>
            </a:r>
            <a:r>
              <a:rPr lang="cs-CZ" dirty="0"/>
              <a:t>: </a:t>
            </a:r>
            <a:r>
              <a:rPr lang="cs-CZ" dirty="0" err="1"/>
              <a:t>neovaskularizace</a:t>
            </a:r>
            <a:r>
              <a:rPr lang="cs-CZ" dirty="0"/>
              <a:t> </a:t>
            </a:r>
            <a:r>
              <a:rPr lang="cs-CZ" dirty="0" err="1"/>
              <a:t>intraretinální</a:t>
            </a:r>
            <a:r>
              <a:rPr lang="cs-CZ" dirty="0"/>
              <a:t> , krvácení</a:t>
            </a:r>
          </a:p>
          <a:p>
            <a:r>
              <a:rPr lang="cs-CZ" dirty="0" err="1"/>
              <a:t>Proliferativní</a:t>
            </a:r>
            <a:r>
              <a:rPr lang="cs-CZ" dirty="0"/>
              <a:t> : </a:t>
            </a:r>
            <a:r>
              <a:rPr lang="cs-CZ" dirty="0" err="1"/>
              <a:t>preretinální</a:t>
            </a:r>
            <a:r>
              <a:rPr lang="cs-CZ" dirty="0"/>
              <a:t> </a:t>
            </a:r>
            <a:r>
              <a:rPr lang="cs-CZ" dirty="0" err="1"/>
              <a:t>neovaskularizace</a:t>
            </a:r>
            <a:r>
              <a:rPr lang="cs-CZ" dirty="0"/>
              <a:t>, krvácení, trakční odchlípení sítnice</a:t>
            </a:r>
          </a:p>
        </p:txBody>
      </p:sp>
    </p:spTree>
    <p:extLst>
      <p:ext uri="{BB962C8B-B14F-4D97-AF65-F5344CB8AC3E}">
        <p14:creationId xmlns:p14="http://schemas.microsoft.com/office/powerpoint/2010/main" val="394142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DR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Dispenzarizace</a:t>
            </a:r>
          </a:p>
          <a:p>
            <a:r>
              <a:rPr lang="cs-CZ" dirty="0"/>
              <a:t>Prostá bez </a:t>
            </a:r>
            <a:r>
              <a:rPr lang="cs-CZ" dirty="0" err="1"/>
              <a:t>makulopatie</a:t>
            </a:r>
            <a:r>
              <a:rPr lang="cs-CZ" dirty="0"/>
              <a:t> a </a:t>
            </a:r>
            <a:r>
              <a:rPr lang="cs-CZ" dirty="0" err="1"/>
              <a:t>neovaskularizací</a:t>
            </a:r>
            <a:r>
              <a:rPr lang="cs-CZ" dirty="0"/>
              <a:t>- sledování</a:t>
            </a:r>
          </a:p>
          <a:p>
            <a:r>
              <a:rPr lang="cs-CZ" dirty="0" err="1"/>
              <a:t>Neovaskularizace</a:t>
            </a:r>
            <a:r>
              <a:rPr lang="cs-CZ" dirty="0"/>
              <a:t>- laserová </a:t>
            </a:r>
            <a:r>
              <a:rPr lang="cs-CZ" dirty="0" err="1"/>
              <a:t>panretinální</a:t>
            </a:r>
            <a:r>
              <a:rPr lang="cs-CZ" dirty="0"/>
              <a:t> koagulace, </a:t>
            </a:r>
            <a:r>
              <a:rPr lang="cs-CZ" dirty="0" err="1"/>
              <a:t>antiVGF</a:t>
            </a:r>
            <a:endParaRPr lang="cs-CZ" dirty="0"/>
          </a:p>
          <a:p>
            <a:r>
              <a:rPr lang="cs-CZ" dirty="0"/>
              <a:t>Cystoidní makulární edém- laser, </a:t>
            </a:r>
            <a:r>
              <a:rPr lang="cs-CZ" dirty="0" err="1"/>
              <a:t>intravitreální</a:t>
            </a:r>
            <a:r>
              <a:rPr lang="cs-CZ" dirty="0"/>
              <a:t> kortikoidy, </a:t>
            </a:r>
            <a:r>
              <a:rPr lang="cs-CZ" dirty="0" err="1"/>
              <a:t>ozurdex</a:t>
            </a:r>
            <a:r>
              <a:rPr lang="cs-CZ" dirty="0"/>
              <a:t> implantát</a:t>
            </a:r>
          </a:p>
          <a:p>
            <a:r>
              <a:rPr lang="cs-CZ" dirty="0" err="1"/>
              <a:t>Preproliferativní</a:t>
            </a:r>
            <a:r>
              <a:rPr lang="cs-CZ" dirty="0"/>
              <a:t> DR- laser, </a:t>
            </a:r>
            <a:r>
              <a:rPr lang="cs-CZ" dirty="0" err="1"/>
              <a:t>antiVGF</a:t>
            </a:r>
            <a:r>
              <a:rPr lang="cs-CZ" dirty="0"/>
              <a:t>, PPV</a:t>
            </a:r>
          </a:p>
          <a:p>
            <a:r>
              <a:rPr lang="cs-CZ" dirty="0"/>
              <a:t>Trakční </a:t>
            </a:r>
            <a:r>
              <a:rPr lang="cs-CZ" dirty="0" err="1"/>
              <a:t>amoce</a:t>
            </a:r>
            <a:r>
              <a:rPr lang="cs-CZ" dirty="0"/>
              <a:t>- PPV, laser, vnitřní tamponády</a:t>
            </a:r>
          </a:p>
        </p:txBody>
      </p:sp>
    </p:spTree>
    <p:extLst>
      <p:ext uri="{BB962C8B-B14F-4D97-AF65-F5344CB8AC3E}">
        <p14:creationId xmlns:p14="http://schemas.microsoft.com/office/powerpoint/2010/main" val="147798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Dystrofie a degenerace sítnice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Pigmentová degenerace sítnice- koncentricky zúžené zorné pole, pigmentace podoby kostních buněk, šeroslepost, komplikovaná katarakta, atrofie zrakového nervu </a:t>
            </a:r>
            <a:r>
              <a:rPr lang="cs-CZ" dirty="0" err="1"/>
              <a:t>flava</a:t>
            </a:r>
            <a:r>
              <a:rPr lang="cs-CZ" dirty="0"/>
              <a:t>- ERG diagnostika</a:t>
            </a:r>
          </a:p>
          <a:p>
            <a:r>
              <a:rPr lang="cs-CZ" dirty="0"/>
              <a:t>Retinitis </a:t>
            </a:r>
            <a:r>
              <a:rPr lang="cs-CZ" dirty="0" err="1"/>
              <a:t>punctata</a:t>
            </a:r>
            <a:r>
              <a:rPr lang="cs-CZ" dirty="0"/>
              <a:t> </a:t>
            </a:r>
            <a:r>
              <a:rPr lang="cs-CZ" dirty="0" err="1"/>
              <a:t>albescens</a:t>
            </a:r>
            <a:r>
              <a:rPr lang="cs-CZ" dirty="0"/>
              <a:t>- podobné, ale bez progrese</a:t>
            </a:r>
          </a:p>
        </p:txBody>
      </p:sp>
    </p:spTree>
    <p:extLst>
      <p:ext uri="{BB962C8B-B14F-4D97-AF65-F5344CB8AC3E}">
        <p14:creationId xmlns:p14="http://schemas.microsoft.com/office/powerpoint/2010/main" val="320781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Makulární </a:t>
            </a:r>
            <a:r>
              <a:rPr lang="cs-CZ" dirty="0" err="1"/>
              <a:t>heredodegenerativní</a:t>
            </a:r>
            <a:r>
              <a:rPr lang="cs-CZ" dirty="0"/>
              <a:t>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Strargardtova</a:t>
            </a:r>
            <a:r>
              <a:rPr lang="cs-CZ" dirty="0"/>
              <a:t> choroba10-20let, pokles visu, pigmentace v </a:t>
            </a:r>
            <a:r>
              <a:rPr lang="cs-CZ" dirty="0" err="1"/>
              <a:t>makule</a:t>
            </a:r>
            <a:r>
              <a:rPr lang="cs-CZ" dirty="0"/>
              <a:t>, vyšetření EOG</a:t>
            </a:r>
          </a:p>
          <a:p>
            <a:r>
              <a:rPr lang="cs-CZ" dirty="0"/>
              <a:t>Fundus </a:t>
            </a:r>
            <a:r>
              <a:rPr lang="cs-CZ" dirty="0" err="1"/>
              <a:t>flavimaculatus</a:t>
            </a:r>
            <a:r>
              <a:rPr lang="cs-CZ" dirty="0"/>
              <a:t>- žlutavé fleky na fundu – obdoba </a:t>
            </a:r>
            <a:r>
              <a:rPr lang="cs-CZ" dirty="0" err="1"/>
              <a:t>Strargardtovy</a:t>
            </a:r>
            <a:r>
              <a:rPr lang="cs-CZ" dirty="0"/>
              <a:t> choroby</a:t>
            </a:r>
          </a:p>
          <a:p>
            <a:r>
              <a:rPr lang="cs-CZ" dirty="0" err="1"/>
              <a:t>Angiod</a:t>
            </a:r>
            <a:r>
              <a:rPr lang="cs-CZ" dirty="0"/>
              <a:t> </a:t>
            </a:r>
            <a:r>
              <a:rPr lang="cs-CZ" dirty="0" err="1"/>
              <a:t>streaks</a:t>
            </a:r>
            <a:r>
              <a:rPr lang="cs-CZ" dirty="0"/>
              <a:t>- trhliny </a:t>
            </a:r>
            <a:r>
              <a:rPr lang="cs-CZ" dirty="0" err="1"/>
              <a:t>Bruchovy</a:t>
            </a:r>
            <a:r>
              <a:rPr lang="cs-CZ" dirty="0"/>
              <a:t> membrány, ovlivňuje vidění pokud zasáhne </a:t>
            </a:r>
            <a:r>
              <a:rPr lang="cs-CZ" dirty="0" err="1"/>
              <a:t>makuly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17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serózní retinitis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Mladí muži, mikropsie, centrální skotom</a:t>
            </a:r>
          </a:p>
          <a:p>
            <a:r>
              <a:rPr lang="cs-CZ" dirty="0"/>
              <a:t>Léčba- sledování, laser, kortikoidy?</a:t>
            </a:r>
          </a:p>
        </p:txBody>
      </p:sp>
    </p:spTree>
    <p:extLst>
      <p:ext uri="{BB962C8B-B14F-4D97-AF65-F5344CB8AC3E}">
        <p14:creationId xmlns:p14="http://schemas.microsoft.com/office/powerpoint/2010/main" val="154642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Toxické poškození sítnice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Chlorochinová</a:t>
            </a:r>
            <a:r>
              <a:rPr lang="cs-CZ" dirty="0"/>
              <a:t> retinopatie, depozita i na rohovce</a:t>
            </a:r>
          </a:p>
          <a:p>
            <a:r>
              <a:rPr lang="cs-CZ" dirty="0"/>
              <a:t>Chlorpromazin</a:t>
            </a:r>
          </a:p>
          <a:p>
            <a:r>
              <a:rPr lang="cs-CZ" dirty="0" err="1"/>
              <a:t>Antiarytmika</a:t>
            </a:r>
            <a:endParaRPr lang="cs-CZ" dirty="0"/>
          </a:p>
          <a:p>
            <a:r>
              <a:rPr lang="cs-CZ" dirty="0" err="1"/>
              <a:t>tuberukulostatika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02" y="3207011"/>
            <a:ext cx="7481480" cy="27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Odchlípení sítnice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Vitreoretinální</a:t>
            </a:r>
            <a:r>
              <a:rPr lang="cs-CZ" dirty="0"/>
              <a:t> periferní </a:t>
            </a:r>
            <a:r>
              <a:rPr lang="cs-CZ" dirty="0" err="1"/>
              <a:t>degnerace</a:t>
            </a:r>
            <a:r>
              <a:rPr lang="cs-CZ" dirty="0"/>
              <a:t>- mřížková, </a:t>
            </a:r>
            <a:r>
              <a:rPr lang="cs-CZ" dirty="0" err="1"/>
              <a:t>white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preassure</a:t>
            </a:r>
            <a:r>
              <a:rPr lang="cs-CZ" dirty="0"/>
              <a:t>, </a:t>
            </a:r>
            <a:r>
              <a:rPr lang="cs-CZ" dirty="0" err="1"/>
              <a:t>mikrocystická</a:t>
            </a:r>
            <a:r>
              <a:rPr lang="cs-CZ" dirty="0"/>
              <a:t> degenerace</a:t>
            </a:r>
          </a:p>
          <a:p>
            <a:r>
              <a:rPr lang="cs-CZ" dirty="0"/>
              <a:t>Profylaktické laserové ošetření</a:t>
            </a:r>
          </a:p>
          <a:p>
            <a:r>
              <a:rPr lang="cs-CZ" dirty="0"/>
              <a:t>Léčba chirurgická</a:t>
            </a:r>
          </a:p>
          <a:p>
            <a:pPr lvl="1"/>
            <a:r>
              <a:rPr lang="cs-CZ" dirty="0"/>
              <a:t>zevní cesta- implantáty, kryoterapie, laser, </a:t>
            </a:r>
          </a:p>
          <a:p>
            <a:pPr lvl="1"/>
            <a:r>
              <a:rPr lang="cs-CZ" dirty="0"/>
              <a:t>Vnitřní cesta- pneumatická </a:t>
            </a:r>
            <a:r>
              <a:rPr lang="cs-CZ" dirty="0" err="1"/>
              <a:t>retinopexe</a:t>
            </a:r>
            <a:r>
              <a:rPr lang="cs-CZ" dirty="0"/>
              <a:t>, </a:t>
            </a:r>
            <a:r>
              <a:rPr lang="cs-CZ" dirty="0" err="1"/>
              <a:t>pars</a:t>
            </a:r>
            <a:r>
              <a:rPr lang="cs-CZ" dirty="0"/>
              <a:t> plana </a:t>
            </a:r>
            <a:r>
              <a:rPr lang="cs-CZ" dirty="0" err="1"/>
              <a:t>vitrektomie</a:t>
            </a:r>
            <a:r>
              <a:rPr lang="cs-CZ" dirty="0"/>
              <a:t>, laser, kryoterapie, </a:t>
            </a:r>
            <a:r>
              <a:rPr lang="cs-CZ" dirty="0" err="1"/>
              <a:t>diatermokoagulace</a:t>
            </a:r>
            <a:r>
              <a:rPr lang="cs-CZ" dirty="0"/>
              <a:t>, vnitřní tamponáda- expanzivní plyn- C3F8, SF6, silikonový olej</a:t>
            </a:r>
          </a:p>
        </p:txBody>
      </p:sp>
    </p:spTree>
    <p:extLst>
      <p:ext uri="{BB962C8B-B14F-4D97-AF65-F5344CB8AC3E}">
        <p14:creationId xmlns:p14="http://schemas.microsoft.com/office/powerpoint/2010/main" val="422585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Exkavace zrakového nervu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r="18169"/>
          <a:stretch/>
        </p:blipFill>
        <p:spPr>
          <a:xfrm rot="5400000">
            <a:off x="4230915" y="2073586"/>
            <a:ext cx="3730169" cy="3617976"/>
          </a:xfrm>
        </p:spPr>
      </p:pic>
    </p:spTree>
    <p:extLst>
      <p:ext uri="{BB962C8B-B14F-4D97-AF65-F5344CB8AC3E}">
        <p14:creationId xmlns:p14="http://schemas.microsoft.com/office/powerpoint/2010/main" val="88671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Vrstva nervových vláken</a:t>
            </a:r>
          </a:p>
          <a:p>
            <a:r>
              <a:rPr lang="cs-CZ" dirty="0"/>
              <a:t>Gangliové buňky</a:t>
            </a:r>
          </a:p>
          <a:p>
            <a:r>
              <a:rPr lang="cs-CZ" dirty="0" err="1"/>
              <a:t>Amakrinní</a:t>
            </a:r>
            <a:r>
              <a:rPr lang="cs-CZ" dirty="0"/>
              <a:t> buňky</a:t>
            </a:r>
          </a:p>
          <a:p>
            <a:r>
              <a:rPr lang="cs-CZ" dirty="0"/>
              <a:t>Bipolární buňky</a:t>
            </a:r>
          </a:p>
          <a:p>
            <a:r>
              <a:rPr lang="cs-CZ" dirty="0"/>
              <a:t>Horizontální buňky</a:t>
            </a:r>
          </a:p>
          <a:p>
            <a:r>
              <a:rPr lang="cs-CZ" dirty="0"/>
              <a:t>Tyčinky a čípky</a:t>
            </a:r>
          </a:p>
          <a:p>
            <a:r>
              <a:rPr lang="cs-CZ" dirty="0"/>
              <a:t>Pigmentový epitel</a:t>
            </a:r>
          </a:p>
        </p:txBody>
      </p:sp>
    </p:spTree>
    <p:extLst>
      <p:ext uri="{BB962C8B-B14F-4D97-AF65-F5344CB8AC3E}">
        <p14:creationId xmlns:p14="http://schemas.microsoft.com/office/powerpoint/2010/main" val="87617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Prostá DR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6440" y="2160588"/>
            <a:ext cx="4219157" cy="3881437"/>
          </a:xfrm>
        </p:spPr>
      </p:pic>
    </p:spTree>
    <p:extLst>
      <p:ext uri="{BB962C8B-B14F-4D97-AF65-F5344CB8AC3E}">
        <p14:creationId xmlns:p14="http://schemas.microsoft.com/office/powerpoint/2010/main" val="171411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Subretinální</a:t>
            </a:r>
            <a:r>
              <a:rPr lang="cs-CZ" dirty="0"/>
              <a:t> krvácení při </a:t>
            </a:r>
            <a:r>
              <a:rPr lang="cs-CZ" dirty="0" err="1"/>
              <a:t>angiosklerose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11307" r="31323" b="21648"/>
          <a:stretch/>
        </p:blipFill>
        <p:spPr>
          <a:xfrm rot="5400000">
            <a:off x="3549971" y="2055003"/>
            <a:ext cx="4165602" cy="4293770"/>
          </a:xfrm>
        </p:spPr>
      </p:pic>
    </p:spTree>
    <p:extLst>
      <p:ext uri="{BB962C8B-B14F-4D97-AF65-F5344CB8AC3E}">
        <p14:creationId xmlns:p14="http://schemas.microsoft.com/office/powerpoint/2010/main" val="69755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Makulární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23435" b="11640"/>
          <a:stretch/>
        </p:blipFill>
        <p:spPr>
          <a:xfrm rot="5400000">
            <a:off x="3468861" y="1670565"/>
            <a:ext cx="4644572" cy="4961045"/>
          </a:xfrm>
        </p:spPr>
      </p:pic>
    </p:spTree>
    <p:extLst>
      <p:ext uri="{BB962C8B-B14F-4D97-AF65-F5344CB8AC3E}">
        <p14:creationId xmlns:p14="http://schemas.microsoft.com/office/powerpoint/2010/main" val="238516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Ischemický edém optického nervu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5035" r="17111"/>
          <a:stretch/>
        </p:blipFill>
        <p:spPr>
          <a:xfrm rot="5400000">
            <a:off x="2987964" y="2556495"/>
            <a:ext cx="4880758" cy="3773714"/>
          </a:xfrm>
        </p:spPr>
      </p:pic>
    </p:spTree>
    <p:extLst>
      <p:ext uri="{BB962C8B-B14F-4D97-AF65-F5344CB8AC3E}">
        <p14:creationId xmlns:p14="http://schemas.microsoft.com/office/powerpoint/2010/main" val="358684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Neuroretinopatie</a:t>
            </a:r>
            <a:r>
              <a:rPr lang="cs-CZ" dirty="0"/>
              <a:t> </a:t>
            </a:r>
            <a:r>
              <a:rPr lang="cs-CZ" dirty="0" err="1"/>
              <a:t>hypertonica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0" r="17111"/>
          <a:stretch/>
        </p:blipFill>
        <p:spPr>
          <a:xfrm rot="5400000">
            <a:off x="3696163" y="2272024"/>
            <a:ext cx="4209146" cy="4077440"/>
          </a:xfrm>
        </p:spPr>
      </p:pic>
    </p:spTree>
    <p:extLst>
      <p:ext uri="{BB962C8B-B14F-4D97-AF65-F5344CB8AC3E}">
        <p14:creationId xmlns:p14="http://schemas.microsoft.com/office/powerpoint/2010/main" val="277884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Žilní okluze (</a:t>
            </a:r>
            <a:r>
              <a:rPr lang="cs-CZ" dirty="0" err="1"/>
              <a:t>periflebitida</a:t>
            </a:r>
            <a:r>
              <a:rPr lang="cs-CZ" dirty="0"/>
              <a:t>?)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15259"/>
          <a:stretch/>
        </p:blipFill>
        <p:spPr>
          <a:xfrm rot="5400000">
            <a:off x="3444656" y="1752656"/>
            <a:ext cx="4586517" cy="5029091"/>
          </a:xfrm>
        </p:spPr>
      </p:pic>
    </p:spTree>
    <p:extLst>
      <p:ext uri="{BB962C8B-B14F-4D97-AF65-F5344CB8AC3E}">
        <p14:creationId xmlns:p14="http://schemas.microsoft.com/office/powerpoint/2010/main" val="323310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Trakční odchlípení sítnice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69495" y="2160588"/>
            <a:ext cx="4013048" cy="3881437"/>
          </a:xfrm>
        </p:spPr>
      </p:pic>
    </p:spTree>
    <p:extLst>
      <p:ext uri="{BB962C8B-B14F-4D97-AF65-F5344CB8AC3E}">
        <p14:creationId xmlns:p14="http://schemas.microsoft.com/office/powerpoint/2010/main" val="428598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Fluorescenční angiografie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76842" y="2160588"/>
            <a:ext cx="5198353" cy="3881437"/>
          </a:xfrm>
        </p:spPr>
      </p:pic>
    </p:spTree>
    <p:extLst>
      <p:ext uri="{BB962C8B-B14F-4D97-AF65-F5344CB8AC3E}">
        <p14:creationId xmlns:p14="http://schemas.microsoft.com/office/powerpoint/2010/main" val="2065146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Neovaskularizace</a:t>
            </a:r>
            <a:r>
              <a:rPr lang="cs-CZ" dirty="0"/>
              <a:t> u VPMD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4730"/>
          <a:stretch/>
        </p:blipFill>
        <p:spPr>
          <a:xfrm rot="5400000">
            <a:off x="3398542" y="1946173"/>
            <a:ext cx="4557485" cy="4961375"/>
          </a:xfrm>
        </p:spPr>
      </p:pic>
    </p:spTree>
    <p:extLst>
      <p:ext uri="{BB962C8B-B14F-4D97-AF65-F5344CB8AC3E}">
        <p14:creationId xmlns:p14="http://schemas.microsoft.com/office/powerpoint/2010/main" val="262598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Amoce</a:t>
            </a:r>
            <a:r>
              <a:rPr lang="cs-CZ" dirty="0"/>
              <a:t> sítnice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0" b="14089"/>
          <a:stretch/>
        </p:blipFill>
        <p:spPr>
          <a:xfrm>
            <a:off x="3413056" y="2467429"/>
            <a:ext cx="4393261" cy="3976914"/>
          </a:xfrm>
        </p:spPr>
      </p:pic>
    </p:spTree>
    <p:extLst>
      <p:ext uri="{BB962C8B-B14F-4D97-AF65-F5344CB8AC3E}">
        <p14:creationId xmlns:p14="http://schemas.microsoft.com/office/powerpoint/2010/main" val="125618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sítnice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6402"/>
          <a:stretch/>
        </p:blipFill>
        <p:spPr>
          <a:xfrm rot="10800000">
            <a:off x="3294149" y="2257838"/>
            <a:ext cx="4848365" cy="4346162"/>
          </a:xfrm>
        </p:spPr>
      </p:pic>
    </p:spTree>
    <p:extLst>
      <p:ext uri="{BB962C8B-B14F-4D97-AF65-F5344CB8AC3E}">
        <p14:creationId xmlns:p14="http://schemas.microsoft.com/office/powerpoint/2010/main" val="590477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Makulární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11693"/>
          <a:stretch/>
        </p:blipFill>
        <p:spPr>
          <a:xfrm rot="5400000">
            <a:off x="3289299" y="1875632"/>
            <a:ext cx="4521198" cy="5443542"/>
          </a:xfrm>
        </p:spPr>
      </p:pic>
    </p:spTree>
    <p:extLst>
      <p:ext uri="{BB962C8B-B14F-4D97-AF65-F5344CB8AC3E}">
        <p14:creationId xmlns:p14="http://schemas.microsoft.com/office/powerpoint/2010/main" val="154402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PPV u trakční </a:t>
            </a:r>
            <a:r>
              <a:rPr lang="cs-CZ" dirty="0" err="1"/>
              <a:t>amoce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9"/>
          <a:stretch/>
        </p:blipFill>
        <p:spPr>
          <a:xfrm rot="16200000">
            <a:off x="3484211" y="2204845"/>
            <a:ext cx="4712494" cy="4366804"/>
          </a:xfrm>
        </p:spPr>
      </p:pic>
    </p:spTree>
    <p:extLst>
      <p:ext uri="{BB962C8B-B14F-4D97-AF65-F5344CB8AC3E}">
        <p14:creationId xmlns:p14="http://schemas.microsoft.com/office/powerpoint/2010/main" val="4166002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Okluze sítnicové žíly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8339"/>
          <a:stretch/>
        </p:blipFill>
        <p:spPr>
          <a:xfrm rot="5400000">
            <a:off x="4223655" y="1670619"/>
            <a:ext cx="3744690" cy="4351338"/>
          </a:xfrm>
        </p:spPr>
      </p:pic>
    </p:spTree>
    <p:extLst>
      <p:ext uri="{BB962C8B-B14F-4D97-AF65-F5344CB8AC3E}">
        <p14:creationId xmlns:p14="http://schemas.microsoft.com/office/powerpoint/2010/main" val="30807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774704"/>
            <a:ext cx="3536278" cy="3536278"/>
          </a:xfrm>
        </p:spPr>
      </p:pic>
    </p:spTree>
    <p:extLst>
      <p:ext uri="{BB962C8B-B14F-4D97-AF65-F5344CB8AC3E}">
        <p14:creationId xmlns:p14="http://schemas.microsoft.com/office/powerpoint/2010/main" val="953892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24" y="1872559"/>
            <a:ext cx="4826129" cy="4001299"/>
          </a:xfrm>
        </p:spPr>
      </p:pic>
    </p:spTree>
    <p:extLst>
      <p:ext uri="{BB962C8B-B14F-4D97-AF65-F5344CB8AC3E}">
        <p14:creationId xmlns:p14="http://schemas.microsoft.com/office/powerpoint/2010/main" val="365874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Pigmentová degenerace sítnice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4" y="2262981"/>
            <a:ext cx="4286250" cy="3676650"/>
          </a:xfrm>
        </p:spPr>
      </p:pic>
    </p:spTree>
    <p:extLst>
      <p:ext uri="{BB962C8B-B14F-4D97-AF65-F5344CB8AC3E}">
        <p14:creationId xmlns:p14="http://schemas.microsoft.com/office/powerpoint/2010/main" val="299168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Okluze arterie </a:t>
            </a:r>
            <a:r>
              <a:rPr lang="cs-CZ" dirty="0" err="1"/>
              <a:t>centeralis</a:t>
            </a:r>
            <a:r>
              <a:rPr lang="cs-CZ" dirty="0"/>
              <a:t> </a:t>
            </a:r>
            <a:r>
              <a:rPr lang="cs-CZ" dirty="0" err="1"/>
              <a:t>retinae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92" y="1910974"/>
            <a:ext cx="5945442" cy="4505324"/>
          </a:xfrm>
        </p:spPr>
      </p:pic>
    </p:spTree>
    <p:extLst>
      <p:ext uri="{BB962C8B-B14F-4D97-AF65-F5344CB8AC3E}">
        <p14:creationId xmlns:p14="http://schemas.microsoft.com/office/powerpoint/2010/main" val="149627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Okluze a </a:t>
            </a:r>
            <a:r>
              <a:rPr lang="cs-CZ" dirty="0" err="1"/>
              <a:t>cilioretinální</a:t>
            </a:r>
            <a:r>
              <a:rPr lang="cs-CZ" dirty="0"/>
              <a:t> arterie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74" y="1914729"/>
            <a:ext cx="6124558" cy="4641054"/>
          </a:xfrm>
        </p:spPr>
      </p:pic>
    </p:spTree>
    <p:extLst>
      <p:ext uri="{BB962C8B-B14F-4D97-AF65-F5344CB8AC3E}">
        <p14:creationId xmlns:p14="http://schemas.microsoft.com/office/powerpoint/2010/main" val="122313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36" y="2666215"/>
            <a:ext cx="2667608" cy="25151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10" y="2666215"/>
            <a:ext cx="3977037" cy="32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60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Histologie sítnice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12057" y="2160588"/>
            <a:ext cx="4527923" cy="3881437"/>
          </a:xfrm>
        </p:spPr>
      </p:pic>
    </p:spTree>
    <p:extLst>
      <p:ext uri="{BB962C8B-B14F-4D97-AF65-F5344CB8AC3E}">
        <p14:creationId xmlns:p14="http://schemas.microsoft.com/office/powerpoint/2010/main" val="341157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16807"/>
          <a:stretch/>
        </p:blipFill>
        <p:spPr>
          <a:xfrm rot="16200000">
            <a:off x="3578969" y="2708418"/>
            <a:ext cx="4091390" cy="3847042"/>
          </a:xfrm>
        </p:spPr>
      </p:pic>
    </p:spTree>
    <p:extLst>
      <p:ext uri="{BB962C8B-B14F-4D97-AF65-F5344CB8AC3E}">
        <p14:creationId xmlns:p14="http://schemas.microsoft.com/office/powerpoint/2010/main" val="323566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postižení sítnice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Venózní okluze (trombóza)</a:t>
            </a:r>
          </a:p>
          <a:p>
            <a:r>
              <a:rPr lang="cs-CZ" dirty="0"/>
              <a:t>Arteriální okluze, parciální a totální</a:t>
            </a:r>
          </a:p>
        </p:txBody>
      </p:sp>
    </p:spTree>
    <p:extLst>
      <p:ext uri="{BB962C8B-B14F-4D97-AF65-F5344CB8AC3E}">
        <p14:creationId xmlns:p14="http://schemas.microsoft.com/office/powerpoint/2010/main" val="137031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Okluze v. centr. </a:t>
            </a:r>
            <a:r>
              <a:rPr lang="cs-CZ" dirty="0" err="1"/>
              <a:t>retinae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Zánět, diabetes, poruchy hemokoagulace, hormonální léčba</a:t>
            </a:r>
          </a:p>
          <a:p>
            <a:r>
              <a:rPr lang="cs-CZ" dirty="0"/>
              <a:t>Antikoagulační a </a:t>
            </a:r>
            <a:r>
              <a:rPr lang="cs-CZ" dirty="0" err="1"/>
              <a:t>antiagregační</a:t>
            </a:r>
            <a:r>
              <a:rPr lang="cs-CZ" dirty="0"/>
              <a:t> léčba</a:t>
            </a:r>
          </a:p>
          <a:p>
            <a:r>
              <a:rPr lang="cs-CZ" dirty="0"/>
              <a:t>Etiologická léčba</a:t>
            </a:r>
          </a:p>
          <a:p>
            <a:r>
              <a:rPr lang="cs-CZ" dirty="0"/>
              <a:t>Pozdní následky: </a:t>
            </a:r>
            <a:r>
              <a:rPr lang="cs-CZ" dirty="0" err="1"/>
              <a:t>neovaskulární</a:t>
            </a:r>
            <a:r>
              <a:rPr lang="cs-CZ" dirty="0"/>
              <a:t> glaukom, laserová koagulace, </a:t>
            </a:r>
            <a:r>
              <a:rPr lang="cs-CZ" dirty="0" err="1"/>
              <a:t>antiVGF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341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Embolizace art. Centr. </a:t>
            </a:r>
            <a:r>
              <a:rPr lang="cs-CZ" dirty="0" err="1"/>
              <a:t>retinae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Zlomeniny dlouhých kostí, poruchy srdečního rytmu, arterioskleróza, </a:t>
            </a:r>
          </a:p>
          <a:p>
            <a:r>
              <a:rPr lang="cs-CZ" dirty="0"/>
              <a:t>Léčba: </a:t>
            </a:r>
            <a:r>
              <a:rPr lang="cs-CZ" dirty="0" err="1"/>
              <a:t>vasodilatancia</a:t>
            </a:r>
            <a:r>
              <a:rPr lang="cs-CZ" dirty="0"/>
              <a:t>, punkce přední komory, </a:t>
            </a:r>
            <a:r>
              <a:rPr lang="cs-CZ" dirty="0" err="1"/>
              <a:t>plasminogen</a:t>
            </a:r>
            <a:r>
              <a:rPr lang="cs-CZ" dirty="0"/>
              <a:t>, </a:t>
            </a:r>
            <a:r>
              <a:rPr lang="cs-CZ" dirty="0" err="1"/>
              <a:t>embolektomie</a:t>
            </a:r>
            <a:r>
              <a:rPr lang="cs-CZ" dirty="0"/>
              <a:t>, masáž bulbu</a:t>
            </a:r>
          </a:p>
        </p:txBody>
      </p:sp>
    </p:spTree>
    <p:extLst>
      <p:ext uri="{BB962C8B-B14F-4D97-AF65-F5344CB8AC3E}">
        <p14:creationId xmlns:p14="http://schemas.microsoft.com/office/powerpoint/2010/main" val="361842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Retinopatie nedonošených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narozené před 32.týdnema hmotnost menší než 1500g</a:t>
            </a:r>
          </a:p>
          <a:p>
            <a:r>
              <a:rPr lang="cs-CZ" dirty="0"/>
              <a:t>Nepřiměřená koncentrace kyslíku, hlídat poměr O2 a CO2</a:t>
            </a:r>
          </a:p>
          <a:p>
            <a:r>
              <a:rPr lang="cs-CZ" dirty="0"/>
              <a:t>Nezralost sítnice</a:t>
            </a:r>
          </a:p>
          <a:p>
            <a:r>
              <a:rPr lang="cs-CZ" dirty="0" err="1"/>
              <a:t>Fotokoagulace</a:t>
            </a:r>
            <a:r>
              <a:rPr lang="cs-CZ" dirty="0"/>
              <a:t>, laser, kryoterapie, </a:t>
            </a:r>
            <a:r>
              <a:rPr lang="cs-CZ" dirty="0" err="1"/>
              <a:t>antiVGF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35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cév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Vaskulitida sítnice (</a:t>
            </a:r>
            <a:r>
              <a:rPr lang="cs-CZ" dirty="0" err="1"/>
              <a:t>Ealesova</a:t>
            </a:r>
            <a:r>
              <a:rPr lang="cs-CZ" dirty="0"/>
              <a:t> choroba)- muži 18 – 30 let, krvácení, novotvořené cévy, </a:t>
            </a:r>
          </a:p>
          <a:p>
            <a:r>
              <a:rPr lang="cs-CZ" dirty="0" err="1"/>
              <a:t>Coatsova</a:t>
            </a:r>
            <a:r>
              <a:rPr lang="cs-CZ" dirty="0"/>
              <a:t> choroba: teleangiektázie- chlapci 10 – 20 let</a:t>
            </a:r>
          </a:p>
          <a:p>
            <a:r>
              <a:rPr lang="cs-CZ" dirty="0"/>
              <a:t>Cystoidní makulární edém- diabetický, při uveitidě, okluzi žíly, po intraokulární chirurgii</a:t>
            </a:r>
          </a:p>
          <a:p>
            <a:r>
              <a:rPr lang="cs-CZ" dirty="0"/>
              <a:t>Léčba: antikoagulační léčba, protizánětlivá- steroidy, </a:t>
            </a:r>
            <a:r>
              <a:rPr lang="cs-CZ" dirty="0" err="1"/>
              <a:t>antimetabolika</a:t>
            </a:r>
            <a:r>
              <a:rPr lang="cs-CZ" dirty="0"/>
              <a:t>, laserová léčba</a:t>
            </a:r>
          </a:p>
        </p:txBody>
      </p:sp>
    </p:spTree>
    <p:extLst>
      <p:ext uri="{BB962C8B-B14F-4D97-AF65-F5344CB8AC3E}">
        <p14:creationId xmlns:p14="http://schemas.microsoft.com/office/powerpoint/2010/main" val="344126867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417</TotalTime>
  <Words>474</Words>
  <Application>Microsoft Office PowerPoint</Application>
  <PresentationFormat>Širokoúhlá obrazovka</PresentationFormat>
  <Paragraphs>93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Trebuchet MS</vt:lpstr>
      <vt:lpstr>Wingdings 3</vt:lpstr>
      <vt:lpstr>Fazeta</vt:lpstr>
      <vt:lpstr>Onemocnění sítnice</vt:lpstr>
      <vt:lpstr>Anatomické poznámky</vt:lpstr>
      <vt:lpstr>Stavba sítnice</vt:lpstr>
      <vt:lpstr>Histologie sítnice</vt:lpstr>
      <vt:lpstr>Cévní postižení sítnice</vt:lpstr>
      <vt:lpstr>Okluze v. centr. retinae</vt:lpstr>
      <vt:lpstr>Embolizace art. Centr. retinae</vt:lpstr>
      <vt:lpstr>Retinopatie nedonošených</vt:lpstr>
      <vt:lpstr>Záněty cév</vt:lpstr>
      <vt:lpstr>Retinopatie u celkových onemocnění</vt:lpstr>
      <vt:lpstr>Prezentace aplikace PowerPoint</vt:lpstr>
      <vt:lpstr>Diabetická retinopatie</vt:lpstr>
      <vt:lpstr>Léčba DR</vt:lpstr>
      <vt:lpstr>Dystrofie a degenerace sítnice</vt:lpstr>
      <vt:lpstr>Makulární heredodegenerativní onemocnění</vt:lpstr>
      <vt:lpstr>Centrální serózní retinitis</vt:lpstr>
      <vt:lpstr>Toxické poškození sítnice</vt:lpstr>
      <vt:lpstr>Odchlípení sítnice</vt:lpstr>
      <vt:lpstr>Exkavace zrakového nervu</vt:lpstr>
      <vt:lpstr>Prostá DR</vt:lpstr>
      <vt:lpstr>Subretinální krvácení při angiosklerose</vt:lpstr>
      <vt:lpstr>Makulární degenerace</vt:lpstr>
      <vt:lpstr>Ischemický edém optického nervu</vt:lpstr>
      <vt:lpstr>Neuroretinopatie hypertonica</vt:lpstr>
      <vt:lpstr>Žilní okluze (periflebitida?)</vt:lpstr>
      <vt:lpstr>Trakční odchlípení sítnice</vt:lpstr>
      <vt:lpstr>Fluorescenční angiografie</vt:lpstr>
      <vt:lpstr>Neovaskularizace u VPMD</vt:lpstr>
      <vt:lpstr>Amoce sítnice</vt:lpstr>
      <vt:lpstr>Makulární degenerace</vt:lpstr>
      <vt:lpstr>PPV u trakční amoce</vt:lpstr>
      <vt:lpstr>Okluze sítnicové žíly</vt:lpstr>
      <vt:lpstr>Prezentace aplikace PowerPoint</vt:lpstr>
      <vt:lpstr>Prezentace aplikace PowerPoint</vt:lpstr>
      <vt:lpstr>Pigmentová degenerace sítnice</vt:lpstr>
      <vt:lpstr>Okluze arterie centeralis retinae</vt:lpstr>
      <vt:lpstr>Okluze a cilioretinální arterie</vt:lpstr>
      <vt:lpstr>ERG</vt:lpstr>
      <vt:lpstr>Prezentace aplikace PowerPoint</vt:lpstr>
      <vt:lpstr>PPV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sítnice</dc:title>
  <dc:creator>Svatopluk Synek</dc:creator>
  <cp:lastModifiedBy>Svatopluk Synek</cp:lastModifiedBy>
  <cp:revision>13</cp:revision>
  <dcterms:created xsi:type="dcterms:W3CDTF">2018-04-20T06:47:10Z</dcterms:created>
  <dcterms:modified xsi:type="dcterms:W3CDTF">2018-04-22T08:55:14Z</dcterms:modified>
</cp:coreProperties>
</file>