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93" r:id="rId6"/>
    <p:sldId id="298" r:id="rId7"/>
    <p:sldId id="29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87" r:id="rId23"/>
    <p:sldId id="274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90" r:id="rId34"/>
    <p:sldId id="283" r:id="rId35"/>
    <p:sldId id="286" r:id="rId36"/>
    <p:sldId id="288" r:id="rId37"/>
    <p:sldId id="289" r:id="rId38"/>
    <p:sldId id="291" r:id="rId39"/>
    <p:sldId id="292" r:id="rId40"/>
    <p:sldId id="295" r:id="rId41"/>
    <p:sldId id="296" r:id="rId42"/>
    <p:sldId id="294" r:id="rId43"/>
    <p:sldId id="271" r:id="rId44"/>
    <p:sldId id="276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69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65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73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6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38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17.03.2018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25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17.03.2018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05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17.03.2018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36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17.03.2018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9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17.03.2018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46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17.03.2018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23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6F99-E373-4D37-BD91-0F7D7D5207F0}" type="datetimeFigureOut">
              <a:rPr lang="cs-CZ" smtClean="0"/>
              <a:t>17.03.2018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76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Onemocnění rohovky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Synek, S.</a:t>
            </a:r>
          </a:p>
          <a:p>
            <a:r>
              <a:rPr lang="cs-CZ" dirty="0"/>
              <a:t>KOO</a:t>
            </a:r>
          </a:p>
        </p:txBody>
      </p:sp>
    </p:spTree>
    <p:extLst>
      <p:ext uri="{BB962C8B-B14F-4D97-AF65-F5344CB8AC3E}">
        <p14:creationId xmlns:p14="http://schemas.microsoft.com/office/powerpoint/2010/main" val="262895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Hojení rohovky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Vaskularizovanou</a:t>
            </a:r>
            <a:r>
              <a:rPr lang="cs-CZ" dirty="0"/>
              <a:t> granulační tkání</a:t>
            </a:r>
          </a:p>
          <a:p>
            <a:r>
              <a:rPr lang="cs-CZ" dirty="0"/>
              <a:t>Povrchová</a:t>
            </a:r>
          </a:p>
          <a:p>
            <a:r>
              <a:rPr lang="cs-CZ" dirty="0"/>
              <a:t>Hluboká vaskularizace</a:t>
            </a:r>
          </a:p>
        </p:txBody>
      </p:sp>
    </p:spTree>
    <p:extLst>
      <p:ext uri="{BB962C8B-B14F-4D97-AF65-F5344CB8AC3E}">
        <p14:creationId xmlns:p14="http://schemas.microsoft.com/office/powerpoint/2010/main" val="58062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rohovky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Štěrbinová lampa</a:t>
            </a:r>
          </a:p>
          <a:p>
            <a:r>
              <a:rPr lang="cs-CZ" dirty="0"/>
              <a:t>Barvení fluoresceinem při defektu</a:t>
            </a:r>
          </a:p>
          <a:p>
            <a:r>
              <a:rPr lang="cs-CZ" dirty="0"/>
              <a:t>Měření citlivosti rohovky </a:t>
            </a:r>
            <a:r>
              <a:rPr lang="cs-CZ" dirty="0" err="1"/>
              <a:t>anesteziometrem</a:t>
            </a:r>
            <a:endParaRPr lang="cs-CZ" dirty="0"/>
          </a:p>
          <a:p>
            <a:r>
              <a:rPr lang="cs-CZ" dirty="0" err="1"/>
              <a:t>pachymetrie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45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Záněty rohovky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Infekční</a:t>
            </a:r>
          </a:p>
          <a:p>
            <a:pPr lvl="1"/>
            <a:r>
              <a:rPr lang="cs-CZ" dirty="0"/>
              <a:t>Bakteriální</a:t>
            </a:r>
          </a:p>
          <a:p>
            <a:pPr lvl="1"/>
            <a:r>
              <a:rPr lang="cs-CZ" dirty="0"/>
              <a:t>Virové</a:t>
            </a:r>
          </a:p>
          <a:p>
            <a:pPr lvl="1"/>
            <a:r>
              <a:rPr lang="cs-CZ" dirty="0"/>
              <a:t>Plísňové</a:t>
            </a:r>
          </a:p>
          <a:p>
            <a:pPr lvl="1"/>
            <a:r>
              <a:rPr lang="cs-CZ" dirty="0"/>
              <a:t>Specifické</a:t>
            </a:r>
          </a:p>
          <a:p>
            <a:r>
              <a:rPr lang="cs-CZ" dirty="0"/>
              <a:t>Neinfekční</a:t>
            </a:r>
          </a:p>
          <a:p>
            <a:pPr lvl="1"/>
            <a:r>
              <a:rPr lang="cs-CZ" dirty="0"/>
              <a:t>Degenerace</a:t>
            </a:r>
          </a:p>
          <a:p>
            <a:pPr lvl="1"/>
            <a:r>
              <a:rPr lang="cs-CZ" dirty="0"/>
              <a:t>Kontaktní čočky</a:t>
            </a:r>
          </a:p>
        </p:txBody>
      </p:sp>
    </p:spTree>
    <p:extLst>
      <p:ext uri="{BB962C8B-B14F-4D97-AF65-F5344CB8AC3E}">
        <p14:creationId xmlns:p14="http://schemas.microsoft.com/office/powerpoint/2010/main" val="55784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Bakteriální záněty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Streptococcus pneumonie, Staphylococcus </a:t>
            </a:r>
            <a:r>
              <a:rPr lang="cs-CZ" dirty="0" err="1"/>
              <a:t>epidermidis</a:t>
            </a:r>
            <a:r>
              <a:rPr lang="cs-CZ" dirty="0"/>
              <a:t>, </a:t>
            </a:r>
            <a:r>
              <a:rPr lang="cs-CZ" dirty="0" err="1"/>
              <a:t>aureaus</a:t>
            </a:r>
            <a:r>
              <a:rPr lang="cs-CZ" dirty="0"/>
              <a:t>, proteus, </a:t>
            </a:r>
            <a:r>
              <a:rPr lang="cs-CZ" dirty="0" err="1"/>
              <a:t>moraxella</a:t>
            </a:r>
            <a:r>
              <a:rPr lang="cs-CZ" dirty="0"/>
              <a:t> </a:t>
            </a:r>
          </a:p>
          <a:p>
            <a:r>
              <a:rPr lang="cs-CZ" dirty="0"/>
              <a:t>Obávané jsou záněty u gonokokové infekce, </a:t>
            </a:r>
            <a:r>
              <a:rPr lang="cs-CZ" dirty="0" err="1"/>
              <a:t>diphterie</a:t>
            </a:r>
            <a:r>
              <a:rPr lang="cs-CZ" dirty="0"/>
              <a:t>, Streptococcus pyogenes, </a:t>
            </a:r>
            <a:r>
              <a:rPr lang="cs-CZ" dirty="0" err="1"/>
              <a:t>pseudomonas</a:t>
            </a:r>
            <a:r>
              <a:rPr lang="cs-CZ" dirty="0"/>
              <a:t> aeruginosa</a:t>
            </a:r>
          </a:p>
          <a:p>
            <a:r>
              <a:rPr lang="cs-CZ" dirty="0"/>
              <a:t>Odběr kultivace</a:t>
            </a:r>
          </a:p>
          <a:p>
            <a:r>
              <a:rPr lang="cs-CZ" dirty="0"/>
              <a:t>Průplach slzných cest </a:t>
            </a:r>
          </a:p>
          <a:p>
            <a:r>
              <a:rPr lang="cs-CZ" dirty="0"/>
              <a:t>Antibiotika, atropin</a:t>
            </a:r>
          </a:p>
        </p:txBody>
      </p:sp>
    </p:spTree>
    <p:extLst>
      <p:ext uri="{BB962C8B-B14F-4D97-AF65-F5344CB8AC3E}">
        <p14:creationId xmlns:p14="http://schemas.microsoft.com/office/powerpoint/2010/main" val="393301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Virové záněty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Herpes simplex- keratitis </a:t>
            </a:r>
            <a:r>
              <a:rPr lang="cs-CZ" dirty="0" err="1"/>
              <a:t>dendritica</a:t>
            </a:r>
            <a:r>
              <a:rPr lang="cs-CZ" dirty="0"/>
              <a:t>- anestezie rohovky</a:t>
            </a:r>
          </a:p>
          <a:p>
            <a:r>
              <a:rPr lang="cs-CZ" dirty="0"/>
              <a:t>Keratitis </a:t>
            </a:r>
            <a:r>
              <a:rPr lang="cs-CZ" dirty="0" err="1"/>
              <a:t>disciformis</a:t>
            </a:r>
            <a:r>
              <a:rPr lang="cs-CZ" dirty="0"/>
              <a:t>- hluboký zánět –</a:t>
            </a:r>
            <a:r>
              <a:rPr lang="cs-CZ" dirty="0" err="1"/>
              <a:t>metaherpetická</a:t>
            </a:r>
            <a:r>
              <a:rPr lang="cs-CZ" dirty="0"/>
              <a:t> léze</a:t>
            </a:r>
          </a:p>
          <a:p>
            <a:r>
              <a:rPr lang="cs-CZ" dirty="0"/>
              <a:t>Herpes </a:t>
            </a:r>
            <a:r>
              <a:rPr lang="cs-CZ" dirty="0" err="1"/>
              <a:t>zoster</a:t>
            </a:r>
            <a:r>
              <a:rPr lang="cs-CZ" dirty="0"/>
              <a:t>- </a:t>
            </a:r>
            <a:r>
              <a:rPr lang="cs-CZ" dirty="0" err="1"/>
              <a:t>varicella</a:t>
            </a:r>
            <a:r>
              <a:rPr lang="cs-CZ" dirty="0"/>
              <a:t> virus- postižena první větev trojklanného nervu- kůže, rohovka, </a:t>
            </a:r>
            <a:r>
              <a:rPr lang="cs-CZ" dirty="0" err="1"/>
              <a:t>iridocyklitida</a:t>
            </a:r>
            <a:endParaRPr lang="cs-CZ" dirty="0"/>
          </a:p>
          <a:p>
            <a:r>
              <a:rPr lang="cs-CZ" dirty="0" err="1"/>
              <a:t>Keratokonjuktivitis</a:t>
            </a:r>
            <a:r>
              <a:rPr lang="cs-CZ" dirty="0"/>
              <a:t> </a:t>
            </a:r>
            <a:r>
              <a:rPr lang="cs-CZ"/>
              <a:t>epidemica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32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Záněty rohovky u zvláštní přecitlivělosti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Keratitis </a:t>
            </a:r>
            <a:r>
              <a:rPr lang="cs-CZ" dirty="0" err="1"/>
              <a:t>disciformis</a:t>
            </a:r>
            <a:r>
              <a:rPr lang="cs-CZ" dirty="0"/>
              <a:t>- </a:t>
            </a:r>
            <a:r>
              <a:rPr lang="cs-CZ" dirty="0" err="1"/>
              <a:t>metaherpetická</a:t>
            </a:r>
            <a:r>
              <a:rPr lang="cs-CZ" dirty="0"/>
              <a:t> infekce</a:t>
            </a:r>
          </a:p>
          <a:p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corneae</a:t>
            </a:r>
            <a:r>
              <a:rPr lang="cs-CZ" dirty="0"/>
              <a:t> </a:t>
            </a:r>
            <a:r>
              <a:rPr lang="cs-CZ" dirty="0" err="1"/>
              <a:t>rodens</a:t>
            </a:r>
            <a:r>
              <a:rPr lang="cs-CZ" dirty="0"/>
              <a:t> (</a:t>
            </a:r>
            <a:r>
              <a:rPr lang="cs-CZ" dirty="0" err="1"/>
              <a:t>Moorenův</a:t>
            </a:r>
            <a:r>
              <a:rPr lang="cs-CZ" dirty="0"/>
              <a:t> vřed)</a:t>
            </a:r>
          </a:p>
          <a:p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corneae</a:t>
            </a:r>
            <a:r>
              <a:rPr lang="cs-CZ" dirty="0"/>
              <a:t> </a:t>
            </a:r>
            <a:r>
              <a:rPr lang="cs-CZ" dirty="0" err="1"/>
              <a:t>marginale</a:t>
            </a:r>
            <a:r>
              <a:rPr lang="cs-CZ" dirty="0"/>
              <a:t>- starší osoby, chronická </a:t>
            </a:r>
            <a:r>
              <a:rPr lang="cs-CZ" dirty="0" err="1"/>
              <a:t>stafylococcová</a:t>
            </a:r>
            <a:r>
              <a:rPr lang="cs-CZ" dirty="0"/>
              <a:t> infekce, exotoxiny</a:t>
            </a:r>
          </a:p>
          <a:p>
            <a:r>
              <a:rPr lang="cs-CZ" dirty="0"/>
              <a:t>Keratitis </a:t>
            </a:r>
            <a:r>
              <a:rPr lang="cs-CZ" dirty="0" err="1"/>
              <a:t>flectenulosa</a:t>
            </a:r>
            <a:endParaRPr lang="cs-CZ" dirty="0"/>
          </a:p>
          <a:p>
            <a:r>
              <a:rPr lang="cs-CZ" dirty="0"/>
              <a:t>Keratitis </a:t>
            </a:r>
            <a:r>
              <a:rPr lang="cs-CZ" dirty="0" err="1"/>
              <a:t>parenchymatosa</a:t>
            </a:r>
            <a:r>
              <a:rPr lang="cs-CZ" dirty="0"/>
              <a:t>- příjice, tbc, i u vrozené příjice</a:t>
            </a:r>
          </a:p>
          <a:p>
            <a:r>
              <a:rPr lang="cs-CZ" dirty="0"/>
              <a:t>Keratitis e </a:t>
            </a:r>
            <a:r>
              <a:rPr lang="cs-CZ" dirty="0" err="1"/>
              <a:t>rosacea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570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Degenerace rohovky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Marginální ztenčení rohovky- senilní marginální degenerace</a:t>
            </a:r>
          </a:p>
          <a:p>
            <a:r>
              <a:rPr lang="cs-CZ" dirty="0" err="1"/>
              <a:t>Arcus</a:t>
            </a:r>
            <a:r>
              <a:rPr lang="cs-CZ" dirty="0"/>
              <a:t> </a:t>
            </a:r>
            <a:r>
              <a:rPr lang="cs-CZ" dirty="0" err="1"/>
              <a:t>senilis</a:t>
            </a:r>
            <a:r>
              <a:rPr lang="cs-CZ" dirty="0"/>
              <a:t>, </a:t>
            </a:r>
            <a:r>
              <a:rPr lang="cs-CZ" dirty="0" err="1"/>
              <a:t>arcus</a:t>
            </a:r>
            <a:r>
              <a:rPr lang="cs-CZ" dirty="0"/>
              <a:t> </a:t>
            </a:r>
            <a:r>
              <a:rPr lang="cs-CZ" dirty="0" err="1"/>
              <a:t>lipoides</a:t>
            </a:r>
            <a:endParaRPr lang="cs-CZ" dirty="0"/>
          </a:p>
          <a:p>
            <a:r>
              <a:rPr lang="cs-CZ" dirty="0" err="1"/>
              <a:t>Keratopatie</a:t>
            </a:r>
            <a:r>
              <a:rPr lang="cs-CZ" dirty="0"/>
              <a:t> </a:t>
            </a:r>
            <a:r>
              <a:rPr lang="cs-CZ" dirty="0" err="1"/>
              <a:t>zonularis</a:t>
            </a:r>
            <a:endParaRPr lang="cs-CZ" dirty="0"/>
          </a:p>
          <a:p>
            <a:r>
              <a:rPr lang="cs-CZ" dirty="0" err="1"/>
              <a:t>Keratomalacia</a:t>
            </a:r>
            <a:r>
              <a:rPr lang="cs-CZ" dirty="0"/>
              <a:t>- karence vitaminu A</a:t>
            </a:r>
          </a:p>
          <a:p>
            <a:r>
              <a:rPr lang="cs-CZ" dirty="0"/>
              <a:t>Keratitis </a:t>
            </a:r>
            <a:r>
              <a:rPr lang="cs-CZ" dirty="0" err="1"/>
              <a:t>neuroparalytica</a:t>
            </a:r>
            <a:endParaRPr lang="cs-CZ" dirty="0"/>
          </a:p>
          <a:p>
            <a:r>
              <a:rPr lang="cs-CZ" dirty="0"/>
              <a:t>Keratitis e </a:t>
            </a:r>
            <a:r>
              <a:rPr lang="cs-CZ" dirty="0" err="1"/>
              <a:t>lagophthalmo</a:t>
            </a:r>
            <a:endParaRPr lang="cs-CZ" dirty="0"/>
          </a:p>
          <a:p>
            <a:r>
              <a:rPr lang="cs-CZ" dirty="0"/>
              <a:t>Recidivující erose rohovky</a:t>
            </a:r>
          </a:p>
        </p:txBody>
      </p:sp>
    </p:spTree>
    <p:extLst>
      <p:ext uri="{BB962C8B-B14F-4D97-AF65-F5344CB8AC3E}">
        <p14:creationId xmlns:p14="http://schemas.microsoft.com/office/powerpoint/2010/main" val="255620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Cornea</a:t>
            </a:r>
            <a:r>
              <a:rPr lang="cs-CZ" dirty="0"/>
              <a:t> </a:t>
            </a:r>
            <a:r>
              <a:rPr lang="cs-CZ" dirty="0" err="1"/>
              <a:t>guttata</a:t>
            </a:r>
            <a:r>
              <a:rPr lang="cs-CZ" dirty="0"/>
              <a:t>- Fuchsova endoteliální dystrofie</a:t>
            </a:r>
          </a:p>
          <a:p>
            <a:r>
              <a:rPr lang="cs-CZ" dirty="0" err="1"/>
              <a:t>Keratokonus</a:t>
            </a:r>
            <a:r>
              <a:rPr lang="cs-CZ" dirty="0"/>
              <a:t>- </a:t>
            </a:r>
            <a:r>
              <a:rPr lang="cs-CZ" dirty="0" err="1"/>
              <a:t>Fleischerův</a:t>
            </a:r>
            <a:r>
              <a:rPr lang="cs-CZ" dirty="0"/>
              <a:t> prstenec- </a:t>
            </a:r>
            <a:r>
              <a:rPr lang="cs-CZ" dirty="0" err="1"/>
              <a:t>Fe</a:t>
            </a:r>
            <a:r>
              <a:rPr lang="cs-CZ" dirty="0"/>
              <a:t> v epitelu při bázi</a:t>
            </a:r>
          </a:p>
          <a:p>
            <a:r>
              <a:rPr lang="cs-CZ" dirty="0"/>
              <a:t>Hereditární rohovkové dystrofie- epiteliální, </a:t>
            </a:r>
            <a:r>
              <a:rPr lang="cs-CZ" dirty="0" err="1"/>
              <a:t>stromální</a:t>
            </a:r>
            <a:r>
              <a:rPr lang="cs-CZ" dirty="0"/>
              <a:t>, endoteliální</a:t>
            </a:r>
          </a:p>
        </p:txBody>
      </p:sp>
    </p:spTree>
    <p:extLst>
      <p:ext uri="{BB962C8B-B14F-4D97-AF65-F5344CB8AC3E}">
        <p14:creationId xmlns:p14="http://schemas.microsoft.com/office/powerpoint/2010/main" val="139891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Depozita v rohovce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Hematogenní zbarvení- při masivním krvácení do přední komory</a:t>
            </a:r>
          </a:p>
          <a:p>
            <a:r>
              <a:rPr lang="cs-CZ" dirty="0" err="1"/>
              <a:t>Kayser-Fleischerův</a:t>
            </a:r>
            <a:r>
              <a:rPr lang="cs-CZ" dirty="0"/>
              <a:t> prstenec zelený v endotelu, při Wilsonově </a:t>
            </a:r>
            <a:r>
              <a:rPr lang="cs-CZ" dirty="0" err="1"/>
              <a:t>hepatolentikulární</a:t>
            </a:r>
            <a:r>
              <a:rPr lang="cs-CZ" dirty="0"/>
              <a:t> degenerace- porucha </a:t>
            </a:r>
            <a:r>
              <a:rPr lang="cs-CZ" dirty="0" err="1"/>
              <a:t>ceruloplasminu</a:t>
            </a:r>
            <a:endParaRPr lang="cs-CZ" dirty="0"/>
          </a:p>
          <a:p>
            <a:r>
              <a:rPr lang="cs-CZ" dirty="0" err="1"/>
              <a:t>Chlorochinová</a:t>
            </a:r>
            <a:r>
              <a:rPr lang="cs-CZ" dirty="0"/>
              <a:t> (i jiné lékové) </a:t>
            </a:r>
            <a:r>
              <a:rPr lang="cs-CZ" dirty="0" err="1"/>
              <a:t>keratopatie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670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Chirurgie rohovky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Keratoplastika</a:t>
            </a:r>
          </a:p>
          <a:p>
            <a:pPr lvl="1"/>
            <a:r>
              <a:rPr lang="cs-CZ" dirty="0"/>
              <a:t>Perforující</a:t>
            </a:r>
          </a:p>
          <a:p>
            <a:pPr lvl="1"/>
            <a:r>
              <a:rPr lang="cs-CZ" dirty="0"/>
              <a:t>Lamelární</a:t>
            </a:r>
          </a:p>
          <a:p>
            <a:pPr lvl="1"/>
            <a:r>
              <a:rPr lang="cs-CZ" dirty="0"/>
              <a:t>Endotelová</a:t>
            </a:r>
          </a:p>
          <a:p>
            <a:r>
              <a:rPr lang="cs-CZ" dirty="0" err="1"/>
              <a:t>Keratoprotéza</a:t>
            </a:r>
            <a:endParaRPr lang="cs-CZ" dirty="0"/>
          </a:p>
          <a:p>
            <a:r>
              <a:rPr lang="cs-CZ" dirty="0"/>
              <a:t>Refrakční chirurgie- PRK, LASIK, EPILASIK, </a:t>
            </a:r>
            <a:r>
              <a:rPr lang="cs-CZ" dirty="0" err="1"/>
              <a:t>Femto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95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Anatomické poznámky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Dlaždicový epitel</a:t>
            </a:r>
          </a:p>
          <a:p>
            <a:r>
              <a:rPr lang="cs-CZ" dirty="0" err="1"/>
              <a:t>Bowmanova</a:t>
            </a:r>
            <a:r>
              <a:rPr lang="cs-CZ" dirty="0"/>
              <a:t> membrána</a:t>
            </a:r>
          </a:p>
          <a:p>
            <a:r>
              <a:rPr lang="cs-CZ" dirty="0"/>
              <a:t>Stroma</a:t>
            </a:r>
          </a:p>
          <a:p>
            <a:r>
              <a:rPr lang="cs-CZ" dirty="0" err="1"/>
              <a:t>Descemetova</a:t>
            </a:r>
            <a:r>
              <a:rPr lang="cs-CZ" dirty="0"/>
              <a:t> membrána</a:t>
            </a:r>
          </a:p>
          <a:p>
            <a:r>
              <a:rPr lang="cs-CZ" dirty="0"/>
              <a:t>endotel</a:t>
            </a:r>
          </a:p>
        </p:txBody>
      </p:sp>
    </p:spTree>
    <p:extLst>
      <p:ext uri="{BB962C8B-B14F-4D97-AF65-F5344CB8AC3E}">
        <p14:creationId xmlns:p14="http://schemas.microsoft.com/office/powerpoint/2010/main" val="285929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" y="500062"/>
            <a:ext cx="10515600" cy="1325563"/>
          </a:xfrm>
        </p:spPr>
        <p:txBody>
          <a:bodyPr/>
          <a:lstStyle/>
          <a:p>
            <a:r>
              <a:rPr lang="cs-CZ" dirty="0"/>
              <a:t>Marginální degenerace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r="15172"/>
          <a:stretch/>
        </p:blipFill>
        <p:spPr>
          <a:xfrm rot="5400000">
            <a:off x="4271913" y="1769449"/>
            <a:ext cx="3648173" cy="4351338"/>
          </a:xfrm>
        </p:spPr>
      </p:pic>
    </p:spTree>
    <p:extLst>
      <p:ext uri="{BB962C8B-B14F-4D97-AF65-F5344CB8AC3E}">
        <p14:creationId xmlns:p14="http://schemas.microsoft.com/office/powerpoint/2010/main" val="4046206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Pupilární nitrooční čočka (sputnik)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21760" r="14032"/>
          <a:stretch/>
        </p:blipFill>
        <p:spPr>
          <a:xfrm>
            <a:off x="4157220" y="3016576"/>
            <a:ext cx="3912123" cy="2728173"/>
          </a:xfrm>
        </p:spPr>
      </p:pic>
    </p:spTree>
    <p:extLst>
      <p:ext uri="{BB962C8B-B14F-4D97-AF65-F5344CB8AC3E}">
        <p14:creationId xmlns:p14="http://schemas.microsoft.com/office/powerpoint/2010/main" val="564336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corneae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hypopyo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2" r="17103"/>
          <a:stretch/>
        </p:blipFill>
        <p:spPr>
          <a:xfrm rot="16200000">
            <a:off x="4168218" y="2380770"/>
            <a:ext cx="3855563" cy="3486912"/>
          </a:xfrm>
        </p:spPr>
      </p:pic>
    </p:spTree>
    <p:extLst>
      <p:ext uri="{BB962C8B-B14F-4D97-AF65-F5344CB8AC3E}">
        <p14:creationId xmlns:p14="http://schemas.microsoft.com/office/powerpoint/2010/main" val="1385544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Endokrinní </a:t>
            </a:r>
            <a:r>
              <a:rPr lang="cs-CZ" dirty="0" err="1"/>
              <a:t>orbitopatie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r="21055"/>
          <a:stretch/>
        </p:blipFill>
        <p:spPr>
          <a:xfrm rot="16200000">
            <a:off x="4479303" y="2057903"/>
            <a:ext cx="3233394" cy="3944112"/>
          </a:xfrm>
        </p:spPr>
      </p:pic>
    </p:spTree>
    <p:extLst>
      <p:ext uri="{BB962C8B-B14F-4D97-AF65-F5344CB8AC3E}">
        <p14:creationId xmlns:p14="http://schemas.microsoft.com/office/powerpoint/2010/main" val="2633442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Nesmáčivý defekt rohovky po marginálním vředu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4718"/>
          <a:stretch/>
        </p:blipFill>
        <p:spPr>
          <a:xfrm rot="5400000">
            <a:off x="4271913" y="2840375"/>
            <a:ext cx="3648173" cy="3642360"/>
          </a:xfrm>
        </p:spPr>
      </p:pic>
    </p:spTree>
    <p:extLst>
      <p:ext uri="{BB962C8B-B14F-4D97-AF65-F5344CB8AC3E}">
        <p14:creationId xmlns:p14="http://schemas.microsoft.com/office/powerpoint/2010/main" val="2289888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Rosacea</a:t>
            </a:r>
            <a:r>
              <a:rPr lang="cs-CZ" dirty="0"/>
              <a:t> keratitis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4"/>
          <a:stretch/>
        </p:blipFill>
        <p:spPr>
          <a:xfrm rot="16200000">
            <a:off x="4318764" y="1967129"/>
            <a:ext cx="3554471" cy="4351338"/>
          </a:xfrm>
        </p:spPr>
      </p:pic>
    </p:spTree>
    <p:extLst>
      <p:ext uri="{BB962C8B-B14F-4D97-AF65-F5344CB8AC3E}">
        <p14:creationId xmlns:p14="http://schemas.microsoft.com/office/powerpoint/2010/main" val="2532970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Endoftalmitida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r="16001"/>
          <a:stretch/>
        </p:blipFill>
        <p:spPr>
          <a:xfrm rot="16200000">
            <a:off x="4248346" y="1887283"/>
            <a:ext cx="3695307" cy="4351338"/>
          </a:xfrm>
        </p:spPr>
      </p:pic>
    </p:spTree>
    <p:extLst>
      <p:ext uri="{BB962C8B-B14F-4D97-AF65-F5344CB8AC3E}">
        <p14:creationId xmlns:p14="http://schemas.microsoft.com/office/powerpoint/2010/main" val="3193472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Flykténová</a:t>
            </a:r>
            <a:r>
              <a:rPr lang="cs-CZ" dirty="0"/>
              <a:t> keratitis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6917"/>
          <a:stretch/>
        </p:blipFill>
        <p:spPr>
          <a:xfrm rot="5400000">
            <a:off x="4238918" y="1831756"/>
            <a:ext cx="3714164" cy="4255008"/>
          </a:xfrm>
        </p:spPr>
      </p:pic>
    </p:spTree>
    <p:extLst>
      <p:ext uri="{BB962C8B-B14F-4D97-AF65-F5344CB8AC3E}">
        <p14:creationId xmlns:p14="http://schemas.microsoft.com/office/powerpoint/2010/main" val="2864103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Marginální rohovkový vřed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" b="27803"/>
          <a:stretch/>
        </p:blipFill>
        <p:spPr>
          <a:xfrm rot="10800000">
            <a:off x="4648376" y="3035431"/>
            <a:ext cx="2895248" cy="2922309"/>
          </a:xfrm>
        </p:spPr>
      </p:pic>
    </p:spTree>
    <p:extLst>
      <p:ext uri="{BB962C8B-B14F-4D97-AF65-F5344CB8AC3E}">
        <p14:creationId xmlns:p14="http://schemas.microsoft.com/office/powerpoint/2010/main" val="1532143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Podspojivková</a:t>
            </a:r>
            <a:r>
              <a:rPr lang="cs-CZ" dirty="0"/>
              <a:t> injekce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5729"/>
          <a:stretch/>
        </p:blipFill>
        <p:spPr>
          <a:xfrm rot="16200000">
            <a:off x="4144651" y="2205479"/>
            <a:ext cx="3902697" cy="3733800"/>
          </a:xfrm>
        </p:spPr>
      </p:pic>
    </p:spTree>
    <p:extLst>
      <p:ext uri="{BB962C8B-B14F-4D97-AF65-F5344CB8AC3E}">
        <p14:creationId xmlns:p14="http://schemas.microsoft.com/office/powerpoint/2010/main" val="249245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Nervová zakončení v rohovce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2254"/>
            <a:ext cx="4289266" cy="4289266"/>
          </a:xfrm>
        </p:spPr>
      </p:pic>
    </p:spTree>
    <p:extLst>
      <p:ext uri="{BB962C8B-B14F-4D97-AF65-F5344CB8AC3E}">
        <p14:creationId xmlns:p14="http://schemas.microsoft.com/office/powerpoint/2010/main" val="832341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Keratokonus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6" r="21195"/>
          <a:stretch/>
        </p:blipFill>
        <p:spPr>
          <a:xfrm rot="16200000">
            <a:off x="4714973" y="2159319"/>
            <a:ext cx="2762053" cy="3288792"/>
          </a:xfrm>
        </p:spPr>
      </p:pic>
    </p:spTree>
    <p:extLst>
      <p:ext uri="{BB962C8B-B14F-4D97-AF65-F5344CB8AC3E}">
        <p14:creationId xmlns:p14="http://schemas.microsoft.com/office/powerpoint/2010/main" val="2043065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Heredodegenerativní</a:t>
            </a:r>
            <a:r>
              <a:rPr lang="cs-CZ" dirty="0"/>
              <a:t> onemocnění rohovky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1"/>
          <a:stretch/>
        </p:blipFill>
        <p:spPr>
          <a:xfrm>
            <a:off x="586313" y="2031814"/>
            <a:ext cx="3052467" cy="315292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r="14032"/>
          <a:stretch/>
        </p:blipFill>
        <p:spPr>
          <a:xfrm rot="16200000">
            <a:off x="4152271" y="2366629"/>
            <a:ext cx="3751871" cy="34869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1" r="35856"/>
          <a:stretch/>
        </p:blipFill>
        <p:spPr>
          <a:xfrm rot="16200000">
            <a:off x="9323675" y="2399624"/>
            <a:ext cx="1875934" cy="34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06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Moorenův</a:t>
            </a:r>
            <a:r>
              <a:rPr lang="cs-CZ" dirty="0"/>
              <a:t> vřed- vyhojený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r="26553"/>
          <a:stretch/>
        </p:blipFill>
        <p:spPr>
          <a:xfrm rot="5400000">
            <a:off x="4479302" y="2435758"/>
            <a:ext cx="3233396" cy="3791712"/>
          </a:xfrm>
        </p:spPr>
      </p:pic>
    </p:spTree>
    <p:extLst>
      <p:ext uri="{BB962C8B-B14F-4D97-AF65-F5344CB8AC3E}">
        <p14:creationId xmlns:p14="http://schemas.microsoft.com/office/powerpoint/2010/main" val="3056228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keratokonus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r="18807"/>
          <a:stretch/>
        </p:blipFill>
        <p:spPr>
          <a:xfrm rot="5400000">
            <a:off x="4323762" y="2196950"/>
            <a:ext cx="3544476" cy="3486912"/>
          </a:xfrm>
        </p:spPr>
      </p:pic>
    </p:spTree>
    <p:extLst>
      <p:ext uri="{BB962C8B-B14F-4D97-AF65-F5344CB8AC3E}">
        <p14:creationId xmlns:p14="http://schemas.microsoft.com/office/powerpoint/2010/main" val="2898878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Placido</a:t>
            </a:r>
            <a:r>
              <a:rPr lang="cs-CZ" dirty="0"/>
              <a:t> kruhy u </a:t>
            </a:r>
            <a:r>
              <a:rPr lang="cs-CZ" dirty="0" err="1"/>
              <a:t>keratokonu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3" r="28075"/>
          <a:stretch/>
        </p:blipFill>
        <p:spPr>
          <a:xfrm rot="16200000">
            <a:off x="4780959" y="2627375"/>
            <a:ext cx="2630081" cy="2974848"/>
          </a:xfrm>
        </p:spPr>
      </p:pic>
    </p:spTree>
    <p:extLst>
      <p:ext uri="{BB962C8B-B14F-4D97-AF65-F5344CB8AC3E}">
        <p14:creationId xmlns:p14="http://schemas.microsoft.com/office/powerpoint/2010/main" val="537545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Keratoplastika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r="16072"/>
          <a:stretch/>
        </p:blipFill>
        <p:spPr>
          <a:xfrm rot="16200000">
            <a:off x="4196497" y="2295928"/>
            <a:ext cx="3799005" cy="3486912"/>
          </a:xfrm>
        </p:spPr>
      </p:pic>
    </p:spTree>
    <p:extLst>
      <p:ext uri="{BB962C8B-B14F-4D97-AF65-F5344CB8AC3E}">
        <p14:creationId xmlns:p14="http://schemas.microsoft.com/office/powerpoint/2010/main" val="3815306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Keratoplastika - stehy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8716"/>
          <a:stretch/>
        </p:blipFill>
        <p:spPr>
          <a:xfrm rot="16200000">
            <a:off x="4342614" y="1990978"/>
            <a:ext cx="3506771" cy="4351338"/>
          </a:xfrm>
        </p:spPr>
      </p:pic>
    </p:spTree>
    <p:extLst>
      <p:ext uri="{BB962C8B-B14F-4D97-AF65-F5344CB8AC3E}">
        <p14:creationId xmlns:p14="http://schemas.microsoft.com/office/powerpoint/2010/main" val="1983585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Arcus</a:t>
            </a:r>
            <a:r>
              <a:rPr lang="cs-CZ" dirty="0"/>
              <a:t> </a:t>
            </a:r>
            <a:r>
              <a:rPr lang="cs-CZ" dirty="0" err="1"/>
              <a:t>senilis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 r="15543"/>
          <a:stretch/>
        </p:blipFill>
        <p:spPr>
          <a:xfrm rot="5400000">
            <a:off x="4342615" y="2394913"/>
            <a:ext cx="3506770" cy="3486912"/>
          </a:xfrm>
        </p:spPr>
      </p:pic>
    </p:spTree>
    <p:extLst>
      <p:ext uri="{BB962C8B-B14F-4D97-AF65-F5344CB8AC3E}">
        <p14:creationId xmlns:p14="http://schemas.microsoft.com/office/powerpoint/2010/main" val="299557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pseudopterygium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5" r="19780"/>
          <a:stretch/>
        </p:blipFill>
        <p:spPr>
          <a:xfrm rot="16200000">
            <a:off x="4964783" y="2290703"/>
            <a:ext cx="2262435" cy="3054302"/>
          </a:xfrm>
        </p:spPr>
      </p:pic>
    </p:spTree>
    <p:extLst>
      <p:ext uri="{BB962C8B-B14F-4D97-AF65-F5344CB8AC3E}">
        <p14:creationId xmlns:p14="http://schemas.microsoft.com/office/powerpoint/2010/main" val="3444769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Terrienova</a:t>
            </a:r>
            <a:r>
              <a:rPr lang="cs-CZ" dirty="0"/>
              <a:t> marginální degenerace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03" y="1825625"/>
            <a:ext cx="5092593" cy="4351338"/>
          </a:xfrm>
        </p:spPr>
      </p:pic>
    </p:spTree>
    <p:extLst>
      <p:ext uri="{BB962C8B-B14F-4D97-AF65-F5344CB8AC3E}">
        <p14:creationId xmlns:p14="http://schemas.microsoft.com/office/powerpoint/2010/main" val="30009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Rohovkové nervy v centru a periferii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28" y="1992662"/>
            <a:ext cx="4047744" cy="4017264"/>
          </a:xfrm>
        </p:spPr>
      </p:pic>
    </p:spTree>
    <p:extLst>
      <p:ext uri="{BB962C8B-B14F-4D97-AF65-F5344CB8AC3E}">
        <p14:creationId xmlns:p14="http://schemas.microsoft.com/office/powerpoint/2010/main" val="49642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Rohovkový epitel EM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/>
          <a:stretch/>
        </p:blipFill>
        <p:spPr>
          <a:xfrm rot="5400000">
            <a:off x="3770890" y="2648496"/>
            <a:ext cx="4650219" cy="3538728"/>
          </a:xfrm>
        </p:spPr>
      </p:pic>
    </p:spTree>
    <p:extLst>
      <p:ext uri="{BB962C8B-B14F-4D97-AF65-F5344CB8AC3E}">
        <p14:creationId xmlns:p14="http://schemas.microsoft.com/office/powerpoint/2010/main" val="2014665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Marginální degenerace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r="16020"/>
          <a:stretch/>
        </p:blipFill>
        <p:spPr>
          <a:xfrm rot="5400000">
            <a:off x="4238918" y="2375714"/>
            <a:ext cx="3714164" cy="3261360"/>
          </a:xfrm>
        </p:spPr>
      </p:pic>
    </p:spTree>
    <p:extLst>
      <p:ext uri="{BB962C8B-B14F-4D97-AF65-F5344CB8AC3E}">
        <p14:creationId xmlns:p14="http://schemas.microsoft.com/office/powerpoint/2010/main" val="493413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Endoftalmitis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r="23915"/>
          <a:stretch/>
        </p:blipFill>
        <p:spPr>
          <a:xfrm rot="16200000">
            <a:off x="4526437" y="2071106"/>
            <a:ext cx="3139126" cy="4351338"/>
          </a:xfrm>
        </p:spPr>
      </p:pic>
    </p:spTree>
    <p:extLst>
      <p:ext uri="{BB962C8B-B14F-4D97-AF65-F5344CB8AC3E}">
        <p14:creationId xmlns:p14="http://schemas.microsoft.com/office/powerpoint/2010/main" val="1029573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Leukom rohovky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4869"/>
          <a:stretch/>
        </p:blipFill>
        <p:spPr>
          <a:xfrm rot="16200000">
            <a:off x="4116371" y="2310070"/>
            <a:ext cx="3959258" cy="3486912"/>
          </a:xfrm>
        </p:spPr>
      </p:pic>
    </p:spTree>
    <p:extLst>
      <p:ext uri="{BB962C8B-B14F-4D97-AF65-F5344CB8AC3E}">
        <p14:creationId xmlns:p14="http://schemas.microsoft.com/office/powerpoint/2010/main" val="1221210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Atrofie bulbu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r="17261"/>
          <a:stretch/>
        </p:blipFill>
        <p:spPr>
          <a:xfrm rot="5400000">
            <a:off x="4196498" y="2154528"/>
            <a:ext cx="3799003" cy="3486912"/>
          </a:xfrm>
        </p:spPr>
      </p:pic>
    </p:spTree>
    <p:extLst>
      <p:ext uri="{BB962C8B-B14F-4D97-AF65-F5344CB8AC3E}">
        <p14:creationId xmlns:p14="http://schemas.microsoft.com/office/powerpoint/2010/main" val="400841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vady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Mikrokornea</a:t>
            </a:r>
            <a:endParaRPr lang="cs-CZ" dirty="0"/>
          </a:p>
          <a:p>
            <a:r>
              <a:rPr lang="cs-CZ" dirty="0" err="1"/>
              <a:t>Megalocornea</a:t>
            </a:r>
            <a:endParaRPr lang="cs-CZ" dirty="0"/>
          </a:p>
          <a:p>
            <a:r>
              <a:rPr lang="cs-CZ" dirty="0" err="1"/>
              <a:t>Cornea</a:t>
            </a:r>
            <a:r>
              <a:rPr lang="cs-CZ" dirty="0"/>
              <a:t> plana</a:t>
            </a:r>
          </a:p>
        </p:txBody>
      </p:sp>
    </p:spTree>
    <p:extLst>
      <p:ext uri="{BB962C8B-B14F-4D97-AF65-F5344CB8AC3E}">
        <p14:creationId xmlns:p14="http://schemas.microsoft.com/office/powerpoint/2010/main" val="101835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Cornea</a:t>
            </a:r>
            <a:r>
              <a:rPr lang="cs-CZ" dirty="0"/>
              <a:t> plana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3200400"/>
            <a:ext cx="5955882" cy="1715294"/>
          </a:xfrm>
        </p:spPr>
      </p:pic>
    </p:spTree>
    <p:extLst>
      <p:ext uri="{BB962C8B-B14F-4D97-AF65-F5344CB8AC3E}">
        <p14:creationId xmlns:p14="http://schemas.microsoft.com/office/powerpoint/2010/main" val="89930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Microcornea</a:t>
            </a:r>
            <a:r>
              <a:rPr lang="cs-CZ"/>
              <a:t> 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41" y="2666519"/>
            <a:ext cx="4827746" cy="3562834"/>
          </a:xfrm>
        </p:spPr>
      </p:pic>
    </p:spTree>
    <p:extLst>
      <p:ext uri="{BB962C8B-B14F-4D97-AF65-F5344CB8AC3E}">
        <p14:creationId xmlns:p14="http://schemas.microsoft.com/office/powerpoint/2010/main" val="219913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Edém rohovkového epitelu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Glaukom</a:t>
            </a:r>
          </a:p>
          <a:p>
            <a:r>
              <a:rPr lang="cs-CZ" dirty="0"/>
              <a:t>Insuficience endotelu</a:t>
            </a:r>
          </a:p>
        </p:txBody>
      </p:sp>
    </p:spTree>
    <p:extLst>
      <p:ext uri="{BB962C8B-B14F-4D97-AF65-F5344CB8AC3E}">
        <p14:creationId xmlns:p14="http://schemas.microsoft.com/office/powerpoint/2010/main" val="45602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Zánětlivé změny rohovky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Infiltrát</a:t>
            </a:r>
          </a:p>
          <a:p>
            <a:r>
              <a:rPr lang="cs-CZ" dirty="0"/>
              <a:t>Rohovkový vřed</a:t>
            </a:r>
          </a:p>
        </p:txBody>
      </p:sp>
    </p:spTree>
    <p:extLst>
      <p:ext uri="{BB962C8B-B14F-4D97-AF65-F5344CB8AC3E}">
        <p14:creationId xmlns:p14="http://schemas.microsoft.com/office/powerpoint/2010/main" val="22614427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344</Words>
  <Application>Microsoft Office PowerPoint</Application>
  <PresentationFormat>Širokoúhlá obrazovka</PresentationFormat>
  <Paragraphs>106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Motiv Office</vt:lpstr>
      <vt:lpstr>Onemocnění rohovky</vt:lpstr>
      <vt:lpstr>Anatomické poznámky</vt:lpstr>
      <vt:lpstr>Nervová zakončení v rohovce</vt:lpstr>
      <vt:lpstr>Rohovkové nervy v centru a periferii</vt:lpstr>
      <vt:lpstr>Vývojové vady</vt:lpstr>
      <vt:lpstr>Cornea plana</vt:lpstr>
      <vt:lpstr>Microcornea </vt:lpstr>
      <vt:lpstr>Edém rohovkového epitelu</vt:lpstr>
      <vt:lpstr>Zánětlivé změny rohovky</vt:lpstr>
      <vt:lpstr>Hojení rohovky</vt:lpstr>
      <vt:lpstr>Vyšetření rohovky</vt:lpstr>
      <vt:lpstr>Záněty rohovky</vt:lpstr>
      <vt:lpstr>Bakteriální záněty</vt:lpstr>
      <vt:lpstr>Virové záněty</vt:lpstr>
      <vt:lpstr>Záněty rohovky u zvláštní přecitlivělosti</vt:lpstr>
      <vt:lpstr>Degenerace rohovky</vt:lpstr>
      <vt:lpstr>Prezentace aplikace PowerPoint</vt:lpstr>
      <vt:lpstr>Depozita v rohovce</vt:lpstr>
      <vt:lpstr>Chirurgie rohovky</vt:lpstr>
      <vt:lpstr>Marginální degenerace</vt:lpstr>
      <vt:lpstr>Pupilární nitrooční čočka (sputnik)</vt:lpstr>
      <vt:lpstr>Ulcus corneae cum hypopyo</vt:lpstr>
      <vt:lpstr>Endokrinní orbitopatie</vt:lpstr>
      <vt:lpstr>Nesmáčivý defekt rohovky po marginálním vředu</vt:lpstr>
      <vt:lpstr>Rosacea keratitis</vt:lpstr>
      <vt:lpstr>Endoftalmitida</vt:lpstr>
      <vt:lpstr>Flykténová keratitis</vt:lpstr>
      <vt:lpstr>Marginální rohovkový vřed</vt:lpstr>
      <vt:lpstr>Podspojivková injekce</vt:lpstr>
      <vt:lpstr>Keratokonus</vt:lpstr>
      <vt:lpstr>Heredodegenerativní onemocnění rohovky</vt:lpstr>
      <vt:lpstr>Moorenův vřed- vyhojený</vt:lpstr>
      <vt:lpstr>keratokonus</vt:lpstr>
      <vt:lpstr>Placido kruhy u keratokonu</vt:lpstr>
      <vt:lpstr>Keratoplastika</vt:lpstr>
      <vt:lpstr>Keratoplastika - stehy</vt:lpstr>
      <vt:lpstr>Arcus senilis</vt:lpstr>
      <vt:lpstr>pseudopterygium</vt:lpstr>
      <vt:lpstr>Terrienova marginální degenerace</vt:lpstr>
      <vt:lpstr>Rohovkový epitel EM</vt:lpstr>
      <vt:lpstr>Marginální degenerace</vt:lpstr>
      <vt:lpstr>Endoftalmitis </vt:lpstr>
      <vt:lpstr>Leukom rohovky</vt:lpstr>
      <vt:lpstr>Atrofie bulbu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rohovky</dc:title>
  <dc:creator>Svatopluk Synek</dc:creator>
  <cp:lastModifiedBy>Svatopluk Synek</cp:lastModifiedBy>
  <cp:revision>12</cp:revision>
  <dcterms:created xsi:type="dcterms:W3CDTF">2018-03-10T15:10:51Z</dcterms:created>
  <dcterms:modified xsi:type="dcterms:W3CDTF">2018-03-17T09:53:38Z</dcterms:modified>
</cp:coreProperties>
</file>