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0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9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5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4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2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9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9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4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7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D9FD-2B7E-4A05-84B8-421E541BDE36}" type="datetimeFigureOut">
              <a:rPr lang="cs-CZ" smtClean="0"/>
              <a:t>23.03.2018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1450-49FB-49A6-895E-96EC47DCA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1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bělimy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102957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1334" y="288926"/>
            <a:ext cx="870052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Causes and Systemic Associations of 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88266" y="1371600"/>
            <a:ext cx="414235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1. Rheumatoid arthritis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6933" y="2667001"/>
            <a:ext cx="424058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Wegener granulomatosis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26934" y="3092451"/>
            <a:ext cx="321203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Polyteritis nodosa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26934" y="3549651"/>
            <a:ext cx="504298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Systemic lupus erythematosus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488267" y="2133600"/>
            <a:ext cx="525368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2. Connective tissue disorders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488266" y="4267200"/>
            <a:ext cx="303288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3. Miscellaneous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94667" y="4800601"/>
            <a:ext cx="416909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Relapsing polychondritis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894667" y="5181601"/>
            <a:ext cx="466448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Herpes zoster ophthalmicus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94668" y="5562601"/>
            <a:ext cx="329904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Surgically induced </a:t>
            </a:r>
          </a:p>
        </p:txBody>
      </p:sp>
    </p:spTree>
    <p:extLst>
      <p:ext uri="{BB962C8B-B14F-4D97-AF65-F5344CB8AC3E}">
        <p14:creationId xmlns:p14="http://schemas.microsoft.com/office/powerpoint/2010/main" val="303503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:\My Documents\Ep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1295400"/>
            <a:ext cx="5486400" cy="4268788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32755" y="-76200"/>
            <a:ext cx="78760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Diffuse anterior non-necrotizing 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66533" y="838200"/>
            <a:ext cx="44709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Widespread scleral and episcleral injection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149601" y="457200"/>
            <a:ext cx="500252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Relatively benign - does not progress to necrosis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0" y="6384926"/>
            <a:ext cx="34632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 Oral steroids if unresponsive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139267" y="5562600"/>
            <a:ext cx="11787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Treatment</a:t>
            </a:r>
            <a:endParaRPr lang="en-US" sz="3200" b="1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83289" y="6003926"/>
            <a:ext cx="17112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 Oral NSAIDs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149600" y="1295400"/>
            <a:ext cx="5486400" cy="4267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5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472268" y="76201"/>
            <a:ext cx="806836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Nodular anterior non-necrotizing 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76812" y="5486401"/>
            <a:ext cx="424257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Scleral nodule cannot be moved over 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underlying tissue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48946" y="609601"/>
            <a:ext cx="540288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 b="1"/>
              <a:t>  More serious than diffuse scleritis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4935" y="5486401"/>
            <a:ext cx="393447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On cursory examination resembles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nodular episcleritis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23734" y="6248400"/>
            <a:ext cx="575612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Treatment</a:t>
            </a:r>
            <a:r>
              <a:rPr lang="en-US" sz="2000" b="1"/>
              <a:t> - similar to diffuse non-necrotizing scleritis</a:t>
            </a:r>
            <a:endParaRPr lang="en-US" sz="2800" b="1"/>
          </a:p>
        </p:txBody>
      </p:sp>
      <p:pic>
        <p:nvPicPr>
          <p:cNvPr id="9224" name="Picture 8" descr="C:\My Documents\Ep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935" y="1219200"/>
            <a:ext cx="4334933" cy="4191000"/>
          </a:xfrm>
          <a:prstGeom prst="rect">
            <a:avLst/>
          </a:prstGeom>
          <a:noFill/>
        </p:spPr>
      </p:pic>
      <p:pic>
        <p:nvPicPr>
          <p:cNvPr id="9225" name="Picture 9" descr="C:\My Documents\Epi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868" y="1219200"/>
            <a:ext cx="4334933" cy="4198938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794934" y="1219200"/>
            <a:ext cx="8669867" cy="4876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794934" y="5410200"/>
            <a:ext cx="86698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129867" y="1219200"/>
            <a:ext cx="0" cy="487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3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79600" y="120651"/>
            <a:ext cx="924298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Anterior necrotizing scleritis with inflammation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139267" y="1524000"/>
            <a:ext cx="130106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Progression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83369" y="685801"/>
            <a:ext cx="4514441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600" b="1"/>
              <a:t>  Painful and most severe type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83368" y="1066801"/>
            <a:ext cx="8194679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600" b="1"/>
              <a:t>  Complications - uveitis, keratitis, cataract and glaucoma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274734" y="5121275"/>
            <a:ext cx="12316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Treatment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998135" y="5502276"/>
            <a:ext cx="17789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 Oral steroids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000957" y="5927725"/>
            <a:ext cx="833548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 Immunosuppressive agents (cyclophosphamide, azathioprine, cyclosporin)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012244" y="6292850"/>
            <a:ext cx="793037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 Combined intravenous steroids and cyclophosphamide if unresponsive</a:t>
            </a:r>
          </a:p>
        </p:txBody>
      </p:sp>
      <p:pic>
        <p:nvPicPr>
          <p:cNvPr id="10254" name="Picture 14" descr="C:\My Documents\epi12.JPG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4572001" y="1981200"/>
            <a:ext cx="2980267" cy="23622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77179" y="4343401"/>
            <a:ext cx="232679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Scleral necrosis and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visibility of uvea </a:t>
            </a:r>
          </a:p>
        </p:txBody>
      </p:sp>
      <p:pic>
        <p:nvPicPr>
          <p:cNvPr id="10255" name="Picture 15" descr="C:\My Documents\Epi13.JPG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7552268" y="1981200"/>
            <a:ext cx="2709333" cy="2362200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611533" y="4371976"/>
            <a:ext cx="278185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Spread and coalescence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of necrosis</a:t>
            </a:r>
          </a:p>
        </p:txBody>
      </p:sp>
      <p:pic>
        <p:nvPicPr>
          <p:cNvPr id="10253" name="Picture 13" descr="C:\My Documents\epi11.JPG"/>
          <p:cNvPicPr>
            <a:picLocks noChangeAspect="1" noChangeArrowheads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1930400" y="1981200"/>
            <a:ext cx="2641600" cy="23622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73112" y="4371975"/>
            <a:ext cx="209050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Avascular patches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930400" y="1600200"/>
            <a:ext cx="8331200" cy="3429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930400" y="1981200"/>
            <a:ext cx="8331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930400" y="4343400"/>
            <a:ext cx="8331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572000" y="1981200"/>
            <a:ext cx="0" cy="3048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7552267" y="1981200"/>
            <a:ext cx="0" cy="3048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28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94757" y="1524001"/>
            <a:ext cx="4800801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600" b="1"/>
              <a:t>  Asymptomatic and untreatable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94757" y="1143001"/>
            <a:ext cx="5585825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600" b="1"/>
              <a:t>  Associated with rheumatoid arthritis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73590" y="5715001"/>
            <a:ext cx="67060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Progressive scleral thinning with exposure of underlying uvea</a:t>
            </a:r>
            <a:endParaRPr lang="en-US" sz="2800" b="1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52978" y="1"/>
            <a:ext cx="9242980" cy="10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Anterior necrotizing scleritis with inflammation</a:t>
            </a:r>
          </a:p>
          <a:p>
            <a:pPr>
              <a:lnSpc>
                <a:spcPct val="80000"/>
              </a:lnSpc>
            </a:pPr>
            <a:r>
              <a:rPr lang="en-US" sz="3600" b="1">
                <a:solidFill>
                  <a:srgbClr val="FFFF00"/>
                </a:solidFill>
              </a:rPr>
              <a:t>(scleromalacia perforans)</a:t>
            </a:r>
          </a:p>
        </p:txBody>
      </p:sp>
      <p:pic>
        <p:nvPicPr>
          <p:cNvPr id="11270" name="Picture 6" descr="C:\My Documents\Epi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69" y="2209800"/>
            <a:ext cx="4246033" cy="3429000"/>
          </a:xfrm>
          <a:prstGeom prst="rect">
            <a:avLst/>
          </a:prstGeom>
          <a:noFill/>
        </p:spPr>
      </p:pic>
      <p:pic>
        <p:nvPicPr>
          <p:cNvPr id="11271" name="Picture 7" descr="C:\My Documents\epi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1" y="2239965"/>
            <a:ext cx="4538133" cy="3398837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27201" y="2209800"/>
            <a:ext cx="8805333" cy="3962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727201" y="5638800"/>
            <a:ext cx="88053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994400" y="2209800"/>
            <a:ext cx="0" cy="3429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5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C:\My Documents\Epi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068" y="1828800"/>
            <a:ext cx="2167467" cy="1828800"/>
          </a:xfrm>
          <a:prstGeom prst="rect">
            <a:avLst/>
          </a:prstGeom>
          <a:noFill/>
        </p:spPr>
      </p:pic>
      <p:pic>
        <p:nvPicPr>
          <p:cNvPr id="12303" name="Picture 15" descr="C:\My Documents\Epi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335" y="1828802"/>
            <a:ext cx="2099733" cy="1846263"/>
          </a:xfrm>
          <a:prstGeom prst="rect">
            <a:avLst/>
          </a:prstGeom>
          <a:noFill/>
        </p:spPr>
      </p:pic>
      <p:pic>
        <p:nvPicPr>
          <p:cNvPr id="12307" name="Picture 19" descr="C:\My Documents\Epi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534" y="4191000"/>
            <a:ext cx="2167467" cy="1981200"/>
          </a:xfrm>
          <a:prstGeom prst="rect">
            <a:avLst/>
          </a:prstGeom>
          <a:noFill/>
        </p:spPr>
      </p:pic>
      <p:pic>
        <p:nvPicPr>
          <p:cNvPr id="12306" name="Picture 18" descr="C:\My Documents\Epi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867" y="4191000"/>
            <a:ext cx="2235200" cy="22098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51868" y="-31750"/>
            <a:ext cx="349230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Posterior scleritis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926668" y="1447800"/>
            <a:ext cx="72776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Signs </a:t>
            </a:r>
            <a:endParaRPr lang="en-US" sz="3200" b="1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16579" y="501651"/>
            <a:ext cx="432964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200" b="1"/>
              <a:t>  About 20% of all cases of scleritis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16579" y="792165"/>
            <a:ext cx="56805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200" b="1"/>
              <a:t>  About 30% of patients have systemic disease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30689" y="1096965"/>
            <a:ext cx="7387022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200" b="1"/>
              <a:t>  Treatment similar to necrotizing scleritis with inflammation</a:t>
            </a:r>
          </a:p>
        </p:txBody>
      </p:sp>
      <p:pic>
        <p:nvPicPr>
          <p:cNvPr id="12302" name="Picture 14" descr="C:\My Documents\epi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5468" y="1828802"/>
            <a:ext cx="2370667" cy="1851025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384801" y="6324601"/>
            <a:ext cx="1710148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Choroidal folds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484534" y="6324601"/>
            <a:ext cx="2297104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Subretinal exudation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04256" y="3581402"/>
            <a:ext cx="1913344" cy="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Proptosis and </a:t>
            </a:r>
          </a:p>
          <a:p>
            <a:pPr algn="l">
              <a:lnSpc>
                <a:spcPct val="80000"/>
              </a:lnSpc>
            </a:pPr>
            <a:r>
              <a:rPr lang="en-US" sz="1900" b="1"/>
              <a:t>ophthalmoplegia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588001" y="3657601"/>
            <a:ext cx="1478033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Disc swelling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505701" y="3581402"/>
            <a:ext cx="1945982" cy="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Exudative retinal </a:t>
            </a:r>
          </a:p>
          <a:p>
            <a:pPr algn="l">
              <a:lnSpc>
                <a:spcPct val="80000"/>
              </a:lnSpc>
            </a:pPr>
            <a:r>
              <a:rPr lang="en-US" sz="1900" b="1"/>
              <a:t>detachment</a:t>
            </a:r>
          </a:p>
        </p:txBody>
      </p:sp>
      <p:pic>
        <p:nvPicPr>
          <p:cNvPr id="12314" name="Picture 26" descr="C:\My Documents\E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5467" y="4191000"/>
            <a:ext cx="2291644" cy="2209800"/>
          </a:xfrm>
          <a:prstGeom prst="rect">
            <a:avLst/>
          </a:prstGeom>
          <a:noFill/>
        </p:spPr>
      </p:pic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675468" y="1524000"/>
            <a:ext cx="6976533" cy="5334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057879" y="6248402"/>
            <a:ext cx="1689822" cy="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900" b="1"/>
              <a:t>Ring choroidal </a:t>
            </a:r>
          </a:p>
          <a:p>
            <a:pPr algn="l">
              <a:lnSpc>
                <a:spcPct val="80000"/>
              </a:lnSpc>
            </a:pPr>
            <a:r>
              <a:rPr lang="en-US" sz="1900" b="1"/>
              <a:t>detachment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675468" y="4191000"/>
            <a:ext cx="69765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675468" y="6324600"/>
            <a:ext cx="69765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675468" y="1828800"/>
            <a:ext cx="69765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675468" y="3657600"/>
            <a:ext cx="69765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5046133" y="1828800"/>
            <a:ext cx="0" cy="502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7416800" y="1828800"/>
            <a:ext cx="0" cy="502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7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56001" y="76201"/>
            <a:ext cx="560127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Imaging in posterior 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2857" y="979488"/>
            <a:ext cx="124848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Ultrasound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04157" y="5394326"/>
            <a:ext cx="36858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 a - Thickening of posterior sclera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36423" y="5911850"/>
            <a:ext cx="385797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  b -Fluid in Tenon space (‘T’ sign)</a:t>
            </a:r>
          </a:p>
        </p:txBody>
      </p:sp>
      <p:pic>
        <p:nvPicPr>
          <p:cNvPr id="13320" name="Picture 8" descr="C:\My Documents\Epi22.JPG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</a:blip>
          <a:srcRect/>
          <a:stretch>
            <a:fillRect/>
          </a:stretch>
        </p:blipFill>
        <p:spPr bwMode="auto">
          <a:xfrm>
            <a:off x="2133600" y="1447800"/>
            <a:ext cx="4064000" cy="3886200"/>
          </a:xfrm>
          <a:prstGeom prst="rect">
            <a:avLst/>
          </a:prstGeom>
          <a:noFill/>
        </p:spPr>
      </p:pic>
      <p:pic>
        <p:nvPicPr>
          <p:cNvPr id="13321" name="Picture 9" descr="C:\My Documents\Epi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1" y="1466850"/>
            <a:ext cx="4131733" cy="3943350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133601" y="990600"/>
            <a:ext cx="8263467" cy="5334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682089" y="990600"/>
            <a:ext cx="9469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Axial CT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133601" y="5334000"/>
            <a:ext cx="8263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197600" y="990600"/>
            <a:ext cx="0" cy="533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333067" y="5486401"/>
            <a:ext cx="31063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 Posterior scleral thickening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133601" y="1447800"/>
            <a:ext cx="8263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192889" y="1576388"/>
            <a:ext cx="298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657145" y="3525838"/>
            <a:ext cx="30809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6536267" y="1752600"/>
            <a:ext cx="325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338711" y="1576388"/>
            <a:ext cx="298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4639734" y="1828800"/>
            <a:ext cx="47413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5113868" y="3733800"/>
            <a:ext cx="47413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265334" y="5394326"/>
            <a:ext cx="3013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315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21919"/>
          <a:stretch/>
        </p:blipFill>
        <p:spPr>
          <a:xfrm rot="5400000">
            <a:off x="4474588" y="1895670"/>
            <a:ext cx="3242824" cy="290169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episkleritida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9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Skleritida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21743"/>
          <a:stretch/>
        </p:blipFill>
        <p:spPr>
          <a:xfrm rot="16200000">
            <a:off x="4446309" y="2084408"/>
            <a:ext cx="3299382" cy="4032504"/>
          </a:xfrm>
        </p:spPr>
      </p:pic>
    </p:spTree>
    <p:extLst>
      <p:ext uri="{BB962C8B-B14F-4D97-AF65-F5344CB8AC3E}">
        <p14:creationId xmlns:p14="http://schemas.microsoft.com/office/powerpoint/2010/main" val="304912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Stafylom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r="21869"/>
          <a:stretch/>
        </p:blipFill>
        <p:spPr>
          <a:xfrm rot="5400000">
            <a:off x="4502868" y="2498985"/>
            <a:ext cx="3186263" cy="2901696"/>
          </a:xfrm>
        </p:spPr>
      </p:pic>
    </p:spTree>
    <p:extLst>
      <p:ext uri="{BB962C8B-B14F-4D97-AF65-F5344CB8AC3E}">
        <p14:creationId xmlns:p14="http://schemas.microsoft.com/office/powerpoint/2010/main" val="158404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Episkléra</a:t>
            </a:r>
            <a:endParaRPr lang="cs-CZ" dirty="0"/>
          </a:p>
          <a:p>
            <a:r>
              <a:rPr lang="cs-CZ" dirty="0"/>
              <a:t>Skléra</a:t>
            </a:r>
          </a:p>
          <a:p>
            <a:r>
              <a:rPr lang="cs-CZ" dirty="0"/>
              <a:t>Lamina </a:t>
            </a:r>
            <a:r>
              <a:rPr lang="cs-CZ" dirty="0" err="1"/>
              <a:t>fusca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7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Skleritis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6760"/>
          <a:stretch/>
        </p:blipFill>
        <p:spPr>
          <a:xfrm rot="16200000">
            <a:off x="4177645" y="1976063"/>
            <a:ext cx="3836709" cy="4239768"/>
          </a:xfrm>
        </p:spPr>
      </p:pic>
    </p:spTree>
    <p:extLst>
      <p:ext uri="{BB962C8B-B14F-4D97-AF65-F5344CB8AC3E}">
        <p14:creationId xmlns:p14="http://schemas.microsoft.com/office/powerpoint/2010/main" val="79037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Stafylom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r="21868"/>
          <a:stretch/>
        </p:blipFill>
        <p:spPr>
          <a:xfrm rot="5400000">
            <a:off x="4564142" y="2246315"/>
            <a:ext cx="3063715" cy="3529584"/>
          </a:xfrm>
        </p:spPr>
      </p:pic>
    </p:spTree>
    <p:extLst>
      <p:ext uri="{BB962C8B-B14F-4D97-AF65-F5344CB8AC3E}">
        <p14:creationId xmlns:p14="http://schemas.microsoft.com/office/powerpoint/2010/main" val="324196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Episkleritida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49452" r="40643" b="8570"/>
          <a:stretch/>
        </p:blipFill>
        <p:spPr>
          <a:xfrm rot="16200000">
            <a:off x="3942145" y="2354960"/>
            <a:ext cx="3842658" cy="3469066"/>
          </a:xfrm>
        </p:spPr>
      </p:pic>
    </p:spTree>
    <p:extLst>
      <p:ext uri="{BB962C8B-B14F-4D97-AF65-F5344CB8AC3E}">
        <p14:creationId xmlns:p14="http://schemas.microsoft.com/office/powerpoint/2010/main" val="360111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93956" y="2967335"/>
            <a:ext cx="5804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97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Zánětlivá onemocnění skléry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Episkleritis</a:t>
            </a:r>
            <a:r>
              <a:rPr lang="cs-CZ" dirty="0"/>
              <a:t>, ložiskové nebo difúzní, často bolestivé na tlak</a:t>
            </a:r>
          </a:p>
          <a:p>
            <a:r>
              <a:rPr lang="cs-CZ" dirty="0"/>
              <a:t>Skleritis, překrvení – hluboká injekce, bolestivé, u zadní skleritidy pak </a:t>
            </a:r>
            <a:r>
              <a:rPr lang="cs-CZ" dirty="0" err="1"/>
              <a:t>protruze</a:t>
            </a:r>
            <a:r>
              <a:rPr lang="cs-CZ" dirty="0"/>
              <a:t> bulbu, bolesti při pohybech oka</a:t>
            </a:r>
          </a:p>
          <a:p>
            <a:r>
              <a:rPr lang="cs-CZ" dirty="0" err="1"/>
              <a:t>Sklerokeratitidy</a:t>
            </a:r>
            <a:r>
              <a:rPr lang="cs-CZ" dirty="0"/>
              <a:t>- zánět přechází na rohovku- herpes viry, tbc, revmatismus, lepra, onchocerkóza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64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43200" y="212726"/>
            <a:ext cx="553517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EPISCLERITIS AND SCLERITIS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88268" y="1219200"/>
            <a:ext cx="25070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1.  </a:t>
            </a:r>
            <a:r>
              <a:rPr lang="en-US" sz="3200" b="1" dirty="0" err="1">
                <a:solidFill>
                  <a:srgbClr val="FF0000"/>
                </a:solidFill>
              </a:rPr>
              <a:t>Episcleritis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26934" y="1751013"/>
            <a:ext cx="154048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Simple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26935" y="2132013"/>
            <a:ext cx="173765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Nodular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488267" y="2697164"/>
            <a:ext cx="350179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2.  Anterior scleritis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00312" y="3275013"/>
            <a:ext cx="409612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Non-necrotizing diffuse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00312" y="3732213"/>
            <a:ext cx="415382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Non-necrotizing nodular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00312" y="4189413"/>
            <a:ext cx="507190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Necrotizing with inflammation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00311" y="4646613"/>
            <a:ext cx="5581656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800" b="1"/>
              <a:t>  Necrotizing without inflammation</a:t>
            </a:r>
          </a:p>
          <a:p>
            <a:pPr algn="l"/>
            <a:r>
              <a:rPr lang="en-US" sz="2800" b="1"/>
              <a:t>   ( scleromalacia perforans )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556002" y="5745164"/>
            <a:ext cx="362900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3.  Posterior scleritis</a:t>
            </a:r>
          </a:p>
        </p:txBody>
      </p:sp>
    </p:spTree>
    <p:extLst>
      <p:ext uri="{BB962C8B-B14F-4D97-AF65-F5344CB8AC3E}">
        <p14:creationId xmlns:p14="http://schemas.microsoft.com/office/powerpoint/2010/main" val="18463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/>
              <a:t>tiolog</a:t>
            </a:r>
            <a:r>
              <a:rPr lang="cs-CZ" dirty="0" err="1"/>
              <a:t>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Herpes zoster</a:t>
            </a:r>
          </a:p>
          <a:p>
            <a:r>
              <a:rPr lang="cs-CZ" dirty="0"/>
              <a:t>Choroby vaziva</a:t>
            </a:r>
            <a:r>
              <a:rPr lang="en-US" dirty="0"/>
              <a:t>: </a:t>
            </a:r>
            <a:r>
              <a:rPr lang="en-US" dirty="0" err="1"/>
              <a:t>rheumatiod</a:t>
            </a:r>
            <a:r>
              <a:rPr lang="cs-CZ" dirty="0"/>
              <a:t>ní </a:t>
            </a:r>
            <a:r>
              <a:rPr lang="en-US" dirty="0" err="1"/>
              <a:t>arthriti</a:t>
            </a:r>
            <a:r>
              <a:rPr lang="cs-CZ" dirty="0"/>
              <a:t>da</a:t>
            </a:r>
            <a:r>
              <a:rPr lang="en-US" dirty="0"/>
              <a:t>, lupus </a:t>
            </a:r>
            <a:r>
              <a:rPr lang="en-US" dirty="0" err="1"/>
              <a:t>erythemato</a:t>
            </a:r>
            <a:r>
              <a:rPr lang="cs-CZ" dirty="0"/>
              <a:t>des</a:t>
            </a:r>
            <a:r>
              <a:rPr lang="en-US" dirty="0"/>
              <a:t>, </a:t>
            </a:r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nodosa</a:t>
            </a:r>
            <a:r>
              <a:rPr lang="en-US" dirty="0"/>
              <a:t>, Wegner` s granulomatosis</a:t>
            </a:r>
          </a:p>
          <a:p>
            <a:r>
              <a:rPr lang="en-US" dirty="0" err="1"/>
              <a:t>Sarcoidosis</a:t>
            </a:r>
            <a:r>
              <a:rPr lang="en-US" dirty="0"/>
              <a:t>, tuberculosis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63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Nesteroidní antiflogistika-</a:t>
            </a:r>
            <a:r>
              <a:rPr lang="en-US" dirty="0"/>
              <a:t> indomethacin 100 mg for 4 days, </a:t>
            </a:r>
            <a:r>
              <a:rPr lang="cs-CZ" dirty="0" err="1"/>
              <a:t>celkkově</a:t>
            </a:r>
            <a:r>
              <a:rPr lang="cs-CZ" dirty="0"/>
              <a:t> </a:t>
            </a:r>
            <a:r>
              <a:rPr lang="en-US" dirty="0"/>
              <a:t>prednisolone 60 / 80 mg, </a:t>
            </a:r>
            <a:r>
              <a:rPr lang="en-US" dirty="0" err="1"/>
              <a:t>imunosupresiv</a:t>
            </a:r>
            <a:r>
              <a:rPr lang="cs-CZ" dirty="0"/>
              <a:t>a</a:t>
            </a:r>
            <a:endParaRPr lang="en-US" dirty="0"/>
          </a:p>
          <a:p>
            <a:r>
              <a:rPr lang="en-US" dirty="0"/>
              <a:t>Specific</a:t>
            </a:r>
            <a:r>
              <a:rPr lang="cs-CZ" dirty="0" err="1"/>
              <a:t>ká</a:t>
            </a:r>
            <a:r>
              <a:rPr lang="cs-CZ" dirty="0"/>
              <a:t> léčba</a:t>
            </a:r>
            <a:r>
              <a:rPr lang="en-US" dirty="0"/>
              <a:t> </a:t>
            </a:r>
            <a:r>
              <a:rPr lang="en-US" dirty="0" err="1"/>
              <a:t>antituberculostati</a:t>
            </a:r>
            <a:r>
              <a:rPr lang="cs-CZ" dirty="0" err="1"/>
              <a:t>ka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59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73023" y="120651"/>
            <a:ext cx="675030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Applied anatomy of vascular coats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8578146" y="1066800"/>
            <a:ext cx="92813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Scleritis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755467" y="4448176"/>
            <a:ext cx="28488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Maximal congestion of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  deep vascular plexus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755467" y="5032376"/>
            <a:ext cx="251383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Slight congestion of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   episcleral vessels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842934" y="4498976"/>
            <a:ext cx="2571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Maximal congestion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  of episcleral vessels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665611" y="1066800"/>
            <a:ext cx="120225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Episcleritis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20622" y="1076325"/>
            <a:ext cx="90088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882424" y="4495801"/>
            <a:ext cx="325807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b="1"/>
              <a:t> Radial superficial episcleral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   vessels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882423" y="4976814"/>
            <a:ext cx="266028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Deep vascular plexus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  adjacent to sclera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4775200" y="4343400"/>
            <a:ext cx="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7687733" y="4343400"/>
            <a:ext cx="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125" name="Picture 29" descr="C:\My Documents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68" y="1524000"/>
            <a:ext cx="2912533" cy="2819400"/>
          </a:xfrm>
          <a:prstGeom prst="rect">
            <a:avLst/>
          </a:prstGeom>
          <a:noFill/>
        </p:spPr>
      </p:pic>
      <p:pic>
        <p:nvPicPr>
          <p:cNvPr id="4127" name="Picture 31" descr="C:\My Documents\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0"/>
            <a:ext cx="2844800" cy="2819400"/>
          </a:xfrm>
          <a:prstGeom prst="rect">
            <a:avLst/>
          </a:prstGeom>
          <a:noFill/>
        </p:spPr>
      </p:pic>
      <p:pic>
        <p:nvPicPr>
          <p:cNvPr id="4128" name="Picture 32" descr="C:\My Documents\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667" y="1524002"/>
            <a:ext cx="2844800" cy="2830513"/>
          </a:xfrm>
          <a:prstGeom prst="rect">
            <a:avLst/>
          </a:prstGeom>
          <a:noFill/>
        </p:spPr>
      </p:pic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862668" y="1143000"/>
            <a:ext cx="8602133" cy="4572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4775200" y="15240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687733" y="15240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862668" y="4343400"/>
            <a:ext cx="86021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862668" y="1524000"/>
            <a:ext cx="86021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775200" y="1143000"/>
            <a:ext cx="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7687733" y="1143000"/>
            <a:ext cx="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76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48667" y="1"/>
            <a:ext cx="364683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Simple episcleritis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14134" y="762000"/>
            <a:ext cx="565629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Common, benign, self-limiting but frequently recurrent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14134" y="1143000"/>
            <a:ext cx="320408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Typically affects young adults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10200" y="5592763"/>
            <a:ext cx="11787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Treatment</a:t>
            </a:r>
            <a:endParaRPr lang="en-US" sz="3200" b="1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14133" y="1524000"/>
            <a:ext cx="454246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Seldom associated with a systemic disorder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087511" y="5195889"/>
            <a:ext cx="30704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Simple sectorial episcleritis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07201" y="5195889"/>
            <a:ext cx="28982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Simple diffuse episcleritis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10000" y="5973764"/>
            <a:ext cx="21264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 Topical steroids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802945" y="6308726"/>
            <a:ext cx="563282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sz="2000" b="1"/>
              <a:t>  Systemic flurbiprofen ( 00 mg tid  if unresponsive</a:t>
            </a:r>
          </a:p>
        </p:txBody>
      </p:sp>
      <p:pic>
        <p:nvPicPr>
          <p:cNvPr id="5133" name="Picture 13" descr="C:\My Documents\Ep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735" y="2133600"/>
            <a:ext cx="3522133" cy="3048000"/>
          </a:xfrm>
          <a:prstGeom prst="rect">
            <a:avLst/>
          </a:prstGeom>
          <a:noFill/>
        </p:spPr>
      </p:pic>
      <p:pic>
        <p:nvPicPr>
          <p:cNvPr id="5134" name="Picture 14" descr="C:\My Documents\Ep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868" y="2141540"/>
            <a:ext cx="3725333" cy="3038475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607734" y="2133600"/>
            <a:ext cx="7247467" cy="3429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607734" y="5181600"/>
            <a:ext cx="7247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129867" y="2133600"/>
            <a:ext cx="0" cy="3429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9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35779" y="1"/>
            <a:ext cx="390010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Nodular episcleritis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26935" y="609600"/>
            <a:ext cx="394543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Less common than simple episcleritis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6933" y="990600"/>
            <a:ext cx="294664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May take longer to resolve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26934" y="1371600"/>
            <a:ext cx="42286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buFontTx/>
              <a:buChar char="•"/>
            </a:pPr>
            <a:r>
              <a:rPr lang="en-US" b="1"/>
              <a:t>  Treatment - similar to simple episcleritis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855613" y="5791201"/>
            <a:ext cx="54033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/>
              <a:t>Localized nodule which can be moved over sclera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952546" y="5791201"/>
            <a:ext cx="342959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/>
              <a:t>Deep scleral part of slit-beam  </a:t>
            </a:r>
          </a:p>
          <a:p>
            <a:pPr algn="l">
              <a:lnSpc>
                <a:spcPct val="80000"/>
              </a:lnSpc>
            </a:pPr>
            <a:r>
              <a:rPr lang="en-US" sz="2000" b="1"/>
              <a:t>not displaced</a:t>
            </a:r>
          </a:p>
        </p:txBody>
      </p:sp>
      <p:pic>
        <p:nvPicPr>
          <p:cNvPr id="6152" name="Picture 8" descr="C:\My Documents\Ep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346" y="1997077"/>
            <a:ext cx="4809067" cy="3717925"/>
          </a:xfrm>
          <a:prstGeom prst="rect">
            <a:avLst/>
          </a:prstGeom>
          <a:noFill/>
        </p:spPr>
      </p:pic>
      <p:pic>
        <p:nvPicPr>
          <p:cNvPr id="6153" name="Picture 9" descr="C:\My Documents\Epi6.JPG"/>
          <p:cNvPicPr>
            <a:picLocks noChangeAspect="1" noChangeArrowheads="1"/>
          </p:cNvPicPr>
          <p:nvPr/>
        </p:nvPicPr>
        <p:blipFill>
          <a:blip r:embed="rId3" cstate="print">
            <a:lum bright="8000" contrast="20000"/>
          </a:blip>
          <a:srcRect/>
          <a:stretch>
            <a:fillRect/>
          </a:stretch>
        </p:blipFill>
        <p:spPr bwMode="auto">
          <a:xfrm>
            <a:off x="6732412" y="1981200"/>
            <a:ext cx="3529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923345" y="1981200"/>
            <a:ext cx="8331200" cy="449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923345" y="5715000"/>
            <a:ext cx="8331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732412" y="1981200"/>
            <a:ext cx="0" cy="449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71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537</Words>
  <Application>Microsoft Office PowerPoint</Application>
  <PresentationFormat>Širokoúhlá obrazovka</PresentationFormat>
  <Paragraphs>131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Onemocnění bělimy</vt:lpstr>
      <vt:lpstr>Anatomické poznámky</vt:lpstr>
      <vt:lpstr>Zánětlivá onemocnění skléry</vt:lpstr>
      <vt:lpstr>Prezentace aplikace PowerPoint</vt:lpstr>
      <vt:lpstr>Etiologie</vt:lpstr>
      <vt:lpstr>Léčba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episkleritida</vt:lpstr>
      <vt:lpstr>Skleritida </vt:lpstr>
      <vt:lpstr>Stafylom </vt:lpstr>
      <vt:lpstr>Skleritis </vt:lpstr>
      <vt:lpstr>Stafylom </vt:lpstr>
      <vt:lpstr>Episkleritida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bělimy</dc:title>
  <dc:creator>Svatopluk Synek</dc:creator>
  <cp:lastModifiedBy>Svatopluk Synek</cp:lastModifiedBy>
  <cp:revision>4</cp:revision>
  <dcterms:created xsi:type="dcterms:W3CDTF">2018-03-23T08:20:23Z</dcterms:created>
  <dcterms:modified xsi:type="dcterms:W3CDTF">2018-03-23T08:50:13Z</dcterms:modified>
</cp:coreProperties>
</file>