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70" r:id="rId12"/>
    <p:sldId id="271" r:id="rId13"/>
    <p:sldId id="268" r:id="rId14"/>
    <p:sldId id="272" r:id="rId15"/>
    <p:sldId id="273" r:id="rId16"/>
    <p:sldId id="274" r:id="rId17"/>
    <p:sldId id="275" r:id="rId18"/>
    <p:sldId id="276" r:id="rId19"/>
    <p:sldId id="259" r:id="rId20"/>
    <p:sldId id="277" r:id="rId21"/>
    <p:sldId id="278" r:id="rId22"/>
    <p:sldId id="260" r:id="rId23"/>
    <p:sldId id="281" r:id="rId24"/>
    <p:sldId id="280" r:id="rId25"/>
    <p:sldId id="282" r:id="rId26"/>
    <p:sldId id="279" r:id="rId27"/>
    <p:sldId id="284" r:id="rId28"/>
    <p:sldId id="285" r:id="rId29"/>
    <p:sldId id="283" r:id="rId30"/>
    <p:sldId id="287" r:id="rId31"/>
    <p:sldId id="286" r:id="rId32"/>
    <p:sldId id="288" r:id="rId33"/>
    <p:sldId id="261" r:id="rId34"/>
    <p:sldId id="289" r:id="rId35"/>
    <p:sldId id="291" r:id="rId36"/>
    <p:sldId id="292" r:id="rId37"/>
    <p:sldId id="290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7515-4F61-40E9-9F54-C4824C74006F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03EC36-4A59-473A-88D2-90659933EE3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7515-4F61-40E9-9F54-C4824C74006F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C36-4A59-473A-88D2-90659933EE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7515-4F61-40E9-9F54-C4824C74006F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C36-4A59-473A-88D2-90659933EE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7515-4F61-40E9-9F54-C4824C74006F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C36-4A59-473A-88D2-90659933EE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7515-4F61-40E9-9F54-C4824C74006F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C36-4A59-473A-88D2-90659933EE3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7515-4F61-40E9-9F54-C4824C74006F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C36-4A59-473A-88D2-90659933EE3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7515-4F61-40E9-9F54-C4824C74006F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C36-4A59-473A-88D2-90659933EE3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7515-4F61-40E9-9F54-C4824C74006F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C36-4A59-473A-88D2-90659933EE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7515-4F61-40E9-9F54-C4824C74006F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C36-4A59-473A-88D2-90659933EE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7515-4F61-40E9-9F54-C4824C74006F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C36-4A59-473A-88D2-90659933EE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7515-4F61-40E9-9F54-C4824C74006F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C36-4A59-473A-88D2-90659933EE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1127515-4F61-40E9-9F54-C4824C74006F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E03EC36-4A59-473A-88D2-90659933EE3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Onemocnění zubů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37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cs-CZ" dirty="0" smtClean="0"/>
              <a:t>Eroze</a:t>
            </a:r>
          </a:p>
          <a:p>
            <a:pPr lvl="1"/>
            <a:r>
              <a:rPr lang="cs-CZ" dirty="0" smtClean="0"/>
              <a:t>Poškození zubu chemickými látkami</a:t>
            </a:r>
          </a:p>
          <a:p>
            <a:pPr lvl="1"/>
            <a:r>
              <a:rPr lang="cs-CZ" dirty="0" smtClean="0"/>
              <a:t>Plochý široký neostrý defekt zubu, postihuje sklovinu na rozhraní skloviny a dentinu</a:t>
            </a:r>
          </a:p>
          <a:p>
            <a:pPr lvl="1"/>
            <a:r>
              <a:rPr lang="cs-CZ" dirty="0" smtClean="0"/>
              <a:t>Citráty, </a:t>
            </a:r>
            <a:r>
              <a:rPr lang="cs-CZ" dirty="0" err="1" smtClean="0"/>
              <a:t>mikrotrumata</a:t>
            </a:r>
            <a:r>
              <a:rPr lang="cs-CZ" dirty="0" smtClean="0"/>
              <a:t>, žaludeční kyseliny, kyselky, ovocné šťávy…</a:t>
            </a:r>
          </a:p>
          <a:p>
            <a:pPr lvl="1"/>
            <a:endParaRPr lang="cs-CZ" dirty="0"/>
          </a:p>
          <a:p>
            <a:r>
              <a:rPr lang="cs-CZ" dirty="0"/>
              <a:t>Resorpce </a:t>
            </a:r>
            <a:r>
              <a:rPr lang="cs-CZ" dirty="0" smtClean="0"/>
              <a:t>zubu</a:t>
            </a:r>
          </a:p>
          <a:p>
            <a:pPr lvl="1"/>
            <a:r>
              <a:rPr lang="cs-CZ" dirty="0" smtClean="0"/>
              <a:t>Externí </a:t>
            </a:r>
          </a:p>
          <a:p>
            <a:pPr lvl="2"/>
            <a:r>
              <a:rPr lang="cs-CZ" dirty="0" err="1" smtClean="0"/>
              <a:t>periapikální</a:t>
            </a:r>
            <a:r>
              <a:rPr lang="cs-CZ" dirty="0" smtClean="0"/>
              <a:t> zánět – resorpce zubu osteoklasty, na RTG pozorujeme obraz ložiska ohraničujícího původní konturu zubu</a:t>
            </a:r>
          </a:p>
          <a:p>
            <a:pPr lvl="2"/>
            <a:r>
              <a:rPr lang="cs-CZ" dirty="0" smtClean="0"/>
              <a:t>Nádory a cysty- resorpce zubu mechanickým tlakem</a:t>
            </a:r>
          </a:p>
          <a:p>
            <a:pPr lvl="2"/>
            <a:r>
              <a:rPr lang="cs-CZ" dirty="0" smtClean="0"/>
              <a:t>Reimplantace a transplantace- může vyprovokovat částečnou resorpci</a:t>
            </a:r>
          </a:p>
          <a:p>
            <a:pPr lvl="2"/>
            <a:r>
              <a:rPr lang="cs-CZ" dirty="0" err="1" smtClean="0"/>
              <a:t>Retinované</a:t>
            </a:r>
            <a:r>
              <a:rPr lang="cs-CZ" dirty="0" smtClean="0"/>
              <a:t> a přesunuté zuby- u zubů pevně zabudovaných do kosti</a:t>
            </a:r>
          </a:p>
          <a:p>
            <a:pPr lvl="2"/>
            <a:r>
              <a:rPr lang="cs-CZ" dirty="0" smtClean="0"/>
              <a:t>Mechanické síly-častěji se </a:t>
            </a:r>
            <a:r>
              <a:rPr lang="cs-CZ" dirty="0" err="1" smtClean="0"/>
              <a:t>resorpbuje</a:t>
            </a:r>
            <a:r>
              <a:rPr lang="cs-CZ" dirty="0" smtClean="0"/>
              <a:t> kostní tkáň v okolí zubu, než samotný zub</a:t>
            </a:r>
          </a:p>
          <a:p>
            <a:pPr marL="914400" lvl="2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Interní </a:t>
            </a:r>
          </a:p>
          <a:p>
            <a:pPr lvl="2"/>
            <a:r>
              <a:rPr lang="cs-CZ" dirty="0" smtClean="0"/>
              <a:t>Interní </a:t>
            </a:r>
            <a:r>
              <a:rPr lang="cs-CZ" dirty="0" err="1" smtClean="0"/>
              <a:t>graulom</a:t>
            </a:r>
            <a:r>
              <a:rPr lang="cs-CZ" dirty="0" smtClean="0"/>
              <a:t> – vzácné, červené nebo červenorůžové zbarvení zubu (</a:t>
            </a:r>
            <a:r>
              <a:rPr lang="cs-CZ" dirty="0" err="1" smtClean="0"/>
              <a:t>hyperplázie</a:t>
            </a:r>
            <a:r>
              <a:rPr lang="cs-CZ" dirty="0" smtClean="0"/>
              <a:t> pulpy), může dojít k perforaci zubu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705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663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r>
              <a:rPr lang="cs-CZ" dirty="0" err="1" smtClean="0"/>
              <a:t>Hypocementóza</a:t>
            </a:r>
            <a:endParaRPr lang="cs-CZ" dirty="0" smtClean="0"/>
          </a:p>
          <a:p>
            <a:pPr lvl="1"/>
            <a:r>
              <a:rPr lang="cs-CZ" dirty="0" smtClean="0"/>
              <a:t>Ukládání celulárního cementu do oblasti kořenového apexu</a:t>
            </a:r>
          </a:p>
          <a:p>
            <a:pPr lvl="1"/>
            <a:r>
              <a:rPr lang="cs-CZ" dirty="0" smtClean="0"/>
              <a:t>Lokální / vytváří souvislý povlak kořene</a:t>
            </a:r>
          </a:p>
          <a:p>
            <a:pPr lvl="1"/>
            <a:r>
              <a:rPr lang="cs-CZ" dirty="0" smtClean="0"/>
              <a:t>Klinicky němé X obtížnější při extrakci</a:t>
            </a:r>
          </a:p>
          <a:p>
            <a:pPr lvl="1"/>
            <a:r>
              <a:rPr lang="cs-CZ" dirty="0" smtClean="0"/>
              <a:t>Na RTG zvětšení objemu kořene zubu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 err="1" smtClean="0"/>
              <a:t>Cementikl</a:t>
            </a:r>
            <a:endParaRPr lang="cs-CZ" dirty="0" smtClean="0"/>
          </a:p>
          <a:p>
            <a:pPr lvl="1"/>
            <a:r>
              <a:rPr lang="cs-CZ" dirty="0" smtClean="0"/>
              <a:t>Okrouhlé ložisko cementu v závěsném aparátu zubu</a:t>
            </a:r>
          </a:p>
          <a:p>
            <a:pPr lvl="1"/>
            <a:r>
              <a:rPr lang="cs-CZ" dirty="0" smtClean="0"/>
              <a:t>Zvápenatění epiteliálních ostrůvků v periodontálním </a:t>
            </a:r>
            <a:r>
              <a:rPr lang="cs-CZ" dirty="0" err="1" smtClean="0"/>
              <a:t>ligamentu</a:t>
            </a:r>
            <a:r>
              <a:rPr lang="cs-CZ" dirty="0" smtClean="0"/>
              <a:t>, ložiskové zvápenatění </a:t>
            </a:r>
            <a:r>
              <a:rPr lang="cs-CZ" dirty="0" err="1" smtClean="0"/>
              <a:t>Sharpeových</a:t>
            </a:r>
            <a:r>
              <a:rPr lang="cs-CZ" dirty="0" smtClean="0"/>
              <a:t> vláken, </a:t>
            </a:r>
            <a:r>
              <a:rPr lang="cs-CZ" dirty="0" err="1" smtClean="0"/>
              <a:t>zvápanětěním</a:t>
            </a:r>
            <a:r>
              <a:rPr lang="cs-CZ" dirty="0" smtClean="0"/>
              <a:t> </a:t>
            </a:r>
            <a:r>
              <a:rPr lang="cs-CZ" dirty="0" err="1" smtClean="0"/>
              <a:t>mikrotrombů</a:t>
            </a:r>
            <a:r>
              <a:rPr lang="cs-CZ" dirty="0" smtClean="0"/>
              <a:t>, odprýskáváním cementu…</a:t>
            </a:r>
          </a:p>
          <a:p>
            <a:pPr lvl="1"/>
            <a:endParaRPr lang="cs-CZ" dirty="0"/>
          </a:p>
          <a:p>
            <a:r>
              <a:rPr lang="cs-CZ" dirty="0"/>
              <a:t>Ankylóza </a:t>
            </a:r>
            <a:r>
              <a:rPr lang="cs-CZ" dirty="0" smtClean="0"/>
              <a:t>zubu</a:t>
            </a:r>
          </a:p>
          <a:p>
            <a:pPr lvl="1"/>
            <a:r>
              <a:rPr lang="cs-CZ" dirty="0" smtClean="0"/>
              <a:t>Přítomnost kostěných můstků mezi zubem a alveolární kostí</a:t>
            </a:r>
          </a:p>
          <a:p>
            <a:pPr lvl="1"/>
            <a:r>
              <a:rPr lang="cs-CZ" dirty="0" smtClean="0"/>
              <a:t>Komplikace při extrakci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075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Zubní kámen a </a:t>
            </a:r>
            <a:r>
              <a:rPr lang="cs-CZ" dirty="0" smtClean="0"/>
              <a:t>konkrementy</a:t>
            </a:r>
          </a:p>
          <a:p>
            <a:pPr lvl="1"/>
            <a:r>
              <a:rPr lang="cs-CZ" dirty="0" smtClean="0"/>
              <a:t>Tvrdý, drsný povlak</a:t>
            </a:r>
          </a:p>
          <a:p>
            <a:pPr lvl="1"/>
            <a:r>
              <a:rPr lang="cs-CZ" dirty="0" smtClean="0"/>
              <a:t>Kámen </a:t>
            </a:r>
            <a:r>
              <a:rPr lang="cs-CZ" dirty="0" err="1" smtClean="0"/>
              <a:t>subgingivální</a:t>
            </a:r>
            <a:r>
              <a:rPr lang="cs-CZ" dirty="0" smtClean="0"/>
              <a:t> (silnější, tužší, křehčí, tmavší), </a:t>
            </a:r>
            <a:r>
              <a:rPr lang="cs-CZ" dirty="0" err="1" smtClean="0"/>
              <a:t>supragingivální</a:t>
            </a:r>
            <a:endParaRPr lang="cs-CZ" dirty="0" smtClean="0"/>
          </a:p>
          <a:p>
            <a:pPr lvl="1"/>
            <a:r>
              <a:rPr lang="cs-CZ" dirty="0" err="1" smtClean="0"/>
              <a:t>Supragingivální</a:t>
            </a:r>
            <a:r>
              <a:rPr lang="cs-CZ" dirty="0" smtClean="0"/>
              <a:t> </a:t>
            </a:r>
          </a:p>
          <a:p>
            <a:pPr lvl="2"/>
            <a:r>
              <a:rPr lang="cs-CZ" dirty="0" smtClean="0"/>
              <a:t>V blízkosti vyústění slinných žláz</a:t>
            </a:r>
          </a:p>
          <a:p>
            <a:pPr lvl="1"/>
            <a:r>
              <a:rPr lang="cs-CZ" dirty="0" err="1" smtClean="0"/>
              <a:t>Subgingivální</a:t>
            </a:r>
            <a:r>
              <a:rPr lang="cs-CZ" dirty="0" smtClean="0"/>
              <a:t>-na všech zubech</a:t>
            </a:r>
          </a:p>
          <a:p>
            <a:pPr lvl="1"/>
            <a:r>
              <a:rPr lang="cs-CZ" dirty="0" smtClean="0"/>
              <a:t>Složení: </a:t>
            </a:r>
            <a:r>
              <a:rPr lang="cs-CZ" dirty="0" err="1" smtClean="0"/>
              <a:t>kalciumfosfát</a:t>
            </a:r>
            <a:r>
              <a:rPr lang="cs-CZ" dirty="0" smtClean="0"/>
              <a:t>(75%), </a:t>
            </a:r>
            <a:r>
              <a:rPr lang="cs-CZ" dirty="0" err="1" smtClean="0"/>
              <a:t>kalciumkarbonát</a:t>
            </a:r>
            <a:r>
              <a:rPr lang="cs-CZ" dirty="0" smtClean="0"/>
              <a:t>, </a:t>
            </a:r>
            <a:r>
              <a:rPr lang="cs-CZ" dirty="0" err="1" smtClean="0"/>
              <a:t>magnesiumsulfát</a:t>
            </a:r>
            <a:r>
              <a:rPr lang="cs-CZ" dirty="0" smtClean="0"/>
              <a:t> (5%), voda (20%), organické látky (zbytky koků, g- tyčinky, </a:t>
            </a:r>
            <a:r>
              <a:rPr lang="cs-CZ" dirty="0" err="1" smtClean="0"/>
              <a:t>epitelie</a:t>
            </a:r>
            <a:r>
              <a:rPr lang="cs-CZ" dirty="0" smtClean="0"/>
              <a:t>, mucin)</a:t>
            </a:r>
          </a:p>
          <a:p>
            <a:pPr lvl="1"/>
            <a:endParaRPr lang="cs-CZ" dirty="0"/>
          </a:p>
          <a:p>
            <a:r>
              <a:rPr lang="cs-CZ" dirty="0"/>
              <a:t>Zubní plak</a:t>
            </a:r>
          </a:p>
          <a:p>
            <a:pPr lvl="1"/>
            <a:r>
              <a:rPr lang="cs-CZ" dirty="0" smtClean="0"/>
              <a:t>Mikrobiální povlak na zubech a gingivě</a:t>
            </a:r>
          </a:p>
          <a:p>
            <a:pPr lvl="1"/>
            <a:r>
              <a:rPr lang="cs-CZ" dirty="0" smtClean="0"/>
              <a:t>Formování ve dvou stádiích:</a:t>
            </a:r>
          </a:p>
          <a:p>
            <a:pPr lvl="2"/>
            <a:r>
              <a:rPr lang="cs-CZ" dirty="0" smtClean="0"/>
              <a:t>Pelikula -rychlá tvorba, hlavně bílkoviny slin, odolnost vůči kyselinám, ochranná funkce</a:t>
            </a:r>
          </a:p>
          <a:p>
            <a:pPr lvl="2"/>
            <a:r>
              <a:rPr lang="cs-CZ" dirty="0" smtClean="0"/>
              <a:t>Kolonizace </a:t>
            </a:r>
            <a:r>
              <a:rPr lang="cs-CZ" dirty="0" err="1" smtClean="0"/>
              <a:t>mikrooganismy</a:t>
            </a:r>
            <a:r>
              <a:rPr lang="cs-CZ" dirty="0" smtClean="0"/>
              <a:t> – streptokoky, aktinomycety, postupně anaeroby, fakultativní anaeroby; matrice složená převážně z polysacharidů</a:t>
            </a:r>
          </a:p>
          <a:p>
            <a:pPr lvl="1"/>
            <a:r>
              <a:rPr lang="cs-CZ" dirty="0" smtClean="0"/>
              <a:t>Zrání plaku:</a:t>
            </a:r>
          </a:p>
          <a:p>
            <a:pPr lvl="2"/>
            <a:r>
              <a:rPr lang="cs-CZ" dirty="0" smtClean="0"/>
              <a:t>Značně variabilní, tloušťka do 400um, uspořádání mikrobů do klasů/mrakodrapů…</a:t>
            </a:r>
          </a:p>
          <a:p>
            <a:pPr lvl="2"/>
            <a:r>
              <a:rPr lang="cs-CZ" dirty="0" smtClean="0"/>
              <a:t>Streptokoky fermentují cukry na kyseliny, snižují pH pod 5,5 – vyvolávají demineralizaci</a:t>
            </a:r>
          </a:p>
          <a:p>
            <a:pPr lvl="1"/>
            <a:r>
              <a:rPr lang="cs-CZ" dirty="0" smtClean="0"/>
              <a:t>Klasifikace plaku:</a:t>
            </a:r>
          </a:p>
          <a:p>
            <a:pPr lvl="2"/>
            <a:r>
              <a:rPr lang="cs-CZ" dirty="0" smtClean="0"/>
              <a:t>Plak koronární, </a:t>
            </a:r>
            <a:r>
              <a:rPr lang="cs-CZ" dirty="0" err="1" smtClean="0"/>
              <a:t>fisurální</a:t>
            </a:r>
            <a:r>
              <a:rPr lang="cs-CZ" dirty="0" smtClean="0"/>
              <a:t>, </a:t>
            </a:r>
            <a:r>
              <a:rPr lang="cs-CZ" dirty="0" err="1" smtClean="0"/>
              <a:t>subgingivální</a:t>
            </a: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469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cs-CZ" sz="4400" dirty="0" smtClean="0"/>
              <a:t>Zubní kaz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cs-CZ" dirty="0" smtClean="0"/>
              <a:t>Nejfrekvenčnější civilizační onemocnění, chronický proces, </a:t>
            </a:r>
            <a:r>
              <a:rPr lang="cs-CZ" dirty="0" err="1" smtClean="0"/>
              <a:t>posteruptivní</a:t>
            </a:r>
            <a:r>
              <a:rPr lang="cs-CZ" dirty="0" smtClean="0"/>
              <a:t> destrukce tvrdých zubních tkání, směrem od povrchu zubu</a:t>
            </a:r>
          </a:p>
          <a:p>
            <a:r>
              <a:rPr lang="cs-CZ" dirty="0" smtClean="0"/>
              <a:t>Teorie vzniku: chemicko-parazitární, při tvorbě kyselin z cukrů zubního plaku</a:t>
            </a:r>
          </a:p>
          <a:p>
            <a:endParaRPr lang="cs-CZ" dirty="0" smtClean="0"/>
          </a:p>
          <a:p>
            <a:r>
              <a:rPr lang="cs-CZ" dirty="0" smtClean="0"/>
              <a:t>Faktory vyvolávající zubní kaz-plak</a:t>
            </a:r>
          </a:p>
          <a:p>
            <a:pPr lvl="1"/>
            <a:r>
              <a:rPr lang="cs-CZ" dirty="0" smtClean="0"/>
              <a:t>Kombinace plaku a součástí potravy</a:t>
            </a:r>
          </a:p>
          <a:p>
            <a:pPr lvl="1"/>
            <a:r>
              <a:rPr lang="cs-CZ" dirty="0" smtClean="0"/>
              <a:t>Kariogenní účinky stravy: přímo úměrný množství cukrů v potravě; sacharóza podporuje adhezi plaku a kolonizaci streptokoky</a:t>
            </a:r>
          </a:p>
          <a:p>
            <a:pPr lvl="1"/>
            <a:r>
              <a:rPr lang="cs-CZ" dirty="0" smtClean="0"/>
              <a:t>Faktory převážně disponující: celková konstituce, dědičná dispozice, tvar zubu, chemická </a:t>
            </a:r>
            <a:r>
              <a:rPr lang="cs-CZ" dirty="0" err="1" smtClean="0"/>
              <a:t>sklatba</a:t>
            </a:r>
            <a:r>
              <a:rPr lang="cs-CZ" dirty="0" smtClean="0"/>
              <a:t>, pohlaví, puberta, gravidita, klimakterium, DM, množství slin, žvýkání, anatomické </a:t>
            </a:r>
            <a:r>
              <a:rPr lang="cs-CZ" dirty="0" err="1" smtClean="0"/>
              <a:t>anomálnie</a:t>
            </a:r>
            <a:r>
              <a:rPr lang="cs-CZ" dirty="0" smtClean="0"/>
              <a:t> čelisti…</a:t>
            </a:r>
          </a:p>
        </p:txBody>
      </p:sp>
    </p:spTree>
    <p:extLst>
      <p:ext uri="{BB962C8B-B14F-4D97-AF65-F5344CB8AC3E}">
        <p14:creationId xmlns:p14="http://schemas.microsoft.com/office/powerpoint/2010/main" val="3543749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dirty="0"/>
          </a:p>
          <a:p>
            <a:r>
              <a:rPr lang="cs-CZ" dirty="0" err="1"/>
              <a:t>Patomorfologie</a:t>
            </a:r>
            <a:r>
              <a:rPr lang="cs-CZ" dirty="0"/>
              <a:t> zubního </a:t>
            </a:r>
            <a:r>
              <a:rPr lang="cs-CZ" dirty="0" smtClean="0"/>
              <a:t>kazu</a:t>
            </a:r>
          </a:p>
          <a:p>
            <a:pPr lvl="1"/>
            <a:r>
              <a:rPr lang="cs-CZ" dirty="0" smtClean="0"/>
              <a:t>Začíná nejčastěji na sklovině, vzácně na cementu</a:t>
            </a:r>
          </a:p>
          <a:p>
            <a:pPr lvl="1"/>
            <a:r>
              <a:rPr lang="cs-CZ" dirty="0" smtClean="0"/>
              <a:t>Častěji v horní čelisti (sliny stékají dolů – méně ochranné vrstvy)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Kaz </a:t>
            </a:r>
            <a:r>
              <a:rPr lang="cs-CZ" dirty="0" smtClean="0"/>
              <a:t>skloviny</a:t>
            </a:r>
          </a:p>
          <a:p>
            <a:pPr lvl="1"/>
            <a:r>
              <a:rPr lang="cs-CZ" dirty="0" smtClean="0"/>
              <a:t>Iniciální stadium – převaha demineralizace</a:t>
            </a:r>
          </a:p>
          <a:p>
            <a:pPr lvl="2"/>
            <a:r>
              <a:rPr lang="cs-CZ" dirty="0" smtClean="0"/>
              <a:t>V období 5 let po prořezání zubů (sekundární maturace skloviny)dochází k ukládání minerálních látek do </a:t>
            </a:r>
            <a:r>
              <a:rPr lang="cs-CZ" dirty="0" err="1" smtClean="0"/>
              <a:t>mikropórů</a:t>
            </a:r>
            <a:r>
              <a:rPr lang="cs-CZ" dirty="0" smtClean="0"/>
              <a:t> v okolí </a:t>
            </a:r>
            <a:r>
              <a:rPr lang="cs-CZ" dirty="0" err="1" smtClean="0"/>
              <a:t>sklovinných</a:t>
            </a:r>
            <a:r>
              <a:rPr lang="cs-CZ" dirty="0" smtClean="0"/>
              <a:t> prizmat. V počátcích kariózní léze dochází k zvětšení těchto pórů</a:t>
            </a:r>
          </a:p>
          <a:p>
            <a:pPr lvl="2"/>
            <a:r>
              <a:rPr lang="cs-CZ" dirty="0" smtClean="0"/>
              <a:t>Povrchní zóna – povrchová zóna je odolnější (více styku s prostředím), podpovrchová zóna je více demineralizovaná</a:t>
            </a:r>
          </a:p>
          <a:p>
            <a:pPr lvl="2"/>
            <a:r>
              <a:rPr lang="cs-CZ" dirty="0" smtClean="0"/>
              <a:t>Tělo léze – největší podíl kazivé skloviny</a:t>
            </a:r>
          </a:p>
          <a:p>
            <a:pPr lvl="2"/>
            <a:r>
              <a:rPr lang="cs-CZ" dirty="0" smtClean="0"/>
              <a:t>Tmavá zóna – </a:t>
            </a:r>
            <a:r>
              <a:rPr lang="cs-CZ" dirty="0" err="1" smtClean="0"/>
              <a:t>mikropóry</a:t>
            </a:r>
            <a:r>
              <a:rPr lang="cs-CZ" dirty="0" smtClean="0"/>
              <a:t> jsou prostupné i pro malé molekuly, dochází k zmenšení </a:t>
            </a:r>
            <a:r>
              <a:rPr lang="cs-CZ" dirty="0" err="1" smtClean="0"/>
              <a:t>lumin</a:t>
            </a:r>
            <a:r>
              <a:rPr lang="cs-CZ" dirty="0" smtClean="0"/>
              <a:t> pórů.</a:t>
            </a:r>
          </a:p>
          <a:p>
            <a:pPr lvl="2"/>
            <a:r>
              <a:rPr lang="cs-CZ" dirty="0" err="1" smtClean="0"/>
              <a:t>Translucidní</a:t>
            </a:r>
            <a:r>
              <a:rPr lang="cs-CZ" dirty="0" smtClean="0"/>
              <a:t> zóna – sousedí se zdravou sklovinou</a:t>
            </a:r>
          </a:p>
          <a:p>
            <a:pPr lvl="2"/>
            <a:endParaRPr lang="cs-CZ" dirty="0"/>
          </a:p>
          <a:p>
            <a:pPr lvl="2"/>
            <a:r>
              <a:rPr lang="cs-CZ" dirty="0" smtClean="0"/>
              <a:t>Makroskopicky bodová eroze, dynamický proces mineralizace a demineralizace..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899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663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Progresivní stadium – proteolýza organických součástí prizmatických spojů, dochází k ní až při výraznější dekalcifikaci; ireverzibilní stadium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Keries</a:t>
            </a:r>
            <a:r>
              <a:rPr lang="cs-CZ" dirty="0"/>
              <a:t> </a:t>
            </a:r>
            <a:r>
              <a:rPr lang="cs-CZ" dirty="0" err="1" smtClean="0"/>
              <a:t>fisurální</a:t>
            </a:r>
            <a:endParaRPr lang="cs-CZ" dirty="0" smtClean="0"/>
          </a:p>
          <a:p>
            <a:pPr lvl="2"/>
            <a:r>
              <a:rPr lang="cs-CZ" dirty="0" smtClean="0"/>
              <a:t>na žvýkacích plochách molárů a premolárů, na bukální i lingvální ploše molárů a na lingvální ploše řezáků</a:t>
            </a:r>
          </a:p>
          <a:p>
            <a:pPr lvl="2"/>
            <a:r>
              <a:rPr lang="cs-CZ" dirty="0" smtClean="0"/>
              <a:t>Pukliny </a:t>
            </a:r>
            <a:r>
              <a:rPr lang="cs-CZ" dirty="0" err="1" smtClean="0"/>
              <a:t>šterbiny</a:t>
            </a:r>
            <a:r>
              <a:rPr lang="cs-CZ" dirty="0" smtClean="0"/>
              <a:t>, drobné kavity, bez možnosti vyčištění kartáčkem. Může dojít k podminování skloviny</a:t>
            </a:r>
          </a:p>
          <a:p>
            <a:pPr lvl="2"/>
            <a:endParaRPr lang="cs-CZ" dirty="0" smtClean="0"/>
          </a:p>
          <a:p>
            <a:pPr lvl="1"/>
            <a:r>
              <a:rPr lang="cs-CZ" dirty="0" err="1" smtClean="0"/>
              <a:t>Pločný</a:t>
            </a:r>
            <a:r>
              <a:rPr lang="cs-CZ" dirty="0" smtClean="0"/>
              <a:t> karies </a:t>
            </a:r>
          </a:p>
          <a:p>
            <a:pPr lvl="2"/>
            <a:r>
              <a:rPr lang="cs-CZ" dirty="0" smtClean="0"/>
              <a:t>Na kontaktních plochách zubů - ostře ohraničené plošné ložisko, barva modravá až žlutavá, pokračující demineralizace – barva bělavá až šedavá</a:t>
            </a:r>
          </a:p>
          <a:p>
            <a:pPr lvl="2"/>
            <a:r>
              <a:rPr lang="cs-CZ" dirty="0" smtClean="0"/>
              <a:t>Karies zubního krčku- v okolí gingivy, ploché, miskovité až plošně se šířící léze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745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cs-CZ" dirty="0"/>
              <a:t>Kaz </a:t>
            </a:r>
            <a:r>
              <a:rPr lang="cs-CZ" dirty="0" smtClean="0"/>
              <a:t>cementu</a:t>
            </a:r>
          </a:p>
          <a:p>
            <a:pPr lvl="1"/>
            <a:r>
              <a:rPr lang="cs-CZ" dirty="0" smtClean="0"/>
              <a:t>U lidí s </a:t>
            </a:r>
            <a:r>
              <a:rPr lang="cs-CZ" dirty="0" err="1" smtClean="0"/>
              <a:t>periodontidou</a:t>
            </a:r>
            <a:r>
              <a:rPr lang="cs-CZ" dirty="0" smtClean="0"/>
              <a:t>, vyhází z plaků na cementu, probíhá jako karies skloviny</a:t>
            </a:r>
          </a:p>
          <a:p>
            <a:pPr lvl="1"/>
            <a:r>
              <a:rPr lang="cs-CZ" dirty="0" smtClean="0"/>
              <a:t>Hnědavá skvrna na rozhraní cementu a skloviny, měkká konzistence</a:t>
            </a:r>
          </a:p>
          <a:p>
            <a:pPr lvl="1"/>
            <a:endParaRPr lang="cs-CZ" dirty="0"/>
          </a:p>
          <a:p>
            <a:r>
              <a:rPr lang="cs-CZ" dirty="0"/>
              <a:t>Kaz </a:t>
            </a:r>
            <a:r>
              <a:rPr lang="cs-CZ" dirty="0" smtClean="0"/>
              <a:t>dentinu</a:t>
            </a:r>
          </a:p>
          <a:p>
            <a:pPr lvl="1"/>
            <a:r>
              <a:rPr lang="cs-CZ" dirty="0" smtClean="0"/>
              <a:t>Rychlejší průběh, šíří se podél dentinových kanálků a výběžků odontoblastů</a:t>
            </a:r>
          </a:p>
          <a:p>
            <a:pPr lvl="1"/>
            <a:r>
              <a:rPr lang="cs-CZ" dirty="0" smtClean="0"/>
              <a:t>Zóna změklého dentinu s tvorbou kavernu – odvápněná tkáň, dentin rozpadlý, v kavernách mikroorganismy</a:t>
            </a:r>
          </a:p>
          <a:p>
            <a:pPr lvl="1"/>
            <a:r>
              <a:rPr lang="cs-CZ" dirty="0" smtClean="0"/>
              <a:t>Zóna odvápnění – dentinové tubuly rozšířené, dentin se odvápňuje</a:t>
            </a:r>
          </a:p>
          <a:p>
            <a:pPr lvl="1"/>
            <a:r>
              <a:rPr lang="cs-CZ" dirty="0" smtClean="0"/>
              <a:t>Zóna nejhlubších mikroorganismů – den není poškozen, rozšiřují se </a:t>
            </a:r>
            <a:r>
              <a:rPr lang="cs-CZ" dirty="0" err="1" smtClean="0"/>
              <a:t>lumina</a:t>
            </a:r>
            <a:r>
              <a:rPr lang="cs-CZ" dirty="0" smtClean="0"/>
              <a:t> kanálků, pronikají mikroorganismy</a:t>
            </a:r>
          </a:p>
          <a:p>
            <a:pPr lvl="1"/>
            <a:r>
              <a:rPr lang="cs-CZ" dirty="0" smtClean="0"/>
              <a:t>Zóna zakalení – obsahuje vypadlé soli vápníku</a:t>
            </a:r>
          </a:p>
          <a:p>
            <a:pPr lvl="1"/>
            <a:r>
              <a:rPr lang="cs-CZ" dirty="0" smtClean="0"/>
              <a:t>Zóna transparence – </a:t>
            </a:r>
            <a:r>
              <a:rPr lang="cs-CZ" dirty="0" err="1" smtClean="0"/>
              <a:t>zvápentělé</a:t>
            </a:r>
            <a:r>
              <a:rPr lang="cs-CZ" dirty="0" smtClean="0"/>
              <a:t> výběžky odontoblastů, tvrdý zvápenatělý dentin, nemá se odstraňovat</a:t>
            </a:r>
          </a:p>
          <a:p>
            <a:pPr lvl="1"/>
            <a:r>
              <a:rPr lang="cs-CZ" dirty="0" smtClean="0"/>
              <a:t>Zóna vitálních reakcí – do výběžků odontoblastů se ukládají ionty Ca a tuk (tvorba terciálního dentinu)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87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Reakce zubní dřeně na zubní </a:t>
            </a:r>
            <a:r>
              <a:rPr lang="cs-CZ" dirty="0" smtClean="0"/>
              <a:t>kaz</a:t>
            </a:r>
          </a:p>
          <a:p>
            <a:pPr lvl="1"/>
            <a:r>
              <a:rPr lang="cs-CZ" dirty="0" smtClean="0"/>
              <a:t>Tvorba terciální dentinu </a:t>
            </a:r>
          </a:p>
          <a:p>
            <a:pPr lvl="1"/>
            <a:r>
              <a:rPr lang="cs-CZ" dirty="0" smtClean="0"/>
              <a:t>Cévní reakce bez edému tkáně</a:t>
            </a:r>
          </a:p>
          <a:p>
            <a:pPr lvl="1"/>
            <a:r>
              <a:rPr lang="cs-CZ" dirty="0" smtClean="0"/>
              <a:t>Zánětlivá reakce - </a:t>
            </a:r>
            <a:r>
              <a:rPr lang="cs-CZ" dirty="0" err="1" smtClean="0"/>
              <a:t>pulpitis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 smtClean="0"/>
              <a:t>Dělení </a:t>
            </a:r>
            <a:r>
              <a:rPr lang="cs-CZ" dirty="0"/>
              <a:t>zubního kazu dle klinického </a:t>
            </a:r>
            <a:r>
              <a:rPr lang="cs-CZ" dirty="0" smtClean="0"/>
              <a:t>průběhu</a:t>
            </a:r>
          </a:p>
          <a:p>
            <a:pPr lvl="1"/>
            <a:r>
              <a:rPr lang="cs-CZ" dirty="0" smtClean="0"/>
              <a:t>Primární – na </a:t>
            </a:r>
            <a:r>
              <a:rPr lang="cs-CZ" dirty="0" err="1" smtClean="0"/>
              <a:t>dostud</a:t>
            </a:r>
            <a:r>
              <a:rPr lang="cs-CZ" dirty="0" smtClean="0"/>
              <a:t> neošetřeném zubu</a:t>
            </a:r>
          </a:p>
          <a:p>
            <a:pPr lvl="1"/>
            <a:r>
              <a:rPr lang="cs-CZ" dirty="0" smtClean="0"/>
              <a:t>Sekundární – souvisí s předchozí výplní</a:t>
            </a:r>
          </a:p>
          <a:p>
            <a:pPr lvl="1"/>
            <a:r>
              <a:rPr lang="cs-CZ" dirty="0" smtClean="0"/>
              <a:t>Recidivující – pod výplní</a:t>
            </a:r>
          </a:p>
          <a:p>
            <a:pPr lvl="1"/>
            <a:r>
              <a:rPr lang="cs-CZ" dirty="0" smtClean="0"/>
              <a:t>Akutní – rychle probíhající karies, směřuje k postižení pulpy, silná </a:t>
            </a:r>
            <a:r>
              <a:rPr lang="cs-CZ" dirty="0" err="1" smtClean="0"/>
              <a:t>bolstivost</a:t>
            </a:r>
            <a:r>
              <a:rPr lang="cs-CZ" dirty="0" smtClean="0"/>
              <a:t>, u dětí (nejsou uzavřené dentinové kanálky)</a:t>
            </a:r>
          </a:p>
          <a:p>
            <a:pPr lvl="1"/>
            <a:r>
              <a:rPr lang="cs-CZ" dirty="0" smtClean="0"/>
              <a:t>Chronický – u dospělých, pomalu se rozvíjející</a:t>
            </a:r>
          </a:p>
          <a:p>
            <a:pPr lvl="1"/>
            <a:r>
              <a:rPr lang="cs-CZ" dirty="0" smtClean="0"/>
              <a:t>Zastavený- při odeznění vyvolávající příčiny, dentin v okolí </a:t>
            </a:r>
            <a:r>
              <a:rPr lang="cs-CZ" dirty="0" err="1" smtClean="0"/>
              <a:t>sklerotizuje</a:t>
            </a:r>
            <a:r>
              <a:rPr lang="cs-CZ" dirty="0" smtClean="0"/>
              <a:t>, hnědavé plošky</a:t>
            </a:r>
          </a:p>
          <a:p>
            <a:pPr lvl="1"/>
            <a:r>
              <a:rPr lang="cs-CZ" dirty="0" smtClean="0"/>
              <a:t>Klasifikace dle </a:t>
            </a:r>
            <a:r>
              <a:rPr lang="cs-CZ" dirty="0" err="1" smtClean="0"/>
              <a:t>vzatahu</a:t>
            </a:r>
            <a:r>
              <a:rPr lang="cs-CZ" dirty="0" smtClean="0"/>
              <a:t> spodiny ke kavitě- povrchový (sklovina, max. dentin), kaz střední (do střední hloubky dentinu), kaz blízký dřeni (</a:t>
            </a:r>
            <a:r>
              <a:rPr lang="cs-CZ" dirty="0" err="1" smtClean="0"/>
              <a:t>bezprosteřdně</a:t>
            </a:r>
            <a:r>
              <a:rPr lang="cs-CZ" dirty="0" smtClean="0"/>
              <a:t> k pulpě), kaz penetrující do pulpy</a:t>
            </a:r>
          </a:p>
          <a:p>
            <a:pPr lvl="1"/>
            <a:r>
              <a:rPr lang="cs-CZ" dirty="0" smtClean="0"/>
              <a:t>Penetrující a </a:t>
            </a:r>
            <a:r>
              <a:rPr lang="cs-CZ" dirty="0" err="1" smtClean="0"/>
              <a:t>podminující</a:t>
            </a:r>
            <a:r>
              <a:rPr lang="cs-CZ" dirty="0" smtClean="0"/>
              <a:t>- podminovaná sklovina do okolí X nejkratší možnou cestou  </a:t>
            </a:r>
          </a:p>
          <a:p>
            <a:pPr lvl="1"/>
            <a:r>
              <a:rPr lang="cs-CZ" dirty="0" smtClean="0"/>
              <a:t>Zvláštní formy kazu – kaz po ozáření, cukerný kaz (dlouhodobé vystavění prachu)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279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cs-CZ" dirty="0"/>
              <a:t>Bolest zubů</a:t>
            </a:r>
          </a:p>
          <a:p>
            <a:pPr lvl="1"/>
            <a:r>
              <a:rPr lang="cs-CZ" dirty="0" smtClean="0"/>
              <a:t>Nejčastější klinické projevy při postižení zubů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Bolestivé jsou pouze některé části zubu : dentin, pulpa, periodontální </a:t>
            </a:r>
            <a:r>
              <a:rPr lang="cs-CZ" dirty="0" err="1" smtClean="0"/>
              <a:t>ligamenta</a:t>
            </a:r>
            <a:r>
              <a:rPr lang="cs-CZ" dirty="0" smtClean="0"/>
              <a:t>, gingiva X nebolestivá sklovina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 1/3 tubulů dentinu se nachází nervová vlákna, nejblíže pulpě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Dráždění vede k bolesti – mechanicky, termicky, chemicky..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8141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 smtClean="0"/>
              <a:t>Onemocnění pulpy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Regresivní změny</a:t>
            </a:r>
          </a:p>
          <a:p>
            <a:pPr lvl="1"/>
            <a:r>
              <a:rPr lang="cs-CZ" dirty="0" smtClean="0"/>
              <a:t>Atrofie pulpy</a:t>
            </a:r>
          </a:p>
          <a:p>
            <a:pPr lvl="2"/>
            <a:r>
              <a:rPr lang="cs-CZ" dirty="0" smtClean="0"/>
              <a:t>Činností odontoblastů se dřeňová dutina zmenšuje – retikulární atrofie</a:t>
            </a:r>
          </a:p>
          <a:p>
            <a:pPr lvl="1"/>
            <a:r>
              <a:rPr lang="cs-CZ" dirty="0" smtClean="0"/>
              <a:t>Patologická kalcifikace pulpy</a:t>
            </a:r>
          </a:p>
          <a:p>
            <a:pPr lvl="2"/>
            <a:r>
              <a:rPr lang="cs-CZ" dirty="0" smtClean="0"/>
              <a:t>Ve vyšším věku, amorfní pruhovité kalcifikace</a:t>
            </a:r>
          </a:p>
          <a:p>
            <a:pPr lvl="2"/>
            <a:r>
              <a:rPr lang="cs-CZ" dirty="0" smtClean="0"/>
              <a:t>Pravé </a:t>
            </a:r>
            <a:r>
              <a:rPr lang="cs-CZ" dirty="0" err="1" smtClean="0"/>
              <a:t>dentikly</a:t>
            </a:r>
            <a:r>
              <a:rPr lang="cs-CZ" dirty="0" smtClean="0"/>
              <a:t> – struktury podobné terciálnímu dentinu</a:t>
            </a:r>
          </a:p>
          <a:p>
            <a:pPr lvl="2"/>
            <a:r>
              <a:rPr lang="cs-CZ" dirty="0" smtClean="0"/>
              <a:t>Nepravé </a:t>
            </a:r>
            <a:r>
              <a:rPr lang="cs-CZ" dirty="0" err="1" smtClean="0"/>
              <a:t>dentikly</a:t>
            </a:r>
            <a:r>
              <a:rPr lang="cs-CZ" dirty="0" smtClean="0"/>
              <a:t> – vápenné </a:t>
            </a:r>
            <a:r>
              <a:rPr lang="cs-CZ" dirty="0" err="1" smtClean="0"/>
              <a:t>usazeniy</a:t>
            </a:r>
            <a:r>
              <a:rPr lang="cs-CZ" dirty="0" smtClean="0"/>
              <a:t> okolo organického jádra</a:t>
            </a:r>
          </a:p>
          <a:p>
            <a:pPr lvl="2"/>
            <a:r>
              <a:rPr lang="cs-CZ" dirty="0" smtClean="0"/>
              <a:t>Dělení dle lokalizace: </a:t>
            </a:r>
            <a:r>
              <a:rPr lang="cs-CZ" dirty="0" err="1" smtClean="0"/>
              <a:t>dentikly</a:t>
            </a:r>
            <a:r>
              <a:rPr lang="cs-CZ" dirty="0" smtClean="0"/>
              <a:t> volné (v </a:t>
            </a:r>
            <a:r>
              <a:rPr lang="cs-CZ" dirty="0" err="1" smtClean="0"/>
              <a:t>intersticiu</a:t>
            </a:r>
            <a:r>
              <a:rPr lang="cs-CZ" dirty="0" smtClean="0"/>
              <a:t>), nástěnné (v </a:t>
            </a:r>
            <a:r>
              <a:rPr lang="cs-CZ" dirty="0" err="1" smtClean="0"/>
              <a:t>cavum</a:t>
            </a:r>
            <a:r>
              <a:rPr lang="cs-CZ" dirty="0" smtClean="0"/>
              <a:t> </a:t>
            </a:r>
            <a:r>
              <a:rPr lang="cs-CZ" dirty="0" err="1" smtClean="0"/>
              <a:t>pulpae</a:t>
            </a:r>
            <a:r>
              <a:rPr lang="cs-CZ" dirty="0" smtClean="0"/>
              <a:t>), zanořené (obrostlé sekundárním dentinem)</a:t>
            </a:r>
          </a:p>
          <a:p>
            <a:pPr lvl="2"/>
            <a:r>
              <a:rPr lang="cs-CZ" dirty="0" smtClean="0"/>
              <a:t>Klinicky němé, prokazatelné na RTG</a:t>
            </a:r>
            <a:endParaRPr lang="cs-CZ" dirty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5606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Onemocnění tvrdých zubních tkání</a:t>
            </a:r>
          </a:p>
          <a:p>
            <a:r>
              <a:rPr lang="cs-CZ" dirty="0" smtClean="0"/>
              <a:t>Onemocnění pulpy</a:t>
            </a:r>
          </a:p>
          <a:p>
            <a:r>
              <a:rPr lang="cs-CZ" dirty="0" smtClean="0"/>
              <a:t>Onemocnění </a:t>
            </a:r>
            <a:r>
              <a:rPr lang="cs-CZ" dirty="0" err="1" smtClean="0"/>
              <a:t>parodontu</a:t>
            </a:r>
            <a:endParaRPr lang="cs-CZ" dirty="0" smtClean="0"/>
          </a:p>
          <a:p>
            <a:r>
              <a:rPr lang="cs-CZ" dirty="0" err="1" smtClean="0"/>
              <a:t>Odontogenní</a:t>
            </a:r>
            <a:r>
              <a:rPr lang="cs-CZ" dirty="0" smtClean="0"/>
              <a:t> nádory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2120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663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r>
              <a:rPr lang="cs-CZ" dirty="0"/>
              <a:t>Zánět </a:t>
            </a:r>
            <a:r>
              <a:rPr lang="cs-CZ" dirty="0" smtClean="0"/>
              <a:t>pulpy</a:t>
            </a:r>
          </a:p>
          <a:p>
            <a:pPr lvl="1"/>
            <a:r>
              <a:rPr lang="cs-CZ" dirty="0" err="1" smtClean="0"/>
              <a:t>Pulpitis</a:t>
            </a:r>
            <a:r>
              <a:rPr lang="cs-CZ" dirty="0" smtClean="0"/>
              <a:t> </a:t>
            </a:r>
            <a:r>
              <a:rPr lang="cs-CZ" dirty="0" err="1" smtClean="0"/>
              <a:t>acuta</a:t>
            </a:r>
            <a:r>
              <a:rPr lang="cs-CZ" dirty="0" smtClean="0"/>
              <a:t> </a:t>
            </a:r>
            <a:r>
              <a:rPr lang="cs-CZ" dirty="0" err="1" smtClean="0"/>
              <a:t>clausa</a:t>
            </a:r>
            <a:endParaRPr lang="cs-CZ" dirty="0" smtClean="0"/>
          </a:p>
          <a:p>
            <a:pPr lvl="2"/>
            <a:r>
              <a:rPr lang="cs-CZ" dirty="0" smtClean="0"/>
              <a:t>Hyperemie – nejčastější forma zánětu pulpy; rozšíření cév vyvolaný zánětlivými mediátory -&gt; komprese vén a </a:t>
            </a:r>
            <a:r>
              <a:rPr lang="cs-CZ" dirty="0" err="1" smtClean="0"/>
              <a:t>stáza</a:t>
            </a:r>
            <a:r>
              <a:rPr lang="cs-CZ" dirty="0" smtClean="0"/>
              <a:t> krve ve vénách pulpy -&gt; </a:t>
            </a:r>
            <a:r>
              <a:rPr lang="cs-CZ" dirty="0" err="1" smtClean="0"/>
              <a:t>prsáknutí</a:t>
            </a:r>
            <a:r>
              <a:rPr lang="cs-CZ" dirty="0" smtClean="0"/>
              <a:t> tkáně, </a:t>
            </a:r>
            <a:r>
              <a:rPr lang="cs-CZ" dirty="0" err="1" smtClean="0"/>
              <a:t>boletivost</a:t>
            </a:r>
            <a:r>
              <a:rPr lang="cs-CZ" dirty="0" smtClean="0"/>
              <a:t>; </a:t>
            </a:r>
            <a:r>
              <a:rPr lang="cs-CZ" dirty="0" err="1" smtClean="0"/>
              <a:t>pulpitida</a:t>
            </a:r>
            <a:r>
              <a:rPr lang="cs-CZ" dirty="0" smtClean="0"/>
              <a:t> navazuje na hyperemii + metabolické produkty mikroorganismů</a:t>
            </a:r>
          </a:p>
          <a:p>
            <a:pPr lvl="3"/>
            <a:r>
              <a:rPr lang="cs-CZ" dirty="0" err="1" smtClean="0"/>
              <a:t>Pulpitis</a:t>
            </a:r>
            <a:r>
              <a:rPr lang="cs-CZ" dirty="0" smtClean="0"/>
              <a:t> </a:t>
            </a:r>
            <a:r>
              <a:rPr lang="cs-CZ" dirty="0" err="1" smtClean="0"/>
              <a:t>acuta</a:t>
            </a:r>
            <a:r>
              <a:rPr lang="cs-CZ" dirty="0" smtClean="0"/>
              <a:t> </a:t>
            </a:r>
            <a:r>
              <a:rPr lang="cs-CZ" dirty="0" err="1" smtClean="0"/>
              <a:t>partialis</a:t>
            </a:r>
            <a:endParaRPr lang="cs-CZ" dirty="0" smtClean="0"/>
          </a:p>
          <a:p>
            <a:pPr lvl="3"/>
            <a:r>
              <a:rPr lang="cs-CZ" dirty="0" err="1" smtClean="0"/>
              <a:t>Pulpitis</a:t>
            </a:r>
            <a:r>
              <a:rPr lang="cs-CZ" dirty="0" smtClean="0"/>
              <a:t> </a:t>
            </a:r>
            <a:r>
              <a:rPr lang="cs-CZ" dirty="0" err="1" smtClean="0"/>
              <a:t>acuta</a:t>
            </a:r>
            <a:r>
              <a:rPr lang="cs-CZ" dirty="0" smtClean="0"/>
              <a:t> </a:t>
            </a:r>
            <a:r>
              <a:rPr lang="cs-CZ" dirty="0" err="1" smtClean="0"/>
              <a:t>totalis</a:t>
            </a:r>
            <a:endParaRPr lang="cs-CZ" dirty="0" smtClean="0"/>
          </a:p>
          <a:p>
            <a:pPr lvl="3"/>
            <a:endParaRPr lang="cs-CZ" dirty="0" smtClean="0"/>
          </a:p>
          <a:p>
            <a:pPr lvl="2"/>
            <a:r>
              <a:rPr lang="cs-CZ" dirty="0" err="1" smtClean="0"/>
              <a:t>Pulpitis</a:t>
            </a:r>
            <a:r>
              <a:rPr lang="cs-CZ" dirty="0" smtClean="0"/>
              <a:t> </a:t>
            </a:r>
            <a:r>
              <a:rPr lang="cs-CZ" dirty="0" err="1" smtClean="0"/>
              <a:t>acuta</a:t>
            </a:r>
            <a:r>
              <a:rPr lang="cs-CZ" dirty="0" smtClean="0"/>
              <a:t> </a:t>
            </a:r>
            <a:r>
              <a:rPr lang="cs-CZ" dirty="0" err="1" smtClean="0"/>
              <a:t>serosa</a:t>
            </a:r>
            <a:r>
              <a:rPr lang="cs-CZ" dirty="0" smtClean="0"/>
              <a:t> – </a:t>
            </a:r>
            <a:r>
              <a:rPr lang="cs-CZ" dirty="0" err="1" smtClean="0"/>
              <a:t>stáza</a:t>
            </a:r>
            <a:r>
              <a:rPr lang="cs-CZ" dirty="0" smtClean="0"/>
              <a:t> krve, hypoxie, acidóza, prostup bílkovin krevní plasmy do tkání. Rozvoj nekrózy/ gangrény. Při působení chladu</a:t>
            </a:r>
          </a:p>
          <a:p>
            <a:pPr lvl="2"/>
            <a:endParaRPr lang="cs-CZ" dirty="0" smtClean="0"/>
          </a:p>
          <a:p>
            <a:pPr lvl="2"/>
            <a:r>
              <a:rPr lang="cs-CZ" dirty="0" err="1" smtClean="0"/>
              <a:t>Pulpitis</a:t>
            </a:r>
            <a:r>
              <a:rPr lang="cs-CZ" dirty="0" smtClean="0"/>
              <a:t> </a:t>
            </a:r>
            <a:r>
              <a:rPr lang="cs-CZ" dirty="0" err="1" smtClean="0"/>
              <a:t>acuta</a:t>
            </a:r>
            <a:r>
              <a:rPr lang="cs-CZ" dirty="0" smtClean="0"/>
              <a:t> </a:t>
            </a:r>
            <a:r>
              <a:rPr lang="cs-CZ" dirty="0" err="1" smtClean="0"/>
              <a:t>purulenta</a:t>
            </a:r>
            <a:r>
              <a:rPr lang="cs-CZ" dirty="0" smtClean="0"/>
              <a:t>- dochází k prostupu granulocytů monocytů a lymfocytů. Tvorba </a:t>
            </a:r>
            <a:r>
              <a:rPr lang="cs-CZ" dirty="0" err="1" smtClean="0"/>
              <a:t>mikroabscesů</a:t>
            </a:r>
            <a:r>
              <a:rPr lang="cs-CZ" dirty="0" smtClean="0"/>
              <a:t> až zkapalnění celé pulpy. Při působení tepla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Nekróza pulpy – při </a:t>
            </a:r>
            <a:r>
              <a:rPr lang="cs-CZ" dirty="0" err="1" smtClean="0"/>
              <a:t>trombotizaci</a:t>
            </a:r>
            <a:r>
              <a:rPr lang="cs-CZ" dirty="0" smtClean="0"/>
              <a:t> </a:t>
            </a:r>
            <a:r>
              <a:rPr lang="cs-CZ" dirty="0" err="1" smtClean="0"/>
              <a:t>dorbných</a:t>
            </a:r>
            <a:r>
              <a:rPr lang="cs-CZ" dirty="0" smtClean="0"/>
              <a:t> cév, působením bakterií a proteolytických enzymů, nekrotické ložisko je ohraničené </a:t>
            </a:r>
            <a:r>
              <a:rPr lang="cs-CZ" dirty="0" err="1" smtClean="0"/>
              <a:t>graulační</a:t>
            </a:r>
            <a:r>
              <a:rPr lang="cs-CZ" dirty="0" smtClean="0"/>
              <a:t> tkání. Při chemicko-toxických vlivech, traumatech a teplotních vlivech; </a:t>
            </a:r>
            <a:r>
              <a:rPr lang="cs-CZ" dirty="0" err="1" smtClean="0"/>
              <a:t>půdobením</a:t>
            </a:r>
            <a:r>
              <a:rPr lang="cs-CZ" dirty="0" smtClean="0"/>
              <a:t> bakterií, </a:t>
            </a:r>
            <a:r>
              <a:rPr lang="cs-CZ" dirty="0" err="1" smtClean="0"/>
              <a:t>dochýází</a:t>
            </a:r>
            <a:r>
              <a:rPr lang="cs-CZ" dirty="0" smtClean="0"/>
              <a:t> ke gangréně a hnilobě.  je konečným stadiem rozpadu pulpy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7427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lvl="1"/>
            <a:r>
              <a:rPr lang="cs-CZ" dirty="0" err="1"/>
              <a:t>Pulpitis</a:t>
            </a:r>
            <a:r>
              <a:rPr lang="cs-CZ" dirty="0"/>
              <a:t> </a:t>
            </a:r>
            <a:r>
              <a:rPr lang="cs-CZ" dirty="0" err="1"/>
              <a:t>chronica</a:t>
            </a:r>
            <a:r>
              <a:rPr lang="cs-CZ" dirty="0"/>
              <a:t> </a:t>
            </a:r>
            <a:r>
              <a:rPr lang="cs-CZ" dirty="0" err="1" smtClean="0"/>
              <a:t>clausa</a:t>
            </a:r>
            <a:endParaRPr lang="cs-CZ" dirty="0" smtClean="0"/>
          </a:p>
          <a:p>
            <a:pPr lvl="2"/>
            <a:r>
              <a:rPr lang="cs-CZ" dirty="0" smtClean="0"/>
              <a:t>Vzniká po nedokonalém ošetření hyperemie a ložiskové serózní </a:t>
            </a:r>
            <a:r>
              <a:rPr lang="cs-CZ" dirty="0" err="1" smtClean="0"/>
              <a:t>pulpitidy</a:t>
            </a:r>
            <a:r>
              <a:rPr lang="cs-CZ" dirty="0" smtClean="0"/>
              <a:t>. </a:t>
            </a:r>
          </a:p>
          <a:p>
            <a:pPr lvl="2"/>
            <a:r>
              <a:rPr lang="cs-CZ" dirty="0" smtClean="0"/>
              <a:t>Infekce vstupuje cestou </a:t>
            </a:r>
            <a:r>
              <a:rPr lang="cs-CZ" dirty="0" err="1" smtClean="0"/>
              <a:t>foramen</a:t>
            </a:r>
            <a:r>
              <a:rPr lang="cs-CZ" dirty="0" smtClean="0"/>
              <a:t> </a:t>
            </a:r>
            <a:r>
              <a:rPr lang="cs-CZ" dirty="0" err="1" smtClean="0"/>
              <a:t>apicale</a:t>
            </a:r>
            <a:r>
              <a:rPr lang="cs-CZ" dirty="0" smtClean="0"/>
              <a:t>, obvykle z </a:t>
            </a:r>
            <a:r>
              <a:rPr lang="cs-CZ" dirty="0" err="1" smtClean="0"/>
              <a:t>parodontálního</a:t>
            </a:r>
            <a:r>
              <a:rPr lang="cs-CZ" dirty="0" smtClean="0"/>
              <a:t> recesu, případně přestupem zánětu z kostí</a:t>
            </a:r>
          </a:p>
          <a:p>
            <a:pPr lvl="2"/>
            <a:r>
              <a:rPr lang="cs-CZ" dirty="0" smtClean="0"/>
              <a:t>Nejdříve bývá postižena </a:t>
            </a:r>
            <a:r>
              <a:rPr lang="cs-CZ" dirty="0" err="1" smtClean="0"/>
              <a:t>radikulární</a:t>
            </a:r>
            <a:r>
              <a:rPr lang="cs-CZ" dirty="0" smtClean="0"/>
              <a:t> pulpa – na chlad reaguje pouze kořen se zánětlivě změněnou pulpu – </a:t>
            </a:r>
            <a:r>
              <a:rPr lang="cs-CZ" dirty="0" err="1" smtClean="0"/>
              <a:t>Sicherův</a:t>
            </a:r>
            <a:r>
              <a:rPr lang="cs-CZ" dirty="0" smtClean="0"/>
              <a:t> příznak</a:t>
            </a:r>
          </a:p>
          <a:p>
            <a:pPr lvl="2"/>
            <a:r>
              <a:rPr lang="cs-CZ" dirty="0" smtClean="0"/>
              <a:t>Při převaze produktivních změn s tvorbou granulační tkáně – </a:t>
            </a:r>
            <a:r>
              <a:rPr lang="cs-CZ" dirty="0" err="1" smtClean="0"/>
              <a:t>pulpitis</a:t>
            </a:r>
            <a:r>
              <a:rPr lang="cs-CZ" dirty="0" smtClean="0"/>
              <a:t> </a:t>
            </a:r>
            <a:r>
              <a:rPr lang="cs-CZ" dirty="0" err="1" smtClean="0"/>
              <a:t>graulomatosa</a:t>
            </a:r>
            <a:r>
              <a:rPr lang="cs-CZ" dirty="0" smtClean="0"/>
              <a:t> interna (změny na RTG, makroskopicky prosvítající růžová skvrna)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 err="1"/>
              <a:t>Pulpitis</a:t>
            </a:r>
            <a:r>
              <a:rPr lang="cs-CZ" dirty="0"/>
              <a:t> </a:t>
            </a:r>
            <a:r>
              <a:rPr lang="cs-CZ" dirty="0" err="1"/>
              <a:t>chronica</a:t>
            </a:r>
            <a:r>
              <a:rPr lang="cs-CZ" dirty="0"/>
              <a:t> </a:t>
            </a:r>
            <a:r>
              <a:rPr lang="cs-CZ" dirty="0" err="1" smtClean="0"/>
              <a:t>aperta</a:t>
            </a:r>
            <a:endParaRPr lang="cs-CZ" dirty="0" smtClean="0"/>
          </a:p>
          <a:p>
            <a:pPr lvl="2"/>
            <a:r>
              <a:rPr lang="cs-CZ" dirty="0" smtClean="0"/>
              <a:t>Otevřená forma, při rozšíření kariézních defektů – komunikace mezi dřeňovou dutinou zubu a dutinou ústní</a:t>
            </a:r>
          </a:p>
          <a:p>
            <a:pPr lvl="2"/>
            <a:r>
              <a:rPr lang="cs-CZ" dirty="0" err="1" smtClean="0"/>
              <a:t>Pulpitis</a:t>
            </a:r>
            <a:r>
              <a:rPr lang="cs-CZ" dirty="0" smtClean="0"/>
              <a:t> </a:t>
            </a:r>
            <a:r>
              <a:rPr lang="cs-CZ" dirty="0" err="1" smtClean="0"/>
              <a:t>ulcerosa</a:t>
            </a:r>
            <a:r>
              <a:rPr lang="cs-CZ" dirty="0" smtClean="0"/>
              <a:t> </a:t>
            </a:r>
            <a:r>
              <a:rPr lang="cs-CZ" dirty="0" err="1" smtClean="0"/>
              <a:t>chronica</a:t>
            </a:r>
            <a:r>
              <a:rPr lang="cs-CZ" dirty="0" smtClean="0"/>
              <a:t> – nekrytá pulpa snadněji podléhá alteraci – dochází k ulceraci, nekróza je ohraničená granulační tkání – </a:t>
            </a:r>
            <a:r>
              <a:rPr lang="cs-CZ" dirty="0" err="1" smtClean="0"/>
              <a:t>novotovorba</a:t>
            </a:r>
            <a:r>
              <a:rPr lang="cs-CZ" dirty="0" smtClean="0"/>
              <a:t> vaziva, kalcifikace… klinicky tlumená bolest chronického rázu</a:t>
            </a:r>
          </a:p>
          <a:p>
            <a:pPr lvl="2"/>
            <a:r>
              <a:rPr lang="cs-CZ" dirty="0" err="1" smtClean="0"/>
              <a:t>Pulpitis</a:t>
            </a:r>
            <a:r>
              <a:rPr lang="cs-CZ" dirty="0" smtClean="0"/>
              <a:t> </a:t>
            </a:r>
            <a:r>
              <a:rPr lang="cs-CZ" dirty="0" err="1" smtClean="0"/>
              <a:t>granulomatosa</a:t>
            </a:r>
            <a:r>
              <a:rPr lang="cs-CZ" dirty="0" smtClean="0"/>
              <a:t> </a:t>
            </a:r>
            <a:r>
              <a:rPr lang="cs-CZ" dirty="0" err="1" smtClean="0"/>
              <a:t>chronica</a:t>
            </a:r>
            <a:r>
              <a:rPr lang="cs-CZ" dirty="0" smtClean="0"/>
              <a:t> – nadměrná tvorba granulační tkáně – výhřez ze zubního kazu ve formě polypu; častěji u mladších pacientů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0437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cs-CZ" dirty="0" smtClean="0"/>
              <a:t>Onemocnění </a:t>
            </a:r>
            <a:r>
              <a:rPr lang="cs-CZ" dirty="0" err="1" smtClean="0"/>
              <a:t>parodontu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Onemocnění gingivy </a:t>
            </a:r>
          </a:p>
          <a:p>
            <a:pPr lvl="1"/>
            <a:r>
              <a:rPr lang="cs-CZ" dirty="0" smtClean="0"/>
              <a:t>Postihují okrajovou část </a:t>
            </a:r>
            <a:r>
              <a:rPr lang="cs-CZ" dirty="0" err="1" smtClean="0"/>
              <a:t>parodontu</a:t>
            </a:r>
            <a:r>
              <a:rPr lang="cs-CZ" dirty="0"/>
              <a:t> </a:t>
            </a:r>
            <a:r>
              <a:rPr lang="cs-CZ" dirty="0" smtClean="0"/>
              <a:t>/ začínají u okraje a šíří se do hloubky</a:t>
            </a:r>
          </a:p>
          <a:p>
            <a:pPr lvl="1"/>
            <a:r>
              <a:rPr lang="cs-CZ" dirty="0" smtClean="0"/>
              <a:t>Stavba gingivy : marginální (spojena s povrchem skloviny), orální (gingiva volná / připojená), vazivová tkáň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Gingivitidy podmíněné plakem</a:t>
            </a:r>
          </a:p>
          <a:p>
            <a:pPr lvl="1"/>
            <a:r>
              <a:rPr lang="cs-CZ" dirty="0" smtClean="0"/>
              <a:t>Mikroorganismy v plaku v oblasti marginální gingivy</a:t>
            </a:r>
          </a:p>
          <a:p>
            <a:pPr lvl="1"/>
            <a:r>
              <a:rPr lang="cs-CZ" dirty="0" smtClean="0"/>
              <a:t>Plak = </a:t>
            </a:r>
            <a:r>
              <a:rPr lang="cs-CZ" dirty="0" err="1" smtClean="0"/>
              <a:t>mikrooganismy</a:t>
            </a:r>
            <a:r>
              <a:rPr lang="cs-CZ" dirty="0" smtClean="0"/>
              <a:t>, matrix z polysacharidů, proteiny</a:t>
            </a:r>
          </a:p>
          <a:p>
            <a:pPr lvl="2"/>
            <a:r>
              <a:rPr lang="cs-CZ" dirty="0" smtClean="0"/>
              <a:t>Endotoxiny, </a:t>
            </a:r>
            <a:r>
              <a:rPr lang="cs-CZ" dirty="0" err="1" smtClean="0"/>
              <a:t>peptidogylkany</a:t>
            </a:r>
            <a:r>
              <a:rPr lang="cs-CZ" dirty="0" smtClean="0"/>
              <a:t>, organické kyseliny, amoniak – tvorba zánětu</a:t>
            </a:r>
          </a:p>
          <a:p>
            <a:pPr lvl="2"/>
            <a:r>
              <a:rPr lang="cs-CZ" dirty="0" err="1" smtClean="0"/>
              <a:t>Snažší</a:t>
            </a:r>
            <a:r>
              <a:rPr lang="cs-CZ" dirty="0" smtClean="0"/>
              <a:t> prostup u </a:t>
            </a:r>
            <a:r>
              <a:rPr lang="cs-CZ" dirty="0" err="1" smtClean="0"/>
              <a:t>parodontálních</a:t>
            </a:r>
            <a:r>
              <a:rPr lang="cs-CZ" dirty="0" smtClean="0"/>
              <a:t> chobotů, povrch zubního kořene se denaturuje </a:t>
            </a:r>
            <a:r>
              <a:rPr lang="cs-CZ" dirty="0"/>
              <a:t>z</a:t>
            </a:r>
            <a:r>
              <a:rPr lang="cs-CZ" dirty="0" smtClean="0"/>
              <a:t>plodinami plaku – destrukce alveolární kosti, zubního cementu, úbytek tkání </a:t>
            </a:r>
            <a:r>
              <a:rPr lang="cs-CZ" dirty="0" err="1" smtClean="0"/>
              <a:t>parodontu</a:t>
            </a:r>
            <a:endParaRPr lang="cs-CZ" dirty="0" smtClean="0"/>
          </a:p>
          <a:p>
            <a:pPr lvl="2"/>
            <a:r>
              <a:rPr lang="cs-CZ" dirty="0" err="1" smtClean="0"/>
              <a:t>Sekndární</a:t>
            </a:r>
            <a:r>
              <a:rPr lang="cs-CZ" dirty="0" smtClean="0"/>
              <a:t> faktory – zubní kámen, sliny, dýchání ústy, ortodontické </a:t>
            </a:r>
            <a:r>
              <a:rPr lang="cs-CZ" dirty="0" err="1" smtClean="0"/>
              <a:t>anomálníe</a:t>
            </a:r>
            <a:r>
              <a:rPr lang="cs-CZ" dirty="0" smtClean="0"/>
              <a:t>, atypie skloviny, špatné výplně, špatné protézy, HIV, hematologické malignity, DM, nikotin, dědičnost</a:t>
            </a:r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029656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663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lvl="1"/>
            <a:r>
              <a:rPr lang="cs-CZ" dirty="0" smtClean="0"/>
              <a:t>Gingivitida podmíněná plakem prostá</a:t>
            </a:r>
          </a:p>
          <a:p>
            <a:pPr lvl="2"/>
            <a:r>
              <a:rPr lang="cs-CZ" dirty="0" err="1" smtClean="0"/>
              <a:t>Nejfrekventnější</a:t>
            </a:r>
            <a:r>
              <a:rPr lang="cs-CZ" dirty="0" smtClean="0"/>
              <a:t>, vyvolaný smíšenou flórou plaku, chronický průběh</a:t>
            </a:r>
          </a:p>
          <a:p>
            <a:pPr lvl="2"/>
            <a:r>
              <a:rPr lang="cs-CZ" dirty="0" smtClean="0"/>
              <a:t>Občasné krvácení z dásní (po jídle, po čištění), zarudlé edematózní gingivy, zbytnělé dentální papily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Gingivitida podmíněná plakem s </a:t>
            </a:r>
            <a:r>
              <a:rPr lang="cs-CZ" dirty="0" err="1" smtClean="0"/>
              <a:t>hyperplázií</a:t>
            </a:r>
            <a:r>
              <a:rPr lang="cs-CZ" dirty="0" smtClean="0"/>
              <a:t> závislou na hormonech</a:t>
            </a:r>
          </a:p>
          <a:p>
            <a:pPr lvl="2"/>
            <a:r>
              <a:rPr lang="cs-CZ" dirty="0" smtClean="0"/>
              <a:t>Hormonální </a:t>
            </a:r>
            <a:r>
              <a:rPr lang="cs-CZ" dirty="0" err="1" smtClean="0"/>
              <a:t>dysbalance</a:t>
            </a:r>
            <a:r>
              <a:rPr lang="cs-CZ" dirty="0" smtClean="0"/>
              <a:t> zhoršuje </a:t>
            </a:r>
            <a:r>
              <a:rPr lang="cs-CZ" dirty="0" err="1" smtClean="0"/>
              <a:t>preexistující</a:t>
            </a:r>
            <a:r>
              <a:rPr lang="cs-CZ" dirty="0" smtClean="0"/>
              <a:t> gingivitidu</a:t>
            </a:r>
          </a:p>
          <a:p>
            <a:pPr lvl="2"/>
            <a:r>
              <a:rPr lang="cs-CZ" dirty="0" smtClean="0"/>
              <a:t>Hyperplastická juvenilní gingivitida (častěji u dívek v pubertě)</a:t>
            </a:r>
          </a:p>
          <a:p>
            <a:pPr lvl="2"/>
            <a:r>
              <a:rPr lang="cs-CZ" dirty="0" smtClean="0"/>
              <a:t>Těhotenská gingivitida (v 2.polovině těhotenství, zvýšená krvácivost gingivy)</a:t>
            </a:r>
          </a:p>
          <a:p>
            <a:pPr lvl="2"/>
            <a:r>
              <a:rPr lang="cs-CZ" dirty="0" smtClean="0"/>
              <a:t>Reakce na dlouhodobé užívání HAK</a:t>
            </a:r>
            <a:endParaRPr lang="cs-CZ" dirty="0"/>
          </a:p>
          <a:p>
            <a:pPr lvl="2"/>
            <a:endParaRPr lang="cs-CZ" dirty="0" smtClean="0"/>
          </a:p>
          <a:p>
            <a:pPr lvl="1"/>
            <a:r>
              <a:rPr lang="cs-CZ" dirty="0" err="1" smtClean="0"/>
              <a:t>Hypeprlastické</a:t>
            </a:r>
            <a:r>
              <a:rPr lang="cs-CZ" dirty="0" smtClean="0"/>
              <a:t> gingivitidy při systémových onemocněních</a:t>
            </a:r>
          </a:p>
          <a:p>
            <a:pPr lvl="2"/>
            <a:r>
              <a:rPr lang="cs-CZ" dirty="0" smtClean="0"/>
              <a:t>Hyperplastická gingivitida při </a:t>
            </a:r>
            <a:r>
              <a:rPr lang="cs-CZ" dirty="0" err="1" smtClean="0"/>
              <a:t>hemoblastózách</a:t>
            </a:r>
            <a:r>
              <a:rPr lang="cs-CZ" dirty="0"/>
              <a:t> </a:t>
            </a:r>
            <a:r>
              <a:rPr lang="cs-CZ" dirty="0" smtClean="0"/>
              <a:t>– ulcerace gingivy při akutních leukemiích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Gingivitida při avitaminóze C- kurděje - ulcerace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1318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cs-CZ" dirty="0"/>
              <a:t>Celková onemocnění s projevy na </a:t>
            </a:r>
            <a:r>
              <a:rPr lang="cs-CZ" dirty="0" smtClean="0"/>
              <a:t>gingivě</a:t>
            </a:r>
          </a:p>
          <a:p>
            <a:pPr lvl="1"/>
            <a:r>
              <a:rPr lang="cs-CZ" dirty="0" smtClean="0"/>
              <a:t>HIV infekce –HIV gingivitida, HIV gingivitida s nekrotizující stomatitidou, HIV </a:t>
            </a:r>
            <a:r>
              <a:rPr lang="cs-CZ" dirty="0" err="1" smtClean="0"/>
              <a:t>parodontitida</a:t>
            </a:r>
            <a:endParaRPr lang="cs-CZ" dirty="0" smtClean="0"/>
          </a:p>
          <a:p>
            <a:pPr lvl="2"/>
            <a:r>
              <a:rPr lang="cs-CZ" dirty="0" smtClean="0"/>
              <a:t>Rozvoj krvácení erozí – ulcerace – nekrózy papil, měkkých tkání – osteomyelitidy…</a:t>
            </a:r>
          </a:p>
          <a:p>
            <a:pPr lvl="2"/>
            <a:endParaRPr lang="cs-CZ" dirty="0"/>
          </a:p>
          <a:p>
            <a:r>
              <a:rPr lang="cs-CZ" dirty="0"/>
              <a:t>Ulcerózní </a:t>
            </a:r>
            <a:r>
              <a:rPr lang="cs-CZ" dirty="0" smtClean="0"/>
              <a:t>gingivitida</a:t>
            </a:r>
          </a:p>
          <a:p>
            <a:pPr lvl="1"/>
            <a:r>
              <a:rPr lang="cs-CZ" dirty="0" smtClean="0"/>
              <a:t>Bolestivost a nekrózy v oblasti interdentálních papil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 err="1"/>
              <a:t>Deskvamativní</a:t>
            </a:r>
            <a:r>
              <a:rPr lang="cs-CZ" dirty="0"/>
              <a:t> </a:t>
            </a:r>
            <a:r>
              <a:rPr lang="cs-CZ" dirty="0" smtClean="0"/>
              <a:t>gingivitida</a:t>
            </a:r>
          </a:p>
          <a:p>
            <a:pPr lvl="1"/>
            <a:r>
              <a:rPr lang="cs-CZ" dirty="0" smtClean="0"/>
              <a:t>Kombinované s chorobami sliznic a kůží – </a:t>
            </a:r>
            <a:r>
              <a:rPr lang="cs-CZ" dirty="0" err="1" smtClean="0"/>
              <a:t>erytema</a:t>
            </a:r>
            <a:r>
              <a:rPr lang="cs-CZ" dirty="0" smtClean="0"/>
              <a:t> </a:t>
            </a:r>
            <a:r>
              <a:rPr lang="cs-CZ" dirty="0" err="1" smtClean="0"/>
              <a:t>exsudativum</a:t>
            </a:r>
            <a:r>
              <a:rPr lang="cs-CZ" dirty="0" smtClean="0"/>
              <a:t> </a:t>
            </a:r>
            <a:r>
              <a:rPr lang="cs-CZ" dirty="0" err="1" smtClean="0"/>
              <a:t>multiforme</a:t>
            </a:r>
            <a:r>
              <a:rPr lang="cs-CZ" dirty="0" smtClean="0"/>
              <a:t>, </a:t>
            </a:r>
            <a:r>
              <a:rPr lang="cs-CZ" dirty="0" err="1" smtClean="0"/>
              <a:t>pamphigus</a:t>
            </a:r>
            <a:r>
              <a:rPr lang="cs-CZ" dirty="0" smtClean="0"/>
              <a:t> </a:t>
            </a:r>
            <a:r>
              <a:rPr lang="cs-CZ" dirty="0" err="1" smtClean="0"/>
              <a:t>vulgaris</a:t>
            </a:r>
            <a:r>
              <a:rPr lang="cs-CZ" dirty="0" smtClean="0"/>
              <a:t>, </a:t>
            </a:r>
            <a:r>
              <a:rPr lang="cs-CZ" dirty="0" err="1" smtClean="0"/>
              <a:t>chroniký</a:t>
            </a:r>
            <a:r>
              <a:rPr lang="cs-CZ" dirty="0" smtClean="0"/>
              <a:t> slizniční </a:t>
            </a:r>
            <a:r>
              <a:rPr lang="cs-CZ" dirty="0" err="1" smtClean="0"/>
              <a:t>pymfigoid</a:t>
            </a:r>
            <a:r>
              <a:rPr lang="cs-CZ" dirty="0" smtClean="0"/>
              <a:t> ,</a:t>
            </a:r>
            <a:r>
              <a:rPr lang="cs-CZ" dirty="0" err="1" smtClean="0"/>
              <a:t>epidermolysis</a:t>
            </a:r>
            <a:r>
              <a:rPr lang="cs-CZ" dirty="0" smtClean="0"/>
              <a:t> </a:t>
            </a:r>
            <a:r>
              <a:rPr lang="cs-CZ" dirty="0" err="1" smtClean="0"/>
              <a:t>bullosa</a:t>
            </a:r>
            <a:r>
              <a:rPr lang="cs-CZ" dirty="0" smtClean="0"/>
              <a:t>…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5824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r>
              <a:rPr lang="cs-CZ" dirty="0" err="1"/>
              <a:t>Polekové</a:t>
            </a:r>
            <a:r>
              <a:rPr lang="cs-CZ" dirty="0"/>
              <a:t> chronické hyperplastické gingivitidy</a:t>
            </a:r>
          </a:p>
          <a:p>
            <a:pPr lvl="1"/>
            <a:r>
              <a:rPr lang="cs-CZ" dirty="0"/>
              <a:t>Zbytnění dásní, vyklenuje se do </a:t>
            </a:r>
            <a:r>
              <a:rPr lang="cs-CZ" dirty="0" err="1"/>
              <a:t>dú</a:t>
            </a:r>
            <a:r>
              <a:rPr lang="cs-CZ" dirty="0"/>
              <a:t>, </a:t>
            </a:r>
          </a:p>
          <a:p>
            <a:pPr lvl="1"/>
            <a:r>
              <a:rPr lang="cs-CZ" dirty="0" err="1"/>
              <a:t>Antiepitelptika</a:t>
            </a:r>
            <a:r>
              <a:rPr lang="cs-CZ" dirty="0"/>
              <a:t>, </a:t>
            </a:r>
            <a:r>
              <a:rPr lang="cs-CZ" dirty="0" err="1"/>
              <a:t>imunosupresiva</a:t>
            </a:r>
            <a:r>
              <a:rPr lang="cs-CZ" dirty="0"/>
              <a:t>, blokátory Ca kanálů</a:t>
            </a:r>
          </a:p>
          <a:p>
            <a:pPr lvl="1"/>
            <a:endParaRPr lang="cs-CZ" dirty="0"/>
          </a:p>
          <a:p>
            <a:r>
              <a:rPr lang="cs-CZ" dirty="0" err="1"/>
              <a:t>Fibromatóza</a:t>
            </a:r>
            <a:r>
              <a:rPr lang="cs-CZ" dirty="0"/>
              <a:t> </a:t>
            </a:r>
            <a:r>
              <a:rPr lang="cs-CZ" dirty="0" smtClean="0"/>
              <a:t>gingivy</a:t>
            </a:r>
          </a:p>
          <a:p>
            <a:pPr lvl="1"/>
            <a:r>
              <a:rPr lang="cs-CZ" dirty="0" smtClean="0"/>
              <a:t>Nezánětlivé léze dásní, postižení celé gingivy</a:t>
            </a:r>
          </a:p>
          <a:p>
            <a:pPr lvl="1"/>
            <a:r>
              <a:rPr lang="cs-CZ" dirty="0" smtClean="0"/>
              <a:t>U mladších lidí, bledá zduřelá tuhá </a:t>
            </a:r>
            <a:r>
              <a:rPr lang="cs-CZ" dirty="0" err="1" smtClean="0"/>
              <a:t>gigiva</a:t>
            </a:r>
            <a:endParaRPr lang="cs-CZ" dirty="0"/>
          </a:p>
          <a:p>
            <a:endParaRPr lang="cs-CZ" dirty="0"/>
          </a:p>
          <a:p>
            <a:r>
              <a:rPr lang="cs-CZ" dirty="0" err="1" smtClean="0"/>
              <a:t>Epulitidy</a:t>
            </a:r>
            <a:endParaRPr lang="cs-CZ" dirty="0" smtClean="0"/>
          </a:p>
          <a:p>
            <a:pPr lvl="1"/>
            <a:r>
              <a:rPr lang="cs-CZ" dirty="0" smtClean="0"/>
              <a:t>Hyperplastické procesy gingivy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8115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cs-CZ" dirty="0" err="1" smtClean="0"/>
              <a:t>Parodontitidy</a:t>
            </a:r>
            <a:endParaRPr lang="cs-CZ" dirty="0" smtClean="0"/>
          </a:p>
          <a:p>
            <a:pPr lvl="1"/>
            <a:r>
              <a:rPr lang="cs-CZ" dirty="0" smtClean="0"/>
              <a:t>Onemocnění postihující závěsný aparát, vzniká na podkladě gingivitidy, dochází k průniku flóry gingiválními choboty s tvorbou </a:t>
            </a:r>
            <a:r>
              <a:rPr lang="cs-CZ" dirty="0" err="1" smtClean="0"/>
              <a:t>parodontánlího</a:t>
            </a:r>
            <a:r>
              <a:rPr lang="cs-CZ" dirty="0" smtClean="0"/>
              <a:t> chobotu</a:t>
            </a:r>
          </a:p>
          <a:p>
            <a:pPr lvl="1"/>
            <a:r>
              <a:rPr lang="cs-CZ" dirty="0" smtClean="0"/>
              <a:t>Gingiva edematózní, červená, v pokročilém stadiu viklavost, rozestup zubního oblouku, ztráta zubu</a:t>
            </a:r>
          </a:p>
          <a:p>
            <a:pPr lvl="1"/>
            <a:endParaRPr lang="cs-CZ" dirty="0" smtClean="0"/>
          </a:p>
          <a:p>
            <a:pPr lvl="1"/>
            <a:r>
              <a:rPr lang="cs-CZ" dirty="0" err="1" smtClean="0"/>
              <a:t>Paraodontitida</a:t>
            </a:r>
            <a:r>
              <a:rPr lang="cs-CZ" dirty="0" smtClean="0"/>
              <a:t> dospělých</a:t>
            </a:r>
          </a:p>
          <a:p>
            <a:pPr lvl="2"/>
            <a:r>
              <a:rPr lang="cs-CZ" dirty="0" smtClean="0"/>
              <a:t>Nejčastější, po 30 roce věku, na podkladě gingivitidy, zubního plaku, zubního kamene</a:t>
            </a:r>
          </a:p>
          <a:p>
            <a:pPr lvl="2"/>
            <a:r>
              <a:rPr lang="cs-CZ" dirty="0" smtClean="0"/>
              <a:t>Plak – choboty – resorpce kosti – </a:t>
            </a:r>
            <a:r>
              <a:rPr lang="cs-CZ" dirty="0" err="1" smtClean="0"/>
              <a:t>koloniazce</a:t>
            </a:r>
            <a:r>
              <a:rPr lang="cs-CZ" dirty="0" smtClean="0"/>
              <a:t> bakteriemi</a:t>
            </a:r>
          </a:p>
          <a:p>
            <a:pPr lvl="2"/>
            <a:r>
              <a:rPr lang="cs-CZ" dirty="0" err="1" smtClean="0"/>
              <a:t>Parodontitis</a:t>
            </a:r>
            <a:r>
              <a:rPr lang="cs-CZ" dirty="0" smtClean="0"/>
              <a:t> </a:t>
            </a:r>
            <a:r>
              <a:rPr lang="cs-CZ" dirty="0" err="1" smtClean="0"/>
              <a:t>marginalis</a:t>
            </a:r>
            <a:r>
              <a:rPr lang="cs-CZ" dirty="0" smtClean="0"/>
              <a:t> </a:t>
            </a:r>
            <a:r>
              <a:rPr lang="cs-CZ" dirty="0" err="1" smtClean="0"/>
              <a:t>superficialis</a:t>
            </a:r>
            <a:r>
              <a:rPr lang="cs-CZ" dirty="0" smtClean="0"/>
              <a:t> – postihuje celé </a:t>
            </a:r>
            <a:r>
              <a:rPr lang="cs-CZ" dirty="0" err="1" smtClean="0"/>
              <a:t>parodontium</a:t>
            </a:r>
            <a:r>
              <a:rPr lang="cs-CZ" dirty="0" smtClean="0"/>
              <a:t>, hlavně povrchové struktury</a:t>
            </a:r>
          </a:p>
          <a:p>
            <a:pPr lvl="2"/>
            <a:r>
              <a:rPr lang="cs-CZ" dirty="0" err="1" smtClean="0"/>
              <a:t>Parodontitis</a:t>
            </a:r>
            <a:r>
              <a:rPr lang="cs-CZ" dirty="0" smtClean="0"/>
              <a:t> </a:t>
            </a:r>
            <a:r>
              <a:rPr lang="cs-CZ" dirty="0" err="1" smtClean="0"/>
              <a:t>marginalis</a:t>
            </a:r>
            <a:r>
              <a:rPr lang="cs-CZ" dirty="0" smtClean="0"/>
              <a:t> </a:t>
            </a:r>
            <a:r>
              <a:rPr lang="cs-CZ" dirty="0" err="1" smtClean="0"/>
              <a:t>profunda</a:t>
            </a:r>
            <a:r>
              <a:rPr lang="cs-CZ" dirty="0" smtClean="0"/>
              <a:t> – postihuje zejména </a:t>
            </a:r>
            <a:r>
              <a:rPr lang="cs-CZ" dirty="0" err="1" smtClean="0"/>
              <a:t>hlubokové</a:t>
            </a:r>
            <a:r>
              <a:rPr lang="cs-CZ" dirty="0" smtClean="0"/>
              <a:t> struktury, rozsáhlá destrukce kořenové části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7749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lvl="1"/>
            <a:r>
              <a:rPr lang="cs-CZ" dirty="0"/>
              <a:t>Rychle </a:t>
            </a:r>
            <a:r>
              <a:rPr lang="cs-CZ" dirty="0" err="1"/>
              <a:t>progredující</a:t>
            </a:r>
            <a:r>
              <a:rPr lang="cs-CZ" dirty="0"/>
              <a:t> </a:t>
            </a:r>
            <a:r>
              <a:rPr lang="cs-CZ" dirty="0" err="1" smtClean="0"/>
              <a:t>paraodontitida</a:t>
            </a:r>
            <a:endParaRPr lang="cs-CZ" dirty="0" smtClean="0"/>
          </a:p>
          <a:p>
            <a:pPr lvl="2"/>
            <a:r>
              <a:rPr lang="cs-CZ" dirty="0" smtClean="0"/>
              <a:t>20-35 roky, rychlá ztráta přilnavosti sliznice </a:t>
            </a:r>
          </a:p>
          <a:p>
            <a:pPr lvl="2"/>
            <a:r>
              <a:rPr lang="cs-CZ" dirty="0" smtClean="0"/>
              <a:t>Při gingivitidě</a:t>
            </a:r>
          </a:p>
          <a:p>
            <a:pPr lvl="2"/>
            <a:r>
              <a:rPr lang="cs-CZ" dirty="0" smtClean="0"/>
              <a:t>Vede k předčasné ztrátě zubu před 30 rokem věku</a:t>
            </a:r>
          </a:p>
          <a:p>
            <a:pPr lvl="2"/>
            <a:r>
              <a:rPr lang="cs-CZ" dirty="0" smtClean="0"/>
              <a:t>Vyskytuje se při systémových onemocněních</a:t>
            </a:r>
          </a:p>
          <a:p>
            <a:pPr lvl="2"/>
            <a:endParaRPr lang="cs-CZ" dirty="0"/>
          </a:p>
          <a:p>
            <a:pPr lvl="1"/>
            <a:r>
              <a:rPr lang="cs-CZ" dirty="0"/>
              <a:t>Lokalizovaná </a:t>
            </a:r>
            <a:r>
              <a:rPr lang="cs-CZ" dirty="0" smtClean="0"/>
              <a:t>juvenilní </a:t>
            </a:r>
            <a:r>
              <a:rPr lang="cs-CZ" dirty="0" err="1" smtClean="0"/>
              <a:t>parodontitida</a:t>
            </a:r>
            <a:endParaRPr lang="cs-CZ" dirty="0" smtClean="0"/>
          </a:p>
          <a:p>
            <a:pPr lvl="2"/>
            <a:r>
              <a:rPr lang="cs-CZ" dirty="0" smtClean="0"/>
              <a:t>Lokalizovaný typ, pubertální časně </a:t>
            </a:r>
            <a:r>
              <a:rPr lang="cs-CZ" dirty="0" err="1" smtClean="0"/>
              <a:t>pospubertální</a:t>
            </a:r>
            <a:r>
              <a:rPr lang="cs-CZ" dirty="0" smtClean="0"/>
              <a:t> období</a:t>
            </a:r>
          </a:p>
          <a:p>
            <a:pPr lvl="2"/>
            <a:r>
              <a:rPr lang="cs-CZ" dirty="0" smtClean="0"/>
              <a:t>Střední řezáky a první moláry (1,6 typ)</a:t>
            </a:r>
          </a:p>
          <a:p>
            <a:pPr lvl="2"/>
            <a:r>
              <a:rPr lang="cs-CZ" dirty="0" smtClean="0"/>
              <a:t>Viklavost, bolest, putování zubů</a:t>
            </a:r>
            <a:endParaRPr lang="cs-CZ" dirty="0"/>
          </a:p>
          <a:p>
            <a:pPr lvl="2"/>
            <a:endParaRPr lang="cs-CZ" dirty="0"/>
          </a:p>
          <a:p>
            <a:pPr lvl="1"/>
            <a:r>
              <a:rPr lang="cs-CZ" dirty="0" smtClean="0"/>
              <a:t>Prepubertální </a:t>
            </a:r>
            <a:r>
              <a:rPr lang="cs-CZ" dirty="0" err="1" smtClean="0"/>
              <a:t>parodontitida</a:t>
            </a:r>
            <a:endParaRPr lang="cs-CZ" dirty="0" smtClean="0"/>
          </a:p>
          <a:p>
            <a:pPr lvl="2"/>
            <a:r>
              <a:rPr lang="cs-CZ" dirty="0" smtClean="0"/>
              <a:t>Častěji u černochů</a:t>
            </a:r>
          </a:p>
          <a:p>
            <a:pPr lvl="2"/>
            <a:r>
              <a:rPr lang="cs-CZ" dirty="0" smtClean="0"/>
              <a:t>Lokalizovaná / generalizovaná forma</a:t>
            </a:r>
          </a:p>
          <a:p>
            <a:pPr lvl="2"/>
            <a:r>
              <a:rPr lang="cs-CZ" dirty="0" smtClean="0"/>
              <a:t>Postihuje dočasnou i stálou dentici</a:t>
            </a:r>
          </a:p>
          <a:p>
            <a:pPr lvl="2"/>
            <a:r>
              <a:rPr lang="cs-CZ" dirty="0" smtClean="0"/>
              <a:t>Vznik na podkladě dědičných </a:t>
            </a:r>
            <a:r>
              <a:rPr lang="cs-CZ" dirty="0" err="1" smtClean="0"/>
              <a:t>leukocytárních</a:t>
            </a:r>
            <a:r>
              <a:rPr lang="cs-CZ" dirty="0" smtClean="0"/>
              <a:t> deficitů</a:t>
            </a:r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4234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lvl="1"/>
            <a:r>
              <a:rPr lang="cs-CZ" dirty="0" err="1"/>
              <a:t>Parodontitida</a:t>
            </a:r>
            <a:r>
              <a:rPr lang="cs-CZ" dirty="0"/>
              <a:t> při systémových </a:t>
            </a:r>
            <a:r>
              <a:rPr lang="cs-CZ" dirty="0" smtClean="0"/>
              <a:t>onemocněních</a:t>
            </a:r>
          </a:p>
          <a:p>
            <a:pPr lvl="2"/>
            <a:r>
              <a:rPr lang="cs-CZ" dirty="0" smtClean="0"/>
              <a:t>Vysoká klinická rozmanitost, rychlá progrese (těžké gingivitidy, silné krvácení, tvorba abscesů, ztráta kostní tkáně)</a:t>
            </a:r>
          </a:p>
          <a:p>
            <a:pPr lvl="2"/>
            <a:r>
              <a:rPr lang="cs-CZ" dirty="0" smtClean="0"/>
              <a:t>Při leukopenii (snížení zejména </a:t>
            </a:r>
            <a:r>
              <a:rPr lang="cs-CZ" dirty="0" err="1" smtClean="0"/>
              <a:t>neutorfilů</a:t>
            </a:r>
            <a:r>
              <a:rPr lang="cs-CZ" dirty="0" smtClean="0"/>
              <a:t>)</a:t>
            </a:r>
          </a:p>
          <a:p>
            <a:pPr lvl="2"/>
            <a:r>
              <a:rPr lang="cs-CZ" dirty="0" err="1" smtClean="0"/>
              <a:t>Papillonův-Lefevrův</a:t>
            </a:r>
            <a:r>
              <a:rPr lang="cs-CZ" dirty="0" smtClean="0"/>
              <a:t> syndrom – rychle </a:t>
            </a:r>
            <a:r>
              <a:rPr lang="cs-CZ" dirty="0" err="1" smtClean="0"/>
              <a:t>progredující</a:t>
            </a:r>
            <a:r>
              <a:rPr lang="cs-CZ" dirty="0" smtClean="0"/>
              <a:t> ztráta zubu, těžké zánětlivé změny na gingivě, hyperkeratózy dlaní, chodidel. Mezi 2,3 rokem, ztráta dočasného </a:t>
            </a:r>
            <a:r>
              <a:rPr lang="cs-CZ" dirty="0" err="1" smtClean="0"/>
              <a:t>churpu</a:t>
            </a:r>
            <a:r>
              <a:rPr lang="cs-CZ" dirty="0" smtClean="0"/>
              <a:t> v 4,5 roku života.</a:t>
            </a:r>
            <a:endParaRPr lang="cs-CZ" dirty="0"/>
          </a:p>
          <a:p>
            <a:pPr lvl="2"/>
            <a:r>
              <a:rPr lang="cs-CZ" dirty="0" smtClean="0"/>
              <a:t>Downův syndrom – větší sklon k onemocnění </a:t>
            </a:r>
            <a:r>
              <a:rPr lang="cs-CZ" dirty="0" err="1" smtClean="0"/>
              <a:t>parodontu</a:t>
            </a:r>
            <a:endParaRPr lang="cs-CZ" dirty="0" smtClean="0"/>
          </a:p>
          <a:p>
            <a:pPr lvl="2"/>
            <a:endParaRPr lang="cs-CZ" dirty="0"/>
          </a:p>
          <a:p>
            <a:pPr lvl="1"/>
            <a:r>
              <a:rPr lang="cs-CZ" dirty="0" err="1"/>
              <a:t>Paraodontální</a:t>
            </a:r>
            <a:r>
              <a:rPr lang="cs-CZ" dirty="0"/>
              <a:t> </a:t>
            </a:r>
            <a:r>
              <a:rPr lang="cs-CZ" dirty="0" smtClean="0"/>
              <a:t>absces</a:t>
            </a:r>
          </a:p>
          <a:p>
            <a:pPr lvl="2"/>
            <a:r>
              <a:rPr lang="cs-CZ" dirty="0" smtClean="0"/>
              <a:t>Při retenci hnisu v periodontálních chobotech</a:t>
            </a:r>
          </a:p>
          <a:p>
            <a:pPr lvl="2"/>
            <a:r>
              <a:rPr lang="cs-CZ" dirty="0" smtClean="0"/>
              <a:t>Postihuje měkké tkáně i tkáně kostní</a:t>
            </a:r>
          </a:p>
          <a:p>
            <a:pPr lvl="2"/>
            <a:r>
              <a:rPr lang="cs-CZ" dirty="0" smtClean="0"/>
              <a:t>Ohraničená léze v gingivě, sliznice je zarudlá, u vstupu do chobotu lze </a:t>
            </a:r>
            <a:r>
              <a:rPr lang="cs-CZ" dirty="0" err="1" smtClean="0"/>
              <a:t>nasondovat</a:t>
            </a:r>
            <a:r>
              <a:rPr lang="cs-CZ" dirty="0" smtClean="0"/>
              <a:t> vstup do abscesu – může dojít k vypuštění abscesu</a:t>
            </a:r>
          </a:p>
          <a:p>
            <a:pPr lvl="2"/>
            <a:r>
              <a:rPr lang="cs-CZ" dirty="0" err="1" smtClean="0"/>
              <a:t>Nitrokostní</a:t>
            </a:r>
            <a:r>
              <a:rPr lang="cs-CZ" dirty="0" smtClean="0"/>
              <a:t> absces – otok měkkých tkání, bolestivost, otok uzlin, na RTG hluboký chobot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5909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cs-CZ" dirty="0" err="1" smtClean="0"/>
              <a:t>Periodontitidy</a:t>
            </a:r>
            <a:endParaRPr lang="cs-CZ" dirty="0" smtClean="0"/>
          </a:p>
          <a:p>
            <a:pPr lvl="1"/>
            <a:r>
              <a:rPr lang="cs-CZ" dirty="0" smtClean="0"/>
              <a:t>Infekce navazující na ztrátu pulpy – tzv. mrtvý zub</a:t>
            </a:r>
          </a:p>
          <a:p>
            <a:pPr lvl="1"/>
            <a:r>
              <a:rPr lang="cs-CZ" dirty="0" smtClean="0"/>
              <a:t>Infekce nejčastěji </a:t>
            </a:r>
            <a:r>
              <a:rPr lang="cs-CZ" dirty="0" err="1" smtClean="0"/>
              <a:t>odontogenního</a:t>
            </a:r>
            <a:r>
              <a:rPr lang="cs-CZ" dirty="0" smtClean="0"/>
              <a:t> původu – průnik do </a:t>
            </a:r>
            <a:r>
              <a:rPr lang="cs-CZ" dirty="0" err="1" smtClean="0"/>
              <a:t>periodontu</a:t>
            </a:r>
            <a:r>
              <a:rPr lang="cs-CZ" dirty="0" smtClean="0"/>
              <a:t> cestou kořenového kanálu</a:t>
            </a:r>
          </a:p>
          <a:p>
            <a:pPr lvl="1"/>
            <a:r>
              <a:rPr lang="cs-CZ" dirty="0" smtClean="0"/>
              <a:t>Etiologie- látky používané k devitalizaci pulpy, antiseptika používaná k ošetření kanálků, toxické produkty z odumřelé pulpy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Akutní apikální </a:t>
            </a:r>
            <a:r>
              <a:rPr lang="cs-CZ" dirty="0" err="1" smtClean="0"/>
              <a:t>periodontitida</a:t>
            </a:r>
            <a:r>
              <a:rPr lang="cs-CZ" dirty="0" smtClean="0"/>
              <a:t> – hyperemie, poruchy cirkulace s edémem vaziva, mobilizace osteoklastů</a:t>
            </a:r>
          </a:p>
          <a:p>
            <a:pPr lvl="2"/>
            <a:r>
              <a:rPr lang="cs-CZ" dirty="0" err="1" smtClean="0"/>
              <a:t>Demoodontální</a:t>
            </a:r>
            <a:r>
              <a:rPr lang="cs-CZ" dirty="0" smtClean="0"/>
              <a:t> fáze – zánět omezen na </a:t>
            </a:r>
            <a:r>
              <a:rPr lang="cs-CZ" dirty="0" err="1" smtClean="0"/>
              <a:t>desmodontální</a:t>
            </a:r>
            <a:r>
              <a:rPr lang="cs-CZ" dirty="0" smtClean="0"/>
              <a:t> štěrbinu, zub se zdá být prodloužený, bolestivost na tlak či poklep</a:t>
            </a:r>
          </a:p>
          <a:p>
            <a:pPr lvl="2"/>
            <a:r>
              <a:rPr lang="cs-CZ" dirty="0" err="1" smtClean="0"/>
              <a:t>Endoseální</a:t>
            </a:r>
            <a:r>
              <a:rPr lang="cs-CZ" dirty="0" smtClean="0"/>
              <a:t> fáze – šíření infekce v kostní dřeni; narůstající prudká vystřelující bolest, zvýšení teploty</a:t>
            </a:r>
          </a:p>
          <a:p>
            <a:pPr lvl="2"/>
            <a:r>
              <a:rPr lang="cs-CZ" dirty="0" smtClean="0"/>
              <a:t>Periostální fáze – hnisání se šíří na periost, klinické vyvrcholení zánětlivého procesu, otoky v obličeji, nesnesitelné bolesti vystřelující</a:t>
            </a:r>
          </a:p>
          <a:p>
            <a:pPr lvl="2"/>
            <a:r>
              <a:rPr lang="cs-CZ" dirty="0" err="1" smtClean="0"/>
              <a:t>Submukózní</a:t>
            </a:r>
            <a:r>
              <a:rPr lang="cs-CZ" dirty="0" smtClean="0"/>
              <a:t> fáze – při provalení hnisu do měkkých tkání obličeje a krku, ústup bolesti, dochází k hromadění hnisu v tkáních, bolestivý otok, tuhý 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0597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Onemocnění tvrdých zubních 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Poruchy vývoje</a:t>
            </a:r>
          </a:p>
          <a:p>
            <a:r>
              <a:rPr lang="cs-CZ" dirty="0" smtClean="0"/>
              <a:t>Regresivní změny zubů</a:t>
            </a:r>
          </a:p>
          <a:p>
            <a:r>
              <a:rPr lang="cs-CZ" dirty="0" smtClean="0"/>
              <a:t>Zubní kaz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98341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endParaRPr lang="cs-CZ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Chronická </a:t>
            </a:r>
            <a:r>
              <a:rPr lang="cs-CZ" dirty="0" err="1" smtClean="0"/>
              <a:t>periodontitida</a:t>
            </a:r>
            <a:endParaRPr lang="cs-CZ" dirty="0" smtClean="0"/>
          </a:p>
          <a:p>
            <a:pPr marL="742950" lvl="2" indent="-342900"/>
            <a:r>
              <a:rPr lang="cs-CZ" dirty="0" smtClean="0"/>
              <a:t>Vzniká sekundárně z akutní formy / primární chronický proces</a:t>
            </a:r>
          </a:p>
          <a:p>
            <a:pPr marL="742950" lvl="2" indent="-342900"/>
            <a:r>
              <a:rPr lang="cs-CZ" dirty="0" err="1" smtClean="0"/>
              <a:t>Periapikální</a:t>
            </a:r>
            <a:r>
              <a:rPr lang="cs-CZ" dirty="0" smtClean="0"/>
              <a:t> proliferace </a:t>
            </a:r>
            <a:r>
              <a:rPr lang="cs-CZ" dirty="0" err="1" smtClean="0"/>
              <a:t>grenulační</a:t>
            </a:r>
            <a:r>
              <a:rPr lang="cs-CZ" dirty="0" smtClean="0"/>
              <a:t> tkáně v </a:t>
            </a:r>
            <a:r>
              <a:rPr lang="cs-CZ" dirty="0" err="1" smtClean="0"/>
              <a:t>periodontu</a:t>
            </a:r>
            <a:r>
              <a:rPr lang="cs-CZ" dirty="0" smtClean="0"/>
              <a:t> – vede až k resorpci povrchu apikální třetiny kořene</a:t>
            </a:r>
          </a:p>
          <a:p>
            <a:pPr marL="742950" lvl="2" indent="-342900"/>
            <a:endParaRPr lang="cs-CZ" dirty="0"/>
          </a:p>
          <a:p>
            <a:pPr marL="742950" lvl="2" indent="-342900"/>
            <a:r>
              <a:rPr lang="cs-CZ" dirty="0" err="1" smtClean="0"/>
              <a:t>Periodontitis</a:t>
            </a:r>
            <a:r>
              <a:rPr lang="cs-CZ" dirty="0" smtClean="0"/>
              <a:t> </a:t>
            </a:r>
            <a:r>
              <a:rPr lang="cs-CZ" dirty="0" err="1" smtClean="0"/>
              <a:t>chronica</a:t>
            </a:r>
            <a:r>
              <a:rPr lang="cs-CZ" dirty="0" smtClean="0"/>
              <a:t> </a:t>
            </a:r>
            <a:r>
              <a:rPr lang="cs-CZ" dirty="0" err="1" smtClean="0"/>
              <a:t>circumscripta</a:t>
            </a:r>
            <a:r>
              <a:rPr lang="cs-CZ" dirty="0" smtClean="0"/>
              <a:t> – </a:t>
            </a:r>
            <a:r>
              <a:rPr lang="cs-CZ" dirty="0" err="1" smtClean="0"/>
              <a:t>granulomatózní</a:t>
            </a:r>
            <a:r>
              <a:rPr lang="cs-CZ" dirty="0" smtClean="0"/>
              <a:t> – na apex nasedá kulovitý útvar</a:t>
            </a:r>
          </a:p>
          <a:p>
            <a:pPr marL="742950" lvl="2" indent="-342900"/>
            <a:r>
              <a:rPr lang="cs-CZ" dirty="0" err="1" smtClean="0"/>
              <a:t>Periodontitis</a:t>
            </a:r>
            <a:r>
              <a:rPr lang="cs-CZ" dirty="0" smtClean="0"/>
              <a:t> </a:t>
            </a:r>
            <a:r>
              <a:rPr lang="cs-CZ" dirty="0" err="1" smtClean="0"/>
              <a:t>chronica</a:t>
            </a:r>
            <a:r>
              <a:rPr lang="cs-CZ" dirty="0" smtClean="0"/>
              <a:t> </a:t>
            </a:r>
            <a:r>
              <a:rPr lang="cs-CZ" dirty="0" err="1" smtClean="0"/>
              <a:t>granulomatosa</a:t>
            </a:r>
            <a:r>
              <a:rPr lang="cs-CZ" dirty="0" smtClean="0"/>
              <a:t> </a:t>
            </a:r>
            <a:r>
              <a:rPr lang="cs-CZ" dirty="0" err="1" smtClean="0"/>
              <a:t>progresiva</a:t>
            </a:r>
            <a:r>
              <a:rPr lang="cs-CZ" dirty="0" smtClean="0"/>
              <a:t> – šíření granulační tkáně z okolí hrotu do kosti a do měkkých tkání, tvorba </a:t>
            </a:r>
            <a:r>
              <a:rPr lang="cs-CZ" dirty="0" err="1" smtClean="0"/>
              <a:t>pištělí</a:t>
            </a:r>
            <a:r>
              <a:rPr lang="cs-CZ" dirty="0" smtClean="0"/>
              <a:t> (slizniční, kožní)</a:t>
            </a:r>
          </a:p>
          <a:p>
            <a:pPr marL="742950" lvl="2" indent="-342900"/>
            <a:r>
              <a:rPr lang="cs-CZ" dirty="0" err="1" smtClean="0"/>
              <a:t>Periodontitis</a:t>
            </a:r>
            <a:r>
              <a:rPr lang="cs-CZ" dirty="0" smtClean="0"/>
              <a:t> </a:t>
            </a:r>
            <a:r>
              <a:rPr lang="cs-CZ" dirty="0" err="1" smtClean="0"/>
              <a:t>chronica</a:t>
            </a:r>
            <a:r>
              <a:rPr lang="cs-CZ" dirty="0" smtClean="0"/>
              <a:t> </a:t>
            </a:r>
            <a:r>
              <a:rPr lang="cs-CZ" dirty="0" err="1" smtClean="0"/>
              <a:t>diffusa</a:t>
            </a:r>
            <a:r>
              <a:rPr lang="cs-CZ" dirty="0" smtClean="0"/>
              <a:t> – neohraničený proces, </a:t>
            </a:r>
            <a:r>
              <a:rPr lang="cs-CZ" dirty="0" err="1" smtClean="0"/>
              <a:t>odpbourává</a:t>
            </a:r>
            <a:r>
              <a:rPr lang="cs-CZ" dirty="0" smtClean="0"/>
              <a:t> se jak </a:t>
            </a:r>
            <a:r>
              <a:rPr lang="cs-CZ" dirty="0" err="1" smtClean="0"/>
              <a:t>kompakta</a:t>
            </a:r>
            <a:r>
              <a:rPr lang="cs-CZ" dirty="0" smtClean="0"/>
              <a:t>, tak i spongióza kosti, při akutní exacerbaci je dominantní granulační tkáň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1621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663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Gingivální </a:t>
            </a:r>
            <a:r>
              <a:rPr lang="cs-CZ" dirty="0" smtClean="0"/>
              <a:t>recese</a:t>
            </a:r>
          </a:p>
          <a:p>
            <a:pPr lvl="1"/>
            <a:r>
              <a:rPr lang="cs-CZ" dirty="0" err="1" smtClean="0"/>
              <a:t>Gingivoparodontální</a:t>
            </a:r>
            <a:r>
              <a:rPr lang="cs-CZ" dirty="0" smtClean="0"/>
              <a:t> atrofie</a:t>
            </a:r>
          </a:p>
          <a:p>
            <a:pPr lvl="2"/>
            <a:r>
              <a:rPr lang="cs-CZ" dirty="0" smtClean="0"/>
              <a:t>Úbytek sliznice dásní a alveolární kosti na kořenových obloucích</a:t>
            </a:r>
          </a:p>
          <a:p>
            <a:pPr lvl="2"/>
            <a:r>
              <a:rPr lang="cs-CZ" dirty="0" smtClean="0"/>
              <a:t>Ústup gingivy a obnažení povrchu kořenů, chybění chobotů, není patologická pohyblivost zubů</a:t>
            </a:r>
          </a:p>
          <a:p>
            <a:pPr lvl="2"/>
            <a:r>
              <a:rPr lang="cs-CZ" dirty="0" smtClean="0"/>
              <a:t>Více na faciální části gingivy</a:t>
            </a:r>
          </a:p>
          <a:p>
            <a:pPr lvl="2"/>
            <a:endParaRPr lang="cs-CZ" dirty="0" smtClean="0"/>
          </a:p>
          <a:p>
            <a:pPr lvl="1"/>
            <a:r>
              <a:rPr lang="cs-CZ" dirty="0" err="1" smtClean="0"/>
              <a:t>Gingivoalveolární</a:t>
            </a:r>
            <a:r>
              <a:rPr lang="cs-CZ" dirty="0" smtClean="0"/>
              <a:t> atrofie</a:t>
            </a:r>
          </a:p>
          <a:p>
            <a:pPr lvl="2"/>
            <a:r>
              <a:rPr lang="cs-CZ" dirty="0" smtClean="0"/>
              <a:t>Primárně při prořezávání zubů, větší zuby mohou prolomit atrofující plošku alveolárního výběžku</a:t>
            </a:r>
          </a:p>
          <a:p>
            <a:pPr lvl="2"/>
            <a:r>
              <a:rPr lang="cs-CZ" dirty="0" smtClean="0"/>
              <a:t>Přítomna dehiscence mezi apikální částí kořene a alveolárním výběžkem (horší cévní zásobení, při </a:t>
            </a:r>
            <a:r>
              <a:rPr lang="cs-CZ" dirty="0" err="1" smtClean="0"/>
              <a:t>exogením</a:t>
            </a:r>
            <a:r>
              <a:rPr lang="cs-CZ" dirty="0" smtClean="0"/>
              <a:t> dráždění může </a:t>
            </a:r>
            <a:r>
              <a:rPr lang="cs-CZ" dirty="0" err="1" smtClean="0"/>
              <a:t>vznikonout</a:t>
            </a:r>
            <a:r>
              <a:rPr lang="cs-CZ" dirty="0" smtClean="0"/>
              <a:t> nekróza)</a:t>
            </a:r>
          </a:p>
          <a:p>
            <a:pPr lvl="2"/>
            <a:r>
              <a:rPr lang="cs-CZ" dirty="0" err="1" smtClean="0"/>
              <a:t>Akcelarace</a:t>
            </a:r>
            <a:r>
              <a:rPr lang="cs-CZ" dirty="0" smtClean="0"/>
              <a:t> u žen s osteoporózou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Okluzní </a:t>
            </a:r>
            <a:r>
              <a:rPr lang="cs-CZ" dirty="0" err="1" smtClean="0"/>
              <a:t>parodontální</a:t>
            </a:r>
            <a:r>
              <a:rPr lang="cs-CZ" dirty="0" smtClean="0"/>
              <a:t> trauma</a:t>
            </a:r>
          </a:p>
          <a:p>
            <a:pPr lvl="2"/>
            <a:r>
              <a:rPr lang="cs-CZ" dirty="0" err="1" smtClean="0"/>
              <a:t>Mechanicko</a:t>
            </a:r>
            <a:r>
              <a:rPr lang="cs-CZ" dirty="0"/>
              <a:t> </a:t>
            </a:r>
            <a:r>
              <a:rPr lang="cs-CZ" dirty="0" smtClean="0"/>
              <a:t>– fyzická traumatizace závěsného aparátu zubu, </a:t>
            </a:r>
            <a:r>
              <a:rPr lang="cs-CZ" dirty="0" err="1" smtClean="0"/>
              <a:t>desmodontu</a:t>
            </a:r>
            <a:r>
              <a:rPr lang="cs-CZ" dirty="0" smtClean="0"/>
              <a:t> a alveolární kosti</a:t>
            </a:r>
          </a:p>
          <a:p>
            <a:pPr lvl="2"/>
            <a:r>
              <a:rPr lang="cs-CZ" dirty="0" smtClean="0"/>
              <a:t>Nejčastěji při přečnívajících plombách korunky</a:t>
            </a:r>
          </a:p>
          <a:p>
            <a:pPr lvl="2"/>
            <a:r>
              <a:rPr lang="cs-CZ" dirty="0" smtClean="0"/>
              <a:t>Reverzibilní akutní sterilní zánět – atrofování, drobné nekrózy kolagenních vláken a resorpce kosti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72974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cs-CZ" dirty="0" err="1" smtClean="0"/>
              <a:t>Epulitidy</a:t>
            </a:r>
            <a:endParaRPr lang="cs-CZ" dirty="0" smtClean="0"/>
          </a:p>
          <a:p>
            <a:pPr lvl="1"/>
            <a:r>
              <a:rPr lang="cs-CZ" dirty="0" err="1" smtClean="0"/>
              <a:t>Tumoriformní</a:t>
            </a:r>
            <a:r>
              <a:rPr lang="cs-CZ" dirty="0" smtClean="0"/>
              <a:t> zbytnění gingivy, napojené na </a:t>
            </a:r>
            <a:r>
              <a:rPr lang="cs-CZ" dirty="0" err="1" smtClean="0"/>
              <a:t>parodontální</a:t>
            </a:r>
            <a:r>
              <a:rPr lang="cs-CZ" dirty="0" smtClean="0"/>
              <a:t> systém</a:t>
            </a:r>
          </a:p>
          <a:p>
            <a:pPr lvl="1"/>
            <a:endParaRPr lang="cs-CZ" dirty="0"/>
          </a:p>
          <a:p>
            <a:r>
              <a:rPr lang="cs-CZ" dirty="0" err="1"/>
              <a:t>Parodontální</a:t>
            </a:r>
            <a:r>
              <a:rPr lang="cs-CZ" dirty="0"/>
              <a:t> cysty</a:t>
            </a:r>
          </a:p>
          <a:p>
            <a:pPr lvl="1"/>
            <a:r>
              <a:rPr lang="cs-CZ" dirty="0" smtClean="0"/>
              <a:t>Vznik v </a:t>
            </a:r>
            <a:r>
              <a:rPr lang="cs-CZ" dirty="0" err="1" smtClean="0"/>
              <a:t>desmodontálním</a:t>
            </a:r>
            <a:r>
              <a:rPr lang="cs-CZ" dirty="0" smtClean="0"/>
              <a:t> systému</a:t>
            </a:r>
          </a:p>
          <a:p>
            <a:pPr lvl="1"/>
            <a:r>
              <a:rPr lang="cs-CZ" dirty="0" smtClean="0"/>
              <a:t>Vznik často z abscesů</a:t>
            </a:r>
          </a:p>
          <a:p>
            <a:pPr lvl="1"/>
            <a:r>
              <a:rPr lang="cs-CZ" dirty="0" smtClean="0"/>
              <a:t>Nebývá u nich RTG změny charakteru destrukce kostní tkáně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0439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Odontogenní</a:t>
            </a:r>
            <a:r>
              <a:rPr lang="cs-CZ" dirty="0" smtClean="0"/>
              <a:t> nádory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Benigní </a:t>
            </a:r>
            <a:r>
              <a:rPr lang="cs-CZ" dirty="0" err="1" smtClean="0"/>
              <a:t>odontogenní</a:t>
            </a:r>
            <a:r>
              <a:rPr lang="cs-CZ" dirty="0" smtClean="0"/>
              <a:t> tumory</a:t>
            </a:r>
          </a:p>
          <a:p>
            <a:r>
              <a:rPr lang="cs-CZ" dirty="0" smtClean="0"/>
              <a:t>Maligní </a:t>
            </a:r>
            <a:r>
              <a:rPr lang="cs-CZ" dirty="0" err="1"/>
              <a:t>odontogenní</a:t>
            </a:r>
            <a:r>
              <a:rPr lang="cs-CZ" dirty="0"/>
              <a:t> tumory</a:t>
            </a:r>
          </a:p>
        </p:txBody>
      </p:sp>
    </p:spTree>
    <p:extLst>
      <p:ext uri="{BB962C8B-B14F-4D97-AF65-F5344CB8AC3E}">
        <p14:creationId xmlns:p14="http://schemas.microsoft.com/office/powerpoint/2010/main" val="40542942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cs-CZ" sz="3600" dirty="0" smtClean="0"/>
              <a:t>Benigní </a:t>
            </a:r>
            <a:r>
              <a:rPr lang="cs-CZ" sz="3600" dirty="0" err="1" smtClean="0"/>
              <a:t>odontogenní</a:t>
            </a:r>
            <a:r>
              <a:rPr lang="cs-CZ" sz="3600" dirty="0" smtClean="0"/>
              <a:t> nádory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cs-CZ" dirty="0" err="1" smtClean="0"/>
              <a:t>Ameloblastom</a:t>
            </a:r>
            <a:endParaRPr lang="cs-CZ" dirty="0" smtClean="0"/>
          </a:p>
          <a:p>
            <a:pPr lvl="1"/>
            <a:r>
              <a:rPr lang="cs-CZ" dirty="0" smtClean="0"/>
              <a:t>Dříve </a:t>
            </a:r>
            <a:r>
              <a:rPr lang="cs-CZ" dirty="0" err="1" smtClean="0"/>
              <a:t>adamantion</a:t>
            </a:r>
            <a:r>
              <a:rPr lang="cs-CZ" dirty="0" smtClean="0"/>
              <a:t>, benigní nádor z </a:t>
            </a:r>
            <a:r>
              <a:rPr lang="cs-CZ" dirty="0" err="1" smtClean="0"/>
              <a:t>amelotvorného</a:t>
            </a:r>
            <a:r>
              <a:rPr lang="cs-CZ" dirty="0" smtClean="0"/>
              <a:t> epitelu</a:t>
            </a:r>
          </a:p>
          <a:p>
            <a:pPr lvl="1"/>
            <a:r>
              <a:rPr lang="cs-CZ" dirty="0" smtClean="0"/>
              <a:t>Lokálně destruktivní růst</a:t>
            </a:r>
          </a:p>
          <a:p>
            <a:pPr lvl="1"/>
            <a:r>
              <a:rPr lang="cs-CZ" dirty="0" smtClean="0"/>
              <a:t>Častější vznik na podkladě neprořezaných zubů</a:t>
            </a:r>
          </a:p>
          <a:p>
            <a:pPr lvl="1"/>
            <a:r>
              <a:rPr lang="cs-CZ" dirty="0" smtClean="0"/>
              <a:t>Většin lézí v dolní čelisti v oblasti molárů, nebo čelistního úhlu</a:t>
            </a:r>
          </a:p>
          <a:p>
            <a:pPr lvl="1"/>
            <a:r>
              <a:rPr lang="cs-CZ" dirty="0" smtClean="0"/>
              <a:t>Pomalu se zvětšující drobná léze, odtlačující okolní tkáň, nebo resorbující zubní kořeny</a:t>
            </a:r>
          </a:p>
          <a:p>
            <a:pPr lvl="1"/>
            <a:r>
              <a:rPr lang="cs-CZ" dirty="0" smtClean="0"/>
              <a:t>Zachování kompakty kosti – praská při dotyku (krepitace)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Varianty: folikulární, </a:t>
            </a:r>
            <a:r>
              <a:rPr lang="cs-CZ" dirty="0" err="1" smtClean="0"/>
              <a:t>plexiformní</a:t>
            </a:r>
            <a:r>
              <a:rPr lang="cs-CZ" dirty="0" smtClean="0"/>
              <a:t>, </a:t>
            </a:r>
            <a:r>
              <a:rPr lang="cs-CZ" dirty="0" err="1" smtClean="0"/>
              <a:t>akantotický</a:t>
            </a:r>
            <a:r>
              <a:rPr lang="cs-CZ" dirty="0" smtClean="0"/>
              <a:t>, </a:t>
            </a:r>
            <a:r>
              <a:rPr lang="cs-CZ" dirty="0" err="1" smtClean="0"/>
              <a:t>bazocelulární</a:t>
            </a:r>
            <a:r>
              <a:rPr lang="cs-CZ" dirty="0" smtClean="0"/>
              <a:t>, z granulárních buněk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571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Skvamózní</a:t>
            </a:r>
            <a:r>
              <a:rPr lang="cs-CZ" dirty="0"/>
              <a:t> </a:t>
            </a:r>
            <a:r>
              <a:rPr lang="cs-CZ" dirty="0" err="1"/>
              <a:t>odontogenní</a:t>
            </a:r>
            <a:r>
              <a:rPr lang="cs-CZ" dirty="0"/>
              <a:t> </a:t>
            </a:r>
            <a:r>
              <a:rPr lang="cs-CZ" dirty="0" smtClean="0"/>
              <a:t>nádor</a:t>
            </a:r>
          </a:p>
          <a:p>
            <a:pPr lvl="1"/>
            <a:r>
              <a:rPr lang="cs-CZ" dirty="0" err="1" smtClean="0"/>
              <a:t>Dlaždicobuněčný</a:t>
            </a:r>
            <a:r>
              <a:rPr lang="cs-CZ" dirty="0" smtClean="0"/>
              <a:t> karcinome, roste invazivně</a:t>
            </a:r>
          </a:p>
          <a:p>
            <a:pPr lvl="1"/>
            <a:r>
              <a:rPr lang="cs-CZ" dirty="0" smtClean="0"/>
              <a:t>Vznik ze zbytků zubní lišty, nebo z </a:t>
            </a:r>
            <a:r>
              <a:rPr lang="cs-CZ" dirty="0" err="1" smtClean="0"/>
              <a:t>malassezových</a:t>
            </a:r>
            <a:r>
              <a:rPr lang="cs-CZ" dirty="0" smtClean="0"/>
              <a:t> epiteliálních reziduí</a:t>
            </a:r>
          </a:p>
          <a:p>
            <a:pPr lvl="1"/>
            <a:endParaRPr lang="cs-CZ" dirty="0"/>
          </a:p>
          <a:p>
            <a:r>
              <a:rPr lang="cs-CZ" dirty="0"/>
              <a:t>Kalcifikující epiteliální </a:t>
            </a:r>
            <a:r>
              <a:rPr lang="cs-CZ" dirty="0" err="1"/>
              <a:t>odontogenní</a:t>
            </a:r>
            <a:r>
              <a:rPr lang="cs-CZ" dirty="0"/>
              <a:t> nádor (</a:t>
            </a:r>
            <a:r>
              <a:rPr lang="cs-CZ" dirty="0" err="1"/>
              <a:t>Pindborgův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Lokálně invazivní tumor</a:t>
            </a:r>
          </a:p>
          <a:p>
            <a:pPr lvl="1"/>
            <a:r>
              <a:rPr lang="cs-CZ" dirty="0" smtClean="0"/>
              <a:t>Tvorba substancí podobných amyloidu, mohou kalcifikovat</a:t>
            </a:r>
          </a:p>
          <a:p>
            <a:pPr lvl="1"/>
            <a:r>
              <a:rPr lang="cs-CZ" dirty="0" smtClean="0"/>
              <a:t>V dolní čelisti v oblasti premolárů, často vztah ke korunce </a:t>
            </a:r>
            <a:r>
              <a:rPr lang="cs-CZ" dirty="0" err="1" smtClean="0"/>
              <a:t>retinovaného</a:t>
            </a:r>
            <a:r>
              <a:rPr lang="cs-CZ" dirty="0" smtClean="0"/>
              <a:t> zubu</a:t>
            </a:r>
          </a:p>
          <a:p>
            <a:pPr lvl="1"/>
            <a:endParaRPr lang="cs-CZ" dirty="0"/>
          </a:p>
          <a:p>
            <a:r>
              <a:rPr lang="cs-CZ" dirty="0" err="1"/>
              <a:t>Odontogenní</a:t>
            </a:r>
            <a:r>
              <a:rPr lang="cs-CZ" dirty="0"/>
              <a:t> nádor z jasných </a:t>
            </a:r>
            <a:r>
              <a:rPr lang="cs-CZ" dirty="0" smtClean="0"/>
              <a:t>buněk</a:t>
            </a:r>
          </a:p>
          <a:p>
            <a:pPr lvl="1"/>
            <a:r>
              <a:rPr lang="cs-CZ" dirty="0" smtClean="0"/>
              <a:t>Raritní tumor, agresivnější růst než u </a:t>
            </a:r>
            <a:r>
              <a:rPr lang="cs-CZ" dirty="0" err="1" smtClean="0"/>
              <a:t>ameloblastomu</a:t>
            </a:r>
            <a:endParaRPr lang="cs-CZ" dirty="0" smtClean="0"/>
          </a:p>
          <a:p>
            <a:pPr lvl="1"/>
            <a:r>
              <a:rPr lang="cs-CZ" dirty="0" smtClean="0"/>
              <a:t>Na RTG se jeví jako projasnění</a:t>
            </a:r>
          </a:p>
          <a:p>
            <a:pPr lvl="1"/>
            <a:endParaRPr lang="cs-CZ" dirty="0"/>
          </a:p>
          <a:p>
            <a:r>
              <a:rPr lang="cs-CZ" dirty="0" err="1"/>
              <a:t>Ameloblastický</a:t>
            </a:r>
            <a:r>
              <a:rPr lang="cs-CZ" dirty="0"/>
              <a:t> </a:t>
            </a:r>
            <a:r>
              <a:rPr lang="cs-CZ" dirty="0" smtClean="0"/>
              <a:t>fibrom</a:t>
            </a:r>
          </a:p>
          <a:p>
            <a:pPr lvl="1"/>
            <a:r>
              <a:rPr lang="cs-CZ" dirty="0" err="1" smtClean="0"/>
              <a:t>Odontogenní</a:t>
            </a:r>
            <a:r>
              <a:rPr lang="cs-CZ" dirty="0" smtClean="0"/>
              <a:t> epitel bez odontoblastů, hojně </a:t>
            </a:r>
            <a:r>
              <a:rPr lang="cs-CZ" dirty="0" err="1" smtClean="0"/>
              <a:t>vaskularizovaný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 err="1"/>
              <a:t>Adenomatoidní</a:t>
            </a:r>
            <a:r>
              <a:rPr lang="cs-CZ" dirty="0"/>
              <a:t> </a:t>
            </a:r>
            <a:r>
              <a:rPr lang="cs-CZ" dirty="0" err="1"/>
              <a:t>odontogenní</a:t>
            </a:r>
            <a:r>
              <a:rPr lang="cs-CZ" dirty="0"/>
              <a:t> </a:t>
            </a:r>
            <a:r>
              <a:rPr lang="cs-CZ" dirty="0" smtClean="0"/>
              <a:t>nádor</a:t>
            </a:r>
          </a:p>
          <a:p>
            <a:pPr lvl="1"/>
            <a:r>
              <a:rPr lang="cs-CZ" dirty="0" smtClean="0"/>
              <a:t>Tvorba striktur podobných žlázovým vývodům</a:t>
            </a:r>
          </a:p>
          <a:p>
            <a:pPr lvl="1"/>
            <a:r>
              <a:rPr lang="cs-CZ" dirty="0" smtClean="0"/>
              <a:t>Manifestace mezi 10-20 rokem</a:t>
            </a:r>
          </a:p>
          <a:p>
            <a:pPr lvl="1"/>
            <a:endParaRPr lang="cs-CZ" dirty="0"/>
          </a:p>
          <a:p>
            <a:r>
              <a:rPr lang="cs-CZ" dirty="0"/>
              <a:t>Kalcifikující </a:t>
            </a:r>
            <a:r>
              <a:rPr lang="cs-CZ" dirty="0" err="1"/>
              <a:t>odontogenní</a:t>
            </a:r>
            <a:r>
              <a:rPr lang="cs-CZ" dirty="0"/>
              <a:t> </a:t>
            </a:r>
            <a:r>
              <a:rPr lang="cs-CZ" dirty="0" smtClean="0"/>
              <a:t>cysta</a:t>
            </a:r>
          </a:p>
          <a:p>
            <a:pPr lvl="1"/>
            <a:r>
              <a:rPr lang="cs-CZ" dirty="0" smtClean="0"/>
              <a:t>Vzácná, kombinuje se s poruchami diferenciace kůže a tvorby adnex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 err="1" smtClean="0"/>
              <a:t>Dentinom</a:t>
            </a:r>
            <a:endParaRPr lang="cs-CZ" dirty="0" smtClean="0"/>
          </a:p>
          <a:p>
            <a:pPr lvl="1"/>
            <a:r>
              <a:rPr lang="cs-CZ" dirty="0" err="1" smtClean="0"/>
              <a:t>Odontogenní</a:t>
            </a:r>
            <a:r>
              <a:rPr lang="cs-CZ" dirty="0" smtClean="0"/>
              <a:t> epitel s nezralým vazivem </a:t>
            </a:r>
          </a:p>
          <a:p>
            <a:pPr lvl="1"/>
            <a:r>
              <a:rPr lang="cs-CZ" dirty="0" err="1" smtClean="0"/>
              <a:t>Intraoseální</a:t>
            </a:r>
            <a:r>
              <a:rPr lang="cs-CZ" dirty="0" smtClean="0"/>
              <a:t> lokalizace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7596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Cementom</a:t>
            </a:r>
            <a:endParaRPr lang="cs-CZ" dirty="0" smtClean="0"/>
          </a:p>
          <a:p>
            <a:pPr lvl="1"/>
            <a:r>
              <a:rPr lang="cs-CZ" dirty="0" smtClean="0"/>
              <a:t>Tvorba cementu</a:t>
            </a:r>
          </a:p>
          <a:p>
            <a:pPr lvl="1"/>
            <a:r>
              <a:rPr lang="cs-CZ" dirty="0" smtClean="0"/>
              <a:t>Varianty benigní </a:t>
            </a:r>
            <a:r>
              <a:rPr lang="cs-CZ" dirty="0" err="1" smtClean="0"/>
              <a:t>cementoblastom</a:t>
            </a:r>
            <a:r>
              <a:rPr lang="cs-CZ" dirty="0" smtClean="0"/>
              <a:t> (u mladších žen), </a:t>
            </a:r>
            <a:r>
              <a:rPr lang="cs-CZ" dirty="0" err="1" smtClean="0"/>
              <a:t>cementifikující</a:t>
            </a:r>
            <a:r>
              <a:rPr lang="cs-CZ" dirty="0" smtClean="0"/>
              <a:t> fibrom (u starších osob)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r>
              <a:rPr lang="cs-CZ" dirty="0" err="1" smtClean="0"/>
              <a:t>Melanotický</a:t>
            </a:r>
            <a:r>
              <a:rPr lang="cs-CZ" dirty="0" smtClean="0"/>
              <a:t> </a:t>
            </a:r>
            <a:r>
              <a:rPr lang="cs-CZ" dirty="0" err="1"/>
              <a:t>neuroektodermální</a:t>
            </a:r>
            <a:r>
              <a:rPr lang="cs-CZ" dirty="0"/>
              <a:t> tumor dětského věku, </a:t>
            </a:r>
            <a:r>
              <a:rPr lang="cs-CZ" dirty="0" err="1"/>
              <a:t>progonom</a:t>
            </a:r>
            <a:endParaRPr lang="cs-CZ" dirty="0"/>
          </a:p>
          <a:p>
            <a:pPr lvl="1"/>
            <a:r>
              <a:rPr lang="cs-CZ" dirty="0"/>
              <a:t>Jeví se jako epulis, může být součástí </a:t>
            </a:r>
            <a:r>
              <a:rPr lang="cs-CZ" dirty="0" err="1"/>
              <a:t>neurofibromatózy</a:t>
            </a:r>
            <a:endParaRPr lang="cs-CZ" dirty="0"/>
          </a:p>
          <a:p>
            <a:pPr lvl="1"/>
            <a:r>
              <a:rPr lang="cs-CZ" dirty="0"/>
              <a:t>V 1.deceniu</a:t>
            </a:r>
          </a:p>
          <a:p>
            <a:endParaRPr lang="cs-CZ" dirty="0"/>
          </a:p>
          <a:p>
            <a:r>
              <a:rPr lang="cs-CZ" dirty="0"/>
              <a:t>Obrovský </a:t>
            </a:r>
            <a:r>
              <a:rPr lang="cs-CZ" dirty="0" err="1" smtClean="0"/>
              <a:t>cementom</a:t>
            </a:r>
            <a:endParaRPr lang="cs-CZ" dirty="0" smtClean="0"/>
          </a:p>
          <a:p>
            <a:r>
              <a:rPr lang="cs-CZ" dirty="0" err="1"/>
              <a:t>Periapikální</a:t>
            </a:r>
            <a:r>
              <a:rPr lang="cs-CZ" dirty="0"/>
              <a:t> cementová </a:t>
            </a:r>
            <a:r>
              <a:rPr lang="cs-CZ" dirty="0" err="1" smtClean="0"/>
              <a:t>dysplázie</a:t>
            </a:r>
            <a:endParaRPr lang="cs-CZ" dirty="0" smtClean="0"/>
          </a:p>
          <a:p>
            <a:r>
              <a:rPr lang="cs-CZ" dirty="0" err="1"/>
              <a:t>Ameloblastický</a:t>
            </a:r>
            <a:r>
              <a:rPr lang="cs-CZ" dirty="0"/>
              <a:t> </a:t>
            </a:r>
            <a:r>
              <a:rPr lang="cs-CZ" dirty="0" err="1"/>
              <a:t>fibro</a:t>
            </a:r>
            <a:r>
              <a:rPr lang="cs-CZ" dirty="0"/>
              <a:t>-odontom</a:t>
            </a:r>
          </a:p>
          <a:p>
            <a:r>
              <a:rPr lang="cs-CZ" dirty="0" err="1"/>
              <a:t>Odontoblastom</a:t>
            </a:r>
            <a:endParaRPr lang="cs-CZ" dirty="0"/>
          </a:p>
          <a:p>
            <a:r>
              <a:rPr lang="cs-CZ" dirty="0"/>
              <a:t>Komplexní odontom</a:t>
            </a:r>
          </a:p>
          <a:p>
            <a:r>
              <a:rPr lang="cs-CZ" dirty="0"/>
              <a:t>Složený odontom</a:t>
            </a:r>
          </a:p>
          <a:p>
            <a:r>
              <a:rPr lang="cs-CZ" dirty="0" err="1"/>
              <a:t>Odontogenní</a:t>
            </a:r>
            <a:r>
              <a:rPr lang="cs-CZ" dirty="0"/>
              <a:t> fibrom</a:t>
            </a:r>
          </a:p>
          <a:p>
            <a:r>
              <a:rPr lang="cs-CZ" dirty="0" err="1"/>
              <a:t>Odontogenní</a:t>
            </a:r>
            <a:r>
              <a:rPr lang="cs-CZ" dirty="0"/>
              <a:t> myxom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18736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/>
          <a:lstStyle/>
          <a:p>
            <a:r>
              <a:rPr lang="cs-CZ" sz="3200" dirty="0" smtClean="0"/>
              <a:t>Maligní </a:t>
            </a:r>
            <a:r>
              <a:rPr lang="cs-CZ" sz="3200" dirty="0" err="1" smtClean="0"/>
              <a:t>odontogenní</a:t>
            </a:r>
            <a:r>
              <a:rPr lang="cs-CZ" sz="3200" dirty="0" smtClean="0"/>
              <a:t> nádory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cs-CZ" dirty="0" err="1" smtClean="0"/>
              <a:t>Odontogenní</a:t>
            </a:r>
            <a:r>
              <a:rPr lang="cs-CZ" dirty="0" smtClean="0"/>
              <a:t> karcinomy</a:t>
            </a:r>
          </a:p>
          <a:p>
            <a:pPr lvl="1"/>
            <a:r>
              <a:rPr lang="cs-CZ" dirty="0" smtClean="0"/>
              <a:t>Maligní </a:t>
            </a:r>
            <a:r>
              <a:rPr lang="cs-CZ" dirty="0" err="1" smtClean="0"/>
              <a:t>ameloblastom</a:t>
            </a:r>
            <a:endParaRPr lang="cs-CZ" dirty="0" smtClean="0"/>
          </a:p>
          <a:p>
            <a:pPr lvl="2"/>
            <a:r>
              <a:rPr lang="cs-CZ" dirty="0" smtClean="0"/>
              <a:t>Vzácný tumor, histologicky obdobný </a:t>
            </a:r>
            <a:r>
              <a:rPr lang="cs-CZ" dirty="0" err="1" smtClean="0"/>
              <a:t>ameloblastomu</a:t>
            </a:r>
            <a:r>
              <a:rPr lang="cs-CZ" dirty="0" smtClean="0"/>
              <a:t>, k dg. Vedou často až metastázy (LU, vzácně plíce)</a:t>
            </a:r>
          </a:p>
          <a:p>
            <a:pPr lvl="1"/>
            <a:r>
              <a:rPr lang="cs-CZ" dirty="0" smtClean="0"/>
              <a:t>Primární </a:t>
            </a:r>
            <a:r>
              <a:rPr lang="cs-CZ" dirty="0" err="1" smtClean="0"/>
              <a:t>intraoseální</a:t>
            </a:r>
            <a:r>
              <a:rPr lang="cs-CZ" dirty="0" smtClean="0"/>
              <a:t> karcinom</a:t>
            </a:r>
          </a:p>
          <a:p>
            <a:pPr lvl="2"/>
            <a:r>
              <a:rPr lang="cs-CZ" dirty="0" smtClean="0"/>
              <a:t>Vzhled </a:t>
            </a:r>
            <a:r>
              <a:rPr lang="cs-CZ" dirty="0" err="1" smtClean="0"/>
              <a:t>dlaždicobuněčného</a:t>
            </a:r>
            <a:r>
              <a:rPr lang="cs-CZ" dirty="0" smtClean="0"/>
              <a:t> karcinomu</a:t>
            </a:r>
          </a:p>
          <a:p>
            <a:pPr lvl="2"/>
            <a:r>
              <a:rPr lang="cs-CZ" dirty="0" smtClean="0"/>
              <a:t>Vznik primárně z </a:t>
            </a:r>
            <a:r>
              <a:rPr lang="cs-CZ" dirty="0" err="1" smtClean="0"/>
              <a:t>odontogenních</a:t>
            </a:r>
            <a:r>
              <a:rPr lang="cs-CZ" dirty="0" smtClean="0"/>
              <a:t> cyst</a:t>
            </a:r>
          </a:p>
          <a:p>
            <a:endParaRPr lang="cs-CZ" dirty="0" smtClean="0"/>
          </a:p>
          <a:p>
            <a:r>
              <a:rPr lang="cs-CZ" dirty="0" err="1" smtClean="0"/>
              <a:t>Odontogenní</a:t>
            </a:r>
            <a:r>
              <a:rPr lang="cs-CZ" dirty="0" smtClean="0"/>
              <a:t> sarkomy</a:t>
            </a:r>
          </a:p>
          <a:p>
            <a:pPr lvl="1"/>
            <a:r>
              <a:rPr lang="cs-CZ" dirty="0" err="1" smtClean="0"/>
              <a:t>Ameloblastický</a:t>
            </a:r>
            <a:r>
              <a:rPr lang="cs-CZ" dirty="0" smtClean="0"/>
              <a:t> </a:t>
            </a:r>
            <a:r>
              <a:rPr lang="cs-CZ" dirty="0" err="1" smtClean="0"/>
              <a:t>fibrodentinosarkom</a:t>
            </a:r>
            <a:endParaRPr lang="cs-CZ" dirty="0" smtClean="0"/>
          </a:p>
          <a:p>
            <a:pPr lvl="1"/>
            <a:r>
              <a:rPr lang="cs-CZ" dirty="0" err="1" smtClean="0"/>
              <a:t>Ameloblastický</a:t>
            </a:r>
            <a:r>
              <a:rPr lang="cs-CZ" dirty="0" smtClean="0"/>
              <a:t> </a:t>
            </a:r>
            <a:r>
              <a:rPr lang="cs-CZ" dirty="0" err="1" smtClean="0"/>
              <a:t>odontosarkom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1679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cs-CZ" sz="3200" dirty="0" smtClean="0"/>
              <a:t>Poruchy vývoje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cs-CZ" sz="2000" dirty="0" smtClean="0"/>
              <a:t>Fyziologicky je velká </a:t>
            </a:r>
            <a:r>
              <a:rPr lang="cs-CZ" sz="2000" dirty="0" err="1" smtClean="0"/>
              <a:t>variabilata</a:t>
            </a:r>
            <a:r>
              <a:rPr lang="cs-CZ" sz="2000" dirty="0" smtClean="0"/>
              <a:t> v počtu, formě, struktuře, barvě…</a:t>
            </a:r>
          </a:p>
          <a:p>
            <a:r>
              <a:rPr lang="cs-CZ" sz="2000" dirty="0" smtClean="0"/>
              <a:t>Odchylky od normálního vývoje vznikají do 6 týdne (zejména poruchy tvorby a mineralizace)</a:t>
            </a:r>
          </a:p>
          <a:p>
            <a:endParaRPr lang="cs-CZ" sz="2000" dirty="0"/>
          </a:p>
          <a:p>
            <a:r>
              <a:rPr lang="cs-CZ" sz="2000" dirty="0" smtClean="0"/>
              <a:t>Ektoderm – zubní sklovina, dřeň</a:t>
            </a:r>
          </a:p>
          <a:p>
            <a:r>
              <a:rPr lang="cs-CZ" sz="2000" dirty="0" smtClean="0"/>
              <a:t>Mezoderm – pulpa, dentin, kořenový cement, </a:t>
            </a:r>
            <a:r>
              <a:rPr lang="cs-CZ" sz="2000" dirty="0" err="1" smtClean="0"/>
              <a:t>parodont</a:t>
            </a:r>
            <a:endParaRPr lang="cs-CZ" sz="2000" dirty="0" smtClean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295363"/>
              </p:ext>
            </p:extLst>
          </p:nvPr>
        </p:nvGraphicFramePr>
        <p:xfrm>
          <a:off x="1403648" y="3789040"/>
          <a:ext cx="6096000" cy="206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Nedostatečná výživa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Minimální změny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Infekce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Poruchy vývoje skloviny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Ionizující </a:t>
                      </a:r>
                      <a:r>
                        <a:rPr lang="cs-CZ" sz="1600" dirty="0" err="1" smtClean="0"/>
                        <a:t>zánření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Anomálnie</a:t>
                      </a:r>
                      <a:r>
                        <a:rPr lang="cs-CZ" sz="1600" baseline="0" dirty="0" smtClean="0"/>
                        <a:t> tvaru zubů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Užívání léků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Změny barvy, </a:t>
                      </a:r>
                      <a:r>
                        <a:rPr lang="cs-CZ" sz="1600" dirty="0" err="1" smtClean="0"/>
                        <a:t>hypoplázie</a:t>
                      </a:r>
                      <a:r>
                        <a:rPr lang="cs-CZ" sz="1600" dirty="0" smtClean="0"/>
                        <a:t> skloviny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Vícečetné </a:t>
                      </a:r>
                      <a:r>
                        <a:rPr lang="cs-CZ" sz="1600" dirty="0" err="1" smtClean="0"/>
                        <a:t>hypoplázie</a:t>
                      </a:r>
                      <a:r>
                        <a:rPr lang="cs-CZ" sz="1600" dirty="0" smtClean="0"/>
                        <a:t> skloviny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84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cs-CZ" sz="2400" dirty="0" smtClean="0"/>
              <a:t>Odchylky v počtu, velikosti a tvaru zubů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cs-CZ" dirty="0" err="1" smtClean="0"/>
              <a:t>Hypodontie</a:t>
            </a:r>
            <a:endParaRPr lang="cs-CZ" dirty="0" smtClean="0"/>
          </a:p>
          <a:p>
            <a:pPr lvl="1"/>
            <a:r>
              <a:rPr lang="cs-CZ" dirty="0" smtClean="0"/>
              <a:t>Chybění jednotlivých zubů</a:t>
            </a:r>
          </a:p>
          <a:p>
            <a:pPr lvl="1"/>
            <a:r>
              <a:rPr lang="cs-CZ" dirty="0" smtClean="0"/>
              <a:t>Často chybí zárodky dočasných zubů (horních a dolních premolárů)</a:t>
            </a:r>
          </a:p>
          <a:p>
            <a:pPr lvl="1"/>
            <a:r>
              <a:rPr lang="cs-CZ" dirty="0" smtClean="0"/>
              <a:t>V </a:t>
            </a:r>
            <a:r>
              <a:rPr lang="cs-CZ" dirty="0" err="1" smtClean="0"/>
              <a:t>dif.dg</a:t>
            </a:r>
            <a:r>
              <a:rPr lang="cs-CZ" dirty="0" smtClean="0"/>
              <a:t>. Retence zubu</a:t>
            </a:r>
          </a:p>
          <a:p>
            <a:pPr lvl="1"/>
            <a:r>
              <a:rPr lang="cs-CZ" dirty="0" smtClean="0"/>
              <a:t>Nejčastější je ageneze třetích molárů (v </a:t>
            </a:r>
            <a:r>
              <a:rPr lang="cs-CZ" dirty="0" err="1" smtClean="0"/>
              <a:t>Tasmanii</a:t>
            </a:r>
            <a:r>
              <a:rPr lang="cs-CZ" dirty="0" smtClean="0"/>
              <a:t> 0%, u mexických indiánů 100%)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err="1" smtClean="0"/>
              <a:t>Oligodontie</a:t>
            </a:r>
            <a:endParaRPr lang="cs-CZ" dirty="0" smtClean="0"/>
          </a:p>
          <a:p>
            <a:pPr lvl="1"/>
            <a:r>
              <a:rPr lang="cs-CZ" dirty="0" smtClean="0"/>
              <a:t>Chybění více zubních zárodků</a:t>
            </a:r>
          </a:p>
          <a:p>
            <a:pPr lvl="1"/>
            <a:r>
              <a:rPr lang="cs-CZ" dirty="0" smtClean="0"/>
              <a:t>Dědičné poruchy, v souvislosti s chybným vývojem </a:t>
            </a:r>
            <a:r>
              <a:rPr lang="cs-CZ" dirty="0" err="1" smtClean="0"/>
              <a:t>ektodermánlích</a:t>
            </a:r>
            <a:r>
              <a:rPr lang="cs-CZ" dirty="0" smtClean="0"/>
              <a:t> tkání (potní a mazové žlázky, snížené ochlupení, alopecie)</a:t>
            </a:r>
          </a:p>
          <a:p>
            <a:pPr lvl="1"/>
            <a:r>
              <a:rPr lang="cs-CZ" dirty="0" err="1"/>
              <a:t>A</a:t>
            </a:r>
            <a:r>
              <a:rPr lang="cs-CZ" dirty="0" err="1" smtClean="0"/>
              <a:t>nodoncie</a:t>
            </a:r>
            <a:r>
              <a:rPr lang="cs-CZ" dirty="0" smtClean="0"/>
              <a:t> – úplné chybění celého stálého chrupu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64483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r>
              <a:rPr lang="cs-CZ" dirty="0"/>
              <a:t>Nadpočetné </a:t>
            </a:r>
            <a:r>
              <a:rPr lang="cs-CZ" dirty="0" smtClean="0"/>
              <a:t>zuby</a:t>
            </a:r>
          </a:p>
          <a:p>
            <a:pPr lvl="1"/>
            <a:r>
              <a:rPr lang="cs-CZ" dirty="0" smtClean="0"/>
              <a:t>Dominantně v definitivní dentici</a:t>
            </a:r>
          </a:p>
          <a:p>
            <a:pPr lvl="1"/>
            <a:r>
              <a:rPr lang="cs-CZ" dirty="0" smtClean="0"/>
              <a:t>Zuby bývají deformované – </a:t>
            </a:r>
            <a:r>
              <a:rPr lang="cs-CZ" dirty="0" err="1" smtClean="0"/>
              <a:t>čepovité</a:t>
            </a:r>
            <a:r>
              <a:rPr lang="cs-CZ" dirty="0" smtClean="0"/>
              <a:t> zuby</a:t>
            </a:r>
          </a:p>
          <a:p>
            <a:pPr lvl="1"/>
            <a:r>
              <a:rPr lang="cs-CZ" dirty="0" smtClean="0"/>
              <a:t>Možná příčina – 3.dentice vycházející ze zubní lišty v blízkosti zárodků</a:t>
            </a:r>
          </a:p>
          <a:p>
            <a:pPr lvl="1"/>
            <a:r>
              <a:rPr lang="cs-CZ" dirty="0" err="1" smtClean="0"/>
              <a:t>Disostosis</a:t>
            </a:r>
            <a:r>
              <a:rPr lang="cs-CZ" dirty="0" smtClean="0"/>
              <a:t> </a:t>
            </a:r>
            <a:r>
              <a:rPr lang="cs-CZ" dirty="0" err="1" smtClean="0"/>
              <a:t>cleidocranialis</a:t>
            </a:r>
            <a:r>
              <a:rPr lang="cs-CZ" dirty="0" smtClean="0"/>
              <a:t> – nadpočetné a </a:t>
            </a:r>
            <a:r>
              <a:rPr lang="cs-CZ" dirty="0" err="1" smtClean="0"/>
              <a:t>retinové</a:t>
            </a:r>
            <a:r>
              <a:rPr lang="cs-CZ" dirty="0" smtClean="0"/>
              <a:t> zuby, při poruchách vývoje lebních a klíčních kostí</a:t>
            </a:r>
          </a:p>
          <a:p>
            <a:pPr lvl="1"/>
            <a:r>
              <a:rPr lang="cs-CZ" dirty="0" err="1" smtClean="0"/>
              <a:t>Gardnerův</a:t>
            </a:r>
            <a:r>
              <a:rPr lang="cs-CZ" dirty="0" smtClean="0"/>
              <a:t> syndrom – nevyvinuté, nadpočetné, </a:t>
            </a:r>
            <a:r>
              <a:rPr lang="cs-CZ" dirty="0" err="1" smtClean="0"/>
              <a:t>retinované</a:t>
            </a:r>
            <a:r>
              <a:rPr lang="cs-CZ" dirty="0" smtClean="0"/>
              <a:t> zuby, </a:t>
            </a:r>
            <a:r>
              <a:rPr lang="cs-CZ" dirty="0" err="1" smtClean="0"/>
              <a:t>polypóza</a:t>
            </a:r>
            <a:r>
              <a:rPr lang="cs-CZ" dirty="0" smtClean="0"/>
              <a:t> střeva, osteomy, </a:t>
            </a:r>
            <a:r>
              <a:rPr lang="cs-CZ" dirty="0" err="1" smtClean="0"/>
              <a:t>dermoidální</a:t>
            </a:r>
            <a:r>
              <a:rPr lang="cs-CZ" dirty="0" smtClean="0"/>
              <a:t> cysty, nádory mezenchymu</a:t>
            </a:r>
          </a:p>
          <a:p>
            <a:pPr lvl="1"/>
            <a:endParaRPr lang="cs-CZ" dirty="0"/>
          </a:p>
          <a:p>
            <a:r>
              <a:rPr lang="cs-CZ" dirty="0"/>
              <a:t>Nepravidelnosti ve velikosti </a:t>
            </a:r>
            <a:r>
              <a:rPr lang="cs-CZ" dirty="0" smtClean="0"/>
              <a:t>zubů</a:t>
            </a:r>
          </a:p>
          <a:p>
            <a:pPr lvl="1"/>
            <a:r>
              <a:rPr lang="cs-CZ" dirty="0" smtClean="0"/>
              <a:t>Makro X </a:t>
            </a:r>
            <a:r>
              <a:rPr lang="cs-CZ" dirty="0" err="1" smtClean="0"/>
              <a:t>mikrodoncie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/>
              <a:t>Odchylky tvaru </a:t>
            </a:r>
            <a:r>
              <a:rPr lang="cs-CZ" dirty="0" smtClean="0"/>
              <a:t>zubů</a:t>
            </a:r>
          </a:p>
          <a:p>
            <a:pPr lvl="1"/>
            <a:r>
              <a:rPr lang="cs-CZ" dirty="0" smtClean="0"/>
              <a:t>Splynutí zubů – dva normální zuby / jeden normální jeden nadpočetný zub</a:t>
            </a:r>
          </a:p>
          <a:p>
            <a:pPr lvl="1"/>
            <a:r>
              <a:rPr lang="cs-CZ" dirty="0" smtClean="0"/>
              <a:t>Nejčastěji u horních a dolních řezáků</a:t>
            </a:r>
          </a:p>
          <a:p>
            <a:pPr lvl="1"/>
            <a:r>
              <a:rPr lang="cs-CZ" dirty="0" smtClean="0"/>
              <a:t>Dnes in dente – invaginace nadpočetné vnitřní skloviny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292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cs-CZ" sz="3200" dirty="0" smtClean="0"/>
              <a:t>Vývojové poruchy tvrdých tkání zubu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cs-CZ" dirty="0" smtClean="0"/>
              <a:t>Dysplazie skloviny</a:t>
            </a:r>
          </a:p>
          <a:p>
            <a:pPr lvl="1"/>
            <a:r>
              <a:rPr lang="cs-CZ" dirty="0" err="1" smtClean="0"/>
              <a:t>Hypoplázie</a:t>
            </a:r>
            <a:r>
              <a:rPr lang="cs-CZ" dirty="0" smtClean="0"/>
              <a:t> skloviny (poruchy funkce ameloblastů – </a:t>
            </a:r>
            <a:r>
              <a:rPr lang="cs-CZ" dirty="0" err="1" smtClean="0"/>
              <a:t>amelogenesis</a:t>
            </a:r>
            <a:r>
              <a:rPr lang="cs-CZ" dirty="0" smtClean="0"/>
              <a:t> </a:t>
            </a:r>
            <a:r>
              <a:rPr lang="cs-CZ" dirty="0" err="1" smtClean="0"/>
              <a:t>imperfecta</a:t>
            </a:r>
            <a:r>
              <a:rPr lang="cs-CZ" dirty="0" smtClean="0"/>
              <a:t>)a nedostatečná kalcifikace (poruchy </a:t>
            </a:r>
            <a:r>
              <a:rPr lang="cs-CZ" dirty="0" err="1" smtClean="0"/>
              <a:t>vyzrávnání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Záněty, trauma, hypovitaminózy A,D, endokrinní poruchy, celkové infekce</a:t>
            </a:r>
          </a:p>
          <a:p>
            <a:pPr lvl="1"/>
            <a:r>
              <a:rPr lang="cs-CZ" dirty="0" smtClean="0"/>
              <a:t>Nepravidelné ohraničené prohlubně na povrchu zubu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Poruchy tvorby dentinu</a:t>
            </a:r>
          </a:p>
          <a:p>
            <a:pPr lvl="1"/>
            <a:r>
              <a:rPr lang="cs-CZ" dirty="0" smtClean="0"/>
              <a:t>Dominantně dědičné poruchy, dochází k chybnému zapojení mezodermálních částí do základu zubu – </a:t>
            </a:r>
            <a:r>
              <a:rPr lang="cs-CZ" dirty="0" err="1" smtClean="0"/>
              <a:t>dentinogenesis</a:t>
            </a:r>
            <a:r>
              <a:rPr lang="cs-CZ" dirty="0" smtClean="0"/>
              <a:t> </a:t>
            </a:r>
            <a:r>
              <a:rPr lang="cs-CZ" dirty="0" err="1" smtClean="0"/>
              <a:t>imperfecta</a:t>
            </a:r>
            <a:endParaRPr lang="cs-CZ" dirty="0" smtClean="0"/>
          </a:p>
          <a:p>
            <a:pPr lvl="1"/>
            <a:r>
              <a:rPr lang="cs-CZ" dirty="0" smtClean="0"/>
              <a:t>Korunky jsou šedomodré/ žlutohnědé, transparentní.</a:t>
            </a:r>
          </a:p>
          <a:p>
            <a:pPr lvl="1"/>
            <a:r>
              <a:rPr lang="cs-CZ" dirty="0" smtClean="0"/>
              <a:t>Sklovina se štěpí, obnažuje se dentin, dochází k otevření dřeňové dutiny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37193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cs-CZ" dirty="0"/>
              <a:t>Odchylné zbarvení </a:t>
            </a:r>
            <a:r>
              <a:rPr lang="cs-CZ" dirty="0" smtClean="0"/>
              <a:t>zubů</a:t>
            </a:r>
          </a:p>
          <a:p>
            <a:pPr lvl="1"/>
            <a:r>
              <a:rPr lang="cs-CZ" dirty="0" smtClean="0"/>
              <a:t>Žlutavé zbarvení  - při užívání tetracyklinů do 8. let věku (poté už jsou korunky mineralizované)</a:t>
            </a:r>
          </a:p>
          <a:p>
            <a:pPr lvl="1"/>
            <a:r>
              <a:rPr lang="cs-CZ" dirty="0" smtClean="0"/>
              <a:t>Šedo hnědavé skvrny – </a:t>
            </a:r>
            <a:r>
              <a:rPr lang="cs-CZ" dirty="0" err="1" smtClean="0"/>
              <a:t>naužívání</a:t>
            </a:r>
            <a:r>
              <a:rPr lang="cs-CZ" dirty="0" smtClean="0"/>
              <a:t> fluoridových preparátů</a:t>
            </a:r>
            <a:endParaRPr lang="cs-CZ" dirty="0"/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Poruchy vývoje tvrdých tkání vyvolané specifickými záněty</a:t>
            </a:r>
          </a:p>
          <a:p>
            <a:pPr lvl="1"/>
            <a:r>
              <a:rPr lang="cs-CZ" dirty="0" err="1" smtClean="0"/>
              <a:t>Hutchinsonovy</a:t>
            </a:r>
            <a:r>
              <a:rPr lang="cs-CZ" dirty="0" smtClean="0"/>
              <a:t> soudkovité řezáky - Lues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028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cs-CZ" sz="4400" dirty="0" smtClean="0"/>
              <a:t>Regresivní změny zubů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cs-CZ" dirty="0" smtClean="0"/>
              <a:t>Abnormální opotřebování zubů</a:t>
            </a:r>
          </a:p>
          <a:p>
            <a:pPr lvl="1"/>
            <a:r>
              <a:rPr lang="cs-CZ" dirty="0" smtClean="0"/>
              <a:t>Fyziologické opotřebení zubu  - při žvýkání,, úměrné fyzickému věku pacienta</a:t>
            </a:r>
          </a:p>
          <a:p>
            <a:pPr lvl="1"/>
            <a:r>
              <a:rPr lang="cs-CZ" dirty="0" smtClean="0"/>
              <a:t>První známky na bočních hrbolcích a na proximálních ploškách zubů – vyhlazující se částečně </a:t>
            </a:r>
            <a:r>
              <a:rPr lang="cs-CZ" dirty="0" err="1" smtClean="0"/>
              <a:t>facetované</a:t>
            </a:r>
            <a:r>
              <a:rPr lang="cs-CZ" dirty="0" smtClean="0"/>
              <a:t> plošky</a:t>
            </a:r>
          </a:p>
          <a:p>
            <a:pPr lvl="1"/>
            <a:r>
              <a:rPr lang="cs-CZ" dirty="0" smtClean="0"/>
              <a:t>Výraznější u mužů (větší síla při žvýkání)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Abraze</a:t>
            </a:r>
          </a:p>
          <a:p>
            <a:pPr lvl="1"/>
            <a:r>
              <a:rPr lang="cs-CZ" dirty="0" smtClean="0"/>
              <a:t>Nefyziologické opotřebení zubů</a:t>
            </a:r>
          </a:p>
          <a:p>
            <a:pPr lvl="1"/>
            <a:r>
              <a:rPr lang="cs-CZ" dirty="0" smtClean="0"/>
              <a:t>Krček, žvýkací plošky, při používání nadměrně tvrdého kartáčku</a:t>
            </a:r>
          </a:p>
          <a:p>
            <a:pPr lvl="1"/>
            <a:r>
              <a:rPr lang="cs-CZ" dirty="0" smtClean="0"/>
              <a:t>Klínovitý defekt na rozhraní skloviny a cementu s vymizením gingivy</a:t>
            </a:r>
          </a:p>
          <a:p>
            <a:pPr lvl="1"/>
            <a:r>
              <a:rPr lang="cs-CZ" dirty="0" smtClean="0"/>
              <a:t>Obnažený dentin je lesklý</a:t>
            </a:r>
          </a:p>
          <a:p>
            <a:pPr lvl="1"/>
            <a:r>
              <a:rPr lang="cs-CZ" dirty="0" smtClean="0"/>
              <a:t>Atypická abraze – kováři, klempíři, ševci, kuřáci dýmek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330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1383</TotalTime>
  <Words>2989</Words>
  <Application>Microsoft Office PowerPoint</Application>
  <PresentationFormat>Předvádění na obrazovce (4:3)</PresentationFormat>
  <Paragraphs>420</Paragraphs>
  <Slides>37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Exekutivní</vt:lpstr>
      <vt:lpstr>Onemocnění zubů</vt:lpstr>
      <vt:lpstr>Obsah</vt:lpstr>
      <vt:lpstr>Onemocnění tvrdých zubních tkání</vt:lpstr>
      <vt:lpstr>Poruchy vývoje</vt:lpstr>
      <vt:lpstr>Odchylky v počtu, velikosti a tvaru zubů</vt:lpstr>
      <vt:lpstr>Prezentace aplikace PowerPoint</vt:lpstr>
      <vt:lpstr>Vývojové poruchy tvrdých tkání zubu</vt:lpstr>
      <vt:lpstr>Prezentace aplikace PowerPoint</vt:lpstr>
      <vt:lpstr>Regresivní změny zubů</vt:lpstr>
      <vt:lpstr>Prezentace aplikace PowerPoint</vt:lpstr>
      <vt:lpstr>Prezentace aplikace PowerPoint</vt:lpstr>
      <vt:lpstr>Prezentace aplikace PowerPoint</vt:lpstr>
      <vt:lpstr>Zubní kaz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Onemocnění pulpy</vt:lpstr>
      <vt:lpstr>Prezentace aplikace PowerPoint</vt:lpstr>
      <vt:lpstr>Prezentace aplikace PowerPoint</vt:lpstr>
      <vt:lpstr>Onemocnění parodontu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Odontogenní nádory</vt:lpstr>
      <vt:lpstr>Benigní odontogenní nádory</vt:lpstr>
      <vt:lpstr>Prezentace aplikace PowerPoint</vt:lpstr>
      <vt:lpstr>Prezentace aplikace PowerPoint</vt:lpstr>
      <vt:lpstr>Maligní odontogenní nádory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Onemocnění zubů</dc:title>
  <dc:creator>Kubeš Václav</dc:creator>
  <cp:lastModifiedBy>Kubeš Václav</cp:lastModifiedBy>
  <cp:revision>57</cp:revision>
  <dcterms:created xsi:type="dcterms:W3CDTF">2018-04-11T07:20:41Z</dcterms:created>
  <dcterms:modified xsi:type="dcterms:W3CDTF">2018-04-26T05:17:25Z</dcterms:modified>
</cp:coreProperties>
</file>