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6" r:id="rId4"/>
    <p:sldId id="259" r:id="rId5"/>
    <p:sldId id="258" r:id="rId6"/>
    <p:sldId id="261" r:id="rId7"/>
    <p:sldId id="288" r:id="rId8"/>
    <p:sldId id="287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5" r:id="rId28"/>
    <p:sldId id="282" r:id="rId29"/>
    <p:sldId id="289" r:id="rId30"/>
  </p:sldIdLst>
  <p:sldSz cx="12192000" cy="6858000"/>
  <p:notesSz cx="6858000" cy="9144000"/>
  <p:custDataLst>
    <p:tags r:id="rId3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 hasCustomPrompt="1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 hasCustomPrompt="1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elportal/?id=1496062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Relationship Id="rId4" Type="http://schemas.openxmlformats.org/officeDocument/2006/relationships/hyperlink" Target="http://is.muni.cz/elportal/?id=1364079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751012" y="1300786"/>
            <a:ext cx="8689976" cy="1189496"/>
          </a:xfrm>
        </p:spPr>
        <p:txBody>
          <a:bodyPr>
            <a:normAutofit fontScale="90000"/>
          </a:bodyPr>
          <a:lstStyle/>
          <a:p>
            <a:r>
              <a:rPr lang="cs-CZ" dirty="0"/>
              <a:t>Předoperační příprava a pooperační péče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51012" y="4688732"/>
            <a:ext cx="8453303" cy="569067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Mgr. Andrea Menšíková</a:t>
            </a:r>
          </a:p>
          <a:p>
            <a:r>
              <a:rPr lang="cs-CZ" dirty="0"/>
              <a:t>Katedra ošetřovatelství, LF MU </a:t>
            </a:r>
          </a:p>
        </p:txBody>
      </p:sp>
      <p:pic>
        <p:nvPicPr>
          <p:cNvPr id="3074" name="Picture 2" descr="VÃ½sledek obrÃ¡zku pro pÅedoperaÄnÃ­ pÅÃ­prava">
            <a:extLst>
              <a:ext uri="{FF2B5EF4-FFF2-40B4-BE49-F238E27FC236}">
                <a16:creationId xmlns:a16="http://schemas.microsoft.com/office/drawing/2014/main" id="{FBAD33E1-71B3-4C88-BD3C-32EBA0D74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75" y="2689394"/>
            <a:ext cx="25336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chirurgická předoperační příprava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diagnostika nemoci</a:t>
            </a:r>
          </a:p>
          <a:p>
            <a:pPr eaLnBrk="1" hangingPunct="1">
              <a:lnSpc>
                <a:spcPct val="95000"/>
              </a:lnSpc>
            </a:pP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nutná vyš. – CT, </a:t>
            </a:r>
            <a:r>
              <a:rPr lang="cs-CZ" altLang="cs-CZ" dirty="0" err="1">
                <a:solidFill>
                  <a:schemeClr val="tx1"/>
                </a:solidFill>
                <a:sym typeface="+mn-ea"/>
              </a:rPr>
              <a:t>RTg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, MR (lokalizace, rozsah)</a:t>
            </a:r>
          </a:p>
          <a:p>
            <a:pPr eaLnBrk="1" hangingPunct="1">
              <a:lnSpc>
                <a:spcPct val="95000"/>
              </a:lnSpc>
            </a:pP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plánování op výkonu</a:t>
            </a:r>
          </a:p>
          <a:p>
            <a:pPr eaLnBrk="1" hangingPunct="1">
              <a:lnSpc>
                <a:spcPct val="95000"/>
              </a:lnSpc>
            </a:pP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specifická – zakreslení </a:t>
            </a:r>
            <a:r>
              <a:rPr lang="cs-CZ" altLang="cs-CZ" dirty="0" err="1">
                <a:solidFill>
                  <a:schemeClr val="tx1"/>
                </a:solidFill>
                <a:sym typeface="+mn-ea"/>
              </a:rPr>
              <a:t>stomie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, plánování řezů, zaměření nádoru…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krátkodobá předoperační příprava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odborné činnosti</a:t>
            </a:r>
            <a:r>
              <a:rPr lang="cs-CZ" altLang="cs-CZ" dirty="0">
                <a:sym typeface="+mn-ea"/>
              </a:rPr>
              <a:t> v řádu 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hodin před operací (probíhá již za hospitalizace)</a:t>
            </a:r>
          </a:p>
          <a:p>
            <a:pPr eaLnBrk="1" hangingPunct="1"/>
            <a:endParaRPr lang="cs-CZ" altLang="cs-CZ" dirty="0">
              <a:solidFill>
                <a:schemeClr val="tx1"/>
              </a:solidFill>
              <a:sym typeface="+mn-ea"/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Anesteziologická příprava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Fyzická příprava pacienta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Příprava operačního pole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Psychická příprava pacienta</a:t>
            </a:r>
            <a:endParaRPr lang="cs-CZ" altLang="cs-CZ" dirty="0">
              <a:solidFill>
                <a:srgbClr val="A50021"/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VÃ½sledek obrÃ¡zku pro pÅedoperaÄnÃ­ pÅÃ­prava">
            <a:extLst>
              <a:ext uri="{FF2B5EF4-FFF2-40B4-BE49-F238E27FC236}">
                <a16:creationId xmlns:a16="http://schemas.microsoft.com/office/drawing/2014/main" id="{40990C65-283E-4E36-A27E-7A8D166CE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456" y="3429000"/>
            <a:ext cx="25336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en-US" dirty="0"/>
              <a:t>1. anesteziologická příprava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65" y="2214245"/>
            <a:ext cx="10363835" cy="3576955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anesteziolog navštíví pacienta na oddělení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cs-CZ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zhodnocení zdravotního stavu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cs-CZ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seznámení s anestezií, riziky, která mohou nastat během operace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cs-CZ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anesteziologické ordinace před výkonem (úprava medikace, dechová gymnastika, lačnění, premedikace)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cs-CZ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provede informovaný souhlas, záznam do dokumentace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cs-CZ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Účel anesteziologické Přípravy – </a:t>
            </a:r>
            <a:r>
              <a:rPr lang="cs-CZ" dirty="0" err="1"/>
              <a:t>anxiolýza</a:t>
            </a:r>
            <a:r>
              <a:rPr lang="cs-CZ" dirty="0"/>
              <a:t> pacienta (ovlivňuje např. pooperační spotřebu analgetik)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en-US" dirty="0"/>
              <a:t>2. fyzická příprava pacienta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Výživa a hydratace – lačnění před operací, od půlnoci nic per os, nekouřit,  Dle ordinace zajistit parenterální výživu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Vylučování – zavedení PMK dle ordinace, u výkonů na GIT – vyprádění střev pomocí klyzmatu, zavedení NGS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Hygiena – celková hygiena pacienta, sejmutí šperků, odlakování nehtů</a:t>
            </a:r>
          </a:p>
          <a:p>
            <a:pPr eaLnBrk="1" hangingPunct="1"/>
            <a:r>
              <a:rPr lang="cs-CZ" altLang="cs-CZ" dirty="0"/>
              <a:t>Vyjmutí zubní náhrady, kontaktních čoček</a:t>
            </a:r>
          </a:p>
          <a:p>
            <a:r>
              <a:rPr lang="cs-CZ" altLang="en-US" dirty="0"/>
              <a:t>příprava operačního pole</a:t>
            </a:r>
          </a:p>
          <a:p>
            <a:r>
              <a:rPr lang="cs-CZ" altLang="en-US" dirty="0"/>
              <a:t>edukace, podpis informovaného souhlasu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en-US" dirty="0"/>
              <a:t>3. příprava operačního pole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Odstranění nečistot (náplastí, mastí)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Kontrola a vyčištění pupku (zejména u laparoskopií)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Oholení operačního pole – co nejpozději před operací – ráno před operací nejlépe strojkem, jednorázovou žiletkou holení na sucho</a:t>
            </a:r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en-US" dirty="0"/>
              <a:t>4. psychická příprava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0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cílem je minimalizovat pacientův strach, stres z operačního zákroku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poskytována je lékaři i sestrami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cs-CZ" dirty="0"/>
              <a:t>Zásady: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nebagatelizovat otázky, obavy týkající se operace, anestezie, výsledku zákroku, bolesti, imobilizace, starostí o rodinu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odpovídat dle kompetencí plynoucích z pracovního postavení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pečovat o pocit bezpečí a jistoty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cs-CZ" dirty="0"/>
              <a:t>zajištění odpočinku</a:t>
            </a: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bezprostřední příprava k operaci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2 hodiny před výkonem:</a:t>
            </a:r>
          </a:p>
          <a:p>
            <a:pPr lvl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</a:rPr>
              <a:t>Objednat transfuzní přípravky</a:t>
            </a:r>
          </a:p>
          <a:p>
            <a:pPr lvl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bandáže obou DKK, kompresivní punčochy</a:t>
            </a:r>
            <a:endParaRPr lang="cs-CZ" altLang="cs-CZ" dirty="0">
              <a:solidFill>
                <a:schemeClr val="tx1"/>
              </a:solidFill>
            </a:endParaRPr>
          </a:p>
          <a:p>
            <a:pPr lvl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vyjmout </a:t>
            </a:r>
            <a:r>
              <a:rPr lang="cs-CZ" altLang="cs-CZ" dirty="0">
                <a:sym typeface="+mn-ea"/>
              </a:rPr>
              <a:t>zubní náhradu, kontaktní čočky</a:t>
            </a:r>
            <a:endParaRPr lang="cs-CZ" altLang="cs-CZ" dirty="0">
              <a:solidFill>
                <a:schemeClr val="tx1"/>
              </a:solidFill>
              <a:sym typeface="+mn-ea"/>
            </a:endParaRPr>
          </a:p>
          <a:p>
            <a:pPr lvl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</a:rPr>
              <a:t>Zavedení NGS, PMK, PŽK</a:t>
            </a:r>
          </a:p>
          <a:p>
            <a:pPr lvl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kontrola operačního pole</a:t>
            </a:r>
            <a:endParaRPr lang="cs-CZ" altLang="cs-CZ" dirty="0">
              <a:solidFill>
                <a:schemeClr val="tx1"/>
              </a:solidFill>
            </a:endParaRPr>
          </a:p>
          <a:p>
            <a:pPr lvl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pacient se spontánně vymočí</a:t>
            </a:r>
            <a:endParaRPr lang="cs-CZ" altLang="cs-CZ" dirty="0">
              <a:solidFill>
                <a:schemeClr val="tx1"/>
              </a:solidFill>
            </a:endParaRPr>
          </a:p>
          <a:p>
            <a:pPr lvl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převléknutí (SVLéKnutí), čepice</a:t>
            </a:r>
            <a:endParaRPr lang="cs-CZ" altLang="cs-CZ" dirty="0">
              <a:solidFill>
                <a:schemeClr val="tx1"/>
              </a:solidFill>
            </a:endParaRPr>
          </a:p>
          <a:p>
            <a:pPr lvl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podání premedikace</a:t>
            </a:r>
          </a:p>
          <a:p>
            <a:pPr lvl="1">
              <a:lnSpc>
                <a:spcPct val="95000"/>
              </a:lnSpc>
            </a:pPr>
            <a:r>
              <a:rPr lang="cs-CZ" altLang="cs-CZ" dirty="0">
                <a:sym typeface="+mn-ea"/>
              </a:rPr>
              <a:t>Verifikace dokumentace, včetně stranových protokolů</a:t>
            </a:r>
            <a:endParaRPr lang="cs-CZ" altLang="cs-CZ" dirty="0">
              <a:solidFill>
                <a:schemeClr val="tx1"/>
              </a:solidFill>
            </a:endParaRPr>
          </a:p>
          <a:p>
            <a:endParaRPr lang="cs-CZ" altLang="cs-CZ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61645"/>
          </a:xfrm>
        </p:spPr>
        <p:txBody>
          <a:bodyPr/>
          <a:lstStyle/>
          <a:p>
            <a:r>
              <a:rPr lang="cs-CZ" altLang="en-US"/>
              <a:t>premedikace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169268"/>
            <a:ext cx="10363826" cy="362193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altLang="x-none" dirty="0">
                <a:solidFill>
                  <a:schemeClr val="tx1"/>
                </a:solidFill>
                <a:sym typeface="+mn-ea"/>
              </a:rPr>
              <a:t>jedná se o farmakologickou přípravu pacienta na operační výkon, jejímž úkolem je anxiolýza a sedace, analgezie, prevence vagových reflexů (bradykardie, laryngospazmus), snížení bronchiální sekrece a profylaxe alergických reakcí</a:t>
            </a:r>
            <a:endParaRPr lang="cs-CZ" altLang="x-none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cs-CZ" altLang="x-none" dirty="0">
                <a:solidFill>
                  <a:schemeClr val="tx1"/>
                </a:solidFill>
                <a:sym typeface="+mn-ea"/>
              </a:rPr>
              <a:t>Obvykle se podává ve třech fázích:</a:t>
            </a:r>
            <a:endParaRPr lang="cs-CZ" altLang="x-none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altLang="x-none" dirty="0">
                <a:solidFill>
                  <a:schemeClr val="tx1"/>
                </a:solidFill>
                <a:sym typeface="+mn-ea"/>
              </a:rPr>
              <a:t>večer před operací – sedativa, hypnotika, antihistaminika</a:t>
            </a:r>
            <a:endParaRPr lang="cs-CZ" altLang="x-none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altLang="x-none" dirty="0">
                <a:solidFill>
                  <a:schemeClr val="tx1"/>
                </a:solidFill>
                <a:sym typeface="+mn-ea"/>
              </a:rPr>
              <a:t>ranní premedikace – benzodiazepiny, vagolytika, analgetika (podána obvykle v 6 hodin)</a:t>
            </a:r>
            <a:endParaRPr lang="cs-CZ" altLang="x-none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altLang="x-none" dirty="0">
                <a:solidFill>
                  <a:schemeClr val="tx1"/>
                </a:solidFill>
                <a:sym typeface="+mn-ea"/>
              </a:rPr>
              <a:t>bezprostřední – benzodiazepiny, analgetika opiátového typu a např. anticholinergika</a:t>
            </a: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podání premedikace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x-none" dirty="0">
                <a:solidFill>
                  <a:schemeClr val="tx1"/>
                </a:solidFill>
                <a:sym typeface="+mn-ea"/>
              </a:rPr>
              <a:t>řídíme se ordinací lékaře: datum, jméno ordinujícího lékaře</a:t>
            </a:r>
            <a:endParaRPr lang="cs-CZ" altLang="x-none" dirty="0">
              <a:solidFill>
                <a:schemeClr val="tx1"/>
              </a:solidFill>
            </a:endParaRPr>
          </a:p>
          <a:p>
            <a:r>
              <a:rPr lang="cs-CZ" altLang="x-none" dirty="0">
                <a:solidFill>
                  <a:schemeClr val="tx1"/>
                </a:solidFill>
                <a:sym typeface="+mn-ea"/>
              </a:rPr>
              <a:t>druh a množství podaného léku</a:t>
            </a:r>
            <a:endParaRPr lang="cs-CZ" altLang="x-none" dirty="0">
              <a:solidFill>
                <a:schemeClr val="tx1"/>
              </a:solidFill>
            </a:endParaRPr>
          </a:p>
          <a:p>
            <a:r>
              <a:rPr lang="cs-CZ" altLang="x-none" dirty="0">
                <a:solidFill>
                  <a:schemeClr val="tx1"/>
                </a:solidFill>
                <a:sym typeface="+mn-ea"/>
              </a:rPr>
              <a:t>čas podání léku</a:t>
            </a:r>
            <a:endParaRPr lang="cs-CZ" altLang="x-none" dirty="0">
              <a:solidFill>
                <a:schemeClr val="tx1"/>
              </a:solidFill>
            </a:endParaRPr>
          </a:p>
          <a:p>
            <a:r>
              <a:rPr lang="cs-CZ" altLang="x-none" dirty="0">
                <a:solidFill>
                  <a:schemeClr val="tx1"/>
                </a:solidFill>
                <a:sym typeface="+mn-ea"/>
              </a:rPr>
              <a:t>podpis osoby, která lék podala</a:t>
            </a:r>
            <a:endParaRPr lang="cs-CZ" altLang="x-none" dirty="0">
              <a:solidFill>
                <a:schemeClr val="tx1"/>
              </a:solidFill>
            </a:endParaRPr>
          </a:p>
          <a:p>
            <a:r>
              <a:rPr lang="cs-CZ" altLang="x-none" dirty="0">
                <a:solidFill>
                  <a:schemeClr val="tx1"/>
                </a:solidFill>
                <a:sym typeface="+mn-ea"/>
              </a:rPr>
              <a:t>razítko - jmenovka</a:t>
            </a:r>
          </a:p>
          <a:p>
            <a:endParaRPr lang="cs-CZ" altLang="x-none" dirty="0">
              <a:solidFill>
                <a:schemeClr val="tx1"/>
              </a:solidFill>
            </a:endParaRPr>
          </a:p>
          <a:p>
            <a:r>
              <a:rPr lang="cs-CZ" altLang="x-none" dirty="0">
                <a:solidFill>
                  <a:schemeClr val="tx1"/>
                </a:solidFill>
                <a:sym typeface="+mn-ea"/>
              </a:rPr>
              <a:t>premedikace je aplikována vleže, sestra musí zajistit bezpečnost pacienta</a:t>
            </a:r>
            <a:endParaRPr lang="cs-CZ" altLang="x-none" dirty="0">
              <a:solidFill>
                <a:schemeClr val="tx1"/>
              </a:solidFill>
            </a:endParaRPr>
          </a:p>
          <a:p>
            <a:r>
              <a:rPr lang="cs-CZ" altLang="x-none" dirty="0">
                <a:solidFill>
                  <a:schemeClr val="tx1"/>
                </a:solidFill>
                <a:sym typeface="+mn-ea"/>
              </a:rPr>
              <a:t>po aplikaci bezprostřední premedikace nesmí již pacient opustit lůžko</a:t>
            </a:r>
            <a:endParaRPr lang="cs-CZ" altLang="x-none" dirty="0">
              <a:solidFill>
                <a:srgbClr val="A50021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13765" y="618490"/>
            <a:ext cx="10364470" cy="1182370"/>
          </a:xfrm>
        </p:spPr>
        <p:txBody>
          <a:bodyPr/>
          <a:lstStyle/>
          <a:p>
            <a:r>
              <a:rPr lang="cs-CZ" altLang="en-US" dirty="0"/>
              <a:t>výsledek předoperační přípravy - shrnutí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65" y="1831975"/>
            <a:ext cx="10363835" cy="4615180"/>
          </a:xfrm>
        </p:spPr>
        <p:txBody>
          <a:bodyPr>
            <a:normAutofit/>
          </a:bodyPr>
          <a:lstStyle/>
          <a:p>
            <a:pPr eaLnBrk="1" hangingPunct="1">
              <a:lnSpc>
                <a:spcPct val="85000"/>
              </a:lnSpc>
              <a:buNone/>
            </a:pPr>
            <a:r>
              <a:rPr lang="cs-CZ" altLang="cs-CZ" sz="1800" u="sng" dirty="0">
                <a:solidFill>
                  <a:schemeClr val="tx1"/>
                </a:solidFill>
                <a:sym typeface="+mn-ea"/>
              </a:rPr>
              <a:t>Klidný</a:t>
            </a: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 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</a:pP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večer před operací sedativum/hypnotikum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  <a:buNone/>
            </a:pPr>
            <a:r>
              <a:rPr lang="cs-CZ" altLang="cs-CZ" sz="1800" u="sng" dirty="0">
                <a:solidFill>
                  <a:schemeClr val="tx1"/>
                </a:solidFill>
                <a:sym typeface="+mn-ea"/>
              </a:rPr>
              <a:t>Čistý</a:t>
            </a: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 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</a:pP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pacient vykoupaný, čisté vlasy, uši, nos, kožní řasy, tříselné rýhy, pupeční jizvu – kontrola sestrou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</a:pP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krátce ostříhané NEnalakované nehty, bez šperků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</a:pP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ženy nenalíčené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</a:pP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kontrola operačního místa - oholení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  <a:buNone/>
            </a:pPr>
            <a:r>
              <a:rPr lang="cs-CZ" altLang="cs-CZ" sz="1800" u="sng" dirty="0">
                <a:solidFill>
                  <a:schemeClr val="tx1"/>
                </a:solidFill>
                <a:sym typeface="+mn-ea"/>
              </a:rPr>
              <a:t>Lačný</a:t>
            </a: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 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</a:pP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den před operací oběd bez omezení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</a:pP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k svačině a večeři tekutou dietu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</a:pPr>
            <a:r>
              <a:rPr lang="cs-CZ" altLang="cs-CZ" sz="1800" dirty="0">
                <a:solidFill>
                  <a:schemeClr val="tx1"/>
                </a:solidFill>
                <a:sym typeface="+mn-ea"/>
              </a:rPr>
              <a:t>od půlnoci nic per os, nekouřit 6 - 8 hod před op.</a:t>
            </a:r>
            <a:endParaRPr lang="cs-CZ" altLang="cs-CZ" dirty="0">
              <a:solidFill>
                <a:srgbClr val="A50021"/>
              </a:solidFill>
            </a:endParaRPr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Operační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řízený zásah do těla pacienta, který má přesně definované fáze: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Předoperační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Perioperační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Pooperační</a:t>
            </a:r>
          </a:p>
          <a:p>
            <a:pPr marL="0" indent="0">
              <a:buNone/>
            </a:pPr>
            <a:r>
              <a:rPr lang="cs-CZ" dirty="0"/>
              <a:t>Rozlišuj:</a:t>
            </a:r>
          </a:p>
          <a:p>
            <a:r>
              <a:rPr lang="cs-CZ" dirty="0"/>
              <a:t>Výkon akutní , z vitální indikace</a:t>
            </a:r>
          </a:p>
          <a:p>
            <a:r>
              <a:rPr lang="cs-CZ" dirty="0"/>
              <a:t>Výkon elektivní (plánovaný)</a:t>
            </a:r>
          </a:p>
        </p:txBody>
      </p:sp>
      <p:pic>
        <p:nvPicPr>
          <p:cNvPr id="4098" name="Picture 2" descr="VÃ½sledek obrÃ¡zku pro operaÄnÃ­ vÃ½kon">
            <a:extLst>
              <a:ext uri="{FF2B5EF4-FFF2-40B4-BE49-F238E27FC236}">
                <a16:creationId xmlns:a16="http://schemas.microsoft.com/office/drawing/2014/main" id="{083B7305-70C3-4D4C-BC8B-0DA3C7C49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589" y="320760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en-US" dirty="0"/>
              <a:t>výsledek předoperační přípravy - shrnutí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5000"/>
              </a:lnSpc>
              <a:buNone/>
            </a:pPr>
            <a:r>
              <a:rPr lang="cs-CZ" altLang="cs-CZ" u="sng" dirty="0">
                <a:solidFill>
                  <a:schemeClr val="tx1"/>
                </a:solidFill>
                <a:sym typeface="+mn-ea"/>
              </a:rPr>
              <a:t>Vyprázdněný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 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spont. vyprázdnění močového měchýře, PMK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odsátí žaludečního obsahu, NGS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vyprázdnění tlustého střeva klyzmaty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  <a:buNone/>
            </a:pPr>
            <a:r>
              <a:rPr lang="cs-CZ" altLang="cs-CZ" u="sng" dirty="0">
                <a:solidFill>
                  <a:schemeClr val="tx1"/>
                </a:solidFill>
                <a:sym typeface="+mn-ea"/>
              </a:rPr>
              <a:t>Zpremedikovaný</a:t>
            </a:r>
            <a:endParaRPr lang="cs-CZ" altLang="cs-CZ" u="sng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bezprostřední anesteziologická přípr. před operací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sedativa + analgetika dle anesteziologa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dotazník před anestézií</a:t>
            </a:r>
            <a:endParaRPr lang="cs-CZ" altLang="cs-CZ" dirty="0">
              <a:solidFill>
                <a:srgbClr val="A50021"/>
              </a:solidFill>
            </a:endParaRPr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618518"/>
            <a:ext cx="10364451" cy="1288104"/>
          </a:xfrm>
        </p:spPr>
        <p:txBody>
          <a:bodyPr/>
          <a:lstStyle/>
          <a:p>
            <a:r>
              <a:rPr lang="cs-CZ" altLang="en-US" dirty="0"/>
              <a:t>předoperační příprava - urgentní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65" y="2214694"/>
            <a:ext cx="10363835" cy="4494716"/>
          </a:xfrm>
        </p:spPr>
        <p:txBody>
          <a:bodyPr>
            <a:normAutofit fontScale="97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krátký čas na přípravu – život ohrožující stavy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cs typeface="Times New Roman" panose="02020603050405020304" pitchFamily="18" charset="0"/>
                <a:sym typeface="+mn-ea"/>
              </a:rPr>
              <a:t>↓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 anamnestických informací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riziko stoupá s věkem – děti, staří lidé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KO, koag, bioch. krve a moče, KS – STATIM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gravidita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hygiena – odstranění hrubých nečistot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vyjmutí umělého chrupu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oholení operačního pole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dle potřeby odsát žaludeční sondou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vyprázdnění moč. měchýře – PMK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zajistit žilní vstup, doplnit objem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bandáže DKK (prevence TEN)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chemeClr val="tx1"/>
                </a:solidFill>
                <a:sym typeface="+mn-ea"/>
              </a:rPr>
              <a:t>premedikace dle ord. anesteziologa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předoperační příprava - diabetik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65" y="2367280"/>
            <a:ext cx="10363835" cy="3938905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cs-CZ" altLang="cs-CZ" u="sng" dirty="0">
                <a:solidFill>
                  <a:schemeClr val="tx1"/>
                </a:solidFill>
                <a:sym typeface="+mn-ea"/>
              </a:rPr>
              <a:t>Riziko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 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perioperační a pooperační komplikace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stoupají nároky na dodávku inzulínu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polymorbidní pacient</a:t>
            </a: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lačná glykémie nižší než 10,0 mmol/l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postprandiální glykémie nižší než 13,0 mmol/l </a:t>
            </a:r>
            <a:endParaRPr lang="cs-CZ" altLang="cs-CZ" dirty="0"/>
          </a:p>
          <a:p>
            <a:endParaRPr lang="en-US"/>
          </a:p>
        </p:txBody>
      </p:sp>
      <p:pic>
        <p:nvPicPr>
          <p:cNvPr id="2050" name="Picture 2" descr="VÃ½sledek obrÃ¡zku pro diabetik">
            <a:extLst>
              <a:ext uri="{FF2B5EF4-FFF2-40B4-BE49-F238E27FC236}">
                <a16:creationId xmlns:a16="http://schemas.microsoft.com/office/drawing/2014/main" id="{995C1DD2-C311-4E8F-9340-AAA506B18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589" y="2544696"/>
            <a:ext cx="31337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>
                <a:sym typeface="+mn-ea"/>
              </a:rPr>
              <a:t>předoperační příprava - diabetik</a:t>
            </a:r>
            <a:br>
              <a:rPr lang="cs-CZ" alt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65" y="2367280"/>
            <a:ext cx="10363835" cy="4050030"/>
          </a:xfrm>
        </p:spPr>
        <p:txBody>
          <a:bodyPr>
            <a:normAutofit fontScale="90000" lnSpcReduction="10000"/>
          </a:bodyPr>
          <a:lstStyle/>
          <a:p>
            <a:pPr eaLnBrk="1" hangingPunct="1"/>
            <a:r>
              <a:rPr lang="cs-CZ" altLang="cs-CZ" dirty="0" err="1">
                <a:solidFill>
                  <a:schemeClr val="tx1"/>
                </a:solidFill>
                <a:sym typeface="+mn-ea"/>
              </a:rPr>
              <a:t>metformin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 vysadit s předstihem 2 – 3 dnů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v operačním programu na prvním místě</a:t>
            </a:r>
            <a:endParaRPr lang="cs-CZ" altLang="cs-CZ" i="1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glykemický profil,  </a:t>
            </a:r>
            <a:r>
              <a:rPr lang="cs-CZ" altLang="cs-CZ" dirty="0" err="1">
                <a:solidFill>
                  <a:schemeClr val="tx1"/>
                </a:solidFill>
                <a:sym typeface="+mn-ea"/>
              </a:rPr>
              <a:t>glykohemoglobin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, urea a kreatinin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nevynechávat noční bazální inzulín 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po operaci glykemický profil 1 – 6 hod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v den operace při malém výkonu ráno bez PAD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DM na inzulínu/PAD rozsáhlé výkony - 500 ml 10% G + 12 – 20 j rychlého inzulínu (HMR)</a:t>
            </a:r>
          </a:p>
          <a:p>
            <a:pPr eaLnBrk="1" hangingPunct="1"/>
            <a:r>
              <a:rPr lang="cs-CZ" altLang="cs-CZ" dirty="0">
                <a:sym typeface="+mn-ea"/>
              </a:rPr>
              <a:t>Dostatek tekutin</a:t>
            </a:r>
          </a:p>
          <a:p>
            <a:pPr eaLnBrk="1" hangingPunct="1"/>
            <a:r>
              <a:rPr lang="cs-CZ" altLang="cs-CZ" dirty="0"/>
              <a:t>Kontrola </a:t>
            </a:r>
            <a:r>
              <a:rPr lang="cs-CZ" altLang="cs-CZ" dirty="0" err="1"/>
              <a:t>ketoacidózy</a:t>
            </a:r>
            <a:endParaRPr lang="cs-CZ" altLang="cs-CZ" dirty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peri a pooperační péče - diabetik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během operace – G + inz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po op. G + inz do doby, kdy pac. přijímá per os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při přechodu na per os příjem stravy přecházíme z i.v. na s.c. podání inzulínu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cílem je udržení glykémie 6,0 – 10,0 mmol/l</a:t>
            </a:r>
            <a:endParaRPr lang="cs-CZ" altLang="cs-CZ" dirty="0">
              <a:solidFill>
                <a:schemeClr val="tx1"/>
              </a:solidFill>
            </a:endParaRPr>
          </a:p>
          <a:p>
            <a:endParaRPr lang="cs-CZ" altLang="cs-CZ" dirty="0">
              <a:solidFill>
                <a:schemeClr val="tx1"/>
              </a:solidFill>
            </a:endParaRPr>
          </a:p>
        </p:txBody>
      </p:sp>
      <p:pic>
        <p:nvPicPr>
          <p:cNvPr id="3074" name="Picture 2" descr="VÃ½sledek obrÃ¡zku pro urgentnÃ­ operace">
            <a:extLst>
              <a:ext uri="{FF2B5EF4-FFF2-40B4-BE49-F238E27FC236}">
                <a16:creationId xmlns:a16="http://schemas.microsoft.com/office/drawing/2014/main" id="{513FB52B-B284-4656-AFC4-64FD9F35D9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7" b="8333"/>
          <a:stretch/>
        </p:blipFill>
        <p:spPr bwMode="auto">
          <a:xfrm>
            <a:off x="7654757" y="4114797"/>
            <a:ext cx="2452281" cy="167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PERIOPERAČNÍ PÉČE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94170"/>
            <a:ext cx="7549290" cy="4114800"/>
          </a:xfrm>
        </p:spPr>
        <p:txBody>
          <a:bodyPr>
            <a:normAutofit fontScale="92500" lnSpcReduction="20000"/>
          </a:bodyPr>
          <a:lstStyle/>
          <a:p>
            <a:r>
              <a:rPr lang="cs-CZ" altLang="en-US" dirty="0"/>
              <a:t>MONITORACE VITÁLNÍCH FUNKCÍ vypnout režim automatické defibrilace  u kardiostimulátorů, ale zachovat režim stimulace</a:t>
            </a:r>
          </a:p>
          <a:p>
            <a:r>
              <a:rPr lang="cs-CZ" altLang="en-US" dirty="0"/>
              <a:t>TEPLO - </a:t>
            </a:r>
            <a:r>
              <a:rPr lang="cs-CZ" altLang="en-US" dirty="0" err="1"/>
              <a:t>VýHŘENÁ</a:t>
            </a:r>
            <a:r>
              <a:rPr lang="cs-CZ" altLang="en-US" dirty="0"/>
              <a:t> PODLOŽKA, OBNAŽENÍ POUZE OPERAČNÍHO POLE, zabránit podchlazení</a:t>
            </a:r>
          </a:p>
          <a:p>
            <a:r>
              <a:rPr lang="cs-CZ" altLang="en-US" dirty="0"/>
              <a:t>NÁHRADA TEKUTIN, DIABETICI - GLUKÓZA</a:t>
            </a:r>
          </a:p>
          <a:p>
            <a:r>
              <a:rPr lang="cs-CZ" altLang="en-US" dirty="0"/>
              <a:t>VYLUČOVÁNÍ U DÉLETRVACÍCH VÝKONŮ (NAD 4 HOD) - ZAVEDENÍ </a:t>
            </a:r>
            <a:r>
              <a:rPr lang="cs-CZ" altLang="en-US" dirty="0" err="1"/>
              <a:t>pmk</a:t>
            </a:r>
            <a:endParaRPr lang="cs-CZ" altLang="en-US" dirty="0"/>
          </a:p>
          <a:p>
            <a:r>
              <a:rPr lang="cs-CZ" altLang="en-US" dirty="0" err="1"/>
              <a:t>Perioperačně</a:t>
            </a:r>
            <a:r>
              <a:rPr lang="cs-CZ" altLang="en-US" dirty="0"/>
              <a:t> ATB – prevence infekce eliminovat kolonizaci patogeny</a:t>
            </a:r>
          </a:p>
          <a:p>
            <a:r>
              <a:rPr lang="cs-CZ" altLang="en-US" dirty="0"/>
              <a:t>Prevence zranění</a:t>
            </a:r>
          </a:p>
          <a:p>
            <a:r>
              <a:rPr lang="cs-CZ" altLang="en-US" dirty="0"/>
              <a:t>Udržení vhodné polohy</a:t>
            </a:r>
          </a:p>
          <a:p>
            <a:endParaRPr lang="cs-CZ" altLang="en-US" dirty="0"/>
          </a:p>
        </p:txBody>
      </p:sp>
      <p:pic>
        <p:nvPicPr>
          <p:cNvPr id="2050" name="Picture 2" descr="VÃ½sledek obrÃ¡zku pro pÅedoperaÄnÃ­ pÅÃ­prava">
            <a:extLst>
              <a:ext uri="{FF2B5EF4-FFF2-40B4-BE49-F238E27FC236}">
                <a16:creationId xmlns:a16="http://schemas.microsoft.com/office/drawing/2014/main" id="{B87FE0A6-D584-4B13-8A7D-7306A5CFF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252" y="2953164"/>
            <a:ext cx="3214382" cy="169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618517"/>
            <a:ext cx="10364451" cy="1334743"/>
          </a:xfrm>
        </p:spPr>
        <p:txBody>
          <a:bodyPr/>
          <a:lstStyle/>
          <a:p>
            <a:r>
              <a:rPr lang="cs-CZ" altLang="en-US" dirty="0"/>
              <a:t>pooperační péče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14730" y="1953260"/>
            <a:ext cx="10363835" cy="4615180"/>
          </a:xfrm>
        </p:spPr>
        <p:txBody>
          <a:bodyPr>
            <a:normAutofit fontScale="97500" lnSpcReduction="10000"/>
          </a:bodyPr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ARO, JIP, pooperační oddělení, standardní oddělení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>
              <a:buNone/>
            </a:pPr>
            <a:endParaRPr lang="cs-CZ" altLang="cs-CZ" u="sng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čisté lůžko, ticho, klid, dohled, TEPLO!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ihned monitoring TK, P, D, vědomí, celkový stav, dále 3X po 10, 15, 30 min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stav operační rány - KRVÁCENÍ, PROSAKOVÁNÍ OBVAZŮ, OTOK POD </a:t>
            </a:r>
            <a:r>
              <a:rPr lang="cs-CZ" altLang="cs-CZ" dirty="0" err="1">
                <a:solidFill>
                  <a:schemeClr val="tx1"/>
                </a:solidFill>
                <a:sym typeface="+mn-ea"/>
              </a:rPr>
              <a:t>PřiloŽENÝM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 KRYTÍM</a:t>
            </a: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Funkčnost drénů, ZÁZNAM A HODNOCENÍ ODPADŮ VE DRÉNECH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tlumení bolesti, PREVENCE ZVRACENÍ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vylučování – moč do 8 hod, stolice do 3 dnů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RHB pasivně i aktivně, po opERACI nekouřit - ovlivňuje proces hojení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hodnotná, na vitamíny bohatá strava</a:t>
            </a:r>
            <a:endParaRPr lang="cs-CZ" altLang="cs-CZ" dirty="0">
              <a:solidFill>
                <a:srgbClr val="A50021"/>
              </a:solidFill>
            </a:endParaRPr>
          </a:p>
          <a:p>
            <a:pPr eaLnBrk="1" hangingPunct="1"/>
            <a:endParaRPr lang="cs-CZ" altLang="cs-CZ" dirty="0">
              <a:solidFill>
                <a:srgbClr val="A50021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8619C-7CBF-4F74-BADD-83F8F7D6E698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Důležité základní pojmy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A1BD1C6-62FE-4B50-B354-DAAB2B6BEAC6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>
            <a:normAutofit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Incise – rozříznutí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Excise – vyříznutí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Sutura – sešití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 err="1"/>
              <a:t>Extirpace</a:t>
            </a:r>
            <a:r>
              <a:rPr lang="cs-CZ" dirty="0"/>
              <a:t> – odstranění celého ložiska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Extrakce – vytažení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Evakuace – vypuštění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Ablace – odnětí</a:t>
            </a:r>
          </a:p>
          <a:p>
            <a:pPr algn="l"/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D5330E43-3E71-4593-9FAB-3C16F145D652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-</a:t>
            </a:r>
            <a:r>
              <a:rPr lang="cs-CZ" dirty="0" err="1"/>
              <a:t>ektomie</a:t>
            </a:r>
            <a:r>
              <a:rPr lang="cs-CZ" dirty="0"/>
              <a:t> – vynětí, odstranění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-</a:t>
            </a:r>
            <a:r>
              <a:rPr lang="cs-CZ" dirty="0" err="1"/>
              <a:t>tomie</a:t>
            </a:r>
            <a:r>
              <a:rPr lang="cs-CZ" dirty="0"/>
              <a:t> – otevření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-</a:t>
            </a:r>
            <a:r>
              <a:rPr lang="cs-CZ" dirty="0" err="1"/>
              <a:t>stomie</a:t>
            </a:r>
            <a:r>
              <a:rPr lang="cs-CZ" dirty="0"/>
              <a:t> – vyústění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-</a:t>
            </a:r>
            <a:r>
              <a:rPr lang="cs-CZ" dirty="0" err="1"/>
              <a:t>pexe</a:t>
            </a:r>
            <a:r>
              <a:rPr lang="cs-CZ" dirty="0"/>
              <a:t> – zavěšení, pozvednutí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013D4814-2344-4FC5-BFC6-314B2B9456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Anastomóza – vzájemné propojení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Resekce – odstranění části něčeho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Biopsie – odběr vzorku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4389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ZDROJE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altLang="cs-CZ" dirty="0">
                <a:sym typeface="+mn-ea"/>
              </a:rPr>
              <a:t>BEHARKOVÁ, Natália a Dana SOLDÁNOVÁ. Základy ošetřovatelských postupů a intervencí. 2. vyd. </a:t>
            </a:r>
            <a:r>
              <a:rPr lang="cs-CZ" altLang="cs-CZ" dirty="0" err="1">
                <a:sym typeface="+mn-ea"/>
              </a:rPr>
              <a:t>Elportál</a:t>
            </a:r>
            <a:r>
              <a:rPr lang="cs-CZ" altLang="cs-CZ" dirty="0">
                <a:sym typeface="+mn-ea"/>
              </a:rPr>
              <a:t> Brno, Masarykova univerzita 2019. </a:t>
            </a:r>
            <a:r>
              <a:rPr lang="cs-CZ" u="sng" dirty="0">
                <a:sym typeface="+mn-ea"/>
                <a:hlinkClick r:id="rId3"/>
              </a:rPr>
              <a:t>https://is.muni.cz/elportal/?id=1496062</a:t>
            </a:r>
            <a:endParaRPr lang="cs-CZ" altLang="cs-CZ" dirty="0"/>
          </a:p>
          <a:p>
            <a:r>
              <a:rPr lang="cs-CZ" altLang="cs-CZ" dirty="0">
                <a:sym typeface="+mn-ea"/>
              </a:rPr>
              <a:t>Beharková, n., </a:t>
            </a:r>
            <a:r>
              <a:rPr lang="cs-CZ" altLang="cs-CZ" dirty="0" err="1">
                <a:sym typeface="+mn-ea"/>
              </a:rPr>
              <a:t>soldánová</a:t>
            </a:r>
            <a:r>
              <a:rPr lang="cs-CZ" altLang="cs-CZ" dirty="0">
                <a:sym typeface="+mn-ea"/>
              </a:rPr>
              <a:t>, D. : základy ošetřovatelských postupů a intervencí. </a:t>
            </a:r>
            <a:r>
              <a:rPr lang="cs-CZ" altLang="cs-CZ" dirty="0" err="1">
                <a:sym typeface="+mn-ea"/>
              </a:rPr>
              <a:t>Elportál</a:t>
            </a:r>
            <a:r>
              <a:rPr lang="cs-CZ" altLang="cs-CZ" dirty="0">
                <a:sym typeface="+mn-ea"/>
              </a:rPr>
              <a:t> </a:t>
            </a:r>
            <a:r>
              <a:rPr lang="cs-CZ" altLang="cs-CZ" dirty="0" err="1">
                <a:sym typeface="+mn-ea"/>
              </a:rPr>
              <a:t>brno</a:t>
            </a:r>
            <a:r>
              <a:rPr lang="cs-CZ" altLang="cs-CZ" dirty="0">
                <a:sym typeface="+mn-ea"/>
              </a:rPr>
              <a:t>, </a:t>
            </a:r>
            <a:r>
              <a:rPr lang="cs-CZ" altLang="cs-CZ" dirty="0" err="1">
                <a:sym typeface="+mn-ea"/>
              </a:rPr>
              <a:t>masarykova</a:t>
            </a:r>
            <a:r>
              <a:rPr lang="cs-CZ" altLang="cs-CZ" dirty="0">
                <a:sym typeface="+mn-ea"/>
              </a:rPr>
              <a:t> univerzita 2016. </a:t>
            </a:r>
            <a:r>
              <a:rPr lang="cs-CZ" dirty="0">
                <a:sym typeface="+mn-ea"/>
                <a:hlinkClick r:id="rId4"/>
              </a:rPr>
              <a:t>http://is.muni.cz/elportal/?id=1364079</a:t>
            </a:r>
            <a:endParaRPr lang="cs-CZ" dirty="0"/>
          </a:p>
          <a:p>
            <a:r>
              <a:rPr lang="cs-CZ" altLang="cs-CZ" dirty="0">
                <a:sym typeface="+mn-ea"/>
              </a:rPr>
              <a:t>Pokorná, a., komínková, A. : ošetřovatelské postupy založené na důkazech. 2. díl. Brno, </a:t>
            </a:r>
            <a:r>
              <a:rPr lang="cs-CZ" altLang="cs-CZ" dirty="0" err="1">
                <a:sym typeface="+mn-ea"/>
              </a:rPr>
              <a:t>masarykova</a:t>
            </a:r>
            <a:r>
              <a:rPr lang="cs-CZ" altLang="cs-CZ" dirty="0">
                <a:sym typeface="+mn-ea"/>
              </a:rPr>
              <a:t> univerzita 2014.</a:t>
            </a:r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5048A-5F63-4E88-AC23-018394AA5E17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618517"/>
            <a:ext cx="10364451" cy="2134411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1026" name="Picture 2" descr="VÃ½sledek obrÃ¡zku pro pooperaÄnÃ­ pÃ©Äe">
            <a:extLst>
              <a:ext uri="{FF2B5EF4-FFF2-40B4-BE49-F238E27FC236}">
                <a16:creationId xmlns:a16="http://schemas.microsoft.com/office/drawing/2014/main" id="{84C545FE-9C87-43BD-9575-76BCD315EE89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247" y="2767356"/>
            <a:ext cx="4020461" cy="2675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0530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6A24C-E983-4F27-88E2-8BFD18BDE073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Indikace k operačnímu výkonu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34D1C2-CC28-4146-81A0-E8086374DD2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Indikace absolutní – chirurgický postup je nutno provést (př. Operace NPB)</a:t>
            </a:r>
          </a:p>
          <a:p>
            <a:endParaRPr lang="cs-CZ" dirty="0"/>
          </a:p>
          <a:p>
            <a:r>
              <a:rPr lang="cs-CZ" dirty="0"/>
              <a:t>Indikace relativní – provedení zákroku je zvažováno ještě z dalších hledisek (rizika výkonu, jiné léčebné možnosti)</a:t>
            </a:r>
          </a:p>
          <a:p>
            <a:endParaRPr lang="cs-CZ" dirty="0"/>
          </a:p>
          <a:p>
            <a:r>
              <a:rPr lang="cs-CZ" dirty="0"/>
              <a:t>Vitální indikace – bezprostřední ohrožení života, které může být daným výkonem odvráceno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297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předoperační příprava - dělení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5000"/>
              </a:lnSpc>
            </a:pPr>
            <a:r>
              <a:rPr lang="cs-CZ" altLang="cs-CZ" sz="2400" u="sng" dirty="0">
                <a:solidFill>
                  <a:schemeClr val="tx1"/>
                </a:solidFill>
                <a:sym typeface="+mn-ea"/>
              </a:rPr>
              <a:t>celková</a:t>
            </a:r>
            <a:r>
              <a:rPr lang="cs-CZ" altLang="cs-CZ" sz="2400" dirty="0">
                <a:solidFill>
                  <a:schemeClr val="tx1"/>
                </a:solidFill>
                <a:sym typeface="+mn-ea"/>
              </a:rPr>
              <a:t> – všechny činnosti týkající se somatické, psychické i sociální stránky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sz="2400" u="sng" dirty="0">
                <a:solidFill>
                  <a:schemeClr val="tx1"/>
                </a:solidFill>
                <a:sym typeface="+mn-ea"/>
              </a:rPr>
              <a:t>místní</a:t>
            </a:r>
            <a:r>
              <a:rPr lang="cs-CZ" altLang="cs-CZ" sz="2400" dirty="0">
                <a:solidFill>
                  <a:schemeClr val="tx1"/>
                </a:solidFill>
                <a:sym typeface="+mn-ea"/>
              </a:rPr>
              <a:t> – příprava operačního pole (dokonalá očista, odmaštění, oholení kůže operačního pole)</a:t>
            </a:r>
          </a:p>
          <a:p>
            <a:pPr eaLnBrk="1" hangingPunct="1">
              <a:lnSpc>
                <a:spcPct val="95000"/>
              </a:lnSpc>
            </a:pPr>
            <a:endParaRPr lang="cs-CZ" altLang="cs-CZ" sz="2400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sz="2400" u="sng" dirty="0">
                <a:solidFill>
                  <a:schemeClr val="tx1"/>
                </a:solidFill>
                <a:sym typeface="+mn-ea"/>
              </a:rPr>
              <a:t>obecná</a:t>
            </a:r>
            <a:r>
              <a:rPr lang="cs-CZ" altLang="cs-CZ" sz="2400" dirty="0">
                <a:solidFill>
                  <a:schemeClr val="tx1"/>
                </a:solidFill>
                <a:sym typeface="+mn-ea"/>
              </a:rPr>
              <a:t> – všichni pac. bez ohledu na věk a základní dg  (čistota, lačnost, vyprázdnění…)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sz="2400" u="sng" dirty="0">
                <a:solidFill>
                  <a:schemeClr val="tx1"/>
                </a:solidFill>
                <a:sym typeface="+mn-ea"/>
              </a:rPr>
              <a:t>speciální</a:t>
            </a:r>
            <a:r>
              <a:rPr lang="cs-CZ" altLang="cs-CZ" sz="2400" dirty="0">
                <a:solidFill>
                  <a:schemeClr val="tx1"/>
                </a:solidFill>
                <a:sym typeface="+mn-ea"/>
              </a:rPr>
              <a:t> – všechny zvláštnosti a specif</a:t>
            </a:r>
            <a:r>
              <a:rPr lang="cs-CZ" altLang="cs-CZ" sz="2400" dirty="0">
                <a:sym typeface="+mn-ea"/>
              </a:rPr>
              <a:t>ické </a:t>
            </a:r>
            <a:r>
              <a:rPr lang="cs-CZ" altLang="cs-CZ" sz="2400" dirty="0">
                <a:solidFill>
                  <a:schemeClr val="tx1"/>
                </a:solidFill>
                <a:sym typeface="+mn-ea"/>
              </a:rPr>
              <a:t>problémy pac</a:t>
            </a:r>
            <a:r>
              <a:rPr lang="cs-CZ" altLang="cs-CZ" sz="2400" dirty="0">
                <a:sym typeface="+mn-ea"/>
              </a:rPr>
              <a:t>ienta </a:t>
            </a:r>
            <a:r>
              <a:rPr lang="cs-CZ" altLang="cs-CZ" sz="2400" dirty="0">
                <a:solidFill>
                  <a:schemeClr val="tx1"/>
                </a:solidFill>
                <a:sym typeface="+mn-ea"/>
              </a:rPr>
              <a:t>(vedlejší choroby)</a:t>
            </a:r>
          </a:p>
          <a:p>
            <a:pPr eaLnBrk="1" hangingPunct="1">
              <a:lnSpc>
                <a:spcPct val="95000"/>
              </a:lnSpc>
            </a:pPr>
            <a:endParaRPr lang="cs-CZ" altLang="cs-CZ" sz="2400" dirty="0">
              <a:solidFill>
                <a:schemeClr val="tx1"/>
              </a:solidFill>
              <a:sym typeface="+mn-ea"/>
            </a:endParaRPr>
          </a:p>
          <a:p>
            <a:pPr eaLnBrk="1" hangingPunct="1">
              <a:lnSpc>
                <a:spcPct val="95000"/>
              </a:lnSpc>
            </a:pPr>
            <a:r>
              <a:rPr lang="cs-CZ" altLang="cs-CZ" sz="2400" u="sng" dirty="0">
                <a:solidFill>
                  <a:schemeClr val="tx1"/>
                </a:solidFill>
                <a:sym typeface="+mn-ea"/>
              </a:rPr>
              <a:t>Dlouhodobá</a:t>
            </a:r>
          </a:p>
          <a:p>
            <a:pPr eaLnBrk="1" hangingPunct="1">
              <a:lnSpc>
                <a:spcPct val="95000"/>
              </a:lnSpc>
            </a:pPr>
            <a:r>
              <a:rPr lang="cs-CZ" altLang="cs-CZ" sz="2400" u="sng" dirty="0">
                <a:solidFill>
                  <a:schemeClr val="tx1"/>
                </a:solidFill>
                <a:sym typeface="+mn-ea"/>
              </a:rPr>
              <a:t>střednědobá</a:t>
            </a:r>
          </a:p>
          <a:p>
            <a:pPr eaLnBrk="1" hangingPunct="1">
              <a:lnSpc>
                <a:spcPct val="95000"/>
              </a:lnSpc>
            </a:pPr>
            <a:r>
              <a:rPr lang="cs-CZ" altLang="cs-CZ" sz="2400" u="sng" dirty="0">
                <a:solidFill>
                  <a:schemeClr val="tx1"/>
                </a:solidFill>
                <a:sym typeface="+mn-ea"/>
              </a:rPr>
              <a:t>krátkodobá</a:t>
            </a:r>
            <a:endParaRPr lang="cs-CZ" altLang="cs-CZ" dirty="0">
              <a:solidFill>
                <a:srgbClr val="A50021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Předoperační příprava - hodnocení operačních rizik dle asa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1400" b="1" dirty="0">
                <a:solidFill>
                  <a:schemeClr val="tx1"/>
                </a:solidFill>
                <a:sym typeface="+mn-ea"/>
              </a:rPr>
              <a:t>ASA I </a:t>
            </a:r>
            <a:r>
              <a:rPr lang="cs-CZ" altLang="cs-CZ" sz="1400" dirty="0">
                <a:solidFill>
                  <a:schemeClr val="tx1"/>
                </a:solidFill>
                <a:sym typeface="+mn-ea"/>
              </a:rPr>
              <a:t>Zdravý pacient bez patologického klinického (psychosomatického) a laboratorního nálezu. Chorobný proces, pro který je pacient operován, je lokalizovaný a nezpůsobuje systémovou poruchu.</a:t>
            </a:r>
            <a:endParaRPr lang="cs-CZ" altLang="cs-CZ" sz="1400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1400" b="1" dirty="0">
                <a:solidFill>
                  <a:schemeClr val="tx1"/>
                </a:solidFill>
                <a:sym typeface="+mn-ea"/>
              </a:rPr>
              <a:t>ASA II </a:t>
            </a:r>
            <a:r>
              <a:rPr lang="cs-CZ" altLang="cs-CZ" sz="1400" dirty="0">
                <a:solidFill>
                  <a:schemeClr val="tx1"/>
                </a:solidFill>
                <a:sym typeface="+mn-ea"/>
              </a:rPr>
              <a:t>Mírné až středně závažné systémové onemocnění, pro které je pacient operován. Případně je vyvolané jiným patofyziologickým procesem beze změn výkonnosti a funkce orgánů (např. lehká hypertenze, DM, anemie, pokročilý věk, obezita, chronická bronchitis, lehká forma ICHS).</a:t>
            </a:r>
            <a:endParaRPr lang="cs-CZ" altLang="cs-CZ" sz="1400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1400" b="1" dirty="0">
                <a:solidFill>
                  <a:schemeClr val="tx1"/>
                </a:solidFill>
                <a:sym typeface="+mn-ea"/>
              </a:rPr>
              <a:t>ASA III </a:t>
            </a:r>
            <a:r>
              <a:rPr lang="cs-CZ" altLang="cs-CZ" sz="1400" dirty="0">
                <a:solidFill>
                  <a:schemeClr val="tx1"/>
                </a:solidFill>
                <a:sym typeface="+mn-ea"/>
              </a:rPr>
              <a:t>Závažné systémové onemocnění jakékoli etiologie, omezující aktivitu nemocného a výkonnost a funkci orgánů (sy AP, stav po IM, závažná forma DM, srdeční selhání).</a:t>
            </a:r>
            <a:endParaRPr lang="cs-CZ" altLang="cs-CZ" sz="1400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1400" b="1" dirty="0">
                <a:solidFill>
                  <a:schemeClr val="tx1"/>
                </a:solidFill>
                <a:sym typeface="+mn-ea"/>
              </a:rPr>
              <a:t>ASA IV </a:t>
            </a:r>
            <a:r>
              <a:rPr lang="cs-CZ" altLang="cs-CZ" sz="1400" dirty="0">
                <a:solidFill>
                  <a:schemeClr val="tx1"/>
                </a:solidFill>
                <a:sym typeface="+mn-ea"/>
              </a:rPr>
              <a:t>Závažné, život ohrožující systémové onemocnění, které není vždy operací řešitelné (srdeční dekompenzace, nestabilní sy AP, akutní myokarditis, pokročilá forma plicní, ledvinné, jaterní a endokrinologické nedostatečnosti, hemoragický šok, peritonitis, ileus aj.).</a:t>
            </a:r>
            <a:endParaRPr lang="cs-CZ" altLang="cs-CZ" sz="1400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1400" b="1" dirty="0">
                <a:solidFill>
                  <a:schemeClr val="tx1"/>
                </a:solidFill>
                <a:sym typeface="+mn-ea"/>
              </a:rPr>
              <a:t>ASA V </a:t>
            </a:r>
            <a:r>
              <a:rPr lang="cs-CZ" altLang="cs-CZ" sz="1400" dirty="0">
                <a:solidFill>
                  <a:schemeClr val="tx1"/>
                </a:solidFill>
                <a:sym typeface="+mn-ea"/>
              </a:rPr>
              <a:t>Moribundní pacient, u něhož je operace poslední možností záchrany života. Smrt je pravděpodobná do 24 hodin, ať již s operací, nebo bez ní.</a:t>
            </a:r>
          </a:p>
          <a:p>
            <a:pPr eaLnBrk="1" hangingPunct="1"/>
            <a:r>
              <a:rPr lang="cs-CZ" altLang="cs-CZ" sz="1400" b="1" dirty="0">
                <a:sym typeface="+mn-ea"/>
              </a:rPr>
              <a:t>ASA E </a:t>
            </a:r>
            <a:r>
              <a:rPr lang="cs-CZ" altLang="cs-CZ" sz="1400" dirty="0">
                <a:sym typeface="+mn-ea"/>
              </a:rPr>
              <a:t>– </a:t>
            </a:r>
            <a:r>
              <a:rPr lang="cs-CZ" altLang="cs-CZ" sz="1400" dirty="0" err="1">
                <a:sym typeface="+mn-ea"/>
              </a:rPr>
              <a:t>emergency</a:t>
            </a:r>
            <a:r>
              <a:rPr lang="cs-CZ" altLang="cs-CZ" sz="1400" dirty="0">
                <a:sym typeface="+mn-ea"/>
              </a:rPr>
              <a:t> – klinický stav pacienta je horší než odpovídající stupeň ASA klasifikace</a:t>
            </a:r>
            <a:endParaRPr lang="cs-CZ" altLang="cs-CZ" sz="1400" dirty="0">
              <a:solidFill>
                <a:schemeClr val="tx1"/>
              </a:solidFill>
            </a:endParaRPr>
          </a:p>
          <a:p>
            <a:endParaRPr lang="cs-CZ" altLang="cs-CZ" sz="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en-US" dirty="0"/>
              <a:t>předoperační příprava dlouhodobá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4312566"/>
          </a:xfrm>
        </p:spPr>
        <p:txBody>
          <a:bodyPr>
            <a:normAutofit/>
          </a:bodyPr>
          <a:lstStyle/>
          <a:p>
            <a:r>
              <a:rPr lang="cs-CZ" altLang="cs-CZ" dirty="0">
                <a:sym typeface="+mn-ea"/>
              </a:rPr>
              <a:t>Kontinuální informovanost</a:t>
            </a:r>
          </a:p>
          <a:p>
            <a:r>
              <a:rPr lang="cs-CZ" altLang="cs-CZ" dirty="0">
                <a:sym typeface="+mn-ea"/>
              </a:rPr>
              <a:t>zanechání kouření (3- 8 týdnů před operací)</a:t>
            </a:r>
          </a:p>
          <a:p>
            <a:r>
              <a:rPr lang="cs-CZ" altLang="cs-CZ" dirty="0">
                <a:sym typeface="+mn-ea"/>
              </a:rPr>
              <a:t>vysazení hormonální ATK – 3 týdny</a:t>
            </a:r>
          </a:p>
          <a:p>
            <a:r>
              <a:rPr lang="cs-CZ" altLang="cs-CZ" dirty="0">
                <a:sym typeface="+mn-ea"/>
              </a:rPr>
              <a:t>redukce hmotnosti (ne 2 týdny před operací)</a:t>
            </a:r>
          </a:p>
          <a:p>
            <a:r>
              <a:rPr lang="cs-CZ" altLang="cs-CZ" dirty="0">
                <a:sym typeface="+mn-ea"/>
              </a:rPr>
              <a:t>sanace infekčních fokusů</a:t>
            </a:r>
          </a:p>
          <a:p>
            <a:endParaRPr lang="cs-CZ" altLang="cs-CZ" dirty="0">
              <a:sym typeface="+mn-ea"/>
            </a:endParaRPr>
          </a:p>
          <a:p>
            <a:pPr eaLnBrk="1" hangingPunct="1"/>
            <a:endParaRPr lang="cs-CZ" altLang="cs-CZ" dirty="0">
              <a:solidFill>
                <a:srgbClr val="A50021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143D6-D835-42B2-A67B-20D00305F36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en-US" dirty="0"/>
              <a:t>předoperační příprava dlouhodobá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49E8E1-425D-4573-8C54-ADF84581624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altLang="cs-CZ" dirty="0">
                <a:sym typeface="+mn-ea"/>
              </a:rPr>
              <a:t>ambulantně, 24 hod - 14 dní před výkonem</a:t>
            </a:r>
          </a:p>
          <a:p>
            <a:r>
              <a:rPr lang="cs-CZ" altLang="cs-CZ" dirty="0">
                <a:sym typeface="+mn-ea"/>
              </a:rPr>
              <a:t>základní interní předoperační vyšetření</a:t>
            </a:r>
            <a:endParaRPr lang="cs-CZ" altLang="cs-CZ" dirty="0"/>
          </a:p>
          <a:p>
            <a:r>
              <a:rPr lang="cs-CZ" altLang="cs-CZ" dirty="0">
                <a:sym typeface="+mn-ea"/>
              </a:rPr>
              <a:t>odborné předoperační vyšetření – dle druhu zákroku a nemocí – kardiologické, neurologické, </a:t>
            </a:r>
            <a:r>
              <a:rPr lang="cs-CZ" altLang="cs-CZ" dirty="0" err="1">
                <a:sym typeface="+mn-ea"/>
              </a:rPr>
              <a:t>nefrologické</a:t>
            </a:r>
            <a:r>
              <a:rPr lang="cs-CZ" altLang="cs-CZ" dirty="0">
                <a:sym typeface="+mn-ea"/>
              </a:rPr>
              <a:t>…</a:t>
            </a:r>
          </a:p>
          <a:p>
            <a:r>
              <a:rPr lang="cs-CZ" altLang="cs-CZ" dirty="0">
                <a:sym typeface="+mn-ea"/>
              </a:rPr>
              <a:t>onkologická předoperační příprava - ozáření nádoru s cílem zmenšit ho, popř. snížit riziko rozsevu metastáz během operace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8090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A0344F-BCBE-411F-A915-5128A97E33D7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Střednědobá předoperační příprava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A87A43-4125-4340-8A27-E62ABAE2B6E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Péče o výživu a kondici nemocného</a:t>
            </a:r>
          </a:p>
          <a:p>
            <a:r>
              <a:rPr lang="cs-CZ" dirty="0"/>
              <a:t>Nedopustit vývoj kumulovaného energetického deficitu</a:t>
            </a:r>
          </a:p>
          <a:p>
            <a:r>
              <a:rPr lang="cs-CZ" dirty="0"/>
              <a:t>Předoperační nutriční příprava</a:t>
            </a:r>
          </a:p>
          <a:p>
            <a:r>
              <a:rPr lang="cs-CZ" dirty="0"/>
              <a:t>Změna antikoagulačního režimu z kumarinů na LMWH</a:t>
            </a:r>
          </a:p>
          <a:p>
            <a:r>
              <a:rPr lang="cs-CZ" dirty="0"/>
              <a:t>Zaléčení respiračních a močových infekcí</a:t>
            </a:r>
          </a:p>
          <a:p>
            <a:r>
              <a:rPr lang="cs-CZ" dirty="0"/>
              <a:t>Optimalizace arteriální hypertenze, štítné žlázy, CHOPN</a:t>
            </a:r>
          </a:p>
          <a:p>
            <a:r>
              <a:rPr lang="cs-CZ" dirty="0"/>
              <a:t>autotransfuze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940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interní předoperační příprava - vyšetření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ne starší 14 dnů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u="sng" dirty="0">
                <a:solidFill>
                  <a:schemeClr val="tx1"/>
                </a:solidFill>
                <a:sym typeface="+mn-ea"/>
              </a:rPr>
              <a:t>kardiovaskulární systém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 – fyz. vyšetření, RTG, EKG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u="sng" dirty="0">
                <a:solidFill>
                  <a:schemeClr val="tx1"/>
                </a:solidFill>
                <a:sym typeface="+mn-ea"/>
              </a:rPr>
              <a:t>respirační systém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  - fyzikální vyšetření, RTG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u="sng" dirty="0">
                <a:solidFill>
                  <a:schemeClr val="tx1"/>
                </a:solidFill>
                <a:sym typeface="+mn-ea"/>
              </a:rPr>
              <a:t>vyšetření moče</a:t>
            </a:r>
            <a:r>
              <a:rPr lang="cs-CZ" altLang="cs-CZ" i="1" dirty="0">
                <a:solidFill>
                  <a:schemeClr val="tx1"/>
                </a:solidFill>
                <a:sym typeface="+mn-ea"/>
              </a:rPr>
              <a:t> 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– moč a sediment 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u="sng" dirty="0">
                <a:solidFill>
                  <a:schemeClr val="tx1"/>
                </a:solidFill>
                <a:sym typeface="+mn-ea"/>
              </a:rPr>
              <a:t>vyšetření krve</a:t>
            </a:r>
            <a:r>
              <a:rPr lang="cs-CZ" altLang="cs-CZ" dirty="0">
                <a:solidFill>
                  <a:schemeClr val="tx1"/>
                </a:solidFill>
                <a:sym typeface="+mn-ea"/>
              </a:rPr>
              <a:t> - FW, KO, krevní skupina, krvácivost, srážlivost, protromb. komplex, celková biochemie, u rizikových – HIV, HbsAg</a:t>
            </a:r>
            <a:endParaRPr lang="cs-CZ" alt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>
                <a:solidFill>
                  <a:schemeClr val="tx1"/>
                </a:solidFill>
                <a:sym typeface="+mn-ea"/>
              </a:rPr>
              <a:t>inkubační doba některých infekčních nemocí</a:t>
            </a:r>
            <a:endParaRPr lang="cs-CZ" altLang="cs-CZ" dirty="0">
              <a:solidFill>
                <a:srgbClr val="A50021"/>
              </a:solidFill>
            </a:endParaRPr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Předoperační příprava a pooperační péče[20190513143000628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218</TotalTime>
  <Words>1448</Words>
  <Application>Microsoft Office PowerPoint</Application>
  <PresentationFormat>Širokoúhlá obrazovka</PresentationFormat>
  <Paragraphs>229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Tw Cen MT</vt:lpstr>
      <vt:lpstr>Kapka</vt:lpstr>
      <vt:lpstr>Předoperační příprava a pooperační péče</vt:lpstr>
      <vt:lpstr>Operační výkon</vt:lpstr>
      <vt:lpstr>Indikace k operačnímu výkonu</vt:lpstr>
      <vt:lpstr>předoperační příprava - dělení</vt:lpstr>
      <vt:lpstr>Předoperační příprava - hodnocení operačních rizik dle asa</vt:lpstr>
      <vt:lpstr>předoperační příprava dlouhodobá</vt:lpstr>
      <vt:lpstr>předoperační příprava dlouhodobá</vt:lpstr>
      <vt:lpstr>Střednědobá předoperační příprava</vt:lpstr>
      <vt:lpstr>interní předoperační příprava - vyšetření</vt:lpstr>
      <vt:lpstr>chirurgická předoperační příprava</vt:lpstr>
      <vt:lpstr>krátkodobá předoperační příprava</vt:lpstr>
      <vt:lpstr>1. anesteziologická příprava</vt:lpstr>
      <vt:lpstr>2. fyzická příprava pacienta</vt:lpstr>
      <vt:lpstr>3. příprava operačního pole</vt:lpstr>
      <vt:lpstr>4. psychická příprava</vt:lpstr>
      <vt:lpstr>bezprostřední příprava k operaci</vt:lpstr>
      <vt:lpstr>premedikace</vt:lpstr>
      <vt:lpstr>podání premedikace</vt:lpstr>
      <vt:lpstr>výsledek předoperační přípravy - shrnutí</vt:lpstr>
      <vt:lpstr>výsledek předoperační přípravy - shrnutí</vt:lpstr>
      <vt:lpstr>předoperační příprava - urgentní</vt:lpstr>
      <vt:lpstr>předoperační příprava - diabetik</vt:lpstr>
      <vt:lpstr>předoperační příprava - diabetik </vt:lpstr>
      <vt:lpstr>peri a pooperační péče - diabetik</vt:lpstr>
      <vt:lpstr>PERIOPERAČNÍ PÉČE</vt:lpstr>
      <vt:lpstr>pooperační péče</vt:lpstr>
      <vt:lpstr>Důležité základní pojmy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Předoperační příprava a pooperační péče</dc:title>
  <dc:creator>Andrea Menšíková</dc:creator>
  <cp:lastModifiedBy>Andrea Menšíková</cp:lastModifiedBy>
  <cp:revision>25</cp:revision>
  <dcterms:created xsi:type="dcterms:W3CDTF">2019-05-02T09:24:00Z</dcterms:created>
  <dcterms:modified xsi:type="dcterms:W3CDTF">2019-05-13T12:31:56Z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