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96" d="100"/>
          <a:sy n="96" d="100"/>
        </p:scale>
        <p:origin x="96" y="8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AC43F-978E-4B57-9E64-E0F0F552D483}" type="datetimeFigureOut">
              <a:rPr lang="cs-CZ" smtClean="0"/>
              <a:t>03.04.2019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72183-FB65-483B-9748-8824E76C2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1472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AC43F-978E-4B57-9E64-E0F0F552D483}" type="datetimeFigureOut">
              <a:rPr lang="cs-CZ" smtClean="0"/>
              <a:t>03.04.2019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72183-FB65-483B-9748-8824E76C2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2982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AC43F-978E-4B57-9E64-E0F0F552D483}" type="datetimeFigureOut">
              <a:rPr lang="cs-CZ" smtClean="0"/>
              <a:t>03.04.2019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72183-FB65-483B-9748-8824E76C2FA7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793483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AC43F-978E-4B57-9E64-E0F0F552D483}" type="datetimeFigureOut">
              <a:rPr lang="cs-CZ" smtClean="0"/>
              <a:t>03.04.2019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72183-FB65-483B-9748-8824E76C2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8119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AC43F-978E-4B57-9E64-E0F0F552D483}" type="datetimeFigureOut">
              <a:rPr lang="cs-CZ" smtClean="0"/>
              <a:t>03.04.2019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72183-FB65-483B-9748-8824E76C2FA7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63162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AC43F-978E-4B57-9E64-E0F0F552D483}" type="datetimeFigureOut">
              <a:rPr lang="cs-CZ" smtClean="0"/>
              <a:t>03.04.2019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72183-FB65-483B-9748-8824E76C2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83543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AC43F-978E-4B57-9E64-E0F0F552D483}" type="datetimeFigureOut">
              <a:rPr lang="cs-CZ" smtClean="0"/>
              <a:t>03.04.2019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72183-FB65-483B-9748-8824E76C2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76392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AC43F-978E-4B57-9E64-E0F0F552D483}" type="datetimeFigureOut">
              <a:rPr lang="cs-CZ" smtClean="0"/>
              <a:t>03.04.2019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72183-FB65-483B-9748-8824E76C2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0544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AC43F-978E-4B57-9E64-E0F0F552D483}" type="datetimeFigureOut">
              <a:rPr lang="cs-CZ" smtClean="0"/>
              <a:t>03.04.2019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72183-FB65-483B-9748-8824E76C2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1743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AC43F-978E-4B57-9E64-E0F0F552D483}" type="datetimeFigureOut">
              <a:rPr lang="cs-CZ" smtClean="0"/>
              <a:t>03.04.2019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72183-FB65-483B-9748-8824E76C2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5342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AC43F-978E-4B57-9E64-E0F0F552D483}" type="datetimeFigureOut">
              <a:rPr lang="cs-CZ" smtClean="0"/>
              <a:t>03.04.2019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72183-FB65-483B-9748-8824E76C2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3682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AC43F-978E-4B57-9E64-E0F0F552D483}" type="datetimeFigureOut">
              <a:rPr lang="cs-CZ" smtClean="0"/>
              <a:t>03.04.2019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72183-FB65-483B-9748-8824E76C2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0231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AC43F-978E-4B57-9E64-E0F0F552D483}" type="datetimeFigureOut">
              <a:rPr lang="cs-CZ" smtClean="0"/>
              <a:t>03.04.2019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72183-FB65-483B-9748-8824E76C2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2891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AC43F-978E-4B57-9E64-E0F0F552D483}" type="datetimeFigureOut">
              <a:rPr lang="cs-CZ" smtClean="0"/>
              <a:t>03.04.2019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72183-FB65-483B-9748-8824E76C2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7287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AC43F-978E-4B57-9E64-E0F0F552D483}" type="datetimeFigureOut">
              <a:rPr lang="cs-CZ" smtClean="0"/>
              <a:t>03.04.2019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72183-FB65-483B-9748-8824E76C2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1080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AC43F-978E-4B57-9E64-E0F0F552D483}" type="datetimeFigureOut">
              <a:rPr lang="cs-CZ" smtClean="0"/>
              <a:t>03.04.2019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72183-FB65-483B-9748-8824E76C2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0739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AC43F-978E-4B57-9E64-E0F0F552D483}" type="datetimeFigureOut">
              <a:rPr lang="cs-CZ" smtClean="0"/>
              <a:t>03.04.2019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D272183-FB65-483B-9748-8824E76C2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3086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Epidemiologicky </a:t>
            </a:r>
            <a:br>
              <a:rPr lang="cs-CZ" dirty="0"/>
            </a:br>
            <a:r>
              <a:rPr lang="cs-CZ" dirty="0"/>
              <a:t>rizikové potraviny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21696" y="4140285"/>
            <a:ext cx="4731819" cy="1485263"/>
          </a:xfrm>
        </p:spPr>
        <p:txBody>
          <a:bodyPr>
            <a:noAutofit/>
          </a:bodyPr>
          <a:lstStyle/>
          <a:p>
            <a:pPr algn="l"/>
            <a:r>
              <a:rPr lang="cs-CZ" sz="1600" b="1" dirty="0"/>
              <a:t>MUDr. Miroslava Zavřelová</a:t>
            </a:r>
          </a:p>
          <a:p>
            <a:pPr algn="l"/>
            <a:r>
              <a:rPr lang="cs-CZ" sz="1600" b="1" dirty="0"/>
              <a:t>Mgr. Aleš Peřina, Ph.D.</a:t>
            </a:r>
          </a:p>
          <a:p>
            <a:pPr algn="l"/>
            <a:endParaRPr lang="cs-CZ" sz="1600" b="1" dirty="0"/>
          </a:p>
          <a:p>
            <a:pPr algn="l"/>
            <a:r>
              <a:rPr lang="cs-CZ" sz="1600" b="1" dirty="0"/>
              <a:t>Ústav ochrany a podpory zdraví</a:t>
            </a:r>
          </a:p>
          <a:p>
            <a:r>
              <a:rPr lang="cs-CZ" sz="1600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7402264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   Parazitární nákazy 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3400" b="1" dirty="0">
                <a:solidFill>
                  <a:schemeClr val="accent1"/>
                </a:solidFill>
              </a:rPr>
              <a:t>Toxoplazmóza</a:t>
            </a:r>
          </a:p>
          <a:p>
            <a:pPr lvl="1"/>
            <a:r>
              <a:rPr lang="cs-CZ" sz="2900" b="1" dirty="0"/>
              <a:t>nemytá zelenina, jahody</a:t>
            </a:r>
          </a:p>
          <a:p>
            <a:pPr lvl="1"/>
            <a:r>
              <a:rPr lang="cs-CZ" sz="2900" b="1" dirty="0"/>
              <a:t>syrové a polosyrové hovězí maso (tatarský biftek, krvavý steak, carpaccio)</a:t>
            </a:r>
          </a:p>
          <a:p>
            <a:r>
              <a:rPr lang="cs-CZ" sz="3400" b="1" dirty="0" err="1">
                <a:solidFill>
                  <a:schemeClr val="accent1"/>
                </a:solidFill>
              </a:rPr>
              <a:t>Teniózy</a:t>
            </a:r>
            <a:endParaRPr lang="cs-CZ" sz="3400" b="1" dirty="0">
              <a:solidFill>
                <a:schemeClr val="accent1"/>
              </a:solidFill>
            </a:endParaRPr>
          </a:p>
          <a:p>
            <a:pPr lvl="1"/>
            <a:r>
              <a:rPr lang="cs-CZ" sz="2900" b="1" dirty="0"/>
              <a:t>Domácí uzené maso a domácí uzenářské výrobky z vepřového masa</a:t>
            </a:r>
          </a:p>
          <a:p>
            <a:pPr lvl="1"/>
            <a:r>
              <a:rPr lang="cs-CZ" sz="2900" b="1" dirty="0"/>
              <a:t>Syrové a polosyrové hovězí maso</a:t>
            </a:r>
          </a:p>
          <a:p>
            <a:r>
              <a:rPr lang="cs-CZ" sz="3400" b="1" dirty="0">
                <a:solidFill>
                  <a:schemeClr val="accent1"/>
                </a:solidFill>
              </a:rPr>
              <a:t>Trichinelóza</a:t>
            </a:r>
          </a:p>
          <a:p>
            <a:pPr marL="0" indent="0">
              <a:buNone/>
            </a:pPr>
            <a:r>
              <a:rPr lang="cs-CZ" sz="2900" b="1" dirty="0"/>
              <a:t>      divoká prasata  -  myslivci dodržují  veterinární opatření (rychlé   	testy u každého uloveného kusu)</a:t>
            </a:r>
            <a:endParaRPr lang="sk-SK" sz="2900" b="1" dirty="0"/>
          </a:p>
        </p:txBody>
      </p:sp>
    </p:spTree>
    <p:extLst>
      <p:ext uri="{BB962C8B-B14F-4D97-AF65-F5344CB8AC3E}">
        <p14:creationId xmlns:p14="http://schemas.microsoft.com/office/powerpoint/2010/main" val="26509652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Minimalizace alimentárního rizika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Nakupovat nezávadné potraviny - </a:t>
            </a:r>
            <a:r>
              <a:rPr lang="cs-CZ" b="1" dirty="0" err="1"/>
              <a:t>expirace</a:t>
            </a:r>
            <a:endParaRPr lang="cs-CZ" b="1" dirty="0"/>
          </a:p>
          <a:p>
            <a:r>
              <a:rPr lang="cs-CZ" b="1" dirty="0"/>
              <a:t>Tepelná úprava</a:t>
            </a:r>
          </a:p>
          <a:p>
            <a:r>
              <a:rPr lang="cs-CZ" b="1" dirty="0"/>
              <a:t>Tepelně upravené pokrmy okamžitě zkonzumovat, neuchovávat v pokojové teplotě (spory – vegetativní formy – produkce toxinů)</a:t>
            </a:r>
          </a:p>
          <a:p>
            <a:r>
              <a:rPr lang="cs-CZ" b="1" dirty="0"/>
              <a:t>Uchovávání potravin v teplotách nižších než 5 </a:t>
            </a:r>
            <a:r>
              <a:rPr lang="cs-CZ" b="1" baseline="30000" dirty="0" err="1"/>
              <a:t>o</a:t>
            </a:r>
            <a:r>
              <a:rPr lang="cs-CZ" b="1" dirty="0" err="1"/>
              <a:t>C</a:t>
            </a:r>
            <a:r>
              <a:rPr lang="cs-CZ" b="1" dirty="0"/>
              <a:t> nebo vyšších než 70  </a:t>
            </a:r>
            <a:r>
              <a:rPr lang="cs-CZ" b="1" baseline="30000" dirty="0" err="1"/>
              <a:t>o</a:t>
            </a:r>
            <a:r>
              <a:rPr lang="cs-CZ" b="1" dirty="0" err="1"/>
              <a:t>C</a:t>
            </a:r>
            <a:endParaRPr lang="cs-CZ" b="1" dirty="0"/>
          </a:p>
          <a:p>
            <a:r>
              <a:rPr lang="cs-CZ" b="1" dirty="0"/>
              <a:t>Znovu ohřívat potraviny po dobu 10 minut – pouze v domácnosti, nikoli v provozovnách hromadného stravování</a:t>
            </a:r>
          </a:p>
          <a:p>
            <a:r>
              <a:rPr lang="cs-CZ" b="1" dirty="0"/>
              <a:t>Zabránit křížení syrových a tepelně opracovaných potravin </a:t>
            </a:r>
          </a:p>
          <a:p>
            <a:r>
              <a:rPr lang="cs-CZ" b="1" dirty="0"/>
              <a:t>Osobní hygiena</a:t>
            </a:r>
          </a:p>
          <a:p>
            <a:r>
              <a:rPr lang="cs-CZ" b="1" dirty="0"/>
              <a:t>Čistota kuchyňského vybavení</a:t>
            </a: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3485544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Základní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340429"/>
            <a:ext cx="8596668" cy="3700933"/>
          </a:xfrm>
        </p:spPr>
        <p:txBody>
          <a:bodyPr>
            <a:normAutofit fontScale="92500" lnSpcReduction="20000"/>
          </a:bodyPr>
          <a:lstStyle/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Potravina je jakákoliv látka určená ke konzumaci, nebo u které lze konzumaci předpokládat </a:t>
            </a:r>
            <a:r>
              <a:rPr lang="cs-CZ" sz="24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(zák. č. 110/1997 Sb.)</a:t>
            </a:r>
            <a:r>
              <a:rPr lang="cs-CZ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.</a:t>
            </a:r>
            <a:endParaRPr lang="cs-CZ" sz="16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Epidemiologicky riziková potravina </a:t>
            </a:r>
            <a:r>
              <a:rPr lang="cs-CZ" sz="24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(</a:t>
            </a:r>
            <a:r>
              <a:rPr lang="cs-CZ" sz="2400" i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vyhl</a:t>
            </a:r>
            <a:r>
              <a:rPr lang="cs-CZ" sz="24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. 296/1997 Sb.)</a:t>
            </a:r>
            <a:r>
              <a:rPr lang="cs-CZ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je potravina určená k přímé spotřebě, která je</a:t>
            </a:r>
            <a:endParaRPr lang="cs-CZ" sz="16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85800" lvl="1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konzumována v nezměněném stavu</a:t>
            </a:r>
            <a:endParaRPr lang="cs-CZ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85800" lvl="1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tepelně opracovaná a konzumuje se v teplém nebo studeném stavu</a:t>
            </a:r>
            <a:endParaRPr lang="cs-CZ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85800" lvl="1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sušená potravina, která musí být před spotřebou smíchána s teplou nebo studenou vodou</a:t>
            </a:r>
            <a:endParaRPr lang="cs-CZ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Nebezpečná potravina </a:t>
            </a:r>
            <a:r>
              <a:rPr lang="cs-CZ" sz="24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(Nařízení ES 178/2002),</a:t>
            </a:r>
            <a:r>
              <a:rPr lang="cs-CZ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která způsobuje škody na zdraví s ohledem na individuální vnímavost skupiny osob, pro které je určena</a:t>
            </a:r>
            <a:endParaRPr lang="cs-CZ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028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Epidemiologické riziko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Infekční agens</a:t>
            </a:r>
            <a:r>
              <a:rPr lang="cs-CZ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a jeho vlastnosti</a:t>
            </a:r>
            <a:endParaRPr lang="cs-CZ" sz="16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Potravina</a:t>
            </a:r>
            <a:r>
              <a:rPr lang="cs-CZ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charakteristiky </a:t>
            </a:r>
            <a:r>
              <a:rPr lang="cs-CZ" sz="2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produkce</a:t>
            </a:r>
            <a:r>
              <a:rPr lang="cs-CZ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a </a:t>
            </a:r>
            <a:r>
              <a:rPr lang="cs-CZ" sz="2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trh</a:t>
            </a:r>
            <a:r>
              <a:rPr lang="cs-CZ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: nové způsoby zpracování a balení potravin, složitější logistika (výroba a spotřeba se časově a místně čím dál více vzdalují)</a:t>
            </a:r>
            <a:endParaRPr lang="cs-CZ" sz="16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Měnící se vnímavost </a:t>
            </a:r>
            <a:r>
              <a:rPr lang="cs-CZ" sz="2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populace</a:t>
            </a:r>
            <a:r>
              <a:rPr lang="cs-CZ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: expozice dětí, nárůst počtu osob v imunosupresi a osob vyššího věku.</a:t>
            </a:r>
            <a:endParaRPr lang="cs-CZ" sz="16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Přesnost epidemiologické </a:t>
            </a:r>
            <a:r>
              <a:rPr lang="cs-CZ" sz="2400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surveillance</a:t>
            </a:r>
            <a:r>
              <a:rPr lang="cs-CZ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cs-CZ" sz="24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aneb </a:t>
            </a:r>
            <a:r>
              <a:rPr lang="cs-CZ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kam (ne)dohlédne oko epidemiologovo...</a:t>
            </a:r>
            <a:endParaRPr lang="cs-CZ" sz="16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8280" lvl="1" indent="0">
              <a:lnSpc>
                <a:spcPct val="100000"/>
              </a:lnSpc>
              <a:buClr>
                <a:srgbClr val="000000"/>
              </a:buClr>
              <a:buNone/>
            </a:pPr>
            <a:r>
              <a:rPr lang="cs-CZ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Pozn.:  Statistika infekčních onemocnění  postrádá prvek kauzality!</a:t>
            </a:r>
            <a:endParaRPr lang="cs-CZ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07199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Kauzalita</a:t>
            </a:r>
            <a:endParaRPr lang="sk-SK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5407582" cy="3880772"/>
          </a:xfrm>
        </p:spPr>
        <p:txBody>
          <a:bodyPr>
            <a:noAutofit/>
          </a:bodyPr>
          <a:lstStyle/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sir Austin </a:t>
            </a:r>
            <a:r>
              <a:rPr lang="cs-CZ" sz="28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Bradford</a:t>
            </a: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cs-CZ" sz="28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Hill</a:t>
            </a: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(1897 – 1991)</a:t>
            </a:r>
            <a:endParaRPr lang="cs-CZ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Hillova</a:t>
            </a: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kritéria kauzality: soubor podmínek užitečných při zvažování existence příčinnosti mezi expozicí a následkem</a:t>
            </a:r>
            <a:endParaRPr lang="cs-CZ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absolutním požadavkem je průkaz časové souvislosti</a:t>
            </a:r>
            <a:endParaRPr lang="sk-SK" sz="28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7" name="Picture 1"/>
          <p:cNvPicPr/>
          <p:nvPr/>
        </p:nvPicPr>
        <p:blipFill>
          <a:blip r:embed="rId2"/>
          <a:stretch/>
        </p:blipFill>
        <p:spPr>
          <a:xfrm>
            <a:off x="6799812" y="2377440"/>
            <a:ext cx="2377440" cy="295933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11798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Mikrobiální kontaminace potravin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2400" b="1" dirty="0">
                <a:solidFill>
                  <a:schemeClr val="accent1"/>
                </a:solidFill>
              </a:rPr>
              <a:t>Primární kontaminace</a:t>
            </a:r>
          </a:p>
          <a:p>
            <a:r>
              <a:rPr lang="cs-CZ" sz="2400" b="1" dirty="0">
                <a:solidFill>
                  <a:schemeClr val="tx1"/>
                </a:solidFill>
              </a:rPr>
              <a:t> 	agens</a:t>
            </a:r>
            <a:r>
              <a:rPr lang="cs-CZ" sz="2400" b="1" dirty="0">
                <a:solidFill>
                  <a:schemeClr val="accent1"/>
                </a:solidFill>
              </a:rPr>
              <a:t> </a:t>
            </a:r>
            <a:r>
              <a:rPr lang="cs-CZ" sz="2400" b="1" dirty="0">
                <a:solidFill>
                  <a:schemeClr val="tx1"/>
                </a:solidFill>
              </a:rPr>
              <a:t>přítomno v 	potravině živočišného 	původu vyrobené z 	primárně infikovaného 	hospodářského zvířete 	(maso, vejce)</a:t>
            </a:r>
          </a:p>
          <a:p>
            <a:pPr marL="0" indent="0" algn="ctr">
              <a:buNone/>
            </a:pPr>
            <a:endParaRPr lang="cs-CZ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cs-CZ" dirty="0">
                <a:solidFill>
                  <a:schemeClr val="accent1"/>
                </a:solidFill>
              </a:rPr>
              <a:t> </a:t>
            </a:r>
            <a:endParaRPr lang="sk-SK" dirty="0">
              <a:solidFill>
                <a:schemeClr val="accent1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2400" b="1" dirty="0">
                <a:solidFill>
                  <a:schemeClr val="accent1"/>
                </a:solidFill>
              </a:rPr>
              <a:t>Sekundární kontaminace</a:t>
            </a:r>
          </a:p>
          <a:p>
            <a:r>
              <a:rPr lang="cs-CZ" sz="2400" b="1" dirty="0">
                <a:solidFill>
                  <a:schemeClr val="tx1"/>
                </a:solidFill>
              </a:rPr>
              <a:t>kontaminace až během manipulace s potravinou při výrobě, skladování, distribuce a zpracování </a:t>
            </a:r>
          </a:p>
          <a:p>
            <a:r>
              <a:rPr lang="cs-CZ" sz="2400" b="1" dirty="0">
                <a:solidFill>
                  <a:schemeClr val="tx1"/>
                </a:solidFill>
              </a:rPr>
              <a:t>porušení technologických postupů, křížení čistého a nečistého provozu, porušení pravidel osobní hygieny</a:t>
            </a:r>
          </a:p>
          <a:p>
            <a:pPr marL="0" indent="0">
              <a:buNone/>
            </a:pPr>
            <a:endParaRPr lang="sk-SK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672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err="1"/>
              <a:t>Kampylobakterové</a:t>
            </a:r>
            <a:r>
              <a:rPr lang="cs-CZ" sz="3200" b="1" dirty="0"/>
              <a:t> nákazy a salmonelózy  </a:t>
            </a:r>
            <a:endParaRPr lang="sk-SK" sz="3200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2900" b="1" dirty="0"/>
              <a:t>drůbeží maso v rychlých kulinářských úpravách</a:t>
            </a:r>
          </a:p>
          <a:p>
            <a:r>
              <a:rPr lang="cs-CZ" sz="2900" b="1" dirty="0"/>
              <a:t>grilované drůbeží maso, zejména marinované po několik dní</a:t>
            </a:r>
          </a:p>
          <a:p>
            <a:r>
              <a:rPr lang="cs-CZ" sz="2900" b="1" dirty="0"/>
              <a:t>ryby, zejména grilované nebo opečené na ohni (rybáři)</a:t>
            </a:r>
          </a:p>
          <a:p>
            <a:r>
              <a:rPr lang="cs-CZ" sz="2900" b="1" dirty="0"/>
              <a:t>vejce </a:t>
            </a:r>
          </a:p>
          <a:p>
            <a:r>
              <a:rPr lang="cs-CZ" sz="2900" b="1" dirty="0"/>
              <a:t>výrobky ze syrových vajec (domácí majonéza)</a:t>
            </a:r>
          </a:p>
          <a:p>
            <a:r>
              <a:rPr lang="cs-CZ" sz="2900" b="1" dirty="0"/>
              <a:t>syrové a polosyrové hovězí maso (tatarský biftek, krvavý steak, carpaccio)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dirty="0" err="1"/>
              <a:t>Národní</a:t>
            </a:r>
            <a:r>
              <a:rPr lang="en-US" dirty="0"/>
              <a:t> program </a:t>
            </a:r>
            <a:r>
              <a:rPr lang="en-US" dirty="0" err="1"/>
              <a:t>tlumení</a:t>
            </a:r>
            <a:r>
              <a:rPr lang="en-US" dirty="0"/>
              <a:t> </a:t>
            </a:r>
            <a:r>
              <a:rPr lang="en-US" dirty="0" err="1"/>
              <a:t>salmonel</a:t>
            </a:r>
            <a:r>
              <a:rPr lang="en-US" dirty="0"/>
              <a:t> v </a:t>
            </a:r>
            <a:r>
              <a:rPr lang="en-US" dirty="0" err="1"/>
              <a:t>chovech</a:t>
            </a:r>
            <a:r>
              <a:rPr lang="en-US" dirty="0"/>
              <a:t> </a:t>
            </a:r>
            <a:r>
              <a:rPr lang="en-US" dirty="0" err="1"/>
              <a:t>nosnic</a:t>
            </a:r>
            <a:r>
              <a:rPr lang="en-US" dirty="0"/>
              <a:t> pro </a:t>
            </a:r>
            <a:r>
              <a:rPr lang="en-US" dirty="0" err="1"/>
              <a:t>konzumní</a:t>
            </a:r>
            <a:r>
              <a:rPr lang="en-US" dirty="0"/>
              <a:t> </a:t>
            </a:r>
            <a:r>
              <a:rPr lang="en-US" dirty="0" err="1"/>
              <a:t>vejce</a:t>
            </a:r>
            <a:r>
              <a:rPr lang="cs-CZ" dirty="0"/>
              <a:t> – očkování nosnic v komerčních chovech </a:t>
            </a:r>
          </a:p>
          <a:p>
            <a:pPr marL="0" indent="0">
              <a:buNone/>
            </a:pPr>
            <a:r>
              <a:rPr lang="cs-CZ" dirty="0"/>
              <a:t>Průmyslově vyrobené majonézy, tatarské omáčky a dresinky a obsahují pouze tepelně ošetřené (sušené) vaječné produkty. Zmrzliny a komerční cukrářské výrobky rovněž.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92705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   Listerióza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000" b="1" dirty="0"/>
              <a:t>potraviny ve vysokém stupni technologického zpracování, kontaminované křížovou kontaminací z prostředí výroby nebo pracovníky, iniciální kontaminace stačí velmi nízká (10</a:t>
            </a:r>
            <a:r>
              <a:rPr lang="cs-CZ" sz="2000" b="1" baseline="30000" dirty="0"/>
              <a:t>2</a:t>
            </a:r>
            <a:r>
              <a:rPr lang="cs-CZ" sz="2000" b="1" dirty="0"/>
              <a:t>/gram)</a:t>
            </a:r>
          </a:p>
          <a:p>
            <a:r>
              <a:rPr lang="cs-CZ" sz="2000" b="1" dirty="0"/>
              <a:t>skladované v nízkých teplotách po dlouhou dobu                pomnožení</a:t>
            </a:r>
          </a:p>
          <a:p>
            <a:r>
              <a:rPr lang="cs-CZ" sz="2000" b="1" dirty="0"/>
              <a:t>konzumace bez následné tepelné úpravy</a:t>
            </a:r>
            <a:endParaRPr lang="sk-SK" sz="2000" b="1" dirty="0"/>
          </a:p>
          <a:p>
            <a:endParaRPr lang="cs-CZ" sz="2000" b="1" dirty="0"/>
          </a:p>
          <a:p>
            <a:pPr marL="0" indent="0">
              <a:buNone/>
            </a:pPr>
            <a:r>
              <a:rPr lang="cs-CZ" sz="2000" b="1" dirty="0"/>
              <a:t>     např. plísňové sýry – Niva, Hermelín, aromatické sýry – tvarůžky, 																  </a:t>
            </a:r>
            <a:r>
              <a:rPr lang="cs-CZ" sz="2000" b="1" dirty="0" err="1"/>
              <a:t>Romadur</a:t>
            </a:r>
            <a:endParaRPr lang="cs-CZ" sz="2000" b="1" dirty="0"/>
          </a:p>
          <a:p>
            <a:pPr marL="0" indent="0">
              <a:buNone/>
            </a:pPr>
            <a:r>
              <a:rPr lang="cs-CZ" sz="2000" b="1" dirty="0"/>
              <a:t>     obložené chlebíčky, výrobky studené kuchyně</a:t>
            </a:r>
          </a:p>
          <a:p>
            <a:pPr marL="0" indent="0">
              <a:buNone/>
            </a:pPr>
            <a:r>
              <a:rPr lang="cs-CZ" sz="2000" b="1" dirty="0"/>
              <a:t>   </a:t>
            </a:r>
            <a:endParaRPr lang="sk-SK" sz="2000" b="1" dirty="0"/>
          </a:p>
        </p:txBody>
      </p:sp>
      <p:sp>
        <p:nvSpPr>
          <p:cNvPr id="5" name="Šipka doprava 4"/>
          <p:cNvSpPr/>
          <p:nvPr/>
        </p:nvSpPr>
        <p:spPr>
          <a:xfrm>
            <a:off x="7138324" y="3348414"/>
            <a:ext cx="598516" cy="1787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90242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   Botulismus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0708" y="2210465"/>
            <a:ext cx="8596668" cy="3880773"/>
          </a:xfrm>
        </p:spPr>
        <p:txBody>
          <a:bodyPr>
            <a:normAutofit/>
          </a:bodyPr>
          <a:lstStyle/>
          <a:p>
            <a:r>
              <a:rPr lang="cs-CZ" sz="2400" dirty="0"/>
              <a:t>původcem </a:t>
            </a:r>
            <a:r>
              <a:rPr lang="cs-CZ" sz="2400" i="1" dirty="0"/>
              <a:t>Clostridium </a:t>
            </a:r>
            <a:r>
              <a:rPr lang="cs-CZ" sz="2400" i="1" dirty="0" err="1"/>
              <a:t>botulinum</a:t>
            </a:r>
            <a:r>
              <a:rPr lang="cs-CZ" sz="2400" i="1" dirty="0"/>
              <a:t>, </a:t>
            </a:r>
            <a:r>
              <a:rPr lang="cs-CZ" sz="2400" dirty="0"/>
              <a:t>anaerobní, </a:t>
            </a:r>
            <a:r>
              <a:rPr lang="cs-CZ" sz="2400" dirty="0" err="1"/>
              <a:t>sporulující</a:t>
            </a:r>
            <a:endParaRPr lang="cs-CZ" sz="2400" dirty="0"/>
          </a:p>
          <a:p>
            <a:r>
              <a:rPr lang="cs-CZ" sz="2400" dirty="0"/>
              <a:t>výskyt ve střevě zvířat, spory v půdě</a:t>
            </a:r>
          </a:p>
          <a:p>
            <a:r>
              <a:rPr lang="cs-CZ" sz="2400" dirty="0"/>
              <a:t>spory vydrží var, po částečném zchladnutí vyklíčí v vegetativní formu  schopnou produkovat neurotoxin</a:t>
            </a:r>
          </a:p>
          <a:p>
            <a:r>
              <a:rPr lang="cs-CZ" sz="2400" dirty="0"/>
              <a:t>produkce </a:t>
            </a:r>
            <a:r>
              <a:rPr lang="cs-CZ" sz="2400" b="1" dirty="0"/>
              <a:t>termolabilního neurotoxinu </a:t>
            </a:r>
            <a:r>
              <a:rPr lang="cs-CZ" sz="2400" dirty="0"/>
              <a:t>při teplotách        4-40 </a:t>
            </a:r>
            <a:r>
              <a:rPr lang="cs-CZ" sz="2400" baseline="30000" dirty="0" err="1"/>
              <a:t>o</a:t>
            </a:r>
            <a:r>
              <a:rPr lang="cs-CZ" sz="2400" dirty="0" err="1"/>
              <a:t>C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Rizikové potraviny: domácí nakládaná zelenina, domácí masné výrobky (klobásy, paštiky)</a:t>
            </a:r>
          </a:p>
          <a:p>
            <a:endParaRPr lang="sk-SK" sz="2400" b="1" dirty="0"/>
          </a:p>
        </p:txBody>
      </p:sp>
    </p:spTree>
    <p:extLst>
      <p:ext uri="{BB962C8B-B14F-4D97-AF65-F5344CB8AC3E}">
        <p14:creationId xmlns:p14="http://schemas.microsoft.com/office/powerpoint/2010/main" val="3750697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  Infekce a intoxikace </a:t>
            </a:r>
            <a:r>
              <a:rPr lang="cs-CZ" b="1" dirty="0" err="1"/>
              <a:t>Bacillus</a:t>
            </a:r>
            <a:r>
              <a:rPr lang="cs-CZ" b="1" dirty="0"/>
              <a:t> </a:t>
            </a:r>
            <a:r>
              <a:rPr lang="cs-CZ" b="1" dirty="0" err="1"/>
              <a:t>cereus</a:t>
            </a:r>
            <a:r>
              <a:rPr lang="cs-CZ" b="1" dirty="0"/>
              <a:t> 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err="1"/>
              <a:t>sporulující</a:t>
            </a:r>
            <a:r>
              <a:rPr lang="cs-CZ" sz="2800" dirty="0"/>
              <a:t> mikrob, výskyt </a:t>
            </a:r>
            <a:r>
              <a:rPr lang="cs-CZ" sz="2800" dirty="0" err="1"/>
              <a:t>ubikvitární</a:t>
            </a:r>
            <a:endParaRPr lang="cs-CZ" sz="2800" dirty="0"/>
          </a:p>
          <a:p>
            <a:r>
              <a:rPr lang="cs-CZ" sz="2800" dirty="0"/>
              <a:t>při nesprávné manipulaci s potravinami typu vařené rýže a těstovin – dlouhá expozice při pokojové teplotě            vyklíčí ve vegetativní formu, produkující termostabilní </a:t>
            </a:r>
            <a:r>
              <a:rPr lang="cs-CZ" sz="2800" b="1" dirty="0"/>
              <a:t>emetický toxin</a:t>
            </a:r>
            <a:r>
              <a:rPr lang="cs-CZ" sz="2800" dirty="0"/>
              <a:t>                                                           </a:t>
            </a:r>
          </a:p>
          <a:p>
            <a:pPr marL="0" indent="0">
              <a:buNone/>
            </a:pPr>
            <a:r>
              <a:rPr lang="cs-CZ" sz="2800" dirty="0"/>
              <a:t>             zvracení</a:t>
            </a:r>
            <a:endParaRPr lang="sk-SK" sz="2800" dirty="0"/>
          </a:p>
        </p:txBody>
      </p:sp>
      <p:sp>
        <p:nvSpPr>
          <p:cNvPr id="5" name="Šipka doprava 4"/>
          <p:cNvSpPr/>
          <p:nvPr/>
        </p:nvSpPr>
        <p:spPr>
          <a:xfrm>
            <a:off x="4125883" y="3753892"/>
            <a:ext cx="598516" cy="1787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Šipka doprava 5"/>
          <p:cNvSpPr/>
          <p:nvPr/>
        </p:nvSpPr>
        <p:spPr>
          <a:xfrm>
            <a:off x="1246909" y="4661363"/>
            <a:ext cx="598516" cy="1787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32104796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207</TotalTime>
  <Words>589</Words>
  <Application>Microsoft Office PowerPoint</Application>
  <PresentationFormat>Širokoúhlá obrazovka</PresentationFormat>
  <Paragraphs>77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DejaVu Sans</vt:lpstr>
      <vt:lpstr>Trebuchet MS</vt:lpstr>
      <vt:lpstr>Wingdings 3</vt:lpstr>
      <vt:lpstr>Faseta</vt:lpstr>
      <vt:lpstr>Epidemiologicky  rizikové potraviny</vt:lpstr>
      <vt:lpstr>Základní pojmy</vt:lpstr>
      <vt:lpstr>Epidemiologické riziko</vt:lpstr>
      <vt:lpstr>Kauzalita</vt:lpstr>
      <vt:lpstr>Mikrobiální kontaminace potravin</vt:lpstr>
      <vt:lpstr>Kampylobakterové nákazy a salmonelózy  </vt:lpstr>
      <vt:lpstr>   Listerióza</vt:lpstr>
      <vt:lpstr>   Botulismus</vt:lpstr>
      <vt:lpstr>  Infekce a intoxikace Bacillus cereus </vt:lpstr>
      <vt:lpstr>   Parazitární nákazy </vt:lpstr>
      <vt:lpstr>Minimalizace alimentárního rizika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Epidemiologicky  rizikové potraviny</dc:title>
  <dc:creator>Miroslava Zavřelová</dc:creator>
  <cp:lastModifiedBy>Miroslava Zavřelová</cp:lastModifiedBy>
  <cp:revision>20</cp:revision>
  <dcterms:created xsi:type="dcterms:W3CDTF">2018-04-18T13:39:18Z</dcterms:created>
  <dcterms:modified xsi:type="dcterms:W3CDTF">2019-04-03T14:08:10Z</dcterms:modified>
</cp:coreProperties>
</file>