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5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12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1341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78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62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20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09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1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03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45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70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26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23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97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4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8A30-EA44-4779-B16E-E3F23BCD908F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B2748E-F24A-4452-8FA8-12AF90EF7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6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  <p:sldLayoutId id="2147484159" r:id="rId12"/>
    <p:sldLayoutId id="2147484160" r:id="rId13"/>
    <p:sldLayoutId id="2147484161" r:id="rId14"/>
    <p:sldLayoutId id="2147484162" r:id="rId15"/>
    <p:sldLayoutId id="21474841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Epidemiologicky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rizikové činnosti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686300"/>
            <a:ext cx="7766936" cy="1282700"/>
          </a:xfrm>
        </p:spPr>
        <p:txBody>
          <a:bodyPr/>
          <a:lstStyle/>
          <a:p>
            <a:r>
              <a:rPr lang="cs-CZ" dirty="0" smtClean="0"/>
              <a:t>				MUDr. Miroslava Zavřelová</a:t>
            </a:r>
          </a:p>
          <a:p>
            <a:r>
              <a:rPr lang="cs-CZ" dirty="0" smtClean="0"/>
              <a:t>ÚOPZ LF MU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00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</a:t>
            </a:r>
            <a:br>
              <a:rPr lang="cs-CZ" b="1" dirty="0" smtClean="0"/>
            </a:br>
            <a:r>
              <a:rPr lang="cs-CZ" b="1" dirty="0"/>
              <a:t> </a:t>
            </a:r>
            <a:r>
              <a:rPr lang="cs-CZ" b="1" dirty="0" smtClean="0"/>
              <a:t> Legislativa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841501"/>
            <a:ext cx="8596668" cy="4199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Zákon č. 258/2000 Sb., o ochraně veřejného zdraví, § 19 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600" b="1" dirty="0" smtClean="0">
                <a:solidFill>
                  <a:schemeClr val="accent1"/>
                </a:solidFill>
              </a:rPr>
              <a:t>  Terminologie</a:t>
            </a:r>
          </a:p>
          <a:p>
            <a:pPr marL="0" indent="0">
              <a:buNone/>
            </a:pPr>
            <a:r>
              <a:rPr lang="cs-CZ" sz="3600" b="1" dirty="0" smtClean="0"/>
              <a:t>Činnosti epidemiologicky závažné</a:t>
            </a:r>
          </a:p>
          <a:p>
            <a:pPr marL="0" indent="0">
              <a:buNone/>
            </a:pPr>
            <a:r>
              <a:rPr lang="cs-CZ" sz="3600" b="1" dirty="0" smtClean="0"/>
              <a:t>(epidemiologicky rizikové)</a:t>
            </a:r>
          </a:p>
          <a:p>
            <a:pPr marL="0" indent="0">
              <a:buNone/>
            </a:pP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2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Činnosti epidemiologicky závažné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Provozování stravovacích služeb</a:t>
            </a:r>
          </a:p>
          <a:p>
            <a:r>
              <a:rPr lang="cs-CZ" sz="3200" b="1" dirty="0" smtClean="0"/>
              <a:t>Výroba potravin</a:t>
            </a:r>
          </a:p>
          <a:p>
            <a:r>
              <a:rPr lang="cs-CZ" sz="3200" b="1" dirty="0" smtClean="0"/>
              <a:t>Uvádění potravin do oběhu</a:t>
            </a:r>
          </a:p>
          <a:p>
            <a:r>
              <a:rPr lang="cs-CZ" sz="3200" b="1" dirty="0" smtClean="0"/>
              <a:t>Výroba kosmetických přípravků</a:t>
            </a:r>
          </a:p>
          <a:p>
            <a:r>
              <a:rPr lang="cs-CZ" sz="3200" b="1" dirty="0" smtClean="0"/>
              <a:t>Provozování úpraven vod a vodovodů</a:t>
            </a:r>
          </a:p>
          <a:p>
            <a:r>
              <a:rPr lang="cs-CZ" sz="3200" b="1" dirty="0" smtClean="0"/>
              <a:t>Služby péče o tělo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32839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Služby péče o tělo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Kadeřnictví, holičství</a:t>
            </a:r>
          </a:p>
          <a:p>
            <a:r>
              <a:rPr lang="cs-CZ" sz="2800" b="1" dirty="0" smtClean="0"/>
              <a:t>Pedikúra, manikúra</a:t>
            </a:r>
          </a:p>
          <a:p>
            <a:r>
              <a:rPr lang="cs-CZ" sz="2800" b="1" dirty="0" smtClean="0"/>
              <a:t>Solárium</a:t>
            </a:r>
          </a:p>
          <a:p>
            <a:r>
              <a:rPr lang="cs-CZ" sz="2800" b="1" dirty="0" smtClean="0"/>
              <a:t>Kosmetické služby</a:t>
            </a:r>
          </a:p>
          <a:p>
            <a:r>
              <a:rPr lang="cs-CZ" sz="2800" b="1" dirty="0" smtClean="0"/>
              <a:t>Masáže</a:t>
            </a:r>
          </a:p>
          <a:p>
            <a:r>
              <a:rPr lang="cs-CZ" sz="2800" b="1" dirty="0" smtClean="0"/>
              <a:t>Rekondiční a regenerační služby</a:t>
            </a:r>
          </a:p>
          <a:p>
            <a:r>
              <a:rPr lang="cs-CZ" sz="2800" b="1" dirty="0" smtClean="0"/>
              <a:t>Tetování a piercing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2467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Předpoklady pro výkon činnosti epidemiologicky závažné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b="1" dirty="0" smtClean="0"/>
              <a:t>Provozní řád schválený rozhodnutím OOVZ </a:t>
            </a:r>
          </a:p>
          <a:p>
            <a:r>
              <a:rPr lang="cs-CZ" sz="3200" b="1" dirty="0" smtClean="0"/>
              <a:t>Zdravotní průkaz</a:t>
            </a:r>
          </a:p>
          <a:p>
            <a:r>
              <a:rPr lang="cs-CZ" sz="3200" b="1" dirty="0" smtClean="0"/>
              <a:t>Znalosti nutné k ochraně veřejného zdraví </a:t>
            </a:r>
          </a:p>
          <a:p>
            <a:pPr lvl="1"/>
            <a:r>
              <a:rPr lang="cs-CZ" sz="3000" b="1" dirty="0" smtClean="0"/>
              <a:t>tzv. hygienické minimum </a:t>
            </a:r>
          </a:p>
          <a:p>
            <a:pPr lvl="1"/>
            <a:r>
              <a:rPr lang="cs-CZ" sz="3000" b="1" dirty="0" smtClean="0"/>
              <a:t>namátkové ověřování znalostí v rámci </a:t>
            </a:r>
          </a:p>
          <a:p>
            <a:pPr marL="457200" lvl="1" indent="0">
              <a:buNone/>
            </a:pPr>
            <a:r>
              <a:rPr lang="cs-CZ" sz="3000" b="1" dirty="0" smtClean="0"/>
              <a:t>   výkonu státního dozoru </a:t>
            </a:r>
          </a:p>
          <a:p>
            <a:pPr lvl="1"/>
            <a:r>
              <a:rPr lang="cs-CZ" sz="3000" b="1" dirty="0" smtClean="0"/>
              <a:t>při zjištění neznalosti přezkoušení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209571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Znalosti nutné k ochraně veřejného zdraví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Zásady osobní hygieny pracovníků</a:t>
            </a:r>
          </a:p>
          <a:p>
            <a:r>
              <a:rPr lang="cs-CZ" sz="2400" b="1" dirty="0" smtClean="0"/>
              <a:t>Zásady sanitace, technologie výroby, přepravy, skladování a uvádění do oběhu epidemiologicky závažných potravin</a:t>
            </a:r>
          </a:p>
          <a:p>
            <a:r>
              <a:rPr lang="cs-CZ" sz="2400" b="1" dirty="0" smtClean="0"/>
              <a:t>Alimentární nákazy a otravy z potravin – základní znalosti o jejich epidemiologii a prevenci</a:t>
            </a:r>
          </a:p>
          <a:p>
            <a:r>
              <a:rPr lang="cs-CZ" sz="2400" b="1" dirty="0" smtClean="0"/>
              <a:t>Speciální hygienická problematika podle příslušné činnosti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2670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 podrobit se lékařskému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V případě průjmového, hnisavého nebo horečnatého onemocnění </a:t>
            </a:r>
          </a:p>
          <a:p>
            <a:r>
              <a:rPr lang="cs-CZ" sz="2800" b="1" dirty="0" smtClean="0"/>
              <a:t>V případě epidemiologicky významného kontaktu s nemocným průjmovým onemocněním, virovou hepatitidou nebo jiným závažným infekčním onemocněním na pracovišti, v domácnosti nebo v místě jejího pobytu</a:t>
            </a:r>
            <a:endParaRPr 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13621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193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Faseta</vt:lpstr>
      <vt:lpstr>Epidemiologicky  rizikové činnosti</vt:lpstr>
      <vt:lpstr>     Legislativa</vt:lpstr>
      <vt:lpstr>   Činnosti epidemiologicky závažné</vt:lpstr>
      <vt:lpstr>   Služby péče o tělo</vt:lpstr>
      <vt:lpstr>Předpoklady pro výkon činnosti epidemiologicky závažné</vt:lpstr>
      <vt:lpstr>Znalosti nutné k ochraně veřejného zdraví</vt:lpstr>
      <vt:lpstr>Povinnost podrobit se lékařskému vyšetření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Epidemiologicky závažné činnosti</dc:title>
  <dc:creator>Miroslava Zavřelová</dc:creator>
  <cp:lastModifiedBy>Miroslava Zavřelová</cp:lastModifiedBy>
  <cp:revision>14</cp:revision>
  <dcterms:created xsi:type="dcterms:W3CDTF">2017-05-09T15:23:51Z</dcterms:created>
  <dcterms:modified xsi:type="dcterms:W3CDTF">2017-05-10T13:23:15Z</dcterms:modified>
</cp:coreProperties>
</file>