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3" r:id="rId1"/>
  </p:sldMasterIdLst>
  <p:notesMasterIdLst>
    <p:notesMasterId r:id="rId49"/>
  </p:notesMasterIdLst>
  <p:handoutMasterIdLst>
    <p:handoutMasterId r:id="rId50"/>
  </p:handoutMasterIdLst>
  <p:sldIdLst>
    <p:sldId id="256" r:id="rId2"/>
    <p:sldId id="259" r:id="rId3"/>
    <p:sldId id="257" r:id="rId4"/>
    <p:sldId id="272" r:id="rId5"/>
    <p:sldId id="273" r:id="rId6"/>
    <p:sldId id="274" r:id="rId7"/>
    <p:sldId id="275" r:id="rId8"/>
    <p:sldId id="276" r:id="rId9"/>
    <p:sldId id="277" r:id="rId10"/>
    <p:sldId id="287" r:id="rId11"/>
    <p:sldId id="286" r:id="rId12"/>
    <p:sldId id="288" r:id="rId13"/>
    <p:sldId id="289" r:id="rId14"/>
    <p:sldId id="290" r:id="rId15"/>
    <p:sldId id="282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1" r:id="rId24"/>
    <p:sldId id="299" r:id="rId25"/>
    <p:sldId id="300" r:id="rId26"/>
    <p:sldId id="301" r:id="rId27"/>
    <p:sldId id="278" r:id="rId28"/>
    <p:sldId id="279" r:id="rId29"/>
    <p:sldId id="305" r:id="rId30"/>
    <p:sldId id="306" r:id="rId31"/>
    <p:sldId id="280" r:id="rId32"/>
    <p:sldId id="302" r:id="rId33"/>
    <p:sldId id="284" r:id="rId34"/>
    <p:sldId id="303" r:id="rId35"/>
    <p:sldId id="304" r:id="rId36"/>
    <p:sldId id="285" r:id="rId37"/>
    <p:sldId id="307" r:id="rId38"/>
    <p:sldId id="312" r:id="rId39"/>
    <p:sldId id="309" r:id="rId40"/>
    <p:sldId id="314" r:id="rId41"/>
    <p:sldId id="315" r:id="rId42"/>
    <p:sldId id="316" r:id="rId43"/>
    <p:sldId id="317" r:id="rId44"/>
    <p:sldId id="310" r:id="rId45"/>
    <p:sldId id="318" r:id="rId46"/>
    <p:sldId id="311" r:id="rId47"/>
    <p:sldId id="313" r:id="rId48"/>
  </p:sldIdLst>
  <p:sldSz cx="12192000" cy="6858000"/>
  <p:notesSz cx="9144000" cy="6858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Střední styl 3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9635"/>
  </p:normalViewPr>
  <p:slideViewPr>
    <p:cSldViewPr snapToGrid="0" snapToObjects="1">
      <p:cViewPr varScale="1">
        <p:scale>
          <a:sx n="93" d="100"/>
          <a:sy n="93" d="100"/>
        </p:scale>
        <p:origin x="1224" y="19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68FEA-8F85-7946-9817-7642E99A0EBF}" type="datetimeFigureOut">
              <a:rPr lang="cs-CZ" smtClean="0"/>
              <a:t>10.03.19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F1331-5D8D-C048-BA86-671DA38CA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29225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DC1DF-2E64-2F40-8FEE-F1D70CE2092B}" type="datetimeFigureOut">
              <a:rPr lang="cs-CZ" smtClean="0"/>
              <a:t>10.03.19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9D373-3B10-0F41-9191-62CBE308F2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042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Cytosi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s.wikipedia.org/wiki/Guanin" TargetMode="External"/><Relationship Id="rId4" Type="http://schemas.openxmlformats.org/officeDocument/2006/relationships/hyperlink" Target="https://cs.wikipedia.org/wiki/Adenin" TargetMode="Externa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etika-biologie.cz/centromera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6599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Zvýšený výskyt rakoviny </a:t>
            </a:r>
            <a:r>
              <a:rPr lang="cs-CZ"/>
              <a:t>štítné žlázy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1175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Nejvíce jsou tedy zasaženy tkáně s větším počtem mitoticky aktivních buněk</a:t>
            </a:r>
            <a:r>
              <a:rPr lang="cs-CZ" baseline="0" dirty="0"/>
              <a:t> – lymfoidní b, Hematopoetické b., zárodečný epitel a sliznice; nejméně nervové b., svalové a pojivové b.</a:t>
            </a:r>
            <a:r>
              <a:rPr lang="cs-CZ" dirty="0"/>
              <a:t> </a:t>
            </a:r>
          </a:p>
          <a:p>
            <a:r>
              <a:rPr lang="cs-CZ" dirty="0"/>
              <a:t>Rané</a:t>
            </a:r>
            <a:r>
              <a:rPr lang="cs-CZ" baseline="0" dirty="0"/>
              <a:t> stádia vývoje plodu - abort </a:t>
            </a:r>
          </a:p>
          <a:p>
            <a:endParaRPr lang="cs-CZ" baseline="0" dirty="0"/>
          </a:p>
          <a:p>
            <a:r>
              <a:rPr lang="cs-CZ" baseline="0" dirty="0"/>
              <a:t>klidové </a:t>
            </a:r>
            <a:r>
              <a:rPr lang="cs-CZ" baseline="0" dirty="0" err="1"/>
              <a:t>oocyty</a:t>
            </a:r>
            <a:r>
              <a:rPr lang="cs-CZ" baseline="0" dirty="0"/>
              <a:t> – malá vnímavost k indukci mutací ionizujícím zářením</a:t>
            </a:r>
          </a:p>
          <a:p>
            <a:r>
              <a:rPr lang="cs-CZ" baseline="0" dirty="0"/>
              <a:t>• spermie – vnímavější, mutace se akumulují ve zrajících spermatogoniích(250 rad – přechodná sterilita, 500 – 600 rad – trvalá sterilita)</a:t>
            </a:r>
          </a:p>
          <a:p>
            <a:endParaRPr lang="cs-CZ" baseline="0" dirty="0"/>
          </a:p>
          <a:p>
            <a:r>
              <a:rPr lang="cs-CZ" baseline="0" dirty="0"/>
              <a:t>Hydrolýza vody – HO hydroxylový radikál, H+ vodíkový radikál – snadno vstupují do řady reakcí</a:t>
            </a:r>
          </a:p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374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Akutní</a:t>
            </a:r>
            <a:r>
              <a:rPr lang="cs-CZ" baseline="0" dirty="0"/>
              <a:t> nemoc z ozáření: </a:t>
            </a:r>
            <a:endParaRPr lang="cs-CZ" dirty="0"/>
          </a:p>
          <a:p>
            <a:r>
              <a:rPr lang="cs-CZ" dirty="0"/>
              <a:t>Dřeňová forma (3-5 </a:t>
            </a:r>
            <a:r>
              <a:rPr lang="cs-CZ" dirty="0" err="1"/>
              <a:t>Gy</a:t>
            </a:r>
            <a:r>
              <a:rPr lang="cs-CZ" dirty="0"/>
              <a:t>)</a:t>
            </a:r>
          </a:p>
          <a:p>
            <a:r>
              <a:rPr lang="cs-CZ" dirty="0"/>
              <a:t>• nad 300 rad – těžké postižení kostní dřeně</a:t>
            </a:r>
          </a:p>
          <a:p>
            <a:r>
              <a:rPr lang="cs-CZ" dirty="0"/>
              <a:t>útlum krvetvorby – postižení kmenových buněk krvetvorby v kostní dřeni</a:t>
            </a:r>
          </a:p>
          <a:p>
            <a:r>
              <a:rPr lang="cs-CZ" dirty="0"/>
              <a:t>• nevolnost, skleslost, bolesti hlavy</a:t>
            </a:r>
          </a:p>
          <a:p>
            <a:r>
              <a:rPr lang="cs-CZ" dirty="0"/>
              <a:t>• po období latence přicházejí projevy mikrobiálního rozsevu a krvácení</a:t>
            </a:r>
          </a:p>
          <a:p>
            <a:endParaRPr lang="cs-CZ" dirty="0"/>
          </a:p>
          <a:p>
            <a:r>
              <a:rPr lang="cs-CZ" dirty="0"/>
              <a:t>Střevní forma (kolem 8 </a:t>
            </a:r>
            <a:r>
              <a:rPr lang="cs-CZ" dirty="0" err="1"/>
              <a:t>Gy</a:t>
            </a:r>
            <a:r>
              <a:rPr lang="cs-CZ" dirty="0"/>
              <a:t> a vyšší)</a:t>
            </a:r>
          </a:p>
          <a:p>
            <a:r>
              <a:rPr lang="cs-CZ" dirty="0"/>
              <a:t>• kritickým orgánem je sliznice tenkého střeva</a:t>
            </a:r>
          </a:p>
          <a:p>
            <a:r>
              <a:rPr lang="cs-CZ" dirty="0"/>
              <a:t>• příznaky výraznější, závažné obtíže se objevují už 4.- 6. den po ozáření</a:t>
            </a:r>
          </a:p>
          <a:p>
            <a:r>
              <a:rPr lang="cs-CZ" dirty="0"/>
              <a:t>• krvavé průjmy, příznaky proděravění střevní výstelky</a:t>
            </a:r>
          </a:p>
          <a:p>
            <a:endParaRPr lang="cs-CZ" dirty="0"/>
          </a:p>
          <a:p>
            <a:r>
              <a:rPr lang="cs-CZ" dirty="0"/>
              <a:t>Nervová forma (desítky </a:t>
            </a:r>
            <a:r>
              <a:rPr lang="cs-CZ" dirty="0" err="1"/>
              <a:t>Gy</a:t>
            </a:r>
            <a:r>
              <a:rPr lang="cs-CZ" dirty="0"/>
              <a:t>)</a:t>
            </a:r>
          </a:p>
          <a:p>
            <a:r>
              <a:rPr lang="cs-CZ" dirty="0"/>
              <a:t>psychická dezorientace, zmatenost, křeče, bezvědomí, smrt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226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Thalidomid - 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uspávání a uklidnění, potlačoval bolest hlavy a léčil nachlazení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5475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Angiosarkom</a:t>
            </a:r>
            <a:r>
              <a:rPr lang="cs-CZ" baseline="0" dirty="0"/>
              <a:t> – zhoubný nádor jater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9771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Dusičnany jsou nebezpečné pro kojence – dusitany se naváží</a:t>
            </a:r>
            <a:r>
              <a:rPr lang="cs-CZ" baseline="0" dirty="0"/>
              <a:t> na krevní barvivo a vznikne </a:t>
            </a:r>
            <a:r>
              <a:rPr lang="cs-CZ" baseline="0" dirty="0" err="1"/>
              <a:t>methemoglobin</a:t>
            </a:r>
            <a:r>
              <a:rPr lang="cs-CZ" baseline="0" dirty="0"/>
              <a:t> – není schopný vázat kyslík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79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PCB - tuky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045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892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9571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2514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Jevy stoprocentně genetické – cystická </a:t>
            </a:r>
            <a:r>
              <a:rPr lang="cs-CZ" dirty="0" err="1"/>
              <a:t>fibroza</a:t>
            </a:r>
            <a:r>
              <a:rPr lang="cs-CZ" dirty="0"/>
              <a:t>,</a:t>
            </a:r>
            <a:r>
              <a:rPr lang="cs-CZ" baseline="0" dirty="0"/>
              <a:t> Downův syndrom, pohlaví, krevní skupiny</a:t>
            </a:r>
          </a:p>
          <a:p>
            <a:r>
              <a:rPr lang="cs-CZ" baseline="0" dirty="0"/>
              <a:t>Tělesná výška –&gt; Diabetes –&gt; Nádorové onemocnění -&gt; tělesná váha -&gt; infekce -&gt; zásah bleskem (100% prostředí)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05518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5407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0708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63243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Weissmannova</a:t>
            </a:r>
            <a:r>
              <a:rPr lang="cs-CZ" dirty="0"/>
              <a:t> bariéra</a:t>
            </a:r>
          </a:p>
          <a:p>
            <a:r>
              <a:rPr lang="cs-CZ" dirty="0"/>
              <a:t>Genetická mozaika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0906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5584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triplet „CAG", tj. 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Cytosin"/>
              </a:rPr>
              <a:t>cytosin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Adenin"/>
              </a:rPr>
              <a:t>adenin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cs-C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Guanin"/>
              </a:rPr>
              <a:t>guanin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na genu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Huntingtin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který nalezneme na kratším rameni 4. chromosomu (4p16.3)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1177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45955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Der(14;21)</a:t>
            </a:r>
          </a:p>
          <a:p>
            <a:r>
              <a:rPr lang="cs-CZ" dirty="0" err="1"/>
              <a:t>Philadelfský</a:t>
            </a:r>
            <a:r>
              <a:rPr lang="cs-CZ" dirty="0"/>
              <a:t> </a:t>
            </a:r>
            <a:r>
              <a:rPr lang="cs-CZ" dirty="0" err="1"/>
              <a:t>hromozom</a:t>
            </a:r>
            <a:r>
              <a:rPr lang="cs-CZ" dirty="0"/>
              <a:t> tra(9;22)</a:t>
            </a:r>
            <a:r>
              <a:rPr lang="cs-CZ" baseline="0" dirty="0"/>
              <a:t> – reciproká</a:t>
            </a:r>
          </a:p>
          <a:p>
            <a:r>
              <a:rPr lang="cs-CZ" baseline="0" dirty="0"/>
              <a:t>T(13;14) - nejčastější</a:t>
            </a:r>
          </a:p>
          <a:p>
            <a:endParaRPr lang="cs-CZ" baseline="0" dirty="0"/>
          </a:p>
          <a:p>
            <a:r>
              <a:rPr lang="cs-CZ" dirty="0"/>
              <a:t>Duplikace</a:t>
            </a:r>
            <a:r>
              <a:rPr lang="cs-CZ" baseline="0" dirty="0"/>
              <a:t> - </a:t>
            </a:r>
            <a:r>
              <a:rPr lang="cs-CZ" dirty="0"/>
              <a:t>Znásobení úseku chromozomu. Může být způsobeno 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nerovnoměrným crossing-overem</a:t>
            </a:r>
            <a:r>
              <a:rPr lang="cs-CZ" dirty="0"/>
              <a:t>, jehož následkem dojde na jednom chromozomu k duplikaci sledovaného úseku, zatímco na druhém je tentýž úsek </a:t>
            </a:r>
            <a:r>
              <a:rPr lang="cs-CZ" dirty="0" err="1"/>
              <a:t>deletován</a:t>
            </a:r>
            <a:r>
              <a:rPr lang="cs-CZ" dirty="0"/>
              <a:t> (vizte níže).</a:t>
            </a:r>
            <a:r>
              <a:rPr lang="cs-CZ" dirty="0" err="1"/>
              <a:t>DeleceČást</a:t>
            </a:r>
            <a:r>
              <a:rPr lang="cs-CZ" dirty="0"/>
              <a:t> chromozomu chybí. </a:t>
            </a:r>
            <a:r>
              <a:rPr lang="cs-CZ" dirty="0" err="1"/>
              <a:t>Deletován</a:t>
            </a:r>
            <a:r>
              <a:rPr lang="cs-CZ" dirty="0"/>
              <a:t> může být konec raménka (potom jde o terminální deleci) nebo střední část některého z ramének chromozomu (intersticiální delece). </a:t>
            </a:r>
          </a:p>
          <a:p>
            <a:endParaRPr lang="cs-CZ" dirty="0"/>
          </a:p>
          <a:p>
            <a:r>
              <a:rPr lang="cs-CZ" dirty="0"/>
              <a:t>Delece - vznikají jako následek chromozomální nestability nebo nerovnoměrného crossing-overu (viz výše).</a:t>
            </a:r>
          </a:p>
          <a:p>
            <a:endParaRPr lang="cs-CZ" dirty="0"/>
          </a:p>
          <a:p>
            <a:r>
              <a:rPr lang="cs-CZ" dirty="0"/>
              <a:t>Inzerce- Inzerce vzniká jako následek minimálně 3 chromozomálních zlomů, kdy dojde k začlenění části chromozomu (</a:t>
            </a:r>
            <a:r>
              <a:rPr lang="cs-CZ" dirty="0" err="1"/>
              <a:t>vyštěpené</a:t>
            </a:r>
            <a:r>
              <a:rPr lang="cs-CZ" dirty="0"/>
              <a:t> z určitého chromozomu) do jiného chromozomu.</a:t>
            </a:r>
          </a:p>
          <a:p>
            <a:endParaRPr lang="cs-CZ" dirty="0"/>
          </a:p>
          <a:p>
            <a:r>
              <a:rPr lang="cs-CZ" dirty="0"/>
              <a:t>Inverze- Při inverzi dochází vlivem chromozomové nestability k </a:t>
            </a:r>
            <a:r>
              <a:rPr lang="cs-CZ" dirty="0" err="1"/>
              <a:t>vyštěpení</a:t>
            </a:r>
            <a:r>
              <a:rPr lang="cs-CZ" dirty="0"/>
              <a:t> části chromosomu, jejímu převrácení a následnému napojení. Například následkem inverze na chromozomu s původní sekvencí A-B-</a:t>
            </a:r>
            <a:r>
              <a:rPr lang="cs-CZ" b="1" dirty="0"/>
              <a:t>C-D-E-F</a:t>
            </a:r>
            <a:r>
              <a:rPr lang="cs-CZ" dirty="0"/>
              <a:t>-G-H by byla sekvence A-B-</a:t>
            </a:r>
            <a:r>
              <a:rPr lang="cs-CZ" b="1" dirty="0"/>
              <a:t>F-E-D-C</a:t>
            </a:r>
            <a:r>
              <a:rPr lang="cs-CZ" dirty="0"/>
              <a:t>-G-H (pokud je na invertované části chromozomu </a:t>
            </a:r>
            <a:r>
              <a:rPr lang="cs-CZ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Centromera"/>
              </a:rPr>
              <a:t>centromera</a:t>
            </a:r>
            <a:r>
              <a:rPr lang="cs-CZ" dirty="0"/>
              <a:t>, potom je inverze označována jako </a:t>
            </a:r>
            <a:r>
              <a:rPr lang="cs-CZ" dirty="0" err="1"/>
              <a:t>pericentrická</a:t>
            </a:r>
            <a:r>
              <a:rPr lang="cs-CZ" dirty="0"/>
              <a:t>; pokud na invertovaném úseku centromera není - jde o inverzi </a:t>
            </a:r>
            <a:r>
              <a:rPr lang="cs-CZ" dirty="0" err="1"/>
              <a:t>paracentrickou</a:t>
            </a:r>
            <a:r>
              <a:rPr lang="cs-CZ" dirty="0"/>
              <a:t>).</a:t>
            </a:r>
          </a:p>
          <a:p>
            <a:endParaRPr lang="cs-CZ" dirty="0"/>
          </a:p>
          <a:p>
            <a:r>
              <a:rPr lang="cs-CZ" dirty="0"/>
              <a:t>Translokace - Při translokaci je část chromozomu </a:t>
            </a:r>
            <a:r>
              <a:rPr lang="cs-CZ" dirty="0" err="1"/>
              <a:t>vyštěpena</a:t>
            </a:r>
            <a:r>
              <a:rPr lang="cs-CZ" dirty="0"/>
              <a:t> z původního chromozomu a připojena k jinému chromozomu. Translokace mohou být 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balancované</a:t>
            </a:r>
            <a:r>
              <a:rPr lang="cs-CZ" dirty="0"/>
              <a:t> (kdy je zachováno stejné množství genetické informace v buňce) nebo </a:t>
            </a: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nebalancované</a:t>
            </a:r>
            <a:r>
              <a:rPr lang="cs-CZ" dirty="0"/>
              <a:t> (kdy původní množství není dodrženo).</a:t>
            </a:r>
            <a:br>
              <a:rPr lang="cs-CZ" dirty="0"/>
            </a:b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Reciproké</a:t>
            </a:r>
            <a:r>
              <a:rPr lang="cs-CZ" dirty="0"/>
              <a:t> translokace jsou vzájemné translokace mezi dvěma nehomologními chromozomy. Chromozomy si vymění nehomologní úseky, počet chromosomů však zůstane stejný.</a:t>
            </a:r>
            <a:br>
              <a:rPr lang="cs-CZ" dirty="0"/>
            </a:br>
            <a:r>
              <a:rPr lang="cs-CZ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Robertsonské</a:t>
            </a:r>
            <a:r>
              <a:rPr lang="cs-CZ" dirty="0"/>
              <a:t> translokace jsou zvláštní případy translokace, kdy dochází k fúzi dvou akrocentrických chromozomů (po ztrátě krátkých ramen). Jedinec s takovouto balancovanou translokací má o chromozom méně, ale původní množství genetické informace - proto většinou nemá žádné fenotypové projevy. Současně má však velmi velké riziko, že jeho děti budou postiženy nebalancovanými chromozomálními aberacemi.</a:t>
            </a:r>
            <a:br>
              <a:rPr lang="cs-CZ" dirty="0"/>
            </a:br>
            <a:endParaRPr lang="cs-CZ" dirty="0"/>
          </a:p>
          <a:p>
            <a:r>
              <a:rPr lang="cs-CZ" dirty="0"/>
              <a:t>Izochromozom</a:t>
            </a:r>
            <a:r>
              <a:rPr lang="cs-CZ" baseline="0" dirty="0"/>
              <a:t> </a:t>
            </a:r>
            <a:r>
              <a:rPr lang="cs-CZ" dirty="0"/>
              <a:t>- </a:t>
            </a:r>
            <a:r>
              <a:rPr lang="cs-CZ" dirty="0" err="1"/>
              <a:t>Isochromozom</a:t>
            </a:r>
            <a:r>
              <a:rPr lang="cs-CZ" dirty="0"/>
              <a:t> je chromozom, který má pouze dlouhá, či naopak pouze krátká raménka. Vzniká chybným mitotickým rozestupem chromozomů, kdy nedojde k rozestupu chromatid, ale do jedné </a:t>
            </a:r>
            <a:r>
              <a:rPr lang="cs-CZ" dirty="0" err="1"/>
              <a:t>dceřinné</a:t>
            </a:r>
            <a:r>
              <a:rPr lang="cs-CZ" dirty="0"/>
              <a:t> buňky se dostanou obě krátká raménka a do druhé obě raménka dlouhá. </a:t>
            </a:r>
          </a:p>
          <a:p>
            <a:endParaRPr lang="cs-CZ" dirty="0"/>
          </a:p>
          <a:p>
            <a:r>
              <a:rPr lang="cs-CZ" dirty="0"/>
              <a:t>Ring chromozom - Pokud dojde u chromozomu k deleci konců obou ramének (</a:t>
            </a:r>
            <a:r>
              <a:rPr lang="cs-CZ" dirty="0" err="1"/>
              <a:t>telomer</a:t>
            </a:r>
            <a:r>
              <a:rPr lang="cs-CZ" dirty="0"/>
              <a:t>), může se tento chromozom stočit, koncové části se spojí a vznikne "kolečko" - tedy kruhový chromozom (</a:t>
            </a:r>
            <a:r>
              <a:rPr lang="cs-CZ" i="1" dirty="0"/>
              <a:t>ring chromosome</a:t>
            </a:r>
            <a:r>
              <a:rPr lang="cs-CZ" dirty="0"/>
              <a:t>).</a:t>
            </a:r>
          </a:p>
          <a:p>
            <a:endParaRPr lang="cs-CZ" dirty="0"/>
          </a:p>
          <a:p>
            <a:r>
              <a:rPr lang="cs-CZ" dirty="0"/>
              <a:t>Fragmentace - Fragmentace je krajní případ chromozomové aberace, kdy vlivem silných mutagenů a vysoké chromozomální nestability dojde k rozpadu chromozomu na fragmenty. Buňka s takovýmto chromosomem se nemůže dále mitoticky dělit a může u ní být navozena </a:t>
            </a:r>
            <a:r>
              <a:rPr lang="cs-CZ" dirty="0" err="1"/>
              <a:t>apoptóza.Marker</a:t>
            </a:r>
            <a:r>
              <a:rPr lang="cs-CZ" dirty="0"/>
              <a:t> chromozom</a:t>
            </a:r>
          </a:p>
          <a:p>
            <a:endParaRPr lang="cs-CZ" dirty="0"/>
          </a:p>
          <a:p>
            <a:r>
              <a:rPr lang="cs-CZ" dirty="0" err="1"/>
              <a:t>Marker</a:t>
            </a:r>
            <a:r>
              <a:rPr lang="cs-CZ" dirty="0"/>
              <a:t> chromozom je malý chromozomální fragment, který získal schopnost existovat samotně jako chromozom i v průběhu mitotického dělení. Musí mít tedy funkční centromeru, jako kterýkoliv jiný chromozom.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83594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Prader-Willi</a:t>
            </a:r>
            <a:r>
              <a:rPr lang="cs-CZ" dirty="0"/>
              <a:t> delece </a:t>
            </a:r>
            <a:r>
              <a:rPr lang="cs-CZ" dirty="0" err="1"/>
              <a:t>paternální</a:t>
            </a:r>
            <a:r>
              <a:rPr lang="cs-CZ" dirty="0"/>
              <a:t> chromozom – </a:t>
            </a:r>
            <a:r>
              <a:rPr lang="cs-CZ" dirty="0" err="1"/>
              <a:t>uniparentální</a:t>
            </a:r>
            <a:r>
              <a:rPr lang="cs-CZ" dirty="0"/>
              <a:t> </a:t>
            </a:r>
            <a:r>
              <a:rPr lang="cs-CZ" dirty="0" err="1"/>
              <a:t>disomie</a:t>
            </a:r>
            <a:r>
              <a:rPr lang="cs-CZ" dirty="0"/>
              <a:t> – oba chromosomy od matky.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07201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995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Variabilita je základní podmínkou evoluce života. Výsledkem genetické variability</a:t>
            </a:r>
            <a:r>
              <a:rPr lang="cs-CZ" baseline="0" dirty="0"/>
              <a:t> je individuální identita jednotlivých druhů, tedy genetická různorodost – genetická diverzita (segregace vloh do gamet, rekombinace během crossing-overu, pohlavnost a pohlavní rozmnožování, mutace DNA, chromozomů a genomu)</a:t>
            </a:r>
            <a:endParaRPr lang="cs-CZ" dirty="0"/>
          </a:p>
          <a:p>
            <a:endParaRPr lang="cs-CZ" dirty="0"/>
          </a:p>
          <a:p>
            <a:r>
              <a:rPr lang="cs-CZ" dirty="0"/>
              <a:t>Čím</a:t>
            </a:r>
            <a:r>
              <a:rPr lang="cs-CZ" baseline="0" dirty="0"/>
              <a:t> častěji se organismus rozmnožuje, tím častěji mutuje;</a:t>
            </a:r>
          </a:p>
          <a:p>
            <a:r>
              <a:rPr lang="cs-CZ" baseline="0" dirty="0"/>
              <a:t>Roste vlivem mutagenů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5549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Waddington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6132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0494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Methyl-CpG-binding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protein 2 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0509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gastrulace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00128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52176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998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3028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Mutace</a:t>
            </a:r>
            <a:r>
              <a:rPr lang="cs-CZ" baseline="0" dirty="0"/>
              <a:t> recesivní/ dominantní: mutace ztráty funkce (</a:t>
            </a:r>
            <a:r>
              <a:rPr lang="cs-CZ" baseline="0" dirty="0" err="1"/>
              <a:t>loss</a:t>
            </a:r>
            <a:r>
              <a:rPr lang="cs-CZ" baseline="0" dirty="0"/>
              <a:t> </a:t>
            </a:r>
            <a:r>
              <a:rPr lang="cs-CZ" baseline="0" dirty="0" err="1"/>
              <a:t>of</a:t>
            </a:r>
            <a:r>
              <a:rPr lang="cs-CZ" baseline="0" dirty="0"/>
              <a:t> </a:t>
            </a:r>
            <a:r>
              <a:rPr lang="cs-CZ" baseline="0" dirty="0" err="1"/>
              <a:t>function</a:t>
            </a:r>
            <a:r>
              <a:rPr lang="cs-CZ" baseline="0" dirty="0"/>
              <a:t>) – většinou recesivní (jediná alele je schopná zajistit dostatek funkčního proteinu); </a:t>
            </a:r>
            <a:r>
              <a:rPr lang="cs-CZ" baseline="0" dirty="0" err="1"/>
              <a:t>Haploinsufience</a:t>
            </a:r>
            <a:r>
              <a:rPr lang="cs-CZ" baseline="0" dirty="0"/>
              <a:t> (částeční funkce proteinu) – přímý patologický, dominantní efekt. Mutanta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5727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3,2 miliardy párů </a:t>
            </a:r>
            <a:r>
              <a:rPr lang="cs-CZ"/>
              <a:t>bazí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871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cs-CZ" baseline="0" dirty="0" err="1"/>
              <a:t>Cyklobutanové</a:t>
            </a:r>
            <a:r>
              <a:rPr lang="cs-CZ" baseline="0" dirty="0"/>
              <a:t> pyrimidinové dimery</a:t>
            </a:r>
          </a:p>
          <a:p>
            <a:pPr marL="228600" indent="-228600">
              <a:buAutoNum type="arabicPeriod"/>
            </a:pPr>
            <a:r>
              <a:rPr lang="cs-CZ" baseline="0" dirty="0"/>
              <a:t>6‘ – 4‘ fotoprodukty (UVB)</a:t>
            </a:r>
          </a:p>
          <a:p>
            <a:pPr marL="228600" indent="-228600">
              <a:buAutoNum type="arabicPeriod"/>
            </a:pPr>
            <a:r>
              <a:rPr lang="cs-CZ" baseline="0" dirty="0"/>
              <a:t>Monomerní poškození pyrimidinových </a:t>
            </a:r>
            <a:r>
              <a:rPr lang="cs-CZ" baseline="0" dirty="0" err="1"/>
              <a:t>bazí</a:t>
            </a:r>
            <a:r>
              <a:rPr lang="cs-CZ" baseline="0" dirty="0"/>
              <a:t> (cytosin hydrát)</a:t>
            </a:r>
          </a:p>
          <a:p>
            <a:pPr marL="228600" indent="-228600">
              <a:buAutoNum type="arabicPeriod"/>
            </a:pPr>
            <a:r>
              <a:rPr lang="cs-CZ" baseline="0" dirty="0"/>
              <a:t>Zlomy v DNA, křížové vazby</a:t>
            </a:r>
          </a:p>
          <a:p>
            <a:pPr marL="228600" indent="-228600">
              <a:buAutoNum type="arabicPeriod"/>
            </a:pPr>
            <a:endParaRPr lang="cs-CZ" baseline="0" dirty="0"/>
          </a:p>
          <a:p>
            <a:pPr marL="0" indent="0">
              <a:buNone/>
            </a:pPr>
            <a:r>
              <a:rPr lang="cs-CZ" dirty="0" err="1">
                <a:solidFill>
                  <a:schemeClr val="bg1"/>
                </a:solidFill>
              </a:rPr>
              <a:t>Furokumariny</a:t>
            </a:r>
            <a:r>
              <a:rPr lang="cs-CZ" dirty="0">
                <a:solidFill>
                  <a:schemeClr val="bg1"/>
                </a:solidFill>
              </a:rPr>
              <a:t> – </a:t>
            </a:r>
            <a:r>
              <a:rPr lang="cs-CZ" dirty="0" err="1">
                <a:solidFill>
                  <a:schemeClr val="bg1"/>
                </a:solidFill>
              </a:rPr>
              <a:t>psoraleny</a:t>
            </a:r>
            <a:r>
              <a:rPr lang="cs-CZ" dirty="0">
                <a:solidFill>
                  <a:schemeClr val="bg1"/>
                </a:solidFill>
              </a:rPr>
              <a:t> - </a:t>
            </a:r>
            <a:r>
              <a:rPr lang="cs-CZ" dirty="0" err="1">
                <a:solidFill>
                  <a:schemeClr val="bg1"/>
                </a:solidFill>
              </a:rPr>
              <a:t>fotochemoterapie</a:t>
            </a:r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9507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Katarakta – zákal oční čočky,</a:t>
            </a:r>
            <a:endParaRPr lang="cs-CZ" baseline="0" dirty="0"/>
          </a:p>
          <a:p>
            <a:r>
              <a:rPr lang="cs-CZ" baseline="0" dirty="0" err="1"/>
              <a:t>Fotokonjuktivismus</a:t>
            </a:r>
            <a:r>
              <a:rPr lang="cs-CZ" baseline="0" dirty="0"/>
              <a:t> (zánět spojivek)</a:t>
            </a:r>
          </a:p>
          <a:p>
            <a:endParaRPr lang="cs-CZ" baseline="0" dirty="0"/>
          </a:p>
          <a:p>
            <a:r>
              <a:rPr lang="cs-CZ" baseline="0" dirty="0" err="1"/>
              <a:t>Spinocelulární</a:t>
            </a:r>
            <a:r>
              <a:rPr lang="cs-CZ" baseline="0" dirty="0"/>
              <a:t> karcinom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188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Radioaktivita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neboli 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radioaktivní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přeměna (nepřesně 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radioaktivní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rozpad) je jev, při němž dochází k vnitřní přeměně složení nebo energetického stavu atomových jader, přičemž je zpravidla emitováno vysokoenergetické ionizující záření.</a:t>
            </a:r>
          </a:p>
          <a:p>
            <a:endParaRPr lang="cs-CZ" dirty="0"/>
          </a:p>
          <a:p>
            <a:r>
              <a:rPr lang="cs-CZ" dirty="0"/>
              <a:t>Radon – vyzařuje</a:t>
            </a:r>
            <a:r>
              <a:rPr lang="cs-CZ" baseline="0" dirty="0"/>
              <a:t> alfa částice – radioaktivní plyn rozpustný v tucích, usazuje se v kostní dřeni – leukemie; </a:t>
            </a:r>
          </a:p>
          <a:p>
            <a:r>
              <a:rPr lang="cs-CZ" baseline="0" dirty="0"/>
              <a:t>	- vyvřelé magnetické horniny a zeminy, stavební materiály, voda</a:t>
            </a:r>
          </a:p>
          <a:p>
            <a:r>
              <a:rPr lang="cs-CZ" baseline="0" dirty="0"/>
              <a:t>	- Hromadí se pod základy domu</a:t>
            </a:r>
          </a:p>
          <a:p>
            <a:r>
              <a:rPr lang="cs-CZ" dirty="0"/>
              <a:t>	- rakovina</a:t>
            </a:r>
            <a:r>
              <a:rPr lang="cs-CZ" baseline="0" dirty="0"/>
              <a:t> plic 84% kouření, 16% ozáření radonem a rozpadovými produkty, které zůstávají v plicích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D373-3B10-0F41-9191-62CBE308F2A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596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1A3163A1-2D39-AC45-95D1-006275E3CE3D}" type="datetimeFigureOut">
              <a:rPr lang="cs-CZ" smtClean="0"/>
              <a:t>10.03.19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atický 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10.03.19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10.03.19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10.03.19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10.03.19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10.03.19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10.03.19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10.03.19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10.03.19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10.03.19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10.03.19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10.03.19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10.03.19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10.03.19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10.03.19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10.03.19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63A1-2D39-AC45-95D1-006275E3CE3D}" type="datetimeFigureOut">
              <a:rPr lang="cs-CZ" smtClean="0"/>
              <a:t>10.03.19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A3163A1-2D39-AC45-95D1-006275E3CE3D}" type="datetimeFigureOut">
              <a:rPr lang="cs-CZ" smtClean="0"/>
              <a:t>10.03.19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CC1D4CCB-E95F-3845-BAF0-E9DB5E5EC9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1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78016" y="1466444"/>
            <a:ext cx="9035967" cy="2677648"/>
          </a:xfrm>
        </p:spPr>
        <p:txBody>
          <a:bodyPr/>
          <a:lstStyle/>
          <a:p>
            <a:pPr algn="ctr"/>
            <a:r>
              <a:rPr lang="cs-CZ" dirty="0"/>
              <a:t>Reakce genomu na vlivy prostředí: Vznik mutací a základy </a:t>
            </a:r>
            <a:r>
              <a:rPr lang="cs-CZ" dirty="0" err="1"/>
              <a:t>epigenetiky</a:t>
            </a:r>
            <a:r>
              <a:rPr lang="cs-CZ" dirty="0"/>
              <a:t>.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83171" y="4293659"/>
            <a:ext cx="8825658" cy="861420"/>
          </a:xfrm>
        </p:spPr>
        <p:txBody>
          <a:bodyPr/>
          <a:lstStyle/>
          <a:p>
            <a:pPr algn="ctr"/>
            <a:r>
              <a:rPr lang="cs-CZ" dirty="0"/>
              <a:t>M</a:t>
            </a:r>
            <a:r>
              <a:rPr lang="cs-CZ" cap="none" dirty="0"/>
              <a:t>gr</a:t>
            </a:r>
            <a:r>
              <a:rPr lang="cs-CZ" dirty="0"/>
              <a:t>. P</a:t>
            </a:r>
            <a:r>
              <a:rPr lang="cs-CZ" cap="none" dirty="0"/>
              <a:t>avel</a:t>
            </a:r>
            <a:r>
              <a:rPr lang="cs-CZ" dirty="0"/>
              <a:t> H</a:t>
            </a:r>
            <a:r>
              <a:rPr lang="cs-CZ" cap="none" dirty="0"/>
              <a:t>ruška</a:t>
            </a:r>
          </a:p>
          <a:p>
            <a:pPr algn="ctr"/>
            <a:r>
              <a:rPr lang="cs-CZ" dirty="0"/>
              <a:t>Ú</a:t>
            </a:r>
            <a:r>
              <a:rPr lang="cs-CZ" cap="none" dirty="0"/>
              <a:t>stav patologické fyziologie </a:t>
            </a:r>
            <a:r>
              <a:rPr lang="cs-CZ" dirty="0"/>
              <a:t>LF MU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215269" y="516835"/>
            <a:ext cx="4399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Přednáška kurzu: BVGE061 Genetika</a:t>
            </a:r>
          </a:p>
        </p:txBody>
      </p:sp>
    </p:spTree>
    <p:extLst>
      <p:ext uri="{BB962C8B-B14F-4D97-AF65-F5344CB8AC3E}">
        <p14:creationId xmlns:p14="http://schemas.microsoft.com/office/powerpoint/2010/main" val="835620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3440" b="12791"/>
          <a:stretch/>
        </p:blipFill>
        <p:spPr>
          <a:xfrm>
            <a:off x="6251782" y="2820781"/>
            <a:ext cx="5595661" cy="298173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Biologické účinky UV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797300"/>
          </a:xfrm>
        </p:spPr>
        <p:txBody>
          <a:bodyPr anchor="ctr">
            <a:normAutofit lnSpcReduction="10000"/>
          </a:bodyPr>
          <a:lstStyle/>
          <a:p>
            <a:r>
              <a:rPr lang="cs-CZ" dirty="0"/>
              <a:t>Příznivé účinky: tvorba vitamínu D, léčba některých chorob</a:t>
            </a:r>
          </a:p>
          <a:p>
            <a:r>
              <a:rPr lang="cs-CZ" dirty="0"/>
              <a:t>Škodlivé účinky: nádory kůže, předčasná stárnutí kůže, poškození očí, </a:t>
            </a:r>
            <a:r>
              <a:rPr lang="cs-CZ" dirty="0" err="1"/>
              <a:t>suprese</a:t>
            </a:r>
            <a:r>
              <a:rPr lang="cs-CZ" dirty="0"/>
              <a:t> imunitního systém</a:t>
            </a:r>
          </a:p>
          <a:p>
            <a:r>
              <a:rPr lang="cs-CZ" dirty="0"/>
              <a:t>Důležitá je ochrana před UV</a:t>
            </a:r>
          </a:p>
          <a:p>
            <a:pPr lvl="1"/>
            <a:r>
              <a:rPr lang="cs-CZ" dirty="0"/>
              <a:t>Omezení pohybu na slunci mezi 10 a 16h</a:t>
            </a:r>
          </a:p>
          <a:p>
            <a:pPr lvl="1"/>
            <a:r>
              <a:rPr lang="cs-CZ" dirty="0"/>
              <a:t>Sledování UV indexu</a:t>
            </a:r>
          </a:p>
          <a:p>
            <a:pPr lvl="1"/>
            <a:r>
              <a:rPr lang="cs-CZ" dirty="0"/>
              <a:t>Pobyt ve stínu</a:t>
            </a:r>
          </a:p>
          <a:p>
            <a:pPr lvl="1"/>
            <a:r>
              <a:rPr lang="cs-CZ" dirty="0"/>
              <a:t>Ochranný oděv + vhodné brýle</a:t>
            </a:r>
          </a:p>
          <a:p>
            <a:pPr lvl="1"/>
            <a:r>
              <a:rPr lang="cs-CZ" dirty="0"/>
              <a:t>Ochranné krémy (faktor 15+)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8115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Fyzikální faktory – ionizační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385391"/>
            <a:ext cx="8825659" cy="4124739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Radioaktivita</a:t>
            </a:r>
            <a:r>
              <a:rPr lang="cs-CZ" dirty="0"/>
              <a:t> – důsledek radiačního rozpadu, při kterém se mění stav nebo složení atomových jader nuklidů</a:t>
            </a:r>
          </a:p>
          <a:p>
            <a:r>
              <a:rPr lang="cs-CZ" b="1" dirty="0"/>
              <a:t>Ionizující záření </a:t>
            </a:r>
            <a:r>
              <a:rPr lang="cs-CZ" dirty="0"/>
              <a:t>– meziatomový pohyb elementárních částic, které mají dostatečnou energii na ionizaci atomů</a:t>
            </a:r>
          </a:p>
          <a:p>
            <a:pPr lvl="1"/>
            <a:r>
              <a:rPr lang="cs-CZ" dirty="0"/>
              <a:t>Kvanta ionizujícího záření mají tak vysokou energii, že jsou schopna vyrážet elektrony z atomového obalu a tím látku ionizovat</a:t>
            </a:r>
          </a:p>
          <a:p>
            <a:r>
              <a:rPr lang="cs-CZ" dirty="0"/>
              <a:t>Typy ionizujícího záření:</a:t>
            </a:r>
          </a:p>
          <a:p>
            <a:pPr lvl="1"/>
            <a:r>
              <a:rPr lang="cs-CZ" b="1" dirty="0"/>
              <a:t>Elektromagnetické</a:t>
            </a:r>
            <a:r>
              <a:rPr lang="cs-CZ" dirty="0"/>
              <a:t> – vzniká periodickou změnou elektrického a magnetického pole, která má původ v určitém zdroji a šíří se prostorem; hmota ve formě energie v podobě fotonu (paprsky X, </a:t>
            </a:r>
            <a:r>
              <a:rPr lang="cs-CZ" dirty="0" err="1"/>
              <a:t>gamma</a:t>
            </a:r>
            <a:r>
              <a:rPr lang="cs-CZ" dirty="0"/>
              <a:t> záření)</a:t>
            </a:r>
          </a:p>
          <a:p>
            <a:pPr lvl="1"/>
            <a:r>
              <a:rPr lang="cs-CZ" b="1" dirty="0"/>
              <a:t>Korpuskulární</a:t>
            </a:r>
            <a:r>
              <a:rPr lang="cs-CZ" dirty="0"/>
              <a:t> – proud rychle letících elementárních atomových částic (elektrony, protony, neutrony, alfa částice)</a:t>
            </a:r>
          </a:p>
          <a:p>
            <a:r>
              <a:rPr lang="cs-CZ" dirty="0"/>
              <a:t>Zdroje záření: </a:t>
            </a:r>
          </a:p>
          <a:p>
            <a:pPr lvl="1"/>
            <a:r>
              <a:rPr lang="cs-CZ" dirty="0"/>
              <a:t>Přírodní zdroje (kosmické záření, přírodní radionuklidy)</a:t>
            </a:r>
          </a:p>
          <a:p>
            <a:pPr lvl="1"/>
            <a:r>
              <a:rPr lang="cs-CZ" dirty="0"/>
              <a:t>Umělé zdroje (lékařství – RTG, radioizotopy)</a:t>
            </a:r>
          </a:p>
          <a:p>
            <a:pPr lvl="1"/>
            <a:r>
              <a:rPr lang="cs-CZ" dirty="0"/>
              <a:t>Vnější ozáření</a:t>
            </a:r>
          </a:p>
          <a:p>
            <a:pPr lvl="1"/>
            <a:r>
              <a:rPr lang="cs-CZ" dirty="0"/>
              <a:t>Vnitřní ozáření (radionuklidy v lidském těle)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447" y="4769356"/>
            <a:ext cx="2912166" cy="181002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068447" y="6302381"/>
            <a:ext cx="2335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Radonový index v ČR</a:t>
            </a:r>
          </a:p>
        </p:txBody>
      </p:sp>
    </p:spTree>
    <p:extLst>
      <p:ext uri="{BB962C8B-B14F-4D97-AF65-F5344CB8AC3E}">
        <p14:creationId xmlns:p14="http://schemas.microsoft.com/office/powerpoint/2010/main" val="564734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4210" r="-1" b="3106"/>
          <a:stretch/>
        </p:blipFill>
        <p:spPr>
          <a:xfrm>
            <a:off x="474132" y="457200"/>
            <a:ext cx="11243735" cy="5926667"/>
          </a:xfrm>
          <a:prstGeom prst="rect">
            <a:avLst/>
          </a:prstGeom>
        </p:spPr>
      </p:pic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143000" y="1295400"/>
            <a:ext cx="9982200" cy="4267200"/>
          </a:xfrm>
          <a:prstGeom prst="rect">
            <a:avLst/>
          </a:prstGeom>
          <a:solidFill>
            <a:srgbClr val="000001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61232" y="1295400"/>
            <a:ext cx="8620967" cy="855132"/>
          </a:xfrm>
        </p:spPr>
        <p:txBody>
          <a:bodyPr>
            <a:normAutofit/>
          </a:bodyPr>
          <a:lstStyle/>
          <a:p>
            <a:r>
              <a:rPr lang="cs-CZ" dirty="0"/>
              <a:t>Ionizačního záření kolem nás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27200" y="2047461"/>
            <a:ext cx="8254999" cy="3371207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Přirozená dávka je 2,5 až 3,0 </a:t>
            </a:r>
            <a:r>
              <a:rPr lang="cs-CZ" sz="1400" dirty="0" err="1">
                <a:solidFill>
                  <a:schemeClr val="bg1"/>
                </a:solidFill>
              </a:rPr>
              <a:t>mSv</a:t>
            </a:r>
            <a:r>
              <a:rPr lang="cs-CZ" sz="1400" dirty="0">
                <a:solidFill>
                  <a:schemeClr val="bg1"/>
                </a:solidFill>
              </a:rPr>
              <a:t>/rok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Limit pro pracovníka se zářením 50mSv/rok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RTG střev 4 </a:t>
            </a:r>
            <a:r>
              <a:rPr lang="cs-CZ" sz="1400" dirty="0" err="1">
                <a:solidFill>
                  <a:schemeClr val="bg1"/>
                </a:solidFill>
              </a:rPr>
              <a:t>mSv</a:t>
            </a:r>
            <a:r>
              <a:rPr lang="cs-CZ" sz="1400" dirty="0">
                <a:solidFill>
                  <a:schemeClr val="bg1"/>
                </a:solidFill>
              </a:rPr>
              <a:t>; RTG kyčlí 1,7 </a:t>
            </a:r>
            <a:r>
              <a:rPr lang="cs-CZ" sz="1400" dirty="0" err="1">
                <a:solidFill>
                  <a:schemeClr val="bg1"/>
                </a:solidFill>
              </a:rPr>
              <a:t>mSv</a:t>
            </a:r>
            <a:endParaRPr lang="cs-CZ" sz="14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3 lety nadzvukovým letadlem Praha – USA 0,38 </a:t>
            </a:r>
            <a:r>
              <a:rPr lang="cs-CZ" sz="1400" dirty="0" err="1">
                <a:solidFill>
                  <a:schemeClr val="bg1"/>
                </a:solidFill>
              </a:rPr>
              <a:t>mSv</a:t>
            </a:r>
            <a:endParaRPr lang="cs-CZ" sz="14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Hodina sledování televize 0,01 </a:t>
            </a:r>
            <a:r>
              <a:rPr lang="cs-CZ" sz="1400" dirty="0" err="1">
                <a:solidFill>
                  <a:schemeClr val="bg1"/>
                </a:solidFill>
              </a:rPr>
              <a:t>mSv</a:t>
            </a:r>
            <a:r>
              <a:rPr lang="cs-CZ" sz="1400" dirty="0">
                <a:solidFill>
                  <a:schemeClr val="bg1"/>
                </a:solidFill>
              </a:rPr>
              <a:t>/rok</a:t>
            </a:r>
          </a:p>
          <a:p>
            <a:pPr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Jaderná energetika 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Jaderná odpad (Dukovany – 56 tun ročně)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solidFill>
                  <a:schemeClr val="bg1"/>
                </a:solidFill>
              </a:rPr>
              <a:t>Havárie – únik radioaktivních látek</a:t>
            </a: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Černobyl (26.4 1986) – ekvivalent 90 atom. bomb svržených na Hirošimu; radioaktivní mrak byl zachycen pracovníky JE Dukovaný 29.4; zamoření cesiem (pol. rozpadu 30 let) a jodem (pol. r. 8 dní) – cesium v potravinovém řetězci</a:t>
            </a:r>
          </a:p>
          <a:p>
            <a:pPr lvl="2">
              <a:lnSpc>
                <a:spcPct val="90000"/>
              </a:lnSpc>
            </a:pPr>
            <a:r>
              <a:rPr lang="cs-CZ" dirty="0" err="1">
                <a:solidFill>
                  <a:schemeClr val="bg1"/>
                </a:solidFill>
              </a:rPr>
              <a:t>Fukushima</a:t>
            </a:r>
            <a:r>
              <a:rPr lang="cs-CZ" dirty="0">
                <a:solidFill>
                  <a:schemeClr val="bg1"/>
                </a:solidFill>
              </a:rPr>
              <a:t> (11.3.2011) – poškození 4 reaktorů</a:t>
            </a:r>
          </a:p>
        </p:txBody>
      </p:sp>
    </p:spTree>
    <p:extLst>
      <p:ext uri="{BB962C8B-B14F-4D97-AF65-F5344CB8AC3E}">
        <p14:creationId xmlns:p14="http://schemas.microsoft.com/office/powerpoint/2010/main" val="820968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Biologické účinky ionizačního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5984" y="2216426"/>
            <a:ext cx="4154554" cy="4462670"/>
          </a:xfrm>
        </p:spPr>
        <p:txBody>
          <a:bodyPr anchor="ctr">
            <a:normAutofit fontScale="77500" lnSpcReduction="20000"/>
          </a:bodyPr>
          <a:lstStyle/>
          <a:p>
            <a:r>
              <a:rPr lang="cs-CZ" sz="1600" b="1" dirty="0"/>
              <a:t>Přímé účinky </a:t>
            </a:r>
            <a:r>
              <a:rPr lang="cs-CZ" sz="1600" dirty="0"/>
              <a:t>– přímý zásah biologicky důležitého místa v buňce (tzv. terče) – vznik mutací</a:t>
            </a:r>
          </a:p>
          <a:p>
            <a:r>
              <a:rPr lang="cs-CZ" sz="1600" b="1" dirty="0"/>
              <a:t>Nepřímé účinky </a:t>
            </a:r>
            <a:r>
              <a:rPr lang="cs-CZ" sz="1600" dirty="0"/>
              <a:t>– poškození kritických buněčných struktur působením volných radikálů</a:t>
            </a:r>
          </a:p>
          <a:p>
            <a:r>
              <a:rPr lang="cs-CZ" sz="1600" dirty="0"/>
              <a:t>Efektem zasažení terče jsou dvouvláknové zlomy v DNA</a:t>
            </a:r>
          </a:p>
          <a:p>
            <a:r>
              <a:rPr lang="cs-CZ" sz="1600" dirty="0"/>
              <a:t>Řídké ionizující záření (𝛃, 𝛄) – průchod dvou částic stejným místem rychle po sobě = 1 zlom – poškození závisí na druhé mocnině dávky</a:t>
            </a:r>
          </a:p>
          <a:p>
            <a:r>
              <a:rPr lang="cs-CZ" sz="1600" dirty="0"/>
              <a:t>Husté ionizující záření (𝛂, neutrony, proton) – poškození je přímo úměrné dávce – jeden průchod 1 zlom</a:t>
            </a:r>
          </a:p>
          <a:p>
            <a:r>
              <a:rPr lang="cs-CZ" sz="1400" dirty="0"/>
              <a:t>1000 – 2000 poškozených bází / 1Gy</a:t>
            </a:r>
          </a:p>
          <a:p>
            <a:r>
              <a:rPr lang="cs-CZ" sz="1400" dirty="0"/>
              <a:t>500 – 1000 </a:t>
            </a:r>
            <a:r>
              <a:rPr lang="cs-CZ" sz="1400" dirty="0" err="1"/>
              <a:t>jednořetězcových</a:t>
            </a:r>
            <a:r>
              <a:rPr lang="cs-CZ" sz="1400" dirty="0"/>
              <a:t> zlomů / 1Gy</a:t>
            </a:r>
          </a:p>
          <a:p>
            <a:r>
              <a:rPr lang="cs-CZ" sz="1400" dirty="0"/>
              <a:t>40-50 dvouvláknových zlomů / 1Gy</a:t>
            </a:r>
          </a:p>
          <a:p>
            <a:r>
              <a:rPr lang="cs-CZ" sz="1600" dirty="0"/>
              <a:t>Citlivost buňky se mění v průběhu buněčného cyklu (nejvíce v raných fázích mitózy)</a:t>
            </a:r>
          </a:p>
          <a:p>
            <a:r>
              <a:rPr lang="cs-CZ" sz="1600" dirty="0"/>
              <a:t>Celotělová dávka 0,1Gy – 1 zhoubný nádor na 200 lidí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538" y="2314545"/>
            <a:ext cx="6277665" cy="386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1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Účinek ionizujícího záření na člověka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199" y="2345637"/>
            <a:ext cx="5420853" cy="3957246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6226" y="2416128"/>
            <a:ext cx="7076661" cy="4581020"/>
          </a:xfrm>
        </p:spPr>
        <p:txBody>
          <a:bodyPr anchor="ctr">
            <a:noAutofit/>
          </a:bodyPr>
          <a:lstStyle/>
          <a:p>
            <a:pPr>
              <a:lnSpc>
                <a:spcPct val="70000"/>
              </a:lnSpc>
            </a:pPr>
            <a:r>
              <a:rPr lang="cs-CZ" sz="1400" b="1" dirty="0" err="1"/>
              <a:t>Intermitotická</a:t>
            </a:r>
            <a:r>
              <a:rPr lang="cs-CZ" sz="1400" b="1" dirty="0"/>
              <a:t> smrt buňky </a:t>
            </a:r>
            <a:r>
              <a:rPr lang="cs-CZ" sz="1400" dirty="0"/>
              <a:t>– vysoké dávky záření, destrukce jaderné hmoty, porucha mitochondrií, narušení iontové rovnováhy - apoptóza, nekróza</a:t>
            </a:r>
          </a:p>
          <a:p>
            <a:pPr>
              <a:lnSpc>
                <a:spcPct val="70000"/>
              </a:lnSpc>
            </a:pPr>
            <a:r>
              <a:rPr lang="cs-CZ" sz="1400" b="1" dirty="0"/>
              <a:t>Mitotická smrt </a:t>
            </a:r>
            <a:r>
              <a:rPr lang="cs-CZ" sz="1400" dirty="0"/>
              <a:t>- zástava mitózy, fragmentace chromozomů, chromozomové aberace</a:t>
            </a:r>
          </a:p>
          <a:p>
            <a:pPr>
              <a:lnSpc>
                <a:spcPct val="70000"/>
              </a:lnSpc>
            </a:pPr>
            <a:r>
              <a:rPr lang="cs-CZ" sz="1400" b="1" dirty="0"/>
              <a:t>Zástava syntézy DNA, transkripce DNA</a:t>
            </a:r>
          </a:p>
          <a:p>
            <a:pPr>
              <a:lnSpc>
                <a:spcPct val="70000"/>
              </a:lnSpc>
            </a:pPr>
            <a:r>
              <a:rPr lang="cs-CZ" sz="1400" b="1" dirty="0"/>
              <a:t>Poškození genetického materiálu</a:t>
            </a:r>
          </a:p>
          <a:p>
            <a:pPr>
              <a:lnSpc>
                <a:spcPct val="70000"/>
              </a:lnSpc>
            </a:pPr>
            <a:endParaRPr lang="cs-CZ" sz="1400" dirty="0"/>
          </a:p>
          <a:p>
            <a:pPr>
              <a:lnSpc>
                <a:spcPct val="70000"/>
              </a:lnSpc>
            </a:pPr>
            <a:r>
              <a:rPr lang="cs-CZ" sz="1400" b="1" dirty="0"/>
              <a:t>Deterministické účinky </a:t>
            </a:r>
            <a:r>
              <a:rPr lang="cs-CZ" sz="1400" dirty="0"/>
              <a:t>– důsledkem poškození velkého počtu buněk</a:t>
            </a:r>
          </a:p>
          <a:p>
            <a:pPr lvl="1">
              <a:lnSpc>
                <a:spcPct val="70000"/>
              </a:lnSpc>
            </a:pPr>
            <a:r>
              <a:rPr lang="cs-CZ" sz="1050" dirty="0"/>
              <a:t>Akutní nemoc z ozáření</a:t>
            </a:r>
          </a:p>
          <a:p>
            <a:pPr lvl="1">
              <a:lnSpc>
                <a:spcPct val="70000"/>
              </a:lnSpc>
            </a:pPr>
            <a:r>
              <a:rPr lang="cs-CZ" sz="1050" dirty="0"/>
              <a:t>Akutní lokalizované poškození</a:t>
            </a:r>
          </a:p>
          <a:p>
            <a:pPr lvl="1">
              <a:lnSpc>
                <a:spcPct val="70000"/>
              </a:lnSpc>
            </a:pPr>
            <a:r>
              <a:rPr lang="cs-CZ" sz="1050" dirty="0"/>
              <a:t>Poškození plodu </a:t>
            </a:r>
            <a:r>
              <a:rPr lang="cs-CZ" sz="1050" i="1" dirty="0"/>
              <a:t>in </a:t>
            </a:r>
            <a:r>
              <a:rPr lang="cs-CZ" sz="1050" i="1" dirty="0" err="1"/>
              <a:t>utero</a:t>
            </a:r>
            <a:endParaRPr lang="cs-CZ" sz="1050" i="1" dirty="0"/>
          </a:p>
          <a:p>
            <a:pPr lvl="1">
              <a:lnSpc>
                <a:spcPct val="70000"/>
              </a:lnSpc>
            </a:pPr>
            <a:r>
              <a:rPr lang="cs-CZ" sz="1050" dirty="0"/>
              <a:t>Nenádorová pozdní poškození</a:t>
            </a:r>
          </a:p>
          <a:p>
            <a:pPr>
              <a:lnSpc>
                <a:spcPct val="70000"/>
              </a:lnSpc>
            </a:pPr>
            <a:r>
              <a:rPr lang="cs-CZ" sz="1400" b="1" dirty="0"/>
              <a:t>Stochastické účinky </a:t>
            </a:r>
            <a:r>
              <a:rPr lang="cs-CZ" sz="1400" dirty="0"/>
              <a:t>– důsledkem změny </a:t>
            </a:r>
            <a:br>
              <a:rPr lang="cs-CZ" sz="1400" dirty="0"/>
            </a:br>
            <a:r>
              <a:rPr lang="cs-CZ" sz="1400" dirty="0"/>
              <a:t>jedné nebo málo buněk</a:t>
            </a:r>
          </a:p>
          <a:p>
            <a:pPr lvl="1">
              <a:lnSpc>
                <a:spcPct val="70000"/>
              </a:lnSpc>
            </a:pPr>
            <a:r>
              <a:rPr lang="cs-CZ" sz="1050" dirty="0"/>
              <a:t>Zhoubné nádory</a:t>
            </a:r>
          </a:p>
          <a:p>
            <a:pPr lvl="1">
              <a:lnSpc>
                <a:spcPct val="70000"/>
              </a:lnSpc>
            </a:pPr>
            <a:r>
              <a:rPr lang="cs-CZ" sz="1050" dirty="0"/>
              <a:t>Genetické změny</a:t>
            </a:r>
          </a:p>
          <a:p>
            <a:pPr lvl="1">
              <a:lnSpc>
                <a:spcPct val="70000"/>
              </a:lnSpc>
            </a:pPr>
            <a:endParaRPr lang="cs-CZ" sz="1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673262" y="5004121"/>
            <a:ext cx="20275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cs-CZ" sz="1200" dirty="0"/>
              <a:t>Letální dávka LD</a:t>
            </a:r>
            <a:r>
              <a:rPr lang="cs-CZ" sz="1200" baseline="-25000" dirty="0"/>
              <a:t>50</a:t>
            </a:r>
            <a:endParaRPr lang="cs-CZ" sz="1200" dirty="0"/>
          </a:p>
          <a:p>
            <a:pPr marL="628650" lvl="1" indent="-171450">
              <a:buFont typeface="Arial" charset="0"/>
              <a:buChar char="•"/>
            </a:pPr>
            <a:r>
              <a:rPr lang="cs-CZ" sz="1000" dirty="0"/>
              <a:t>Člověk 4 - 5 </a:t>
            </a:r>
            <a:r>
              <a:rPr lang="cs-CZ" sz="1000" dirty="0" err="1"/>
              <a:t>Gy</a:t>
            </a:r>
            <a:endParaRPr lang="cs-CZ" sz="1000" dirty="0"/>
          </a:p>
          <a:p>
            <a:pPr marL="628650" lvl="1" indent="-171450">
              <a:buFont typeface="Arial" charset="0"/>
              <a:buChar char="•"/>
            </a:pPr>
            <a:r>
              <a:rPr lang="cs-CZ" sz="1000" dirty="0"/>
              <a:t>Pes 2,5 - 3 </a:t>
            </a:r>
            <a:r>
              <a:rPr lang="cs-CZ" sz="1000" dirty="0" err="1"/>
              <a:t>Gy</a:t>
            </a:r>
            <a:endParaRPr lang="cs-CZ" sz="1000" dirty="0"/>
          </a:p>
          <a:p>
            <a:pPr marL="628650" lvl="1" indent="-171450">
              <a:buFont typeface="Arial" charset="0"/>
              <a:buChar char="•"/>
            </a:pPr>
            <a:r>
              <a:rPr lang="cs-CZ" sz="1000" dirty="0"/>
              <a:t>Myš 7 - 10 </a:t>
            </a:r>
            <a:r>
              <a:rPr lang="cs-CZ" sz="1000" dirty="0" err="1"/>
              <a:t>Gy</a:t>
            </a:r>
            <a:endParaRPr lang="cs-CZ" sz="1000" dirty="0"/>
          </a:p>
          <a:p>
            <a:pPr marL="628650" lvl="1" indent="-171450">
              <a:buFont typeface="Arial" charset="0"/>
              <a:buChar char="•"/>
            </a:pPr>
            <a:r>
              <a:rPr lang="cs-CZ" sz="1000" dirty="0"/>
              <a:t>Hmyz 100 - 1000 </a:t>
            </a:r>
            <a:r>
              <a:rPr lang="cs-CZ" sz="1000" dirty="0" err="1"/>
              <a:t>Gy</a:t>
            </a:r>
            <a:endParaRPr lang="cs-CZ" sz="1000" dirty="0"/>
          </a:p>
          <a:p>
            <a:pPr marL="285750" indent="-285750">
              <a:buFont typeface="Arial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3130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Chemické mutageny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/>
              <a:t>Chemické mutageny </a:t>
            </a:r>
            <a:r>
              <a:rPr lang="cs-CZ" dirty="0"/>
              <a:t>– látky, které způsobují mutace podmíněné změnou struktury DNA</a:t>
            </a:r>
          </a:p>
          <a:p>
            <a:r>
              <a:rPr lang="cs-CZ" b="1" dirty="0"/>
              <a:t>Karcinogeny</a:t>
            </a:r>
            <a:r>
              <a:rPr lang="cs-CZ" dirty="0"/>
              <a:t> – látky u kterých bylo prokázáno, že po požití, vdechování nebo působení na kůži dochází k onemocnění zhoubnými nádory. Většina karcinogenních látek má zároveň i mutagenní účinky. (Př. Benzen, </a:t>
            </a:r>
            <a:r>
              <a:rPr lang="cs-CZ" dirty="0" err="1"/>
              <a:t>vinilchlorid</a:t>
            </a:r>
            <a:r>
              <a:rPr lang="cs-CZ" dirty="0"/>
              <a:t>, polycyklické a aromatické uhlovodíky, </a:t>
            </a:r>
            <a:r>
              <a:rPr lang="cs-CZ" dirty="0" err="1"/>
              <a:t>nitrosaminy</a:t>
            </a:r>
            <a:r>
              <a:rPr lang="cs-CZ" dirty="0"/>
              <a:t>, azbest atd.</a:t>
            </a:r>
            <a:r>
              <a:rPr lang="is-IS" dirty="0"/>
              <a:t>)</a:t>
            </a:r>
          </a:p>
          <a:p>
            <a:r>
              <a:rPr lang="is-IS" b="1" dirty="0"/>
              <a:t>Teratogeny</a:t>
            </a:r>
            <a:r>
              <a:rPr lang="is-IS" dirty="0"/>
              <a:t> – látky vyvolávající změny plodu během těhotenství, zejména v prvních osmi týdnech (vývojové vady, malformace). Poruchy nejsou spojeny se změnou genotypu. (př. </a:t>
            </a:r>
            <a:r>
              <a:rPr lang="cs-CZ" dirty="0"/>
              <a:t>B</a:t>
            </a:r>
            <a:r>
              <a:rPr lang="is-IS" dirty="0"/>
              <a:t>enzen, aflatoxiny, ftalany, cytostatika, některé analgetika aj.)</a:t>
            </a:r>
          </a:p>
          <a:p>
            <a:r>
              <a:rPr lang="is-IS" b="1" dirty="0"/>
              <a:t>Promutageny</a:t>
            </a:r>
            <a:r>
              <a:rPr lang="is-IS" dirty="0"/>
              <a:t> – látky vyžadující ke svému účinku metabolickou aktivitu (xenobiotika)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6638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sz="3300" dirty="0"/>
              <a:t>Mutageny přítomné v životním prostředí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585970"/>
          </a:xfrm>
        </p:spPr>
        <p:txBody>
          <a:bodyPr anchor="ctr">
            <a:normAutofit fontScale="92500" lnSpcReduction="20000"/>
          </a:bodyPr>
          <a:lstStyle/>
          <a:p>
            <a:r>
              <a:rPr lang="cs-CZ" dirty="0"/>
              <a:t>Všeobecně rozšířené mutageny</a:t>
            </a:r>
          </a:p>
          <a:p>
            <a:pPr lvl="1"/>
            <a:r>
              <a:rPr lang="cs-CZ" dirty="0"/>
              <a:t>Voda</a:t>
            </a:r>
          </a:p>
          <a:p>
            <a:pPr lvl="1"/>
            <a:r>
              <a:rPr lang="cs-CZ" dirty="0"/>
              <a:t>Vzduch</a:t>
            </a:r>
          </a:p>
          <a:p>
            <a:pPr lvl="1"/>
            <a:r>
              <a:rPr lang="cs-CZ" dirty="0"/>
              <a:t>Půda</a:t>
            </a:r>
          </a:p>
          <a:p>
            <a:r>
              <a:rPr lang="cs-CZ" dirty="0"/>
              <a:t>Profesní expozice (mutageny jen v některých provozech)</a:t>
            </a:r>
          </a:p>
          <a:p>
            <a:pPr lvl="1"/>
            <a:r>
              <a:rPr lang="cs-CZ" b="1" dirty="0"/>
              <a:t>Průmysl</a:t>
            </a:r>
            <a:r>
              <a:rPr lang="cs-CZ" dirty="0"/>
              <a:t>: vinylchlorid – </a:t>
            </a:r>
            <a:r>
              <a:rPr lang="cs-CZ" dirty="0" err="1"/>
              <a:t>angiosarkom</a:t>
            </a:r>
            <a:r>
              <a:rPr lang="cs-CZ" dirty="0"/>
              <a:t>; </a:t>
            </a:r>
            <a:r>
              <a:rPr lang="cs-CZ" dirty="0" err="1"/>
              <a:t>trichlorethylen</a:t>
            </a:r>
            <a:r>
              <a:rPr lang="cs-CZ" dirty="0"/>
              <a:t>, </a:t>
            </a:r>
            <a:r>
              <a:rPr lang="cs-CZ" dirty="0" err="1"/>
              <a:t>chlorpren</a:t>
            </a:r>
            <a:r>
              <a:rPr lang="cs-CZ" dirty="0"/>
              <a:t>, černouhelný dehet – zdroj PAU</a:t>
            </a:r>
          </a:p>
          <a:p>
            <a:pPr lvl="1"/>
            <a:r>
              <a:rPr lang="cs-CZ" b="1" dirty="0"/>
              <a:t>Zemědělství</a:t>
            </a:r>
            <a:r>
              <a:rPr lang="cs-CZ" dirty="0"/>
              <a:t>: pesticidy organofosfáty, biostimulátory</a:t>
            </a:r>
          </a:p>
          <a:p>
            <a:pPr lvl="1"/>
            <a:r>
              <a:rPr lang="cs-CZ" b="1" dirty="0"/>
              <a:t>Zdravotnictví</a:t>
            </a:r>
            <a:r>
              <a:rPr lang="cs-CZ" dirty="0"/>
              <a:t>: inhalační anestetika, cytostatika, </a:t>
            </a:r>
            <a:r>
              <a:rPr lang="cs-CZ" dirty="0" err="1"/>
              <a:t>imunosupresiva</a:t>
            </a:r>
            <a:r>
              <a:rPr lang="cs-CZ" dirty="0"/>
              <a:t>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30" y="2433830"/>
            <a:ext cx="5289432" cy="375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5663" r="-1" b="-1"/>
          <a:stretch/>
        </p:blipFill>
        <p:spPr>
          <a:xfrm>
            <a:off x="474132" y="457200"/>
            <a:ext cx="11243735" cy="5926667"/>
          </a:xfrm>
          <a:prstGeom prst="rect">
            <a:avLst/>
          </a:prstGeom>
        </p:spPr>
      </p:pic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143000" y="1295400"/>
            <a:ext cx="9982200" cy="4267200"/>
          </a:xfrm>
          <a:prstGeom prst="rect">
            <a:avLst/>
          </a:prstGeom>
          <a:solidFill>
            <a:srgbClr val="000001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1447801"/>
            <a:ext cx="8620967" cy="855132"/>
          </a:xfrm>
        </p:spPr>
        <p:txBody>
          <a:bodyPr>
            <a:normAutofit/>
          </a:bodyPr>
          <a:lstStyle/>
          <a:p>
            <a:r>
              <a:rPr lang="cs-CZ" dirty="0"/>
              <a:t>Kontaminace vody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27200" y="2446868"/>
            <a:ext cx="8254999" cy="2971800"/>
          </a:xfrm>
        </p:spPr>
        <p:txBody>
          <a:bodyPr anchor="t">
            <a:norm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Povrchová voda – pesticidy, herbicidy, dusíkaté hnojiva, insekticidy, fungicidy a jiné organické látky</a:t>
            </a:r>
          </a:p>
          <a:p>
            <a:r>
              <a:rPr lang="cs-CZ" sz="1600" dirty="0">
                <a:solidFill>
                  <a:schemeClr val="bg1"/>
                </a:solidFill>
              </a:rPr>
              <a:t>Desinfekce pitné vody chlorováním - vznik nízkomolekulárních látek – </a:t>
            </a:r>
            <a:r>
              <a:rPr lang="cs-CZ" sz="1600" dirty="0" err="1">
                <a:solidFill>
                  <a:schemeClr val="bg1"/>
                </a:solidFill>
              </a:rPr>
              <a:t>trihalomethany</a:t>
            </a:r>
            <a:r>
              <a:rPr lang="cs-CZ" sz="1600" dirty="0">
                <a:solidFill>
                  <a:schemeClr val="bg1"/>
                </a:solidFill>
              </a:rPr>
              <a:t> (chloroform, PCB, chlorbenzen, </a:t>
            </a:r>
            <a:r>
              <a:rPr lang="cs-CZ" sz="1600" dirty="0" err="1">
                <a:solidFill>
                  <a:schemeClr val="bg1"/>
                </a:solidFill>
              </a:rPr>
              <a:t>tetrachloretylen</a:t>
            </a:r>
            <a:r>
              <a:rPr lang="cs-CZ" sz="1600" dirty="0">
                <a:solidFill>
                  <a:schemeClr val="bg1"/>
                </a:solidFill>
              </a:rPr>
              <a:t> aj.)</a:t>
            </a:r>
          </a:p>
          <a:p>
            <a:r>
              <a:rPr lang="cs-CZ" sz="1600" dirty="0">
                <a:solidFill>
                  <a:schemeClr val="bg1"/>
                </a:solidFill>
              </a:rPr>
              <a:t>Zvýšená pravděpodobnost vzniku nádorů trávícího traktu a močového měchýře</a:t>
            </a:r>
          </a:p>
        </p:txBody>
      </p:sp>
    </p:spTree>
    <p:extLst>
      <p:ext uri="{BB962C8B-B14F-4D97-AF65-F5344CB8AC3E}">
        <p14:creationId xmlns:p14="http://schemas.microsoft.com/office/powerpoint/2010/main" val="1650098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4264" r="-1" b="15455"/>
          <a:stretch/>
        </p:blipFill>
        <p:spPr>
          <a:xfrm>
            <a:off x="474132" y="457200"/>
            <a:ext cx="11243735" cy="5926667"/>
          </a:xfrm>
          <a:prstGeom prst="rect">
            <a:avLst/>
          </a:prstGeom>
        </p:spPr>
      </p:pic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143000" y="1295400"/>
            <a:ext cx="9982200" cy="4267200"/>
          </a:xfrm>
          <a:prstGeom prst="rect">
            <a:avLst/>
          </a:prstGeom>
          <a:solidFill>
            <a:srgbClr val="000001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1447801"/>
            <a:ext cx="8620967" cy="855132"/>
          </a:xfrm>
        </p:spPr>
        <p:txBody>
          <a:bodyPr>
            <a:normAutofit/>
          </a:bodyPr>
          <a:lstStyle/>
          <a:p>
            <a:r>
              <a:rPr lang="cs-CZ" dirty="0"/>
              <a:t>Kontaminace ovzduší a půdy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27200" y="2196549"/>
            <a:ext cx="8254999" cy="3366052"/>
          </a:xfrm>
        </p:spPr>
        <p:txBody>
          <a:bodyPr anchor="t">
            <a:noAutofit/>
          </a:bodyPr>
          <a:lstStyle/>
          <a:p>
            <a:pPr>
              <a:lnSpc>
                <a:spcPct val="80000"/>
              </a:lnSpc>
            </a:pPr>
            <a:r>
              <a:rPr lang="cs-CZ" sz="1200" dirty="0">
                <a:solidFill>
                  <a:schemeClr val="bg1"/>
                </a:solidFill>
              </a:rPr>
              <a:t>Ovzduší:</a:t>
            </a: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Oxid siřičitý </a:t>
            </a:r>
            <a:r>
              <a:rPr lang="cs-CZ" sz="1200" dirty="0">
                <a:solidFill>
                  <a:schemeClr val="bg1"/>
                </a:solidFill>
              </a:rPr>
              <a:t>(HSO</a:t>
            </a:r>
            <a:r>
              <a:rPr lang="cs-CZ" sz="1200" baseline="-25000" dirty="0">
                <a:solidFill>
                  <a:schemeClr val="bg1"/>
                </a:solidFill>
              </a:rPr>
              <a:t>3</a:t>
            </a:r>
            <a:r>
              <a:rPr lang="cs-CZ" sz="1200" dirty="0">
                <a:solidFill>
                  <a:schemeClr val="bg1"/>
                </a:solidFill>
              </a:rPr>
              <a:t> a SO</a:t>
            </a:r>
            <a:r>
              <a:rPr lang="cs-CZ" sz="1200" baseline="-25000" dirty="0">
                <a:solidFill>
                  <a:schemeClr val="bg1"/>
                </a:solidFill>
              </a:rPr>
              <a:t>3</a:t>
            </a:r>
            <a:r>
              <a:rPr lang="cs-CZ" sz="1200" dirty="0">
                <a:solidFill>
                  <a:schemeClr val="bg1"/>
                </a:solidFill>
              </a:rPr>
              <a:t> – vysoce mutagenní)</a:t>
            </a: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Oxid dusíku</a:t>
            </a:r>
            <a:r>
              <a:rPr lang="cs-CZ" sz="1200" dirty="0">
                <a:solidFill>
                  <a:schemeClr val="bg1"/>
                </a:solidFill>
              </a:rPr>
              <a:t>, CO – automobily</a:t>
            </a:r>
          </a:p>
          <a:p>
            <a:pPr lvl="1">
              <a:lnSpc>
                <a:spcPct val="80000"/>
              </a:lnSpc>
            </a:pPr>
            <a:r>
              <a:rPr lang="cs-CZ" sz="1200" dirty="0">
                <a:solidFill>
                  <a:schemeClr val="bg1"/>
                </a:solidFill>
              </a:rPr>
              <a:t>Výskyt </a:t>
            </a:r>
            <a:r>
              <a:rPr lang="cs-CZ" sz="1200" b="1" dirty="0" err="1">
                <a:solidFill>
                  <a:schemeClr val="bg1"/>
                </a:solidFill>
              </a:rPr>
              <a:t>polyaromatických</a:t>
            </a:r>
            <a:r>
              <a:rPr lang="cs-CZ" sz="1200" b="1" dirty="0">
                <a:solidFill>
                  <a:schemeClr val="bg1"/>
                </a:solidFill>
              </a:rPr>
              <a:t> uhlovodíků </a:t>
            </a:r>
            <a:r>
              <a:rPr lang="cs-CZ" sz="1200" dirty="0">
                <a:solidFill>
                  <a:schemeClr val="bg1"/>
                </a:solidFill>
              </a:rPr>
              <a:t>(PAU), </a:t>
            </a:r>
            <a:r>
              <a:rPr lang="cs-CZ" sz="1200" b="1" dirty="0">
                <a:solidFill>
                  <a:schemeClr val="bg1"/>
                </a:solidFill>
              </a:rPr>
              <a:t>PCB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b="1" dirty="0">
                <a:solidFill>
                  <a:schemeClr val="bg1"/>
                </a:solidFill>
              </a:rPr>
              <a:t>DDT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b="1" dirty="0">
                <a:solidFill>
                  <a:schemeClr val="bg1"/>
                </a:solidFill>
              </a:rPr>
              <a:t>těžké kovy </a:t>
            </a:r>
            <a:r>
              <a:rPr lang="cs-CZ" sz="1200" dirty="0">
                <a:solidFill>
                  <a:schemeClr val="bg1"/>
                </a:solidFill>
              </a:rPr>
              <a:t>(</a:t>
            </a:r>
            <a:r>
              <a:rPr lang="cs-CZ" sz="1200" dirty="0" err="1">
                <a:solidFill>
                  <a:schemeClr val="bg1"/>
                </a:solidFill>
              </a:rPr>
              <a:t>Be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dirty="0" err="1">
                <a:solidFill>
                  <a:schemeClr val="bg1"/>
                </a:solidFill>
              </a:rPr>
              <a:t>Cr</a:t>
            </a:r>
            <a:r>
              <a:rPr lang="cs-CZ" sz="1200" dirty="0">
                <a:solidFill>
                  <a:schemeClr val="bg1"/>
                </a:solidFill>
              </a:rPr>
              <a:t>, Cd, Ni As); v průmyslových oblastech emise </a:t>
            </a:r>
            <a:r>
              <a:rPr lang="cs-CZ" sz="1200" b="1" dirty="0">
                <a:solidFill>
                  <a:schemeClr val="bg1"/>
                </a:solidFill>
              </a:rPr>
              <a:t>benzenu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b="1" dirty="0">
                <a:solidFill>
                  <a:schemeClr val="bg1"/>
                </a:solidFill>
              </a:rPr>
              <a:t>formaldehydu</a:t>
            </a:r>
            <a:r>
              <a:rPr lang="cs-CZ" sz="1200" dirty="0">
                <a:solidFill>
                  <a:schemeClr val="bg1"/>
                </a:solidFill>
              </a:rPr>
              <a:t>, benzínu, vinylchloridu, trichloretylenu</a:t>
            </a: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Přízemní ozon</a:t>
            </a:r>
            <a:r>
              <a:rPr lang="cs-CZ" sz="1200" dirty="0">
                <a:solidFill>
                  <a:schemeClr val="bg1"/>
                </a:solidFill>
              </a:rPr>
              <a:t>, polétavý prach</a:t>
            </a:r>
          </a:p>
          <a:p>
            <a:pPr lvl="1">
              <a:lnSpc>
                <a:spcPct val="80000"/>
              </a:lnSpc>
            </a:pPr>
            <a:r>
              <a:rPr lang="cs-CZ" sz="1200" dirty="0">
                <a:solidFill>
                  <a:schemeClr val="bg1"/>
                </a:solidFill>
              </a:rPr>
              <a:t>Důsledky: alergická onemocnění, nádory plic, bronchitidy, astma</a:t>
            </a:r>
          </a:p>
          <a:p>
            <a:pPr lvl="1">
              <a:lnSpc>
                <a:spcPct val="80000"/>
              </a:lnSpc>
            </a:pPr>
            <a:endParaRPr lang="cs-CZ" sz="12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1200" dirty="0">
                <a:solidFill>
                  <a:schemeClr val="bg1"/>
                </a:solidFill>
              </a:rPr>
              <a:t>Půda:</a:t>
            </a: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PAU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b="1" dirty="0">
                <a:solidFill>
                  <a:schemeClr val="bg1"/>
                </a:solidFill>
              </a:rPr>
              <a:t>rezidua pesticidů, herbicidů, insekticidů, fungicidů, růstových regulátorů, deriváty organických nitrosloučenin</a:t>
            </a: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DDT</a:t>
            </a:r>
            <a:r>
              <a:rPr lang="cs-CZ" sz="1200" dirty="0">
                <a:solidFill>
                  <a:schemeClr val="bg1"/>
                </a:solidFill>
              </a:rPr>
              <a:t> (kumulace v potravním řetězci – i v mateřském mléce)</a:t>
            </a:r>
          </a:p>
          <a:p>
            <a:pPr lvl="1">
              <a:lnSpc>
                <a:spcPct val="80000"/>
              </a:lnSpc>
            </a:pPr>
            <a:r>
              <a:rPr lang="cs-CZ" sz="1200" b="1" dirty="0">
                <a:solidFill>
                  <a:schemeClr val="bg1"/>
                </a:solidFill>
              </a:rPr>
              <a:t>Těžké kovy</a:t>
            </a:r>
          </a:p>
        </p:txBody>
      </p:sp>
    </p:spTree>
    <p:extLst>
      <p:ext uri="{BB962C8B-B14F-4D97-AF65-F5344CB8AC3E}">
        <p14:creationId xmlns:p14="http://schemas.microsoft.com/office/powerpoint/2010/main" val="1680207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Mutagenní látky v potravě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405270"/>
            <a:ext cx="8825659" cy="4045226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Toxiny produkované rostlinami – ochrana před hmyzem, houbami a animálními predátory</a:t>
            </a:r>
          </a:p>
          <a:p>
            <a:r>
              <a:rPr lang="cs-CZ" dirty="0"/>
              <a:t>V normální stravě se odhaduje 5 -10 000 různých přírodních chemických látek</a:t>
            </a:r>
          </a:p>
          <a:p>
            <a:r>
              <a:rPr lang="cs-CZ" dirty="0"/>
              <a:t>Látky vykazující karcinogenní účinky byly nalezeny např. v koření (anýz, kmín, bazalka), ovoci, zelenině, kávě, čaji, medu či v houbách</a:t>
            </a:r>
          </a:p>
          <a:p>
            <a:r>
              <a:rPr lang="cs-CZ" dirty="0" err="1"/>
              <a:t>Benzpyren</a:t>
            </a:r>
            <a:r>
              <a:rPr lang="cs-CZ" dirty="0"/>
              <a:t> a jiné PAU – opékání masa nad otevřeným ohněm; pyrolýza proteinů a aminokyselin (heterocyklické aminy)</a:t>
            </a:r>
          </a:p>
          <a:p>
            <a:r>
              <a:rPr lang="cs-CZ" dirty="0" err="1"/>
              <a:t>Nitrozosloučeniny</a:t>
            </a:r>
            <a:r>
              <a:rPr lang="cs-CZ" dirty="0"/>
              <a:t> (teplená úprava masa obsahující dusitany)</a:t>
            </a:r>
          </a:p>
          <a:p>
            <a:r>
              <a:rPr lang="cs-CZ" dirty="0"/>
              <a:t>Aflatoxiny (plesnivění potravin)</a:t>
            </a:r>
          </a:p>
          <a:p>
            <a:r>
              <a:rPr lang="cs-CZ" dirty="0"/>
              <a:t>Kofein?</a:t>
            </a:r>
          </a:p>
          <a:p>
            <a:r>
              <a:rPr lang="cs-CZ" dirty="0"/>
              <a:t>Umělá sladidla (cyklamáty, sacharin)</a:t>
            </a:r>
          </a:p>
          <a:p>
            <a:r>
              <a:rPr lang="cs-CZ" dirty="0"/>
              <a:t>Konzervační látky (</a:t>
            </a:r>
            <a:r>
              <a:rPr lang="cs-CZ" dirty="0" err="1"/>
              <a:t>nitrofurany</a:t>
            </a:r>
            <a:r>
              <a:rPr lang="cs-CZ" dirty="0"/>
              <a:t>)</a:t>
            </a:r>
          </a:p>
          <a:p>
            <a:r>
              <a:rPr lang="cs-CZ" dirty="0"/>
              <a:t>Rezidua herbicidů, pesticidů, těžkých kovů</a:t>
            </a:r>
          </a:p>
          <a:p>
            <a:r>
              <a:rPr lang="cs-CZ" dirty="0"/>
              <a:t>Mykotoxiny (aflatoxin B1, aflatoxin M1 – v mléku)</a:t>
            </a:r>
          </a:p>
          <a:p>
            <a:r>
              <a:rPr lang="cs-CZ" dirty="0"/>
              <a:t>Aditiva do potravin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920" y="3849756"/>
            <a:ext cx="32131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14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2" b="80723" l="2500" r="98000">
                        <a14:foregroundMark x1="26333" y1="19880" x2="29667" y2="20281"/>
                        <a14:foregroundMark x1="22667" y1="78514" x2="43167" y2="77510"/>
                        <a14:foregroundMark x1="37167" y1="75100" x2="57333" y2="77711"/>
                        <a14:foregroundMark x1="21500" y1="79116" x2="62833" y2="79518"/>
                        <a14:foregroundMark x1="92667" y1="56426" x2="58333" y2="79116"/>
                        <a14:foregroundMark x1="92833" y1="61044" x2="64833" y2="79116"/>
                        <a14:foregroundMark x1="93333" y1="61044" x2="66167" y2="80321"/>
                        <a14:foregroundMark x1="93000" y1="62851" x2="71333" y2="75904"/>
                        <a14:foregroundMark x1="95000" y1="45582" x2="67000" y2="6024"/>
                        <a14:foregroundMark x1="53000" y1="6827" x2="92833" y2="46386"/>
                        <a14:foregroundMark x1="72500" y1="20281" x2="87167" y2="37751"/>
                        <a14:foregroundMark x1="93000" y1="43775" x2="82500" y2="28916"/>
                        <a14:foregroundMark x1="47167" y1="7430" x2="7000" y2="8032"/>
                        <a14:foregroundMark x1="30667" y1="11044" x2="30667" y2="11446"/>
                        <a14:foregroundMark x1="7667" y1="19277" x2="15667" y2="57430"/>
                        <a14:foregroundMark x1="8667" y1="37349" x2="5500" y2="44779"/>
                        <a14:foregroundMark x1="24667" y1="36546" x2="18167" y2="47791"/>
                      </a14:backgroundRemoval>
                    </a14:imgEffect>
                  </a14:imgLayer>
                </a14:imgProps>
              </a:ext>
            </a:extLst>
          </a:blip>
          <a:srcRect b="17846"/>
          <a:stretch/>
        </p:blipFill>
        <p:spPr>
          <a:xfrm>
            <a:off x="1343526" y="163471"/>
            <a:ext cx="9577973" cy="653105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217725" y="6125495"/>
            <a:ext cx="3847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Franks</a:t>
            </a:r>
            <a:r>
              <a:rPr lang="cs-CZ" sz="1400" dirty="0"/>
              <a:t> et al. Diabetes Care 2013</a:t>
            </a:r>
          </a:p>
        </p:txBody>
      </p:sp>
    </p:spTree>
    <p:extLst>
      <p:ext uri="{BB962C8B-B14F-4D97-AF65-F5344CB8AC3E}">
        <p14:creationId xmlns:p14="http://schemas.microsoft.com/office/powerpoint/2010/main" val="792052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Aditiva v potravinách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Antioxidanty, aromatizující přísady, balící plyny, barviva, emulgátory, </a:t>
            </a:r>
            <a:r>
              <a:rPr lang="cs-CZ" dirty="0" err="1"/>
              <a:t>konzervanty</a:t>
            </a:r>
            <a:r>
              <a:rPr lang="cs-CZ" dirty="0"/>
              <a:t>, kypřící látky, kyseliny, leštící látky, nosiče a rozpouštědla, </a:t>
            </a:r>
            <a:r>
              <a:rPr lang="cs-CZ" dirty="0" err="1"/>
              <a:t>odpěnovače</a:t>
            </a:r>
            <a:endParaRPr lang="cs-CZ" dirty="0"/>
          </a:p>
          <a:p>
            <a:r>
              <a:rPr lang="cs-CZ" dirty="0"/>
              <a:t>Přijatelný denní příjem (ADI) – množství potravinářského aditiva (v mg na kg tělesné hmotnosti), kterému může být člověk vystaven, každý den po celý život, aniž by to pro něj představovalo zdravotní riziko.</a:t>
            </a:r>
          </a:p>
          <a:p>
            <a:r>
              <a:rPr lang="cs-CZ" dirty="0"/>
              <a:t>Stanovení ADI </a:t>
            </a:r>
          </a:p>
          <a:p>
            <a:pPr lvl="1"/>
            <a:r>
              <a:rPr lang="cs-CZ" dirty="0"/>
              <a:t>Pokusy na experimentálních zvířatech – stanovení nejvyšší dávky chemické látky, při které se ještě neprojeví nežádoucí účinek </a:t>
            </a:r>
          </a:p>
        </p:txBody>
      </p:sp>
    </p:spTree>
    <p:extLst>
      <p:ext uri="{BB962C8B-B14F-4D97-AF65-F5344CB8AC3E}">
        <p14:creationId xmlns:p14="http://schemas.microsoft.com/office/powerpoint/2010/main" val="1754172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3588" cy="6866790"/>
            <a:chOff x="0" y="0"/>
            <a:chExt cx="12193588" cy="6866790"/>
          </a:xfrm>
        </p:grpSpPr>
        <p:sp>
          <p:nvSpPr>
            <p:cNvPr id="9" name="Rectangle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88" y="879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037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852752" y="2783987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760914" y="180834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389" y="0"/>
              <a:ext cx="4428611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220" y="1886343"/>
            <a:ext cx="3679323" cy="3102895"/>
          </a:xfrm>
          <a:prstGeom prst="rect">
            <a:avLst/>
          </a:prstGeom>
        </p:spPr>
      </p:pic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6417160" cy="1622322"/>
          </a:xfrm>
        </p:spPr>
        <p:txBody>
          <a:bodyPr>
            <a:normAutofit/>
          </a:bodyPr>
          <a:lstStyle/>
          <a:p>
            <a:r>
              <a:rPr lang="cs-CZ" dirty="0"/>
              <a:t>Mutageny a životní styl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7917" y="1177498"/>
            <a:ext cx="6417160" cy="3811740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Kosmetika, barvy na vlasy, laky na nehty, sprchové gely, mýdla, antiperspiranty </a:t>
            </a:r>
          </a:p>
          <a:p>
            <a:r>
              <a:rPr lang="cs-CZ" dirty="0">
                <a:solidFill>
                  <a:schemeClr val="bg1"/>
                </a:solidFill>
              </a:rPr>
              <a:t>Kouření – příčina 30 % úmrtí na nádorové onemocnění 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67 karcinogenů</a:t>
            </a:r>
          </a:p>
        </p:txBody>
      </p:sp>
    </p:spTree>
    <p:extLst>
      <p:ext uri="{BB962C8B-B14F-4D97-AF65-F5344CB8AC3E}">
        <p14:creationId xmlns:p14="http://schemas.microsoft.com/office/powerpoint/2010/main" val="81921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Testy mutagenity – př. </a:t>
            </a:r>
            <a:r>
              <a:rPr lang="cs-CZ" dirty="0" err="1"/>
              <a:t>Amesův</a:t>
            </a:r>
            <a:r>
              <a:rPr lang="cs-CZ" dirty="0"/>
              <a:t> test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11983" y="2215873"/>
            <a:ext cx="5841059" cy="438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72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550" y="2775951"/>
            <a:ext cx="3763390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Biologické mutageny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 fontScale="92500" lnSpcReduction="10000"/>
          </a:bodyPr>
          <a:lstStyle/>
          <a:p>
            <a:r>
              <a:rPr lang="cs-CZ" b="1" dirty="0"/>
              <a:t>Viry</a:t>
            </a:r>
            <a:r>
              <a:rPr lang="cs-CZ" dirty="0"/>
              <a:t> – některé viry (</a:t>
            </a:r>
            <a:r>
              <a:rPr lang="cs-CZ" dirty="0" err="1"/>
              <a:t>herpesviry</a:t>
            </a:r>
            <a:r>
              <a:rPr lang="cs-CZ" dirty="0"/>
              <a:t>, </a:t>
            </a:r>
            <a:r>
              <a:rPr lang="cs-CZ" dirty="0" err="1"/>
              <a:t>hepadnaviry</a:t>
            </a:r>
            <a:r>
              <a:rPr lang="cs-CZ" dirty="0"/>
              <a:t>, adenoviry, retroviry) mají schopnost integrovat se do DNA hostitelské buňky, čímž mohou porušit sekvenci některého strukturního genu, nebo jeho regulační oblasti, promotor atd.</a:t>
            </a:r>
          </a:p>
          <a:p>
            <a:r>
              <a:rPr lang="cs-CZ" b="1" dirty="0"/>
              <a:t>Mobilní genové sekvence </a:t>
            </a:r>
            <a:r>
              <a:rPr lang="cs-CZ" dirty="0"/>
              <a:t>– </a:t>
            </a:r>
            <a:r>
              <a:rPr lang="cs-CZ" dirty="0" err="1"/>
              <a:t>transpozony</a:t>
            </a:r>
            <a:r>
              <a:rPr lang="cs-CZ" dirty="0"/>
              <a:t> a </a:t>
            </a:r>
            <a:r>
              <a:rPr lang="cs-CZ" dirty="0" err="1"/>
              <a:t>retrotranspozony</a:t>
            </a:r>
            <a:r>
              <a:rPr lang="cs-CZ" dirty="0"/>
              <a:t> – mohou působit stejným mechanismem jako retroviry – tj. inzercí na “nesprávné“ místo v genomu</a:t>
            </a:r>
          </a:p>
          <a:p>
            <a:r>
              <a:rPr lang="cs-CZ" dirty="0"/>
              <a:t>Př. </a:t>
            </a:r>
            <a:r>
              <a:rPr lang="cs-CZ" b="1" dirty="0"/>
              <a:t>HPV </a:t>
            </a:r>
            <a:r>
              <a:rPr lang="cs-CZ" dirty="0"/>
              <a:t>(lidský </a:t>
            </a:r>
            <a:r>
              <a:rPr lang="cs-CZ" dirty="0" err="1"/>
              <a:t>papilomavirus</a:t>
            </a:r>
            <a:r>
              <a:rPr lang="cs-CZ" dirty="0"/>
              <a:t>) – karcinom děložního hrdla; </a:t>
            </a:r>
            <a:r>
              <a:rPr lang="cs-CZ" b="1" dirty="0"/>
              <a:t>HHV-8</a:t>
            </a:r>
            <a:r>
              <a:rPr lang="cs-CZ" dirty="0"/>
              <a:t> (lidský </a:t>
            </a:r>
            <a:r>
              <a:rPr lang="cs-CZ" dirty="0" err="1"/>
              <a:t>herpesvirus</a:t>
            </a:r>
            <a:r>
              <a:rPr lang="cs-CZ" dirty="0"/>
              <a:t> 8) </a:t>
            </a:r>
            <a:r>
              <a:rPr lang="cs-CZ" dirty="0" err="1"/>
              <a:t>Kaposiho</a:t>
            </a:r>
            <a:r>
              <a:rPr lang="cs-CZ" dirty="0"/>
              <a:t> sarkom</a:t>
            </a:r>
          </a:p>
        </p:txBody>
      </p:sp>
    </p:spTree>
    <p:extLst>
      <p:ext uri="{BB962C8B-B14F-4D97-AF65-F5344CB8AC3E}">
        <p14:creationId xmlns:p14="http://schemas.microsoft.com/office/powerpoint/2010/main" val="1491226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4462075" cy="706964"/>
          </a:xfrm>
        </p:spPr>
        <p:txBody>
          <a:bodyPr/>
          <a:lstStyle/>
          <a:p>
            <a:r>
              <a:rPr lang="cs-CZ" dirty="0"/>
              <a:t>Nádorová onemocnění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303903" cy="3416300"/>
          </a:xfrm>
        </p:spPr>
        <p:txBody>
          <a:bodyPr/>
          <a:lstStyle/>
          <a:p>
            <a:r>
              <a:rPr lang="cs-CZ" dirty="0"/>
              <a:t>Onemocní 10 mil. lidí ročně; umírá 7 mil. lidí ročně</a:t>
            </a:r>
          </a:p>
          <a:p>
            <a:r>
              <a:rPr lang="cs-CZ" dirty="0"/>
              <a:t>Příčiny vzniku – 35 % špatné stravovací návyky, 30 % kouření, 15 % dědičné faktory, 5 % nízká pohybová aktivita, infekční agens, radiace a sluneční záření, pracovní expozice, chemické škodliviny v životní, prostředí </a:t>
            </a:r>
          </a:p>
          <a:p>
            <a:r>
              <a:rPr lang="cs-CZ" dirty="0"/>
              <a:t>Důležitá prevence – změna individuálního životního stylu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DBB04-F805-BC4B-8A76-AEBD72009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345" y="367549"/>
            <a:ext cx="4859198" cy="58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05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313" y="2353355"/>
            <a:ext cx="5606933" cy="410707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 err="1"/>
              <a:t>Antikarcinogeny</a:t>
            </a:r>
            <a:r>
              <a:rPr lang="cs-CZ" dirty="0"/>
              <a:t> - prevence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6154" y="2353355"/>
            <a:ext cx="5840159" cy="1678143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400" dirty="0"/>
              <a:t>Příjem rozmanité a vyvážené stravy</a:t>
            </a:r>
          </a:p>
          <a:p>
            <a:pPr>
              <a:lnSpc>
                <a:spcPct val="80000"/>
              </a:lnSpc>
            </a:pP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Nejvýznamnější látky: </a:t>
            </a:r>
            <a:r>
              <a:rPr lang="cs-CZ" sz="14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Polyfenoly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(</a:t>
            </a:r>
            <a:r>
              <a:rPr lang="cs-CZ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flavonoidy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fenolové kyseliny), </a:t>
            </a:r>
            <a:r>
              <a:rPr lang="cs-CZ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Terpeny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(karotenoidy, </a:t>
            </a:r>
            <a:r>
              <a:rPr lang="cs-CZ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monoterpeny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), </a:t>
            </a:r>
            <a:r>
              <a:rPr lang="cs-CZ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Sirné sloučeniny 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(</a:t>
            </a:r>
            <a:r>
              <a:rPr lang="cs-CZ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dialylsulfidy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</a:t>
            </a:r>
            <a:r>
              <a:rPr lang="cs-CZ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isothiokyanáty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), </a:t>
            </a:r>
            <a:r>
              <a:rPr lang="cs-CZ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Saponiny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(</a:t>
            </a:r>
            <a:r>
              <a:rPr lang="cs-CZ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triterpenoidy</a:t>
            </a:r>
            <a:r>
              <a:rPr lang="cs-CZ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steroidy)</a:t>
            </a:r>
            <a:endParaRPr lang="cs-CZ" sz="1400" dirty="0"/>
          </a:p>
          <a:p>
            <a:pPr>
              <a:lnSpc>
                <a:spcPct val="80000"/>
              </a:lnSpc>
            </a:pPr>
            <a:r>
              <a:rPr lang="cs-CZ" sz="1400" dirty="0"/>
              <a:t>Příklady </a:t>
            </a:r>
            <a:r>
              <a:rPr lang="cs-CZ" sz="1400" dirty="0" err="1"/>
              <a:t>antikaricinogenních</a:t>
            </a:r>
            <a:r>
              <a:rPr lang="cs-CZ" sz="1400" dirty="0"/>
              <a:t> látek a potravin:</a:t>
            </a:r>
          </a:p>
          <a:p>
            <a:pPr lvl="1">
              <a:lnSpc>
                <a:spcPct val="80000"/>
              </a:lnSpc>
            </a:pPr>
            <a:endParaRPr lang="cs-CZ" sz="13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58124" y="3717235"/>
            <a:ext cx="5516217" cy="427040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cs-CZ" sz="1300" dirty="0" err="1"/>
              <a:t>Kurkumin</a:t>
            </a:r>
            <a:r>
              <a:rPr lang="cs-CZ" sz="1300" dirty="0"/>
              <a:t> (kurkuma)</a:t>
            </a:r>
          </a:p>
          <a:p>
            <a:pPr lvl="1">
              <a:lnSpc>
                <a:spcPct val="150000"/>
              </a:lnSpc>
            </a:pPr>
            <a:r>
              <a:rPr lang="cs-CZ" sz="1300" dirty="0" err="1"/>
              <a:t>Delfinidin</a:t>
            </a:r>
            <a:r>
              <a:rPr lang="cs-CZ" sz="1300" dirty="0"/>
              <a:t> (borůvky)</a:t>
            </a:r>
          </a:p>
          <a:p>
            <a:pPr lvl="1">
              <a:lnSpc>
                <a:spcPct val="150000"/>
              </a:lnSpc>
            </a:pPr>
            <a:r>
              <a:rPr lang="cs-CZ" sz="1300" dirty="0" err="1"/>
              <a:t>Elágová</a:t>
            </a:r>
            <a:r>
              <a:rPr lang="cs-CZ" sz="1300" dirty="0"/>
              <a:t> kyselina (jahody)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Epigalaktochin-3-galát (zelený čaj)</a:t>
            </a:r>
          </a:p>
          <a:p>
            <a:pPr lvl="1">
              <a:lnSpc>
                <a:spcPct val="150000"/>
              </a:lnSpc>
            </a:pPr>
            <a:r>
              <a:rPr lang="cs-CZ" sz="1300" dirty="0" err="1"/>
              <a:t>Resveratrol</a:t>
            </a:r>
            <a:r>
              <a:rPr lang="cs-CZ" sz="1300" dirty="0"/>
              <a:t> (hrozny)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Limonen (citrón)</a:t>
            </a:r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endParaRPr lang="cs-CZ" sz="1300" dirty="0"/>
          </a:p>
          <a:p>
            <a:pPr lvl="1">
              <a:lnSpc>
                <a:spcPct val="150000"/>
              </a:lnSpc>
            </a:pPr>
            <a:r>
              <a:rPr lang="cs-CZ" sz="1300" dirty="0" err="1"/>
              <a:t>Dialylsulfid</a:t>
            </a:r>
            <a:r>
              <a:rPr lang="cs-CZ" sz="1300" dirty="0"/>
              <a:t> (česnek)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Indol-3-karbonyl (zelí)</a:t>
            </a:r>
          </a:p>
          <a:p>
            <a:pPr lvl="1">
              <a:lnSpc>
                <a:spcPct val="150000"/>
              </a:lnSpc>
            </a:pPr>
            <a:r>
              <a:rPr lang="cs-CZ" sz="1300" dirty="0" err="1"/>
              <a:t>Genistein</a:t>
            </a:r>
            <a:r>
              <a:rPr lang="cs-CZ" sz="1300" dirty="0"/>
              <a:t> (sója)</a:t>
            </a:r>
          </a:p>
          <a:p>
            <a:pPr lvl="1">
              <a:lnSpc>
                <a:spcPct val="150000"/>
              </a:lnSpc>
            </a:pPr>
            <a:r>
              <a:rPr lang="cs-CZ" sz="1300" dirty="0" err="1"/>
              <a:t>Sulforan</a:t>
            </a:r>
            <a:r>
              <a:rPr lang="cs-CZ" sz="1300" dirty="0"/>
              <a:t> (brokolice)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Lykopen (rajčata)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Vláknina</a:t>
            </a:r>
          </a:p>
          <a:p>
            <a:pPr lvl="1">
              <a:lnSpc>
                <a:spcPct val="150000"/>
              </a:lnSpc>
            </a:pPr>
            <a:r>
              <a:rPr lang="cs-CZ" sz="1300" dirty="0"/>
              <a:t>Selen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3694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303" y="3062544"/>
            <a:ext cx="5419454" cy="222197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Klasifikace mutací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500" dirty="0"/>
              <a:t>Spontánní </a:t>
            </a:r>
            <a:r>
              <a:rPr lang="cs-CZ" sz="1500" dirty="0" err="1"/>
              <a:t>x</a:t>
            </a:r>
            <a:r>
              <a:rPr lang="cs-CZ" sz="1500" dirty="0"/>
              <a:t> indukované</a:t>
            </a:r>
          </a:p>
          <a:p>
            <a:pPr>
              <a:lnSpc>
                <a:spcPct val="80000"/>
              </a:lnSpc>
            </a:pPr>
            <a:r>
              <a:rPr lang="cs-CZ" sz="1500" b="1" dirty="0"/>
              <a:t>Gametické </a:t>
            </a:r>
            <a:r>
              <a:rPr lang="cs-CZ" sz="1500" b="1" dirty="0" err="1"/>
              <a:t>x</a:t>
            </a:r>
            <a:r>
              <a:rPr lang="cs-CZ" sz="1500" b="1" dirty="0"/>
              <a:t> somatické</a:t>
            </a:r>
          </a:p>
          <a:p>
            <a:pPr>
              <a:lnSpc>
                <a:spcPct val="80000"/>
              </a:lnSpc>
            </a:pPr>
            <a:r>
              <a:rPr lang="cs-CZ" sz="1500" dirty="0"/>
              <a:t>Dominantní </a:t>
            </a:r>
            <a:r>
              <a:rPr lang="cs-CZ" sz="1500" dirty="0" err="1"/>
              <a:t>x</a:t>
            </a:r>
            <a:r>
              <a:rPr lang="cs-CZ" sz="1500" dirty="0"/>
              <a:t> recesivní (1:100)</a:t>
            </a:r>
          </a:p>
          <a:p>
            <a:pPr>
              <a:lnSpc>
                <a:spcPct val="80000"/>
              </a:lnSpc>
            </a:pPr>
            <a:endParaRPr lang="cs-CZ" sz="1500" dirty="0"/>
          </a:p>
          <a:p>
            <a:pPr>
              <a:lnSpc>
                <a:spcPct val="80000"/>
              </a:lnSpc>
            </a:pPr>
            <a:r>
              <a:rPr lang="cs-CZ" sz="1500" dirty="0"/>
              <a:t>Genové </a:t>
            </a:r>
            <a:r>
              <a:rPr lang="cs-CZ" sz="1500" dirty="0" err="1"/>
              <a:t>x</a:t>
            </a:r>
            <a:r>
              <a:rPr lang="cs-CZ" sz="1500" dirty="0"/>
              <a:t> chromozomové </a:t>
            </a:r>
            <a:r>
              <a:rPr lang="cs-CZ" sz="1500" dirty="0" err="1"/>
              <a:t>x</a:t>
            </a:r>
            <a:r>
              <a:rPr lang="cs-CZ" sz="1500" dirty="0"/>
              <a:t> genomové</a:t>
            </a:r>
          </a:p>
          <a:p>
            <a:pPr>
              <a:lnSpc>
                <a:spcPct val="80000"/>
              </a:lnSpc>
            </a:pPr>
            <a:r>
              <a:rPr lang="cs-CZ" sz="1500" dirty="0"/>
              <a:t>Účinek na fenotyp: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Morfologické mutace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Biochemické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Vitální -&gt; </a:t>
            </a:r>
            <a:r>
              <a:rPr lang="cs-CZ" sz="1500" dirty="0" err="1"/>
              <a:t>subvitální</a:t>
            </a:r>
            <a:r>
              <a:rPr lang="cs-CZ" sz="1500" dirty="0"/>
              <a:t> -&gt; </a:t>
            </a:r>
            <a:r>
              <a:rPr lang="cs-CZ" sz="1500" dirty="0" err="1"/>
              <a:t>semiletální</a:t>
            </a:r>
            <a:r>
              <a:rPr lang="cs-CZ" sz="1500" dirty="0"/>
              <a:t> -&gt; letální 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Podmíněné (např. teplotně senzitivní mutace)</a:t>
            </a:r>
          </a:p>
        </p:txBody>
      </p:sp>
    </p:spTree>
    <p:extLst>
      <p:ext uri="{BB962C8B-B14F-4D97-AF65-F5344CB8AC3E}">
        <p14:creationId xmlns:p14="http://schemas.microsoft.com/office/powerpoint/2010/main" val="1216011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768" y="803751"/>
            <a:ext cx="4791079" cy="5250498"/>
          </a:xfrm>
          <a:prstGeom prst="rect">
            <a:avLst/>
          </a:prstGeom>
        </p:spPr>
      </p:pic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3178260" cy="102023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500" dirty="0"/>
              <a:t>Gametické </a:t>
            </a:r>
            <a:r>
              <a:rPr lang="cs-CZ" sz="2500" dirty="0" err="1"/>
              <a:t>x</a:t>
            </a:r>
            <a:r>
              <a:rPr lang="cs-CZ" sz="2500" dirty="0"/>
              <a:t> somatické mutace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Gametické mutace </a:t>
            </a:r>
            <a:r>
              <a:rPr lang="cs-CZ" dirty="0">
                <a:solidFill>
                  <a:schemeClr val="bg1"/>
                </a:solidFill>
              </a:rPr>
              <a:t>vznikají v gametách nebo tkáních ze kterých se diferencují pohlavní buňky</a:t>
            </a:r>
          </a:p>
          <a:p>
            <a:r>
              <a:rPr lang="cs-CZ" b="1" dirty="0">
                <a:solidFill>
                  <a:schemeClr val="bg1"/>
                </a:solidFill>
              </a:rPr>
              <a:t>Somatické mutace </a:t>
            </a:r>
            <a:r>
              <a:rPr lang="cs-CZ" dirty="0">
                <a:solidFill>
                  <a:schemeClr val="bg1"/>
                </a:solidFill>
              </a:rPr>
              <a:t>vznikají v somatických buňkách </a:t>
            </a:r>
          </a:p>
        </p:txBody>
      </p:sp>
    </p:spTree>
    <p:extLst>
      <p:ext uri="{BB962C8B-B14F-4D97-AF65-F5344CB8AC3E}">
        <p14:creationId xmlns:p14="http://schemas.microsoft.com/office/powerpoint/2010/main" val="186734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1" name="Group 1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12" name="Oval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6700828" y="402165"/>
              <a:ext cx="506783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480" y="645107"/>
            <a:ext cx="3077419" cy="27103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068" y="3520086"/>
            <a:ext cx="2710389" cy="2710389"/>
          </a:xfrm>
          <a:prstGeom prst="rect">
            <a:avLst/>
          </a:prstGeom>
        </p:spPr>
      </p:pic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cs-CZ" dirty="0"/>
              <a:t>Genové mutace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500" dirty="0">
                <a:solidFill>
                  <a:schemeClr val="bg1"/>
                </a:solidFill>
              </a:rPr>
              <a:t>Změna nukleotidové sekvence na určitém místě (bodě) v genu – bodové mutace – kódující i nekódující oblasti genomu</a:t>
            </a:r>
          </a:p>
          <a:p>
            <a:pPr>
              <a:lnSpc>
                <a:spcPct val="80000"/>
              </a:lnSpc>
            </a:pPr>
            <a:r>
              <a:rPr lang="cs-CZ" sz="1500" b="1" dirty="0">
                <a:solidFill>
                  <a:schemeClr val="bg1"/>
                </a:solidFill>
              </a:rPr>
              <a:t>Adice (inzerce) </a:t>
            </a:r>
            <a:r>
              <a:rPr lang="cs-CZ" sz="1500" dirty="0">
                <a:solidFill>
                  <a:schemeClr val="bg1"/>
                </a:solidFill>
              </a:rPr>
              <a:t>– zařazení jednoho nebo více nadbytečných nukleotidových párů </a:t>
            </a:r>
          </a:p>
          <a:p>
            <a:pPr lvl="1">
              <a:lnSpc>
                <a:spcPct val="80000"/>
              </a:lnSpc>
            </a:pPr>
            <a:r>
              <a:rPr lang="cs-CZ" sz="1500" dirty="0">
                <a:solidFill>
                  <a:schemeClr val="bg1"/>
                </a:solidFill>
              </a:rPr>
              <a:t>Může dojit k posunu čtecího rámce</a:t>
            </a:r>
          </a:p>
          <a:p>
            <a:pPr>
              <a:lnSpc>
                <a:spcPct val="80000"/>
              </a:lnSpc>
            </a:pPr>
            <a:r>
              <a:rPr lang="cs-CZ" sz="1500" b="1" dirty="0">
                <a:solidFill>
                  <a:schemeClr val="bg1"/>
                </a:solidFill>
              </a:rPr>
              <a:t>Delece </a:t>
            </a:r>
            <a:r>
              <a:rPr lang="cs-CZ" sz="1500" dirty="0">
                <a:solidFill>
                  <a:schemeClr val="bg1"/>
                </a:solidFill>
              </a:rPr>
              <a:t>– ztráta jednoho nebo více nukleotidů původní sekvence</a:t>
            </a:r>
          </a:p>
          <a:p>
            <a:pPr lvl="1">
              <a:lnSpc>
                <a:spcPct val="80000"/>
              </a:lnSpc>
            </a:pPr>
            <a:r>
              <a:rPr lang="cs-CZ" sz="1500" dirty="0">
                <a:solidFill>
                  <a:schemeClr val="bg1"/>
                </a:solidFill>
              </a:rPr>
              <a:t>Může dojít k posunu čtecího rámce</a:t>
            </a:r>
          </a:p>
          <a:p>
            <a:pPr>
              <a:lnSpc>
                <a:spcPct val="80000"/>
              </a:lnSpc>
            </a:pPr>
            <a:r>
              <a:rPr lang="cs-CZ" sz="1500" b="1" dirty="0">
                <a:solidFill>
                  <a:schemeClr val="bg1"/>
                </a:solidFill>
              </a:rPr>
              <a:t>Substituce</a:t>
            </a:r>
            <a:r>
              <a:rPr lang="cs-CZ" sz="1500" dirty="0">
                <a:solidFill>
                  <a:schemeClr val="bg1"/>
                </a:solidFill>
              </a:rPr>
              <a:t> – záměna původní báze sekvence jinou bází</a:t>
            </a:r>
          </a:p>
          <a:p>
            <a:pPr lvl="1">
              <a:lnSpc>
                <a:spcPct val="80000"/>
              </a:lnSpc>
            </a:pPr>
            <a:r>
              <a:rPr lang="cs-CZ" sz="1500" b="1" dirty="0" err="1">
                <a:solidFill>
                  <a:schemeClr val="bg1"/>
                </a:solidFill>
              </a:rPr>
              <a:t>Tranzice</a:t>
            </a:r>
            <a:r>
              <a:rPr lang="cs-CZ" sz="1500" dirty="0">
                <a:solidFill>
                  <a:schemeClr val="bg1"/>
                </a:solidFill>
              </a:rPr>
              <a:t> – purinová báze za purinovou; pyrimidinová báze za pyrimidinovou</a:t>
            </a:r>
          </a:p>
          <a:p>
            <a:pPr lvl="1">
              <a:lnSpc>
                <a:spcPct val="80000"/>
              </a:lnSpc>
            </a:pPr>
            <a:r>
              <a:rPr lang="cs-CZ" sz="1500" b="1" dirty="0" err="1">
                <a:solidFill>
                  <a:schemeClr val="bg1"/>
                </a:solidFill>
              </a:rPr>
              <a:t>Transverze</a:t>
            </a:r>
            <a:r>
              <a:rPr lang="cs-CZ" sz="1500" dirty="0">
                <a:solidFill>
                  <a:schemeClr val="bg1"/>
                </a:solidFill>
              </a:rPr>
              <a:t> – purinová báze za pyrimidinovou nebo naopak</a:t>
            </a:r>
          </a:p>
        </p:txBody>
      </p:sp>
    </p:spTree>
    <p:extLst>
      <p:ext uri="{BB962C8B-B14F-4D97-AF65-F5344CB8AC3E}">
        <p14:creationId xmlns:p14="http://schemas.microsoft.com/office/powerpoint/2010/main" val="2841399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009" y="3174876"/>
            <a:ext cx="5060345" cy="268921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Efekt mutace na proteosyntézu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cs-CZ" b="1" dirty="0"/>
              <a:t>Mutace neměnící smysl </a:t>
            </a:r>
            <a:r>
              <a:rPr lang="cs-CZ" dirty="0"/>
              <a:t>(</a:t>
            </a:r>
            <a:r>
              <a:rPr lang="cs-CZ" dirty="0" err="1"/>
              <a:t>samesense</a:t>
            </a:r>
            <a:r>
              <a:rPr lang="cs-CZ" dirty="0"/>
              <a:t>, </a:t>
            </a:r>
            <a:r>
              <a:rPr lang="cs-CZ" dirty="0" err="1"/>
              <a:t>silent</a:t>
            </a:r>
            <a:r>
              <a:rPr lang="cs-CZ" dirty="0"/>
              <a:t> </a:t>
            </a:r>
            <a:r>
              <a:rPr lang="cs-CZ" dirty="0" err="1"/>
              <a:t>mutation</a:t>
            </a:r>
            <a:r>
              <a:rPr lang="cs-CZ" dirty="0"/>
              <a:t>) – je zařazena stejná aminokyselina (degenerace genetického kódu); substituce na třetí pozici tripletu</a:t>
            </a:r>
          </a:p>
          <a:p>
            <a:r>
              <a:rPr lang="cs-CZ" b="1" dirty="0"/>
              <a:t>Mutace měnící smysl </a:t>
            </a:r>
            <a:r>
              <a:rPr lang="cs-CZ" dirty="0"/>
              <a:t>(</a:t>
            </a:r>
            <a:r>
              <a:rPr lang="cs-CZ" dirty="0" err="1"/>
              <a:t>missense</a:t>
            </a:r>
            <a:r>
              <a:rPr lang="cs-CZ" dirty="0"/>
              <a:t> </a:t>
            </a:r>
            <a:r>
              <a:rPr lang="cs-CZ" dirty="0" err="1"/>
              <a:t>mutation</a:t>
            </a:r>
            <a:r>
              <a:rPr lang="cs-CZ" dirty="0"/>
              <a:t>) – dojde ke změně polypeptidového vlákna – zařazení odlišné aminokyseliny při proteosyntéze</a:t>
            </a:r>
          </a:p>
          <a:p>
            <a:r>
              <a:rPr lang="cs-CZ" b="1" dirty="0"/>
              <a:t>Nesmyslné mutace </a:t>
            </a:r>
            <a:r>
              <a:rPr lang="cs-CZ" dirty="0"/>
              <a:t>(nonsense </a:t>
            </a:r>
            <a:r>
              <a:rPr lang="cs-CZ" dirty="0" err="1"/>
              <a:t>mutation</a:t>
            </a:r>
            <a:r>
              <a:rPr lang="cs-CZ" dirty="0"/>
              <a:t>) – vznik předčasného terminačního kodonu – není dokončena syntéze polypeptidu</a:t>
            </a:r>
          </a:p>
        </p:txBody>
      </p:sp>
    </p:spTree>
    <p:extLst>
      <p:ext uri="{BB962C8B-B14F-4D97-AF65-F5344CB8AC3E}">
        <p14:creationId xmlns:p14="http://schemas.microsoft.com/office/powerpoint/2010/main" val="2154812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 přednášky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Mutace – genetická variabilita</a:t>
            </a:r>
          </a:p>
          <a:p>
            <a:r>
              <a:rPr lang="cs-CZ" dirty="0" err="1"/>
              <a:t>Epigenetika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7511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733" y="2805068"/>
            <a:ext cx="4345024" cy="300892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Dynamické mutace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cs-CZ" dirty="0"/>
              <a:t>Expanze </a:t>
            </a:r>
            <a:r>
              <a:rPr lang="cs-CZ" dirty="0" err="1"/>
              <a:t>repetitivních</a:t>
            </a:r>
            <a:r>
              <a:rPr lang="cs-CZ" dirty="0"/>
              <a:t> sekvencí (typicky expanze </a:t>
            </a:r>
            <a:r>
              <a:rPr lang="cs-CZ" dirty="0" err="1"/>
              <a:t>trinukleotidových</a:t>
            </a:r>
            <a:r>
              <a:rPr lang="cs-CZ" dirty="0"/>
              <a:t> repetic)</a:t>
            </a:r>
          </a:p>
          <a:p>
            <a:r>
              <a:rPr lang="cs-CZ" dirty="0"/>
              <a:t>Nepřesností při replikaci</a:t>
            </a:r>
          </a:p>
          <a:p>
            <a:r>
              <a:rPr lang="cs-CZ" dirty="0" err="1"/>
              <a:t>Premutace</a:t>
            </a:r>
            <a:r>
              <a:rPr lang="cs-CZ" dirty="0"/>
              <a:t> – dosažení kritického počtu = mutace</a:t>
            </a:r>
          </a:p>
          <a:p>
            <a:r>
              <a:rPr lang="cs-CZ" dirty="0" err="1"/>
              <a:t>Huntingtonova</a:t>
            </a:r>
            <a:r>
              <a:rPr lang="cs-CZ" dirty="0"/>
              <a:t> choroba, syndrom fragilního X chromozomu</a:t>
            </a:r>
          </a:p>
        </p:txBody>
      </p:sp>
    </p:spTree>
    <p:extLst>
      <p:ext uri="{BB962C8B-B14F-4D97-AF65-F5344CB8AC3E}">
        <p14:creationId xmlns:p14="http://schemas.microsoft.com/office/powerpoint/2010/main" val="458483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436" y="2361567"/>
            <a:ext cx="5075998" cy="409886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Chromozomové mutace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700" dirty="0"/>
              <a:t>Chromozomové aberace - změny struktury a tvaru chromozomu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Vznikají následkem chromozomální nestability (chromozomálních zlomů) působením nadměrnou expozicí jedince mutagenům nebo zhoršenou funkcí reparačních mechanismů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Lze dělit na:	</a:t>
            </a:r>
          </a:p>
          <a:p>
            <a:pPr lvl="1">
              <a:lnSpc>
                <a:spcPct val="90000"/>
              </a:lnSpc>
            </a:pPr>
            <a:r>
              <a:rPr lang="cs-CZ" sz="1700" b="1" dirty="0"/>
              <a:t>Balancované</a:t>
            </a:r>
            <a:r>
              <a:rPr lang="cs-CZ" sz="1700" dirty="0"/>
              <a:t> – zachováno původní množství genetické informace</a:t>
            </a:r>
          </a:p>
          <a:p>
            <a:pPr lvl="1">
              <a:lnSpc>
                <a:spcPct val="90000"/>
              </a:lnSpc>
            </a:pPr>
            <a:r>
              <a:rPr lang="cs-CZ" sz="1700" b="1" dirty="0"/>
              <a:t>Nebalancované</a:t>
            </a:r>
            <a:r>
              <a:rPr lang="cs-CZ" sz="1700" dirty="0"/>
              <a:t> – není zachováno původní množství genetické informace</a:t>
            </a:r>
          </a:p>
        </p:txBody>
      </p:sp>
    </p:spTree>
    <p:extLst>
      <p:ext uri="{BB962C8B-B14F-4D97-AF65-F5344CB8AC3E}">
        <p14:creationId xmlns:p14="http://schemas.microsoft.com/office/powerpoint/2010/main" val="36675464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285" y="4924691"/>
            <a:ext cx="3963522" cy="1575500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t="6545" r="27969" b="1399"/>
          <a:stretch/>
        </p:blipFill>
        <p:spPr>
          <a:xfrm>
            <a:off x="4353610" y="2336473"/>
            <a:ext cx="4331591" cy="2615682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Chromozomové aberace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499"/>
            <a:ext cx="6397313" cy="3691041"/>
          </a:xfrm>
        </p:spPr>
        <p:txBody>
          <a:bodyPr anchor="ctr">
            <a:normAutofit fontScale="92500" lnSpcReduction="20000"/>
          </a:bodyPr>
          <a:lstStyle/>
          <a:p>
            <a:r>
              <a:rPr lang="cs-CZ" dirty="0"/>
              <a:t>Delece</a:t>
            </a:r>
          </a:p>
          <a:p>
            <a:r>
              <a:rPr lang="cs-CZ" dirty="0"/>
              <a:t>Duplikace  </a:t>
            </a:r>
          </a:p>
          <a:p>
            <a:r>
              <a:rPr lang="cs-CZ" dirty="0"/>
              <a:t>Inzerce</a:t>
            </a:r>
          </a:p>
          <a:p>
            <a:r>
              <a:rPr lang="cs-CZ" dirty="0"/>
              <a:t>Inverze</a:t>
            </a:r>
          </a:p>
          <a:p>
            <a:r>
              <a:rPr lang="cs-CZ" dirty="0"/>
              <a:t>Translokace </a:t>
            </a:r>
          </a:p>
          <a:p>
            <a:pPr lvl="1"/>
            <a:r>
              <a:rPr lang="cs-CZ" dirty="0"/>
              <a:t>Reciproké translokace</a:t>
            </a:r>
          </a:p>
          <a:p>
            <a:pPr lvl="1"/>
            <a:r>
              <a:rPr lang="cs-CZ" dirty="0" err="1"/>
              <a:t>Robertsonské</a:t>
            </a:r>
            <a:r>
              <a:rPr lang="cs-CZ" dirty="0"/>
              <a:t> translokace</a:t>
            </a:r>
          </a:p>
          <a:p>
            <a:r>
              <a:rPr lang="cs-CZ" dirty="0"/>
              <a:t>Izochromozom</a:t>
            </a:r>
          </a:p>
          <a:p>
            <a:r>
              <a:rPr lang="cs-CZ" dirty="0"/>
              <a:t>Ring chromozom</a:t>
            </a:r>
          </a:p>
          <a:p>
            <a:r>
              <a:rPr lang="cs-CZ" dirty="0"/>
              <a:t>Fragmentace</a:t>
            </a:r>
          </a:p>
          <a:p>
            <a:r>
              <a:rPr lang="cs-CZ" dirty="0" err="1"/>
              <a:t>Marker</a:t>
            </a:r>
            <a:r>
              <a:rPr lang="cs-CZ" dirty="0"/>
              <a:t> chromozom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7807" y="2309009"/>
            <a:ext cx="2801959" cy="215673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7808" y="4465741"/>
            <a:ext cx="280195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8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813" y="2811095"/>
            <a:ext cx="3580439" cy="30011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Chromozomové aberace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494721"/>
            <a:ext cx="6736716" cy="3896139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sz="1300" dirty="0"/>
              <a:t>Vrozené:</a:t>
            </a:r>
          </a:p>
          <a:p>
            <a:pPr lvl="1">
              <a:lnSpc>
                <a:spcPct val="80000"/>
              </a:lnSpc>
            </a:pPr>
            <a:r>
              <a:rPr lang="cs-CZ" sz="1400" b="1" dirty="0"/>
              <a:t>Syndrom kočičího křiku </a:t>
            </a:r>
            <a:r>
              <a:rPr lang="cs-CZ" sz="1400" dirty="0"/>
              <a:t>– delece 5p</a:t>
            </a:r>
          </a:p>
          <a:p>
            <a:pPr lvl="1">
              <a:lnSpc>
                <a:spcPct val="80000"/>
              </a:lnSpc>
            </a:pPr>
            <a:r>
              <a:rPr lang="cs-CZ" sz="1400" dirty="0" err="1"/>
              <a:t>Mikrodeleční</a:t>
            </a:r>
            <a:r>
              <a:rPr lang="cs-CZ" sz="1400" dirty="0"/>
              <a:t> syndromy (drobné intersticiální delece DNA segmentů – 2 až 4 </a:t>
            </a:r>
            <a:r>
              <a:rPr lang="cs-CZ" sz="1400" dirty="0" err="1"/>
              <a:t>Mb</a:t>
            </a:r>
            <a:r>
              <a:rPr lang="cs-CZ" sz="1400" dirty="0"/>
              <a:t>):</a:t>
            </a:r>
          </a:p>
          <a:p>
            <a:pPr lvl="2">
              <a:lnSpc>
                <a:spcPct val="80000"/>
              </a:lnSpc>
            </a:pPr>
            <a:r>
              <a:rPr lang="cs-CZ" b="1" dirty="0" err="1"/>
              <a:t>DiGeorgeův</a:t>
            </a:r>
            <a:r>
              <a:rPr lang="cs-CZ" b="1" dirty="0"/>
              <a:t> syndrom</a:t>
            </a:r>
            <a:r>
              <a:rPr lang="cs-CZ" dirty="0"/>
              <a:t> – 22q11.2</a:t>
            </a:r>
          </a:p>
          <a:p>
            <a:pPr lvl="2">
              <a:lnSpc>
                <a:spcPct val="80000"/>
              </a:lnSpc>
            </a:pPr>
            <a:r>
              <a:rPr lang="cs-CZ" b="1" dirty="0" err="1"/>
              <a:t>Prader-Williho</a:t>
            </a:r>
            <a:r>
              <a:rPr lang="cs-CZ" dirty="0"/>
              <a:t> a </a:t>
            </a:r>
            <a:r>
              <a:rPr lang="cs-CZ" b="1" dirty="0" err="1"/>
              <a:t>Angelmanův</a:t>
            </a:r>
            <a:r>
              <a:rPr lang="cs-CZ" b="1" dirty="0"/>
              <a:t> syndrom </a:t>
            </a:r>
            <a:r>
              <a:rPr lang="cs-CZ" dirty="0"/>
              <a:t>– 15q11-13</a:t>
            </a:r>
          </a:p>
          <a:p>
            <a:pPr lvl="1">
              <a:lnSpc>
                <a:spcPct val="80000"/>
              </a:lnSpc>
            </a:pPr>
            <a:r>
              <a:rPr lang="cs-CZ" sz="1400" b="1" dirty="0" err="1"/>
              <a:t>Charcot</a:t>
            </a:r>
            <a:r>
              <a:rPr lang="cs-CZ" sz="1400" b="1" dirty="0"/>
              <a:t>-Marie-</a:t>
            </a:r>
            <a:r>
              <a:rPr lang="cs-CZ" sz="1400" b="1" dirty="0" err="1"/>
              <a:t>Tooth</a:t>
            </a:r>
            <a:r>
              <a:rPr lang="cs-CZ" sz="1400" dirty="0"/>
              <a:t> – tandemová duplikace na chromozomu 17</a:t>
            </a:r>
          </a:p>
          <a:p>
            <a:pPr lvl="1">
              <a:lnSpc>
                <a:spcPct val="80000"/>
              </a:lnSpc>
            </a:pPr>
            <a:endParaRPr lang="cs-CZ" sz="1300" dirty="0"/>
          </a:p>
          <a:p>
            <a:pPr>
              <a:lnSpc>
                <a:spcPct val="80000"/>
              </a:lnSpc>
            </a:pPr>
            <a:r>
              <a:rPr lang="cs-CZ" sz="1300" dirty="0"/>
              <a:t>Získané (</a:t>
            </a:r>
            <a:r>
              <a:rPr lang="cs-CZ" sz="1300" dirty="0" err="1"/>
              <a:t>onkocytogenetika</a:t>
            </a:r>
            <a:r>
              <a:rPr lang="cs-CZ" sz="1300" dirty="0"/>
              <a:t>) – nádory (leukemie, solidní nádory)</a:t>
            </a:r>
          </a:p>
          <a:p>
            <a:pPr lvl="1">
              <a:lnSpc>
                <a:spcPct val="80000"/>
              </a:lnSpc>
            </a:pPr>
            <a:r>
              <a:rPr lang="cs-CZ" sz="1300" b="1" dirty="0"/>
              <a:t>T(9;22)</a:t>
            </a:r>
            <a:r>
              <a:rPr lang="cs-CZ" sz="1300" dirty="0"/>
              <a:t> – CML (Filadelfský chromozom – </a:t>
            </a:r>
            <a:r>
              <a:rPr lang="cs-CZ" sz="1300" dirty="0" err="1"/>
              <a:t>Ph</a:t>
            </a:r>
            <a:r>
              <a:rPr lang="cs-CZ" sz="1300" dirty="0"/>
              <a:t>); fúzní gen BCR/ABL na chromosomu 22, který kóduje hybridní protein p210 – iniciátor maligního procesu</a:t>
            </a:r>
          </a:p>
          <a:p>
            <a:pPr lvl="1">
              <a:lnSpc>
                <a:spcPct val="80000"/>
              </a:lnSpc>
            </a:pPr>
            <a:r>
              <a:rPr lang="cs-CZ" sz="1300" dirty="0"/>
              <a:t>Retinoblastom – </a:t>
            </a:r>
            <a:r>
              <a:rPr lang="cs-CZ" sz="1300" b="1" dirty="0" err="1"/>
              <a:t>del</a:t>
            </a:r>
            <a:r>
              <a:rPr lang="cs-CZ" sz="1300" b="1" dirty="0"/>
              <a:t>(13)(q14) </a:t>
            </a:r>
            <a:r>
              <a:rPr lang="cs-CZ" sz="1300" dirty="0"/>
              <a:t>– </a:t>
            </a:r>
            <a:r>
              <a:rPr lang="cs-CZ" sz="1300" b="1" dirty="0"/>
              <a:t>Rb1 gen</a:t>
            </a:r>
          </a:p>
          <a:p>
            <a:pPr lvl="1">
              <a:lnSpc>
                <a:spcPct val="80000"/>
              </a:lnSpc>
            </a:pPr>
            <a:r>
              <a:rPr lang="cs-CZ" sz="1300" dirty="0"/>
              <a:t>Neuroblastom – </a:t>
            </a:r>
            <a:r>
              <a:rPr lang="cs-CZ" sz="1300" b="1" dirty="0" err="1"/>
              <a:t>del</a:t>
            </a:r>
            <a:r>
              <a:rPr lang="cs-CZ" sz="1300" b="1" dirty="0"/>
              <a:t>(1)(p36)</a:t>
            </a:r>
          </a:p>
          <a:p>
            <a:pPr lvl="1">
              <a:lnSpc>
                <a:spcPct val="80000"/>
              </a:lnSpc>
            </a:pPr>
            <a:r>
              <a:rPr lang="cs-CZ" sz="1300" b="1" dirty="0"/>
              <a:t>Delece genu p53 </a:t>
            </a:r>
            <a:r>
              <a:rPr lang="cs-CZ" sz="1300" dirty="0"/>
              <a:t>(17p13) – mnoho nádorů</a:t>
            </a:r>
          </a:p>
        </p:txBody>
      </p:sp>
    </p:spTree>
    <p:extLst>
      <p:ext uri="{BB962C8B-B14F-4D97-AF65-F5344CB8AC3E}">
        <p14:creationId xmlns:p14="http://schemas.microsoft.com/office/powerpoint/2010/main" val="3366712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Genomové mutace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861" y="2736850"/>
            <a:ext cx="2794000" cy="31496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415209"/>
            <a:ext cx="7521907" cy="390607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Změny v počtu chromozomů </a:t>
            </a:r>
          </a:p>
          <a:p>
            <a:r>
              <a:rPr lang="cs-CZ" dirty="0"/>
              <a:t>Nejrozsáhlejší mutace – celý genom nebo jeho velká část (celé chromozomy)</a:t>
            </a:r>
          </a:p>
          <a:p>
            <a:r>
              <a:rPr lang="cs-CZ" b="1" dirty="0"/>
              <a:t>Polyploidie</a:t>
            </a:r>
            <a:r>
              <a:rPr lang="cs-CZ" dirty="0"/>
              <a:t> – znásobení celé chromozomální sady</a:t>
            </a:r>
          </a:p>
          <a:p>
            <a:pPr lvl="1"/>
            <a:r>
              <a:rPr lang="cs-CZ" dirty="0"/>
              <a:t>Za normálních podmínek jsou vyšší organismy diploidní (2n)</a:t>
            </a:r>
          </a:p>
          <a:p>
            <a:pPr lvl="1"/>
            <a:r>
              <a:rPr lang="cs-CZ" dirty="0"/>
              <a:t>Běžná u rostlin, u vyšších živočichů není slučitelná s životem</a:t>
            </a:r>
          </a:p>
          <a:p>
            <a:pPr lvl="1"/>
            <a:r>
              <a:rPr lang="cs-CZ" dirty="0"/>
              <a:t>Polyploidní buňky – příčně pruhované svalstvo (</a:t>
            </a:r>
            <a:r>
              <a:rPr lang="cs-CZ" dirty="0" err="1"/>
              <a:t>syncytia</a:t>
            </a:r>
            <a:r>
              <a:rPr lang="cs-CZ" dirty="0"/>
              <a:t> - mají více jader); </a:t>
            </a:r>
            <a:r>
              <a:rPr lang="cs-CZ" dirty="0" err="1"/>
              <a:t>hepatocyty</a:t>
            </a:r>
            <a:r>
              <a:rPr lang="cs-CZ" dirty="0"/>
              <a:t> – buňky s vysokou metabolickou aktivitou</a:t>
            </a:r>
          </a:p>
          <a:p>
            <a:pPr lvl="1"/>
            <a:r>
              <a:rPr lang="cs-CZ" dirty="0" err="1"/>
              <a:t>Nuliplodie</a:t>
            </a:r>
            <a:r>
              <a:rPr lang="cs-CZ" dirty="0"/>
              <a:t> – červené krvinky</a:t>
            </a:r>
          </a:p>
          <a:p>
            <a:r>
              <a:rPr lang="cs-CZ" b="1" dirty="0"/>
              <a:t>Aneuploidie</a:t>
            </a:r>
            <a:r>
              <a:rPr lang="cs-CZ" dirty="0"/>
              <a:t> – stav, kdy chybí nebo přebývá pouze některý chromozom</a:t>
            </a:r>
          </a:p>
          <a:p>
            <a:pPr lvl="1"/>
            <a:r>
              <a:rPr lang="cs-CZ" dirty="0"/>
              <a:t>Vzniká při buněčném dělení </a:t>
            </a:r>
            <a:r>
              <a:rPr lang="cs-CZ" dirty="0" err="1"/>
              <a:t>nondisjunkcí</a:t>
            </a:r>
            <a:endParaRPr lang="cs-CZ" dirty="0"/>
          </a:p>
          <a:p>
            <a:pPr lvl="1"/>
            <a:r>
              <a:rPr lang="cs-CZ" dirty="0" err="1"/>
              <a:t>Nornální</a:t>
            </a:r>
            <a:r>
              <a:rPr lang="cs-CZ" dirty="0"/>
              <a:t> stav je </a:t>
            </a:r>
            <a:r>
              <a:rPr lang="cs-CZ" dirty="0" err="1"/>
              <a:t>dizomie</a:t>
            </a:r>
            <a:endParaRPr lang="cs-CZ" dirty="0"/>
          </a:p>
          <a:p>
            <a:pPr lvl="1"/>
            <a:r>
              <a:rPr lang="cs-CZ" dirty="0"/>
              <a:t>V případě, že jeden chromozom z páru chybí – </a:t>
            </a:r>
            <a:r>
              <a:rPr lang="cs-CZ" dirty="0" err="1"/>
              <a:t>monozomie</a:t>
            </a:r>
            <a:endParaRPr lang="cs-CZ" dirty="0"/>
          </a:p>
          <a:p>
            <a:pPr lvl="1"/>
            <a:r>
              <a:rPr lang="cs-CZ" dirty="0"/>
              <a:t>Chromozom daného páru přebývá - </a:t>
            </a:r>
            <a:r>
              <a:rPr lang="cs-CZ" dirty="0" err="1"/>
              <a:t>trizomie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022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297" r="3500" b="3"/>
          <a:stretch/>
        </p:blipFill>
        <p:spPr>
          <a:xfrm>
            <a:off x="6798733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Nejčastější </a:t>
            </a:r>
            <a:r>
              <a:rPr lang="cs-CZ" dirty="0" err="1"/>
              <a:t>aneuplodie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sz="1400" dirty="0"/>
              <a:t>Vrozené chromozomové aberace a aneuploidie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20 - 50 % všech početí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50 – 60 % abortů v I. Trimestru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0,56 % živě narozených dětí</a:t>
            </a:r>
          </a:p>
          <a:p>
            <a:pPr>
              <a:lnSpc>
                <a:spcPct val="80000"/>
              </a:lnSpc>
            </a:pPr>
            <a:r>
              <a:rPr lang="cs-CZ" sz="1400" b="1" dirty="0"/>
              <a:t>Downův syndrom </a:t>
            </a:r>
          </a:p>
          <a:p>
            <a:pPr lvl="1">
              <a:lnSpc>
                <a:spcPct val="80000"/>
              </a:lnSpc>
            </a:pPr>
            <a:r>
              <a:rPr lang="cs-CZ" sz="1400" dirty="0" err="1"/>
              <a:t>Trizomie</a:t>
            </a:r>
            <a:r>
              <a:rPr lang="cs-CZ" sz="1400" dirty="0"/>
              <a:t> +21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33 %  der(14;21) – </a:t>
            </a:r>
            <a:r>
              <a:rPr lang="cs-CZ" sz="1400" dirty="0" err="1"/>
              <a:t>Robertsonovská</a:t>
            </a:r>
            <a:r>
              <a:rPr lang="cs-CZ" sz="1400" dirty="0"/>
              <a:t> translokace</a:t>
            </a:r>
          </a:p>
          <a:p>
            <a:pPr>
              <a:lnSpc>
                <a:spcPct val="80000"/>
              </a:lnSpc>
            </a:pPr>
            <a:r>
              <a:rPr lang="cs-CZ" sz="1400" b="1" dirty="0" err="1"/>
              <a:t>Edvardsův</a:t>
            </a:r>
            <a:r>
              <a:rPr lang="cs-CZ" sz="1400" b="1" dirty="0"/>
              <a:t> syndrom </a:t>
            </a:r>
            <a:r>
              <a:rPr lang="cs-CZ" sz="1400" dirty="0"/>
              <a:t>+18</a:t>
            </a:r>
          </a:p>
          <a:p>
            <a:pPr>
              <a:lnSpc>
                <a:spcPct val="80000"/>
              </a:lnSpc>
            </a:pPr>
            <a:r>
              <a:rPr lang="cs-CZ" sz="1400" b="1" dirty="0" err="1"/>
              <a:t>Patauův</a:t>
            </a:r>
            <a:r>
              <a:rPr lang="cs-CZ" sz="1400" b="1" dirty="0"/>
              <a:t> syndrom</a:t>
            </a:r>
            <a:r>
              <a:rPr lang="cs-CZ" sz="1400" dirty="0"/>
              <a:t> +13</a:t>
            </a:r>
          </a:p>
          <a:p>
            <a:pPr>
              <a:lnSpc>
                <a:spcPct val="80000"/>
              </a:lnSpc>
            </a:pPr>
            <a:r>
              <a:rPr lang="cs-CZ" sz="1400" b="1" dirty="0" err="1"/>
              <a:t>Klinefelterův</a:t>
            </a:r>
            <a:r>
              <a:rPr lang="cs-CZ" sz="1400" b="1" dirty="0"/>
              <a:t> syndrom </a:t>
            </a:r>
            <a:r>
              <a:rPr lang="cs-CZ" sz="1400" dirty="0"/>
              <a:t>(47,XXY)</a:t>
            </a:r>
          </a:p>
          <a:p>
            <a:pPr>
              <a:lnSpc>
                <a:spcPct val="80000"/>
              </a:lnSpc>
            </a:pPr>
            <a:r>
              <a:rPr lang="cs-CZ" sz="1400" b="1" dirty="0" err="1"/>
              <a:t>Turnerův</a:t>
            </a:r>
            <a:r>
              <a:rPr lang="cs-CZ" sz="1400" b="1" dirty="0"/>
              <a:t> syndrom </a:t>
            </a:r>
            <a:r>
              <a:rPr lang="cs-CZ" sz="1400" dirty="0"/>
              <a:t>(45,X)</a:t>
            </a:r>
          </a:p>
          <a:p>
            <a:pPr>
              <a:lnSpc>
                <a:spcPct val="80000"/>
              </a:lnSpc>
            </a:pPr>
            <a:r>
              <a:rPr lang="cs-CZ" sz="1400" b="1" dirty="0"/>
              <a:t>Syndrom Jacobsové </a:t>
            </a:r>
            <a:r>
              <a:rPr lang="cs-CZ" sz="1400" dirty="0"/>
              <a:t>(47,XYY)</a:t>
            </a:r>
          </a:p>
          <a:p>
            <a:pPr>
              <a:lnSpc>
                <a:spcPct val="80000"/>
              </a:lnSpc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166561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13" name="Group 1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4" name="Rectangle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Freeform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22056" r="9090" b="9192"/>
          <a:stretch/>
        </p:blipFill>
        <p:spPr>
          <a:xfrm>
            <a:off x="474133" y="483690"/>
            <a:ext cx="11243734" cy="5909733"/>
          </a:xfrm>
          <a:prstGeom prst="rect">
            <a:avLst/>
          </a:prstGeom>
        </p:spPr>
      </p:pic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24767" y="4893407"/>
            <a:ext cx="8827245" cy="10999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Epigenetika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04600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58000"/>
            <a:chOff x="-1588" y="0"/>
            <a:chExt cx="12193588" cy="6858000"/>
          </a:xfrm>
        </p:grpSpPr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504107"/>
            <a:ext cx="5371343" cy="3867366"/>
          </a:xfrm>
          <a:prstGeom prst="rect">
            <a:avLst/>
          </a:prstGeom>
        </p:spPr>
      </p:pic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639098" y="629265"/>
            <a:ext cx="4886461" cy="1622322"/>
          </a:xfrm>
        </p:spPr>
        <p:txBody>
          <a:bodyPr>
            <a:normAutofit/>
          </a:bodyPr>
          <a:lstStyle/>
          <a:p>
            <a:r>
              <a:rPr lang="cs-CZ" dirty="0" err="1"/>
              <a:t>Epigenetika</a:t>
            </a:r>
            <a:r>
              <a:rPr lang="cs-CZ" dirty="0"/>
              <a:t> je nejistá genetika </a:t>
            </a:r>
            <a:r>
              <a:rPr lang="is-IS" dirty="0"/>
              <a:t>…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639098" y="2418735"/>
            <a:ext cx="4886461" cy="3811742"/>
          </a:xfrm>
        </p:spPr>
        <p:txBody>
          <a:bodyPr anchor="ctr">
            <a:normAutofit fontScale="925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Věda o stabilních (reverzibilních) </a:t>
            </a:r>
            <a:r>
              <a:rPr lang="cs-CZ" b="1" dirty="0">
                <a:solidFill>
                  <a:schemeClr val="bg1"/>
                </a:solidFill>
              </a:rPr>
              <a:t>genetických modifikacích</a:t>
            </a:r>
            <a:r>
              <a:rPr lang="cs-CZ" dirty="0">
                <a:solidFill>
                  <a:schemeClr val="bg1"/>
                </a:solidFill>
              </a:rPr>
              <a:t>, které vedou ke změně exprese a funkce genů</a:t>
            </a:r>
            <a:r>
              <a:rPr lang="cs-CZ" b="1" dirty="0">
                <a:solidFill>
                  <a:schemeClr val="bg1"/>
                </a:solidFill>
              </a:rPr>
              <a:t> beze změny sekvence DNA</a:t>
            </a:r>
          </a:p>
          <a:p>
            <a:r>
              <a:rPr lang="cs-CZ" dirty="0">
                <a:solidFill>
                  <a:schemeClr val="bg1"/>
                </a:solidFill>
              </a:rPr>
              <a:t>Každá buňka v jedince má stejnou genetickou výbavu, ale liší se expresí jednotlivých genů</a:t>
            </a:r>
          </a:p>
          <a:p>
            <a:r>
              <a:rPr lang="cs-CZ" dirty="0">
                <a:solidFill>
                  <a:schemeClr val="bg1"/>
                </a:solidFill>
              </a:rPr>
              <a:t>Umožňuje buňkám s identickým genotypem vznik odlišných fenotypů a přenos informace do dalších buněk</a:t>
            </a:r>
          </a:p>
          <a:p>
            <a:r>
              <a:rPr lang="cs-CZ" dirty="0" err="1">
                <a:solidFill>
                  <a:schemeClr val="bg1"/>
                </a:solidFill>
              </a:rPr>
              <a:t>Epigenom</a:t>
            </a:r>
            <a:r>
              <a:rPr lang="cs-CZ" dirty="0">
                <a:solidFill>
                  <a:schemeClr val="bg1"/>
                </a:solidFill>
              </a:rPr>
              <a:t> začíná být formován v raných fázích embryogeneze – z </a:t>
            </a:r>
            <a:r>
              <a:rPr lang="cs-CZ" dirty="0" err="1">
                <a:solidFill>
                  <a:schemeClr val="bg1"/>
                </a:solidFill>
              </a:rPr>
              <a:t>pluripotentních</a:t>
            </a:r>
            <a:r>
              <a:rPr lang="cs-CZ" dirty="0">
                <a:solidFill>
                  <a:schemeClr val="bg1"/>
                </a:solidFill>
              </a:rPr>
              <a:t> buněk se vyvíjejí buňky specializované</a:t>
            </a:r>
          </a:p>
          <a:p>
            <a:r>
              <a:rPr lang="cs-CZ" dirty="0">
                <a:solidFill>
                  <a:schemeClr val="bg1"/>
                </a:solidFill>
              </a:rPr>
              <a:t>Informace o změnách v genové expresi je specifická pro daný buněčný typ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780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epigenetických procesů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Buněčná paměť o expresi genů</a:t>
            </a:r>
          </a:p>
          <a:p>
            <a:r>
              <a:rPr lang="cs-CZ" dirty="0"/>
              <a:t>Genomový imprinting</a:t>
            </a:r>
          </a:p>
          <a:p>
            <a:r>
              <a:rPr lang="cs-CZ" dirty="0"/>
              <a:t>Alelické interakce</a:t>
            </a:r>
          </a:p>
          <a:p>
            <a:r>
              <a:rPr lang="cs-CZ" dirty="0"/>
              <a:t>Poziční efekt</a:t>
            </a:r>
          </a:p>
          <a:p>
            <a:r>
              <a:rPr lang="cs-CZ" dirty="0"/>
              <a:t>Kompenzace dávky genů</a:t>
            </a:r>
          </a:p>
          <a:p>
            <a:r>
              <a:rPr lang="cs-CZ" dirty="0"/>
              <a:t>Obrana vůči parazitům</a:t>
            </a:r>
          </a:p>
          <a:p>
            <a:r>
              <a:rPr lang="cs-CZ" dirty="0"/>
              <a:t>Zdroj evoluční variability</a:t>
            </a:r>
          </a:p>
          <a:p>
            <a:r>
              <a:rPr lang="cs-CZ" dirty="0"/>
              <a:t>Vývojová plasticita</a:t>
            </a:r>
          </a:p>
          <a:p>
            <a:r>
              <a:rPr lang="cs-CZ" dirty="0"/>
              <a:t>Fenotypová plasticita = schopnost adaptace na prostředí v průběhu svého života (př. Schopnost se učit, cvičením zvětšovat svaly)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5900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Group 14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16" name="Oval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6700828" y="402165"/>
              <a:ext cx="506783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280" y="940188"/>
            <a:ext cx="3272933" cy="1628284"/>
          </a:xfrm>
          <a:prstGeom prst="rect">
            <a:avLst/>
          </a:prstGeom>
        </p:spPr>
      </p:pic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82" y="2568472"/>
            <a:ext cx="4649660" cy="3719728"/>
          </a:xfrm>
          <a:prstGeom prst="rect">
            <a:avLst/>
          </a:prstGeom>
        </p:spPr>
      </p:pic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cs-CZ" dirty="0"/>
              <a:t>Metylace DNA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39098" y="1878496"/>
            <a:ext cx="5132439" cy="4351981"/>
          </a:xfrm>
        </p:spPr>
        <p:txBody>
          <a:bodyPr anchor="ctr">
            <a:normAutofit fontScale="85000"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Adice metylové (CH</a:t>
            </a:r>
            <a:r>
              <a:rPr lang="cs-CZ" baseline="-25000" dirty="0">
                <a:solidFill>
                  <a:schemeClr val="bg1"/>
                </a:solidFill>
              </a:rPr>
              <a:t>3</a:t>
            </a:r>
            <a:r>
              <a:rPr lang="cs-CZ" dirty="0">
                <a:solidFill>
                  <a:schemeClr val="bg1"/>
                </a:solidFill>
              </a:rPr>
              <a:t>) skupiny na 5. uhlík cytosinu v </a:t>
            </a:r>
            <a:r>
              <a:rPr lang="cs-CZ" dirty="0" err="1">
                <a:solidFill>
                  <a:schemeClr val="bg1"/>
                </a:solidFill>
              </a:rPr>
              <a:t>CpG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dinukleotidech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Metylace stabilizuje kondenzovanou konformaci chromatinu – </a:t>
            </a:r>
            <a:r>
              <a:rPr lang="cs-CZ" b="1" dirty="0">
                <a:solidFill>
                  <a:schemeClr val="bg1"/>
                </a:solidFill>
              </a:rPr>
              <a:t>udržuje geny v inaktivním stavu</a:t>
            </a:r>
          </a:p>
          <a:p>
            <a:r>
              <a:rPr lang="cs-CZ" dirty="0">
                <a:solidFill>
                  <a:schemeClr val="bg1"/>
                </a:solidFill>
              </a:rPr>
              <a:t>Metylace je zprostředkována pomocí </a:t>
            </a:r>
            <a:r>
              <a:rPr lang="cs-CZ" b="1" dirty="0">
                <a:solidFill>
                  <a:schemeClr val="bg1"/>
                </a:solidFill>
              </a:rPr>
              <a:t>DNA </a:t>
            </a:r>
            <a:r>
              <a:rPr lang="cs-CZ" b="1" dirty="0" err="1">
                <a:solidFill>
                  <a:schemeClr val="bg1"/>
                </a:solidFill>
              </a:rPr>
              <a:t>metyltransferáz</a:t>
            </a:r>
            <a:r>
              <a:rPr lang="cs-CZ" dirty="0">
                <a:solidFill>
                  <a:schemeClr val="bg1"/>
                </a:solidFill>
              </a:rPr>
              <a:t>, substrátem je S-</a:t>
            </a:r>
            <a:r>
              <a:rPr lang="cs-CZ" dirty="0" err="1">
                <a:solidFill>
                  <a:schemeClr val="bg1"/>
                </a:solidFill>
              </a:rPr>
              <a:t>adenozylmetionin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r>
              <a:rPr lang="cs-CZ" dirty="0">
                <a:solidFill>
                  <a:schemeClr val="bg1"/>
                </a:solidFill>
              </a:rPr>
              <a:t>Reakce vede k vazbě metyl-DNA vazebných proteinů</a:t>
            </a:r>
          </a:p>
          <a:p>
            <a:r>
              <a:rPr lang="cs-CZ" dirty="0">
                <a:solidFill>
                  <a:schemeClr val="bg1"/>
                </a:solidFill>
              </a:rPr>
              <a:t>Důležitá role v genomovém imprintingu a inaktivaci chromozomu X</a:t>
            </a:r>
          </a:p>
          <a:p>
            <a:r>
              <a:rPr lang="cs-CZ" dirty="0">
                <a:solidFill>
                  <a:schemeClr val="bg1"/>
                </a:solidFill>
              </a:rPr>
              <a:t>Abnormální </a:t>
            </a:r>
            <a:r>
              <a:rPr lang="cs-CZ" dirty="0" err="1">
                <a:solidFill>
                  <a:schemeClr val="bg1"/>
                </a:solidFill>
              </a:rPr>
              <a:t>hypermetylace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CpG</a:t>
            </a:r>
            <a:r>
              <a:rPr lang="cs-CZ" dirty="0">
                <a:solidFill>
                  <a:schemeClr val="bg1"/>
                </a:solidFill>
              </a:rPr>
              <a:t> v promotoru tumor-</a:t>
            </a:r>
            <a:r>
              <a:rPr lang="cs-CZ" dirty="0" err="1">
                <a:solidFill>
                  <a:schemeClr val="bg1"/>
                </a:solidFill>
              </a:rPr>
              <a:t>superesorových</a:t>
            </a:r>
            <a:r>
              <a:rPr lang="cs-CZ" dirty="0">
                <a:solidFill>
                  <a:schemeClr val="bg1"/>
                </a:solidFill>
              </a:rPr>
              <a:t> genů může vést k umlčení jejich exprese a rozvoji maligního nádoru</a:t>
            </a:r>
          </a:p>
          <a:p>
            <a:r>
              <a:rPr lang="cs-CZ" dirty="0">
                <a:solidFill>
                  <a:schemeClr val="bg1"/>
                </a:solidFill>
              </a:rPr>
              <a:t>K léčbě nádorových onemocnění se využívá inhibitorů DNA </a:t>
            </a:r>
            <a:r>
              <a:rPr lang="cs-CZ" dirty="0" err="1">
                <a:solidFill>
                  <a:schemeClr val="bg1"/>
                </a:solidFill>
              </a:rPr>
              <a:t>metyltransferáz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712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Genetická variabilita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6397313" cy="3416300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500" b="1" dirty="0"/>
              <a:t>Mutace</a:t>
            </a:r>
            <a:r>
              <a:rPr lang="cs-CZ" sz="1500" dirty="0"/>
              <a:t> – dědičné změny genetického materiálu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Poskytují nové genetické varianty, které umožňují evoluci organismů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Obvykle náhodný neadaptivní proces, při kterém jsou podmínkami vnějšího prostředí selektováni jedinci s dříve náhodně vzniklými mutacemi 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Cílená mutageneze – výhradně pro vědecké účely</a:t>
            </a:r>
          </a:p>
          <a:p>
            <a:pPr>
              <a:lnSpc>
                <a:spcPct val="80000"/>
              </a:lnSpc>
            </a:pPr>
            <a:r>
              <a:rPr lang="cs-CZ" sz="1500" b="1" dirty="0"/>
              <a:t>Mutant</a:t>
            </a:r>
            <a:r>
              <a:rPr lang="cs-CZ" sz="1500" dirty="0"/>
              <a:t> – organismus se změnou v genotypu v důsledku mutace</a:t>
            </a:r>
          </a:p>
          <a:p>
            <a:pPr>
              <a:lnSpc>
                <a:spcPct val="80000"/>
              </a:lnSpc>
            </a:pPr>
            <a:r>
              <a:rPr lang="cs-CZ" sz="1500" b="1" dirty="0"/>
              <a:t>Mutace</a:t>
            </a:r>
            <a:r>
              <a:rPr lang="cs-CZ" sz="1500" dirty="0"/>
              <a:t> – nové alely s frekvencí nižší jak 1 %</a:t>
            </a:r>
          </a:p>
          <a:p>
            <a:pPr>
              <a:lnSpc>
                <a:spcPct val="80000"/>
              </a:lnSpc>
            </a:pPr>
            <a:endParaRPr lang="cs-CZ" sz="1500" dirty="0"/>
          </a:p>
          <a:p>
            <a:pPr>
              <a:lnSpc>
                <a:spcPct val="80000"/>
              </a:lnSpc>
            </a:pPr>
            <a:r>
              <a:rPr lang="cs-CZ" sz="1500" b="1" dirty="0"/>
              <a:t>Polymorfismus</a:t>
            </a:r>
            <a:r>
              <a:rPr lang="cs-CZ" sz="1500" dirty="0"/>
              <a:t> – stav, kdy v populaci existují minimálně 2 genetické varianty (alely) s frekvencí vyšší jak 1 %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686" y="2603500"/>
            <a:ext cx="4588878" cy="390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363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ABEA2F5B-C6EF-489E-A73C-BFDD2CF65B4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3588" cy="6866790"/>
            <a:chOff x="0" y="0"/>
            <a:chExt cx="12193588" cy="686679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83A635D-BD9D-41E9-A9DB-257C3E9A608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88" y="879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3ABEB35E-87CA-4CD5-90A1-A343D17DEED7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037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64" name="Freeform 5">
              <a:extLst>
                <a:ext uri="{FF2B5EF4-FFF2-40B4-BE49-F238E27FC236}">
                  <a16:creationId xmlns:a16="http://schemas.microsoft.com/office/drawing/2014/main" id="{E3EBD4A2-086A-4FBD-BBCB-6F2751A0B2F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852752" y="2783987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C25C2449-D9BF-4AF3-8840-28AD977671F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760914" y="180834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77B7CC9-5309-4AF0-AE58-7C7518CD931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389" y="0"/>
              <a:ext cx="4428611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374E04-1C68-DD48-90AF-8E57DC5C8B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7056258" y="2625641"/>
            <a:ext cx="4790787" cy="2002398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5E02BB6-9053-4979-968B-17E0EF2A58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8BE7C0-D323-7548-8EA3-F043B32FA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417160" cy="751906"/>
          </a:xfrm>
        </p:spPr>
        <p:txBody>
          <a:bodyPr>
            <a:normAutofit/>
          </a:bodyPr>
          <a:lstStyle/>
          <a:p>
            <a:r>
              <a:rPr lang="cs-CZ" dirty="0"/>
              <a:t>Metylace DNA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C6A0E-C992-E241-809D-89209B3C6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1381172"/>
            <a:ext cx="6417160" cy="4849304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Každá tkáň si zachovává určitý typ modifikace, která je zachovávána pomocí udržovací DNA </a:t>
            </a:r>
            <a:r>
              <a:rPr lang="cs-CZ" sz="1600" dirty="0" err="1">
                <a:solidFill>
                  <a:schemeClr val="bg1"/>
                </a:solidFill>
              </a:rPr>
              <a:t>metyltransferázy</a:t>
            </a:r>
            <a:r>
              <a:rPr lang="cs-CZ" sz="16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U savců je asi 10 % genomu </a:t>
            </a:r>
            <a:r>
              <a:rPr lang="cs-CZ" sz="1600" dirty="0" err="1">
                <a:solidFill>
                  <a:schemeClr val="bg1"/>
                </a:solidFill>
              </a:rPr>
              <a:t>metylováno</a:t>
            </a:r>
            <a:r>
              <a:rPr lang="cs-CZ" sz="1600" dirty="0">
                <a:solidFill>
                  <a:schemeClr val="bg1"/>
                </a:solidFill>
              </a:rPr>
              <a:t> – 70-80 % </a:t>
            </a:r>
            <a:r>
              <a:rPr lang="cs-CZ" sz="1600" dirty="0" err="1">
                <a:solidFill>
                  <a:schemeClr val="bg1"/>
                </a:solidFill>
              </a:rPr>
              <a:t>CpG</a:t>
            </a:r>
            <a:r>
              <a:rPr lang="cs-CZ" sz="1600" dirty="0">
                <a:solidFill>
                  <a:schemeClr val="bg1"/>
                </a:solidFill>
              </a:rPr>
              <a:t> oblastí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Nejvyšší hustota 5-mC je v oblastech heterochromatinu, jako jsou centromery či </a:t>
            </a:r>
            <a:r>
              <a:rPr lang="cs-CZ" sz="1600" dirty="0" err="1">
                <a:solidFill>
                  <a:schemeClr val="bg1"/>
                </a:solidFill>
              </a:rPr>
              <a:t>subtelometrické</a:t>
            </a:r>
            <a:r>
              <a:rPr lang="cs-CZ" sz="1600" dirty="0">
                <a:solidFill>
                  <a:schemeClr val="bg1"/>
                </a:solidFill>
              </a:rPr>
              <a:t> sekvence DNA. Vysoce </a:t>
            </a:r>
            <a:r>
              <a:rPr lang="cs-CZ" sz="1600" dirty="0" err="1">
                <a:solidFill>
                  <a:schemeClr val="bg1"/>
                </a:solidFill>
              </a:rPr>
              <a:t>metylované</a:t>
            </a:r>
            <a:r>
              <a:rPr lang="cs-CZ" sz="1600" dirty="0">
                <a:solidFill>
                  <a:schemeClr val="bg1"/>
                </a:solidFill>
              </a:rPr>
              <a:t> jsou také DNA </a:t>
            </a:r>
            <a:r>
              <a:rPr lang="cs-CZ" sz="1600" dirty="0" err="1">
                <a:solidFill>
                  <a:schemeClr val="bg1"/>
                </a:solidFill>
              </a:rPr>
              <a:t>transpozony</a:t>
            </a:r>
            <a:r>
              <a:rPr lang="cs-CZ" sz="1600" dirty="0">
                <a:solidFill>
                  <a:schemeClr val="bg1"/>
                </a:solidFill>
              </a:rPr>
              <a:t> a </a:t>
            </a:r>
            <a:r>
              <a:rPr lang="cs-CZ" sz="1600" dirty="0" err="1">
                <a:solidFill>
                  <a:schemeClr val="bg1"/>
                </a:solidFill>
              </a:rPr>
              <a:t>retroelementy</a:t>
            </a:r>
            <a:r>
              <a:rPr lang="cs-CZ" sz="16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U savců </a:t>
            </a:r>
            <a:r>
              <a:rPr lang="cs-CZ" sz="1600" dirty="0" err="1">
                <a:solidFill>
                  <a:schemeClr val="bg1"/>
                </a:solidFill>
              </a:rPr>
              <a:t>CpG</a:t>
            </a:r>
            <a:r>
              <a:rPr lang="cs-CZ" sz="1600" dirty="0">
                <a:solidFill>
                  <a:schemeClr val="bg1"/>
                </a:solidFill>
              </a:rPr>
              <a:t> oblasti </a:t>
            </a:r>
            <a:r>
              <a:rPr lang="cs-CZ" sz="1600" dirty="0" err="1">
                <a:solidFill>
                  <a:schemeClr val="bg1"/>
                </a:solidFill>
              </a:rPr>
              <a:t>nahloučeny</a:t>
            </a:r>
            <a:r>
              <a:rPr lang="cs-CZ" sz="1600" dirty="0">
                <a:solidFill>
                  <a:schemeClr val="bg1"/>
                </a:solidFill>
              </a:rPr>
              <a:t> do tzv. </a:t>
            </a:r>
            <a:r>
              <a:rPr lang="cs-CZ" sz="1600" dirty="0" err="1">
                <a:solidFill>
                  <a:schemeClr val="bg1"/>
                </a:solidFill>
              </a:rPr>
              <a:t>CpG</a:t>
            </a:r>
            <a:r>
              <a:rPr lang="cs-CZ" sz="1600" dirty="0">
                <a:solidFill>
                  <a:schemeClr val="bg1"/>
                </a:solidFill>
              </a:rPr>
              <a:t> ostrovů, které jsou soustředěny v oblasti promotorů, prvních exonů genů (u člověka až 70 % promotorových oblastí, zejména konstitutivně exprimovaných) – jsou méně </a:t>
            </a:r>
            <a:r>
              <a:rPr lang="cs-CZ" sz="1600" dirty="0" err="1">
                <a:solidFill>
                  <a:schemeClr val="bg1"/>
                </a:solidFill>
              </a:rPr>
              <a:t>metylované</a:t>
            </a:r>
            <a:endParaRPr lang="cs-CZ" sz="1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Evolučně se </a:t>
            </a:r>
            <a:r>
              <a:rPr lang="cs-CZ" sz="1600" dirty="0" err="1">
                <a:solidFill>
                  <a:schemeClr val="bg1"/>
                </a:solidFill>
              </a:rPr>
              <a:t>metylované</a:t>
            </a:r>
            <a:r>
              <a:rPr lang="cs-CZ" sz="1600" dirty="0">
                <a:solidFill>
                  <a:schemeClr val="bg1"/>
                </a:solidFill>
              </a:rPr>
              <a:t> oblasti ztrácely deaminací 5mC na tymin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Na </a:t>
            </a:r>
            <a:r>
              <a:rPr lang="cs-CZ" sz="1600" dirty="0" err="1">
                <a:solidFill>
                  <a:schemeClr val="bg1"/>
                </a:solidFill>
              </a:rPr>
              <a:t>metylované</a:t>
            </a:r>
            <a:r>
              <a:rPr lang="cs-CZ" sz="1600" dirty="0">
                <a:solidFill>
                  <a:schemeClr val="bg1"/>
                </a:solidFill>
              </a:rPr>
              <a:t> oblasti se vážou specifické proteiny rodiny vazebných proteinů s umlčujícím účinkem pro příslušné genové oblasti (např. MeCP2)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/>
                </a:solidFill>
              </a:rPr>
              <a:t>Mutace genu pro MeCP2 u člověka vyvolává </a:t>
            </a:r>
            <a:r>
              <a:rPr lang="cs-CZ" sz="1600" dirty="0" err="1">
                <a:solidFill>
                  <a:schemeClr val="bg1"/>
                </a:solidFill>
              </a:rPr>
              <a:t>Rettův</a:t>
            </a:r>
            <a:r>
              <a:rPr lang="cs-CZ" sz="1600" dirty="0">
                <a:solidFill>
                  <a:schemeClr val="bg1"/>
                </a:solidFill>
              </a:rPr>
              <a:t> syndrom: pro muže letální, u žen vážné neurologické postižení (X vázaný gen)</a:t>
            </a:r>
          </a:p>
        </p:txBody>
      </p:sp>
    </p:spTree>
    <p:extLst>
      <p:ext uri="{BB962C8B-B14F-4D97-AF65-F5344CB8AC3E}">
        <p14:creationId xmlns:p14="http://schemas.microsoft.com/office/powerpoint/2010/main" val="39535980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807AB-1650-234B-840E-E6E6A77BF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Metylace DNA během vývoje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C8449-F7BC-984A-B3C9-1AF919296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Během vývoje dochází k výrazným cyklickým změnám metylace.</a:t>
            </a:r>
          </a:p>
          <a:p>
            <a:pPr lvl="1"/>
            <a:r>
              <a:rPr lang="cs-CZ" dirty="0"/>
              <a:t>Rozsáhlá </a:t>
            </a:r>
            <a:r>
              <a:rPr lang="cs-CZ" dirty="0" err="1"/>
              <a:t>demetylace</a:t>
            </a:r>
            <a:r>
              <a:rPr lang="cs-CZ" dirty="0"/>
              <a:t> primordiálních zárodečných buněk, a teprve při zrání gamet dochází k prudkému nárůstu aktivity DNA-</a:t>
            </a:r>
            <a:r>
              <a:rPr lang="cs-CZ" dirty="0" err="1"/>
              <a:t>metyltransferáz</a:t>
            </a:r>
            <a:r>
              <a:rPr lang="cs-CZ" dirty="0"/>
              <a:t> i stupně metylace genomu. </a:t>
            </a:r>
          </a:p>
          <a:p>
            <a:pPr lvl="1"/>
            <a:r>
              <a:rPr lang="cs-CZ" dirty="0"/>
              <a:t>Nejmenší frakce 5mC zůstává v promotorech </a:t>
            </a:r>
            <a:r>
              <a:rPr lang="cs-CZ" dirty="0" err="1"/>
              <a:t>imprintovaných</a:t>
            </a:r>
            <a:r>
              <a:rPr lang="cs-CZ" dirty="0"/>
              <a:t> genů – k </a:t>
            </a:r>
            <a:r>
              <a:rPr lang="cs-CZ" dirty="0" err="1"/>
              <a:t>imprintu</a:t>
            </a:r>
            <a:r>
              <a:rPr lang="cs-CZ" dirty="0"/>
              <a:t> zřejmě dochází při </a:t>
            </a:r>
            <a:r>
              <a:rPr lang="cs-CZ" dirty="0" err="1"/>
              <a:t>meioze</a:t>
            </a:r>
            <a:r>
              <a:rPr lang="cs-CZ" dirty="0"/>
              <a:t> a je pohlavně specifický</a:t>
            </a:r>
          </a:p>
          <a:p>
            <a:pPr lvl="1"/>
            <a:r>
              <a:rPr lang="cs-CZ" dirty="0"/>
              <a:t>K další globálním metylačním změnám dochází po fertilizaci a během časné </a:t>
            </a:r>
            <a:r>
              <a:rPr lang="cs-CZ" dirty="0" err="1"/>
              <a:t>embriogeneze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10230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3D525E-96C4-B549-AE71-F556AAB1DF7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47566" y="1413959"/>
            <a:ext cx="11369894" cy="440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242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B0C917-4253-8C44-9CDE-88BD81C31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255" y="2264229"/>
            <a:ext cx="4548673" cy="198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34870E-B1AD-6F4A-9A7F-D0D156233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100"/>
              <a:t>Histonové modifikace – struktura chromatinu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130D3-36F6-E549-9AB6-25C7028A1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86" y="2061029"/>
            <a:ext cx="11045371" cy="4601028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cs-CZ" sz="1400" dirty="0"/>
              <a:t>Histony jsou primární proteiny zprostředkovávající uspořádání DNA v chromatinu</a:t>
            </a:r>
          </a:p>
          <a:p>
            <a:pPr lvl="1">
              <a:lnSpc>
                <a:spcPct val="90000"/>
              </a:lnSpc>
            </a:pPr>
            <a:r>
              <a:rPr lang="cs-CZ" sz="1400" dirty="0"/>
              <a:t>Jadérko – nejnižší hustota (transkripce </a:t>
            </a:r>
            <a:r>
              <a:rPr lang="cs-CZ" sz="1400" dirty="0" err="1"/>
              <a:t>rRNA</a:t>
            </a:r>
            <a:r>
              <a:rPr lang="cs-CZ" sz="1400" dirty="0"/>
              <a:t> genů)</a:t>
            </a:r>
          </a:p>
          <a:p>
            <a:pPr lvl="1">
              <a:lnSpc>
                <a:spcPct val="90000"/>
              </a:lnSpc>
            </a:pPr>
            <a:r>
              <a:rPr lang="cs-CZ" sz="1400" dirty="0" err="1"/>
              <a:t>Euchromatin</a:t>
            </a:r>
            <a:r>
              <a:rPr lang="cs-CZ" sz="1400" dirty="0"/>
              <a:t> – transkripčně aktivní oblasti DNA</a:t>
            </a:r>
          </a:p>
          <a:p>
            <a:pPr lvl="1">
              <a:lnSpc>
                <a:spcPct val="90000"/>
              </a:lnSpc>
            </a:pPr>
            <a:r>
              <a:rPr lang="cs-CZ" sz="1400" dirty="0"/>
              <a:t>Heterochromatin – převážně umlčené sekvence DNA</a:t>
            </a:r>
          </a:p>
          <a:p>
            <a:pPr lvl="2">
              <a:lnSpc>
                <a:spcPct val="90000"/>
              </a:lnSpc>
            </a:pPr>
            <a:r>
              <a:rPr lang="cs-CZ" dirty="0"/>
              <a:t>Konstitutivní – vysoký obsah </a:t>
            </a:r>
            <a:r>
              <a:rPr lang="cs-CZ" dirty="0" err="1"/>
              <a:t>repetitivních</a:t>
            </a:r>
            <a:r>
              <a:rPr lang="cs-CZ" dirty="0"/>
              <a:t> sekvencí</a:t>
            </a:r>
          </a:p>
          <a:p>
            <a:pPr lvl="2">
              <a:lnSpc>
                <a:spcPct val="90000"/>
              </a:lnSpc>
            </a:pPr>
            <a:r>
              <a:rPr lang="cs-CZ" dirty="0"/>
              <a:t>Fakultativní – programované umlčení chromozomů nebo jejich úseků (inaktivace chromozomu X)</a:t>
            </a:r>
          </a:p>
          <a:p>
            <a:pPr>
              <a:lnSpc>
                <a:spcPct val="90000"/>
              </a:lnSpc>
            </a:pPr>
            <a:r>
              <a:rPr lang="cs-CZ" sz="1400" dirty="0"/>
              <a:t>Základní jednotkou chromatinu jsou </a:t>
            </a:r>
            <a:r>
              <a:rPr lang="cs-CZ" sz="1400" dirty="0" err="1"/>
              <a:t>nukleosomy</a:t>
            </a:r>
            <a:r>
              <a:rPr lang="cs-CZ" sz="1400" dirty="0"/>
              <a:t> („korálky na niti“)</a:t>
            </a:r>
          </a:p>
          <a:p>
            <a:pPr lvl="1">
              <a:lnSpc>
                <a:spcPct val="90000"/>
              </a:lnSpc>
            </a:pPr>
            <a:r>
              <a:rPr lang="cs-CZ" sz="1400" dirty="0" err="1"/>
              <a:t>Internukleosomální</a:t>
            </a:r>
            <a:r>
              <a:rPr lang="cs-CZ" sz="1400" dirty="0"/>
              <a:t> histon H1 skládá chromatinové vlákno </a:t>
            </a:r>
          </a:p>
          <a:p>
            <a:pPr lvl="1">
              <a:lnSpc>
                <a:spcPct val="90000"/>
              </a:lnSpc>
            </a:pPr>
            <a:r>
              <a:rPr lang="cs-CZ" sz="1400" dirty="0"/>
              <a:t>Jádro </a:t>
            </a:r>
            <a:r>
              <a:rPr lang="cs-CZ" sz="1400" dirty="0" err="1"/>
              <a:t>nukleosomu</a:t>
            </a:r>
            <a:r>
              <a:rPr lang="cs-CZ" sz="1400" dirty="0"/>
              <a:t> tvoří čtyři různé histonové proteiny - H2A,H2B, H3 a H4</a:t>
            </a:r>
          </a:p>
          <a:p>
            <a:pPr>
              <a:lnSpc>
                <a:spcPct val="90000"/>
              </a:lnSpc>
            </a:pPr>
            <a:r>
              <a:rPr lang="cs-CZ" sz="1400" dirty="0"/>
              <a:t>Všechny </a:t>
            </a:r>
            <a:r>
              <a:rPr lang="cs-CZ" sz="1400" dirty="0" err="1"/>
              <a:t>nukleosomální</a:t>
            </a:r>
            <a:r>
              <a:rPr lang="cs-CZ" sz="1400" dirty="0"/>
              <a:t> histony jsou evolučně významně konzervativní z hlediska délky i sležení aminokyselin</a:t>
            </a:r>
          </a:p>
          <a:p>
            <a:pPr>
              <a:lnSpc>
                <a:spcPct val="90000"/>
              </a:lnSpc>
            </a:pPr>
            <a:r>
              <a:rPr lang="cs-CZ" sz="1400" dirty="0"/>
              <a:t>2A,H2B, H3 a H4 mají na </a:t>
            </a:r>
            <a:r>
              <a:rPr lang="cs-CZ" sz="1400" dirty="0" err="1"/>
              <a:t>karboxyterminálním</a:t>
            </a:r>
            <a:r>
              <a:rPr lang="cs-CZ" sz="1400" dirty="0"/>
              <a:t> konci globulární doménu, umožňující interakci histonů s DNA, a </a:t>
            </a:r>
            <a:r>
              <a:rPr lang="cs-CZ" sz="1400" dirty="0" err="1"/>
              <a:t>aminotermální</a:t>
            </a:r>
            <a:r>
              <a:rPr lang="cs-CZ" sz="1400" dirty="0"/>
              <a:t> konce vybíhající z </a:t>
            </a:r>
            <a:r>
              <a:rPr lang="cs-CZ" sz="1400" dirty="0" err="1"/>
              <a:t>nukleosomu</a:t>
            </a:r>
            <a:r>
              <a:rPr lang="cs-CZ" sz="1400" dirty="0"/>
              <a:t> s pozitivním elektrickým nábojem a obsahem lyzinových reziduí. </a:t>
            </a:r>
          </a:p>
          <a:p>
            <a:pPr>
              <a:lnSpc>
                <a:spcPct val="90000"/>
              </a:lnSpc>
            </a:pPr>
            <a:r>
              <a:rPr lang="cs-CZ" sz="1400" dirty="0" err="1"/>
              <a:t>Aminotermální</a:t>
            </a:r>
            <a:r>
              <a:rPr lang="cs-CZ" sz="1400" dirty="0"/>
              <a:t> konce představují místa většiny </a:t>
            </a:r>
            <a:r>
              <a:rPr lang="cs-CZ" sz="1400" dirty="0" err="1"/>
              <a:t>posttranslačních</a:t>
            </a:r>
            <a:r>
              <a:rPr lang="cs-CZ" sz="1400" dirty="0"/>
              <a:t> modifikací histonů</a:t>
            </a:r>
          </a:p>
        </p:txBody>
      </p:sp>
    </p:spTree>
    <p:extLst>
      <p:ext uri="{BB962C8B-B14F-4D97-AF65-F5344CB8AC3E}">
        <p14:creationId xmlns:p14="http://schemas.microsoft.com/office/powerpoint/2010/main" val="27332431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58000"/>
            <a:chOff x="-1588" y="0"/>
            <a:chExt cx="12193588" cy="6858000"/>
          </a:xfrm>
        </p:grpSpPr>
        <p:sp>
          <p:nvSpPr>
            <p:cNvPr id="9" name="Rectangle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657" y="1198229"/>
            <a:ext cx="5371343" cy="5371343"/>
          </a:xfrm>
          <a:prstGeom prst="rect">
            <a:avLst/>
          </a:prstGeom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694" y="543339"/>
            <a:ext cx="4886461" cy="993914"/>
          </a:xfrm>
        </p:spPr>
        <p:txBody>
          <a:bodyPr>
            <a:normAutofit fontScale="90000"/>
          </a:bodyPr>
          <a:lstStyle/>
          <a:p>
            <a:r>
              <a:rPr lang="cs-CZ" dirty="0"/>
              <a:t>Histonové modifikace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5326" y="1450261"/>
            <a:ext cx="5055889" cy="4834592"/>
          </a:xfrm>
        </p:spPr>
        <p:txBody>
          <a:bodyPr anchor="ctr">
            <a:normAutofit fontScale="925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Modifikace histonů vedou k tvorbě transkripčně neaktivního heterochromatinu či jeho rozvolnění</a:t>
            </a:r>
          </a:p>
          <a:p>
            <a:r>
              <a:rPr lang="cs-CZ" dirty="0">
                <a:solidFill>
                  <a:schemeClr val="bg1"/>
                </a:solidFill>
              </a:rPr>
              <a:t>Aminokyselinová rezidua ve specifických pozicích </a:t>
            </a:r>
            <a:r>
              <a:rPr lang="cs-CZ" dirty="0" err="1">
                <a:solidFill>
                  <a:schemeClr val="bg1"/>
                </a:solidFill>
              </a:rPr>
              <a:t>aminoterminálních</a:t>
            </a:r>
            <a:r>
              <a:rPr lang="cs-CZ" dirty="0">
                <a:solidFill>
                  <a:schemeClr val="bg1"/>
                </a:solidFill>
              </a:rPr>
              <a:t> konců histonů se podrobují řadě </a:t>
            </a:r>
            <a:r>
              <a:rPr lang="cs-CZ" dirty="0" err="1">
                <a:solidFill>
                  <a:schemeClr val="bg1"/>
                </a:solidFill>
              </a:rPr>
              <a:t>posttranslačních</a:t>
            </a:r>
            <a:r>
              <a:rPr lang="cs-CZ" dirty="0">
                <a:solidFill>
                  <a:schemeClr val="bg1"/>
                </a:solidFill>
              </a:rPr>
              <a:t> modifikací, jako jsou acetylace (aktivace), metylace (aktivace, represe), fosforylace (aktivace), </a:t>
            </a:r>
            <a:r>
              <a:rPr lang="cs-CZ" dirty="0" err="1">
                <a:solidFill>
                  <a:schemeClr val="bg1"/>
                </a:solidFill>
              </a:rPr>
              <a:t>ubiquitinace</a:t>
            </a:r>
            <a:r>
              <a:rPr lang="cs-CZ" dirty="0">
                <a:solidFill>
                  <a:schemeClr val="bg1"/>
                </a:solidFill>
              </a:rPr>
              <a:t> (aktivace, represe), </a:t>
            </a:r>
            <a:r>
              <a:rPr lang="cs-CZ" dirty="0" err="1">
                <a:solidFill>
                  <a:schemeClr val="bg1"/>
                </a:solidFill>
              </a:rPr>
              <a:t>sumoylace</a:t>
            </a:r>
            <a:r>
              <a:rPr lang="cs-CZ" dirty="0">
                <a:solidFill>
                  <a:schemeClr val="bg1"/>
                </a:solidFill>
              </a:rPr>
              <a:t> (represe)</a:t>
            </a:r>
          </a:p>
          <a:p>
            <a:r>
              <a:rPr lang="cs-CZ" dirty="0">
                <a:solidFill>
                  <a:schemeClr val="bg1"/>
                </a:solidFill>
              </a:rPr>
              <a:t>Nejčastěji modifikované aminokyseliny </a:t>
            </a:r>
            <a:r>
              <a:rPr lang="cs-CZ" dirty="0" err="1">
                <a:solidFill>
                  <a:schemeClr val="bg1"/>
                </a:solidFill>
              </a:rPr>
              <a:t>R</a:t>
            </a:r>
            <a:r>
              <a:rPr lang="cs-CZ" dirty="0">
                <a:solidFill>
                  <a:schemeClr val="bg1"/>
                </a:solidFill>
              </a:rPr>
              <a:t> = arginin, K = lyzin, S = serin</a:t>
            </a:r>
          </a:p>
          <a:p>
            <a:r>
              <a:rPr lang="cs-CZ" dirty="0">
                <a:solidFill>
                  <a:schemeClr val="bg1"/>
                </a:solidFill>
              </a:rPr>
              <a:t>Reverzibilní modifikace – histon </a:t>
            </a:r>
            <a:r>
              <a:rPr lang="cs-CZ" dirty="0" err="1">
                <a:solidFill>
                  <a:schemeClr val="bg1"/>
                </a:solidFill>
              </a:rPr>
              <a:t>acetyláza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x</a:t>
            </a:r>
            <a:r>
              <a:rPr lang="cs-CZ" dirty="0">
                <a:solidFill>
                  <a:schemeClr val="bg1"/>
                </a:solidFill>
              </a:rPr>
              <a:t> histon </a:t>
            </a:r>
            <a:r>
              <a:rPr lang="cs-CZ" dirty="0" err="1">
                <a:solidFill>
                  <a:schemeClr val="bg1"/>
                </a:solidFill>
              </a:rPr>
              <a:t>deacetyláze</a:t>
            </a:r>
            <a:r>
              <a:rPr lang="cs-CZ" dirty="0">
                <a:solidFill>
                  <a:schemeClr val="bg1"/>
                </a:solidFill>
              </a:rPr>
              <a:t>, histon </a:t>
            </a:r>
            <a:r>
              <a:rPr lang="cs-CZ" dirty="0" err="1">
                <a:solidFill>
                  <a:schemeClr val="bg1"/>
                </a:solidFill>
              </a:rPr>
              <a:t>metyláza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x</a:t>
            </a:r>
            <a:r>
              <a:rPr lang="cs-CZ" dirty="0">
                <a:solidFill>
                  <a:schemeClr val="bg1"/>
                </a:solidFill>
              </a:rPr>
              <a:t> histon </a:t>
            </a:r>
            <a:r>
              <a:rPr lang="cs-CZ" dirty="0" err="1">
                <a:solidFill>
                  <a:schemeClr val="bg1"/>
                </a:solidFill>
              </a:rPr>
              <a:t>demetyláza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is-IS" dirty="0">
                <a:solidFill>
                  <a:schemeClr val="bg1"/>
                </a:solidFill>
              </a:rPr>
              <a:t>…</a:t>
            </a:r>
          </a:p>
          <a:p>
            <a:r>
              <a:rPr lang="cs-CZ" dirty="0">
                <a:solidFill>
                  <a:schemeClr val="bg1"/>
                </a:solidFill>
              </a:rPr>
              <a:t>Úpravy histonů jsou reverzibilní a mohou podle fyziologických nebo environmentálních změn měnit stavy genové exprese – adaptační mechanismy buňky i organismu</a:t>
            </a:r>
          </a:p>
        </p:txBody>
      </p:sp>
    </p:spTree>
    <p:extLst>
      <p:ext uri="{BB962C8B-B14F-4D97-AF65-F5344CB8AC3E}">
        <p14:creationId xmlns:p14="http://schemas.microsoft.com/office/powerpoint/2010/main" val="24372577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D182-836F-B841-843F-91A889F81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Acetylace histonů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EFBF3-3DA4-E546-A63C-728560D34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>
                <a:solidFill>
                  <a:schemeClr val="tx1"/>
                </a:solidFill>
              </a:rPr>
              <a:t>Acetylace histonů způsobuje snížení pozitivního náboje histonového aminoterminálního konce, což vede k méně kondenzovanému chromatinu a zvýšené přístupnosti DNA pro transkripční faktory</a:t>
            </a:r>
          </a:p>
          <a:p>
            <a:r>
              <a:rPr lang="cs-CZ" dirty="0">
                <a:solidFill>
                  <a:schemeClr val="tx1"/>
                </a:solidFill>
              </a:rPr>
              <a:t>K</a:t>
            </a:r>
            <a:r>
              <a:rPr lang="is-IS" dirty="0">
                <a:solidFill>
                  <a:schemeClr val="tx1"/>
                </a:solidFill>
              </a:rPr>
              <a:t> léčbě nádorových onemocnění se využívá inhibitorů histon deacetyláz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567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574" y="1680632"/>
            <a:ext cx="7086600" cy="467715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RNA interference (</a:t>
            </a:r>
            <a:r>
              <a:rPr lang="cs-CZ" dirty="0" err="1"/>
              <a:t>RNAi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295939"/>
            <a:ext cx="3387229" cy="3866322"/>
          </a:xfrm>
        </p:spPr>
        <p:txBody>
          <a:bodyPr anchor="ctr">
            <a:normAutofit fontScale="92500" lnSpcReduction="10000"/>
          </a:bodyPr>
          <a:lstStyle/>
          <a:p>
            <a:r>
              <a:rPr lang="cs-CZ" dirty="0"/>
              <a:t>Proces, při kterém interferují (párují se) nekódující molekuly RNA s cílovými úseky mRNA, což má za následek post-transkripční inhibici genové exprese (</a:t>
            </a:r>
            <a:r>
              <a:rPr lang="cs-CZ" dirty="0" err="1"/>
              <a:t>siRNA</a:t>
            </a:r>
            <a:r>
              <a:rPr lang="cs-CZ" dirty="0"/>
              <a:t>, </a:t>
            </a:r>
            <a:r>
              <a:rPr lang="cs-CZ" dirty="0" err="1"/>
              <a:t>miRNA</a:t>
            </a:r>
            <a:r>
              <a:rPr lang="cs-CZ" dirty="0"/>
              <a:t>, </a:t>
            </a:r>
            <a:r>
              <a:rPr lang="cs-CZ" dirty="0" err="1"/>
              <a:t>piRNA</a:t>
            </a:r>
            <a:r>
              <a:rPr lang="cs-CZ" dirty="0"/>
              <a:t> …)</a:t>
            </a:r>
          </a:p>
          <a:p>
            <a:r>
              <a:rPr lang="cs-CZ" dirty="0"/>
              <a:t>Př. </a:t>
            </a:r>
            <a:r>
              <a:rPr lang="cs-CZ" b="1" dirty="0"/>
              <a:t>MikroRNA</a:t>
            </a:r>
            <a:r>
              <a:rPr lang="cs-CZ" dirty="0"/>
              <a:t> – krátké ~22nt dlouhé sekvence nekódujícího RNA, které se podílejí na regulaci genové exprese komplementární vazbou na 3‘UTR mRNA </a:t>
            </a:r>
          </a:p>
        </p:txBody>
      </p:sp>
    </p:spTree>
    <p:extLst>
      <p:ext uri="{BB962C8B-B14F-4D97-AF65-F5344CB8AC3E}">
        <p14:creationId xmlns:p14="http://schemas.microsoft.com/office/powerpoint/2010/main" val="18968128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547" y="0"/>
            <a:ext cx="7250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0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mutací z pohledu evoluce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6905681" cy="3416300"/>
          </a:xfrm>
        </p:spPr>
        <p:txBody>
          <a:bodyPr/>
          <a:lstStyle/>
          <a:p>
            <a:r>
              <a:rPr lang="cs-CZ" b="1" dirty="0"/>
              <a:t>Pozitivní mutace </a:t>
            </a:r>
            <a:r>
              <a:rPr lang="cs-CZ" dirty="0"/>
              <a:t>– zdroj dědičné variability </a:t>
            </a:r>
          </a:p>
          <a:p>
            <a:pPr lvl="1"/>
            <a:r>
              <a:rPr lang="cs-CZ" dirty="0"/>
              <a:t>Selekce jedinců s výhodnými znaky – význam pro evoluci</a:t>
            </a:r>
          </a:p>
          <a:p>
            <a:r>
              <a:rPr lang="cs-CZ" b="1" dirty="0"/>
              <a:t>Negativní mutace </a:t>
            </a:r>
            <a:r>
              <a:rPr lang="cs-CZ" dirty="0"/>
              <a:t>– vznik vadných genů, stárnutí, vznik geneticky podmíněných onemocnění, tvorba nádorů atd.</a:t>
            </a:r>
          </a:p>
          <a:p>
            <a:r>
              <a:rPr lang="cs-CZ" b="1" dirty="0"/>
              <a:t>Mutace neutrální</a:t>
            </a:r>
          </a:p>
          <a:p>
            <a:r>
              <a:rPr lang="cs-CZ" b="1" dirty="0"/>
              <a:t>Mutace letální</a:t>
            </a:r>
          </a:p>
          <a:p>
            <a:pPr lvl="1"/>
            <a:r>
              <a:rPr lang="cs-CZ" dirty="0"/>
              <a:t>Předpokládá se, že každý člověk nese 5 až 10 recesivně letálních mutací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097" y="2775951"/>
            <a:ext cx="2628996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8246097" y="5892842"/>
            <a:ext cx="27167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err="1"/>
              <a:t>Biston</a:t>
            </a:r>
            <a:r>
              <a:rPr lang="cs-CZ" sz="1050" dirty="0"/>
              <a:t> </a:t>
            </a:r>
            <a:r>
              <a:rPr lang="cs-CZ" sz="1050" dirty="0" err="1"/>
              <a:t>betularia</a:t>
            </a:r>
            <a:r>
              <a:rPr lang="cs-CZ" sz="1050" dirty="0"/>
              <a:t> – </a:t>
            </a:r>
            <a:r>
              <a:rPr lang="cs-CZ" sz="1050" dirty="0" err="1"/>
              <a:t>Drsnokřídlec</a:t>
            </a:r>
            <a:r>
              <a:rPr lang="cs-CZ" sz="1050" dirty="0"/>
              <a:t> březový</a:t>
            </a:r>
          </a:p>
        </p:txBody>
      </p:sp>
    </p:spTree>
    <p:extLst>
      <p:ext uri="{BB962C8B-B14F-4D97-AF65-F5344CB8AC3E}">
        <p14:creationId xmlns:p14="http://schemas.microsoft.com/office/powerpoint/2010/main" val="148510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440" r="4" b="4"/>
          <a:stretch/>
        </p:blipFill>
        <p:spPr>
          <a:xfrm>
            <a:off x="6798733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Genový doping?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700" dirty="0"/>
              <a:t>Gen </a:t>
            </a:r>
            <a:r>
              <a:rPr lang="cs-CZ" sz="1700" b="1" dirty="0"/>
              <a:t>ACTN3</a:t>
            </a:r>
            <a:r>
              <a:rPr lang="cs-CZ" sz="1700" dirty="0"/>
              <a:t> (Alpha-actin-3) – varianta tohoto genu je důležitá pro správnou funkci rychlých svalových vláken. Častý výskyt u sprinterů a silových atletů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Mutace v genu pro receptor </a:t>
            </a:r>
            <a:r>
              <a:rPr lang="cs-CZ" sz="1700" b="1" dirty="0"/>
              <a:t>erytropoetinu</a:t>
            </a:r>
            <a:r>
              <a:rPr lang="cs-CZ" sz="1700" dirty="0"/>
              <a:t> – Finský lyžař dlouhých tratí </a:t>
            </a:r>
            <a:r>
              <a:rPr lang="cs-CZ" sz="1700" dirty="0" err="1"/>
              <a:t>Eero</a:t>
            </a:r>
            <a:r>
              <a:rPr lang="cs-CZ" sz="1700" dirty="0"/>
              <a:t> </a:t>
            </a:r>
            <a:r>
              <a:rPr lang="cs-CZ" sz="1700" dirty="0" err="1"/>
              <a:t>Mantyranta</a:t>
            </a:r>
            <a:r>
              <a:rPr lang="cs-CZ" sz="1700" dirty="0"/>
              <a:t> převyšoval normu počtu červených krvinek asi o 25 až 50 %. Zvýšená kyslíková kapacita organismu – autozomální dominantní benigní </a:t>
            </a:r>
            <a:r>
              <a:rPr lang="cs-CZ" sz="1700" dirty="0" err="1"/>
              <a:t>erytrocytóza</a:t>
            </a:r>
            <a:endParaRPr lang="cs-CZ" sz="1700" dirty="0"/>
          </a:p>
          <a:p>
            <a:pPr>
              <a:lnSpc>
                <a:spcPct val="90000"/>
              </a:lnSpc>
            </a:pPr>
            <a:r>
              <a:rPr lang="cs-CZ" sz="1700" dirty="0"/>
              <a:t>Mutace v genu pro </a:t>
            </a:r>
            <a:r>
              <a:rPr lang="cs-CZ" sz="1700" b="1" dirty="0" err="1"/>
              <a:t>apolipoprotein</a:t>
            </a:r>
            <a:r>
              <a:rPr lang="cs-CZ" sz="1700" b="1" dirty="0"/>
              <a:t> A1 </a:t>
            </a:r>
            <a:r>
              <a:rPr lang="cs-CZ" sz="1700" dirty="0"/>
              <a:t>– vychytávání cholesterolu z krve – vysoký věk obyvatel </a:t>
            </a:r>
            <a:r>
              <a:rPr lang="cs-CZ" sz="1700" dirty="0" err="1"/>
              <a:t>Limone</a:t>
            </a:r>
            <a:r>
              <a:rPr lang="cs-CZ" sz="1700" dirty="0"/>
              <a:t> </a:t>
            </a:r>
            <a:r>
              <a:rPr lang="cs-CZ" sz="1700" dirty="0" err="1"/>
              <a:t>sul</a:t>
            </a:r>
            <a:r>
              <a:rPr lang="cs-CZ" sz="1700" dirty="0"/>
              <a:t> Garda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460990" y="6019800"/>
            <a:ext cx="3024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Cena základního balíčku cca 6000 Kč</a:t>
            </a:r>
          </a:p>
        </p:txBody>
      </p:sp>
    </p:spTree>
    <p:extLst>
      <p:ext uri="{BB962C8B-B14F-4D97-AF65-F5344CB8AC3E}">
        <p14:creationId xmlns:p14="http://schemas.microsoft.com/office/powerpoint/2010/main" val="600284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303" y="3062544"/>
            <a:ext cx="5419454" cy="222197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Klasifikace mutací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cs-CZ" sz="1500" dirty="0"/>
              <a:t>Spontánní </a:t>
            </a:r>
            <a:r>
              <a:rPr lang="cs-CZ" sz="1500" dirty="0" err="1"/>
              <a:t>x</a:t>
            </a:r>
            <a:r>
              <a:rPr lang="cs-CZ" sz="1500" dirty="0"/>
              <a:t> indukované</a:t>
            </a:r>
          </a:p>
          <a:p>
            <a:pPr>
              <a:lnSpc>
                <a:spcPct val="80000"/>
              </a:lnSpc>
            </a:pPr>
            <a:r>
              <a:rPr lang="cs-CZ" sz="1500" dirty="0"/>
              <a:t>Gametické </a:t>
            </a:r>
            <a:r>
              <a:rPr lang="cs-CZ" sz="1500" dirty="0" err="1"/>
              <a:t>x</a:t>
            </a:r>
            <a:r>
              <a:rPr lang="cs-CZ" sz="1500" dirty="0"/>
              <a:t> somatické</a:t>
            </a:r>
          </a:p>
          <a:p>
            <a:pPr>
              <a:lnSpc>
                <a:spcPct val="80000"/>
              </a:lnSpc>
            </a:pPr>
            <a:r>
              <a:rPr lang="cs-CZ" sz="1500" dirty="0"/>
              <a:t>Dominantní </a:t>
            </a:r>
            <a:r>
              <a:rPr lang="cs-CZ" sz="1500" dirty="0" err="1"/>
              <a:t>x</a:t>
            </a:r>
            <a:r>
              <a:rPr lang="cs-CZ" sz="1500" dirty="0"/>
              <a:t> recesivní (1:100)</a:t>
            </a:r>
          </a:p>
          <a:p>
            <a:pPr>
              <a:lnSpc>
                <a:spcPct val="80000"/>
              </a:lnSpc>
            </a:pPr>
            <a:endParaRPr lang="cs-CZ" sz="1500" dirty="0"/>
          </a:p>
          <a:p>
            <a:pPr>
              <a:lnSpc>
                <a:spcPct val="80000"/>
              </a:lnSpc>
            </a:pPr>
            <a:r>
              <a:rPr lang="cs-CZ" sz="1500" dirty="0"/>
              <a:t>Genové </a:t>
            </a:r>
            <a:r>
              <a:rPr lang="cs-CZ" sz="1500" dirty="0" err="1"/>
              <a:t>x</a:t>
            </a:r>
            <a:r>
              <a:rPr lang="cs-CZ" sz="1500" dirty="0"/>
              <a:t> chromozomové </a:t>
            </a:r>
            <a:r>
              <a:rPr lang="cs-CZ" sz="1500" dirty="0" err="1"/>
              <a:t>x</a:t>
            </a:r>
            <a:r>
              <a:rPr lang="cs-CZ" sz="1500" dirty="0"/>
              <a:t> genomové</a:t>
            </a:r>
          </a:p>
          <a:p>
            <a:pPr>
              <a:lnSpc>
                <a:spcPct val="80000"/>
              </a:lnSpc>
            </a:pPr>
            <a:r>
              <a:rPr lang="cs-CZ" sz="1500" dirty="0"/>
              <a:t>Účinek na fenotyp: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Morfologické mutace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Biochemické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Vitální -&gt; </a:t>
            </a:r>
            <a:r>
              <a:rPr lang="cs-CZ" sz="1500" dirty="0" err="1"/>
              <a:t>subvitální</a:t>
            </a:r>
            <a:r>
              <a:rPr lang="cs-CZ" sz="1500" dirty="0"/>
              <a:t> -&gt; </a:t>
            </a:r>
            <a:r>
              <a:rPr lang="cs-CZ" sz="1500" dirty="0" err="1"/>
              <a:t>semiletální</a:t>
            </a:r>
            <a:r>
              <a:rPr lang="cs-CZ" sz="1500" dirty="0"/>
              <a:t> -&gt; letální </a:t>
            </a:r>
          </a:p>
          <a:p>
            <a:pPr lvl="1">
              <a:lnSpc>
                <a:spcPct val="80000"/>
              </a:lnSpc>
            </a:pPr>
            <a:r>
              <a:rPr lang="cs-CZ" sz="1500" dirty="0"/>
              <a:t>Podmíněné (např. teplotně senzitivní mutace)</a:t>
            </a:r>
          </a:p>
        </p:txBody>
      </p:sp>
    </p:spTree>
    <p:extLst>
      <p:ext uri="{BB962C8B-B14F-4D97-AF65-F5344CB8AC3E}">
        <p14:creationId xmlns:p14="http://schemas.microsoft.com/office/powerpoint/2010/main" val="4001528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22884" r="3" b="13137"/>
          <a:stretch/>
        </p:blipFill>
        <p:spPr>
          <a:xfrm>
            <a:off x="8020571" y="2775951"/>
            <a:ext cx="3080048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cs-CZ" dirty="0"/>
              <a:t>Spontánní mutace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4954" y="2420471"/>
            <a:ext cx="6397313" cy="419548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700" dirty="0"/>
              <a:t>Četnost spontánních mutací: 10</a:t>
            </a:r>
            <a:r>
              <a:rPr lang="cs-CZ" sz="1700" baseline="30000" dirty="0"/>
              <a:t>-5</a:t>
            </a:r>
            <a:r>
              <a:rPr lang="cs-CZ" sz="1700" dirty="0"/>
              <a:t> – 10</a:t>
            </a:r>
            <a:r>
              <a:rPr lang="cs-CZ" sz="1700" baseline="30000" dirty="0"/>
              <a:t>-10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Příčiny:</a:t>
            </a:r>
          </a:p>
          <a:p>
            <a:pPr lvl="1">
              <a:lnSpc>
                <a:spcPct val="90000"/>
              </a:lnSpc>
            </a:pPr>
            <a:r>
              <a:rPr lang="cs-CZ" sz="1700" b="1" dirty="0"/>
              <a:t>Mechanismy uvnitř buňky </a:t>
            </a:r>
            <a:r>
              <a:rPr lang="cs-CZ" sz="1700" dirty="0"/>
              <a:t>(replikace DNA, produkty vlastního metabolismu)</a:t>
            </a:r>
          </a:p>
          <a:p>
            <a:pPr lvl="2">
              <a:lnSpc>
                <a:spcPct val="90000"/>
              </a:lnSpc>
            </a:pPr>
            <a:r>
              <a:rPr lang="cs-CZ" sz="1700" dirty="0"/>
              <a:t>Chyba DNA polymerázy (teoreticky 10</a:t>
            </a:r>
            <a:r>
              <a:rPr lang="cs-CZ" sz="1700" baseline="30000" dirty="0"/>
              <a:t>-1</a:t>
            </a:r>
            <a:r>
              <a:rPr lang="cs-CZ" sz="1700" dirty="0"/>
              <a:t>- 10</a:t>
            </a:r>
            <a:r>
              <a:rPr lang="cs-CZ" sz="1700" baseline="30000" dirty="0"/>
              <a:t>-2</a:t>
            </a:r>
            <a:r>
              <a:rPr lang="cs-CZ" sz="1700" dirty="0"/>
              <a:t> </a:t>
            </a:r>
            <a:r>
              <a:rPr lang="cs-CZ" sz="1700" dirty="0" err="1"/>
              <a:t>x</a:t>
            </a:r>
            <a:r>
              <a:rPr lang="cs-CZ" sz="1700" dirty="0"/>
              <a:t> skutečně 10</a:t>
            </a:r>
            <a:r>
              <a:rPr lang="cs-CZ" sz="1700" baseline="30000" dirty="0"/>
              <a:t>-9</a:t>
            </a:r>
            <a:r>
              <a:rPr lang="cs-CZ" sz="1700" dirty="0"/>
              <a:t> – 10</a:t>
            </a:r>
            <a:r>
              <a:rPr lang="cs-CZ" sz="1700" baseline="30000" dirty="0"/>
              <a:t>-11</a:t>
            </a:r>
            <a:r>
              <a:rPr lang="cs-CZ" sz="1700" dirty="0"/>
              <a:t> –&gt; oprava chybně zařazených bází “</a:t>
            </a:r>
            <a:r>
              <a:rPr lang="cs-CZ" sz="1700" dirty="0" err="1"/>
              <a:t>proofreading</a:t>
            </a:r>
            <a:r>
              <a:rPr lang="cs-CZ" sz="1700" dirty="0"/>
              <a:t>“)</a:t>
            </a:r>
          </a:p>
          <a:p>
            <a:pPr lvl="2">
              <a:lnSpc>
                <a:spcPct val="90000"/>
              </a:lnSpc>
            </a:pPr>
            <a:r>
              <a:rPr lang="cs-CZ" sz="1700" dirty="0"/>
              <a:t>Funkce reparačních mechanismů</a:t>
            </a:r>
          </a:p>
          <a:p>
            <a:pPr lvl="1">
              <a:lnSpc>
                <a:spcPct val="90000"/>
              </a:lnSpc>
            </a:pPr>
            <a:r>
              <a:rPr lang="cs-CZ" sz="1700" dirty="0"/>
              <a:t>Vnější faktory – </a:t>
            </a:r>
            <a:r>
              <a:rPr lang="cs-CZ" sz="1700" b="1" dirty="0"/>
              <a:t>mutageny</a:t>
            </a:r>
          </a:p>
          <a:p>
            <a:pPr lvl="2">
              <a:lnSpc>
                <a:spcPct val="90000"/>
              </a:lnSpc>
            </a:pPr>
            <a:r>
              <a:rPr lang="cs-CZ" sz="1700" b="1" dirty="0"/>
              <a:t>A) fyzikální faktory </a:t>
            </a:r>
            <a:r>
              <a:rPr lang="cs-CZ" sz="1700" dirty="0"/>
              <a:t>(10– 15 %)</a:t>
            </a:r>
          </a:p>
          <a:p>
            <a:pPr lvl="2">
              <a:lnSpc>
                <a:spcPct val="90000"/>
              </a:lnSpc>
            </a:pPr>
            <a:r>
              <a:rPr lang="cs-CZ" sz="1700" b="1" dirty="0"/>
              <a:t>B) chemické faktory </a:t>
            </a:r>
            <a:r>
              <a:rPr lang="cs-CZ" sz="1700" dirty="0"/>
              <a:t>(70 – 80 %)</a:t>
            </a:r>
          </a:p>
          <a:p>
            <a:pPr lvl="2">
              <a:lnSpc>
                <a:spcPct val="90000"/>
              </a:lnSpc>
            </a:pPr>
            <a:r>
              <a:rPr lang="cs-CZ" sz="1700" b="1" dirty="0"/>
              <a:t>C) biologické faktory </a:t>
            </a:r>
            <a:r>
              <a:rPr lang="cs-CZ" sz="1700" dirty="0"/>
              <a:t>(10 – 20 %)</a:t>
            </a:r>
          </a:p>
          <a:p>
            <a:pPr lvl="2">
              <a:lnSpc>
                <a:spcPct val="90000"/>
              </a:lnSpc>
            </a:pPr>
            <a:endParaRPr lang="cs-CZ" sz="17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8648769" y="5881300"/>
            <a:ext cx="2145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Xeroderma</a:t>
            </a:r>
            <a:r>
              <a:rPr lang="cs-CZ" sz="1200" dirty="0"/>
              <a:t> </a:t>
            </a:r>
            <a:r>
              <a:rPr lang="cs-CZ" sz="1200" dirty="0" err="1"/>
              <a:t>pigmentosum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64695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58000"/>
            <a:chOff x="-1588" y="0"/>
            <a:chExt cx="12193588" cy="6858000"/>
          </a:xfrm>
        </p:grpSpPr>
        <p:sp>
          <p:nvSpPr>
            <p:cNvPr id="9" name="Rectangle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583" y="645106"/>
            <a:ext cx="5124576" cy="5585369"/>
          </a:xfrm>
          <a:prstGeom prst="rect">
            <a:avLst/>
          </a:prstGeom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182" y="460462"/>
            <a:ext cx="4886461" cy="1120022"/>
          </a:xfrm>
        </p:spPr>
        <p:txBody>
          <a:bodyPr>
            <a:normAutofit fontScale="90000"/>
          </a:bodyPr>
          <a:lstStyle/>
          <a:p>
            <a:r>
              <a:rPr lang="cs-CZ" dirty="0"/>
              <a:t>Fyzikální faktory – UV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9098" y="1767022"/>
            <a:ext cx="5109767" cy="4463456"/>
          </a:xfrm>
        </p:spPr>
        <p:txBody>
          <a:bodyPr anchor="ctr">
            <a:normAutofit fontScale="92500"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Elektromagnetické záření s vlnovou délkou kratší než má viditelné světlo</a:t>
            </a:r>
          </a:p>
          <a:p>
            <a:r>
              <a:rPr lang="cs-CZ" dirty="0">
                <a:solidFill>
                  <a:schemeClr val="bg1"/>
                </a:solidFill>
              </a:rPr>
              <a:t>Dávka UV záření, která snižuje </a:t>
            </a:r>
            <a:r>
              <a:rPr lang="cs-CZ" dirty="0" err="1">
                <a:solidFill>
                  <a:schemeClr val="bg1"/>
                </a:solidFill>
              </a:rPr>
              <a:t>viabilitu</a:t>
            </a:r>
            <a:r>
              <a:rPr lang="cs-CZ" dirty="0">
                <a:solidFill>
                  <a:schemeClr val="bg1"/>
                </a:solidFill>
              </a:rPr>
              <a:t> lidských fibroblastů na 1/100: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40 - 50 J/m</a:t>
            </a:r>
            <a:r>
              <a:rPr lang="cs-CZ" baseline="30000" dirty="0">
                <a:solidFill>
                  <a:schemeClr val="bg1"/>
                </a:solidFill>
              </a:rPr>
              <a:t>2</a:t>
            </a:r>
            <a:r>
              <a:rPr lang="cs-CZ" dirty="0">
                <a:solidFill>
                  <a:schemeClr val="bg1"/>
                </a:solidFill>
              </a:rPr>
              <a:t> – UV-C 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60 - 80 J/m</a:t>
            </a:r>
            <a:r>
              <a:rPr lang="cs-CZ" baseline="30000" dirty="0">
                <a:solidFill>
                  <a:schemeClr val="bg1"/>
                </a:solidFill>
              </a:rPr>
              <a:t>2</a:t>
            </a:r>
            <a:r>
              <a:rPr lang="cs-CZ" dirty="0">
                <a:solidFill>
                  <a:schemeClr val="bg1"/>
                </a:solidFill>
              </a:rPr>
              <a:t> – UV-B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400 – 500 J/m</a:t>
            </a:r>
            <a:r>
              <a:rPr lang="cs-CZ" baseline="30000" dirty="0">
                <a:solidFill>
                  <a:schemeClr val="bg1"/>
                </a:solidFill>
              </a:rPr>
              <a:t>2</a:t>
            </a:r>
            <a:r>
              <a:rPr lang="cs-CZ" dirty="0">
                <a:solidFill>
                  <a:schemeClr val="bg1"/>
                </a:solidFill>
              </a:rPr>
              <a:t> – UV-A</a:t>
            </a:r>
          </a:p>
          <a:p>
            <a:r>
              <a:rPr lang="cs-CZ" dirty="0">
                <a:solidFill>
                  <a:schemeClr val="bg1"/>
                </a:solidFill>
              </a:rPr>
              <a:t>Hlavní mechanismy poškození DNA po účinku UV záření: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Vznik tzv. </a:t>
            </a:r>
            <a:r>
              <a:rPr lang="cs-CZ" dirty="0" err="1">
                <a:solidFill>
                  <a:schemeClr val="bg1"/>
                </a:solidFill>
              </a:rPr>
              <a:t>fotolézí</a:t>
            </a:r>
            <a:endParaRPr lang="cs-CZ" dirty="0">
              <a:solidFill>
                <a:schemeClr val="bg1"/>
              </a:solidFill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Poškození DNA zprostředkované působením záření a </a:t>
            </a:r>
            <a:r>
              <a:rPr lang="cs-CZ" dirty="0" err="1">
                <a:solidFill>
                  <a:schemeClr val="bg1"/>
                </a:solidFill>
              </a:rPr>
              <a:t>fotosenzitivátorů</a:t>
            </a:r>
            <a:r>
              <a:rPr lang="cs-CZ" dirty="0">
                <a:solidFill>
                  <a:schemeClr val="bg1"/>
                </a:solidFill>
              </a:rPr>
              <a:t> (např. </a:t>
            </a:r>
            <a:r>
              <a:rPr lang="cs-CZ" dirty="0" err="1">
                <a:solidFill>
                  <a:schemeClr val="bg1"/>
                </a:solidFill>
              </a:rPr>
              <a:t>furokumariny</a:t>
            </a:r>
            <a:r>
              <a:rPr lang="cs-CZ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Působení reaktivních kyslíkových radikálů (ROS)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209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t – zasedací místnost">
  <a:themeElements>
    <a:clrScheme name="Iont – zasedací místnost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t – zasedací místnost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t – zasedací místnost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24231</TotalTime>
  <Words>3687</Words>
  <Application>Microsoft Macintosh PowerPoint</Application>
  <PresentationFormat>Widescreen</PresentationFormat>
  <Paragraphs>474</Paragraphs>
  <Slides>47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Century Gothic</vt:lpstr>
      <vt:lpstr>Wingdings 3</vt:lpstr>
      <vt:lpstr>Iont – zasedací místnost</vt:lpstr>
      <vt:lpstr>Reakce genomu na vlivy prostředí: Vznik mutací a základy epigenetiky.</vt:lpstr>
      <vt:lpstr>PowerPoint Presentation</vt:lpstr>
      <vt:lpstr>Osnova přednášky</vt:lpstr>
      <vt:lpstr>Genetická variabilita</vt:lpstr>
      <vt:lpstr>Význam mutací z pohledu evoluce</vt:lpstr>
      <vt:lpstr>Genový doping?</vt:lpstr>
      <vt:lpstr>Klasifikace mutací</vt:lpstr>
      <vt:lpstr>Spontánní mutace</vt:lpstr>
      <vt:lpstr>Fyzikální faktory – UV záření</vt:lpstr>
      <vt:lpstr>Biologické účinky UV záření</vt:lpstr>
      <vt:lpstr>Fyzikální faktory – ionizační záření</vt:lpstr>
      <vt:lpstr>Ionizačního záření kolem nás</vt:lpstr>
      <vt:lpstr>Biologické účinky ionizačního záření</vt:lpstr>
      <vt:lpstr>Účinek ionizujícího záření na člověka</vt:lpstr>
      <vt:lpstr>Chemické mutageny</vt:lpstr>
      <vt:lpstr>Mutageny přítomné v životním prostředí</vt:lpstr>
      <vt:lpstr>Kontaminace vody</vt:lpstr>
      <vt:lpstr>Kontaminace ovzduší a půdy</vt:lpstr>
      <vt:lpstr>Mutagenní látky v potravě</vt:lpstr>
      <vt:lpstr>Aditiva v potravinách</vt:lpstr>
      <vt:lpstr>Mutageny a životní styl</vt:lpstr>
      <vt:lpstr>Testy mutagenity – př. Amesův test</vt:lpstr>
      <vt:lpstr>Biologické mutageny</vt:lpstr>
      <vt:lpstr>Nádorová onemocnění</vt:lpstr>
      <vt:lpstr>Antikarcinogeny - prevence</vt:lpstr>
      <vt:lpstr>Klasifikace mutací</vt:lpstr>
      <vt:lpstr>Gametické x somatické mutace</vt:lpstr>
      <vt:lpstr>Genové mutace</vt:lpstr>
      <vt:lpstr>Efekt mutace na proteosyntézu</vt:lpstr>
      <vt:lpstr>Dynamické mutace</vt:lpstr>
      <vt:lpstr>Chromozomové mutace</vt:lpstr>
      <vt:lpstr>Chromozomové aberace  </vt:lpstr>
      <vt:lpstr>Chromozomové aberace</vt:lpstr>
      <vt:lpstr>Genomové mutace</vt:lpstr>
      <vt:lpstr>Nejčastější aneuplodie</vt:lpstr>
      <vt:lpstr>Epigenetika</vt:lpstr>
      <vt:lpstr>Epigenetika je nejistá genetika …</vt:lpstr>
      <vt:lpstr>Význam epigenetických procesů</vt:lpstr>
      <vt:lpstr>Metylace DNA</vt:lpstr>
      <vt:lpstr>Metylace DNA</vt:lpstr>
      <vt:lpstr>Metylace DNA během vývoje</vt:lpstr>
      <vt:lpstr>PowerPoint Presentation</vt:lpstr>
      <vt:lpstr>Histonové modifikace – struktura chromatinu</vt:lpstr>
      <vt:lpstr>Histonové modifikace</vt:lpstr>
      <vt:lpstr>Acetylace histonů</vt:lpstr>
      <vt:lpstr>RNA interference (RNAi)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Mutageneze Genová a negenová determinace biologických znaků</dc:title>
  <dc:creator>Pavel Hruška</dc:creator>
  <cp:lastModifiedBy>Pavel Hruška</cp:lastModifiedBy>
  <cp:revision>193</cp:revision>
  <cp:lastPrinted>2017-03-13T06:53:29Z</cp:lastPrinted>
  <dcterms:created xsi:type="dcterms:W3CDTF">2017-02-27T12:57:23Z</dcterms:created>
  <dcterms:modified xsi:type="dcterms:W3CDTF">2019-03-10T21:05:29Z</dcterms:modified>
</cp:coreProperties>
</file>