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77" r:id="rId2"/>
    <p:sldId id="276" r:id="rId3"/>
    <p:sldId id="366" r:id="rId4"/>
    <p:sldId id="365" r:id="rId5"/>
    <p:sldId id="282" r:id="rId6"/>
    <p:sldId id="362" r:id="rId7"/>
    <p:sldId id="374" r:id="rId8"/>
    <p:sldId id="283" r:id="rId9"/>
    <p:sldId id="363" r:id="rId10"/>
    <p:sldId id="290" r:id="rId11"/>
    <p:sldId id="289" r:id="rId12"/>
    <p:sldId id="292" r:id="rId13"/>
    <p:sldId id="294" r:id="rId14"/>
    <p:sldId id="295" r:id="rId15"/>
    <p:sldId id="297" r:id="rId16"/>
    <p:sldId id="299" r:id="rId17"/>
    <p:sldId id="301" r:id="rId18"/>
    <p:sldId id="304" r:id="rId19"/>
    <p:sldId id="309" r:id="rId20"/>
    <p:sldId id="311" r:id="rId21"/>
    <p:sldId id="312" r:id="rId22"/>
    <p:sldId id="317" r:id="rId23"/>
    <p:sldId id="323" r:id="rId24"/>
    <p:sldId id="326" r:id="rId25"/>
    <p:sldId id="329" r:id="rId26"/>
    <p:sldId id="337" r:id="rId27"/>
    <p:sldId id="339" r:id="rId28"/>
    <p:sldId id="338" r:id="rId29"/>
    <p:sldId id="340" r:id="rId30"/>
    <p:sldId id="341" r:id="rId31"/>
    <p:sldId id="342" r:id="rId32"/>
    <p:sldId id="347" r:id="rId33"/>
    <p:sldId id="345" r:id="rId34"/>
    <p:sldId id="353" r:id="rId35"/>
    <p:sldId id="355" r:id="rId36"/>
    <p:sldId id="356" r:id="rId37"/>
    <p:sldId id="358" r:id="rId38"/>
    <p:sldId id="367" r:id="rId39"/>
    <p:sldId id="368" r:id="rId40"/>
    <p:sldId id="369" r:id="rId41"/>
    <p:sldId id="371" r:id="rId42"/>
    <p:sldId id="372" r:id="rId43"/>
    <p:sldId id="373" r:id="rId44"/>
    <p:sldId id="300" r:id="rId45"/>
    <p:sldId id="370" r:id="rId46"/>
    <p:sldId id="375" r:id="rId4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3399"/>
    <a:srgbClr val="226845"/>
    <a:srgbClr val="339966"/>
    <a:srgbClr val="FF0000"/>
    <a:srgbClr val="33CC33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5394" autoAdjust="0"/>
  </p:normalViewPr>
  <p:slideViewPr>
    <p:cSldViewPr>
      <p:cViewPr varScale="1">
        <p:scale>
          <a:sx n="132" d="100"/>
          <a:sy n="132" d="100"/>
        </p:scale>
        <p:origin x="8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31500-33D0-4F15-8D4A-CE06F31B64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751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3157F6-8D3F-4724-A736-5E5952D8F21A}" type="slidenum">
              <a:rPr lang="cs-CZ" altLang="cs-CZ" smtClean="0"/>
              <a:pPr/>
              <a:t>10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micely</a:t>
            </a:r>
          </a:p>
        </p:txBody>
      </p:sp>
    </p:spTree>
    <p:extLst>
      <p:ext uri="{BB962C8B-B14F-4D97-AF65-F5344CB8AC3E}">
        <p14:creationId xmlns:p14="http://schemas.microsoft.com/office/powerpoint/2010/main" val="279472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6B092-69F2-4971-A9F1-E969B14D0B04}" type="slidenum">
              <a:rPr lang="cs-CZ" altLang="cs-CZ" smtClean="0"/>
              <a:pPr/>
              <a:t>16</a:t>
            </a:fld>
            <a:endParaRPr lang="cs-CZ" altLang="cs-CZ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Na některých agrocentrických chromozomech se nachází sekundární konstrikce oddělující satelit – organizátor nukleolu</a:t>
            </a:r>
          </a:p>
        </p:txBody>
      </p:sp>
    </p:spTree>
    <p:extLst>
      <p:ext uri="{BB962C8B-B14F-4D97-AF65-F5344CB8AC3E}">
        <p14:creationId xmlns:p14="http://schemas.microsoft.com/office/powerpoint/2010/main" val="115752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0199-BB45-42A6-AE37-D7550FC69F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355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70413-635B-4144-A616-6FD9E3091D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129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CCA22-BC9A-4832-9DC0-B22413D71D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78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B7B7D-3D92-4E8D-9504-F3334E1C7E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47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C97F3-53CB-4A8B-93F8-AE3CCB76B1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18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EACB2-8369-4A80-8353-22BA285F89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19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418B1-EA13-4FFE-AD2B-B25F15E101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4859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E2FE5-6312-40F5-9137-7A6E77C71F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237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3DBC-2523-4218-848D-1AFA356002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1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C75D6-FB69-4F4E-A9A8-B57C6F6B6A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05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7FD73-E3AF-4A54-95E3-A376275FBD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923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830AC-607D-4CE7-849A-C307F70440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6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9B101-DBEC-4384-AC09-7DBEFA6A7D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307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3351C-2CB3-4A10-991F-40941C4EC5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676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92F4C-BF57-44E5-9142-951F948D3F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42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1D4C-5281-4568-9726-6F0933C0C6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558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85B12E3-1C0E-4AC7-AA82-FD09D6680E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11759" y="980728"/>
            <a:ext cx="44040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54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3366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HISTOLOGIE</a:t>
            </a:r>
          </a:p>
        </p:txBody>
      </p:sp>
      <p:pic>
        <p:nvPicPr>
          <p:cNvPr id="3075" name="Picture 2" descr="VÃ½sledek obrÃ¡zku pro histolo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205038"/>
            <a:ext cx="64579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468313" y="333375"/>
            <a:ext cx="7924800" cy="7207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2060"/>
                </a:solidFill>
              </a:rPr>
              <a:t>Stavba biomembrány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11188" y="1323975"/>
            <a:ext cx="5184775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/>
              <a:t>-   tloušťka 7 – 10 nm</a:t>
            </a:r>
          </a:p>
          <a:p>
            <a:pPr eaLnBrk="1" hangingPunct="1">
              <a:buFontTx/>
              <a:buChar char="-"/>
            </a:pPr>
            <a:r>
              <a:rPr lang="cs-CZ" altLang="cs-CZ" sz="1800"/>
              <a:t>dvě vrstvy fosfolipidů </a:t>
            </a:r>
          </a:p>
          <a:p>
            <a:pPr eaLnBrk="1" hangingPunct="1">
              <a:buFontTx/>
              <a:buChar char="-"/>
            </a:pPr>
            <a:r>
              <a:rPr lang="cs-CZ" altLang="cs-CZ" sz="1800"/>
              <a:t>povrchové a prostupující proteiny</a:t>
            </a:r>
          </a:p>
        </p:txBody>
      </p:sp>
      <p:pic>
        <p:nvPicPr>
          <p:cNvPr id="13316" name="Picture 4" descr="biomembr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557463"/>
            <a:ext cx="5046662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700338" y="6450013"/>
            <a:ext cx="490061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http://www.infovek.sk/predmety/biologia/diplomky/biologia_bunky/biomembrany.htm</a:t>
            </a:r>
          </a:p>
        </p:txBody>
      </p:sp>
      <p:sp>
        <p:nvSpPr>
          <p:cNvPr id="2" name="Tlačítko akce: Video 1">
            <a:hlinkClick r:id="" action="ppaction://noaction" highlightClick="1"/>
          </p:cNvPr>
          <p:cNvSpPr/>
          <p:nvPr/>
        </p:nvSpPr>
        <p:spPr>
          <a:xfrm>
            <a:off x="8594725" y="6357938"/>
            <a:ext cx="538163" cy="47942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71550" y="333375"/>
            <a:ext cx="720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468313" y="115888"/>
            <a:ext cx="7924800" cy="7207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Membránové struktury v buňce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9750" y="1068388"/>
            <a:ext cx="820896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Cytoplazmatická membrána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Endoplazmatické retikulum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Golgiho aparát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Mitochondrie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lysozomy, endozomy, peroxizomy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39750" y="4497388"/>
            <a:ext cx="8208963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Ribozomy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Cytoskelet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	- </a:t>
            </a:r>
            <a:r>
              <a:rPr lang="cs-CZ" altLang="cs-CZ" sz="2400">
                <a:solidFill>
                  <a:schemeClr val="accent2"/>
                </a:solidFill>
              </a:rPr>
              <a:t>Centriol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- Inkluze</a:t>
            </a:r>
          </a:p>
        </p:txBody>
      </p:sp>
      <p:pic>
        <p:nvPicPr>
          <p:cNvPr id="15366" name="Picture 7" descr="riboz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22763"/>
            <a:ext cx="280828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_ER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79488"/>
            <a:ext cx="34829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5"/>
          <p:cNvSpPr>
            <a:spLocks noChangeArrowheads="1"/>
          </p:cNvSpPr>
          <p:nvPr/>
        </p:nvSpPr>
        <p:spPr bwMode="auto">
          <a:xfrm>
            <a:off x="468313" y="3817938"/>
            <a:ext cx="7924800" cy="7207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Struktury bez membrány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724525" y="3140075"/>
            <a:ext cx="327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http://cronodon.com/BioTech/Cell_structure.html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219700" y="6338888"/>
            <a:ext cx="3671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http://www.sszdra-karvina.cz/bunka/bi/02pro/obr/ribozom.jpg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0888" y="260350"/>
            <a:ext cx="7924800" cy="57626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solidFill>
                  <a:schemeClr val="accent2"/>
                </a:solidFill>
              </a:rPr>
              <a:t>Jádro</a:t>
            </a:r>
            <a:r>
              <a:rPr lang="cs-CZ" altLang="cs-CZ" sz="3600" smtClean="0"/>
              <a:t> (nucleus)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341438"/>
            <a:ext cx="1657350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Počet</a:t>
            </a:r>
            <a:endParaRPr lang="cs-CZ" altLang="cs-CZ" sz="24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Velikost</a:t>
            </a:r>
            <a:endParaRPr lang="cs-CZ" altLang="cs-CZ" sz="24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Tvar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Stavba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Funkce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6389" name="Picture 2" descr="bloo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341438"/>
            <a:ext cx="23987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loadB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997200"/>
            <a:ext cx="218281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neutroph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355725"/>
            <a:ext cx="187801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mus_skl_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167063"/>
            <a:ext cx="43386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cell-binucleated-polygonal-eo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829175"/>
            <a:ext cx="21812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7" descr="008neurniss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341438"/>
            <a:ext cx="21828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924800" cy="506413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Jaderný obal 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00788" y="1052513"/>
            <a:ext cx="2698750" cy="2160587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smtClean="0">
                <a:solidFill>
                  <a:schemeClr val="accent2"/>
                </a:solidFill>
              </a:rPr>
              <a:t>dvojitá biomembrána s póry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smtClean="0">
                <a:solidFill>
                  <a:schemeClr val="accent2"/>
                </a:solidFill>
              </a:rPr>
              <a:t>perisinusoidální prostor</a:t>
            </a:r>
          </a:p>
        </p:txBody>
      </p:sp>
      <p:pic>
        <p:nvPicPr>
          <p:cNvPr id="17412" name="Picture 4" descr="nucle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84313"/>
            <a:ext cx="6323012" cy="547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7924800" cy="504825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Chromatin </a:t>
            </a:r>
            <a:r>
              <a:rPr lang="cs-CZ" altLang="cs-CZ" sz="3200" b="1" smtClean="0"/>
              <a:t>(interfáze)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3095625" cy="1008062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Heterochromatin</a:t>
            </a:r>
          </a:p>
          <a:p>
            <a:pPr eaLnBrk="1" hangingPunct="1"/>
            <a:r>
              <a:rPr lang="cs-CZ" altLang="cs-CZ" sz="2400" b="1" smtClean="0"/>
              <a:t>Euchromatin</a:t>
            </a:r>
            <a:endParaRPr lang="cs-CZ" altLang="cs-CZ" sz="2400" smtClean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9461" name="Picture 2" descr="euchromatin_and_heterochroma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5986463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924800" cy="792163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Chromosomy </a:t>
            </a:r>
            <a:r>
              <a:rPr lang="cs-CZ" altLang="cs-CZ" sz="3600" b="1" smtClean="0"/>
              <a:t>(M-fáze)</a:t>
            </a:r>
            <a:r>
              <a:rPr lang="cs-CZ" altLang="cs-CZ" sz="4000" smtClean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196975"/>
            <a:ext cx="8305800" cy="5762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800" smtClean="0"/>
              <a:t>viditelná kondenzovaná vlákna DNA během mitózy</a:t>
            </a:r>
          </a:p>
        </p:txBody>
      </p:sp>
      <p:pic>
        <p:nvPicPr>
          <p:cNvPr id="20484" name="Picture 4" descr="chromo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66875"/>
            <a:ext cx="4691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00025" y="2533650"/>
            <a:ext cx="4516438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Diploidní sada chromozomů          = 2x23 v každé somatické b.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</a:t>
            </a:r>
            <a:r>
              <a:rPr lang="cs-CZ" altLang="cs-CZ" sz="2400" b="1"/>
              <a:t>♀ </a:t>
            </a:r>
            <a:r>
              <a:rPr lang="cs-CZ" altLang="cs-CZ" sz="2400"/>
              <a:t>44 + XX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</a:t>
            </a:r>
            <a:r>
              <a:rPr lang="cs-CZ" altLang="cs-CZ" sz="2400" b="1"/>
              <a:t>♂ </a:t>
            </a:r>
            <a:r>
              <a:rPr lang="cs-CZ" altLang="cs-CZ" sz="2400"/>
              <a:t>44 + XY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63" y="217488"/>
            <a:ext cx="7924800" cy="576262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Jadérko (nucleolus) 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777875" y="6165850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2533" name="Picture 9" descr="VÃ½sledek obrÃ¡zku pro human nucleolus nucleolar center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2198688"/>
            <a:ext cx="45148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VÃ½sledek obrÃ¡zku pro nucleolus electron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835025"/>
            <a:ext cx="3024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 flipV="1">
            <a:off x="2578100" y="2119313"/>
            <a:ext cx="3455988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2120900" y="3028950"/>
            <a:ext cx="1608138" cy="34242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5738"/>
            <a:ext cx="7924800" cy="796925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002060"/>
                </a:solidFill>
              </a:rPr>
              <a:t>Mitochondrie</a:t>
            </a:r>
            <a:r>
              <a:rPr lang="cs-CZ" altLang="cs-CZ" sz="4000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3950"/>
            <a:ext cx="3384550" cy="1441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</a:rPr>
              <a:t>Semiautonomní organela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</a:rPr>
              <a:t>Velikost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  <a:sym typeface="Symbol" panose="05050102010706020507" pitchFamily="18" charset="2"/>
              </a:rPr>
              <a:t>Stavba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  <a:sym typeface="Symbol" panose="05050102010706020507" pitchFamily="18" charset="2"/>
              </a:rPr>
              <a:t>Počet</a:t>
            </a:r>
          </a:p>
        </p:txBody>
      </p:sp>
      <p:pic>
        <p:nvPicPr>
          <p:cNvPr id="23556" name="Picture 4" descr="mitochondr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627188"/>
            <a:ext cx="5329237" cy="263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ovéPole 1"/>
          <p:cNvSpPr txBox="1">
            <a:spLocks noChangeArrowheads="1"/>
          </p:cNvSpPr>
          <p:nvPr/>
        </p:nvSpPr>
        <p:spPr bwMode="auto">
          <a:xfrm>
            <a:off x="2698750" y="4271963"/>
            <a:ext cx="5184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http://www.emc.maricopa.edu/faculty/farabee/BIOBK/BioBookCELL2.html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3559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4789488"/>
            <a:ext cx="23447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4789488"/>
            <a:ext cx="23574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4797425"/>
            <a:ext cx="26543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360363"/>
            <a:ext cx="7924800" cy="6477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Ribosomy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189038"/>
            <a:ext cx="7585075" cy="49260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dirty="0" smtClean="0"/>
              <a:t>Složení</a:t>
            </a:r>
          </a:p>
          <a:p>
            <a:pPr eaLnBrk="1" hangingPunct="1">
              <a:defRPr/>
            </a:pPr>
            <a:r>
              <a:rPr lang="cs-CZ" altLang="cs-CZ" sz="1800" dirty="0" smtClean="0"/>
              <a:t>Velikost</a:t>
            </a:r>
          </a:p>
          <a:p>
            <a:pPr eaLnBrk="1" hangingPunct="1">
              <a:defRPr/>
            </a:pPr>
            <a:endParaRPr lang="cs-CZ" altLang="cs-CZ" sz="2400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400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2400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volné                       </a:t>
            </a:r>
            <a:r>
              <a:rPr lang="cs-CZ" altLang="cs-CZ" sz="2000" dirty="0" err="1" smtClean="0">
                <a:solidFill>
                  <a:srgbClr val="339966"/>
                </a:solidFill>
                <a:cs typeface="Arial" panose="020B0604020202020204" pitchFamily="34" charset="0"/>
              </a:rPr>
              <a:t>polyribosomy</a:t>
            </a: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             </a:t>
            </a:r>
            <a:r>
              <a:rPr lang="cs-CZ" altLang="cs-CZ" sz="2000" dirty="0" err="1" smtClean="0">
                <a:solidFill>
                  <a:srgbClr val="339966"/>
                </a:solidFill>
                <a:cs typeface="Arial" panose="020B0604020202020204" pitchFamily="34" charset="0"/>
              </a:rPr>
              <a:t>ribosomy</a:t>
            </a: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na</a:t>
            </a: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err="1" smtClean="0">
                <a:solidFill>
                  <a:srgbClr val="339966"/>
                </a:solidFill>
                <a:cs typeface="Arial" panose="020B0604020202020204" pitchFamily="34" charset="0"/>
              </a:rPr>
              <a:t>ribosomy</a:t>
            </a: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                                                     endoplazmatickém </a:t>
            </a: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                                                                    retikulu</a:t>
            </a: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endParaRPr lang="cs-CZ" altLang="cs-CZ" sz="2000" dirty="0" smtClean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smtClean="0">
                <a:cs typeface="Arial" panose="020B0604020202020204" pitchFamily="34" charset="0"/>
              </a:rPr>
              <a:t>Proteosyntéza „pro buňku“  a   „na export“ (</a:t>
            </a:r>
            <a:r>
              <a:rPr lang="cs-CZ" altLang="cs-CZ" sz="2000" i="1" dirty="0" smtClean="0">
                <a:cs typeface="Arial" panose="020B0604020202020204" pitchFamily="34" charset="0"/>
              </a:rPr>
              <a:t>např. žlázové </a:t>
            </a:r>
            <a:r>
              <a:rPr lang="cs-CZ" altLang="cs-CZ" sz="2000" i="1" dirty="0" err="1" smtClean="0">
                <a:cs typeface="Arial" panose="020B0604020202020204" pitchFamily="34" charset="0"/>
              </a:rPr>
              <a:t>bb</a:t>
            </a:r>
            <a:r>
              <a:rPr lang="cs-CZ" altLang="cs-CZ" sz="2000" i="1" dirty="0" smtClean="0">
                <a:cs typeface="Arial" panose="020B0604020202020204" pitchFamily="34" charset="0"/>
              </a:rPr>
              <a:t>.)</a:t>
            </a:r>
            <a:endParaRPr lang="en-US" altLang="cs-CZ" sz="2000" i="1" dirty="0" smtClean="0">
              <a:cs typeface="Arial" panose="020B0604020202020204" pitchFamily="34" charset="0"/>
            </a:endParaRPr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1009650" y="2192338"/>
            <a:ext cx="6596063" cy="3095625"/>
            <a:chOff x="703" y="1934"/>
            <a:chExt cx="4155" cy="1950"/>
          </a:xfrm>
        </p:grpSpPr>
        <p:sp>
          <p:nvSpPr>
            <p:cNvPr id="24582" name="Oval 5"/>
            <p:cNvSpPr>
              <a:spLocks noChangeArrowheads="1"/>
            </p:cNvSpPr>
            <p:nvPr/>
          </p:nvSpPr>
          <p:spPr bwMode="auto">
            <a:xfrm>
              <a:off x="793" y="2432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3" name="Oval 6"/>
            <p:cNvSpPr>
              <a:spLocks noChangeArrowheads="1"/>
            </p:cNvSpPr>
            <p:nvPr/>
          </p:nvSpPr>
          <p:spPr bwMode="auto">
            <a:xfrm>
              <a:off x="930" y="2659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975" y="2478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5" name="Oval 8"/>
            <p:cNvSpPr>
              <a:spLocks noChangeArrowheads="1"/>
            </p:cNvSpPr>
            <p:nvPr/>
          </p:nvSpPr>
          <p:spPr bwMode="auto">
            <a:xfrm>
              <a:off x="1156" y="279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6" name="Oval 9"/>
            <p:cNvSpPr>
              <a:spLocks noChangeArrowheads="1"/>
            </p:cNvSpPr>
            <p:nvPr/>
          </p:nvSpPr>
          <p:spPr bwMode="auto">
            <a:xfrm>
              <a:off x="1202" y="2432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7" name="Oval 10"/>
            <p:cNvSpPr>
              <a:spLocks noChangeArrowheads="1"/>
            </p:cNvSpPr>
            <p:nvPr/>
          </p:nvSpPr>
          <p:spPr bwMode="auto">
            <a:xfrm>
              <a:off x="884" y="2251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8" name="Oval 11"/>
            <p:cNvSpPr>
              <a:spLocks noChangeArrowheads="1"/>
            </p:cNvSpPr>
            <p:nvPr/>
          </p:nvSpPr>
          <p:spPr bwMode="auto">
            <a:xfrm>
              <a:off x="703" y="2750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89" name="Oval 12"/>
            <p:cNvSpPr>
              <a:spLocks noChangeArrowheads="1"/>
            </p:cNvSpPr>
            <p:nvPr/>
          </p:nvSpPr>
          <p:spPr bwMode="auto">
            <a:xfrm>
              <a:off x="930" y="2931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0" name="Oval 13"/>
            <p:cNvSpPr>
              <a:spLocks noChangeArrowheads="1"/>
            </p:cNvSpPr>
            <p:nvPr/>
          </p:nvSpPr>
          <p:spPr bwMode="auto">
            <a:xfrm>
              <a:off x="1156" y="2205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1" name="Freeform 14"/>
            <p:cNvSpPr>
              <a:spLocks/>
            </p:cNvSpPr>
            <p:nvPr/>
          </p:nvSpPr>
          <p:spPr bwMode="auto">
            <a:xfrm>
              <a:off x="2187" y="2209"/>
              <a:ext cx="602" cy="745"/>
            </a:xfrm>
            <a:custGeom>
              <a:avLst/>
              <a:gdLst>
                <a:gd name="T0" fmla="*/ 574 w 602"/>
                <a:gd name="T1" fmla="*/ 40 h 745"/>
                <a:gd name="T2" fmla="*/ 245 w 602"/>
                <a:gd name="T3" fmla="*/ 58 h 745"/>
                <a:gd name="T4" fmla="*/ 199 w 602"/>
                <a:gd name="T5" fmla="*/ 86 h 745"/>
                <a:gd name="T6" fmla="*/ 172 w 602"/>
                <a:gd name="T7" fmla="*/ 104 h 745"/>
                <a:gd name="T8" fmla="*/ 144 w 602"/>
                <a:gd name="T9" fmla="*/ 113 h 745"/>
                <a:gd name="T10" fmla="*/ 99 w 602"/>
                <a:gd name="T11" fmla="*/ 141 h 745"/>
                <a:gd name="T12" fmla="*/ 44 w 602"/>
                <a:gd name="T13" fmla="*/ 223 h 745"/>
                <a:gd name="T14" fmla="*/ 26 w 602"/>
                <a:gd name="T15" fmla="*/ 250 h 745"/>
                <a:gd name="T16" fmla="*/ 99 w 602"/>
                <a:gd name="T17" fmla="*/ 644 h 745"/>
                <a:gd name="T18" fmla="*/ 108 w 602"/>
                <a:gd name="T19" fmla="*/ 671 h 745"/>
                <a:gd name="T20" fmla="*/ 163 w 602"/>
                <a:gd name="T21" fmla="*/ 689 h 745"/>
                <a:gd name="T22" fmla="*/ 565 w 602"/>
                <a:gd name="T23" fmla="*/ 634 h 745"/>
                <a:gd name="T24" fmla="*/ 602 w 602"/>
                <a:gd name="T25" fmla="*/ 552 h 745"/>
                <a:gd name="T26" fmla="*/ 592 w 602"/>
                <a:gd name="T27" fmla="*/ 342 h 745"/>
                <a:gd name="T28" fmla="*/ 410 w 602"/>
                <a:gd name="T29" fmla="*/ 186 h 745"/>
                <a:gd name="T30" fmla="*/ 181 w 602"/>
                <a:gd name="T31" fmla="*/ 278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02" h="745">
                  <a:moveTo>
                    <a:pt x="574" y="40"/>
                  </a:moveTo>
                  <a:cubicBezTo>
                    <a:pt x="464" y="43"/>
                    <a:pt x="338" y="0"/>
                    <a:pt x="245" y="58"/>
                  </a:cubicBezTo>
                  <a:cubicBezTo>
                    <a:pt x="185" y="96"/>
                    <a:pt x="275" y="61"/>
                    <a:pt x="199" y="86"/>
                  </a:cubicBezTo>
                  <a:cubicBezTo>
                    <a:pt x="190" y="92"/>
                    <a:pt x="182" y="99"/>
                    <a:pt x="172" y="104"/>
                  </a:cubicBezTo>
                  <a:cubicBezTo>
                    <a:pt x="163" y="108"/>
                    <a:pt x="152" y="108"/>
                    <a:pt x="144" y="113"/>
                  </a:cubicBezTo>
                  <a:cubicBezTo>
                    <a:pt x="80" y="152"/>
                    <a:pt x="178" y="115"/>
                    <a:pt x="99" y="141"/>
                  </a:cubicBezTo>
                  <a:cubicBezTo>
                    <a:pt x="56" y="205"/>
                    <a:pt x="74" y="178"/>
                    <a:pt x="44" y="223"/>
                  </a:cubicBezTo>
                  <a:cubicBezTo>
                    <a:pt x="38" y="232"/>
                    <a:pt x="26" y="250"/>
                    <a:pt x="26" y="250"/>
                  </a:cubicBezTo>
                  <a:cubicBezTo>
                    <a:pt x="30" y="371"/>
                    <a:pt x="0" y="545"/>
                    <a:pt x="99" y="644"/>
                  </a:cubicBezTo>
                  <a:cubicBezTo>
                    <a:pt x="102" y="653"/>
                    <a:pt x="100" y="666"/>
                    <a:pt x="108" y="671"/>
                  </a:cubicBezTo>
                  <a:cubicBezTo>
                    <a:pt x="124" y="682"/>
                    <a:pt x="163" y="689"/>
                    <a:pt x="163" y="689"/>
                  </a:cubicBezTo>
                  <a:cubicBezTo>
                    <a:pt x="345" y="684"/>
                    <a:pt x="460" y="745"/>
                    <a:pt x="565" y="634"/>
                  </a:cubicBezTo>
                  <a:cubicBezTo>
                    <a:pt x="575" y="604"/>
                    <a:pt x="591" y="581"/>
                    <a:pt x="602" y="552"/>
                  </a:cubicBezTo>
                  <a:cubicBezTo>
                    <a:pt x="599" y="482"/>
                    <a:pt x="597" y="412"/>
                    <a:pt x="592" y="342"/>
                  </a:cubicBezTo>
                  <a:cubicBezTo>
                    <a:pt x="586" y="266"/>
                    <a:pt x="473" y="209"/>
                    <a:pt x="410" y="186"/>
                  </a:cubicBezTo>
                  <a:cubicBezTo>
                    <a:pt x="338" y="190"/>
                    <a:pt x="181" y="163"/>
                    <a:pt x="181" y="2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Oval 15"/>
            <p:cNvSpPr>
              <a:spLocks noChangeArrowheads="1"/>
            </p:cNvSpPr>
            <p:nvPr/>
          </p:nvSpPr>
          <p:spPr bwMode="auto">
            <a:xfrm>
              <a:off x="2608" y="2205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3" name="Oval 16"/>
            <p:cNvSpPr>
              <a:spLocks noChangeArrowheads="1"/>
            </p:cNvSpPr>
            <p:nvPr/>
          </p:nvSpPr>
          <p:spPr bwMode="auto">
            <a:xfrm>
              <a:off x="2426" y="2251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4" name="Oval 17"/>
            <p:cNvSpPr>
              <a:spLocks noChangeArrowheads="1"/>
            </p:cNvSpPr>
            <p:nvPr/>
          </p:nvSpPr>
          <p:spPr bwMode="auto">
            <a:xfrm>
              <a:off x="2245" y="2387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5" name="Oval 18"/>
            <p:cNvSpPr>
              <a:spLocks noChangeArrowheads="1"/>
            </p:cNvSpPr>
            <p:nvPr/>
          </p:nvSpPr>
          <p:spPr bwMode="auto">
            <a:xfrm>
              <a:off x="2200" y="2568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6" name="Oval 19"/>
            <p:cNvSpPr>
              <a:spLocks noChangeArrowheads="1"/>
            </p:cNvSpPr>
            <p:nvPr/>
          </p:nvSpPr>
          <p:spPr bwMode="auto">
            <a:xfrm>
              <a:off x="2245" y="2795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7" name="Oval 20"/>
            <p:cNvSpPr>
              <a:spLocks noChangeArrowheads="1"/>
            </p:cNvSpPr>
            <p:nvPr/>
          </p:nvSpPr>
          <p:spPr bwMode="auto">
            <a:xfrm>
              <a:off x="2472" y="2886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8" name="Oval 21"/>
            <p:cNvSpPr>
              <a:spLocks noChangeArrowheads="1"/>
            </p:cNvSpPr>
            <p:nvPr/>
          </p:nvSpPr>
          <p:spPr bwMode="auto">
            <a:xfrm>
              <a:off x="2744" y="2795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599" name="Oval 22"/>
            <p:cNvSpPr>
              <a:spLocks noChangeArrowheads="1"/>
            </p:cNvSpPr>
            <p:nvPr/>
          </p:nvSpPr>
          <p:spPr bwMode="auto">
            <a:xfrm>
              <a:off x="2744" y="2478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0" name="Oval 23"/>
            <p:cNvSpPr>
              <a:spLocks noChangeArrowheads="1"/>
            </p:cNvSpPr>
            <p:nvPr/>
          </p:nvSpPr>
          <p:spPr bwMode="auto">
            <a:xfrm>
              <a:off x="2517" y="2387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1" name="Oval 24"/>
            <p:cNvSpPr>
              <a:spLocks noChangeArrowheads="1"/>
            </p:cNvSpPr>
            <p:nvPr/>
          </p:nvSpPr>
          <p:spPr bwMode="auto">
            <a:xfrm>
              <a:off x="2789" y="2659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2" name="Freeform 25"/>
            <p:cNvSpPr>
              <a:spLocks/>
            </p:cNvSpPr>
            <p:nvPr/>
          </p:nvSpPr>
          <p:spPr bwMode="auto">
            <a:xfrm>
              <a:off x="3680" y="2512"/>
              <a:ext cx="1178" cy="211"/>
            </a:xfrm>
            <a:custGeom>
              <a:avLst/>
              <a:gdLst>
                <a:gd name="T0" fmla="*/ 69 w 1178"/>
                <a:gd name="T1" fmla="*/ 112 h 211"/>
                <a:gd name="T2" fmla="*/ 178 w 1178"/>
                <a:gd name="T3" fmla="*/ 85 h 211"/>
                <a:gd name="T4" fmla="*/ 434 w 1178"/>
                <a:gd name="T5" fmla="*/ 48 h 211"/>
                <a:gd name="T6" fmla="*/ 901 w 1178"/>
                <a:gd name="T7" fmla="*/ 57 h 211"/>
                <a:gd name="T8" fmla="*/ 983 w 1178"/>
                <a:gd name="T9" fmla="*/ 94 h 211"/>
                <a:gd name="T10" fmla="*/ 1074 w 1178"/>
                <a:gd name="T11" fmla="*/ 103 h 211"/>
                <a:gd name="T12" fmla="*/ 1175 w 1178"/>
                <a:gd name="T13" fmla="*/ 149 h 211"/>
                <a:gd name="T14" fmla="*/ 1166 w 1178"/>
                <a:gd name="T15" fmla="*/ 203 h 211"/>
                <a:gd name="T16" fmla="*/ 1138 w 1178"/>
                <a:gd name="T17" fmla="*/ 194 h 211"/>
                <a:gd name="T18" fmla="*/ 1029 w 1178"/>
                <a:gd name="T19" fmla="*/ 139 h 211"/>
                <a:gd name="T20" fmla="*/ 608 w 1178"/>
                <a:gd name="T21" fmla="*/ 94 h 211"/>
                <a:gd name="T22" fmla="*/ 498 w 1178"/>
                <a:gd name="T23" fmla="*/ 66 h 211"/>
                <a:gd name="T24" fmla="*/ 233 w 1178"/>
                <a:gd name="T25" fmla="*/ 75 h 211"/>
                <a:gd name="T26" fmla="*/ 315 w 1178"/>
                <a:gd name="T27" fmla="*/ 48 h 211"/>
                <a:gd name="T28" fmla="*/ 361 w 1178"/>
                <a:gd name="T29" fmla="*/ 57 h 211"/>
                <a:gd name="T30" fmla="*/ 306 w 1178"/>
                <a:gd name="T31" fmla="*/ 75 h 211"/>
                <a:gd name="T32" fmla="*/ 197 w 1178"/>
                <a:gd name="T33" fmla="*/ 85 h 211"/>
                <a:gd name="T34" fmla="*/ 59 w 1178"/>
                <a:gd name="T35" fmla="*/ 185 h 211"/>
                <a:gd name="T36" fmla="*/ 32 w 1178"/>
                <a:gd name="T37" fmla="*/ 176 h 211"/>
                <a:gd name="T38" fmla="*/ 69 w 1178"/>
                <a:gd name="T39" fmla="*/ 112 h 2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78" h="211">
                  <a:moveTo>
                    <a:pt x="69" y="112"/>
                  </a:moveTo>
                  <a:cubicBezTo>
                    <a:pt x="141" y="88"/>
                    <a:pt x="104" y="97"/>
                    <a:pt x="178" y="85"/>
                  </a:cubicBezTo>
                  <a:cubicBezTo>
                    <a:pt x="289" y="47"/>
                    <a:pt x="281" y="56"/>
                    <a:pt x="434" y="48"/>
                  </a:cubicBezTo>
                  <a:cubicBezTo>
                    <a:pt x="582" y="0"/>
                    <a:pt x="901" y="57"/>
                    <a:pt x="901" y="57"/>
                  </a:cubicBezTo>
                  <a:cubicBezTo>
                    <a:pt x="930" y="67"/>
                    <a:pt x="952" y="89"/>
                    <a:pt x="983" y="94"/>
                  </a:cubicBezTo>
                  <a:cubicBezTo>
                    <a:pt x="1013" y="99"/>
                    <a:pt x="1044" y="100"/>
                    <a:pt x="1074" y="103"/>
                  </a:cubicBezTo>
                  <a:cubicBezTo>
                    <a:pt x="1122" y="119"/>
                    <a:pt x="1145" y="103"/>
                    <a:pt x="1175" y="149"/>
                  </a:cubicBezTo>
                  <a:cubicBezTo>
                    <a:pt x="1172" y="167"/>
                    <a:pt x="1178" y="189"/>
                    <a:pt x="1166" y="203"/>
                  </a:cubicBezTo>
                  <a:cubicBezTo>
                    <a:pt x="1160" y="211"/>
                    <a:pt x="1147" y="199"/>
                    <a:pt x="1138" y="194"/>
                  </a:cubicBezTo>
                  <a:cubicBezTo>
                    <a:pt x="1092" y="169"/>
                    <a:pt x="1076" y="156"/>
                    <a:pt x="1029" y="139"/>
                  </a:cubicBezTo>
                  <a:cubicBezTo>
                    <a:pt x="939" y="53"/>
                    <a:pt x="630" y="95"/>
                    <a:pt x="608" y="94"/>
                  </a:cubicBezTo>
                  <a:cubicBezTo>
                    <a:pt x="571" y="85"/>
                    <a:pt x="535" y="75"/>
                    <a:pt x="498" y="66"/>
                  </a:cubicBezTo>
                  <a:cubicBezTo>
                    <a:pt x="410" y="69"/>
                    <a:pt x="321" y="79"/>
                    <a:pt x="233" y="75"/>
                  </a:cubicBezTo>
                  <a:cubicBezTo>
                    <a:pt x="204" y="74"/>
                    <a:pt x="315" y="48"/>
                    <a:pt x="315" y="48"/>
                  </a:cubicBezTo>
                  <a:cubicBezTo>
                    <a:pt x="330" y="51"/>
                    <a:pt x="366" y="42"/>
                    <a:pt x="361" y="57"/>
                  </a:cubicBezTo>
                  <a:cubicBezTo>
                    <a:pt x="355" y="75"/>
                    <a:pt x="324" y="69"/>
                    <a:pt x="306" y="75"/>
                  </a:cubicBezTo>
                  <a:cubicBezTo>
                    <a:pt x="271" y="86"/>
                    <a:pt x="233" y="82"/>
                    <a:pt x="197" y="85"/>
                  </a:cubicBezTo>
                  <a:cubicBezTo>
                    <a:pt x="126" y="108"/>
                    <a:pt x="114" y="167"/>
                    <a:pt x="59" y="185"/>
                  </a:cubicBezTo>
                  <a:cubicBezTo>
                    <a:pt x="50" y="182"/>
                    <a:pt x="39" y="183"/>
                    <a:pt x="32" y="176"/>
                  </a:cubicBezTo>
                  <a:cubicBezTo>
                    <a:pt x="0" y="144"/>
                    <a:pt x="38" y="112"/>
                    <a:pt x="69" y="1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Freeform 26"/>
            <p:cNvSpPr>
              <a:spLocks/>
            </p:cNvSpPr>
            <p:nvPr/>
          </p:nvSpPr>
          <p:spPr bwMode="auto">
            <a:xfrm>
              <a:off x="3645" y="1934"/>
              <a:ext cx="753" cy="544"/>
            </a:xfrm>
            <a:custGeom>
              <a:avLst/>
              <a:gdLst>
                <a:gd name="T0" fmla="*/ 76 w 753"/>
                <a:gd name="T1" fmla="*/ 461 h 544"/>
                <a:gd name="T2" fmla="*/ 241 w 753"/>
                <a:gd name="T3" fmla="*/ 452 h 544"/>
                <a:gd name="T4" fmla="*/ 387 w 753"/>
                <a:gd name="T5" fmla="*/ 343 h 544"/>
                <a:gd name="T6" fmla="*/ 433 w 753"/>
                <a:gd name="T7" fmla="*/ 279 h 544"/>
                <a:gd name="T8" fmla="*/ 497 w 753"/>
                <a:gd name="T9" fmla="*/ 187 h 544"/>
                <a:gd name="T10" fmla="*/ 515 w 753"/>
                <a:gd name="T11" fmla="*/ 132 h 544"/>
                <a:gd name="T12" fmla="*/ 680 w 753"/>
                <a:gd name="T13" fmla="*/ 4 h 544"/>
                <a:gd name="T14" fmla="*/ 725 w 753"/>
                <a:gd name="T15" fmla="*/ 13 h 544"/>
                <a:gd name="T16" fmla="*/ 689 w 753"/>
                <a:gd name="T17" fmla="*/ 68 h 544"/>
                <a:gd name="T18" fmla="*/ 634 w 753"/>
                <a:gd name="T19" fmla="*/ 105 h 544"/>
                <a:gd name="T20" fmla="*/ 606 w 753"/>
                <a:gd name="T21" fmla="*/ 123 h 544"/>
                <a:gd name="T22" fmla="*/ 570 w 753"/>
                <a:gd name="T23" fmla="*/ 169 h 544"/>
                <a:gd name="T24" fmla="*/ 506 w 753"/>
                <a:gd name="T25" fmla="*/ 233 h 544"/>
                <a:gd name="T26" fmla="*/ 478 w 753"/>
                <a:gd name="T27" fmla="*/ 279 h 544"/>
                <a:gd name="T28" fmla="*/ 469 w 753"/>
                <a:gd name="T29" fmla="*/ 306 h 544"/>
                <a:gd name="T30" fmla="*/ 405 w 753"/>
                <a:gd name="T31" fmla="*/ 361 h 544"/>
                <a:gd name="T32" fmla="*/ 369 w 753"/>
                <a:gd name="T33" fmla="*/ 443 h 544"/>
                <a:gd name="T34" fmla="*/ 140 w 753"/>
                <a:gd name="T35" fmla="*/ 516 h 544"/>
                <a:gd name="T36" fmla="*/ 85 w 753"/>
                <a:gd name="T37" fmla="*/ 535 h 544"/>
                <a:gd name="T38" fmla="*/ 58 w 753"/>
                <a:gd name="T39" fmla="*/ 544 h 544"/>
                <a:gd name="T40" fmla="*/ 40 w 753"/>
                <a:gd name="T41" fmla="*/ 471 h 544"/>
                <a:gd name="T42" fmla="*/ 76 w 753"/>
                <a:gd name="T43" fmla="*/ 461 h 5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3" h="544">
                  <a:moveTo>
                    <a:pt x="76" y="461"/>
                  </a:moveTo>
                  <a:cubicBezTo>
                    <a:pt x="131" y="458"/>
                    <a:pt x="187" y="463"/>
                    <a:pt x="241" y="452"/>
                  </a:cubicBezTo>
                  <a:cubicBezTo>
                    <a:pt x="304" y="439"/>
                    <a:pt x="328" y="363"/>
                    <a:pt x="387" y="343"/>
                  </a:cubicBezTo>
                  <a:cubicBezTo>
                    <a:pt x="408" y="321"/>
                    <a:pt x="411" y="300"/>
                    <a:pt x="433" y="279"/>
                  </a:cubicBezTo>
                  <a:cubicBezTo>
                    <a:pt x="446" y="239"/>
                    <a:pt x="467" y="215"/>
                    <a:pt x="497" y="187"/>
                  </a:cubicBezTo>
                  <a:cubicBezTo>
                    <a:pt x="503" y="169"/>
                    <a:pt x="499" y="143"/>
                    <a:pt x="515" y="132"/>
                  </a:cubicBezTo>
                  <a:cubicBezTo>
                    <a:pt x="578" y="90"/>
                    <a:pt x="603" y="29"/>
                    <a:pt x="680" y="4"/>
                  </a:cubicBezTo>
                  <a:cubicBezTo>
                    <a:pt x="695" y="7"/>
                    <a:pt x="717" y="0"/>
                    <a:pt x="725" y="13"/>
                  </a:cubicBezTo>
                  <a:cubicBezTo>
                    <a:pt x="753" y="55"/>
                    <a:pt x="707" y="62"/>
                    <a:pt x="689" y="68"/>
                  </a:cubicBezTo>
                  <a:cubicBezTo>
                    <a:pt x="671" y="80"/>
                    <a:pt x="652" y="93"/>
                    <a:pt x="634" y="105"/>
                  </a:cubicBezTo>
                  <a:cubicBezTo>
                    <a:pt x="625" y="111"/>
                    <a:pt x="606" y="123"/>
                    <a:pt x="606" y="123"/>
                  </a:cubicBezTo>
                  <a:cubicBezTo>
                    <a:pt x="589" y="177"/>
                    <a:pt x="611" y="128"/>
                    <a:pt x="570" y="169"/>
                  </a:cubicBezTo>
                  <a:cubicBezTo>
                    <a:pt x="545" y="194"/>
                    <a:pt x="537" y="213"/>
                    <a:pt x="506" y="233"/>
                  </a:cubicBezTo>
                  <a:cubicBezTo>
                    <a:pt x="481" y="307"/>
                    <a:pt x="516" y="217"/>
                    <a:pt x="478" y="279"/>
                  </a:cubicBezTo>
                  <a:cubicBezTo>
                    <a:pt x="473" y="287"/>
                    <a:pt x="475" y="299"/>
                    <a:pt x="469" y="306"/>
                  </a:cubicBezTo>
                  <a:cubicBezTo>
                    <a:pt x="463" y="313"/>
                    <a:pt x="416" y="351"/>
                    <a:pt x="405" y="361"/>
                  </a:cubicBezTo>
                  <a:cubicBezTo>
                    <a:pt x="396" y="387"/>
                    <a:pt x="390" y="422"/>
                    <a:pt x="369" y="443"/>
                  </a:cubicBezTo>
                  <a:cubicBezTo>
                    <a:pt x="324" y="487"/>
                    <a:pt x="203" y="507"/>
                    <a:pt x="140" y="516"/>
                  </a:cubicBezTo>
                  <a:cubicBezTo>
                    <a:pt x="122" y="522"/>
                    <a:pt x="103" y="529"/>
                    <a:pt x="85" y="535"/>
                  </a:cubicBezTo>
                  <a:cubicBezTo>
                    <a:pt x="76" y="538"/>
                    <a:pt x="58" y="544"/>
                    <a:pt x="58" y="544"/>
                  </a:cubicBezTo>
                  <a:cubicBezTo>
                    <a:pt x="22" y="533"/>
                    <a:pt x="0" y="535"/>
                    <a:pt x="40" y="471"/>
                  </a:cubicBezTo>
                  <a:cubicBezTo>
                    <a:pt x="47" y="460"/>
                    <a:pt x="64" y="464"/>
                    <a:pt x="76" y="46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Oval 27"/>
            <p:cNvSpPr>
              <a:spLocks noChangeArrowheads="1"/>
            </p:cNvSpPr>
            <p:nvPr/>
          </p:nvSpPr>
          <p:spPr bwMode="auto">
            <a:xfrm>
              <a:off x="3787" y="2659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5" name="Oval 28"/>
            <p:cNvSpPr>
              <a:spLocks noChangeArrowheads="1"/>
            </p:cNvSpPr>
            <p:nvPr/>
          </p:nvSpPr>
          <p:spPr bwMode="auto">
            <a:xfrm>
              <a:off x="4059" y="2568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6" name="Oval 29"/>
            <p:cNvSpPr>
              <a:spLocks noChangeArrowheads="1"/>
            </p:cNvSpPr>
            <p:nvPr/>
          </p:nvSpPr>
          <p:spPr bwMode="auto">
            <a:xfrm>
              <a:off x="4286" y="261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7" name="Oval 30"/>
            <p:cNvSpPr>
              <a:spLocks noChangeArrowheads="1"/>
            </p:cNvSpPr>
            <p:nvPr/>
          </p:nvSpPr>
          <p:spPr bwMode="auto">
            <a:xfrm>
              <a:off x="4468" y="2614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8" name="Oval 31"/>
            <p:cNvSpPr>
              <a:spLocks noChangeArrowheads="1"/>
            </p:cNvSpPr>
            <p:nvPr/>
          </p:nvSpPr>
          <p:spPr bwMode="auto">
            <a:xfrm>
              <a:off x="4785" y="2704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09" name="Oval 32"/>
            <p:cNvSpPr>
              <a:spLocks noChangeArrowheads="1"/>
            </p:cNvSpPr>
            <p:nvPr/>
          </p:nvSpPr>
          <p:spPr bwMode="auto">
            <a:xfrm>
              <a:off x="4694" y="2568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0" name="Oval 33"/>
            <p:cNvSpPr>
              <a:spLocks noChangeArrowheads="1"/>
            </p:cNvSpPr>
            <p:nvPr/>
          </p:nvSpPr>
          <p:spPr bwMode="auto">
            <a:xfrm>
              <a:off x="4468" y="2523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1" name="Oval 34"/>
            <p:cNvSpPr>
              <a:spLocks noChangeArrowheads="1"/>
            </p:cNvSpPr>
            <p:nvPr/>
          </p:nvSpPr>
          <p:spPr bwMode="auto">
            <a:xfrm>
              <a:off x="4332" y="2478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2" name="Oval 35"/>
            <p:cNvSpPr>
              <a:spLocks noChangeArrowheads="1"/>
            </p:cNvSpPr>
            <p:nvPr/>
          </p:nvSpPr>
          <p:spPr bwMode="auto">
            <a:xfrm>
              <a:off x="4195" y="2478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3" name="Oval 36"/>
            <p:cNvSpPr>
              <a:spLocks noChangeArrowheads="1"/>
            </p:cNvSpPr>
            <p:nvPr/>
          </p:nvSpPr>
          <p:spPr bwMode="auto">
            <a:xfrm>
              <a:off x="3969" y="2523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4" name="Oval 37"/>
            <p:cNvSpPr>
              <a:spLocks noChangeArrowheads="1"/>
            </p:cNvSpPr>
            <p:nvPr/>
          </p:nvSpPr>
          <p:spPr bwMode="auto">
            <a:xfrm>
              <a:off x="3742" y="2341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5" name="Oval 38"/>
            <p:cNvSpPr>
              <a:spLocks noChangeArrowheads="1"/>
            </p:cNvSpPr>
            <p:nvPr/>
          </p:nvSpPr>
          <p:spPr bwMode="auto">
            <a:xfrm>
              <a:off x="3923" y="2296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6" name="Oval 39"/>
            <p:cNvSpPr>
              <a:spLocks noChangeArrowheads="1"/>
            </p:cNvSpPr>
            <p:nvPr/>
          </p:nvSpPr>
          <p:spPr bwMode="auto">
            <a:xfrm>
              <a:off x="4059" y="211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7" name="Oval 40"/>
            <p:cNvSpPr>
              <a:spLocks noChangeArrowheads="1"/>
            </p:cNvSpPr>
            <p:nvPr/>
          </p:nvSpPr>
          <p:spPr bwMode="auto">
            <a:xfrm>
              <a:off x="4195" y="1979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8" name="Oval 41"/>
            <p:cNvSpPr>
              <a:spLocks noChangeArrowheads="1"/>
            </p:cNvSpPr>
            <p:nvPr/>
          </p:nvSpPr>
          <p:spPr bwMode="auto">
            <a:xfrm>
              <a:off x="4332" y="2024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19" name="Oval 42"/>
            <p:cNvSpPr>
              <a:spLocks noChangeArrowheads="1"/>
            </p:cNvSpPr>
            <p:nvPr/>
          </p:nvSpPr>
          <p:spPr bwMode="auto">
            <a:xfrm>
              <a:off x="4241" y="2069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20" name="Oval 43"/>
            <p:cNvSpPr>
              <a:spLocks noChangeArrowheads="1"/>
            </p:cNvSpPr>
            <p:nvPr/>
          </p:nvSpPr>
          <p:spPr bwMode="auto">
            <a:xfrm>
              <a:off x="4195" y="211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21" name="Oval 44"/>
            <p:cNvSpPr>
              <a:spLocks noChangeArrowheads="1"/>
            </p:cNvSpPr>
            <p:nvPr/>
          </p:nvSpPr>
          <p:spPr bwMode="auto">
            <a:xfrm>
              <a:off x="4059" y="2296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4622" name="Line 45"/>
            <p:cNvSpPr>
              <a:spLocks noChangeShapeType="1"/>
            </p:cNvSpPr>
            <p:nvPr/>
          </p:nvSpPr>
          <p:spPr bwMode="auto">
            <a:xfrm flipH="1" flipV="1">
              <a:off x="1292" y="3475"/>
              <a:ext cx="635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46"/>
            <p:cNvSpPr>
              <a:spLocks noChangeShapeType="1"/>
            </p:cNvSpPr>
            <p:nvPr/>
          </p:nvSpPr>
          <p:spPr bwMode="auto">
            <a:xfrm flipV="1">
              <a:off x="1994" y="3393"/>
              <a:ext cx="296" cy="4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47"/>
            <p:cNvSpPr>
              <a:spLocks noChangeShapeType="1"/>
            </p:cNvSpPr>
            <p:nvPr/>
          </p:nvSpPr>
          <p:spPr bwMode="auto">
            <a:xfrm flipV="1">
              <a:off x="3152" y="3339"/>
              <a:ext cx="408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Obdélník 47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8413"/>
            <a:ext cx="8229600" cy="7747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chemeClr val="accent2"/>
                </a:solidFill>
              </a:rPr>
              <a:t>HISTOLOGIE</a:t>
            </a:r>
          </a:p>
        </p:txBody>
      </p:sp>
      <p:sp>
        <p:nvSpPr>
          <p:cNvPr id="5123" name="TextovéPole 1"/>
          <p:cNvSpPr txBox="1">
            <a:spLocks noChangeArrowheads="1"/>
          </p:cNvSpPr>
          <p:nvPr/>
        </p:nvSpPr>
        <p:spPr bwMode="auto">
          <a:xfrm>
            <a:off x="390525" y="2043113"/>
            <a:ext cx="8362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Nauka o stavbě normálních, tj. zdravých buněk, tkání a organů na mikroskopické a submikro-skopické úrovni</a:t>
            </a:r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511175" y="3989388"/>
            <a:ext cx="187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002060"/>
                </a:solidFill>
              </a:rPr>
              <a:t>anatomie</a:t>
            </a:r>
            <a:endParaRPr lang="en-US" altLang="en-US">
              <a:solidFill>
                <a:srgbClr val="002060"/>
              </a:solidFill>
            </a:endParaRPr>
          </a:p>
        </p:txBody>
      </p:sp>
      <p:sp>
        <p:nvSpPr>
          <p:cNvPr id="5125" name="TextovéPole 3"/>
          <p:cNvSpPr txBox="1">
            <a:spLocks noChangeArrowheads="1"/>
          </p:cNvSpPr>
          <p:nvPr/>
        </p:nvSpPr>
        <p:spPr bwMode="auto">
          <a:xfrm>
            <a:off x="6372225" y="3989388"/>
            <a:ext cx="2116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002060"/>
                </a:solidFill>
              </a:rPr>
              <a:t>fyziologie</a:t>
            </a:r>
            <a:endParaRPr lang="en-US" altLang="en-US">
              <a:solidFill>
                <a:srgbClr val="002060"/>
              </a:solidFill>
            </a:endParaRPr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2862263" y="4845050"/>
            <a:ext cx="341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002060"/>
                </a:solidFill>
              </a:rPr>
              <a:t>patologie</a:t>
            </a:r>
            <a:endParaRPr lang="en-US" altLang="en-US">
              <a:solidFill>
                <a:srgbClr val="002060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1878013" y="2978150"/>
            <a:ext cx="893762" cy="94297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6084888" y="2963863"/>
            <a:ext cx="835025" cy="95885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4500563" y="3305175"/>
            <a:ext cx="0" cy="12319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051050" y="4641850"/>
            <a:ext cx="1225550" cy="4953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5767388" y="4573588"/>
            <a:ext cx="1152525" cy="61118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aizeroo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924800" cy="750888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chemeClr val="accent2"/>
                </a:solidFill>
              </a:rPr>
              <a:t>Endoplazmatické retikulum</a:t>
            </a:r>
            <a:r>
              <a:rPr lang="cs-CZ" altLang="cs-CZ" sz="2800" smtClean="0"/>
              <a:t>             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7125"/>
            <a:ext cx="4078287" cy="88106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Zrnité (granulární) ER – GER</a:t>
            </a:r>
          </a:p>
          <a:p>
            <a:pPr eaLnBrk="1" hangingPunct="1"/>
            <a:r>
              <a:rPr lang="cs-CZ" altLang="cs-CZ" sz="2000" smtClean="0"/>
              <a:t>Hladké (agranulární) ER – AER</a:t>
            </a:r>
            <a:endParaRPr lang="cs-CZ" altLang="cs-CZ" sz="2000" smtClean="0">
              <a:solidFill>
                <a:srgbClr val="339966"/>
              </a:solidFill>
            </a:endParaRPr>
          </a:p>
        </p:txBody>
      </p:sp>
      <p:pic>
        <p:nvPicPr>
          <p:cNvPr id="26628" name="Picture 4" descr="rough_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255713"/>
            <a:ext cx="30591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000167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32000"/>
            <a:ext cx="28797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22563"/>
            <a:ext cx="4108450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9" descr="LipidovÃ© kapÃ©nky a hladkÃ© endoplazmatickÃ© retikulum steroidogennÃ­ buÅky (TEM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4059238"/>
            <a:ext cx="35226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12738"/>
            <a:ext cx="4025900" cy="820737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Golgiho aparát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1147763"/>
            <a:ext cx="2097088" cy="9366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 Struktura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 smtClean="0"/>
              <a:t>- Funkce </a:t>
            </a:r>
          </a:p>
        </p:txBody>
      </p:sp>
      <p:pic>
        <p:nvPicPr>
          <p:cNvPr id="27652" name="Picture 4" descr="Golg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44450"/>
            <a:ext cx="2378075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gol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3175000"/>
            <a:ext cx="4643437" cy="3303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7655" name="Picture 2" descr="rer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19375"/>
            <a:ext cx="37496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6263" y="3417888"/>
            <a:ext cx="3003550" cy="719137"/>
          </a:xfrm>
        </p:spPr>
        <p:txBody>
          <a:bodyPr/>
          <a:lstStyle/>
          <a:p>
            <a:pPr eaLnBrk="1" hangingPunct="1"/>
            <a:r>
              <a:rPr lang="cs-CZ" altLang="cs-CZ" sz="3600" smtClean="0">
                <a:solidFill>
                  <a:schemeClr val="accent2"/>
                </a:solidFill>
              </a:rPr>
              <a:t>Lyzosomy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4567238"/>
            <a:ext cx="7762875" cy="20304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   </a:t>
            </a:r>
            <a:r>
              <a:rPr lang="cs-CZ" altLang="cs-CZ" sz="2800" dirty="0" err="1" smtClean="0">
                <a:cs typeface="Arial" panose="020B0604020202020204" pitchFamily="34" charset="0"/>
                <a:sym typeface="Symbol" panose="05050102010706020507" pitchFamily="18" charset="2"/>
              </a:rPr>
              <a:t>fagosomy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                </a:t>
            </a:r>
            <a:r>
              <a:rPr lang="cs-CZ" altLang="cs-CZ" sz="2800" dirty="0" err="1" smtClean="0">
                <a:cs typeface="Arial" panose="020B0604020202020204" pitchFamily="34" charset="0"/>
                <a:sym typeface="Symbol" panose="05050102010706020507" pitchFamily="18" charset="2"/>
              </a:rPr>
              <a:t>Ly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          sekundární           </a:t>
            </a:r>
            <a:r>
              <a:rPr lang="cs-CZ" altLang="cs-CZ" sz="2800" dirty="0" err="1" smtClean="0">
                <a:cs typeface="Arial" panose="020B0604020202020204" pitchFamily="34" charset="0"/>
                <a:sym typeface="Symbol" panose="05050102010706020507" pitchFamily="18" charset="2"/>
              </a:rPr>
              <a:t>autofagické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vakuoly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i="1" dirty="0" smtClean="0">
              <a:solidFill>
                <a:schemeClr val="accent2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i="1" dirty="0" smtClean="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      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reziduální tělíska (</a:t>
            </a:r>
            <a:r>
              <a:rPr lang="cs-CZ" altLang="cs-CZ" sz="2800" i="1" dirty="0" smtClean="0">
                <a:cs typeface="Arial" panose="020B0604020202020204" pitchFamily="34" charset="0"/>
                <a:sym typeface="Symbol" panose="05050102010706020507" pitchFamily="18" charset="2"/>
              </a:rPr>
              <a:t>pigment lipofuscin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cs-CZ" sz="2800" dirty="0" smtClean="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28676" name="Group 11"/>
          <p:cNvGrpSpPr>
            <a:grpSpLocks/>
          </p:cNvGrpSpPr>
          <p:nvPr/>
        </p:nvGrpSpPr>
        <p:grpSpPr bwMode="auto">
          <a:xfrm>
            <a:off x="1322388" y="4652963"/>
            <a:ext cx="3671887" cy="1427162"/>
            <a:chOff x="833" y="2659"/>
            <a:chExt cx="2313" cy="899"/>
          </a:xfrm>
        </p:grpSpPr>
        <p:sp>
          <p:nvSpPr>
            <p:cNvPr id="28682" name="Line 5"/>
            <p:cNvSpPr>
              <a:spLocks noChangeShapeType="1"/>
            </p:cNvSpPr>
            <p:nvPr/>
          </p:nvSpPr>
          <p:spPr bwMode="auto">
            <a:xfrm flipV="1">
              <a:off x="833" y="2659"/>
              <a:ext cx="556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Line 6"/>
            <p:cNvSpPr>
              <a:spLocks noChangeShapeType="1"/>
            </p:cNvSpPr>
            <p:nvPr/>
          </p:nvSpPr>
          <p:spPr bwMode="auto">
            <a:xfrm>
              <a:off x="833" y="3013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Line 7"/>
            <p:cNvSpPr>
              <a:spLocks noChangeShapeType="1"/>
            </p:cNvSpPr>
            <p:nvPr/>
          </p:nvSpPr>
          <p:spPr bwMode="auto">
            <a:xfrm>
              <a:off x="833" y="3104"/>
              <a:ext cx="544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Line 8"/>
            <p:cNvSpPr>
              <a:spLocks noChangeShapeType="1"/>
            </p:cNvSpPr>
            <p:nvPr/>
          </p:nvSpPr>
          <p:spPr bwMode="auto">
            <a:xfrm flipV="1">
              <a:off x="2602" y="2741"/>
              <a:ext cx="544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Line 9"/>
            <p:cNvSpPr>
              <a:spLocks noChangeShapeType="1"/>
            </p:cNvSpPr>
            <p:nvPr/>
          </p:nvSpPr>
          <p:spPr bwMode="auto">
            <a:xfrm>
              <a:off x="2602" y="3013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Obdélník 9"/>
          <p:cNvSpPr/>
          <p:nvPr/>
        </p:nvSpPr>
        <p:spPr>
          <a:xfrm>
            <a:off x="69850" y="8890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4130675" y="447675"/>
            <a:ext cx="31257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accent2"/>
                </a:solidFill>
              </a:rPr>
              <a:t>Endosomy</a:t>
            </a:r>
          </a:p>
        </p:txBody>
      </p:sp>
      <p:pic>
        <p:nvPicPr>
          <p:cNvPr id="28679" name="Picture 7" descr="qck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39713"/>
            <a:ext cx="34194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0" name="TextovéPole 1"/>
          <p:cNvSpPr txBox="1">
            <a:spLocks noChangeArrowheads="1"/>
          </p:cNvSpPr>
          <p:nvPr/>
        </p:nvSpPr>
        <p:spPr bwMode="auto">
          <a:xfrm>
            <a:off x="2205038" y="4260850"/>
            <a:ext cx="1512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800"/>
              <a:t>primární</a:t>
            </a:r>
            <a:endParaRPr lang="en-US" altLang="en-US" sz="2800"/>
          </a:p>
        </p:txBody>
      </p:sp>
      <p:pic>
        <p:nvPicPr>
          <p:cNvPr id="2868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863725"/>
            <a:ext cx="3449637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147638"/>
            <a:ext cx="5764213" cy="722312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Peroxisomy</a:t>
            </a:r>
            <a:r>
              <a:rPr lang="cs-CZ" altLang="cs-CZ" sz="2800" smtClean="0"/>
              <a:t> (mikrotělíska)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708025"/>
            <a:ext cx="1871663" cy="15128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dirty="0" smtClean="0"/>
              <a:t>- Stavba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dirty="0" smtClean="0"/>
              <a:t>- Výskyt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dirty="0" smtClean="0"/>
              <a:t>- Funkce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9701" name="Picture 22" descr="Peroxisom v hepatocytu (TE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01725"/>
            <a:ext cx="7427913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4"/>
          <p:cNvGrpSpPr>
            <a:grpSpLocks/>
          </p:cNvGrpSpPr>
          <p:nvPr/>
        </p:nvGrpSpPr>
        <p:grpSpPr bwMode="auto">
          <a:xfrm>
            <a:off x="7164388" y="69850"/>
            <a:ext cx="1804987" cy="1651000"/>
            <a:chOff x="612" y="2251"/>
            <a:chExt cx="1214" cy="1091"/>
          </a:xfrm>
        </p:grpSpPr>
        <p:sp>
          <p:nvSpPr>
            <p:cNvPr id="29704" name="Freeform 5" descr="Žula"/>
            <p:cNvSpPr>
              <a:spLocks/>
            </p:cNvSpPr>
            <p:nvPr/>
          </p:nvSpPr>
          <p:spPr bwMode="auto">
            <a:xfrm>
              <a:off x="612" y="2251"/>
              <a:ext cx="1214" cy="1091"/>
            </a:xfrm>
            <a:custGeom>
              <a:avLst/>
              <a:gdLst>
                <a:gd name="T0" fmla="*/ 693 w 1214"/>
                <a:gd name="T1" fmla="*/ 36 h 1091"/>
                <a:gd name="T2" fmla="*/ 391 w 1214"/>
                <a:gd name="T3" fmla="*/ 36 h 1091"/>
                <a:gd name="T4" fmla="*/ 309 w 1214"/>
                <a:gd name="T5" fmla="*/ 63 h 1091"/>
                <a:gd name="T6" fmla="*/ 281 w 1214"/>
                <a:gd name="T7" fmla="*/ 72 h 1091"/>
                <a:gd name="T8" fmla="*/ 172 w 1214"/>
                <a:gd name="T9" fmla="*/ 136 h 1091"/>
                <a:gd name="T10" fmla="*/ 89 w 1214"/>
                <a:gd name="T11" fmla="*/ 255 h 1091"/>
                <a:gd name="T12" fmla="*/ 62 w 1214"/>
                <a:gd name="T13" fmla="*/ 365 h 1091"/>
                <a:gd name="T14" fmla="*/ 99 w 1214"/>
                <a:gd name="T15" fmla="*/ 877 h 1091"/>
                <a:gd name="T16" fmla="*/ 153 w 1214"/>
                <a:gd name="T17" fmla="*/ 941 h 1091"/>
                <a:gd name="T18" fmla="*/ 190 w 1214"/>
                <a:gd name="T19" fmla="*/ 978 h 1091"/>
                <a:gd name="T20" fmla="*/ 245 w 1214"/>
                <a:gd name="T21" fmla="*/ 996 h 1091"/>
                <a:gd name="T22" fmla="*/ 419 w 1214"/>
                <a:gd name="T23" fmla="*/ 1060 h 1091"/>
                <a:gd name="T24" fmla="*/ 455 w 1214"/>
                <a:gd name="T25" fmla="*/ 1069 h 1091"/>
                <a:gd name="T26" fmla="*/ 510 w 1214"/>
                <a:gd name="T27" fmla="*/ 1087 h 1091"/>
                <a:gd name="T28" fmla="*/ 821 w 1214"/>
                <a:gd name="T29" fmla="*/ 1078 h 1091"/>
                <a:gd name="T30" fmla="*/ 894 w 1214"/>
                <a:gd name="T31" fmla="*/ 1023 h 1091"/>
                <a:gd name="T32" fmla="*/ 1068 w 1214"/>
                <a:gd name="T33" fmla="*/ 914 h 1091"/>
                <a:gd name="T34" fmla="*/ 1132 w 1214"/>
                <a:gd name="T35" fmla="*/ 859 h 1091"/>
                <a:gd name="T36" fmla="*/ 1150 w 1214"/>
                <a:gd name="T37" fmla="*/ 804 h 1091"/>
                <a:gd name="T38" fmla="*/ 1187 w 1214"/>
                <a:gd name="T39" fmla="*/ 749 h 1091"/>
                <a:gd name="T40" fmla="*/ 1196 w 1214"/>
                <a:gd name="T41" fmla="*/ 712 h 1091"/>
                <a:gd name="T42" fmla="*/ 1214 w 1214"/>
                <a:gd name="T43" fmla="*/ 658 h 1091"/>
                <a:gd name="T44" fmla="*/ 1205 w 1214"/>
                <a:gd name="T45" fmla="*/ 301 h 1091"/>
                <a:gd name="T46" fmla="*/ 1104 w 1214"/>
                <a:gd name="T47" fmla="*/ 191 h 1091"/>
                <a:gd name="T48" fmla="*/ 949 w 1214"/>
                <a:gd name="T49" fmla="*/ 63 h 1091"/>
                <a:gd name="T50" fmla="*/ 867 w 1214"/>
                <a:gd name="T51" fmla="*/ 18 h 1091"/>
                <a:gd name="T52" fmla="*/ 693 w 1214"/>
                <a:gd name="T53" fmla="*/ 36 h 10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214" h="1091">
                  <a:moveTo>
                    <a:pt x="693" y="36"/>
                  </a:moveTo>
                  <a:cubicBezTo>
                    <a:pt x="582" y="0"/>
                    <a:pt x="640" y="16"/>
                    <a:pt x="391" y="36"/>
                  </a:cubicBezTo>
                  <a:cubicBezTo>
                    <a:pt x="389" y="36"/>
                    <a:pt x="324" y="58"/>
                    <a:pt x="309" y="63"/>
                  </a:cubicBezTo>
                  <a:cubicBezTo>
                    <a:pt x="300" y="66"/>
                    <a:pt x="281" y="72"/>
                    <a:pt x="281" y="72"/>
                  </a:cubicBezTo>
                  <a:cubicBezTo>
                    <a:pt x="243" y="98"/>
                    <a:pt x="214" y="122"/>
                    <a:pt x="172" y="136"/>
                  </a:cubicBezTo>
                  <a:cubicBezTo>
                    <a:pt x="136" y="172"/>
                    <a:pt x="123" y="223"/>
                    <a:pt x="89" y="255"/>
                  </a:cubicBezTo>
                  <a:cubicBezTo>
                    <a:pt x="77" y="291"/>
                    <a:pt x="71" y="328"/>
                    <a:pt x="62" y="365"/>
                  </a:cubicBezTo>
                  <a:cubicBezTo>
                    <a:pt x="64" y="490"/>
                    <a:pt x="0" y="737"/>
                    <a:pt x="99" y="877"/>
                  </a:cubicBezTo>
                  <a:cubicBezTo>
                    <a:pt x="111" y="914"/>
                    <a:pt x="123" y="918"/>
                    <a:pt x="153" y="941"/>
                  </a:cubicBezTo>
                  <a:cubicBezTo>
                    <a:pt x="167" y="952"/>
                    <a:pt x="174" y="970"/>
                    <a:pt x="190" y="978"/>
                  </a:cubicBezTo>
                  <a:cubicBezTo>
                    <a:pt x="207" y="987"/>
                    <a:pt x="245" y="996"/>
                    <a:pt x="245" y="996"/>
                  </a:cubicBezTo>
                  <a:cubicBezTo>
                    <a:pt x="296" y="1030"/>
                    <a:pt x="360" y="1044"/>
                    <a:pt x="419" y="1060"/>
                  </a:cubicBezTo>
                  <a:cubicBezTo>
                    <a:pt x="431" y="1063"/>
                    <a:pt x="443" y="1065"/>
                    <a:pt x="455" y="1069"/>
                  </a:cubicBezTo>
                  <a:cubicBezTo>
                    <a:pt x="473" y="1074"/>
                    <a:pt x="510" y="1087"/>
                    <a:pt x="510" y="1087"/>
                  </a:cubicBezTo>
                  <a:cubicBezTo>
                    <a:pt x="614" y="1084"/>
                    <a:pt x="718" y="1091"/>
                    <a:pt x="821" y="1078"/>
                  </a:cubicBezTo>
                  <a:cubicBezTo>
                    <a:pt x="881" y="1071"/>
                    <a:pt x="862" y="1045"/>
                    <a:pt x="894" y="1023"/>
                  </a:cubicBezTo>
                  <a:cubicBezTo>
                    <a:pt x="940" y="992"/>
                    <a:pt x="1020" y="929"/>
                    <a:pt x="1068" y="914"/>
                  </a:cubicBezTo>
                  <a:cubicBezTo>
                    <a:pt x="1088" y="893"/>
                    <a:pt x="1111" y="879"/>
                    <a:pt x="1132" y="859"/>
                  </a:cubicBezTo>
                  <a:cubicBezTo>
                    <a:pt x="1138" y="841"/>
                    <a:pt x="1144" y="822"/>
                    <a:pt x="1150" y="804"/>
                  </a:cubicBezTo>
                  <a:cubicBezTo>
                    <a:pt x="1157" y="783"/>
                    <a:pt x="1187" y="749"/>
                    <a:pt x="1187" y="749"/>
                  </a:cubicBezTo>
                  <a:cubicBezTo>
                    <a:pt x="1190" y="737"/>
                    <a:pt x="1192" y="724"/>
                    <a:pt x="1196" y="712"/>
                  </a:cubicBezTo>
                  <a:cubicBezTo>
                    <a:pt x="1201" y="694"/>
                    <a:pt x="1214" y="658"/>
                    <a:pt x="1214" y="658"/>
                  </a:cubicBezTo>
                  <a:cubicBezTo>
                    <a:pt x="1211" y="539"/>
                    <a:pt x="1213" y="420"/>
                    <a:pt x="1205" y="301"/>
                  </a:cubicBezTo>
                  <a:cubicBezTo>
                    <a:pt x="1203" y="270"/>
                    <a:pt x="1123" y="215"/>
                    <a:pt x="1104" y="191"/>
                  </a:cubicBezTo>
                  <a:cubicBezTo>
                    <a:pt x="1055" y="130"/>
                    <a:pt x="1015" y="99"/>
                    <a:pt x="949" y="63"/>
                  </a:cubicBezTo>
                  <a:cubicBezTo>
                    <a:pt x="945" y="61"/>
                    <a:pt x="889" y="17"/>
                    <a:pt x="867" y="18"/>
                  </a:cubicBezTo>
                  <a:cubicBezTo>
                    <a:pt x="809" y="21"/>
                    <a:pt x="751" y="30"/>
                    <a:pt x="693" y="36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6"/>
            <p:cNvSpPr>
              <a:spLocks noChangeShapeType="1"/>
            </p:cNvSpPr>
            <p:nvPr/>
          </p:nvSpPr>
          <p:spPr bwMode="auto">
            <a:xfrm flipH="1">
              <a:off x="1020" y="2730"/>
              <a:ext cx="227" cy="1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7"/>
            <p:cNvSpPr>
              <a:spLocks noChangeShapeType="1"/>
            </p:cNvSpPr>
            <p:nvPr/>
          </p:nvSpPr>
          <p:spPr bwMode="auto">
            <a:xfrm flipH="1">
              <a:off x="1020" y="2730"/>
              <a:ext cx="272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8"/>
            <p:cNvSpPr>
              <a:spLocks noChangeShapeType="1"/>
            </p:cNvSpPr>
            <p:nvPr/>
          </p:nvSpPr>
          <p:spPr bwMode="auto">
            <a:xfrm flipH="1">
              <a:off x="1020" y="2775"/>
              <a:ext cx="317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9"/>
            <p:cNvSpPr>
              <a:spLocks noChangeShapeType="1"/>
            </p:cNvSpPr>
            <p:nvPr/>
          </p:nvSpPr>
          <p:spPr bwMode="auto">
            <a:xfrm flipH="1">
              <a:off x="1065" y="2775"/>
              <a:ext cx="318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0"/>
            <p:cNvSpPr>
              <a:spLocks noChangeShapeType="1"/>
            </p:cNvSpPr>
            <p:nvPr/>
          </p:nvSpPr>
          <p:spPr bwMode="auto">
            <a:xfrm flipH="1">
              <a:off x="1110" y="2820"/>
              <a:ext cx="318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1"/>
            <p:cNvSpPr>
              <a:spLocks noChangeShapeType="1"/>
            </p:cNvSpPr>
            <p:nvPr/>
          </p:nvSpPr>
          <p:spPr bwMode="auto">
            <a:xfrm flipH="1">
              <a:off x="1156" y="2911"/>
              <a:ext cx="272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2"/>
            <p:cNvSpPr>
              <a:spLocks noChangeShapeType="1"/>
            </p:cNvSpPr>
            <p:nvPr/>
          </p:nvSpPr>
          <p:spPr bwMode="auto">
            <a:xfrm>
              <a:off x="1020" y="2866"/>
              <a:ext cx="227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3"/>
            <p:cNvSpPr>
              <a:spLocks noChangeShapeType="1"/>
            </p:cNvSpPr>
            <p:nvPr/>
          </p:nvSpPr>
          <p:spPr bwMode="auto">
            <a:xfrm>
              <a:off x="1065" y="2820"/>
              <a:ext cx="182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4"/>
            <p:cNvSpPr>
              <a:spLocks noChangeShapeType="1"/>
            </p:cNvSpPr>
            <p:nvPr/>
          </p:nvSpPr>
          <p:spPr bwMode="auto">
            <a:xfrm>
              <a:off x="1110" y="2775"/>
              <a:ext cx="182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5"/>
            <p:cNvSpPr>
              <a:spLocks noChangeShapeType="1"/>
            </p:cNvSpPr>
            <p:nvPr/>
          </p:nvSpPr>
          <p:spPr bwMode="auto">
            <a:xfrm>
              <a:off x="1156" y="2730"/>
              <a:ext cx="181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6"/>
            <p:cNvSpPr>
              <a:spLocks noChangeShapeType="1"/>
            </p:cNvSpPr>
            <p:nvPr/>
          </p:nvSpPr>
          <p:spPr bwMode="auto">
            <a:xfrm>
              <a:off x="1201" y="2730"/>
              <a:ext cx="227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7"/>
            <p:cNvSpPr>
              <a:spLocks noChangeShapeType="1"/>
            </p:cNvSpPr>
            <p:nvPr/>
          </p:nvSpPr>
          <p:spPr bwMode="auto">
            <a:xfrm>
              <a:off x="1292" y="2730"/>
              <a:ext cx="91" cy="1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703" name="Picture 18" descr="Liver_Per_Sem_Cat_WE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" y="3500438"/>
            <a:ext cx="2665413" cy="2592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VÃ½sledek obrÃ¡zku pro melanocyte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147888"/>
            <a:ext cx="3146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rm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4065588"/>
            <a:ext cx="23368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 descr="ao_fat_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708150"/>
            <a:ext cx="2335212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31888"/>
            <a:ext cx="2689225" cy="2263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Sekreční granula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Zásobní látky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Krystaly (proteiny)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Pigmenty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        endogenní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     exogenní</a:t>
            </a:r>
          </a:p>
        </p:txBody>
      </p:sp>
      <p:sp>
        <p:nvSpPr>
          <p:cNvPr id="30726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142875"/>
            <a:ext cx="2809875" cy="815975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Inkluze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0728" name="Picture 5" descr="GI11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379913"/>
            <a:ext cx="26797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9" name="Picture 7" descr="e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284538"/>
            <a:ext cx="38639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3" descr="chfa_03_img05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04775"/>
            <a:ext cx="2773363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http://www.drjastrow.de/WAI/EM/Hoden4Wk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52413"/>
            <a:ext cx="21478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738" y="1196975"/>
            <a:ext cx="8305800" cy="1366838"/>
          </a:xfrm>
        </p:spPr>
        <p:txBody>
          <a:bodyPr/>
          <a:lstStyle/>
          <a:p>
            <a:pPr eaLnBrk="1" hangingPunct="1"/>
            <a:r>
              <a:rPr lang="cs-CZ" altLang="cs-CZ" sz="2000" smtClean="0">
                <a:solidFill>
                  <a:srgbClr val="003399"/>
                </a:solidFill>
              </a:rPr>
              <a:t>Mikrotubuly</a:t>
            </a:r>
            <a:r>
              <a:rPr lang="cs-CZ" altLang="cs-CZ" sz="2000" smtClean="0"/>
              <a:t> (</a:t>
            </a:r>
            <a:r>
              <a:rPr lang="cs-CZ" altLang="cs-CZ" sz="2000" smtClean="0">
                <a:cs typeface="Arial" panose="020B0604020202020204" pitchFamily="34" charset="0"/>
              </a:rPr>
              <a:t>válce o </a:t>
            </a:r>
            <a:r>
              <a:rPr lang="en-US" altLang="cs-CZ" sz="2000" smtClean="0">
                <a:cs typeface="Arial" panose="020B0604020202020204" pitchFamily="34" charset="0"/>
              </a:rPr>
              <a:t>Ø</a:t>
            </a:r>
            <a:r>
              <a:rPr lang="cs-CZ" altLang="cs-CZ" sz="2000" smtClean="0">
                <a:cs typeface="Arial" panose="020B0604020202020204" pitchFamily="34" charset="0"/>
              </a:rPr>
              <a:t> 22 nm) - </a:t>
            </a:r>
            <a:r>
              <a:rPr lang="el-GR" altLang="cs-CZ" sz="2000" smtClean="0">
                <a:cs typeface="Arial" panose="020B0604020202020204" pitchFamily="34" charset="0"/>
              </a:rPr>
              <a:t>α</a:t>
            </a:r>
            <a:r>
              <a:rPr lang="cs-CZ" altLang="cs-CZ" sz="2000" smtClean="0">
                <a:cs typeface="Arial" panose="020B0604020202020204" pitchFamily="34" charset="0"/>
              </a:rPr>
              <a:t> + </a:t>
            </a:r>
            <a:r>
              <a:rPr lang="el-GR" altLang="cs-CZ" sz="2000" smtClean="0">
                <a:cs typeface="Arial" panose="020B0604020202020204" pitchFamily="34" charset="0"/>
              </a:rPr>
              <a:t>β</a:t>
            </a:r>
            <a:r>
              <a:rPr lang="cs-CZ" altLang="cs-CZ" sz="2000" smtClean="0">
                <a:cs typeface="Arial" panose="020B0604020202020204" pitchFamily="34" charset="0"/>
              </a:rPr>
              <a:t> tubulin</a:t>
            </a:r>
            <a:endParaRPr lang="en-US" altLang="cs-CZ" sz="200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smtClean="0">
                <a:solidFill>
                  <a:srgbClr val="003399"/>
                </a:solidFill>
              </a:rPr>
              <a:t>Mikrofilamenta</a:t>
            </a:r>
            <a:r>
              <a:rPr lang="cs-CZ" altLang="cs-CZ" sz="2000" smtClean="0"/>
              <a:t> (</a:t>
            </a:r>
            <a:r>
              <a:rPr lang="cs-CZ" altLang="cs-CZ" sz="2000" smtClean="0">
                <a:cs typeface="Arial" panose="020B0604020202020204" pitchFamily="34" charset="0"/>
              </a:rPr>
              <a:t>vlákna o </a:t>
            </a:r>
            <a:r>
              <a:rPr lang="en-US" altLang="cs-CZ" sz="2000" smtClean="0">
                <a:cs typeface="Arial" panose="020B0604020202020204" pitchFamily="34" charset="0"/>
              </a:rPr>
              <a:t>Ø</a:t>
            </a:r>
            <a:r>
              <a:rPr lang="cs-CZ" altLang="cs-CZ" sz="2000" smtClean="0">
                <a:cs typeface="Arial" panose="020B0604020202020204" pitchFamily="34" charset="0"/>
              </a:rPr>
              <a:t> 5-7 nm) - aktin</a:t>
            </a:r>
            <a:endParaRPr lang="cs-CZ" altLang="cs-CZ" sz="2000" smtClean="0"/>
          </a:p>
          <a:p>
            <a:pPr eaLnBrk="1" hangingPunct="1"/>
            <a:r>
              <a:rPr lang="cs-CZ" altLang="cs-CZ" sz="2000" smtClean="0">
                <a:solidFill>
                  <a:srgbClr val="003399"/>
                </a:solidFill>
              </a:rPr>
              <a:t>Intermediární filamenta </a:t>
            </a:r>
            <a:r>
              <a:rPr lang="cs-CZ" altLang="cs-CZ" sz="2000" smtClean="0"/>
              <a:t>(</a:t>
            </a:r>
            <a:r>
              <a:rPr lang="cs-CZ" altLang="cs-CZ" sz="2000" smtClean="0">
                <a:cs typeface="Arial" panose="020B0604020202020204" pitchFamily="34" charset="0"/>
              </a:rPr>
              <a:t>vlákna o </a:t>
            </a:r>
            <a:r>
              <a:rPr lang="en-US" altLang="cs-CZ" sz="2000" smtClean="0">
                <a:cs typeface="Arial" panose="020B0604020202020204" pitchFamily="34" charset="0"/>
              </a:rPr>
              <a:t>Ø</a:t>
            </a:r>
            <a:r>
              <a:rPr lang="cs-CZ" altLang="cs-CZ" sz="2000" smtClean="0">
                <a:cs typeface="Arial" panose="020B0604020202020204" pitchFamily="34" charset="0"/>
              </a:rPr>
              <a:t> 8-11 nm) – tkáňově specifická </a:t>
            </a:r>
          </a:p>
        </p:txBody>
      </p:sp>
      <p:pic>
        <p:nvPicPr>
          <p:cNvPr id="31747" name="Picture 4" descr="2-5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181350"/>
            <a:ext cx="7632700" cy="285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8013" y="333375"/>
            <a:ext cx="8140700" cy="720725"/>
          </a:xfrm>
        </p:spPr>
        <p:txBody>
          <a:bodyPr/>
          <a:lstStyle/>
          <a:p>
            <a:pPr algn="l" eaLnBrk="1" hangingPunct="1"/>
            <a:r>
              <a:rPr lang="cs-CZ" altLang="cs-CZ" sz="2400" b="1" smtClean="0">
                <a:solidFill>
                  <a:schemeClr val="accent2"/>
                </a:solidFill>
              </a:rPr>
              <a:t>Cytosol</a:t>
            </a:r>
            <a:r>
              <a:rPr lang="cs-CZ" altLang="cs-CZ" sz="2400" smtClean="0">
                <a:solidFill>
                  <a:schemeClr val="tx1"/>
                </a:solidFill>
              </a:rPr>
              <a:t> (základní cytoplazma) obsahuje </a:t>
            </a:r>
            <a:r>
              <a:rPr lang="cs-CZ" altLang="cs-CZ" sz="2400" smtClean="0">
                <a:solidFill>
                  <a:srgbClr val="003399"/>
                </a:solidFill>
              </a:rPr>
              <a:t>cytoskelet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52625"/>
            <a:ext cx="9036050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79388" y="379413"/>
            <a:ext cx="864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Typy aktinových struktur v živočišných buňkách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54451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mikroklky 	buněčný skelet	        filopodia, lamelipodia         kontraktilní prstenec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1455738"/>
            <a:ext cx="5154612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58913"/>
            <a:ext cx="3908425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3850" y="5851525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CC00"/>
                </a:solidFill>
              </a:rPr>
              <a:t>F-aktin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714875" y="5826125"/>
            <a:ext cx="1585913" cy="457200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α-tubulin</a:t>
            </a:r>
            <a:endParaRPr lang="cs-CZ" altLang="cs-CZ" sz="2400" b="1">
              <a:solidFill>
                <a:srgbClr val="9900FF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156325" y="5840413"/>
            <a:ext cx="2303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/ </a:t>
            </a:r>
            <a:r>
              <a:rPr lang="cs-CZ" altLang="cs-CZ" sz="2400" b="1">
                <a:solidFill>
                  <a:srgbClr val="5454C6"/>
                </a:solidFill>
              </a:rPr>
              <a:t>F-aktin</a:t>
            </a:r>
            <a:r>
              <a:rPr lang="cs-CZ" altLang="cs-CZ" sz="2400" b="1"/>
              <a:t> / </a:t>
            </a:r>
            <a:r>
              <a:rPr lang="cs-CZ" altLang="cs-CZ" sz="2400" b="1">
                <a:solidFill>
                  <a:srgbClr val="9900FF"/>
                </a:solidFill>
              </a:rPr>
              <a:t>DNA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971550" y="317500"/>
            <a:ext cx="741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Cytoskelet – imunocytochemický preparát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333375"/>
            <a:ext cx="3527425" cy="1006475"/>
          </a:xfrm>
        </p:spPr>
        <p:txBody>
          <a:bodyPr/>
          <a:lstStyle/>
          <a:p>
            <a:pPr algn="r" eaLnBrk="1" hangingPunct="1"/>
            <a:r>
              <a:rPr lang="cs-CZ" altLang="cs-CZ" sz="4000" b="1" smtClean="0">
                <a:solidFill>
                  <a:schemeClr val="accent2"/>
                </a:solidFill>
              </a:rPr>
              <a:t>                        </a:t>
            </a:r>
            <a:r>
              <a:rPr lang="cs-CZ" altLang="cs-CZ" sz="3600" b="1" smtClean="0">
                <a:solidFill>
                  <a:schemeClr val="accent2"/>
                </a:solidFill>
              </a:rPr>
              <a:t>Mikrotubuly</a:t>
            </a:r>
            <a:r>
              <a:rPr lang="cs-CZ" altLang="cs-CZ" sz="4000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4819" name="Picture 3" descr="centro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mikrotu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0438"/>
            <a:ext cx="6300788" cy="3357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 descr="tub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989138"/>
            <a:ext cx="2843212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638175" y="1598613"/>
            <a:ext cx="2767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zpracování potravy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6147" name="TextovéPole 2"/>
          <p:cNvSpPr txBox="1">
            <a:spLocks noChangeArrowheads="1"/>
          </p:cNvSpPr>
          <p:nvPr/>
        </p:nvSpPr>
        <p:spPr bwMode="auto">
          <a:xfrm>
            <a:off x="5659438" y="1598613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studium histologie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6148" name="TextovéPole 3"/>
          <p:cNvSpPr txBox="1">
            <a:spLocks noChangeArrowheads="1"/>
          </p:cNvSpPr>
          <p:nvPr/>
        </p:nvSpPr>
        <p:spPr bwMode="auto">
          <a:xfrm>
            <a:off x="4238625" y="1598613"/>
            <a:ext cx="595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vs.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6149" name="TextovéPole 4"/>
          <p:cNvSpPr txBox="1">
            <a:spLocks noChangeArrowheads="1"/>
          </p:cNvSpPr>
          <p:nvPr/>
        </p:nvSpPr>
        <p:spPr bwMode="auto">
          <a:xfrm>
            <a:off x="3851275" y="2609850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/>
              <a:t>organizmus</a:t>
            </a:r>
            <a:endParaRPr lang="en-US" altLang="en-US" sz="1800"/>
          </a:p>
        </p:txBody>
      </p:sp>
      <p:sp>
        <p:nvSpPr>
          <p:cNvPr id="6150" name="TextovéPole 5"/>
          <p:cNvSpPr txBox="1">
            <a:spLocks noChangeArrowheads="1"/>
          </p:cNvSpPr>
          <p:nvPr/>
        </p:nvSpPr>
        <p:spPr bwMode="auto">
          <a:xfrm>
            <a:off x="3959225" y="35067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/>
              <a:t>orgán</a:t>
            </a:r>
            <a:endParaRPr lang="en-US" altLang="en-US" sz="1800"/>
          </a:p>
        </p:txBody>
      </p:sp>
      <p:sp>
        <p:nvSpPr>
          <p:cNvPr id="6151" name="TextovéPole 6"/>
          <p:cNvSpPr txBox="1">
            <a:spLocks noChangeArrowheads="1"/>
          </p:cNvSpPr>
          <p:nvPr/>
        </p:nvSpPr>
        <p:spPr bwMode="auto">
          <a:xfrm>
            <a:off x="4192588" y="4483100"/>
            <a:ext cx="687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/>
              <a:t>tkáň</a:t>
            </a:r>
            <a:endParaRPr lang="en-US" altLang="en-US" sz="1800"/>
          </a:p>
        </p:txBody>
      </p:sp>
      <p:sp>
        <p:nvSpPr>
          <p:cNvPr id="6152" name="TextovéPole 7"/>
          <p:cNvSpPr txBox="1">
            <a:spLocks noChangeArrowheads="1"/>
          </p:cNvSpPr>
          <p:nvPr/>
        </p:nvSpPr>
        <p:spPr bwMode="auto">
          <a:xfrm>
            <a:off x="4013200" y="5483225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/>
              <a:t>buňka</a:t>
            </a:r>
            <a:endParaRPr lang="en-US" altLang="en-US" sz="1800"/>
          </a:p>
        </p:txBody>
      </p:sp>
      <p:sp>
        <p:nvSpPr>
          <p:cNvPr id="6153" name="TextovéPole 8"/>
          <p:cNvSpPr txBox="1">
            <a:spLocks noChangeArrowheads="1"/>
          </p:cNvSpPr>
          <p:nvPr/>
        </p:nvSpPr>
        <p:spPr bwMode="auto">
          <a:xfrm>
            <a:off x="3311525" y="6299200"/>
            <a:ext cx="244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buněčný kompartment</a:t>
            </a:r>
            <a:endParaRPr lang="en-US" altLang="en-US" sz="1800"/>
          </a:p>
        </p:txBody>
      </p:sp>
      <p:sp>
        <p:nvSpPr>
          <p:cNvPr id="18" name="Šipka dolů 17"/>
          <p:cNvSpPr/>
          <p:nvPr/>
        </p:nvSpPr>
        <p:spPr>
          <a:xfrm>
            <a:off x="1863725" y="2782888"/>
            <a:ext cx="315913" cy="3767137"/>
          </a:xfrm>
          <a:prstGeom prst="downArrow">
            <a:avLst>
              <a:gd name="adj1" fmla="val 50000"/>
              <a:gd name="adj2" fmla="val 39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Šipka dolů 18"/>
          <p:cNvSpPr/>
          <p:nvPr/>
        </p:nvSpPr>
        <p:spPr>
          <a:xfrm rot="10800000">
            <a:off x="6832600" y="3506788"/>
            <a:ext cx="317500" cy="3079750"/>
          </a:xfrm>
          <a:prstGeom prst="downArrow">
            <a:avLst>
              <a:gd name="adj1" fmla="val 50000"/>
              <a:gd name="adj2" fmla="val 39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156" name="Skupina 1"/>
          <p:cNvGrpSpPr>
            <a:grpSpLocks/>
          </p:cNvGrpSpPr>
          <p:nvPr/>
        </p:nvGrpSpPr>
        <p:grpSpPr bwMode="auto">
          <a:xfrm>
            <a:off x="1100138" y="114300"/>
            <a:ext cx="6711950" cy="1227138"/>
            <a:chOff x="1403313" y="5410963"/>
            <a:chExt cx="6711593" cy="1227619"/>
          </a:xfrm>
        </p:grpSpPr>
        <p:cxnSp>
          <p:nvCxnSpPr>
            <p:cNvPr id="13" name="Přímá spojnice 12"/>
            <p:cNvCxnSpPr/>
            <p:nvPr/>
          </p:nvCxnSpPr>
          <p:spPr>
            <a:xfrm>
              <a:off x="1403313" y="6190732"/>
              <a:ext cx="65528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5148026" y="6058917"/>
              <a:ext cx="0" cy="287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3274875" y="6047801"/>
              <a:ext cx="0" cy="287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7019589" y="6058917"/>
              <a:ext cx="0" cy="287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2266867" y="6047801"/>
              <a:ext cx="0" cy="287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4211451" y="6047801"/>
              <a:ext cx="0" cy="287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6076664" y="6044624"/>
              <a:ext cx="0" cy="287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>
              <a:off x="7956164" y="6047801"/>
              <a:ext cx="0" cy="287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5" name="TextovéPole 10"/>
            <p:cNvSpPr txBox="1">
              <a:spLocks noChangeArrowheads="1"/>
            </p:cNvSpPr>
            <p:nvPr/>
          </p:nvSpPr>
          <p:spPr bwMode="auto">
            <a:xfrm>
              <a:off x="2123058" y="6356060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1</a:t>
              </a:r>
              <a:endParaRPr lang="en-US" altLang="en-US" sz="1200"/>
            </a:p>
          </p:txBody>
        </p:sp>
        <p:sp>
          <p:nvSpPr>
            <p:cNvPr id="6166" name="TextovéPole 11"/>
            <p:cNvSpPr txBox="1">
              <a:spLocks noChangeArrowheads="1"/>
            </p:cNvSpPr>
            <p:nvPr/>
          </p:nvSpPr>
          <p:spPr bwMode="auto">
            <a:xfrm>
              <a:off x="3142337" y="6341238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2</a:t>
              </a:r>
              <a:endParaRPr lang="en-US" altLang="en-US" sz="1200"/>
            </a:p>
          </p:txBody>
        </p:sp>
        <p:sp>
          <p:nvSpPr>
            <p:cNvPr id="6167" name="TextovéPole 12"/>
            <p:cNvSpPr txBox="1">
              <a:spLocks noChangeArrowheads="1"/>
            </p:cNvSpPr>
            <p:nvPr/>
          </p:nvSpPr>
          <p:spPr bwMode="auto">
            <a:xfrm>
              <a:off x="4081788" y="6356060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3</a:t>
              </a:r>
              <a:endParaRPr lang="en-US" altLang="en-US" sz="1200"/>
            </a:p>
          </p:txBody>
        </p:sp>
        <p:sp>
          <p:nvSpPr>
            <p:cNvPr id="6168" name="TextovéPole 13"/>
            <p:cNvSpPr txBox="1">
              <a:spLocks noChangeArrowheads="1"/>
            </p:cNvSpPr>
            <p:nvPr/>
          </p:nvSpPr>
          <p:spPr bwMode="auto">
            <a:xfrm>
              <a:off x="5006725" y="6356060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4</a:t>
              </a:r>
              <a:endParaRPr lang="en-US" altLang="en-US" sz="1200"/>
            </a:p>
          </p:txBody>
        </p:sp>
        <p:sp>
          <p:nvSpPr>
            <p:cNvPr id="6169" name="TextovéPole 14"/>
            <p:cNvSpPr txBox="1">
              <a:spLocks noChangeArrowheads="1"/>
            </p:cNvSpPr>
            <p:nvPr/>
          </p:nvSpPr>
          <p:spPr bwMode="auto">
            <a:xfrm>
              <a:off x="5949619" y="6356060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5</a:t>
              </a:r>
              <a:endParaRPr lang="en-US" altLang="en-US" sz="1200"/>
            </a:p>
          </p:txBody>
        </p:sp>
        <p:sp>
          <p:nvSpPr>
            <p:cNvPr id="6170" name="TextovéPole 15"/>
            <p:cNvSpPr txBox="1">
              <a:spLocks noChangeArrowheads="1"/>
            </p:cNvSpPr>
            <p:nvPr/>
          </p:nvSpPr>
          <p:spPr bwMode="auto">
            <a:xfrm>
              <a:off x="6897357" y="6361583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6</a:t>
              </a:r>
              <a:endParaRPr lang="en-US" altLang="en-US" sz="1200"/>
            </a:p>
          </p:txBody>
        </p:sp>
        <p:sp>
          <p:nvSpPr>
            <p:cNvPr id="6171" name="TextovéPole 16"/>
            <p:cNvSpPr txBox="1">
              <a:spLocks noChangeArrowheads="1"/>
            </p:cNvSpPr>
            <p:nvPr/>
          </p:nvSpPr>
          <p:spPr bwMode="auto">
            <a:xfrm>
              <a:off x="7826204" y="6356060"/>
              <a:ext cx="2887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200"/>
                <a:t>7</a:t>
              </a:r>
              <a:endParaRPr lang="en-US" altLang="en-US" sz="1200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1403313" y="6058917"/>
              <a:ext cx="86355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2274804" y="5914398"/>
              <a:ext cx="3312937" cy="0"/>
            </a:xfrm>
            <a:prstGeom prst="line">
              <a:avLst/>
            </a:prstGeom>
            <a:ln w="19050">
              <a:solidFill>
                <a:srgbClr val="33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/>
            <p:cNvCxnSpPr/>
            <p:nvPr/>
          </p:nvCxnSpPr>
          <p:spPr>
            <a:xfrm>
              <a:off x="5587740" y="5771467"/>
              <a:ext cx="2368424" cy="0"/>
            </a:xfrm>
            <a:prstGeom prst="line">
              <a:avLst/>
            </a:prstGeom>
            <a:ln w="1905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75" name="TextovéPole 20"/>
            <p:cNvSpPr txBox="1">
              <a:spLocks noChangeArrowheads="1"/>
            </p:cNvSpPr>
            <p:nvPr/>
          </p:nvSpPr>
          <p:spPr bwMode="auto">
            <a:xfrm>
              <a:off x="1474986" y="5695028"/>
              <a:ext cx="7197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en-US" sz="1400">
                  <a:solidFill>
                    <a:srgbClr val="FF0000"/>
                  </a:solidFill>
                </a:rPr>
                <a:t>buňka</a:t>
              </a:r>
              <a:endParaRPr lang="en-US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6176" name="TextovéPole 21"/>
            <p:cNvSpPr txBox="1">
              <a:spLocks noChangeArrowheads="1"/>
            </p:cNvSpPr>
            <p:nvPr/>
          </p:nvSpPr>
          <p:spPr bwMode="auto">
            <a:xfrm>
              <a:off x="2315296" y="5517751"/>
              <a:ext cx="3232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400">
                  <a:solidFill>
                    <a:srgbClr val="226845"/>
                  </a:solidFill>
                </a:rPr>
                <a:t>tkáň</a:t>
              </a:r>
              <a:endParaRPr lang="en-US" altLang="en-US" sz="1400">
                <a:solidFill>
                  <a:srgbClr val="226845"/>
                </a:solidFill>
              </a:endParaRPr>
            </a:p>
          </p:txBody>
        </p:sp>
        <p:sp>
          <p:nvSpPr>
            <p:cNvPr id="6177" name="TextovéPole 22"/>
            <p:cNvSpPr txBox="1">
              <a:spLocks noChangeArrowheads="1"/>
            </p:cNvSpPr>
            <p:nvPr/>
          </p:nvSpPr>
          <p:spPr bwMode="auto">
            <a:xfrm>
              <a:off x="5651785" y="5410963"/>
              <a:ext cx="21599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400">
                  <a:solidFill>
                    <a:srgbClr val="003399"/>
                  </a:solidFill>
                </a:rPr>
                <a:t>orgán</a:t>
              </a:r>
              <a:endParaRPr lang="en-US" altLang="en-US" sz="140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4464050" cy="503238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Centrioly</a:t>
            </a:r>
          </a:p>
        </p:txBody>
      </p:sp>
      <p:pic>
        <p:nvPicPr>
          <p:cNvPr id="35843" name="Picture 4" descr="centr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708275"/>
            <a:ext cx="2559050" cy="190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539750" y="1096963"/>
            <a:ext cx="48958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- Organizátory pro stavbu dělícího vřeténka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- Replikací vznikají bazální tělíska řasinek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5846" name="Picture 9" descr="VÃ½sledek obrÃ¡zku pro centriol electron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0125"/>
            <a:ext cx="6384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centri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54025"/>
            <a:ext cx="3513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924800" cy="6477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Stavba centrozomu</a:t>
            </a:r>
          </a:p>
        </p:txBody>
      </p:sp>
      <p:pic>
        <p:nvPicPr>
          <p:cNvPr id="36867" name="Picture 3" descr="nrm1712-i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268413"/>
            <a:ext cx="8748712" cy="558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733925" y="666750"/>
            <a:ext cx="1895475" cy="573088"/>
          </a:xfrm>
        </p:spPr>
        <p:txBody>
          <a:bodyPr/>
          <a:lstStyle/>
          <a:p>
            <a:pPr algn="l" eaLnBrk="1" hangingPunct="1"/>
            <a:r>
              <a:rPr lang="cs-CZ" altLang="cs-CZ" sz="2000" smtClean="0">
                <a:solidFill>
                  <a:schemeClr val="tx1"/>
                </a:solidFill>
              </a:rPr>
              <a:t>řasinky, bičíky </a:t>
            </a:r>
          </a:p>
        </p:txBody>
      </p:sp>
      <p:pic>
        <p:nvPicPr>
          <p:cNvPr id="37891" name="Picture 4" descr="cilia1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4103688" cy="5856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ovéPole 1"/>
          <p:cNvSpPr txBox="1">
            <a:spLocks noChangeArrowheads="1"/>
          </p:cNvSpPr>
          <p:nvPr/>
        </p:nvSpPr>
        <p:spPr bwMode="auto">
          <a:xfrm>
            <a:off x="4724400" y="200025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99"/>
                </a:solidFill>
              </a:rPr>
              <a:t>Úprava buněčných povrchů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789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393825"/>
            <a:ext cx="37846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5888"/>
            <a:ext cx="7924800" cy="577850"/>
          </a:xfrm>
        </p:spPr>
        <p:txBody>
          <a:bodyPr/>
          <a:lstStyle/>
          <a:p>
            <a:pPr eaLnBrk="1" hangingPunct="1"/>
            <a:r>
              <a:rPr lang="cs-CZ" altLang="cs-CZ" smtClean="0"/>
              <a:t>                                 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476250"/>
            <a:ext cx="4464050" cy="9588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smtClean="0">
                <a:solidFill>
                  <a:srgbClr val="003399"/>
                </a:solidFill>
              </a:rPr>
              <a:t>Mikroklky, stereocilie</a:t>
            </a:r>
          </a:p>
          <a:p>
            <a:pPr algn="ctr" eaLnBrk="1" hangingPunct="1">
              <a:buFontTx/>
              <a:buNone/>
            </a:pPr>
            <a:r>
              <a:rPr lang="cs-CZ" altLang="cs-CZ" sz="1800" smtClean="0"/>
              <a:t>(výběžky vyztužené aktinovými filamenty)</a:t>
            </a:r>
            <a:endParaRPr lang="cs-CZ" altLang="cs-CZ" sz="1800" i="1" smtClean="0"/>
          </a:p>
        </p:txBody>
      </p:sp>
      <p:pic>
        <p:nvPicPr>
          <p:cNvPr id="38916" name="Picture 4" descr="microvillusRos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4500563" cy="3573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stereociliaRos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1300"/>
            <a:ext cx="4643437" cy="3573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50" y="549275"/>
            <a:ext cx="7924800" cy="434975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Intercelulární spoje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62150"/>
            <a:ext cx="3529012" cy="343693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-Těsná (okluzní</a:t>
            </a:r>
            <a:r>
              <a:rPr lang="cs-CZ" altLang="cs-CZ" sz="2000" dirty="0"/>
              <a:t>)</a:t>
            </a:r>
            <a:r>
              <a:rPr lang="cs-CZ" altLang="cs-CZ" sz="2000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rgbClr val="003399"/>
                </a:solidFill>
              </a:rPr>
              <a:t>zonula occludens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dirty="0" smtClean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 Adhezní: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rgbClr val="003399"/>
                </a:solidFill>
              </a:rPr>
              <a:t>zonula adherens </a:t>
            </a:r>
            <a:r>
              <a:rPr lang="cs-CZ" altLang="cs-CZ" sz="2000" dirty="0" smtClean="0"/>
              <a:t>(15-20 nm),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err="1" smtClean="0">
                <a:solidFill>
                  <a:srgbClr val="003399"/>
                </a:solidFill>
              </a:rPr>
              <a:t>dezmosom</a:t>
            </a:r>
            <a:r>
              <a:rPr lang="cs-CZ" altLang="cs-CZ" sz="2000" dirty="0" smtClean="0">
                <a:solidFill>
                  <a:srgbClr val="00CC00"/>
                </a:solidFill>
              </a:rPr>
              <a:t> </a:t>
            </a:r>
            <a:r>
              <a:rPr lang="cs-CZ" altLang="cs-CZ" sz="2000" dirty="0" smtClean="0"/>
              <a:t>(25-45 nm)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dirty="0" smtClean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 Komunikační: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rgbClr val="003399"/>
                </a:solidFill>
              </a:rPr>
              <a:t>nexus</a:t>
            </a:r>
            <a:r>
              <a:rPr lang="cs-CZ" altLang="cs-CZ" sz="2000" dirty="0" smtClean="0"/>
              <a:t> (2 nm)</a:t>
            </a:r>
          </a:p>
          <a:p>
            <a:pPr eaLnBrk="1" hangingPunct="1">
              <a:defRPr/>
            </a:pPr>
            <a:endParaRPr lang="cs-CZ" altLang="cs-CZ" sz="2000" dirty="0" smtClean="0"/>
          </a:p>
        </p:txBody>
      </p:sp>
      <p:pic>
        <p:nvPicPr>
          <p:cNvPr id="39940" name="Picture 4" descr="junct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47148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ytologie II - 9 Zonula adherens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6200"/>
            <a:ext cx="5003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ytologie II - 4 Spojovací komplex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3960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esmos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9973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bst0320985f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500438"/>
            <a:ext cx="4157662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junction_g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158875"/>
            <a:ext cx="26289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>
          <a:xfrm>
            <a:off x="3379788" y="331788"/>
            <a:ext cx="2027237" cy="57785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Nexus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91063" y="2060575"/>
            <a:ext cx="2339975" cy="431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600" smtClean="0"/>
              <a:t>konexon = 6 konexinů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38175"/>
            <a:ext cx="7924800" cy="506413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2060"/>
                </a:solidFill>
              </a:rPr>
              <a:t>Bazální povrch buněk</a:t>
            </a:r>
          </a:p>
        </p:txBody>
      </p:sp>
      <p:pic>
        <p:nvPicPr>
          <p:cNvPr id="43011" name="Picture 4" descr="Mitoki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3363" y="2349500"/>
            <a:ext cx="4983162" cy="367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5" descr="Cytologie II - 11 Hemidesmozom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2332038"/>
            <a:ext cx="3436938" cy="2465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014" name="Obdélník 1"/>
          <p:cNvSpPr>
            <a:spLocks noChangeArrowheads="1"/>
          </p:cNvSpPr>
          <p:nvPr/>
        </p:nvSpPr>
        <p:spPr bwMode="auto">
          <a:xfrm>
            <a:off x="5667375" y="156210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bazální labyrint</a:t>
            </a:r>
          </a:p>
        </p:txBody>
      </p:sp>
      <p:sp>
        <p:nvSpPr>
          <p:cNvPr id="43015" name="Obdélník 3"/>
          <p:cNvSpPr>
            <a:spLocks noChangeArrowheads="1"/>
          </p:cNvSpPr>
          <p:nvPr/>
        </p:nvSpPr>
        <p:spPr bwMode="auto">
          <a:xfrm>
            <a:off x="1135063" y="1562100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hemidesmosomy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itochondrie, lyzosomy a Golgiho aparÃ¡t hepatocytu (TEM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061325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73551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597025"/>
            <a:ext cx="3906837" cy="4495800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G</a:t>
            </a:r>
            <a:r>
              <a:rPr lang="cs-CZ" altLang="cs-CZ" sz="2000" b="1" baseline="-25000" smtClean="0">
                <a:solidFill>
                  <a:schemeClr val="tx2"/>
                </a:solidFill>
              </a:rPr>
              <a:t>1</a:t>
            </a:r>
            <a:r>
              <a:rPr lang="cs-CZ" altLang="cs-CZ" sz="2000" smtClean="0"/>
              <a:t> – fáze </a:t>
            </a:r>
            <a:r>
              <a:rPr lang="cs-CZ" altLang="cs-CZ" sz="2000" i="1" smtClean="0"/>
              <a:t>(délka závisí na typu buňky)</a:t>
            </a:r>
          </a:p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S</a:t>
            </a:r>
            <a:r>
              <a:rPr lang="cs-CZ" altLang="cs-CZ" sz="2000" smtClean="0"/>
              <a:t> – fáze </a:t>
            </a:r>
            <a:r>
              <a:rPr lang="cs-CZ" altLang="cs-CZ" sz="2000" i="1" smtClean="0"/>
              <a:t>(asi 8 hod.)</a:t>
            </a:r>
            <a:endParaRPr lang="cs-CZ" altLang="cs-CZ" sz="2000" smtClean="0"/>
          </a:p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G</a:t>
            </a:r>
            <a:r>
              <a:rPr lang="cs-CZ" altLang="cs-CZ" sz="2000" b="1" baseline="-25000" smtClean="0">
                <a:solidFill>
                  <a:schemeClr val="tx2"/>
                </a:solidFill>
              </a:rPr>
              <a:t>2</a:t>
            </a:r>
            <a:r>
              <a:rPr lang="cs-CZ" altLang="cs-CZ" sz="2000" smtClean="0"/>
              <a:t> – fáze </a:t>
            </a:r>
          </a:p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M</a:t>
            </a:r>
            <a:r>
              <a:rPr lang="cs-CZ" altLang="cs-CZ" sz="2000" smtClean="0"/>
              <a:t> – fáze (mitóza) </a:t>
            </a:r>
            <a:r>
              <a:rPr lang="cs-CZ" altLang="cs-CZ" sz="2000" i="1" smtClean="0"/>
              <a:t>(G</a:t>
            </a:r>
            <a:r>
              <a:rPr lang="cs-CZ" altLang="cs-CZ" sz="2000" i="1" baseline="-25000" smtClean="0"/>
              <a:t>2</a:t>
            </a:r>
            <a:r>
              <a:rPr lang="cs-CZ" altLang="cs-CZ" sz="2000" i="1" smtClean="0"/>
              <a:t> + M – fáze = 2,5 – 3 hod.)</a:t>
            </a:r>
          </a:p>
          <a:p>
            <a:pPr eaLnBrk="1" hangingPunct="1">
              <a:buFontTx/>
              <a:buNone/>
            </a:pPr>
            <a:endParaRPr lang="cs-CZ" altLang="cs-CZ" sz="2000" i="1" smtClean="0"/>
          </a:p>
          <a:p>
            <a:pPr eaLnBrk="1" hangingPunct="1"/>
            <a:r>
              <a:rPr lang="cs-CZ" altLang="cs-CZ" sz="2000" b="1" i="1" smtClean="0">
                <a:solidFill>
                  <a:schemeClr val="tx2"/>
                </a:solidFill>
              </a:rPr>
              <a:t>G</a:t>
            </a:r>
            <a:r>
              <a:rPr lang="cs-CZ" altLang="cs-CZ" sz="2000" b="1" i="1" baseline="-25000" smtClean="0">
                <a:solidFill>
                  <a:schemeClr val="tx2"/>
                </a:solidFill>
              </a:rPr>
              <a:t>0</a:t>
            </a:r>
            <a:r>
              <a:rPr lang="cs-CZ" altLang="cs-CZ" sz="2000" i="1" smtClean="0"/>
              <a:t> – fáze = zastavený cyklus (buňky terminálně diferencované, nedělící se)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cs-CZ"/>
          </a:p>
        </p:txBody>
      </p:sp>
      <p:sp>
        <p:nvSpPr>
          <p:cNvPr id="45061" name="Obdélník 1"/>
          <p:cNvSpPr>
            <a:spLocks noChangeArrowheads="1"/>
          </p:cNvSpPr>
          <p:nvPr/>
        </p:nvSpPr>
        <p:spPr bwMode="auto">
          <a:xfrm>
            <a:off x="3276600" y="403225"/>
            <a:ext cx="2681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accent2"/>
                </a:solidFill>
              </a:rPr>
              <a:t>Buněčný cyklus</a:t>
            </a:r>
            <a:endParaRPr lang="en-US" altLang="en-US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/>
          <p:cNvSpPr txBox="1">
            <a:spLocks noChangeArrowheads="1"/>
          </p:cNvSpPr>
          <p:nvPr/>
        </p:nvSpPr>
        <p:spPr bwMode="auto">
          <a:xfrm>
            <a:off x="1258888" y="739775"/>
            <a:ext cx="6218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002060"/>
                </a:solidFill>
              </a:rPr>
              <a:t>Metody studia buněk a tkání</a:t>
            </a:r>
            <a:endParaRPr lang="en-US" altLang="en-US" sz="2400"/>
          </a:p>
        </p:txBody>
      </p:sp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1090613" y="3103563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morfologie</a:t>
            </a:r>
            <a:endParaRPr lang="en-US" altLang="en-US" sz="2400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4043363" y="4610100"/>
            <a:ext cx="136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funkce</a:t>
            </a:r>
            <a:endParaRPr lang="en-US" altLang="en-US" sz="2400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6084888" y="3103563"/>
            <a:ext cx="1871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specializace</a:t>
            </a:r>
            <a:endParaRPr lang="en-US" altLang="en-US" sz="2400"/>
          </a:p>
        </p:txBody>
      </p:sp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2190750" y="1397000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rgbClr val="226845"/>
                </a:solidFill>
              </a:rPr>
              <a:t>Co studujeme?</a:t>
            </a:r>
            <a:endParaRPr lang="en-US" altLang="en-US" sz="1800">
              <a:solidFill>
                <a:srgbClr val="226845"/>
              </a:solidFill>
            </a:endParaRPr>
          </a:p>
        </p:txBody>
      </p:sp>
      <p:sp>
        <p:nvSpPr>
          <p:cNvPr id="7175" name="TextovéPole 7"/>
          <p:cNvSpPr txBox="1">
            <a:spLocks noChangeArrowheads="1"/>
          </p:cNvSpPr>
          <p:nvPr/>
        </p:nvSpPr>
        <p:spPr bwMode="auto">
          <a:xfrm>
            <a:off x="3851275" y="1403350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rgbClr val="C00000"/>
                </a:solidFill>
              </a:rPr>
              <a:t>Jak to studujeme?</a:t>
            </a:r>
            <a:endParaRPr lang="en-US" altLang="en-US" sz="180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5288" y="5461000"/>
            <a:ext cx="8497887" cy="43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cs-CZ" altLang="cs-CZ" sz="1600" dirty="0" smtClean="0">
                <a:solidFill>
                  <a:srgbClr val="FF0000"/>
                </a:solidFill>
              </a:rPr>
              <a:t>Specifická struktura buněk, tkání a orgánů má své funkční opodstatnění!</a:t>
            </a:r>
            <a:endParaRPr lang="cs-CZ" altLang="cs-CZ" sz="1600" b="1" u="sng" dirty="0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cs-CZ" altLang="cs-CZ" sz="1600" dirty="0" smtClean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638425" y="3602038"/>
            <a:ext cx="1331913" cy="1008062"/>
          </a:xfrm>
          <a:prstGeom prst="straightConnector1">
            <a:avLst/>
          </a:prstGeom>
          <a:ln>
            <a:solidFill>
              <a:srgbClr val="00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5014913" y="3602038"/>
            <a:ext cx="1116012" cy="1004887"/>
          </a:xfrm>
          <a:prstGeom prst="straightConnector1">
            <a:avLst/>
          </a:prstGeom>
          <a:ln>
            <a:solidFill>
              <a:srgbClr val="00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962275" y="3335338"/>
            <a:ext cx="2952750" cy="0"/>
          </a:xfrm>
          <a:prstGeom prst="straightConnector1">
            <a:avLst/>
          </a:prstGeom>
          <a:ln>
            <a:solidFill>
              <a:srgbClr val="00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8mitosis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1"/>
          <p:cNvSpPr txBox="1">
            <a:spLocks noChangeArrowheads="1"/>
          </p:cNvSpPr>
          <p:nvPr/>
        </p:nvSpPr>
        <p:spPr bwMode="auto">
          <a:xfrm>
            <a:off x="3708400" y="26035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rgbClr val="003399"/>
                </a:solidFill>
              </a:rPr>
              <a:t>Mitóza</a:t>
            </a:r>
            <a:endParaRPr lang="en-US" altLang="en-US" sz="2800">
              <a:solidFill>
                <a:srgbClr val="003399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2775" y="995363"/>
            <a:ext cx="18716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Meióza</a:t>
            </a:r>
          </a:p>
        </p:txBody>
      </p:sp>
      <p:grpSp>
        <p:nvGrpSpPr>
          <p:cNvPr id="47107" name="Skupina 3"/>
          <p:cNvGrpSpPr>
            <a:grpSpLocks/>
          </p:cNvGrpSpPr>
          <p:nvPr/>
        </p:nvGrpSpPr>
        <p:grpSpPr bwMode="auto">
          <a:xfrm>
            <a:off x="2484438" y="115888"/>
            <a:ext cx="5505450" cy="6597650"/>
            <a:chOff x="2484438" y="1844824"/>
            <a:chExt cx="5506491" cy="6597650"/>
          </a:xfrm>
        </p:grpSpPr>
        <p:graphicFrame>
          <p:nvGraphicFramePr>
            <p:cNvPr id="47110" name="Object 5"/>
            <p:cNvGraphicFramePr>
              <a:graphicFrameLocks noChangeAspect="1"/>
            </p:cNvGraphicFramePr>
            <p:nvPr/>
          </p:nvGraphicFramePr>
          <p:xfrm>
            <a:off x="2699792" y="1844824"/>
            <a:ext cx="5291137" cy="659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14" name="Rastrový obrázek" r:id="rId4" imgW="5858693" imgH="7306695" progId="Paint.Picture">
                    <p:embed/>
                  </p:oleObj>
                </mc:Choice>
                <mc:Fallback>
                  <p:oleObj name="Rastrový obrázek" r:id="rId4" imgW="5858693" imgH="7306695" progId="Paint.Picture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792" y="1844824"/>
                          <a:ext cx="5291137" cy="659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Obdélník 2"/>
            <p:cNvSpPr/>
            <p:nvPr/>
          </p:nvSpPr>
          <p:spPr>
            <a:xfrm>
              <a:off x="2484438" y="5661174"/>
              <a:ext cx="1295645" cy="287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5" name="Obdélník 4"/>
          <p:cNvSpPr/>
          <p:nvPr/>
        </p:nvSpPr>
        <p:spPr>
          <a:xfrm>
            <a:off x="2771775" y="5589588"/>
            <a:ext cx="122396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3387725" y="485775"/>
            <a:ext cx="2047875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    Interfáze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 - replikace DNA 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eiosis1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eiosis2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ito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5838"/>
            <a:ext cx="770413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14338" y="549275"/>
            <a:ext cx="8280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Endomitóza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- nedochází k rozestupu  chromozomů, jádro se nedělí (polyploidní)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/>
              <a:t> např. megakaryocyt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124075" y="6364288"/>
            <a:ext cx="4859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http://xenia.sote.hu/kortan/hematology/e/images/p1-66.jpg</a:t>
            </a:r>
          </a:p>
        </p:txBody>
      </p:sp>
      <p:pic>
        <p:nvPicPr>
          <p:cNvPr id="51204" name="Picture 6" descr="megakaryocy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565400"/>
            <a:ext cx="46228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/>
          <p:cNvSpPr txBox="1">
            <a:spLocks noChangeArrowheads="1"/>
          </p:cNvSpPr>
          <p:nvPr/>
        </p:nvSpPr>
        <p:spPr bwMode="auto">
          <a:xfrm>
            <a:off x="395288" y="4048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2400" dirty="0">
                <a:solidFill>
                  <a:srgbClr val="003399"/>
                </a:solidFill>
              </a:rPr>
              <a:t>Po dnešní přednášce byste měli umět odpovědět na otázky:</a:t>
            </a:r>
            <a:endParaRPr lang="en-US" altLang="en-US" sz="2400" dirty="0">
              <a:solidFill>
                <a:srgbClr val="003399"/>
              </a:solidFill>
            </a:endParaRPr>
          </a:p>
        </p:txBody>
      </p:sp>
      <p:sp>
        <p:nvSpPr>
          <p:cNvPr id="52227" name="TextovéPole 2"/>
          <p:cNvSpPr txBox="1">
            <a:spLocks noChangeArrowheads="1"/>
          </p:cNvSpPr>
          <p:nvPr/>
        </p:nvSpPr>
        <p:spPr bwMode="auto">
          <a:xfrm>
            <a:off x="468313" y="1268413"/>
            <a:ext cx="820737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/>
              <a:t>Čím se zabývá histologie?</a:t>
            </a:r>
          </a:p>
          <a:p>
            <a:r>
              <a:rPr lang="cs-CZ" altLang="en-US"/>
              <a:t>Co je to buňka?</a:t>
            </a:r>
          </a:p>
          <a:p>
            <a:r>
              <a:rPr lang="cs-CZ" altLang="en-US"/>
              <a:t>Jaká je velikost většiny lidských buněk, různých vnitrobuněčných struktur?</a:t>
            </a:r>
          </a:p>
          <a:p>
            <a:r>
              <a:rPr lang="cs-CZ" altLang="en-US"/>
              <a:t>K čemu je dobrá kompartmentalizace buňky?</a:t>
            </a:r>
          </a:p>
          <a:p>
            <a:r>
              <a:rPr lang="cs-CZ" altLang="en-US"/>
              <a:t>Jaká je struktura biomembrány?</a:t>
            </a:r>
          </a:p>
          <a:p>
            <a:r>
              <a:rPr lang="cs-CZ" altLang="en-US"/>
              <a:t>Jaká je stavba a funkce jádra?</a:t>
            </a:r>
          </a:p>
          <a:p>
            <a:r>
              <a:rPr lang="cs-CZ" altLang="en-US"/>
              <a:t>Jaká je stavba a funkce jednotlivých organel?</a:t>
            </a:r>
          </a:p>
          <a:p>
            <a:r>
              <a:rPr lang="cs-CZ" altLang="en-US"/>
              <a:t>Co jsou to inkluze a jaký mají význam?</a:t>
            </a:r>
          </a:p>
          <a:p>
            <a:r>
              <a:rPr lang="cs-CZ" altLang="en-US"/>
              <a:t>Jaké součásti cytoskeletu znáte a jaká je jejich stavba a funkce?</a:t>
            </a:r>
          </a:p>
          <a:p>
            <a:r>
              <a:rPr lang="cs-CZ" altLang="en-US"/>
              <a:t>Jaké typy mezibuněčných spojů znáte a jaká je jejich funkce?</a:t>
            </a:r>
          </a:p>
          <a:p>
            <a:r>
              <a:rPr lang="cs-CZ" altLang="en-US"/>
              <a:t>Jakým způsobem může být modifikovaná buněčná membrána?</a:t>
            </a:r>
          </a:p>
          <a:p>
            <a:r>
              <a:rPr lang="cs-CZ" altLang="en-US"/>
              <a:t>Co je to buněčný cyklus a jaké jsou jeho fáze?</a:t>
            </a:r>
          </a:p>
          <a:p>
            <a:r>
              <a:rPr lang="cs-CZ" altLang="en-US"/>
              <a:t>Jaké buňky se nachází v tzv. G0 fázi buněčného cyklu? </a:t>
            </a:r>
          </a:p>
          <a:p>
            <a:r>
              <a:rPr lang="cs-CZ" altLang="en-US"/>
              <a:t>Jaké jsou typy dělení lidských buněk?</a:t>
            </a:r>
          </a:p>
          <a:p>
            <a:r>
              <a:rPr lang="cs-CZ" altLang="en-US"/>
              <a:t>Jaký je rozdíl mezi mitózou a meiózou?</a:t>
            </a:r>
          </a:p>
          <a:p>
            <a:endParaRPr lang="cs-CZ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řas epit 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569913"/>
            <a:ext cx="42195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řas epi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99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řas epi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470275"/>
            <a:ext cx="42116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07950" y="399891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SM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245475" y="4862513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SEM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893763" y="6308725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TEM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940425" y="5805488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Tahoma" panose="020B0604030504040204" pitchFamily="34" charset="0"/>
              </a:rPr>
              <a:t>Trachea – víceřadý epitel s řasinkami</a:t>
            </a:r>
          </a:p>
        </p:txBody>
      </p:sp>
      <p:sp>
        <p:nvSpPr>
          <p:cNvPr id="8201" name="TextovéPole 1"/>
          <p:cNvSpPr txBox="1">
            <a:spLocks noChangeArrowheads="1"/>
          </p:cNvSpPr>
          <p:nvPr/>
        </p:nvSpPr>
        <p:spPr bwMode="auto">
          <a:xfrm>
            <a:off x="1331913" y="38100"/>
            <a:ext cx="621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Mikroskopie</a:t>
            </a:r>
            <a:endParaRPr lang="en-US" altLang="en-US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/>
          <p:cNvSpPr txBox="1">
            <a:spLocks noChangeArrowheads="1"/>
          </p:cNvSpPr>
          <p:nvPr/>
        </p:nvSpPr>
        <p:spPr bwMode="auto">
          <a:xfrm>
            <a:off x="900113" y="404813"/>
            <a:ext cx="734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Průtoková cytometrie</a:t>
            </a:r>
          </a:p>
        </p:txBody>
      </p:sp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611188" y="1125538"/>
            <a:ext cx="763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Analýza fenotypu jednotlivých buněk – možné využití i pro jejich třídění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Hematologická laboratoř – DBOK</a:t>
            </a:r>
          </a:p>
        </p:txBody>
      </p:sp>
      <p:pic>
        <p:nvPicPr>
          <p:cNvPr id="9220" name="Picture 2" descr="Sort 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565400"/>
            <a:ext cx="597535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8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2873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ázek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1109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88988"/>
            <a:ext cx="337026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004888"/>
            <a:ext cx="3592513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6400"/>
            <a:ext cx="7772400" cy="719138"/>
          </a:xfrm>
        </p:spPr>
        <p:txBody>
          <a:bodyPr anchor="ctr"/>
          <a:lstStyle/>
          <a:p>
            <a:pPr eaLnBrk="1" hangingPunct="1"/>
            <a:r>
              <a:rPr lang="cs-CZ" altLang="cs-CZ" sz="4400" smtClean="0">
                <a:solidFill>
                  <a:schemeClr val="accent2"/>
                </a:solidFill>
              </a:rPr>
              <a:t>Buňka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12875"/>
            <a:ext cx="7704137" cy="863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000000"/>
                </a:solidFill>
              </a:rPr>
              <a:t>Základní morfologická a funkční jednotka organizmu schopná životních projevů: ???</a:t>
            </a:r>
          </a:p>
        </p:txBody>
      </p:sp>
      <p:pic>
        <p:nvPicPr>
          <p:cNvPr id="11268" name="Picture 4" descr="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29000"/>
            <a:ext cx="3467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684213" y="2563813"/>
            <a:ext cx="160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metabolizmus</a:t>
            </a:r>
            <a:endParaRPr lang="en-US" altLang="en-US" sz="180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2806700" y="2568575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226845"/>
                </a:solidFill>
              </a:rPr>
              <a:t>růst</a:t>
            </a:r>
            <a:endParaRPr lang="en-US" altLang="en-US" sz="1800">
              <a:solidFill>
                <a:srgbClr val="226845"/>
              </a:solidFill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3917950" y="2563813"/>
            <a:ext cx="1236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C000"/>
                </a:solidFill>
              </a:rPr>
              <a:t>dráždivost</a:t>
            </a:r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5548313" y="2563813"/>
            <a:ext cx="1633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rozmnožování</a:t>
            </a:r>
            <a:endParaRPr lang="en-US" altLang="en-US" sz="1800">
              <a:solidFill>
                <a:srgbClr val="0070C0"/>
              </a:solidFill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7575550" y="256381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7030A0"/>
                </a:solidFill>
              </a:rPr>
              <a:t>pohyb</a:t>
            </a:r>
            <a:endParaRPr lang="en-US" altLang="en-US" sz="1800">
              <a:solidFill>
                <a:srgbClr val="7030A0"/>
              </a:solidFill>
            </a:endParaRPr>
          </a:p>
        </p:txBody>
      </p:sp>
      <p:sp>
        <p:nvSpPr>
          <p:cNvPr id="11274" name="TextovéPole 1"/>
          <p:cNvSpPr txBox="1">
            <a:spLocks noChangeArrowheads="1"/>
          </p:cNvSpPr>
          <p:nvPr/>
        </p:nvSpPr>
        <p:spPr bwMode="auto">
          <a:xfrm>
            <a:off x="1547813" y="6308725"/>
            <a:ext cx="1008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/>
              <a:t>- velikost</a:t>
            </a:r>
            <a:endParaRPr lang="en-US" altLang="en-US" sz="1600"/>
          </a:p>
        </p:txBody>
      </p:sp>
      <p:sp>
        <p:nvSpPr>
          <p:cNvPr id="11275" name="TextovéPole 7"/>
          <p:cNvSpPr txBox="1">
            <a:spLocks noChangeArrowheads="1"/>
          </p:cNvSpPr>
          <p:nvPr/>
        </p:nvSpPr>
        <p:spPr bwMode="auto">
          <a:xfrm>
            <a:off x="6588125" y="6308725"/>
            <a:ext cx="1368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/>
              <a:t>- životnost</a:t>
            </a:r>
            <a:endParaRPr lang="en-US" alt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684213" y="620713"/>
            <a:ext cx="799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33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Organizace v buňce - kompartmentalizace</a:t>
            </a:r>
          </a:p>
        </p:txBody>
      </p:sp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676275" y="1527175"/>
            <a:ext cx="7999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Izolace specifických prostředí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Selektivní přenos látek, energie a informací</a:t>
            </a:r>
          </a:p>
        </p:txBody>
      </p:sp>
      <p:sp>
        <p:nvSpPr>
          <p:cNvPr id="12292" name="Rectangle 3"/>
          <p:cNvSpPr txBox="1">
            <a:spLocks noChangeArrowheads="1"/>
          </p:cNvSpPr>
          <p:nvPr/>
        </p:nvSpPr>
        <p:spPr bwMode="auto">
          <a:xfrm>
            <a:off x="322263" y="3005138"/>
            <a:ext cx="83534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b="1" u="sng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jádro</a:t>
            </a:r>
            <a:endParaRPr lang="cs-CZ" altLang="cs-CZ" sz="20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solidFill>
                <a:srgbClr val="339966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b="1" u="sng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cytoplazma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		cytosol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		organely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		inkluze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i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3" name="Picture 4" descr="image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141663"/>
            <a:ext cx="4164012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4832350" y="6334125"/>
            <a:ext cx="4032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http://lanhuynh.weebly.com/cell-structurefunction.html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5952</TotalTime>
  <Words>710</Words>
  <Application>Microsoft Office PowerPoint</Application>
  <PresentationFormat>Předvádění na obrazovce (4:3)</PresentationFormat>
  <Paragraphs>210</Paragraphs>
  <Slides>46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Symbol</vt:lpstr>
      <vt:lpstr>Tahoma</vt:lpstr>
      <vt:lpstr>Výchozí návrh</vt:lpstr>
      <vt:lpstr>Rastrový obrázek</vt:lpstr>
      <vt:lpstr>Prezentace aplikace PowerPoint</vt:lpstr>
      <vt:lpstr>HISTOLOGIE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Buňka </vt:lpstr>
      <vt:lpstr>Prezentace aplikace PowerPoint</vt:lpstr>
      <vt:lpstr>Prezentace aplikace PowerPoint</vt:lpstr>
      <vt:lpstr>Prezentace aplikace PowerPoint</vt:lpstr>
      <vt:lpstr>Jádro (nucleus) </vt:lpstr>
      <vt:lpstr>Jaderný obal  </vt:lpstr>
      <vt:lpstr>Prezentace aplikace PowerPoint</vt:lpstr>
      <vt:lpstr>Chromatin (interfáze)</vt:lpstr>
      <vt:lpstr>Chromosomy (M-fáze) </vt:lpstr>
      <vt:lpstr>Jadérko (nucleolus) </vt:lpstr>
      <vt:lpstr>Mitochondrie </vt:lpstr>
      <vt:lpstr>Ribosomy</vt:lpstr>
      <vt:lpstr>Prezentace aplikace PowerPoint</vt:lpstr>
      <vt:lpstr>Endoplazmatické retikulum              </vt:lpstr>
      <vt:lpstr>Golgiho aparát</vt:lpstr>
      <vt:lpstr>Lyzosomy</vt:lpstr>
      <vt:lpstr>Peroxisomy (mikrotělíska)</vt:lpstr>
      <vt:lpstr>Inkluze</vt:lpstr>
      <vt:lpstr>Cytosol (základní cytoplazma) obsahuje cytoskelet</vt:lpstr>
      <vt:lpstr>Prezentace aplikace PowerPoint</vt:lpstr>
      <vt:lpstr>Prezentace aplikace PowerPoint</vt:lpstr>
      <vt:lpstr>                        Mikrotubuly </vt:lpstr>
      <vt:lpstr>Centrioly</vt:lpstr>
      <vt:lpstr>Stavba centrozomu</vt:lpstr>
      <vt:lpstr>řasinky, bičíky </vt:lpstr>
      <vt:lpstr>                                  </vt:lpstr>
      <vt:lpstr>Intercelulární spoje</vt:lpstr>
      <vt:lpstr>Prezentace aplikace PowerPoint</vt:lpstr>
      <vt:lpstr>Nexus</vt:lpstr>
      <vt:lpstr>Bazální povrch buněk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Histologie</dc:title>
  <dc:creator>Hanka</dc:creator>
  <cp:lastModifiedBy>Hana Kotasová</cp:lastModifiedBy>
  <cp:revision>188</cp:revision>
  <dcterms:created xsi:type="dcterms:W3CDTF">2014-01-03T09:27:01Z</dcterms:created>
  <dcterms:modified xsi:type="dcterms:W3CDTF">2019-02-26T10:16:56Z</dcterms:modified>
</cp:coreProperties>
</file>