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56" r:id="rId2"/>
    <p:sldId id="357" r:id="rId3"/>
    <p:sldId id="358" r:id="rId4"/>
    <p:sldId id="360" r:id="rId5"/>
    <p:sldId id="361" r:id="rId6"/>
    <p:sldId id="365" r:id="rId7"/>
    <p:sldId id="367" r:id="rId8"/>
    <p:sldId id="368" r:id="rId9"/>
    <p:sldId id="369" r:id="rId10"/>
    <p:sldId id="390" r:id="rId11"/>
    <p:sldId id="372" r:id="rId12"/>
    <p:sldId id="373" r:id="rId13"/>
    <p:sldId id="376" r:id="rId14"/>
    <p:sldId id="377" r:id="rId15"/>
    <p:sldId id="379" r:id="rId16"/>
    <p:sldId id="380" r:id="rId17"/>
    <p:sldId id="381" r:id="rId18"/>
    <p:sldId id="383" r:id="rId19"/>
    <p:sldId id="355" r:id="rId20"/>
    <p:sldId id="307" r:id="rId21"/>
    <p:sldId id="309" r:id="rId22"/>
    <p:sldId id="312" r:id="rId23"/>
    <p:sldId id="319" r:id="rId24"/>
    <p:sldId id="354" r:id="rId25"/>
    <p:sldId id="324" r:id="rId26"/>
    <p:sldId id="329" r:id="rId27"/>
    <p:sldId id="335" r:id="rId28"/>
    <p:sldId id="340" r:id="rId29"/>
    <p:sldId id="344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52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5A5A5A"/>
    <a:srgbClr val="660066"/>
    <a:srgbClr val="33CC33"/>
    <a:srgbClr val="990099"/>
    <a:srgbClr val="660033"/>
    <a:srgbClr val="CC0000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ADB713-BF8E-4EEB-A9A1-8FD37D0D98B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6137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F4B3E-88C7-4252-B987-7187F689100B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3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C6FA10-1AED-4FEB-8E57-E37A9307A276}" type="slidenum">
              <a:rPr lang="cs-CZ" altLang="en-US" smtClean="0"/>
              <a:pPr/>
              <a:t>25</a:t>
            </a:fld>
            <a:endParaRPr lang="cs-CZ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0636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7A697-5EAB-4D12-935D-7F7CFDFCC845}" type="slidenum">
              <a:rPr lang="cs-CZ" altLang="en-US" smtClean="0"/>
              <a:pPr/>
              <a:t>26</a:t>
            </a:fld>
            <a:endParaRPr lang="cs-CZ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82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D1D7D-7618-4428-8F73-8390E75C34CE}" type="slidenum">
              <a:rPr lang="cs-CZ" altLang="en-US" smtClean="0"/>
              <a:pPr/>
              <a:t>27</a:t>
            </a:fld>
            <a:endParaRPr lang="cs-CZ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268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B5C3C4-CCC3-40D0-9B02-A2E1A9FBBDCF}" type="slidenum">
              <a:rPr lang="cs-CZ" altLang="en-US" smtClean="0"/>
              <a:pPr/>
              <a:t>28</a:t>
            </a:fld>
            <a:endParaRPr lang="cs-CZ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949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D3B912-1A54-4791-89BB-271CFA9C79C0}" type="slidenum">
              <a:rPr lang="cs-CZ" altLang="en-US" smtClean="0"/>
              <a:pPr/>
              <a:t>29</a:t>
            </a:fld>
            <a:endParaRPr lang="cs-CZ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2591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DB713-BF8E-4EEB-A9A1-8FD37D0D98B3}" type="slidenum">
              <a:rPr lang="cs-CZ" altLang="en-US" smtClean="0"/>
              <a:pPr>
                <a:defRPr/>
              </a:pPr>
              <a:t>35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6078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DFABB-4726-4A07-96CC-2FA020E3673C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04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8AD31-229C-4F08-A690-9CE2D83DD831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3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EC728-B422-45B5-B833-7CF597F5DFFD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343D4-CEAA-4838-82BA-B560280106C5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84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89D4B-71C9-4813-A268-FA07F106D602}" type="slidenum">
              <a:rPr lang="cs-CZ" altLang="en-US" smtClean="0"/>
              <a:pPr/>
              <a:t>20</a:t>
            </a:fld>
            <a:endParaRPr lang="cs-CZ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916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A8BFA2-8996-4185-9CBD-E815DFED4901}" type="slidenum">
              <a:rPr lang="cs-CZ" altLang="en-US" smtClean="0"/>
              <a:pPr/>
              <a:t>21</a:t>
            </a:fld>
            <a:endParaRPr lang="cs-CZ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391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D01046-4BA4-4983-B196-F016B6E55422}" type="slidenum">
              <a:rPr lang="cs-CZ" altLang="en-US" smtClean="0"/>
              <a:pPr/>
              <a:t>22</a:t>
            </a:fld>
            <a:endParaRPr lang="cs-CZ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693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E0CD8-D2F9-4E1D-9A77-8066B406AD16}" type="slidenum">
              <a:rPr lang="cs-CZ" altLang="en-US" smtClean="0"/>
              <a:pPr/>
              <a:t>23</a:t>
            </a:fld>
            <a:endParaRPr lang="cs-CZ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792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F699-6B58-4E50-ABAA-2E9C80586EB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83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1DF8-22D1-42DE-ABD5-C760B9F702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628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C76B-EBC4-4868-8612-7AB8F9C3ED2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9037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B378-9DA2-45A6-BAB5-32C555499DF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2656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3AB6-222C-44AB-ADE6-1693C16B7A2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0894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D52BB-D14E-4083-9F3F-A118CDE8BE3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870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54385-E252-46D6-B943-51BC7DC1D7A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443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1CC6D-C991-4975-B30C-E5CE5684A8A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4743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83DC8-15EA-4DDC-8B7E-2F685DA01BE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108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9EF0-A0E2-468D-8EC0-BA4E93B716B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914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54E3-49D4-4E4D-BD7A-2C59D802BA6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079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2CFB-F6F1-48C2-B199-365AAA04AAD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560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AA21D5E-1D62-45EA-BB3C-4A813D802A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5125" y="1556792"/>
            <a:ext cx="4968875" cy="4708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 b="1" dirty="0" smtClean="0">
                <a:solidFill>
                  <a:schemeClr val="accent2"/>
                </a:solidFill>
              </a:rPr>
              <a:t>Vylučovací systém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75656" y="1589584"/>
            <a:ext cx="345598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cs-CZ" altLang="en-US" sz="2400" b="1" dirty="0" smtClean="0"/>
          </a:p>
          <a:p>
            <a:r>
              <a:rPr lang="cs-CZ" altLang="en-US" sz="2400" b="1" dirty="0" smtClean="0"/>
              <a:t>Ren (ledvina)</a:t>
            </a:r>
          </a:p>
          <a:p>
            <a:r>
              <a:rPr lang="cs-CZ" altLang="en-US" sz="2400" b="1" dirty="0" smtClean="0"/>
              <a:t>Vývodní cesty                              </a:t>
            </a:r>
            <a:r>
              <a:rPr lang="cs-CZ" altLang="en-US" sz="2400" i="1" dirty="0" smtClean="0"/>
              <a:t>- </a:t>
            </a:r>
            <a:r>
              <a:rPr lang="cs-CZ" altLang="en-US" sz="2400" i="1" dirty="0" err="1" smtClean="0"/>
              <a:t>calyx</a:t>
            </a:r>
            <a:r>
              <a:rPr lang="cs-CZ" altLang="en-US" sz="2400" i="1" dirty="0" smtClean="0"/>
              <a:t> renalis             - pelvis renalis</a:t>
            </a:r>
            <a:r>
              <a:rPr lang="cs-CZ" altLang="en-US" sz="2400" b="1" i="1" dirty="0" smtClean="0"/>
              <a:t>                                   </a:t>
            </a:r>
            <a:r>
              <a:rPr lang="cs-CZ" altLang="en-US" sz="2400" i="1" dirty="0" smtClean="0"/>
              <a:t>-</a:t>
            </a:r>
            <a:r>
              <a:rPr lang="cs-CZ" altLang="en-US" sz="2400" b="1" i="1" dirty="0" smtClean="0"/>
              <a:t> </a:t>
            </a:r>
            <a:r>
              <a:rPr lang="cs-CZ" altLang="en-US" sz="2400" i="1" dirty="0" smtClean="0"/>
              <a:t>ureter                                   - </a:t>
            </a:r>
            <a:r>
              <a:rPr lang="cs-CZ" altLang="en-US" sz="2400" i="1" dirty="0" err="1" smtClean="0"/>
              <a:t>vesica</a:t>
            </a:r>
            <a:r>
              <a:rPr lang="cs-CZ" altLang="en-US" sz="2400" i="1" dirty="0" smtClean="0"/>
              <a:t> </a:t>
            </a:r>
            <a:r>
              <a:rPr lang="cs-CZ" altLang="en-US" sz="2400" i="1" dirty="0" err="1" smtClean="0"/>
              <a:t>urinalis</a:t>
            </a:r>
            <a:r>
              <a:rPr lang="cs-CZ" altLang="en-US" sz="2400" i="1" dirty="0" smtClean="0"/>
              <a:t>                          - </a:t>
            </a:r>
            <a:r>
              <a:rPr lang="cs-CZ" altLang="en-US" sz="2400" i="1" dirty="0" err="1" smtClean="0"/>
              <a:t>urethra</a:t>
            </a:r>
            <a:endParaRPr lang="cs-CZ" altLang="en-US" sz="2400" i="1" dirty="0" smtClean="0"/>
          </a:p>
          <a:p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676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5365-01D8-4480-8197-C33D903656E4}" type="slidenum">
              <a:rPr lang="cs-CZ" altLang="en-US"/>
              <a:pPr/>
              <a:t>10</a:t>
            </a:fld>
            <a:endParaRPr lang="cs-CZ" alt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/>
        </p:nvGraphicFramePr>
        <p:xfrm>
          <a:off x="465138" y="819150"/>
          <a:ext cx="8139112" cy="576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Rastrový obrázek" r:id="rId3" imgW="7706801" imgH="5458587" progId="Paint.Picture">
                  <p:embed/>
                </p:oleObj>
              </mc:Choice>
              <mc:Fallback>
                <p:oleObj name="Rastrový obrázek" r:id="rId3" imgW="7706801" imgH="54585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819150"/>
                        <a:ext cx="8139112" cy="576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3777983" y="188640"/>
            <a:ext cx="1513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>
                <a:solidFill>
                  <a:srgbClr val="002060"/>
                </a:solidFill>
              </a:rPr>
              <a:t>Ren - pulpa</a:t>
            </a:r>
          </a:p>
        </p:txBody>
      </p:sp>
    </p:spTree>
    <p:extLst>
      <p:ext uri="{BB962C8B-B14F-4D97-AF65-F5344CB8AC3E}">
        <p14:creationId xmlns:p14="http://schemas.microsoft.com/office/powerpoint/2010/main" val="6689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BCB-6E9F-4EF4-9474-1AA1E26E1D9E}" type="slidenum">
              <a:rPr lang="cs-CZ" altLang="en-US"/>
              <a:pPr/>
              <a:t>11</a:t>
            </a:fld>
            <a:endParaRPr lang="cs-CZ" altLang="en-US"/>
          </a:p>
        </p:txBody>
      </p:sp>
      <p:pic>
        <p:nvPicPr>
          <p:cNvPr id="276483" name="Picture 3" descr="areacribos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324975" cy="681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484" name="WordArt 4"/>
          <p:cNvSpPr>
            <a:spLocks noChangeArrowheads="1" noChangeShapeType="1" noTextEdit="1"/>
          </p:cNvSpPr>
          <p:nvPr/>
        </p:nvSpPr>
        <p:spPr bwMode="auto">
          <a:xfrm>
            <a:off x="3348038" y="476250"/>
            <a:ext cx="2952750" cy="485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papilla renalis</a:t>
            </a:r>
          </a:p>
        </p:txBody>
      </p:sp>
      <p:sp>
        <p:nvSpPr>
          <p:cNvPr id="276485" name="WordArt 5"/>
          <p:cNvSpPr>
            <a:spLocks noChangeArrowheads="1" noChangeShapeType="1" noTextEdit="1"/>
          </p:cNvSpPr>
          <p:nvPr/>
        </p:nvSpPr>
        <p:spPr bwMode="auto">
          <a:xfrm>
            <a:off x="3492500" y="2492375"/>
            <a:ext cx="266382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calyx renalis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5724525" y="1358900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400" b="1">
                <a:solidFill>
                  <a:schemeClr val="bg1"/>
                </a:solidFill>
              </a:rPr>
              <a:t>area cribrosa</a:t>
            </a:r>
          </a:p>
        </p:txBody>
      </p:sp>
    </p:spTree>
    <p:extLst>
      <p:ext uri="{BB962C8B-B14F-4D97-AF65-F5344CB8AC3E}">
        <p14:creationId xmlns:p14="http://schemas.microsoft.com/office/powerpoint/2010/main" val="39799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E28B-6D9E-42EC-9E8D-A2CF840E3F86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altLang="en-US" sz="2400" b="1" dirty="0"/>
              <a:t>Vývodní močové cesty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740" y="1408205"/>
            <a:ext cx="4248398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000" b="1" dirty="0">
                <a:solidFill>
                  <a:schemeClr val="hlink"/>
                </a:solidFill>
              </a:rPr>
              <a:t>intrarenální: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b="1" dirty="0"/>
              <a:t>        </a:t>
            </a:r>
            <a:r>
              <a:rPr lang="cs-CZ" altLang="en-US" sz="2000" i="1" dirty="0" err="1"/>
              <a:t>tubuli</a:t>
            </a:r>
            <a:r>
              <a:rPr lang="cs-CZ" altLang="en-US" sz="2000" i="1" dirty="0"/>
              <a:t> colligentes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i="1" dirty="0"/>
              <a:t>        ductus colligentes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i="1" dirty="0"/>
              <a:t>        ductus </a:t>
            </a:r>
            <a:r>
              <a:rPr lang="cs-CZ" altLang="en-US" sz="2000" i="1" dirty="0" err="1"/>
              <a:t>papillares</a:t>
            </a:r>
            <a:endParaRPr lang="cs-CZ" altLang="en-US" sz="20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i="1" dirty="0"/>
              <a:t>	    </a:t>
            </a:r>
            <a:r>
              <a:rPr lang="cs-CZ" altLang="en-US" sz="2000" i="1" dirty="0" err="1"/>
              <a:t>calyces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minores</a:t>
            </a:r>
            <a:endParaRPr lang="cs-CZ" altLang="en-US" sz="20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i="1" dirty="0"/>
              <a:t>        </a:t>
            </a:r>
            <a:r>
              <a:rPr lang="cs-CZ" altLang="en-US" sz="2000" i="1" dirty="0" err="1"/>
              <a:t>calyces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majores</a:t>
            </a:r>
            <a:endParaRPr lang="cs-CZ" altLang="en-US" sz="20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i="1" dirty="0"/>
              <a:t>        pelvis </a:t>
            </a:r>
            <a:r>
              <a:rPr lang="cs-CZ" altLang="en-US" sz="2000" i="1" dirty="0" smtClean="0"/>
              <a:t>renalis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en-US" sz="2000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altLang="en-US" sz="2000" i="1" dirty="0"/>
          </a:p>
          <a:p>
            <a:pPr>
              <a:lnSpc>
                <a:spcPct val="90000"/>
              </a:lnSpc>
            </a:pPr>
            <a:r>
              <a:rPr lang="cs-CZ" altLang="en-US" sz="2000" b="1" dirty="0" err="1">
                <a:solidFill>
                  <a:schemeClr val="hlink"/>
                </a:solidFill>
              </a:rPr>
              <a:t>extrarenální</a:t>
            </a:r>
            <a:r>
              <a:rPr lang="cs-CZ" altLang="en-US" sz="2000" b="1" dirty="0">
                <a:solidFill>
                  <a:schemeClr val="hlink"/>
                </a:solidFill>
              </a:rPr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b="1" dirty="0"/>
              <a:t>	    </a:t>
            </a:r>
            <a:r>
              <a:rPr lang="cs-CZ" altLang="en-US" sz="2000" i="1" dirty="0"/>
              <a:t>ureter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i="1" dirty="0"/>
              <a:t>        </a:t>
            </a:r>
            <a:r>
              <a:rPr lang="cs-CZ" altLang="en-US" sz="2000" i="1" dirty="0" err="1"/>
              <a:t>vesica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urinalis</a:t>
            </a:r>
            <a:endParaRPr lang="cs-CZ" altLang="en-US" sz="20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i="1" dirty="0"/>
              <a:t>        </a:t>
            </a:r>
            <a:r>
              <a:rPr lang="cs-CZ" altLang="en-US" sz="2000" i="1" dirty="0" err="1"/>
              <a:t>urethra</a:t>
            </a:r>
            <a:r>
              <a:rPr lang="cs-CZ" altLang="en-US" sz="2000" i="1" dirty="0"/>
              <a:t> (feminina, </a:t>
            </a:r>
            <a:r>
              <a:rPr lang="cs-CZ" altLang="en-US" sz="2000" i="1" dirty="0" err="1"/>
              <a:t>masculina</a:t>
            </a:r>
            <a:r>
              <a:rPr lang="cs-CZ" altLang="en-US" sz="2000" i="1" dirty="0"/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39580" y="4373042"/>
            <a:ext cx="436124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sz="1800" b="1" dirty="0" smtClean="0">
                <a:solidFill>
                  <a:schemeClr val="hlink"/>
                </a:solidFill>
              </a:rPr>
              <a:t>sliznice:</a:t>
            </a:r>
            <a:r>
              <a:rPr lang="cs-CZ" altLang="en-US" sz="1800" b="1" dirty="0" smtClean="0"/>
              <a:t> </a:t>
            </a:r>
            <a:r>
              <a:rPr lang="cs-CZ" altLang="en-US" sz="1800" dirty="0" smtClean="0"/>
              <a:t>epitel, lamina propria </a:t>
            </a:r>
            <a:r>
              <a:rPr lang="cs-CZ" altLang="en-US" sz="1800" dirty="0" err="1" smtClean="0"/>
              <a:t>mucosae</a:t>
            </a:r>
            <a:endParaRPr lang="cs-CZ" altLang="en-US" sz="1800" dirty="0" smtClean="0"/>
          </a:p>
          <a:p>
            <a:r>
              <a:rPr lang="cs-CZ" altLang="en-US" sz="1800" b="1" dirty="0" smtClean="0">
                <a:solidFill>
                  <a:schemeClr val="hlink"/>
                </a:solidFill>
              </a:rPr>
              <a:t>tunica </a:t>
            </a:r>
            <a:r>
              <a:rPr lang="cs-CZ" altLang="en-US" sz="1800" b="1" dirty="0" err="1" smtClean="0">
                <a:solidFill>
                  <a:schemeClr val="hlink"/>
                </a:solidFill>
              </a:rPr>
              <a:t>muscularis</a:t>
            </a:r>
            <a:r>
              <a:rPr lang="cs-CZ" altLang="en-US" sz="1800" b="1" dirty="0" smtClean="0">
                <a:solidFill>
                  <a:schemeClr val="hlink"/>
                </a:solidFill>
              </a:rPr>
              <a:t>:</a:t>
            </a:r>
            <a:r>
              <a:rPr lang="cs-CZ" altLang="en-US" sz="1800" b="1" dirty="0" smtClean="0"/>
              <a:t> </a:t>
            </a:r>
            <a:r>
              <a:rPr lang="cs-CZ" altLang="en-US" sz="1800" dirty="0" smtClean="0"/>
              <a:t>hladká svalová tkáň uspořádaná do 2 nebo 3 vrstev</a:t>
            </a:r>
          </a:p>
          <a:p>
            <a:r>
              <a:rPr lang="cs-CZ" altLang="en-US" sz="1800" b="1" dirty="0" err="1" smtClean="0">
                <a:solidFill>
                  <a:schemeClr val="hlink"/>
                </a:solidFill>
              </a:rPr>
              <a:t>adventicie</a:t>
            </a:r>
            <a:endParaRPr lang="cs-CZ" altLang="en-US" sz="1800" b="1" dirty="0"/>
          </a:p>
        </p:txBody>
      </p:sp>
      <p:pic>
        <p:nvPicPr>
          <p:cNvPr id="6" name="Picture 2" descr="26_Transitional_Epithelial_T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78" y="1615609"/>
            <a:ext cx="438244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3226-EA22-433F-9ADC-B62CD74DDD39}" type="slidenum">
              <a:rPr lang="cs-CZ" altLang="en-US"/>
              <a:pPr/>
              <a:t>13</a:t>
            </a:fld>
            <a:endParaRPr lang="cs-CZ" altLang="en-US"/>
          </a:p>
        </p:txBody>
      </p:sp>
      <p:pic>
        <p:nvPicPr>
          <p:cNvPr id="280578" name="Picture 2" descr="HP_img6-15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303213" y="63500"/>
            <a:ext cx="277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en-US" sz="2400" b="1"/>
              <a:t>Calyx renalis (HE)</a:t>
            </a:r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>
            <a:off x="1619250" y="549275"/>
            <a:ext cx="3889375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6011863" y="6308725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sz="2000" b="1"/>
              <a:t>arterie</a:t>
            </a:r>
          </a:p>
        </p:txBody>
      </p:sp>
    </p:spTree>
    <p:extLst>
      <p:ext uri="{BB962C8B-B14F-4D97-AF65-F5344CB8AC3E}">
        <p14:creationId xmlns:p14="http://schemas.microsoft.com/office/powerpoint/2010/main" val="27698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16CF-B13F-4BFC-B8D8-1A243CE66085}" type="slidenum">
              <a:rPr lang="cs-CZ" altLang="en-US"/>
              <a:pPr/>
              <a:t>14</a:t>
            </a:fld>
            <a:endParaRPr lang="cs-CZ" altLang="en-US"/>
          </a:p>
        </p:txBody>
      </p:sp>
      <p:pic>
        <p:nvPicPr>
          <p:cNvPr id="235524" name="Picture 4" descr="r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5" name="Picture 5" descr="z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3" name="Picture 13" descr="cell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3845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4" name="Picture 14" descr="Transverse section of ureter - pictur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29162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40B8-0D0A-4841-80F4-2C82678803C0}" type="slidenum">
              <a:rPr lang="cs-CZ" altLang="en-US"/>
              <a:pPr/>
              <a:t>15</a:t>
            </a:fld>
            <a:endParaRPr lang="cs-CZ" altLang="en-US"/>
          </a:p>
        </p:txBody>
      </p:sp>
      <p:pic>
        <p:nvPicPr>
          <p:cNvPr id="282626" name="Picture 2" descr="bla02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6250"/>
            <a:ext cx="4462463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7" name="Picture 3" descr="bladder_wall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3561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158750" y="63500"/>
            <a:ext cx="240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en-US" sz="2400" b="1"/>
              <a:t>Vesica urinalis </a:t>
            </a:r>
          </a:p>
        </p:txBody>
      </p:sp>
    </p:spTree>
    <p:extLst>
      <p:ext uri="{BB962C8B-B14F-4D97-AF65-F5344CB8AC3E}">
        <p14:creationId xmlns:p14="http://schemas.microsoft.com/office/powerpoint/2010/main" val="11263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76D4-BFA0-43F4-B1C9-FA681CFDA850}" type="slidenum">
              <a:rPr lang="cs-CZ" altLang="en-US"/>
              <a:pPr/>
              <a:t>16</a:t>
            </a:fld>
            <a:endParaRPr lang="cs-CZ" altLang="en-US"/>
          </a:p>
        </p:txBody>
      </p:sp>
      <p:pic>
        <p:nvPicPr>
          <p:cNvPr id="267274" name="Picture 10" descr="HP_img6-15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231775" y="134938"/>
            <a:ext cx="302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en-US" sz="2400" b="1"/>
              <a:t>Vesica urinalis (HE)</a:t>
            </a:r>
          </a:p>
        </p:txBody>
      </p:sp>
    </p:spTree>
    <p:extLst>
      <p:ext uri="{BB962C8B-B14F-4D97-AF65-F5344CB8AC3E}">
        <p14:creationId xmlns:p14="http://schemas.microsoft.com/office/powerpoint/2010/main" val="19591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8E76-CA10-47A0-AE60-3427F5CAF5E4}" type="slidenum">
              <a:rPr lang="cs-CZ" altLang="en-US"/>
              <a:pPr/>
              <a:t>17</a:t>
            </a:fld>
            <a:endParaRPr lang="cs-CZ" altLang="en-US"/>
          </a:p>
        </p:txBody>
      </p:sp>
      <p:pic>
        <p:nvPicPr>
          <p:cNvPr id="223237" name="Picture 5" descr="Picture%20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79388" y="207963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sz="2400" b="1" i="1" dirty="0" err="1">
                <a:solidFill>
                  <a:srgbClr val="003366"/>
                </a:solidFill>
              </a:rPr>
              <a:t>Urethra</a:t>
            </a:r>
            <a:r>
              <a:rPr lang="cs-CZ" altLang="en-US" sz="2400" b="1" i="1" dirty="0">
                <a:solidFill>
                  <a:srgbClr val="003366"/>
                </a:solidFill>
              </a:rPr>
              <a:t> feminina</a:t>
            </a:r>
          </a:p>
        </p:txBody>
      </p:sp>
    </p:spTree>
    <p:extLst>
      <p:ext uri="{BB962C8B-B14F-4D97-AF65-F5344CB8AC3E}">
        <p14:creationId xmlns:p14="http://schemas.microsoft.com/office/powerpoint/2010/main" val="42790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14B7-3738-4E22-9228-89092A3043EB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3178696" cy="778098"/>
          </a:xfrm>
        </p:spPr>
        <p:txBody>
          <a:bodyPr/>
          <a:lstStyle/>
          <a:p>
            <a:pPr algn="l"/>
            <a:r>
              <a:rPr lang="cs-CZ" altLang="en-US" sz="2400" b="1" i="1" dirty="0" err="1">
                <a:solidFill>
                  <a:srgbClr val="003366"/>
                </a:solidFill>
              </a:rPr>
              <a:t>Urethra</a:t>
            </a:r>
            <a:r>
              <a:rPr lang="cs-CZ" altLang="en-US" sz="2400" b="1" i="1" dirty="0">
                <a:solidFill>
                  <a:srgbClr val="003366"/>
                </a:solidFill>
              </a:rPr>
              <a:t> </a:t>
            </a:r>
            <a:r>
              <a:rPr lang="cs-CZ" altLang="en-US" sz="2400" b="1" i="1" dirty="0" err="1">
                <a:solidFill>
                  <a:srgbClr val="003366"/>
                </a:solidFill>
              </a:rPr>
              <a:t>masculina</a:t>
            </a:r>
            <a:endParaRPr lang="cs-CZ" altLang="en-US" sz="2400" b="1" i="1" dirty="0">
              <a:solidFill>
                <a:srgbClr val="003366"/>
              </a:solidFill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52970"/>
            <a:ext cx="4321175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800" dirty="0" err="1"/>
              <a:t>Pars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intramuralis</a:t>
            </a:r>
            <a:endParaRPr lang="cs-CZ" altLang="en-US" sz="1800" dirty="0"/>
          </a:p>
          <a:p>
            <a:pPr marL="692150" lvl="1" indent="-347663">
              <a:lnSpc>
                <a:spcPct val="80000"/>
              </a:lnSpc>
            </a:pPr>
            <a:r>
              <a:rPr lang="cs-CZ" altLang="en-US" sz="1800" dirty="0">
                <a:solidFill>
                  <a:srgbClr val="FE8F86"/>
                </a:solidFill>
              </a:rPr>
              <a:t>přechodní </a:t>
            </a:r>
            <a:r>
              <a:rPr lang="cs-CZ" altLang="en-US" sz="1800" dirty="0" err="1">
                <a:solidFill>
                  <a:srgbClr val="FE8F86"/>
                </a:solidFill>
              </a:rPr>
              <a:t>ep</a:t>
            </a:r>
            <a:r>
              <a:rPr lang="cs-CZ" altLang="en-US" sz="1800" dirty="0">
                <a:solidFill>
                  <a:srgbClr val="FE8F86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altLang="en-US" sz="1800" dirty="0" err="1"/>
              <a:t>Pars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prostatica</a:t>
            </a:r>
            <a:endParaRPr lang="cs-CZ" altLang="en-US" sz="1800" dirty="0"/>
          </a:p>
          <a:p>
            <a:pPr marL="692150" lvl="1" indent="-347663">
              <a:lnSpc>
                <a:spcPct val="80000"/>
              </a:lnSpc>
            </a:pPr>
            <a:r>
              <a:rPr lang="cs-CZ" altLang="en-US" sz="1800" dirty="0">
                <a:solidFill>
                  <a:srgbClr val="FE8F86"/>
                </a:solidFill>
              </a:rPr>
              <a:t>přechodní </a:t>
            </a:r>
            <a:r>
              <a:rPr lang="cs-CZ" altLang="en-US" sz="1800" dirty="0" err="1">
                <a:solidFill>
                  <a:srgbClr val="FE8F86"/>
                </a:solidFill>
              </a:rPr>
              <a:t>ep</a:t>
            </a:r>
            <a:r>
              <a:rPr lang="cs-CZ" altLang="en-US" sz="1800" dirty="0">
                <a:solidFill>
                  <a:srgbClr val="FE8F86"/>
                </a:solidFill>
              </a:rPr>
              <a:t>.</a:t>
            </a:r>
            <a:r>
              <a:rPr lang="cs-CZ" altLang="en-US" sz="1800" dirty="0"/>
              <a:t>                                    </a:t>
            </a:r>
          </a:p>
          <a:p>
            <a:pPr marL="692150" lvl="1" indent="-347663">
              <a:lnSpc>
                <a:spcPct val="80000"/>
              </a:lnSpc>
              <a:buFontTx/>
              <a:buNone/>
            </a:pPr>
            <a:r>
              <a:rPr lang="cs-CZ" altLang="en-US" sz="1800" dirty="0"/>
              <a:t>od </a:t>
            </a:r>
            <a:r>
              <a:rPr lang="cs-CZ" altLang="en-US" sz="1800" dirty="0" err="1"/>
              <a:t>colliculus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seminalis</a:t>
            </a:r>
            <a:r>
              <a:rPr lang="cs-CZ" altLang="en-US" sz="1800" dirty="0"/>
              <a:t>:</a:t>
            </a:r>
          </a:p>
          <a:p>
            <a:pPr marL="692150" lvl="1" indent="-347663">
              <a:lnSpc>
                <a:spcPct val="80000"/>
              </a:lnSpc>
            </a:pPr>
            <a:r>
              <a:rPr lang="cs-CZ" altLang="en-US" sz="1800" dirty="0">
                <a:solidFill>
                  <a:srgbClr val="FF66CC"/>
                </a:solidFill>
              </a:rPr>
              <a:t>víceřadý </a:t>
            </a:r>
            <a:r>
              <a:rPr lang="cs-CZ" altLang="en-US" sz="1800" dirty="0" err="1">
                <a:solidFill>
                  <a:srgbClr val="FF66CC"/>
                </a:solidFill>
              </a:rPr>
              <a:t>cyl.ep</a:t>
            </a:r>
            <a:r>
              <a:rPr lang="cs-CZ" altLang="en-US" sz="1800" dirty="0">
                <a:solidFill>
                  <a:srgbClr val="FF66CC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altLang="en-US" sz="1800" dirty="0" err="1"/>
              <a:t>Pars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diaphragmatica</a:t>
            </a:r>
            <a:r>
              <a:rPr lang="cs-CZ" altLang="en-US" sz="1800" dirty="0"/>
              <a:t> </a:t>
            </a:r>
          </a:p>
          <a:p>
            <a:pPr marL="692150" lvl="1" indent="-347663">
              <a:lnSpc>
                <a:spcPct val="80000"/>
              </a:lnSpc>
            </a:pPr>
            <a:r>
              <a:rPr lang="cs-CZ" altLang="en-US" sz="1800" dirty="0">
                <a:solidFill>
                  <a:srgbClr val="9900FF"/>
                </a:solidFill>
              </a:rPr>
              <a:t>vrstevnatý </a:t>
            </a:r>
            <a:r>
              <a:rPr lang="cs-CZ" altLang="en-US" sz="1800" dirty="0" err="1">
                <a:solidFill>
                  <a:srgbClr val="9900FF"/>
                </a:solidFill>
              </a:rPr>
              <a:t>cyl</a:t>
            </a:r>
            <a:r>
              <a:rPr lang="cs-CZ" altLang="en-US" sz="1800" dirty="0">
                <a:solidFill>
                  <a:srgbClr val="9900FF"/>
                </a:solidFill>
              </a:rPr>
              <a:t>. </a:t>
            </a:r>
            <a:r>
              <a:rPr lang="cs-CZ" altLang="en-US" sz="1800" dirty="0" err="1">
                <a:solidFill>
                  <a:srgbClr val="9900FF"/>
                </a:solidFill>
              </a:rPr>
              <a:t>ep</a:t>
            </a:r>
            <a:r>
              <a:rPr lang="cs-CZ" altLang="en-US" sz="1800" dirty="0">
                <a:solidFill>
                  <a:srgbClr val="9900FF"/>
                </a:solidFill>
              </a:rPr>
              <a:t>.</a:t>
            </a:r>
          </a:p>
          <a:p>
            <a:pPr marL="692150" lvl="1" indent="-347663">
              <a:lnSpc>
                <a:spcPct val="80000"/>
              </a:lnSpc>
            </a:pPr>
            <a:r>
              <a:rPr lang="cs-CZ" altLang="en-US" sz="1800" dirty="0"/>
              <a:t>Tunica </a:t>
            </a:r>
            <a:r>
              <a:rPr lang="cs-CZ" altLang="en-US" sz="1800" dirty="0" err="1"/>
              <a:t>musc</a:t>
            </a:r>
            <a:r>
              <a:rPr lang="cs-CZ" altLang="en-US" sz="1800" dirty="0"/>
              <a:t>: </a:t>
            </a:r>
            <a:r>
              <a:rPr lang="cs-CZ" altLang="en-US" sz="1800" i="1" dirty="0"/>
              <a:t>m. </a:t>
            </a:r>
            <a:r>
              <a:rPr lang="cs-CZ" altLang="en-US" sz="1800" i="1" dirty="0" err="1"/>
              <a:t>sphincter</a:t>
            </a:r>
            <a:r>
              <a:rPr lang="cs-CZ" altLang="en-US" sz="1800" i="1" dirty="0"/>
              <a:t> </a:t>
            </a:r>
            <a:r>
              <a:rPr lang="cs-CZ" altLang="en-US" sz="1800" i="1" dirty="0" err="1"/>
              <a:t>urethrae</a:t>
            </a:r>
            <a:r>
              <a:rPr lang="cs-CZ" altLang="en-US" sz="1800" i="1" dirty="0"/>
              <a:t> </a:t>
            </a:r>
            <a:r>
              <a:rPr lang="cs-CZ" altLang="en-US" sz="1800" i="1" dirty="0" err="1"/>
              <a:t>ext</a:t>
            </a:r>
            <a:r>
              <a:rPr lang="cs-CZ" altLang="en-US" sz="1800" i="1" dirty="0"/>
              <a:t>.</a:t>
            </a:r>
            <a:r>
              <a:rPr lang="cs-CZ" altLang="en-US" sz="1800" b="1" i="1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en-US" sz="1800" dirty="0" err="1"/>
              <a:t>Pars</a:t>
            </a:r>
            <a:r>
              <a:rPr lang="cs-CZ" altLang="en-US" sz="1800" dirty="0"/>
              <a:t> spongiosa</a:t>
            </a:r>
          </a:p>
          <a:p>
            <a:pPr marL="692150" lvl="1" indent="-347663">
              <a:lnSpc>
                <a:spcPct val="80000"/>
              </a:lnSpc>
            </a:pPr>
            <a:r>
              <a:rPr lang="cs-CZ" altLang="en-US" sz="1800" dirty="0">
                <a:solidFill>
                  <a:srgbClr val="9900FF"/>
                </a:solidFill>
              </a:rPr>
              <a:t>vrstevnatý </a:t>
            </a:r>
            <a:r>
              <a:rPr lang="cs-CZ" altLang="en-US" sz="1800" dirty="0" err="1">
                <a:solidFill>
                  <a:srgbClr val="9900FF"/>
                </a:solidFill>
              </a:rPr>
              <a:t>cyl</a:t>
            </a:r>
            <a:r>
              <a:rPr lang="cs-CZ" altLang="en-US" sz="1800" dirty="0">
                <a:solidFill>
                  <a:srgbClr val="9900FF"/>
                </a:solidFill>
              </a:rPr>
              <a:t>. </a:t>
            </a:r>
            <a:r>
              <a:rPr lang="cs-CZ" altLang="en-US" sz="1800" dirty="0" err="1">
                <a:solidFill>
                  <a:srgbClr val="9900FF"/>
                </a:solidFill>
              </a:rPr>
              <a:t>ep</a:t>
            </a:r>
            <a:r>
              <a:rPr lang="cs-CZ" altLang="en-US" sz="1800" dirty="0">
                <a:solidFill>
                  <a:srgbClr val="9900FF"/>
                </a:solidFill>
              </a:rPr>
              <a:t>.</a:t>
            </a:r>
          </a:p>
          <a:p>
            <a:pPr marL="692150" lvl="1" indent="-347663">
              <a:lnSpc>
                <a:spcPct val="80000"/>
              </a:lnSpc>
              <a:buFontTx/>
              <a:buNone/>
            </a:pPr>
            <a:r>
              <a:rPr lang="cs-CZ" altLang="en-US" sz="1800" dirty="0"/>
              <a:t>ve </a:t>
            </a:r>
            <a:r>
              <a:rPr lang="cs-CZ" altLang="en-US" sz="1800" dirty="0" err="1"/>
              <a:t>fossa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navicularis</a:t>
            </a:r>
            <a:r>
              <a:rPr lang="cs-CZ" altLang="en-US" sz="1800" dirty="0"/>
              <a:t>:</a:t>
            </a:r>
          </a:p>
          <a:p>
            <a:pPr marL="692150" lvl="1" indent="-347663">
              <a:lnSpc>
                <a:spcPct val="80000"/>
              </a:lnSpc>
            </a:pPr>
            <a:r>
              <a:rPr lang="cs-CZ" altLang="en-US" sz="1800" dirty="0">
                <a:solidFill>
                  <a:srgbClr val="0000FF"/>
                </a:solidFill>
              </a:rPr>
              <a:t>vrstevnatý dlaždicový</a:t>
            </a:r>
          </a:p>
        </p:txBody>
      </p:sp>
      <p:pic>
        <p:nvPicPr>
          <p:cNvPr id="285705" name="Picture 9" descr="ZOO%20234%20Urinary%20Bladder%20&amp;%20Urethra%20M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0350"/>
            <a:ext cx="4248150" cy="633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4716463" y="188913"/>
            <a:ext cx="4103687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675606"/>
            <a:ext cx="8229600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600" b="1" dirty="0" smtClean="0">
                <a:solidFill>
                  <a:schemeClr val="accent2"/>
                </a:solidFill>
              </a:rPr>
              <a:t>Endokrinní</a:t>
            </a:r>
            <a:r>
              <a:rPr lang="cs-CZ" altLang="en-US" sz="3200" b="1" dirty="0" smtClean="0">
                <a:solidFill>
                  <a:schemeClr val="accent2"/>
                </a:solidFill>
              </a:rPr>
              <a:t> systém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1556792"/>
            <a:ext cx="8229600" cy="1063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z="2400" b="1" dirty="0" smtClean="0">
                <a:solidFill>
                  <a:schemeClr val="tx1"/>
                </a:solidFill>
              </a:rPr>
              <a:t>Obecná stavba</a:t>
            </a:r>
            <a:r>
              <a:rPr lang="cs-CZ" altLang="en-US" sz="2800" b="1" dirty="0" smtClean="0">
                <a:solidFill>
                  <a:schemeClr val="tx1"/>
                </a:solidFill>
              </a:rPr>
              <a:t/>
            </a:r>
            <a:br>
              <a:rPr lang="cs-CZ" altLang="en-US" sz="2800" b="1" dirty="0" smtClean="0">
                <a:solidFill>
                  <a:schemeClr val="tx1"/>
                </a:solidFill>
              </a:rPr>
            </a:br>
            <a:r>
              <a:rPr lang="cs-CZ" altLang="en-US" sz="2000" dirty="0" smtClean="0">
                <a:solidFill>
                  <a:schemeClr val="accent2"/>
                </a:solidFill>
              </a:rPr>
              <a:t>(s výjimkou </a:t>
            </a:r>
            <a:r>
              <a:rPr lang="cs-CZ" altLang="en-US" sz="2000" dirty="0" err="1" smtClean="0">
                <a:solidFill>
                  <a:schemeClr val="accent2"/>
                </a:solidFill>
              </a:rPr>
              <a:t>gl</a:t>
            </a:r>
            <a:r>
              <a:rPr lang="cs-CZ" altLang="en-US" sz="2000" dirty="0" smtClean="0">
                <a:solidFill>
                  <a:schemeClr val="accent2"/>
                </a:solidFill>
              </a:rPr>
              <a:t>. </a:t>
            </a:r>
            <a:r>
              <a:rPr lang="cs-CZ" altLang="en-US" sz="2000" dirty="0" err="1" smtClean="0">
                <a:solidFill>
                  <a:schemeClr val="accent2"/>
                </a:solidFill>
              </a:rPr>
              <a:t>thyreoidea</a:t>
            </a:r>
            <a:r>
              <a:rPr lang="cs-CZ" altLang="en-US" sz="2000" dirty="0" smtClean="0">
                <a:solidFill>
                  <a:schemeClr val="accent2"/>
                </a:solidFill>
              </a:rPr>
              <a:t>*)</a:t>
            </a:r>
            <a:endParaRPr lang="cs-CZ" altLang="en-US" sz="2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3068960"/>
            <a:ext cx="8208912" cy="26645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cs-CZ" altLang="en-US" sz="2400" dirty="0" smtClean="0"/>
              <a:t>rozvětvené </a:t>
            </a:r>
            <a:r>
              <a:rPr lang="cs-CZ" altLang="en-US" sz="2400" dirty="0" err="1" smtClean="0"/>
              <a:t>anastomozující</a:t>
            </a:r>
            <a:r>
              <a:rPr lang="cs-CZ" altLang="en-US" sz="2400" b="1" dirty="0" smtClean="0"/>
              <a:t> trámce </a:t>
            </a:r>
            <a:r>
              <a:rPr lang="cs-CZ" altLang="en-US" sz="2400" dirty="0" smtClean="0"/>
              <a:t>žlázových buněk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cs-CZ" altLang="en-US" sz="2400" dirty="0" smtClean="0"/>
              <a:t>hustá síť krevních</a:t>
            </a:r>
            <a:r>
              <a:rPr lang="cs-CZ" altLang="en-US" sz="2400" b="1" dirty="0" smtClean="0"/>
              <a:t> kapilár</a:t>
            </a:r>
            <a:r>
              <a:rPr lang="cs-CZ" altLang="en-US" sz="2400" dirty="0" smtClean="0"/>
              <a:t>, které opřádají trámce</a:t>
            </a:r>
          </a:p>
          <a:p>
            <a:pPr>
              <a:lnSpc>
                <a:spcPct val="90000"/>
              </a:lnSpc>
              <a:buClr>
                <a:srgbClr val="FFCC00"/>
              </a:buClr>
            </a:pPr>
            <a:r>
              <a:rPr lang="cs-CZ" altLang="en-US" sz="2400" dirty="0" smtClean="0"/>
              <a:t>kapiláry typu</a:t>
            </a:r>
            <a:r>
              <a:rPr lang="cs-CZ" altLang="en-US" sz="2400" b="1" dirty="0" smtClean="0"/>
              <a:t> </a:t>
            </a:r>
            <a:r>
              <a:rPr lang="cs-CZ" altLang="en-US" sz="2400" b="1" dirty="0" err="1" smtClean="0"/>
              <a:t>fenestrovaného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nebo</a:t>
            </a:r>
            <a:r>
              <a:rPr lang="cs-CZ" altLang="en-US" sz="2400" b="1" dirty="0" smtClean="0"/>
              <a:t> sinusoidy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Tx/>
              <a:buNone/>
            </a:pPr>
            <a:endParaRPr lang="cs-CZ" altLang="en-US" b="1" dirty="0" smtClean="0"/>
          </a:p>
          <a:p>
            <a:pPr>
              <a:lnSpc>
                <a:spcPct val="90000"/>
              </a:lnSpc>
              <a:buClr>
                <a:srgbClr val="FFCC00"/>
              </a:buClr>
              <a:buFontTx/>
              <a:buNone/>
            </a:pPr>
            <a:r>
              <a:rPr lang="cs-CZ" altLang="en-US" sz="1800" b="1" dirty="0" smtClean="0">
                <a:solidFill>
                  <a:schemeClr val="accent2"/>
                </a:solidFill>
              </a:rPr>
              <a:t>* </a:t>
            </a:r>
            <a:r>
              <a:rPr lang="cs-CZ" altLang="en-US" sz="1800" dirty="0" err="1" smtClean="0">
                <a:solidFill>
                  <a:schemeClr val="accent2"/>
                </a:solidFill>
              </a:rPr>
              <a:t>gl</a:t>
            </a:r>
            <a:r>
              <a:rPr lang="cs-CZ" altLang="en-US" sz="1800" dirty="0" smtClean="0">
                <a:solidFill>
                  <a:schemeClr val="accent2"/>
                </a:solidFill>
              </a:rPr>
              <a:t>. </a:t>
            </a:r>
            <a:r>
              <a:rPr lang="cs-CZ" altLang="en-US" sz="1800" dirty="0" err="1" smtClean="0">
                <a:solidFill>
                  <a:schemeClr val="accent2"/>
                </a:solidFill>
              </a:rPr>
              <a:t>thyreoidea</a:t>
            </a:r>
            <a:r>
              <a:rPr lang="cs-CZ" altLang="en-US" sz="1800" dirty="0" smtClean="0">
                <a:solidFill>
                  <a:schemeClr val="accent2"/>
                </a:solidFill>
              </a:rPr>
              <a:t> je žláza folikulárního typu, ostatní endokrinní žlázy jsou </a:t>
            </a:r>
            <a:r>
              <a:rPr lang="cs-CZ" altLang="en-US" sz="1800" dirty="0" err="1" smtClean="0">
                <a:solidFill>
                  <a:schemeClr val="accent2"/>
                </a:solidFill>
              </a:rPr>
              <a:t>trámčitého</a:t>
            </a:r>
            <a:r>
              <a:rPr lang="cs-CZ" altLang="en-US" sz="1800" dirty="0" smtClean="0">
                <a:solidFill>
                  <a:schemeClr val="accent2"/>
                </a:solidFill>
              </a:rPr>
              <a:t> typu</a:t>
            </a:r>
            <a:endParaRPr lang="cs-CZ" alt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8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CC4C-0779-405A-BC34-6CBA9AB3FE69}" type="slidenum">
              <a:rPr lang="cs-CZ" altLang="en-US"/>
              <a:pPr/>
              <a:t>2</a:t>
            </a:fld>
            <a:endParaRPr lang="cs-CZ" altLang="en-US"/>
          </a:p>
        </p:txBody>
      </p:sp>
      <p:pic>
        <p:nvPicPr>
          <p:cNvPr id="218117" name="Picture 5" descr="Picture%20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6009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539750" y="1268413"/>
            <a:ext cx="1008063" cy="223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0" y="6021388"/>
            <a:ext cx="3132138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5148263" y="4437063"/>
            <a:ext cx="576262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5292725" y="2420938"/>
            <a:ext cx="574675" cy="158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3924300" y="476250"/>
            <a:ext cx="17272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4787900" y="908050"/>
            <a:ext cx="79216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3924300" y="5805488"/>
            <a:ext cx="302418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5632450" y="136525"/>
            <a:ext cx="3187700" cy="637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sz="2400" b="1" dirty="0">
                <a:solidFill>
                  <a:srgbClr val="002060"/>
                </a:solidFill>
              </a:rPr>
              <a:t>Ledvina</a:t>
            </a:r>
            <a:r>
              <a:rPr lang="cs-CZ" altLang="en-US" sz="2000" b="1" dirty="0">
                <a:solidFill>
                  <a:srgbClr val="002060"/>
                </a:solidFill>
              </a:rPr>
              <a:t> </a:t>
            </a:r>
            <a:r>
              <a:rPr lang="cs-CZ" altLang="en-US" sz="2000" dirty="0"/>
              <a:t>(</a:t>
            </a:r>
            <a:r>
              <a:rPr lang="cs-CZ" altLang="en-US" sz="2000" i="1" dirty="0" err="1"/>
              <a:t>ren</a:t>
            </a:r>
            <a:r>
              <a:rPr lang="cs-CZ" altLang="en-US" sz="2000" i="1" dirty="0"/>
              <a:t>, </a:t>
            </a:r>
            <a:r>
              <a:rPr lang="cs-CZ" altLang="en-US" sz="2000" i="1" dirty="0" err="1"/>
              <a:t>nephros</a:t>
            </a:r>
            <a:r>
              <a:rPr lang="cs-CZ" altLang="en-US" sz="2000" dirty="0"/>
              <a:t>)</a:t>
            </a:r>
          </a:p>
          <a:p>
            <a:pPr algn="l"/>
            <a:endParaRPr lang="cs-CZ" altLang="en-US" b="1" dirty="0" smtClean="0"/>
          </a:p>
          <a:p>
            <a:pPr algn="l"/>
            <a:endParaRPr lang="cs-CZ" altLang="en-US" b="1" dirty="0"/>
          </a:p>
          <a:p>
            <a:pPr algn="l"/>
            <a:r>
              <a:rPr lang="cs-CZ" altLang="en-US" b="1" u="sng" dirty="0" err="1"/>
              <a:t>Cortex</a:t>
            </a:r>
            <a:r>
              <a:rPr lang="cs-CZ" altLang="en-US" dirty="0"/>
              <a:t>:</a:t>
            </a:r>
          </a:p>
          <a:p>
            <a:pPr algn="l"/>
            <a:r>
              <a:rPr lang="cs-CZ" altLang="en-US" i="1" dirty="0"/>
              <a:t>- </a:t>
            </a:r>
            <a:r>
              <a:rPr lang="cs-CZ" altLang="en-US" i="1" dirty="0" err="1"/>
              <a:t>cortex</a:t>
            </a:r>
            <a:r>
              <a:rPr lang="cs-CZ" altLang="en-US" i="1" dirty="0"/>
              <a:t> </a:t>
            </a:r>
            <a:r>
              <a:rPr lang="cs-CZ" altLang="en-US" i="1" dirty="0" err="1"/>
              <a:t>corticis</a:t>
            </a:r>
            <a:endParaRPr lang="cs-CZ" altLang="en-US" i="1" dirty="0"/>
          </a:p>
          <a:p>
            <a:pPr algn="l"/>
            <a:r>
              <a:rPr lang="cs-CZ" altLang="en-US" i="1" dirty="0"/>
              <a:t>- </a:t>
            </a:r>
            <a:r>
              <a:rPr lang="cs-CZ" altLang="en-US" i="1" dirty="0" err="1"/>
              <a:t>pars</a:t>
            </a:r>
            <a:r>
              <a:rPr lang="cs-CZ" altLang="en-US" i="1" dirty="0"/>
              <a:t> radiata </a:t>
            </a:r>
            <a:r>
              <a:rPr lang="cs-CZ" altLang="en-US" i="1" dirty="0" err="1"/>
              <a:t>corticis</a:t>
            </a:r>
            <a:endParaRPr lang="cs-CZ" altLang="en-US" i="1" dirty="0"/>
          </a:p>
          <a:p>
            <a:pPr algn="l"/>
            <a:r>
              <a:rPr lang="cs-CZ" altLang="en-US" i="1" dirty="0"/>
              <a:t>- </a:t>
            </a:r>
            <a:r>
              <a:rPr lang="cs-CZ" altLang="en-US" i="1" dirty="0" err="1"/>
              <a:t>columnae</a:t>
            </a:r>
            <a:r>
              <a:rPr lang="cs-CZ" altLang="en-US" i="1" dirty="0"/>
              <a:t> </a:t>
            </a:r>
            <a:r>
              <a:rPr lang="cs-CZ" altLang="en-US" i="1" dirty="0" err="1"/>
              <a:t>renales</a:t>
            </a:r>
            <a:endParaRPr lang="cs-CZ" altLang="en-US" i="1" dirty="0"/>
          </a:p>
          <a:p>
            <a:pPr algn="l"/>
            <a:r>
              <a:rPr lang="cs-CZ" altLang="en-US" i="1" dirty="0"/>
              <a:t>  (Bertini)</a:t>
            </a:r>
          </a:p>
          <a:p>
            <a:pPr algn="l"/>
            <a:r>
              <a:rPr lang="cs-CZ" altLang="en-US" dirty="0">
                <a:solidFill>
                  <a:srgbClr val="FF0000"/>
                </a:solidFill>
              </a:rPr>
              <a:t> </a:t>
            </a:r>
          </a:p>
          <a:p>
            <a:pPr algn="l"/>
            <a:endParaRPr lang="cs-CZ" altLang="en-US" dirty="0"/>
          </a:p>
          <a:p>
            <a:pPr algn="l"/>
            <a:r>
              <a:rPr lang="cs-CZ" altLang="en-US" b="1" u="sng" dirty="0" err="1"/>
              <a:t>Medulla</a:t>
            </a:r>
            <a:r>
              <a:rPr lang="cs-CZ" altLang="en-US" dirty="0"/>
              <a:t>:</a:t>
            </a:r>
          </a:p>
          <a:p>
            <a:pPr algn="l"/>
            <a:r>
              <a:rPr lang="cs-CZ" altLang="en-US" i="1" dirty="0"/>
              <a:t>- </a:t>
            </a:r>
            <a:r>
              <a:rPr lang="cs-CZ" altLang="en-US" i="1" dirty="0" err="1"/>
              <a:t>pyramides</a:t>
            </a:r>
            <a:r>
              <a:rPr lang="cs-CZ" altLang="en-US" i="1" dirty="0"/>
              <a:t> </a:t>
            </a:r>
            <a:r>
              <a:rPr lang="cs-CZ" altLang="en-US" i="1" dirty="0" err="1"/>
              <a:t>renales</a:t>
            </a:r>
            <a:r>
              <a:rPr lang="cs-CZ" altLang="en-US" i="1" dirty="0"/>
              <a:t> (10 – 18)</a:t>
            </a:r>
          </a:p>
          <a:p>
            <a:pPr algn="l"/>
            <a:r>
              <a:rPr lang="cs-CZ" altLang="en-US" i="1" dirty="0"/>
              <a:t>- </a:t>
            </a:r>
            <a:r>
              <a:rPr lang="cs-CZ" altLang="en-US" i="1" dirty="0" err="1"/>
              <a:t>papillae</a:t>
            </a:r>
            <a:r>
              <a:rPr lang="cs-CZ" altLang="en-US" i="1" dirty="0"/>
              <a:t> </a:t>
            </a:r>
            <a:r>
              <a:rPr lang="cs-CZ" altLang="en-US" i="1" dirty="0" err="1"/>
              <a:t>renales</a:t>
            </a:r>
            <a:endParaRPr lang="cs-CZ" altLang="en-US" i="1" dirty="0"/>
          </a:p>
          <a:p>
            <a:pPr algn="l"/>
            <a:r>
              <a:rPr lang="cs-CZ" altLang="en-US" i="1" dirty="0"/>
              <a:t>- </a:t>
            </a:r>
            <a:r>
              <a:rPr lang="cs-CZ" altLang="en-US" i="1" dirty="0" err="1"/>
              <a:t>foramina</a:t>
            </a:r>
            <a:r>
              <a:rPr lang="cs-CZ" altLang="en-US" i="1" dirty="0"/>
              <a:t> </a:t>
            </a:r>
            <a:r>
              <a:rPr lang="cs-CZ" altLang="en-US" i="1" dirty="0" err="1"/>
              <a:t>papillaria</a:t>
            </a:r>
            <a:r>
              <a:rPr lang="cs-CZ" altLang="en-US" i="1" dirty="0"/>
              <a:t>  </a:t>
            </a:r>
            <a:r>
              <a:rPr lang="cs-CZ" altLang="en-US" dirty="0"/>
              <a:t>na</a:t>
            </a:r>
            <a:r>
              <a:rPr lang="cs-CZ" altLang="en-US" i="1" dirty="0"/>
              <a:t> area </a:t>
            </a:r>
          </a:p>
          <a:p>
            <a:pPr algn="l"/>
            <a:r>
              <a:rPr lang="cs-CZ" altLang="en-US" i="1" dirty="0"/>
              <a:t>  </a:t>
            </a:r>
            <a:r>
              <a:rPr lang="cs-CZ" altLang="en-US" i="1" dirty="0" err="1"/>
              <a:t>cribrosa</a:t>
            </a:r>
            <a:endParaRPr lang="cs-CZ" altLang="en-US" i="1" dirty="0"/>
          </a:p>
          <a:p>
            <a:pPr algn="l"/>
            <a:endParaRPr lang="cs-CZ" altLang="en-US" sz="3200" dirty="0">
              <a:solidFill>
                <a:srgbClr val="FF0000"/>
              </a:solidFill>
            </a:endParaRPr>
          </a:p>
          <a:p>
            <a:pPr algn="l"/>
            <a:endParaRPr lang="cs-CZ" altLang="en-US" sz="3200" dirty="0">
              <a:solidFill>
                <a:srgbClr val="FF0000"/>
              </a:solidFill>
            </a:endParaRPr>
          </a:p>
          <a:p>
            <a:pPr algn="l"/>
            <a:r>
              <a:rPr lang="cs-CZ" altLang="en-US" dirty="0"/>
              <a:t>                </a:t>
            </a:r>
            <a:r>
              <a:rPr lang="cs-CZ" altLang="en-US" i="1" dirty="0"/>
              <a:t>Capsula fibrosa</a:t>
            </a:r>
          </a:p>
          <a:p>
            <a:pPr algn="l"/>
            <a:r>
              <a:rPr lang="cs-CZ" altLang="en-US" i="1" dirty="0"/>
              <a:t>                Capsula </a:t>
            </a:r>
            <a:r>
              <a:rPr lang="cs-CZ" altLang="en-US" i="1" dirty="0" err="1"/>
              <a:t>adiposa</a:t>
            </a:r>
            <a:endParaRPr lang="cs-CZ" altLang="en-US" i="1" dirty="0"/>
          </a:p>
          <a:p>
            <a:pPr algn="l"/>
            <a:endParaRPr lang="cs-CZ" altLang="en-US" dirty="0"/>
          </a:p>
          <a:p>
            <a:pPr algn="l"/>
            <a:endParaRPr lang="cs-CZ" altLang="en-US" dirty="0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4427538" y="5516563"/>
            <a:ext cx="1152525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en-US" sz="2800" b="1" dirty="0" smtClean="0">
                <a:solidFill>
                  <a:schemeClr val="accent2"/>
                </a:solidFill>
              </a:rPr>
              <a:t>Endokrinní</a:t>
            </a:r>
            <a:r>
              <a:rPr lang="cs-CZ" altLang="en-US" sz="3200" b="1" dirty="0" smtClean="0">
                <a:solidFill>
                  <a:schemeClr val="accent2"/>
                </a:solidFill>
              </a:rPr>
              <a:t> systém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1656184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rgbClr val="FFCC00"/>
              </a:buClr>
            </a:pPr>
            <a:r>
              <a:rPr lang="cs-CZ" altLang="en-US" sz="2400" dirty="0" smtClean="0">
                <a:solidFill>
                  <a:srgbClr val="002060"/>
                </a:solidFill>
              </a:rPr>
              <a:t>samostatné žlázy </a:t>
            </a:r>
          </a:p>
          <a:p>
            <a:pPr eaLnBrk="1" hangingPunct="1">
              <a:spcBef>
                <a:spcPct val="40000"/>
              </a:spcBef>
              <a:buClr>
                <a:srgbClr val="FFCC00"/>
              </a:buClr>
            </a:pPr>
            <a:r>
              <a:rPr lang="cs-CZ" altLang="en-US" sz="2400" dirty="0" smtClean="0">
                <a:solidFill>
                  <a:srgbClr val="002060"/>
                </a:solidFill>
              </a:rPr>
              <a:t>součásti jiných žláz či orgánů</a:t>
            </a:r>
          </a:p>
          <a:p>
            <a:pPr eaLnBrk="1" hangingPunct="1">
              <a:spcBef>
                <a:spcPct val="40000"/>
              </a:spcBef>
              <a:buClr>
                <a:srgbClr val="FFCC00"/>
              </a:buClr>
            </a:pPr>
            <a:r>
              <a:rPr lang="cs-CZ" altLang="en-US" sz="2400" dirty="0" err="1" smtClean="0">
                <a:solidFill>
                  <a:srgbClr val="002060"/>
                </a:solidFill>
              </a:rPr>
              <a:t>endoepitelové</a:t>
            </a:r>
            <a:r>
              <a:rPr lang="cs-CZ" altLang="en-US" sz="2400" dirty="0" smtClean="0">
                <a:solidFill>
                  <a:srgbClr val="002060"/>
                </a:solidFill>
              </a:rPr>
              <a:t> endokrinní buňky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3356992"/>
            <a:ext cx="8229600" cy="59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 dirty="0" smtClean="0">
                <a:solidFill>
                  <a:schemeClr val="accent2"/>
                </a:solidFill>
              </a:rPr>
              <a:t>Hormony</a:t>
            </a:r>
            <a:endParaRPr lang="cs-CZ" altLang="en-US" sz="1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1169" y="4149080"/>
            <a:ext cx="8642350" cy="18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cs-CZ" altLang="en-US" sz="2000" b="1" dirty="0" smtClean="0">
                <a:solidFill>
                  <a:schemeClr val="accent2"/>
                </a:solidFill>
              </a:rPr>
              <a:t>steroidy</a:t>
            </a:r>
            <a:r>
              <a:rPr lang="cs-CZ" altLang="en-US" sz="2000" dirty="0" smtClean="0"/>
              <a:t> – </a:t>
            </a:r>
            <a:r>
              <a:rPr lang="cs-CZ" altLang="en-US" sz="2000" dirty="0" err="1" smtClean="0"/>
              <a:t>intracytoplazmatické</a:t>
            </a:r>
            <a:r>
              <a:rPr lang="cs-CZ" altLang="en-US" sz="2000" dirty="0" smtClean="0"/>
              <a:t> nebo jaderné receptory </a:t>
            </a:r>
            <a:r>
              <a:rPr lang="cs-CZ" altLang="en-US" sz="1800" dirty="0" smtClean="0"/>
              <a:t>(pohlavní hormony, kortikoidy)</a:t>
            </a:r>
            <a:r>
              <a:rPr lang="cs-CZ" altLang="en-US" sz="20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cs-CZ" altLang="en-US" sz="2000" b="1" dirty="0" smtClean="0">
                <a:solidFill>
                  <a:schemeClr val="accent2"/>
                </a:solidFill>
              </a:rPr>
              <a:t>proteiny</a:t>
            </a:r>
            <a:r>
              <a:rPr lang="cs-CZ" altLang="en-US" sz="2000" b="1" dirty="0" smtClean="0"/>
              <a:t> </a:t>
            </a:r>
            <a:r>
              <a:rPr lang="cs-CZ" altLang="en-US" sz="2000" b="1" dirty="0" smtClean="0">
                <a:solidFill>
                  <a:srgbClr val="002060"/>
                </a:solidFill>
              </a:rPr>
              <a:t>a</a:t>
            </a:r>
            <a:r>
              <a:rPr lang="cs-CZ" altLang="en-US" sz="2000" b="1" dirty="0" smtClean="0"/>
              <a:t> </a:t>
            </a:r>
            <a:r>
              <a:rPr lang="cs-CZ" altLang="en-US" sz="2000" b="1" dirty="0" smtClean="0">
                <a:solidFill>
                  <a:schemeClr val="accent2"/>
                </a:solidFill>
              </a:rPr>
              <a:t>polypeptidy</a:t>
            </a:r>
            <a:r>
              <a:rPr lang="cs-CZ" altLang="en-US" sz="2000" dirty="0" smtClean="0">
                <a:solidFill>
                  <a:schemeClr val="accent2"/>
                </a:solidFill>
              </a:rPr>
              <a:t> </a:t>
            </a:r>
            <a:r>
              <a:rPr lang="cs-CZ" altLang="en-US" sz="2000" dirty="0" smtClean="0"/>
              <a:t>– receptory na buněčné membráně </a:t>
            </a:r>
            <a:r>
              <a:rPr lang="cs-CZ" altLang="en-US" sz="1800" dirty="0" smtClean="0"/>
              <a:t>(inzulín, hormony adenohypofýzy, parathormon, …)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cs-CZ" altLang="en-US" sz="2000" b="1" dirty="0" smtClean="0">
                <a:solidFill>
                  <a:schemeClr val="accent2"/>
                </a:solidFill>
              </a:rPr>
              <a:t>aminokyseliny</a:t>
            </a:r>
            <a:r>
              <a:rPr lang="cs-CZ" altLang="en-US" sz="2000" dirty="0" smtClean="0"/>
              <a:t> a jejich deriváty </a:t>
            </a:r>
            <a:r>
              <a:rPr lang="cs-CZ" altLang="en-US" sz="1800" dirty="0" smtClean="0"/>
              <a:t>(adrenalin, noradrenalin, </a:t>
            </a:r>
            <a:r>
              <a:rPr lang="cs-CZ" altLang="en-US" sz="1800" dirty="0" err="1" smtClean="0"/>
              <a:t>thyroxin</a:t>
            </a:r>
            <a:r>
              <a:rPr lang="cs-CZ" altLang="en-US" sz="18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endParaRPr lang="cs-CZ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voj žláz s vnitřní sekrecí-1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740923" cy="589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343775" cy="648419"/>
          </a:xfrm>
        </p:spPr>
        <p:txBody>
          <a:bodyPr/>
          <a:lstStyle/>
          <a:p>
            <a:pPr algn="l" eaLnBrk="1" hangingPunct="1"/>
            <a:r>
              <a:rPr lang="cs-CZ" altLang="en-US" sz="1800" dirty="0" smtClean="0">
                <a:solidFill>
                  <a:schemeClr val="tx1"/>
                </a:solidFill>
              </a:rPr>
              <a:t>- </a:t>
            </a:r>
            <a:r>
              <a:rPr lang="cs-CZ" altLang="en-US" sz="1800" dirty="0" smtClean="0"/>
              <a:t>Tenké vazivové pouzdro + septa</a:t>
            </a:r>
            <a:br>
              <a:rPr lang="cs-CZ" altLang="en-US" sz="1800" dirty="0" smtClean="0"/>
            </a:br>
            <a:r>
              <a:rPr lang="cs-CZ" altLang="en-US" sz="1800" dirty="0" smtClean="0"/>
              <a:t>- Žlázový parenchym</a:t>
            </a:r>
          </a:p>
        </p:txBody>
      </p:sp>
      <p:sp>
        <p:nvSpPr>
          <p:cNvPr id="34820" name="TextovéPole 1"/>
          <p:cNvSpPr txBox="1">
            <a:spLocks noChangeArrowheads="1"/>
          </p:cNvSpPr>
          <p:nvPr/>
        </p:nvSpPr>
        <p:spPr bwMode="auto">
          <a:xfrm>
            <a:off x="395536" y="20236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 b="1" dirty="0">
                <a:solidFill>
                  <a:schemeClr val="accent2"/>
                </a:solidFill>
              </a:rPr>
              <a:t>Hypofýza</a:t>
            </a:r>
            <a:r>
              <a:rPr lang="cs-CZ" altLang="en-US" sz="2400" b="1" dirty="0"/>
              <a:t> </a:t>
            </a:r>
            <a:r>
              <a:rPr lang="cs-CZ" altLang="en-US" sz="2400" dirty="0"/>
              <a:t>(glandula </a:t>
            </a:r>
            <a:r>
              <a:rPr lang="cs-CZ" altLang="en-US" sz="2400" dirty="0" err="1"/>
              <a:t>pituitaria</a:t>
            </a:r>
            <a:r>
              <a:rPr lang="cs-CZ" altLang="en-US" sz="2400" dirty="0"/>
              <a:t>)</a:t>
            </a:r>
            <a:endParaRPr lang="en-US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0607"/>
            <a:ext cx="7200800" cy="936402"/>
          </a:xfrm>
        </p:spPr>
        <p:txBody>
          <a:bodyPr/>
          <a:lstStyle/>
          <a:p>
            <a:pPr eaLnBrk="1" hangingPunct="1"/>
            <a:r>
              <a:rPr lang="cs-CZ" altLang="en-US" sz="2400" b="1" dirty="0" smtClean="0">
                <a:solidFill>
                  <a:schemeClr val="accent2"/>
                </a:solidFill>
              </a:rPr>
              <a:t>Buňky adenohypofýzy</a:t>
            </a:r>
            <a:r>
              <a:rPr lang="cs-CZ" altLang="en-US" sz="2400" b="1" dirty="0" smtClean="0">
                <a:solidFill>
                  <a:schemeClr val="tx1"/>
                </a:solidFill>
              </a:rPr>
              <a:t/>
            </a:r>
            <a:br>
              <a:rPr lang="cs-CZ" altLang="en-US" sz="2400" b="1" dirty="0" smtClean="0">
                <a:solidFill>
                  <a:schemeClr val="tx1"/>
                </a:solidFill>
              </a:rPr>
            </a:br>
            <a:r>
              <a:rPr lang="cs-CZ" altLang="en-US" sz="2400" dirty="0" smtClean="0">
                <a:solidFill>
                  <a:schemeClr val="tx1"/>
                </a:solidFill>
              </a:rPr>
              <a:t>podle barvitelnosti (podle hormonů)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964" y="1175275"/>
            <a:ext cx="7560071" cy="1389629"/>
          </a:xfrm>
        </p:spPr>
        <p:txBody>
          <a:bodyPr/>
          <a:lstStyle/>
          <a:p>
            <a:pPr eaLnBrk="1" hangingPunct="1">
              <a:buClr>
                <a:srgbClr val="FFCC00"/>
              </a:buClr>
            </a:pPr>
            <a:r>
              <a:rPr lang="cs-CZ" altLang="en-US" sz="1800" dirty="0" err="1" smtClean="0"/>
              <a:t>Chromofobní</a:t>
            </a:r>
            <a:endParaRPr lang="cs-CZ" altLang="en-US" sz="1800" dirty="0" smtClean="0"/>
          </a:p>
          <a:p>
            <a:pPr eaLnBrk="1" hangingPunct="1">
              <a:buClr>
                <a:srgbClr val="FFCC00"/>
              </a:buClr>
            </a:pPr>
            <a:r>
              <a:rPr lang="cs-CZ" altLang="en-US" sz="1800" dirty="0" err="1" smtClean="0"/>
              <a:t>Chromofilní</a:t>
            </a:r>
            <a:r>
              <a:rPr lang="cs-CZ" altLang="en-US" sz="1800" dirty="0" smtClean="0"/>
              <a:t>: </a:t>
            </a:r>
          </a:p>
          <a:p>
            <a:pPr eaLnBrk="1" hangingPunct="1">
              <a:buClr>
                <a:srgbClr val="FFCC00"/>
              </a:buClr>
              <a:buFontTx/>
              <a:buNone/>
            </a:pPr>
            <a:r>
              <a:rPr lang="cs-CZ" altLang="en-US" sz="1800" dirty="0" smtClean="0">
                <a:solidFill>
                  <a:srgbClr val="FF5050"/>
                </a:solidFill>
              </a:rPr>
              <a:t>    - Acidofilní - </a:t>
            </a:r>
            <a:r>
              <a:rPr lang="cs-CZ" altLang="en-US" sz="1800" dirty="0" smtClean="0"/>
              <a:t>somatotropní, </a:t>
            </a:r>
            <a:r>
              <a:rPr lang="cs-CZ" altLang="en-US" sz="1800" dirty="0" err="1" smtClean="0"/>
              <a:t>mammotropní</a:t>
            </a:r>
            <a:endParaRPr lang="cs-CZ" altLang="en-US" sz="1800" dirty="0" smtClean="0">
              <a:solidFill>
                <a:srgbClr val="FF5050"/>
              </a:solidFill>
            </a:endParaRPr>
          </a:p>
          <a:p>
            <a:pPr eaLnBrk="1" hangingPunct="1">
              <a:buClr>
                <a:srgbClr val="FFCC00"/>
              </a:buClr>
              <a:buFontTx/>
              <a:buNone/>
            </a:pPr>
            <a:r>
              <a:rPr lang="cs-CZ" altLang="en-US" sz="1800" dirty="0" smtClean="0"/>
              <a:t>    </a:t>
            </a:r>
            <a:r>
              <a:rPr lang="cs-CZ" altLang="en-US" sz="1800" dirty="0" smtClean="0">
                <a:solidFill>
                  <a:srgbClr val="CC66FF"/>
                </a:solidFill>
              </a:rPr>
              <a:t>- Bazofilní - </a:t>
            </a:r>
            <a:r>
              <a:rPr lang="cs-CZ" altLang="en-US" sz="1800" dirty="0" smtClean="0"/>
              <a:t>gonadotropní, </a:t>
            </a:r>
            <a:r>
              <a:rPr lang="cs-CZ" altLang="en-US" sz="1800" dirty="0" err="1" smtClean="0"/>
              <a:t>thyreotropní</a:t>
            </a:r>
            <a:r>
              <a:rPr lang="cs-CZ" altLang="en-US" sz="1800" dirty="0" smtClean="0"/>
              <a:t>, adrenokortikotropní</a:t>
            </a:r>
            <a:endParaRPr lang="cs-CZ" altLang="en-US" sz="1800" dirty="0" smtClean="0">
              <a:solidFill>
                <a:srgbClr val="CC66FF"/>
              </a:solidFill>
            </a:endParaRPr>
          </a:p>
          <a:p>
            <a:pPr eaLnBrk="1" hangingPunct="1">
              <a:buFontTx/>
              <a:buNone/>
            </a:pPr>
            <a:endParaRPr lang="cs-CZ" altLang="en-US" sz="1800" dirty="0" smtClean="0">
              <a:solidFill>
                <a:srgbClr val="CC66FF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925" y="44450"/>
            <a:ext cx="9074150" cy="676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5" name="Picture 2" descr="Vývoj žláz s vnitřní sekrecí-6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01" y="2653170"/>
            <a:ext cx="5256645" cy="4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576" y="188640"/>
            <a:ext cx="8229600" cy="490066"/>
          </a:xfrm>
        </p:spPr>
        <p:txBody>
          <a:bodyPr/>
          <a:lstStyle/>
          <a:p>
            <a:pPr eaLnBrk="1" hangingPunct="1"/>
            <a:r>
              <a:rPr lang="cs-CZ" altLang="en-US" sz="2400" b="1" dirty="0" smtClean="0">
                <a:solidFill>
                  <a:schemeClr val="accent2"/>
                </a:solidFill>
              </a:rPr>
              <a:t>neurohypofýza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2088133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rgbClr val="FFCC00"/>
              </a:buClr>
            </a:pPr>
            <a:r>
              <a:rPr lang="cs-CZ" altLang="en-US" sz="1800" b="1" dirty="0" err="1" smtClean="0">
                <a:solidFill>
                  <a:schemeClr val="accent2"/>
                </a:solidFill>
              </a:rPr>
              <a:t>Pituicyty</a:t>
            </a:r>
            <a:r>
              <a:rPr lang="cs-CZ" altLang="en-US" sz="1800" b="1" dirty="0" smtClean="0"/>
              <a:t> </a:t>
            </a:r>
            <a:r>
              <a:rPr lang="cs-CZ" altLang="en-US" sz="1800" dirty="0" smtClean="0"/>
              <a:t>(specifická neuroglie)</a:t>
            </a:r>
          </a:p>
          <a:p>
            <a:pPr eaLnBrk="1" hangingPunct="1">
              <a:spcBef>
                <a:spcPct val="35000"/>
              </a:spcBef>
              <a:buClr>
                <a:srgbClr val="FFCC00"/>
              </a:buClr>
            </a:pPr>
            <a:r>
              <a:rPr lang="cs-CZ" altLang="en-US" sz="1800" b="1" dirty="0" err="1" smtClean="0"/>
              <a:t>nemyelinizovaná</a:t>
            </a:r>
            <a:r>
              <a:rPr lang="cs-CZ" altLang="en-US" sz="1800" b="1" dirty="0" smtClean="0"/>
              <a:t> nervová vlákna </a:t>
            </a:r>
            <a:r>
              <a:rPr lang="cs-CZ" altLang="en-US" sz="1800" dirty="0" smtClean="0"/>
              <a:t>(axony neurosekrečních neuronů uložených v </a:t>
            </a:r>
            <a:r>
              <a:rPr lang="cs-CZ" altLang="en-US" sz="1800" dirty="0" err="1" smtClean="0"/>
              <a:t>nucleus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supraopticus</a:t>
            </a:r>
            <a:r>
              <a:rPr lang="cs-CZ" altLang="en-US" sz="1800" dirty="0" smtClean="0"/>
              <a:t> a </a:t>
            </a:r>
            <a:r>
              <a:rPr lang="cs-CZ" altLang="en-US" sz="1800" dirty="0" err="1" smtClean="0"/>
              <a:t>paraventricularis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hypothalamu</a:t>
            </a:r>
            <a:r>
              <a:rPr lang="cs-CZ" altLang="en-US" sz="1800" dirty="0" smtClean="0"/>
              <a:t>), </a:t>
            </a:r>
            <a:r>
              <a:rPr lang="cs-CZ" altLang="en-US" sz="1800" b="1" dirty="0" err="1" smtClean="0"/>
              <a:t>Herringova</a:t>
            </a:r>
            <a:r>
              <a:rPr lang="cs-CZ" altLang="en-US" sz="1800" b="1" dirty="0" smtClean="0"/>
              <a:t> tělíska</a:t>
            </a:r>
          </a:p>
          <a:p>
            <a:pPr eaLnBrk="1" hangingPunct="1">
              <a:spcBef>
                <a:spcPct val="35000"/>
              </a:spcBef>
              <a:buClr>
                <a:srgbClr val="FFCC00"/>
              </a:buClr>
            </a:pPr>
            <a:r>
              <a:rPr lang="cs-CZ" altLang="en-US" sz="1800" b="1" dirty="0" err="1" smtClean="0"/>
              <a:t>fenestrované</a:t>
            </a:r>
            <a:r>
              <a:rPr lang="cs-CZ" altLang="en-US" sz="1800" b="1" dirty="0" smtClean="0"/>
              <a:t> kapiláry</a:t>
            </a:r>
          </a:p>
          <a:p>
            <a:pPr eaLnBrk="1" hangingPunct="1">
              <a:spcBef>
                <a:spcPct val="35000"/>
              </a:spcBef>
              <a:buClr>
                <a:srgbClr val="FFCC00"/>
              </a:buClr>
            </a:pPr>
            <a:r>
              <a:rPr lang="cs-CZ" altLang="en-US" sz="1800" b="1" dirty="0" smtClean="0"/>
              <a:t>hormony - 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antidiuretický a oxytocin</a:t>
            </a:r>
            <a:r>
              <a:rPr lang="cs-CZ" altLang="en-US" sz="1800" dirty="0" smtClean="0"/>
              <a:t> jsou zde pouze </a:t>
            </a:r>
            <a:r>
              <a:rPr lang="cs-CZ" altLang="en-US" sz="1800" dirty="0" smtClean="0">
                <a:solidFill>
                  <a:srgbClr val="FF0000"/>
                </a:solidFill>
              </a:rPr>
              <a:t>uvolňovány</a:t>
            </a:r>
            <a:r>
              <a:rPr lang="cs-CZ" altLang="en-US" sz="1800" dirty="0" smtClean="0"/>
              <a:t> do krve</a:t>
            </a:r>
            <a:endParaRPr lang="cs-CZ" altLang="en-US" sz="1800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4925" y="44450"/>
            <a:ext cx="9074150" cy="676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5" name="Picture 2" descr="Vývoj žláz s vnitřní sekrecí-13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74" y="2938835"/>
            <a:ext cx="4860603" cy="37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ovéPole 1"/>
          <p:cNvSpPr txBox="1">
            <a:spLocks noChangeArrowheads="1"/>
          </p:cNvSpPr>
          <p:nvPr/>
        </p:nvSpPr>
        <p:spPr bwMode="auto">
          <a:xfrm>
            <a:off x="900113" y="476250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/>
              <a:t>Regulace produkce hypofyzárních hormonů</a:t>
            </a:r>
          </a:p>
        </p:txBody>
      </p:sp>
      <p:pic>
        <p:nvPicPr>
          <p:cNvPr id="48131" name="Picture 2" descr="http://schoolbag.info/biology/humans/humans.files/image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412875"/>
            <a:ext cx="66373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9917"/>
            <a:ext cx="8229600" cy="633413"/>
          </a:xfrm>
        </p:spPr>
        <p:txBody>
          <a:bodyPr/>
          <a:lstStyle/>
          <a:p>
            <a:pPr eaLnBrk="1" hangingPunct="1"/>
            <a:r>
              <a:rPr lang="cs-CZ" altLang="en-US" sz="2800" b="1" dirty="0" smtClean="0">
                <a:solidFill>
                  <a:schemeClr val="accent2"/>
                </a:solidFill>
              </a:rPr>
              <a:t>Epifýza </a:t>
            </a:r>
            <a:r>
              <a:rPr lang="cs-CZ" altLang="en-US" sz="2800" dirty="0" smtClean="0">
                <a:solidFill>
                  <a:schemeClr val="tx1"/>
                </a:solidFill>
              </a:rPr>
              <a:t>(corpus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pineale</a:t>
            </a:r>
            <a:r>
              <a:rPr lang="cs-CZ" altLang="en-US" sz="2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820150" cy="1865883"/>
          </a:xfrm>
        </p:spPr>
        <p:txBody>
          <a:bodyPr/>
          <a:lstStyle/>
          <a:p>
            <a:pPr eaLnBrk="1" hangingPunct="1">
              <a:buClr>
                <a:srgbClr val="FFCC00"/>
              </a:buClr>
            </a:pPr>
            <a:r>
              <a:rPr lang="cs-CZ" altLang="en-US" sz="1800" dirty="0" smtClean="0"/>
              <a:t>pouzdro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en-US" sz="1800" dirty="0" smtClean="0"/>
              <a:t>septa – lalůčky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en-US" sz="1800" dirty="0" smtClean="0"/>
              <a:t>pineální buňky: </a:t>
            </a:r>
            <a:r>
              <a:rPr lang="cs-CZ" altLang="en-US" sz="1800" dirty="0" err="1" smtClean="0"/>
              <a:t>pinealocyty</a:t>
            </a:r>
            <a:r>
              <a:rPr lang="cs-CZ" altLang="en-US" sz="1800" dirty="0" smtClean="0"/>
              <a:t> (buňky hlavní), neurogliové buňky (intersticiální)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en-US" sz="1800" dirty="0" smtClean="0"/>
              <a:t>vápenaté konkrementy: </a:t>
            </a:r>
            <a:r>
              <a:rPr lang="cs-CZ" altLang="en-US" sz="1800" dirty="0" err="1" smtClean="0"/>
              <a:t>acervulus</a:t>
            </a:r>
            <a:r>
              <a:rPr lang="cs-CZ" altLang="en-US" sz="1800" dirty="0" smtClean="0"/>
              <a:t> cerebri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en-US" sz="1800" dirty="0" smtClean="0"/>
              <a:t>hormon melatonin</a:t>
            </a:r>
          </a:p>
        </p:txBody>
      </p:sp>
      <p:pic>
        <p:nvPicPr>
          <p:cNvPr id="4" name="Picture 2" descr="Vývoj žláz s vnitřní sekrecí-17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86571"/>
            <a:ext cx="5472608" cy="41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štítná žl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33130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5" descr="t0200300-thyroid-g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64" y="836712"/>
            <a:ext cx="25479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2256" y="147935"/>
            <a:ext cx="6059488" cy="633413"/>
          </a:xfrm>
        </p:spPr>
        <p:txBody>
          <a:bodyPr/>
          <a:lstStyle/>
          <a:p>
            <a:pPr eaLnBrk="1" hangingPunct="1"/>
            <a:r>
              <a:rPr lang="cs-CZ" altLang="en-US" sz="2800" b="1" dirty="0" smtClean="0">
                <a:solidFill>
                  <a:schemeClr val="accent2"/>
                </a:solidFill>
              </a:rPr>
              <a:t>Štítná žláza </a:t>
            </a:r>
            <a:r>
              <a:rPr lang="cs-CZ" altLang="en-US" sz="2000" dirty="0" smtClean="0">
                <a:solidFill>
                  <a:schemeClr val="tx1"/>
                </a:solidFill>
              </a:rPr>
              <a:t>(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gl</a:t>
            </a:r>
            <a:r>
              <a:rPr lang="cs-CZ" altLang="en-US" sz="2000" dirty="0" smtClean="0">
                <a:solidFill>
                  <a:schemeClr val="tx1"/>
                </a:solidFill>
              </a:rPr>
              <a:t>.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thyreoidea</a:t>
            </a:r>
            <a:r>
              <a:rPr lang="cs-CZ" alt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" y="836712"/>
            <a:ext cx="6408266" cy="2567384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rgbClr val="FFCC00"/>
              </a:buClr>
            </a:pPr>
            <a:r>
              <a:rPr lang="cs-CZ" altLang="en-US" sz="1800" dirty="0" smtClean="0"/>
              <a:t>pouzdro – septa </a:t>
            </a:r>
            <a:r>
              <a:rPr lang="cs-CZ" altLang="en-US" sz="1800" dirty="0" smtClean="0">
                <a:sym typeface="Symbol" panose="05050102010706020507" pitchFamily="18" charset="2"/>
              </a:rPr>
              <a:t></a:t>
            </a:r>
            <a:r>
              <a:rPr lang="cs-CZ" altLang="en-US" sz="1800" dirty="0" smtClean="0"/>
              <a:t> lalůčky – folikuly</a:t>
            </a:r>
          </a:p>
          <a:p>
            <a:pPr eaLnBrk="1" hangingPunct="1">
              <a:spcBef>
                <a:spcPct val="40000"/>
              </a:spcBef>
              <a:buClr>
                <a:srgbClr val="FFCC00"/>
              </a:buClr>
            </a:pPr>
            <a:r>
              <a:rPr lang="cs-CZ" altLang="en-US" sz="1800" b="1" dirty="0" smtClean="0">
                <a:solidFill>
                  <a:srgbClr val="FF0000"/>
                </a:solidFill>
              </a:rPr>
              <a:t>folikuly</a:t>
            </a:r>
            <a:r>
              <a:rPr lang="cs-CZ" altLang="en-US" sz="1800" dirty="0" smtClean="0"/>
              <a:t> štítné žlázy: buňky</a:t>
            </a:r>
            <a:r>
              <a:rPr lang="cs-CZ" altLang="en-US" sz="1800" dirty="0" smtClean="0">
                <a:solidFill>
                  <a:srgbClr val="FFFF99"/>
                </a:solidFill>
              </a:rPr>
              <a:t> 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folikulární</a:t>
            </a:r>
            <a:r>
              <a:rPr lang="cs-CZ" altLang="en-US" sz="1800" dirty="0" smtClean="0">
                <a:solidFill>
                  <a:srgbClr val="FFFF00"/>
                </a:solidFill>
              </a:rPr>
              <a:t> </a:t>
            </a:r>
            <a:r>
              <a:rPr lang="cs-CZ" altLang="en-US" sz="1800" dirty="0" smtClean="0"/>
              <a:t>a</a:t>
            </a:r>
            <a:r>
              <a:rPr lang="cs-CZ" altLang="en-US" sz="1800" dirty="0" smtClean="0">
                <a:solidFill>
                  <a:srgbClr val="FFFF00"/>
                </a:solidFill>
              </a:rPr>
              <a:t> 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parafolikulární </a:t>
            </a:r>
            <a:r>
              <a:rPr lang="cs-CZ" altLang="en-US" sz="1800" dirty="0" smtClean="0"/>
              <a:t>(kalcitonin)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 </a:t>
            </a:r>
            <a:r>
              <a:rPr lang="cs-CZ" altLang="en-US" sz="1800" dirty="0" smtClean="0"/>
              <a:t>– uvnitř folikulů koloid </a:t>
            </a:r>
          </a:p>
          <a:p>
            <a:pPr eaLnBrk="1" hangingPunct="1">
              <a:spcBef>
                <a:spcPct val="40000"/>
              </a:spcBef>
              <a:buClr>
                <a:srgbClr val="FFCC00"/>
              </a:buClr>
            </a:pPr>
            <a:r>
              <a:rPr lang="cs-CZ" altLang="en-US" sz="1800" dirty="0" smtClean="0"/>
              <a:t>extrémně hustá síť kapilár kolem folikulů</a:t>
            </a:r>
          </a:p>
          <a:p>
            <a:pPr eaLnBrk="1" hangingPunct="1">
              <a:spcBef>
                <a:spcPct val="40000"/>
              </a:spcBef>
              <a:buClr>
                <a:srgbClr val="FFCC00"/>
              </a:buClr>
            </a:pPr>
            <a:r>
              <a:rPr lang="cs-CZ" altLang="en-US" sz="1800" dirty="0" smtClean="0"/>
              <a:t>hormony (</a:t>
            </a:r>
            <a:r>
              <a:rPr lang="cs-CZ" altLang="en-US" sz="1800" dirty="0" err="1" smtClean="0"/>
              <a:t>trijodtyronin</a:t>
            </a:r>
            <a:r>
              <a:rPr lang="cs-CZ" altLang="en-US" sz="1800" dirty="0" smtClean="0"/>
              <a:t> a </a:t>
            </a:r>
            <a:r>
              <a:rPr lang="cs-CZ" altLang="en-US" sz="1800" dirty="0" err="1" smtClean="0"/>
              <a:t>tetrajodtyronin</a:t>
            </a:r>
            <a:r>
              <a:rPr lang="cs-CZ" altLang="en-US" sz="1800" dirty="0" smtClean="0"/>
              <a:t> – </a:t>
            </a:r>
            <a:r>
              <a:rPr lang="cs-CZ" altLang="en-US" sz="1800" dirty="0" err="1" smtClean="0"/>
              <a:t>thyroxin</a:t>
            </a:r>
            <a:r>
              <a:rPr lang="cs-CZ" altLang="en-US" sz="1800" dirty="0" smtClean="0"/>
              <a:t>) vázány v koloidu na </a:t>
            </a:r>
            <a:r>
              <a:rPr lang="cs-CZ" altLang="en-US" sz="1800" dirty="0" err="1" smtClean="0"/>
              <a:t>thyreoglobulin</a:t>
            </a:r>
            <a:endParaRPr lang="cs-CZ" altLang="en-US" sz="18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34925" y="44450"/>
            <a:ext cx="9074150" cy="676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269" y="260648"/>
            <a:ext cx="7129462" cy="864518"/>
          </a:xfrm>
        </p:spPr>
        <p:txBody>
          <a:bodyPr/>
          <a:lstStyle/>
          <a:p>
            <a:pPr eaLnBrk="1" hangingPunct="1"/>
            <a:r>
              <a:rPr lang="cs-CZ" altLang="en-US" sz="2800" b="1" dirty="0" smtClean="0">
                <a:solidFill>
                  <a:schemeClr val="accent2"/>
                </a:solidFill>
              </a:rPr>
              <a:t>Příštítná tělíska </a:t>
            </a:r>
            <a:br>
              <a:rPr lang="cs-CZ" altLang="en-US" sz="2800" b="1" dirty="0" smtClean="0">
                <a:solidFill>
                  <a:schemeClr val="accent2"/>
                </a:solidFill>
              </a:rPr>
            </a:br>
            <a:r>
              <a:rPr lang="cs-CZ" altLang="en-US" sz="2000" dirty="0" smtClean="0">
                <a:solidFill>
                  <a:schemeClr val="tx1"/>
                </a:solidFill>
              </a:rPr>
              <a:t>(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gll</a:t>
            </a:r>
            <a:r>
              <a:rPr lang="cs-CZ" altLang="en-US" sz="2000" dirty="0" smtClean="0">
                <a:solidFill>
                  <a:schemeClr val="tx1"/>
                </a:solidFill>
              </a:rPr>
              <a:t>. </a:t>
            </a:r>
            <a:r>
              <a:rPr lang="cs-CZ" altLang="en-US" sz="2000" dirty="0" err="1" smtClean="0">
                <a:solidFill>
                  <a:schemeClr val="tx1"/>
                </a:solidFill>
              </a:rPr>
              <a:t>parathyreoideae</a:t>
            </a:r>
            <a:r>
              <a:rPr lang="cs-CZ" alt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93169"/>
            <a:ext cx="7643813" cy="194372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FFCC00"/>
              </a:buClr>
            </a:pPr>
            <a:r>
              <a:rPr lang="cs-CZ" altLang="en-US" sz="1800" b="1" dirty="0" smtClean="0"/>
              <a:t>pouzdro – tenká septa</a:t>
            </a:r>
          </a:p>
          <a:p>
            <a:pPr eaLnBrk="1" hangingPunct="1">
              <a:spcBef>
                <a:spcPct val="50000"/>
              </a:spcBef>
              <a:buClr>
                <a:srgbClr val="FFCC00"/>
              </a:buClr>
            </a:pPr>
            <a:r>
              <a:rPr lang="cs-CZ" altLang="en-US" sz="1800" b="1" dirty="0" smtClean="0"/>
              <a:t>buňky:  </a:t>
            </a:r>
          </a:p>
          <a:p>
            <a:pPr eaLnBrk="1" hangingPunct="1">
              <a:spcBef>
                <a:spcPct val="50000"/>
              </a:spcBef>
              <a:buClr>
                <a:srgbClr val="FFCC00"/>
              </a:buClr>
              <a:buFontTx/>
              <a:buNone/>
            </a:pPr>
            <a:r>
              <a:rPr lang="cs-CZ" altLang="en-US" sz="1800" b="1" dirty="0" smtClean="0">
                <a:solidFill>
                  <a:schemeClr val="accent2"/>
                </a:solidFill>
              </a:rPr>
              <a:t>	- hlavní</a:t>
            </a:r>
            <a:r>
              <a:rPr lang="cs-CZ" altLang="en-US" sz="1800" b="1" dirty="0" smtClean="0"/>
              <a:t> </a:t>
            </a:r>
            <a:r>
              <a:rPr lang="cs-CZ" altLang="en-US" sz="1800" dirty="0" smtClean="0"/>
              <a:t>(světlé a tmavé)-</a:t>
            </a:r>
            <a:r>
              <a:rPr lang="cs-CZ" altLang="en-US" sz="1800" b="1" dirty="0" smtClean="0"/>
              <a:t>parathormon</a:t>
            </a:r>
          </a:p>
          <a:p>
            <a:pPr eaLnBrk="1" hangingPunct="1">
              <a:spcBef>
                <a:spcPct val="50000"/>
              </a:spcBef>
              <a:buClr>
                <a:srgbClr val="FFCC00"/>
              </a:buClr>
              <a:buFontTx/>
              <a:buNone/>
            </a:pPr>
            <a:r>
              <a:rPr lang="cs-CZ" altLang="en-US" sz="1800" b="1" dirty="0"/>
              <a:t>	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-</a:t>
            </a:r>
            <a:r>
              <a:rPr lang="cs-CZ" altLang="en-US" sz="1800" b="1" dirty="0" smtClean="0"/>
              <a:t> </a:t>
            </a:r>
            <a:r>
              <a:rPr lang="cs-CZ" altLang="en-US" sz="1800" b="1" dirty="0" err="1" smtClean="0">
                <a:solidFill>
                  <a:schemeClr val="accent2"/>
                </a:solidFill>
              </a:rPr>
              <a:t>oxyfilní</a:t>
            </a:r>
            <a:r>
              <a:rPr lang="cs-CZ" altLang="en-US" sz="1800" b="1" dirty="0" smtClean="0"/>
              <a:t> </a:t>
            </a:r>
            <a:r>
              <a:rPr lang="cs-CZ" altLang="en-US" sz="1800" dirty="0" smtClean="0"/>
              <a:t>(od 10. roku)</a:t>
            </a:r>
          </a:p>
        </p:txBody>
      </p:sp>
      <p:pic>
        <p:nvPicPr>
          <p:cNvPr id="61444" name="Picture 4" descr="si55550931_96472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208150"/>
            <a:ext cx="3249098" cy="2144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925" y="44450"/>
            <a:ext cx="9074150" cy="676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pic>
        <p:nvPicPr>
          <p:cNvPr id="6" name="Picture 2" descr="Vývoj žláz s vnitřní sekrecí-24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42" y="3501008"/>
            <a:ext cx="4068515" cy="309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voj žláz s vnitřní sekrecí-26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08" y="1340768"/>
            <a:ext cx="4644579" cy="353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cs-CZ" altLang="en-US" sz="2800" b="1" dirty="0" err="1" smtClean="0">
                <a:solidFill>
                  <a:schemeClr val="accent2"/>
                </a:solidFill>
              </a:rPr>
              <a:t>Nadlevina</a:t>
            </a:r>
            <a:r>
              <a:rPr lang="cs-CZ" altLang="en-US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en-US" sz="2800" dirty="0" smtClean="0">
                <a:solidFill>
                  <a:schemeClr val="tx1"/>
                </a:solidFill>
              </a:rPr>
              <a:t>(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gl</a:t>
            </a:r>
            <a:r>
              <a:rPr lang="cs-CZ" altLang="en-US" sz="2800" dirty="0" smtClean="0">
                <a:solidFill>
                  <a:schemeClr val="tx1"/>
                </a:solidFill>
              </a:rPr>
              <a:t>. </a:t>
            </a:r>
            <a:r>
              <a:rPr lang="cs-CZ" altLang="en-US" sz="2800" dirty="0" err="1" smtClean="0">
                <a:solidFill>
                  <a:schemeClr val="tx1"/>
                </a:solidFill>
              </a:rPr>
              <a:t>suprarenalis</a:t>
            </a:r>
            <a:r>
              <a:rPr lang="cs-CZ" altLang="en-US" sz="2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5038"/>
            <a:ext cx="5832648" cy="29527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cs-CZ" altLang="en-US" sz="1800" dirty="0" smtClean="0"/>
              <a:t>pouzdro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cs-CZ" altLang="en-US" sz="1800" b="1" dirty="0" smtClean="0">
                <a:solidFill>
                  <a:srgbClr val="FF0000"/>
                </a:solidFill>
              </a:rPr>
              <a:t>kůra</a:t>
            </a:r>
            <a:r>
              <a:rPr lang="cs-CZ" altLang="en-US" sz="1800" b="1" dirty="0" smtClean="0"/>
              <a:t> </a:t>
            </a:r>
            <a:r>
              <a:rPr lang="cs-CZ" altLang="en-US" sz="1800" dirty="0" smtClean="0"/>
              <a:t>- produkuje </a:t>
            </a:r>
            <a:r>
              <a:rPr lang="cs-CZ" altLang="en-US" sz="1800" b="1" dirty="0" smtClean="0"/>
              <a:t>steroidní hormony</a:t>
            </a:r>
            <a:r>
              <a:rPr lang="cs-CZ" altLang="en-US" sz="1800" dirty="0" smtClean="0"/>
              <a:t>: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r>
              <a:rPr lang="cs-CZ" altLang="en-US" sz="1800" dirty="0" smtClean="0">
                <a:solidFill>
                  <a:srgbClr val="FFFF99"/>
                </a:solidFill>
              </a:rPr>
              <a:t>     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zona </a:t>
            </a:r>
            <a:r>
              <a:rPr lang="cs-CZ" altLang="en-US" sz="1800" b="1" dirty="0" err="1" smtClean="0">
                <a:solidFill>
                  <a:schemeClr val="accent2"/>
                </a:solidFill>
              </a:rPr>
              <a:t>glomerulosa</a:t>
            </a:r>
            <a:r>
              <a:rPr lang="cs-CZ" altLang="en-US" sz="1800" dirty="0" smtClean="0"/>
              <a:t> (</a:t>
            </a:r>
            <a:r>
              <a:rPr lang="cs-CZ" altLang="en-US" sz="1800" dirty="0" err="1" smtClean="0"/>
              <a:t>mineralokortikoidy</a:t>
            </a:r>
            <a:r>
              <a:rPr lang="cs-CZ" altLang="en-US" sz="1800" dirty="0" smtClean="0"/>
              <a:t>), 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r>
              <a:rPr lang="cs-CZ" altLang="en-US" sz="1800" dirty="0" smtClean="0">
                <a:solidFill>
                  <a:schemeClr val="accent2"/>
                </a:solidFill>
              </a:rPr>
              <a:t>	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zona fasciculata</a:t>
            </a:r>
            <a:r>
              <a:rPr lang="cs-CZ" altLang="en-US" sz="1800" dirty="0" smtClean="0"/>
              <a:t> (glukokortikoidy),        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Tx/>
              <a:buNone/>
            </a:pPr>
            <a:r>
              <a:rPr lang="cs-CZ" altLang="en-US" sz="1800" dirty="0" smtClean="0">
                <a:solidFill>
                  <a:schemeClr val="accent2"/>
                </a:solidFill>
              </a:rPr>
              <a:t>	</a:t>
            </a:r>
            <a:r>
              <a:rPr lang="cs-CZ" altLang="en-US" sz="1800" b="1" dirty="0" smtClean="0">
                <a:solidFill>
                  <a:schemeClr val="accent2"/>
                </a:solidFill>
              </a:rPr>
              <a:t>zona </a:t>
            </a:r>
            <a:r>
              <a:rPr lang="cs-CZ" altLang="en-US" sz="1800" b="1" dirty="0" err="1" smtClean="0">
                <a:solidFill>
                  <a:schemeClr val="accent2"/>
                </a:solidFill>
              </a:rPr>
              <a:t>reticularis</a:t>
            </a:r>
            <a:r>
              <a:rPr lang="cs-CZ" altLang="en-US" sz="1800" dirty="0" smtClean="0"/>
              <a:t> (pohlavní hormony)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endParaRPr lang="cs-CZ" altLang="en-US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CC00"/>
              </a:buClr>
            </a:pPr>
            <a:r>
              <a:rPr lang="cs-CZ" altLang="en-US" sz="1800" b="1" dirty="0" smtClean="0">
                <a:solidFill>
                  <a:srgbClr val="FF0000"/>
                </a:solidFill>
              </a:rPr>
              <a:t>dřeň</a:t>
            </a:r>
            <a:r>
              <a:rPr lang="cs-CZ" altLang="en-US" sz="1800" dirty="0" smtClean="0"/>
              <a:t>: buňky </a:t>
            </a:r>
            <a:r>
              <a:rPr lang="cs-CZ" altLang="en-US" sz="1800" dirty="0" err="1" smtClean="0"/>
              <a:t>chromafinní</a:t>
            </a:r>
            <a:r>
              <a:rPr lang="cs-CZ" altLang="en-US" sz="1800" dirty="0" smtClean="0"/>
              <a:t>, produkují </a:t>
            </a:r>
            <a:r>
              <a:rPr lang="cs-CZ" altLang="en-US" sz="1800" b="1" dirty="0" smtClean="0"/>
              <a:t>katecholaminy</a:t>
            </a:r>
            <a:r>
              <a:rPr lang="cs-CZ" altLang="en-US" sz="18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Clr>
                <a:srgbClr val="FFCC00"/>
              </a:buClr>
              <a:buNone/>
            </a:pPr>
            <a:r>
              <a:rPr lang="cs-CZ" altLang="en-US" sz="1800" dirty="0"/>
              <a:t>	</a:t>
            </a:r>
            <a:r>
              <a:rPr lang="cs-CZ" altLang="en-US" sz="1800" dirty="0" smtClean="0"/>
              <a:t>- adrenalin a noradrenalin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925" y="44450"/>
            <a:ext cx="9074150" cy="676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Vývoj žláz s vnitřní sekrecí-28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C27C-5F9C-4C92-A847-340952E150DC}" type="slidenum">
              <a:rPr lang="cs-CZ" altLang="en-US"/>
              <a:pPr/>
              <a:t>3</a:t>
            </a:fld>
            <a:endParaRPr lang="cs-CZ" altLang="en-US"/>
          </a:p>
        </p:txBody>
      </p:sp>
      <p:pic>
        <p:nvPicPr>
          <p:cNvPr id="270339" name="Picture 3" descr="HP_img6-15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0" y="63500"/>
            <a:ext cx="15478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sz="2000" b="1" dirty="0">
                <a:solidFill>
                  <a:srgbClr val="002060"/>
                </a:solidFill>
              </a:rPr>
              <a:t>Ren (HE)</a:t>
            </a:r>
          </a:p>
        </p:txBody>
      </p:sp>
    </p:spTree>
    <p:extLst>
      <p:ext uri="{BB962C8B-B14F-4D97-AF65-F5344CB8AC3E}">
        <p14:creationId xmlns:p14="http://schemas.microsoft.com/office/powerpoint/2010/main" val="3323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7791-25DA-404C-AAD1-C3EEC865A0DA}" type="slidenum">
              <a:rPr lang="cs-CZ" altLang="en-US"/>
              <a:pPr/>
              <a:t>30</a:t>
            </a:fld>
            <a:endParaRPr lang="cs-CZ" altLang="en-US"/>
          </a:p>
        </p:txBody>
      </p:sp>
      <p:pic>
        <p:nvPicPr>
          <p:cNvPr id="324612" name="Picture 4" descr="HP_img6-16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745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9560" y="764704"/>
            <a:ext cx="29448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dirty="0" smtClean="0"/>
              <a:t>-</a:t>
            </a:r>
            <a:r>
              <a:rPr lang="cs-CZ" altLang="en-US" b="1" dirty="0" smtClean="0"/>
              <a:t>na povrchu </a:t>
            </a:r>
            <a:r>
              <a:rPr lang="cs-CZ" altLang="en-US" b="1" dirty="0"/>
              <a:t>epitel</a:t>
            </a:r>
          </a:p>
          <a:p>
            <a:pPr>
              <a:buFontTx/>
              <a:buChar char="-"/>
            </a:pPr>
            <a:r>
              <a:rPr lang="cs-CZ" altLang="en-US" b="1" dirty="0"/>
              <a:t>tunica albuginea ovarii</a:t>
            </a:r>
          </a:p>
          <a:p>
            <a:r>
              <a:rPr lang="cs-CZ" altLang="en-US" b="1" dirty="0"/>
              <a:t> </a:t>
            </a:r>
            <a:r>
              <a:rPr lang="cs-CZ" altLang="en-US" dirty="0"/>
              <a:t>(0,05 – 0,08 mm)</a:t>
            </a:r>
            <a:endParaRPr lang="cs-CZ" altLang="en-US" b="1" dirty="0"/>
          </a:p>
          <a:p>
            <a:pPr>
              <a:buFontTx/>
              <a:buChar char="-"/>
            </a:pPr>
            <a:r>
              <a:rPr lang="cs-CZ" altLang="en-US" b="1" dirty="0" err="1"/>
              <a:t>cortex</a:t>
            </a:r>
            <a:r>
              <a:rPr lang="cs-CZ" altLang="en-US" dirty="0"/>
              <a:t> (s folikuly)</a:t>
            </a:r>
            <a:endParaRPr lang="cs-CZ" altLang="en-US" b="1" dirty="0"/>
          </a:p>
          <a:p>
            <a:pPr>
              <a:buFontTx/>
              <a:buChar char="-"/>
            </a:pPr>
            <a:r>
              <a:rPr lang="cs-CZ" altLang="en-US" b="1" dirty="0" err="1"/>
              <a:t>medulla</a:t>
            </a:r>
            <a:r>
              <a:rPr lang="cs-CZ" altLang="en-US" b="1" dirty="0"/>
              <a:t> </a:t>
            </a:r>
            <a:r>
              <a:rPr lang="cs-CZ" altLang="en-US" sz="1600" dirty="0"/>
              <a:t>(zona vasculosa)</a:t>
            </a:r>
            <a:r>
              <a:rPr lang="cs-CZ" altLang="en-US" b="1" dirty="0"/>
              <a:t> </a:t>
            </a: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87313" y="63500"/>
            <a:ext cx="3108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2400" b="1" dirty="0">
                <a:solidFill>
                  <a:srgbClr val="002060"/>
                </a:solidFill>
              </a:rPr>
              <a:t>Ovarium</a:t>
            </a:r>
            <a:r>
              <a:rPr lang="cs-CZ" altLang="en-US" sz="2400" b="1" dirty="0"/>
              <a:t> </a:t>
            </a:r>
            <a:r>
              <a:rPr lang="cs-CZ" altLang="en-US" dirty="0" smtClean="0"/>
              <a:t>(3 </a:t>
            </a:r>
            <a:r>
              <a:rPr lang="cs-CZ" altLang="en-US" dirty="0"/>
              <a:t>x 1,5 x 1 </a:t>
            </a:r>
            <a:r>
              <a:rPr lang="cs-CZ" altLang="en-US" dirty="0" smtClean="0"/>
              <a:t>cm</a:t>
            </a:r>
            <a:r>
              <a:rPr lang="cs-CZ" altLang="en-US" dirty="0">
                <a:cs typeface="Arial" panose="020B0604020202020204" pitchFamily="34" charset="0"/>
              </a:rPr>
              <a:t>)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24615" name="Freeform 7"/>
          <p:cNvSpPr>
            <a:spLocks/>
          </p:cNvSpPr>
          <p:nvPr/>
        </p:nvSpPr>
        <p:spPr bwMode="auto">
          <a:xfrm>
            <a:off x="2828925" y="2314575"/>
            <a:ext cx="4678363" cy="2286000"/>
          </a:xfrm>
          <a:custGeom>
            <a:avLst/>
            <a:gdLst>
              <a:gd name="T0" fmla="*/ 74 w 2947"/>
              <a:gd name="T1" fmla="*/ 1212 h 1440"/>
              <a:gd name="T2" fmla="*/ 129 w 2947"/>
              <a:gd name="T3" fmla="*/ 1175 h 1440"/>
              <a:gd name="T4" fmla="*/ 211 w 2947"/>
              <a:gd name="T5" fmla="*/ 1148 h 1440"/>
              <a:gd name="T6" fmla="*/ 348 w 2947"/>
              <a:gd name="T7" fmla="*/ 992 h 1440"/>
              <a:gd name="T8" fmla="*/ 449 w 2947"/>
              <a:gd name="T9" fmla="*/ 947 h 1440"/>
              <a:gd name="T10" fmla="*/ 549 w 2947"/>
              <a:gd name="T11" fmla="*/ 883 h 1440"/>
              <a:gd name="T12" fmla="*/ 632 w 2947"/>
              <a:gd name="T13" fmla="*/ 855 h 1440"/>
              <a:gd name="T14" fmla="*/ 1171 w 2947"/>
              <a:gd name="T15" fmla="*/ 800 h 1440"/>
              <a:gd name="T16" fmla="*/ 1327 w 2947"/>
              <a:gd name="T17" fmla="*/ 755 h 1440"/>
              <a:gd name="T18" fmla="*/ 1436 w 2947"/>
              <a:gd name="T19" fmla="*/ 718 h 1440"/>
              <a:gd name="T20" fmla="*/ 1564 w 2947"/>
              <a:gd name="T21" fmla="*/ 608 h 1440"/>
              <a:gd name="T22" fmla="*/ 1720 w 2947"/>
              <a:gd name="T23" fmla="*/ 581 h 1440"/>
              <a:gd name="T24" fmla="*/ 1784 w 2947"/>
              <a:gd name="T25" fmla="*/ 453 h 1440"/>
              <a:gd name="T26" fmla="*/ 1884 w 2947"/>
              <a:gd name="T27" fmla="*/ 398 h 1440"/>
              <a:gd name="T28" fmla="*/ 2040 w 2947"/>
              <a:gd name="T29" fmla="*/ 270 h 1440"/>
              <a:gd name="T30" fmla="*/ 2122 w 2947"/>
              <a:gd name="T31" fmla="*/ 215 h 1440"/>
              <a:gd name="T32" fmla="*/ 2543 w 2947"/>
              <a:gd name="T33" fmla="*/ 78 h 1440"/>
              <a:gd name="T34" fmla="*/ 2771 w 2947"/>
              <a:gd name="T35" fmla="*/ 5 h 1440"/>
              <a:gd name="T36" fmla="*/ 2927 w 2947"/>
              <a:gd name="T37" fmla="*/ 124 h 1440"/>
              <a:gd name="T38" fmla="*/ 2881 w 2947"/>
              <a:gd name="T39" fmla="*/ 636 h 1440"/>
              <a:gd name="T40" fmla="*/ 2689 w 2947"/>
              <a:gd name="T41" fmla="*/ 691 h 1440"/>
              <a:gd name="T42" fmla="*/ 2533 w 2947"/>
              <a:gd name="T43" fmla="*/ 782 h 1440"/>
              <a:gd name="T44" fmla="*/ 2433 w 2947"/>
              <a:gd name="T45" fmla="*/ 828 h 1440"/>
              <a:gd name="T46" fmla="*/ 1903 w 2947"/>
              <a:gd name="T47" fmla="*/ 910 h 1440"/>
              <a:gd name="T48" fmla="*/ 1765 w 2947"/>
              <a:gd name="T49" fmla="*/ 1011 h 1440"/>
              <a:gd name="T50" fmla="*/ 1418 w 2947"/>
              <a:gd name="T51" fmla="*/ 1093 h 1440"/>
              <a:gd name="T52" fmla="*/ 1171 w 2947"/>
              <a:gd name="T53" fmla="*/ 1120 h 1440"/>
              <a:gd name="T54" fmla="*/ 1061 w 2947"/>
              <a:gd name="T55" fmla="*/ 1175 h 1440"/>
              <a:gd name="T56" fmla="*/ 943 w 2947"/>
              <a:gd name="T57" fmla="*/ 1376 h 1440"/>
              <a:gd name="T58" fmla="*/ 851 w 2947"/>
              <a:gd name="T59" fmla="*/ 1440 h 1440"/>
              <a:gd name="T60" fmla="*/ 485 w 2947"/>
              <a:gd name="T61" fmla="*/ 1312 h 1440"/>
              <a:gd name="T62" fmla="*/ 129 w 2947"/>
              <a:gd name="T63" fmla="*/ 13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47" h="1440">
                <a:moveTo>
                  <a:pt x="28" y="1276"/>
                </a:moveTo>
                <a:lnTo>
                  <a:pt x="74" y="1212"/>
                </a:lnTo>
                <a:cubicBezTo>
                  <a:pt x="74" y="1212"/>
                  <a:pt x="74" y="1212"/>
                  <a:pt x="74" y="1212"/>
                </a:cubicBezTo>
                <a:cubicBezTo>
                  <a:pt x="92" y="1200"/>
                  <a:pt x="108" y="1182"/>
                  <a:pt x="129" y="1175"/>
                </a:cubicBezTo>
                <a:cubicBezTo>
                  <a:pt x="147" y="1169"/>
                  <a:pt x="166" y="1163"/>
                  <a:pt x="184" y="1157"/>
                </a:cubicBezTo>
                <a:cubicBezTo>
                  <a:pt x="193" y="1154"/>
                  <a:pt x="211" y="1148"/>
                  <a:pt x="211" y="1148"/>
                </a:cubicBezTo>
                <a:cubicBezTo>
                  <a:pt x="257" y="1117"/>
                  <a:pt x="271" y="1105"/>
                  <a:pt x="303" y="1065"/>
                </a:cubicBezTo>
                <a:cubicBezTo>
                  <a:pt x="323" y="1040"/>
                  <a:pt x="325" y="1015"/>
                  <a:pt x="348" y="992"/>
                </a:cubicBezTo>
                <a:cubicBezTo>
                  <a:pt x="378" y="962"/>
                  <a:pt x="365" y="975"/>
                  <a:pt x="421" y="956"/>
                </a:cubicBezTo>
                <a:cubicBezTo>
                  <a:pt x="430" y="953"/>
                  <a:pt x="449" y="947"/>
                  <a:pt x="449" y="947"/>
                </a:cubicBezTo>
                <a:cubicBezTo>
                  <a:pt x="488" y="906"/>
                  <a:pt x="442" y="948"/>
                  <a:pt x="495" y="919"/>
                </a:cubicBezTo>
                <a:cubicBezTo>
                  <a:pt x="514" y="909"/>
                  <a:pt x="531" y="895"/>
                  <a:pt x="549" y="883"/>
                </a:cubicBezTo>
                <a:cubicBezTo>
                  <a:pt x="556" y="878"/>
                  <a:pt x="560" y="867"/>
                  <a:pt x="568" y="864"/>
                </a:cubicBezTo>
                <a:cubicBezTo>
                  <a:pt x="588" y="857"/>
                  <a:pt x="611" y="858"/>
                  <a:pt x="632" y="855"/>
                </a:cubicBezTo>
                <a:cubicBezTo>
                  <a:pt x="650" y="849"/>
                  <a:pt x="677" y="853"/>
                  <a:pt x="687" y="837"/>
                </a:cubicBezTo>
                <a:cubicBezTo>
                  <a:pt x="789" y="678"/>
                  <a:pt x="694" y="809"/>
                  <a:pt x="1171" y="800"/>
                </a:cubicBezTo>
                <a:cubicBezTo>
                  <a:pt x="1236" y="779"/>
                  <a:pt x="1156" y="803"/>
                  <a:pt x="1272" y="782"/>
                </a:cubicBezTo>
                <a:cubicBezTo>
                  <a:pt x="1310" y="775"/>
                  <a:pt x="1290" y="772"/>
                  <a:pt x="1327" y="755"/>
                </a:cubicBezTo>
                <a:cubicBezTo>
                  <a:pt x="1344" y="747"/>
                  <a:pt x="1387" y="734"/>
                  <a:pt x="1409" y="727"/>
                </a:cubicBezTo>
                <a:cubicBezTo>
                  <a:pt x="1418" y="724"/>
                  <a:pt x="1436" y="718"/>
                  <a:pt x="1436" y="718"/>
                </a:cubicBezTo>
                <a:cubicBezTo>
                  <a:pt x="1471" y="685"/>
                  <a:pt x="1509" y="658"/>
                  <a:pt x="1546" y="627"/>
                </a:cubicBezTo>
                <a:cubicBezTo>
                  <a:pt x="1553" y="621"/>
                  <a:pt x="1556" y="612"/>
                  <a:pt x="1564" y="608"/>
                </a:cubicBezTo>
                <a:cubicBezTo>
                  <a:pt x="1602" y="588"/>
                  <a:pt x="1649" y="594"/>
                  <a:pt x="1692" y="590"/>
                </a:cubicBezTo>
                <a:cubicBezTo>
                  <a:pt x="1701" y="587"/>
                  <a:pt x="1713" y="588"/>
                  <a:pt x="1720" y="581"/>
                </a:cubicBezTo>
                <a:cubicBezTo>
                  <a:pt x="1727" y="574"/>
                  <a:pt x="1725" y="562"/>
                  <a:pt x="1729" y="553"/>
                </a:cubicBezTo>
                <a:cubicBezTo>
                  <a:pt x="1747" y="517"/>
                  <a:pt x="1759" y="484"/>
                  <a:pt x="1784" y="453"/>
                </a:cubicBezTo>
                <a:cubicBezTo>
                  <a:pt x="1791" y="444"/>
                  <a:pt x="1793" y="431"/>
                  <a:pt x="1802" y="425"/>
                </a:cubicBezTo>
                <a:cubicBezTo>
                  <a:pt x="1826" y="410"/>
                  <a:pt x="1857" y="407"/>
                  <a:pt x="1884" y="398"/>
                </a:cubicBezTo>
                <a:cubicBezTo>
                  <a:pt x="1893" y="395"/>
                  <a:pt x="1912" y="389"/>
                  <a:pt x="1912" y="389"/>
                </a:cubicBezTo>
                <a:cubicBezTo>
                  <a:pt x="1962" y="356"/>
                  <a:pt x="1992" y="306"/>
                  <a:pt x="2040" y="270"/>
                </a:cubicBezTo>
                <a:cubicBezTo>
                  <a:pt x="2058" y="257"/>
                  <a:pt x="2077" y="245"/>
                  <a:pt x="2095" y="233"/>
                </a:cubicBezTo>
                <a:cubicBezTo>
                  <a:pt x="2104" y="227"/>
                  <a:pt x="2122" y="215"/>
                  <a:pt x="2122" y="215"/>
                </a:cubicBezTo>
                <a:cubicBezTo>
                  <a:pt x="2186" y="119"/>
                  <a:pt x="2291" y="122"/>
                  <a:pt x="2396" y="115"/>
                </a:cubicBezTo>
                <a:cubicBezTo>
                  <a:pt x="2448" y="107"/>
                  <a:pt x="2493" y="94"/>
                  <a:pt x="2543" y="78"/>
                </a:cubicBezTo>
                <a:cubicBezTo>
                  <a:pt x="2587" y="64"/>
                  <a:pt x="2634" y="72"/>
                  <a:pt x="2680" y="69"/>
                </a:cubicBezTo>
                <a:cubicBezTo>
                  <a:pt x="2713" y="47"/>
                  <a:pt x="2733" y="18"/>
                  <a:pt x="2771" y="5"/>
                </a:cubicBezTo>
                <a:cubicBezTo>
                  <a:pt x="2805" y="8"/>
                  <a:pt x="2841" y="0"/>
                  <a:pt x="2872" y="14"/>
                </a:cubicBezTo>
                <a:cubicBezTo>
                  <a:pt x="2898" y="26"/>
                  <a:pt x="2919" y="101"/>
                  <a:pt x="2927" y="124"/>
                </a:cubicBezTo>
                <a:cubicBezTo>
                  <a:pt x="2930" y="133"/>
                  <a:pt x="2936" y="151"/>
                  <a:pt x="2936" y="151"/>
                </a:cubicBezTo>
                <a:cubicBezTo>
                  <a:pt x="2928" y="473"/>
                  <a:pt x="2947" y="430"/>
                  <a:pt x="2881" y="636"/>
                </a:cubicBezTo>
                <a:cubicBezTo>
                  <a:pt x="2878" y="647"/>
                  <a:pt x="2836" y="661"/>
                  <a:pt x="2826" y="663"/>
                </a:cubicBezTo>
                <a:cubicBezTo>
                  <a:pt x="2782" y="672"/>
                  <a:pt x="2731" y="670"/>
                  <a:pt x="2689" y="691"/>
                </a:cubicBezTo>
                <a:cubicBezTo>
                  <a:pt x="2652" y="710"/>
                  <a:pt x="2622" y="734"/>
                  <a:pt x="2588" y="755"/>
                </a:cubicBezTo>
                <a:cubicBezTo>
                  <a:pt x="2527" y="792"/>
                  <a:pt x="2597" y="730"/>
                  <a:pt x="2533" y="782"/>
                </a:cubicBezTo>
                <a:cubicBezTo>
                  <a:pt x="2523" y="790"/>
                  <a:pt x="2518" y="804"/>
                  <a:pt x="2506" y="809"/>
                </a:cubicBezTo>
                <a:cubicBezTo>
                  <a:pt x="2483" y="820"/>
                  <a:pt x="2433" y="828"/>
                  <a:pt x="2433" y="828"/>
                </a:cubicBezTo>
                <a:cubicBezTo>
                  <a:pt x="2268" y="936"/>
                  <a:pt x="2400" y="863"/>
                  <a:pt x="1985" y="873"/>
                </a:cubicBezTo>
                <a:cubicBezTo>
                  <a:pt x="1956" y="884"/>
                  <a:pt x="1933" y="900"/>
                  <a:pt x="1903" y="910"/>
                </a:cubicBezTo>
                <a:cubicBezTo>
                  <a:pt x="1873" y="939"/>
                  <a:pt x="1852" y="961"/>
                  <a:pt x="1811" y="974"/>
                </a:cubicBezTo>
                <a:cubicBezTo>
                  <a:pt x="1795" y="985"/>
                  <a:pt x="1783" y="1002"/>
                  <a:pt x="1765" y="1011"/>
                </a:cubicBezTo>
                <a:cubicBezTo>
                  <a:pt x="1688" y="1050"/>
                  <a:pt x="1603" y="1042"/>
                  <a:pt x="1519" y="1047"/>
                </a:cubicBezTo>
                <a:cubicBezTo>
                  <a:pt x="1516" y="1048"/>
                  <a:pt x="1420" y="1093"/>
                  <a:pt x="1418" y="1093"/>
                </a:cubicBezTo>
                <a:cubicBezTo>
                  <a:pt x="1354" y="1098"/>
                  <a:pt x="1290" y="1099"/>
                  <a:pt x="1226" y="1102"/>
                </a:cubicBezTo>
                <a:cubicBezTo>
                  <a:pt x="1208" y="1108"/>
                  <a:pt x="1189" y="1114"/>
                  <a:pt x="1171" y="1120"/>
                </a:cubicBezTo>
                <a:cubicBezTo>
                  <a:pt x="1162" y="1123"/>
                  <a:pt x="1144" y="1129"/>
                  <a:pt x="1144" y="1129"/>
                </a:cubicBezTo>
                <a:cubicBezTo>
                  <a:pt x="1081" y="1171"/>
                  <a:pt x="1110" y="1159"/>
                  <a:pt x="1061" y="1175"/>
                </a:cubicBezTo>
                <a:cubicBezTo>
                  <a:pt x="1020" y="1203"/>
                  <a:pt x="1009" y="1223"/>
                  <a:pt x="979" y="1267"/>
                </a:cubicBezTo>
                <a:cubicBezTo>
                  <a:pt x="969" y="1282"/>
                  <a:pt x="956" y="1363"/>
                  <a:pt x="943" y="1376"/>
                </a:cubicBezTo>
                <a:cubicBezTo>
                  <a:pt x="929" y="1390"/>
                  <a:pt x="923" y="1412"/>
                  <a:pt x="906" y="1422"/>
                </a:cubicBezTo>
                <a:cubicBezTo>
                  <a:pt x="890" y="1432"/>
                  <a:pt x="851" y="1440"/>
                  <a:pt x="851" y="1440"/>
                </a:cubicBezTo>
                <a:cubicBezTo>
                  <a:pt x="749" y="1432"/>
                  <a:pt x="638" y="1424"/>
                  <a:pt x="549" y="1367"/>
                </a:cubicBezTo>
                <a:cubicBezTo>
                  <a:pt x="528" y="1336"/>
                  <a:pt x="521" y="1324"/>
                  <a:pt x="485" y="1312"/>
                </a:cubicBezTo>
                <a:cubicBezTo>
                  <a:pt x="385" y="1315"/>
                  <a:pt x="284" y="1313"/>
                  <a:pt x="184" y="1321"/>
                </a:cubicBezTo>
                <a:cubicBezTo>
                  <a:pt x="165" y="1323"/>
                  <a:pt x="129" y="1340"/>
                  <a:pt x="129" y="1340"/>
                </a:cubicBezTo>
                <a:cubicBezTo>
                  <a:pt x="0" y="1329"/>
                  <a:pt x="13" y="1367"/>
                  <a:pt x="28" y="1276"/>
                </a:cubicBezTo>
                <a:close/>
              </a:path>
            </a:pathLst>
          </a:custGeom>
          <a:noFill/>
          <a:ln w="38100" cap="flat" cmpd="sng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7B8F-5988-4B02-BCCE-9F5DC897C63E}" type="slidenum">
              <a:rPr lang="cs-CZ" altLang="en-US"/>
              <a:pPr/>
              <a:t>31</a:t>
            </a:fld>
            <a:endParaRPr lang="cs-CZ" altLang="en-US"/>
          </a:p>
        </p:txBody>
      </p:sp>
      <p:pic>
        <p:nvPicPr>
          <p:cNvPr id="396293" name="Picture 5" descr="f28-4a-d_ovary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828-AAEB-4A16-A39B-FAA0270E0646}" type="slidenum">
              <a:rPr lang="cs-CZ" altLang="en-US"/>
              <a:pPr/>
              <a:t>32</a:t>
            </a:fld>
            <a:endParaRPr lang="cs-CZ" altLang="en-US"/>
          </a:p>
        </p:txBody>
      </p:sp>
      <p:pic>
        <p:nvPicPr>
          <p:cNvPr id="435202" name="Picture 2" descr="Menstrual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8101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158750" y="352425"/>
            <a:ext cx="1676400" cy="61341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/>
              <a:t>Ovariální </a:t>
            </a:r>
          </a:p>
          <a:p>
            <a:r>
              <a:rPr lang="cs-CZ" altLang="en-US" b="1"/>
              <a:t>cyklus</a:t>
            </a:r>
          </a:p>
          <a:p>
            <a:endParaRPr lang="cs-CZ" altLang="en-US" b="1"/>
          </a:p>
          <a:p>
            <a:r>
              <a:rPr lang="cs-CZ" altLang="en-US" b="1"/>
              <a:t>Bazální</a:t>
            </a:r>
          </a:p>
          <a:p>
            <a:r>
              <a:rPr lang="cs-CZ" altLang="en-US" b="1"/>
              <a:t>teplota</a:t>
            </a:r>
          </a:p>
          <a:p>
            <a:endParaRPr lang="cs-CZ" altLang="en-US" b="1"/>
          </a:p>
          <a:p>
            <a:r>
              <a:rPr lang="cs-CZ" altLang="en-US" b="1"/>
              <a:t>LH, FSH</a:t>
            </a:r>
          </a:p>
          <a:p>
            <a:r>
              <a:rPr lang="cs-CZ" altLang="en-US" b="1"/>
              <a:t>(hypofýza)</a:t>
            </a:r>
          </a:p>
          <a:p>
            <a:endParaRPr lang="cs-CZ" altLang="en-US" b="1"/>
          </a:p>
          <a:p>
            <a:endParaRPr lang="cs-CZ" altLang="en-US" b="1"/>
          </a:p>
          <a:p>
            <a:endParaRPr lang="cs-CZ" altLang="en-US" b="1"/>
          </a:p>
          <a:p>
            <a:r>
              <a:rPr lang="cs-CZ" altLang="en-US" b="1"/>
              <a:t>E, P</a:t>
            </a:r>
          </a:p>
          <a:p>
            <a:r>
              <a:rPr lang="cs-CZ" altLang="en-US" b="1"/>
              <a:t>(ovarium)</a:t>
            </a:r>
          </a:p>
          <a:p>
            <a:endParaRPr lang="cs-CZ" altLang="en-US" b="1"/>
          </a:p>
          <a:p>
            <a:endParaRPr lang="cs-CZ" altLang="en-US" b="1"/>
          </a:p>
          <a:p>
            <a:r>
              <a:rPr lang="cs-CZ" altLang="en-US" b="1"/>
              <a:t>Menstruační</a:t>
            </a:r>
          </a:p>
          <a:p>
            <a:r>
              <a:rPr lang="cs-CZ" altLang="en-US" b="1"/>
              <a:t>cyklus</a:t>
            </a:r>
          </a:p>
          <a:p>
            <a:endParaRPr lang="cs-CZ" altLang="en-US" b="1"/>
          </a:p>
          <a:p>
            <a:endParaRPr lang="cs-CZ" altLang="en-US" b="1"/>
          </a:p>
          <a:p>
            <a:endParaRPr lang="cs-CZ" altLang="en-US"/>
          </a:p>
          <a:p>
            <a:endParaRPr lang="cs-CZ" altLang="en-US"/>
          </a:p>
          <a:p>
            <a:endParaRPr lang="cs-CZ" altLang="en-US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179388" y="6381750"/>
            <a:ext cx="8834437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>
                <a:solidFill>
                  <a:srgbClr val="FFFFCC"/>
                </a:solidFill>
              </a:rPr>
              <a:t>Den  </a:t>
            </a:r>
            <a:r>
              <a:rPr lang="cs-CZ" altLang="en-US"/>
              <a:t>                0  1.                               14. - 15.                                       28. den                 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2987675" y="4506913"/>
            <a:ext cx="338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1400"/>
              <a:t>proliferační  fáze         sekreční fáze 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7380288" y="4365625"/>
            <a:ext cx="287337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/>
              <a:t>ischemie</a:t>
            </a:r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179388" y="404813"/>
            <a:ext cx="1223962" cy="576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179388" y="4508500"/>
            <a:ext cx="1512887" cy="576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7EE7-5F77-4109-9839-87660AEE73C1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2663825" cy="792162"/>
          </a:xfrm>
        </p:spPr>
        <p:txBody>
          <a:bodyPr/>
          <a:lstStyle/>
          <a:p>
            <a:pPr algn="l"/>
            <a:r>
              <a:rPr lang="cs-CZ" altLang="en-US" sz="2800" b="1" dirty="0" err="1">
                <a:solidFill>
                  <a:srgbClr val="002060"/>
                </a:solidFill>
              </a:rPr>
              <a:t>Testis</a:t>
            </a:r>
            <a:endParaRPr lang="cs-CZ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318467" name="Picture 3" descr="tey001h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0"/>
            <a:ext cx="5508625" cy="6858000"/>
          </a:xfrm>
          <a:noFill/>
          <a:ln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179388" y="1006475"/>
            <a:ext cx="30972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dirty="0"/>
              <a:t>Parenchym:</a:t>
            </a:r>
          </a:p>
          <a:p>
            <a:pPr>
              <a:buFontTx/>
              <a:buChar char="-"/>
            </a:pPr>
            <a:r>
              <a:rPr lang="cs-CZ" altLang="en-US" i="1" dirty="0" err="1">
                <a:solidFill>
                  <a:srgbClr val="002060"/>
                </a:solidFill>
              </a:rPr>
              <a:t>tubuli</a:t>
            </a:r>
            <a:r>
              <a:rPr lang="cs-CZ" altLang="en-US" i="1" dirty="0">
                <a:solidFill>
                  <a:srgbClr val="002060"/>
                </a:solidFill>
              </a:rPr>
              <a:t> </a:t>
            </a:r>
            <a:r>
              <a:rPr lang="cs-CZ" altLang="en-US" i="1" dirty="0" err="1">
                <a:solidFill>
                  <a:srgbClr val="002060"/>
                </a:solidFill>
              </a:rPr>
              <a:t>seminiferi</a:t>
            </a:r>
            <a:r>
              <a:rPr lang="cs-CZ" altLang="en-US" i="1" dirty="0">
                <a:solidFill>
                  <a:srgbClr val="002060"/>
                </a:solidFill>
              </a:rPr>
              <a:t> </a:t>
            </a:r>
            <a:r>
              <a:rPr lang="cs-CZ" altLang="en-US" i="1" dirty="0" err="1">
                <a:solidFill>
                  <a:srgbClr val="002060"/>
                </a:solidFill>
              </a:rPr>
              <a:t>contorti</a:t>
            </a:r>
            <a:endParaRPr lang="cs-CZ" altLang="en-US" i="1" dirty="0">
              <a:solidFill>
                <a:srgbClr val="002060"/>
              </a:solidFill>
            </a:endParaRPr>
          </a:p>
          <a:p>
            <a:endParaRPr lang="cs-CZ" altLang="en-US" dirty="0"/>
          </a:p>
        </p:txBody>
      </p:sp>
      <p:pic>
        <p:nvPicPr>
          <p:cNvPr id="318469" name="Picture 5" descr="tey011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635375" cy="4102100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DFB3-76ED-489F-B1FD-1014F0E1F566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414724" name="Rectangle 4" descr="21-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709295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r="-1414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 altLang="en-US" sz="2800" b="1" dirty="0"/>
          </a:p>
        </p:txBody>
      </p:sp>
      <p:sp>
        <p:nvSpPr>
          <p:cNvPr id="414725" name="Line 5"/>
          <p:cNvSpPr>
            <a:spLocks noChangeShapeType="1"/>
          </p:cNvSpPr>
          <p:nvPr/>
        </p:nvSpPr>
        <p:spPr bwMode="auto">
          <a:xfrm>
            <a:off x="7164388" y="4868863"/>
            <a:ext cx="1979612" cy="0"/>
          </a:xfrm>
          <a:prstGeom prst="line">
            <a:avLst/>
          </a:prstGeom>
          <a:noFill/>
          <a:ln w="38100">
            <a:solidFill>
              <a:srgbClr val="CC3399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7308850" y="3068638"/>
            <a:ext cx="151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/>
              <a:t>Adluminální</a:t>
            </a:r>
          </a:p>
          <a:p>
            <a:r>
              <a:rPr lang="cs-CZ" altLang="en-US"/>
              <a:t>kompartment</a:t>
            </a:r>
          </a:p>
        </p:txBody>
      </p:sp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7359650" y="5105400"/>
            <a:ext cx="151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/>
              <a:t>Bazální</a:t>
            </a:r>
          </a:p>
          <a:p>
            <a:r>
              <a:rPr lang="cs-CZ" altLang="en-US"/>
              <a:t>kompartment</a:t>
            </a:r>
          </a:p>
        </p:txBody>
      </p:sp>
    </p:spTree>
    <p:extLst>
      <p:ext uri="{BB962C8B-B14F-4D97-AF65-F5344CB8AC3E}">
        <p14:creationId xmlns:p14="http://schemas.microsoft.com/office/powerpoint/2010/main" val="17291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2153-AFA6-4C0C-A21A-F6BB0042E54E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40" y="203727"/>
            <a:ext cx="8229600" cy="590877"/>
          </a:xfrm>
        </p:spPr>
        <p:txBody>
          <a:bodyPr/>
          <a:lstStyle/>
          <a:p>
            <a:r>
              <a:rPr lang="cs-CZ" altLang="en-US" sz="2000" b="1" dirty="0" err="1">
                <a:solidFill>
                  <a:srgbClr val="002060"/>
                </a:solidFill>
              </a:rPr>
              <a:t>Leydigovy</a:t>
            </a:r>
            <a:r>
              <a:rPr lang="cs-CZ" altLang="en-US" sz="2000" b="1" dirty="0">
                <a:solidFill>
                  <a:srgbClr val="002060"/>
                </a:solidFill>
              </a:rPr>
              <a:t> buňky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68642"/>
            <a:ext cx="8208466" cy="1871538"/>
          </a:xfrm>
        </p:spPr>
        <p:txBody>
          <a:bodyPr/>
          <a:lstStyle/>
          <a:p>
            <a:r>
              <a:rPr lang="cs-CZ" altLang="en-US" sz="1800" dirty="0"/>
              <a:t>Morfologie: </a:t>
            </a:r>
            <a:r>
              <a:rPr lang="cs-CZ" altLang="en-US" sz="1800" i="1" dirty="0">
                <a:solidFill>
                  <a:srgbClr val="CC66FF"/>
                </a:solidFill>
              </a:rPr>
              <a:t>= </a:t>
            </a:r>
            <a:r>
              <a:rPr lang="cs-CZ" altLang="en-US" sz="1800" dirty="0" err="1">
                <a:solidFill>
                  <a:srgbClr val="CC66FF"/>
                </a:solidFill>
              </a:rPr>
              <a:t>steroidogenní</a:t>
            </a:r>
            <a:r>
              <a:rPr lang="cs-CZ" altLang="en-US" sz="1800" dirty="0">
                <a:solidFill>
                  <a:srgbClr val="CC66FF"/>
                </a:solidFill>
              </a:rPr>
              <a:t> </a:t>
            </a:r>
            <a:r>
              <a:rPr lang="cs-CZ" altLang="en-US" sz="1800" dirty="0" err="1">
                <a:solidFill>
                  <a:srgbClr val="CC66FF"/>
                </a:solidFill>
              </a:rPr>
              <a:t>bb</a:t>
            </a:r>
            <a:r>
              <a:rPr lang="cs-CZ" altLang="en-US" sz="1800" dirty="0">
                <a:solidFill>
                  <a:srgbClr val="CC66FF"/>
                </a:solidFill>
              </a:rPr>
              <a:t>.</a:t>
            </a:r>
          </a:p>
          <a:p>
            <a:pPr>
              <a:buFontTx/>
              <a:buNone/>
            </a:pPr>
            <a:r>
              <a:rPr lang="cs-CZ" altLang="en-US" sz="1800" dirty="0" smtClean="0"/>
              <a:t>	oválné</a:t>
            </a:r>
            <a:r>
              <a:rPr lang="cs-CZ" altLang="en-US" sz="1800" dirty="0"/>
              <a:t>, objemné, </a:t>
            </a:r>
            <a:r>
              <a:rPr lang="cs-CZ" altLang="en-US" sz="1800" dirty="0" err="1"/>
              <a:t>acidofiliní</a:t>
            </a:r>
            <a:r>
              <a:rPr lang="cs-CZ" altLang="en-US" sz="1800" dirty="0"/>
              <a:t> cytoplazma, </a:t>
            </a:r>
            <a:r>
              <a:rPr lang="cs-CZ" altLang="en-US" sz="1800" dirty="0" smtClean="0"/>
              <a:t>tubulární mitochondrie, </a:t>
            </a:r>
            <a:r>
              <a:rPr lang="cs-CZ" altLang="en-US" sz="1800" dirty="0"/>
              <a:t>AER, lipidové kapky</a:t>
            </a:r>
          </a:p>
          <a:p>
            <a:r>
              <a:rPr lang="cs-CZ" altLang="en-US" sz="1800" dirty="0" smtClean="0"/>
              <a:t>Funkce: produkce </a:t>
            </a:r>
            <a:r>
              <a:rPr lang="cs-CZ" altLang="en-US" sz="1800" dirty="0"/>
              <a:t>a sekrece </a:t>
            </a:r>
            <a:r>
              <a:rPr lang="cs-CZ" altLang="en-US" sz="1800" dirty="0" smtClean="0"/>
              <a:t>testosteronu</a:t>
            </a:r>
            <a:endParaRPr lang="cs-CZ" altLang="en-US" sz="1800" dirty="0"/>
          </a:p>
          <a:p>
            <a:r>
              <a:rPr lang="cs-CZ" altLang="en-US" sz="1800" dirty="0" smtClean="0"/>
              <a:t>Lokalizace </a:t>
            </a:r>
            <a:r>
              <a:rPr lang="cs-CZ" altLang="en-US" sz="1800" dirty="0"/>
              <a:t>intersticiální vazivo </a:t>
            </a:r>
          </a:p>
          <a:p>
            <a:endParaRPr lang="cs-CZ" altLang="en-US" sz="1800" dirty="0"/>
          </a:p>
        </p:txBody>
      </p:sp>
      <p:pic>
        <p:nvPicPr>
          <p:cNvPr id="279559" name="Picture 7" descr="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65778"/>
            <a:ext cx="4320480" cy="39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3635896" y="5473034"/>
            <a:ext cx="288504" cy="2888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772816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makroskopick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cs-CZ" dirty="0" err="1" smtClean="0"/>
              <a:t>ruktury</a:t>
            </a:r>
            <a:r>
              <a:rPr lang="cs-CZ" dirty="0" smtClean="0"/>
              <a:t> jsou rozlišujeme na řezu</a:t>
            </a:r>
            <a:r>
              <a:rPr lang="en-US" dirty="0" smtClean="0"/>
              <a:t> </a:t>
            </a:r>
            <a:r>
              <a:rPr lang="en-US" dirty="0" err="1" smtClean="0"/>
              <a:t>ledvin</a:t>
            </a:r>
            <a:r>
              <a:rPr lang="cs-CZ" dirty="0" smtClean="0"/>
              <a:t>ou?</a:t>
            </a:r>
            <a:endParaRPr lang="en-US" dirty="0"/>
          </a:p>
          <a:p>
            <a:r>
              <a:rPr lang="cs-CZ" dirty="0" smtClean="0"/>
              <a:t>Jaké </a:t>
            </a:r>
            <a:r>
              <a:rPr lang="en-US" dirty="0" err="1" smtClean="0"/>
              <a:t>složky</a:t>
            </a:r>
            <a:r>
              <a:rPr lang="en-US" dirty="0" smtClean="0"/>
              <a:t> </a:t>
            </a:r>
            <a:r>
              <a:rPr lang="cs-CZ" dirty="0" smtClean="0"/>
              <a:t>má </a:t>
            </a:r>
            <a:r>
              <a:rPr lang="en-US" dirty="0" err="1" smtClean="0"/>
              <a:t>nefron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navazující</a:t>
            </a:r>
            <a:r>
              <a:rPr lang="en-US" dirty="0" smtClean="0"/>
              <a:t> </a:t>
            </a:r>
            <a:r>
              <a:rPr lang="en-US" dirty="0" err="1" smtClean="0"/>
              <a:t>tubulární</a:t>
            </a:r>
            <a:r>
              <a:rPr lang="en-US" dirty="0" smtClean="0"/>
              <a:t> </a:t>
            </a:r>
            <a:r>
              <a:rPr lang="en-US" smtClean="0"/>
              <a:t>systém</a:t>
            </a:r>
            <a:r>
              <a:rPr lang="cs-CZ" smtClean="0"/>
              <a:t>?</a:t>
            </a:r>
            <a:endParaRPr lang="en-US" dirty="0"/>
          </a:p>
          <a:p>
            <a:r>
              <a:rPr lang="cs-CZ" dirty="0" smtClean="0"/>
              <a:t>Jakou stavbu má </a:t>
            </a:r>
            <a:r>
              <a:rPr lang="en-US" dirty="0" err="1" smtClean="0"/>
              <a:t>ledvinné</a:t>
            </a:r>
            <a:r>
              <a:rPr lang="en-US" dirty="0" smtClean="0"/>
              <a:t> </a:t>
            </a:r>
            <a:r>
              <a:rPr lang="en-US" dirty="0" err="1" smtClean="0"/>
              <a:t>tělísko</a:t>
            </a:r>
            <a:r>
              <a:rPr lang="cs-CZ" dirty="0" smtClean="0"/>
              <a:t>?</a:t>
            </a:r>
            <a:endParaRPr lang="en-US" dirty="0"/>
          </a:p>
          <a:p>
            <a:r>
              <a:rPr lang="cs-CZ" dirty="0" smtClean="0"/>
              <a:t>Z čeho se skládá </a:t>
            </a:r>
            <a:r>
              <a:rPr lang="en-US" dirty="0" err="1" smtClean="0"/>
              <a:t>filtrační</a:t>
            </a:r>
            <a:r>
              <a:rPr lang="en-US" dirty="0" smtClean="0"/>
              <a:t> </a:t>
            </a:r>
            <a:r>
              <a:rPr lang="en-US" dirty="0" err="1" smtClean="0"/>
              <a:t>bariér</a:t>
            </a:r>
            <a:r>
              <a:rPr lang="cs-CZ" dirty="0" smtClean="0"/>
              <a:t>a?</a:t>
            </a:r>
            <a:endParaRPr lang="en-US" dirty="0"/>
          </a:p>
          <a:p>
            <a:r>
              <a:rPr lang="cs-CZ" dirty="0" smtClean="0"/>
              <a:t>Jakou</a:t>
            </a:r>
            <a:r>
              <a:rPr lang="en-US" dirty="0" smtClean="0"/>
              <a:t> </a:t>
            </a:r>
            <a:r>
              <a:rPr lang="en-US" dirty="0" err="1" smtClean="0"/>
              <a:t>stavbu</a:t>
            </a:r>
            <a:r>
              <a:rPr lang="en-US" dirty="0" smtClean="0"/>
              <a:t> </a:t>
            </a:r>
            <a:r>
              <a:rPr lang="cs-CZ" dirty="0" smtClean="0"/>
              <a:t>má </a:t>
            </a:r>
            <a:r>
              <a:rPr lang="en-US" dirty="0" err="1" smtClean="0"/>
              <a:t>proximální</a:t>
            </a:r>
            <a:r>
              <a:rPr lang="en-US" dirty="0" smtClean="0"/>
              <a:t> a </a:t>
            </a:r>
            <a:r>
              <a:rPr lang="en-US" dirty="0" err="1" smtClean="0"/>
              <a:t>distální</a:t>
            </a:r>
            <a:r>
              <a:rPr lang="en-US" dirty="0" smtClean="0"/>
              <a:t> </a:t>
            </a:r>
            <a:r>
              <a:rPr lang="en-US" dirty="0" err="1" smtClean="0"/>
              <a:t>tubulu</a:t>
            </a:r>
            <a:r>
              <a:rPr lang="cs-CZ" dirty="0" smtClean="0"/>
              <a:t>s?</a:t>
            </a:r>
            <a:endParaRPr lang="en-US" dirty="0" smtClean="0"/>
          </a:p>
          <a:p>
            <a:r>
              <a:rPr lang="cs-CZ" dirty="0" smtClean="0"/>
              <a:t>Co vše patří k </a:t>
            </a:r>
            <a:r>
              <a:rPr lang="en-US" dirty="0" err="1" smtClean="0"/>
              <a:t>intrarenální</a:t>
            </a:r>
            <a:r>
              <a:rPr lang="cs-CZ" dirty="0" smtClean="0"/>
              <a:t>m</a:t>
            </a:r>
            <a:r>
              <a:rPr lang="en-US" dirty="0" smtClean="0"/>
              <a:t> a </a:t>
            </a:r>
            <a:r>
              <a:rPr lang="en-US" dirty="0" err="1" smtClean="0"/>
              <a:t>extrarenální</a:t>
            </a:r>
            <a:r>
              <a:rPr lang="cs-CZ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vývodný</a:t>
            </a:r>
            <a:r>
              <a:rPr lang="cs-CZ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cest</a:t>
            </a:r>
            <a:r>
              <a:rPr lang="cs-CZ" dirty="0" err="1" smtClean="0"/>
              <a:t>ám</a:t>
            </a:r>
            <a:r>
              <a:rPr lang="cs-CZ" dirty="0" smtClean="0"/>
              <a:t>?</a:t>
            </a:r>
            <a:endParaRPr lang="en-US" dirty="0" smtClean="0"/>
          </a:p>
          <a:p>
            <a:r>
              <a:rPr lang="cs-CZ" dirty="0" smtClean="0"/>
              <a:t>Jakou </a:t>
            </a:r>
            <a:r>
              <a:rPr lang="en-US" dirty="0" err="1" smtClean="0"/>
              <a:t>stavbu</a:t>
            </a:r>
            <a:r>
              <a:rPr lang="en-US" dirty="0" smtClean="0"/>
              <a:t> </a:t>
            </a:r>
            <a:r>
              <a:rPr lang="cs-CZ" dirty="0" smtClean="0"/>
              <a:t>má stěna </a:t>
            </a:r>
            <a:r>
              <a:rPr lang="en-US" dirty="0" err="1" smtClean="0"/>
              <a:t>močovodu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močového</a:t>
            </a:r>
            <a:r>
              <a:rPr lang="en-US" dirty="0"/>
              <a:t> </a:t>
            </a:r>
            <a:r>
              <a:rPr lang="en-US" dirty="0" err="1" smtClean="0"/>
              <a:t>měchýře</a:t>
            </a:r>
            <a:r>
              <a:rPr lang="cs-CZ" dirty="0" smtClean="0"/>
              <a:t>?</a:t>
            </a:r>
            <a:endParaRPr lang="en-US" dirty="0"/>
          </a:p>
          <a:p>
            <a:r>
              <a:rPr lang="cs-CZ" dirty="0" smtClean="0"/>
              <a:t>Jakou stavbu má</a:t>
            </a:r>
            <a:r>
              <a:rPr lang="en-US" dirty="0" smtClean="0"/>
              <a:t> </a:t>
            </a:r>
            <a:r>
              <a:rPr lang="en-US" dirty="0" err="1" smtClean="0"/>
              <a:t>sliznic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močové</a:t>
            </a:r>
            <a:r>
              <a:rPr lang="en-US" dirty="0"/>
              <a:t> </a:t>
            </a:r>
            <a:r>
              <a:rPr lang="en-US" dirty="0" err="1" smtClean="0"/>
              <a:t>trubice</a:t>
            </a:r>
            <a:r>
              <a:rPr lang="cs-CZ" dirty="0" smtClean="0"/>
              <a:t> u muže a ženy?</a:t>
            </a:r>
            <a:endParaRPr lang="en-US" dirty="0"/>
          </a:p>
          <a:p>
            <a:r>
              <a:rPr lang="cs-CZ" dirty="0" smtClean="0"/>
              <a:t>Jakou </a:t>
            </a:r>
            <a:r>
              <a:rPr lang="en-US" dirty="0" err="1" smtClean="0"/>
              <a:t>stavbu</a:t>
            </a:r>
            <a:r>
              <a:rPr lang="en-US" dirty="0" smtClean="0"/>
              <a:t> </a:t>
            </a:r>
            <a:r>
              <a:rPr lang="cs-CZ" dirty="0" smtClean="0"/>
              <a:t>mají </a:t>
            </a:r>
            <a:r>
              <a:rPr lang="en-US" dirty="0" err="1" smtClean="0"/>
              <a:t>endokrinní</a:t>
            </a:r>
            <a:r>
              <a:rPr lang="en-US" dirty="0" smtClean="0"/>
              <a:t> </a:t>
            </a:r>
            <a:r>
              <a:rPr lang="en-US" dirty="0" err="1" smtClean="0"/>
              <a:t>orgán</a:t>
            </a:r>
            <a:r>
              <a:rPr lang="cs-CZ" dirty="0" smtClean="0"/>
              <a:t>y obecně?</a:t>
            </a:r>
            <a:endParaRPr lang="en-US" dirty="0"/>
          </a:p>
          <a:p>
            <a:r>
              <a:rPr lang="cs-CZ" dirty="0" smtClean="0"/>
              <a:t>Jaká hierarchie platí v regulaci endokrinních žláz?</a:t>
            </a:r>
          </a:p>
          <a:p>
            <a:r>
              <a:rPr lang="cs-CZ" dirty="0" smtClean="0"/>
              <a:t>Jakou</a:t>
            </a:r>
            <a:r>
              <a:rPr lang="en-US" dirty="0" smtClean="0"/>
              <a:t> </a:t>
            </a:r>
            <a:r>
              <a:rPr lang="en-US" dirty="0" err="1"/>
              <a:t>stavbu</a:t>
            </a:r>
            <a:r>
              <a:rPr lang="en-US" dirty="0"/>
              <a:t> </a:t>
            </a:r>
            <a:r>
              <a:rPr lang="cs-CZ" dirty="0" smtClean="0"/>
              <a:t>má </a:t>
            </a:r>
            <a:r>
              <a:rPr lang="en-US" dirty="0" err="1" smtClean="0"/>
              <a:t>hypofýz</a:t>
            </a:r>
            <a:r>
              <a:rPr lang="cs-CZ" dirty="0" smtClean="0"/>
              <a:t>a, epifýza, štítná žláza, příštítná tělíska, nadledvina, ovarium a </a:t>
            </a:r>
            <a:r>
              <a:rPr lang="cs-CZ" dirty="0" err="1" smtClean="0"/>
              <a:t>testis</a:t>
            </a:r>
            <a:r>
              <a:rPr lang="cs-CZ" dirty="0" smtClean="0"/>
              <a:t>?</a:t>
            </a:r>
            <a:r>
              <a:rPr lang="cs-CZ" dirty="0"/>
              <a:t> Jakou funkci mají </a:t>
            </a:r>
            <a:r>
              <a:rPr lang="cs-CZ" dirty="0" smtClean="0"/>
              <a:t>hormony těchto žláz? </a:t>
            </a:r>
            <a:endParaRPr lang="en-US" dirty="0"/>
          </a:p>
          <a:p>
            <a:r>
              <a:rPr lang="cs-CZ" dirty="0" smtClean="0"/>
              <a:t>Co je to hypofyzární </a:t>
            </a:r>
            <a:r>
              <a:rPr lang="en-US" dirty="0" err="1" smtClean="0"/>
              <a:t>portální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395287" y="692696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>
                <a:solidFill>
                  <a:srgbClr val="003399"/>
                </a:solidFill>
              </a:rPr>
              <a:t>Po dnešní přednášce byste měli umět odpovědět na otázky:</a:t>
            </a:r>
            <a:endParaRPr lang="en-US" altLang="en-US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49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82625" y="1063625"/>
            <a:ext cx="756126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altLang="en-US" sz="4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Děkuji za pozornost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en-US" sz="4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přeji hodně úspěchů ve studiu!</a:t>
            </a:r>
          </a:p>
        </p:txBody>
      </p:sp>
      <p:pic>
        <p:nvPicPr>
          <p:cNvPr id="73731" name="Picture 6" descr="jedni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24844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95288" y="404813"/>
            <a:ext cx="8280400" cy="59769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3" name="Line 8"/>
          <p:cNvSpPr>
            <a:spLocks noChangeShapeType="1"/>
          </p:cNvSpPr>
          <p:nvPr/>
        </p:nvSpPr>
        <p:spPr bwMode="auto">
          <a:xfrm>
            <a:off x="611188" y="5678488"/>
            <a:ext cx="0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9"/>
          <p:cNvSpPr>
            <a:spLocks noChangeShapeType="1"/>
          </p:cNvSpPr>
          <p:nvPr/>
        </p:nvSpPr>
        <p:spPr bwMode="auto">
          <a:xfrm>
            <a:off x="611188" y="6181725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3EFF-107C-4498-BEA6-1AA8CD9EF63D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28813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250825" y="3213100"/>
            <a:ext cx="8642350" cy="331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42694" name="Picture 6" descr="nephr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9263"/>
            <a:ext cx="3671888" cy="6219825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2339975" y="0"/>
            <a:ext cx="3671888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sz="2400" dirty="0">
                <a:solidFill>
                  <a:srgbClr val="002060"/>
                </a:solidFill>
              </a:rPr>
              <a:t>NEFRON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50825" y="969963"/>
            <a:ext cx="24495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b="1"/>
              <a:t>Ledvinné tělísko</a:t>
            </a:r>
          </a:p>
          <a:p>
            <a:pPr algn="l"/>
            <a:r>
              <a:rPr lang="cs-CZ" altLang="en-US" b="1"/>
              <a:t>corpusculum renis</a:t>
            </a:r>
          </a:p>
          <a:p>
            <a:pPr algn="l"/>
            <a:r>
              <a:rPr lang="cs-CZ" altLang="en-US" b="1"/>
              <a:t>(Malpighi)</a:t>
            </a:r>
          </a:p>
          <a:p>
            <a:pPr algn="l">
              <a:spcBef>
                <a:spcPct val="50000"/>
              </a:spcBef>
            </a:pPr>
            <a:endParaRPr lang="cs-CZ" altLang="en-US" b="1"/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6280150" y="928688"/>
            <a:ext cx="222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en-US" b="1"/>
              <a:t>Glomerulus</a:t>
            </a:r>
          </a:p>
          <a:p>
            <a:pPr algn="l"/>
            <a:endParaRPr lang="cs-CZ" altLang="en-US" b="1"/>
          </a:p>
          <a:p>
            <a:pPr algn="l"/>
            <a:r>
              <a:rPr lang="cs-CZ" altLang="en-US" b="1"/>
              <a:t>Capsula glomeruli </a:t>
            </a:r>
          </a:p>
          <a:p>
            <a:pPr algn="l"/>
            <a:r>
              <a:rPr lang="cs-CZ" altLang="en-US" b="1"/>
              <a:t>(Bowman)</a:t>
            </a: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323850" y="3881438"/>
            <a:ext cx="23034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b="1"/>
              <a:t>Ledvinný kanálek</a:t>
            </a:r>
          </a:p>
          <a:p>
            <a:pPr algn="l"/>
            <a:r>
              <a:rPr lang="cs-CZ" altLang="en-US" b="1"/>
              <a:t>tubulus renis</a:t>
            </a:r>
          </a:p>
          <a:p>
            <a:pPr algn="l"/>
            <a:endParaRPr lang="cs-CZ" altLang="en-US"/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6208713" y="3736975"/>
            <a:ext cx="2622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en-US" b="1"/>
              <a:t>Tubulus proximalis</a:t>
            </a:r>
          </a:p>
          <a:p>
            <a:pPr algn="l"/>
            <a:endParaRPr lang="cs-CZ" altLang="en-US" b="1"/>
          </a:p>
          <a:p>
            <a:pPr algn="l"/>
            <a:r>
              <a:rPr lang="cs-CZ" altLang="en-US" b="1"/>
              <a:t>Ansa nephroni (Henle)</a:t>
            </a:r>
          </a:p>
          <a:p>
            <a:pPr algn="l"/>
            <a:endParaRPr lang="cs-CZ" altLang="en-US" b="1"/>
          </a:p>
          <a:p>
            <a:pPr algn="l"/>
            <a:r>
              <a:rPr lang="cs-CZ" altLang="en-US" b="1"/>
              <a:t>Tubulus distalis</a:t>
            </a:r>
          </a:p>
        </p:txBody>
      </p:sp>
      <p:sp>
        <p:nvSpPr>
          <p:cNvPr id="242702" name="Line 14"/>
          <p:cNvSpPr>
            <a:spLocks noChangeShapeType="1"/>
          </p:cNvSpPr>
          <p:nvPr/>
        </p:nvSpPr>
        <p:spPr bwMode="auto">
          <a:xfrm flipV="1">
            <a:off x="6011863" y="1196975"/>
            <a:ext cx="3603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>
            <a:off x="6011863" y="1484313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>
            <a:off x="6011863" y="39338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>
            <a:off x="6011863" y="3933825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>
            <a:off x="6011863" y="3933825"/>
            <a:ext cx="2889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D7CA-9DDA-47E9-A16A-4D2309FFE2F7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5601"/>
            <a:ext cx="6635750" cy="857249"/>
          </a:xfrm>
        </p:spPr>
        <p:txBody>
          <a:bodyPr/>
          <a:lstStyle/>
          <a:p>
            <a:pPr algn="l"/>
            <a:r>
              <a:rPr lang="cs-CZ" altLang="en-US" sz="2400" b="1" i="1" dirty="0" err="1"/>
              <a:t>Corpusculum</a:t>
            </a:r>
            <a:r>
              <a:rPr lang="cs-CZ" altLang="en-US" sz="2400" b="1" i="1" dirty="0"/>
              <a:t> </a:t>
            </a:r>
            <a:r>
              <a:rPr lang="cs-CZ" altLang="en-US" sz="2400" b="1" i="1" dirty="0" err="1"/>
              <a:t>renis</a:t>
            </a:r>
            <a:r>
              <a:rPr lang="cs-CZ" altLang="en-US" sz="2400" b="1" i="1" dirty="0"/>
              <a:t> </a:t>
            </a:r>
            <a:r>
              <a:rPr lang="cs-CZ" altLang="en-US" sz="1800" dirty="0"/>
              <a:t>(</a:t>
            </a:r>
            <a:r>
              <a:rPr lang="cs-CZ" altLang="en-US" sz="1800" b="1" dirty="0">
                <a:sym typeface="Symbol" panose="05050102010706020507" pitchFamily="18" charset="2"/>
              </a:rPr>
              <a:t></a:t>
            </a:r>
            <a:r>
              <a:rPr lang="cs-CZ" altLang="en-US" sz="1800" dirty="0">
                <a:sym typeface="Symbol" panose="05050102010706020507" pitchFamily="18" charset="2"/>
              </a:rPr>
              <a:t> </a:t>
            </a:r>
            <a:r>
              <a:rPr lang="cs-CZ" altLang="en-US" sz="1800" dirty="0"/>
              <a:t>200 </a:t>
            </a:r>
            <a:r>
              <a:rPr lang="el-GR" altLang="en-US" sz="1800" dirty="0">
                <a:cs typeface="Arial" panose="020B0604020202020204" pitchFamily="34" charset="0"/>
              </a:rPr>
              <a:t>μ</a:t>
            </a:r>
            <a:r>
              <a:rPr lang="cs-CZ" altLang="en-US" sz="1800" dirty="0"/>
              <a:t>m)</a:t>
            </a:r>
          </a:p>
        </p:txBody>
      </p:sp>
      <p:pic>
        <p:nvPicPr>
          <p:cNvPr id="246793" name="Picture 9" descr="Мальпигиев клубо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339883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5" name="Picture 11" descr="Строение и кровоснабжение нефр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2679700" y="1844675"/>
            <a:ext cx="3260725" cy="366713"/>
          </a:xfrm>
          <a:prstGeom prst="rect">
            <a:avLst/>
          </a:prstGeom>
          <a:solidFill>
            <a:srgbClr val="FE8F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b="1"/>
              <a:t>arteriola afferens + efferens</a:t>
            </a:r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4551363" y="5176838"/>
            <a:ext cx="1416050" cy="366712"/>
          </a:xfrm>
          <a:prstGeom prst="rect">
            <a:avLst/>
          </a:prstGeom>
          <a:solidFill>
            <a:srgbClr val="FE8F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en-US" b="1"/>
              <a:t>glomerulus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39750" y="4508500"/>
            <a:ext cx="2016125" cy="366713"/>
          </a:xfrm>
          <a:prstGeom prst="rect">
            <a:avLst/>
          </a:prstGeom>
          <a:solidFill>
            <a:srgbClr val="F0F1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b="1"/>
              <a:t>močový prostor</a:t>
            </a:r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5288" y="5013325"/>
            <a:ext cx="2808287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b="1"/>
              <a:t>močový pól</a:t>
            </a:r>
          </a:p>
        </p:txBody>
      </p:sp>
      <p:sp>
        <p:nvSpPr>
          <p:cNvPr id="246800" name="Text Box 16"/>
          <p:cNvSpPr txBox="1">
            <a:spLocks noChangeArrowheads="1"/>
          </p:cNvSpPr>
          <p:nvPr/>
        </p:nvSpPr>
        <p:spPr bwMode="auto">
          <a:xfrm>
            <a:off x="303213" y="2800350"/>
            <a:ext cx="2181225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b="1"/>
              <a:t>Cévní pól</a:t>
            </a:r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2555875" y="29972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 flipV="1">
            <a:off x="3203575" y="5157788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3" name="Line 19"/>
          <p:cNvSpPr>
            <a:spLocks noChangeShapeType="1"/>
          </p:cNvSpPr>
          <p:nvPr/>
        </p:nvSpPr>
        <p:spPr bwMode="auto">
          <a:xfrm>
            <a:off x="5292725" y="36449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4" name="Line 20"/>
          <p:cNvSpPr>
            <a:spLocks noChangeShapeType="1"/>
          </p:cNvSpPr>
          <p:nvPr/>
        </p:nvSpPr>
        <p:spPr bwMode="auto">
          <a:xfrm>
            <a:off x="5076825" y="42211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5" name="Text Box 21"/>
          <p:cNvSpPr txBox="1">
            <a:spLocks noChangeArrowheads="1"/>
          </p:cNvSpPr>
          <p:nvPr/>
        </p:nvSpPr>
        <p:spPr bwMode="auto">
          <a:xfrm>
            <a:off x="5992813" y="2924175"/>
            <a:ext cx="3151187" cy="1465263"/>
          </a:xfrm>
          <a:prstGeom prst="rect">
            <a:avLst/>
          </a:prstGeom>
          <a:solidFill>
            <a:srgbClr val="D9FB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b="1"/>
              <a:t>Bowmanovo pouzdro:</a:t>
            </a:r>
          </a:p>
          <a:p>
            <a:pPr algn="l"/>
            <a:endParaRPr lang="cs-CZ" altLang="en-US" b="1"/>
          </a:p>
          <a:p>
            <a:pPr algn="l"/>
            <a:r>
              <a:rPr lang="cs-CZ" altLang="en-US" b="1"/>
              <a:t>parietální list</a:t>
            </a:r>
          </a:p>
          <a:p>
            <a:pPr algn="l"/>
            <a:endParaRPr lang="cs-CZ" altLang="en-US" b="1"/>
          </a:p>
          <a:p>
            <a:pPr algn="l"/>
            <a:r>
              <a:rPr lang="cs-CZ" altLang="en-US" b="1"/>
              <a:t>viscerální list (podocyty)</a:t>
            </a: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3132138" y="6256338"/>
            <a:ext cx="2808287" cy="395287"/>
          </a:xfrm>
          <a:prstGeom prst="rect">
            <a:avLst/>
          </a:prstGeom>
          <a:noFill/>
          <a:ln w="28575">
            <a:solidFill>
              <a:srgbClr val="FE8F8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/>
              <a:t>= klubíčko kapilár s póry</a:t>
            </a:r>
          </a:p>
        </p:txBody>
      </p:sp>
      <p:sp>
        <p:nvSpPr>
          <p:cNvPr id="246809" name="AutoShape 25"/>
          <p:cNvSpPr>
            <a:spLocks noChangeArrowheads="1"/>
          </p:cNvSpPr>
          <p:nvPr/>
        </p:nvSpPr>
        <p:spPr bwMode="auto">
          <a:xfrm>
            <a:off x="4716463" y="5516563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noFill/>
          <a:ln w="28575">
            <a:solidFill>
              <a:srgbClr val="FE8F8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BB95-217E-4BED-9A88-842C5213E02E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cs-CZ" altLang="en-US" sz="2400" b="1" dirty="0">
                <a:solidFill>
                  <a:srgbClr val="002060"/>
                </a:solidFill>
              </a:rPr>
              <a:t>Filtrační membrána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22722"/>
            <a:ext cx="8785225" cy="1080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1800" dirty="0">
                <a:solidFill>
                  <a:srgbClr val="002060"/>
                </a:solidFill>
              </a:rPr>
              <a:t>endotelové buňky </a:t>
            </a:r>
            <a:r>
              <a:rPr lang="cs-CZ" altLang="en-US" sz="1800" dirty="0"/>
              <a:t>– fenestrace (póry)</a:t>
            </a:r>
          </a:p>
          <a:p>
            <a:pPr>
              <a:lnSpc>
                <a:spcPct val="90000"/>
              </a:lnSpc>
            </a:pPr>
            <a:r>
              <a:rPr lang="cs-CZ" altLang="en-US" sz="1800" dirty="0">
                <a:solidFill>
                  <a:srgbClr val="002060"/>
                </a:solidFill>
              </a:rPr>
              <a:t>splynulé </a:t>
            </a:r>
            <a:r>
              <a:rPr lang="cs-CZ" altLang="en-US" sz="1800" dirty="0" err="1">
                <a:solidFill>
                  <a:srgbClr val="002060"/>
                </a:solidFill>
              </a:rPr>
              <a:t>laminae</a:t>
            </a:r>
            <a:r>
              <a:rPr lang="cs-CZ" altLang="en-US" sz="1800" dirty="0">
                <a:solidFill>
                  <a:srgbClr val="002060"/>
                </a:solidFill>
              </a:rPr>
              <a:t> </a:t>
            </a:r>
            <a:r>
              <a:rPr lang="cs-CZ" altLang="en-US" sz="1800" dirty="0" err="1">
                <a:solidFill>
                  <a:srgbClr val="002060"/>
                </a:solidFill>
              </a:rPr>
              <a:t>basales</a:t>
            </a:r>
            <a:r>
              <a:rPr lang="cs-CZ" altLang="en-US" sz="1800" dirty="0">
                <a:solidFill>
                  <a:srgbClr val="002060"/>
                </a:solidFill>
              </a:rPr>
              <a:t> </a:t>
            </a:r>
            <a:r>
              <a:rPr lang="cs-CZ" altLang="en-US" sz="1800" dirty="0"/>
              <a:t>endotelu a </a:t>
            </a:r>
            <a:r>
              <a:rPr lang="cs-CZ" altLang="en-US" sz="1800" dirty="0" err="1" smtClean="0"/>
              <a:t>podocytů</a:t>
            </a:r>
            <a:endParaRPr lang="cs-CZ" altLang="en-US" sz="1800" dirty="0" smtClean="0"/>
          </a:p>
          <a:p>
            <a:pPr>
              <a:lnSpc>
                <a:spcPct val="90000"/>
              </a:lnSpc>
            </a:pPr>
            <a:r>
              <a:rPr lang="cs-CZ" altLang="en-US" sz="1800" dirty="0" err="1" smtClean="0">
                <a:solidFill>
                  <a:srgbClr val="002060"/>
                </a:solidFill>
              </a:rPr>
              <a:t>podocyty</a:t>
            </a:r>
            <a:r>
              <a:rPr lang="cs-CZ" altLang="en-US" sz="1800" dirty="0" smtClean="0"/>
              <a:t> </a:t>
            </a:r>
            <a:r>
              <a:rPr lang="cs-CZ" altLang="en-US" sz="1800" dirty="0"/>
              <a:t>– diafragma přepažující štěrbiny mezi </a:t>
            </a:r>
            <a:r>
              <a:rPr lang="cs-CZ" altLang="en-US" sz="1800" dirty="0" err="1"/>
              <a:t>pedikly</a:t>
            </a:r>
            <a:endParaRPr lang="cs-CZ" altLang="en-US" sz="1800" dirty="0"/>
          </a:p>
        </p:txBody>
      </p:sp>
      <p:sp>
        <p:nvSpPr>
          <p:cNvPr id="5" name="Rectangle 5" descr="vyuka11"/>
          <p:cNvSpPr>
            <a:spLocks noGrp="1" noChangeAspect="1" noChangeArrowheads="1"/>
          </p:cNvSpPr>
          <p:nvPr isPhoto="1"/>
        </p:nvSpPr>
        <p:spPr bwMode="auto">
          <a:xfrm>
            <a:off x="1475656" y="1915856"/>
            <a:ext cx="6436271" cy="4835598"/>
          </a:xfrm>
          <a:prstGeom prst="rect">
            <a:avLst/>
          </a:prstGeom>
          <a:blipFill dpi="0" rotWithShape="1">
            <a:blip r:embed="rId3">
              <a:lum bright="6000" contrast="24000"/>
            </a:blip>
            <a:srcRect/>
            <a:stretch>
              <a:fillRect b="-3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01CC-E76C-4AFA-927F-C523964C60AD}" type="slidenum">
              <a:rPr lang="cs-CZ" altLang="en-US"/>
              <a:pPr/>
              <a:t>7</a:t>
            </a:fld>
            <a:endParaRPr lang="cs-CZ" altLang="en-US"/>
          </a:p>
        </p:txBody>
      </p:sp>
      <p:pic>
        <p:nvPicPr>
          <p:cNvPr id="18435" name="Picture 3" descr="RN0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RN007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238250" cy="10953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18437" name="Picture 5" descr="RN007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73688"/>
            <a:ext cx="1225550" cy="11239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92950" y="3573463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sz="1600" b="1"/>
              <a:t>tubulus proximalis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164388" y="6497638"/>
            <a:ext cx="18716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 sz="1600" b="1"/>
              <a:t>tubulus distalis</a:t>
            </a:r>
          </a:p>
        </p:txBody>
      </p:sp>
    </p:spTree>
    <p:extLst>
      <p:ext uri="{BB962C8B-B14F-4D97-AF65-F5344CB8AC3E}">
        <p14:creationId xmlns:p14="http://schemas.microsoft.com/office/powerpoint/2010/main" val="12969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647-D210-4C4F-BD16-96F764ABC511}" type="slidenum">
              <a:rPr lang="cs-CZ" altLang="en-US"/>
              <a:pPr/>
              <a:t>8</a:t>
            </a:fld>
            <a:endParaRPr lang="cs-CZ" altLang="en-US"/>
          </a:p>
        </p:txBody>
      </p:sp>
      <p:pic>
        <p:nvPicPr>
          <p:cNvPr id="119810" name="Picture 2" descr="118148-07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" b="1170"/>
          <a:stretch>
            <a:fillRect/>
          </a:stretch>
        </p:blipFill>
        <p:spPr bwMode="auto">
          <a:xfrm>
            <a:off x="34925" y="549275"/>
            <a:ext cx="907415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0825" y="65088"/>
            <a:ext cx="842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altLang="en-US"/>
              <a:t>Ren – proximální tubulus (ELM): kartáčový lem, bazální labyrint</a:t>
            </a:r>
          </a:p>
        </p:txBody>
      </p:sp>
    </p:spTree>
    <p:extLst>
      <p:ext uri="{BB962C8B-B14F-4D97-AF65-F5344CB8AC3E}">
        <p14:creationId xmlns:p14="http://schemas.microsoft.com/office/powerpoint/2010/main" val="40976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701824" y="980728"/>
            <a:ext cx="7740352" cy="5877272"/>
            <a:chOff x="0" y="0"/>
            <a:chExt cx="9144000" cy="6858000"/>
          </a:xfrm>
        </p:grpSpPr>
        <p:pic>
          <p:nvPicPr>
            <p:cNvPr id="8" name="Picture 4" descr="Picture%205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23850" y="4076700"/>
              <a:ext cx="2087563" cy="2376488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195513" y="2133600"/>
              <a:ext cx="936625" cy="1655763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3375-BC37-4729-B58F-1A8F2022448C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968"/>
            <a:ext cx="8229600" cy="634082"/>
          </a:xfrm>
        </p:spPr>
        <p:txBody>
          <a:bodyPr/>
          <a:lstStyle/>
          <a:p>
            <a:r>
              <a:rPr lang="cs-CZ" altLang="en-US" sz="2400" b="1" dirty="0" err="1">
                <a:solidFill>
                  <a:srgbClr val="002060"/>
                </a:solidFill>
              </a:rPr>
              <a:t>Juxtaglomerulární</a:t>
            </a:r>
            <a:r>
              <a:rPr lang="cs-CZ" altLang="en-US" sz="2400" b="1" dirty="0">
                <a:solidFill>
                  <a:srgbClr val="002060"/>
                </a:solidFill>
              </a:rPr>
              <a:t> 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aparát</a:t>
            </a:r>
            <a:r>
              <a:rPr lang="cs-CZ" altLang="en-US" sz="2400" b="1" dirty="0"/>
              <a:t> </a:t>
            </a:r>
            <a:r>
              <a:rPr lang="cs-CZ" altLang="en-US" sz="1800" dirty="0" smtClean="0"/>
              <a:t>(produkce </a:t>
            </a:r>
            <a:r>
              <a:rPr lang="cs-CZ" altLang="en-US" sz="1800" dirty="0"/>
              <a:t>reninu)</a:t>
            </a:r>
          </a:p>
        </p:txBody>
      </p:sp>
    </p:spTree>
    <p:extLst>
      <p:ext uri="{BB962C8B-B14F-4D97-AF65-F5344CB8AC3E}">
        <p14:creationId xmlns:p14="http://schemas.microsoft.com/office/powerpoint/2010/main" val="32468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824</Words>
  <Application>Microsoft Office PowerPoint</Application>
  <PresentationFormat>Předvádění na obrazovce (4:3)</PresentationFormat>
  <Paragraphs>246</Paragraphs>
  <Slides>37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Symbol</vt:lpstr>
      <vt:lpstr>Výchozí návrh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Corpusculum renis ( 200 μm)</vt:lpstr>
      <vt:lpstr>Filtrační membrána</vt:lpstr>
      <vt:lpstr>Prezentace aplikace PowerPoint</vt:lpstr>
      <vt:lpstr>Prezentace aplikace PowerPoint</vt:lpstr>
      <vt:lpstr>Juxtaglomerulární aparát (produkce reninu)</vt:lpstr>
      <vt:lpstr>Prezentace aplikace PowerPoint</vt:lpstr>
      <vt:lpstr>Prezentace aplikace PowerPoint</vt:lpstr>
      <vt:lpstr>Vývodní močové cesty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Urethra masculina</vt:lpstr>
      <vt:lpstr>Prezentace aplikace PowerPoint</vt:lpstr>
      <vt:lpstr>Endokrinní systém</vt:lpstr>
      <vt:lpstr>- Tenké vazivové pouzdro + septa - Žlázový parenchym</vt:lpstr>
      <vt:lpstr>Buňky adenohypofýzy podle barvitelnosti (podle hormonů)</vt:lpstr>
      <vt:lpstr>neurohypofýza</vt:lpstr>
      <vt:lpstr>Prezentace aplikace PowerPoint</vt:lpstr>
      <vt:lpstr>Epifýza (corpus pineale)</vt:lpstr>
      <vt:lpstr>Štítná žláza (gl. thyreoidea)</vt:lpstr>
      <vt:lpstr>Příštítná tělíska  (gll. parathyreoideae)</vt:lpstr>
      <vt:lpstr>Nadlevina (gl. suprarenalis)</vt:lpstr>
      <vt:lpstr>Prezentace aplikace PowerPoint</vt:lpstr>
      <vt:lpstr>Prezentace aplikace PowerPoint</vt:lpstr>
      <vt:lpstr>Prezentace aplikace PowerPoint</vt:lpstr>
      <vt:lpstr>Prezentace aplikace PowerPoint</vt:lpstr>
      <vt:lpstr>Testis</vt:lpstr>
      <vt:lpstr>Prezentace aplikace PowerPoint</vt:lpstr>
      <vt:lpstr>Leydigovy buňky 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Hana Kotasová</cp:lastModifiedBy>
  <cp:revision>98</cp:revision>
  <dcterms:created xsi:type="dcterms:W3CDTF">2013-03-27T15:37:02Z</dcterms:created>
  <dcterms:modified xsi:type="dcterms:W3CDTF">2019-04-03T08:52:28Z</dcterms:modified>
</cp:coreProperties>
</file>