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323" r:id="rId12"/>
    <p:sldId id="325" r:id="rId13"/>
    <p:sldId id="324" r:id="rId14"/>
    <p:sldId id="326" r:id="rId15"/>
    <p:sldId id="327" r:id="rId16"/>
    <p:sldId id="328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80" r:id="rId31"/>
    <p:sldId id="281" r:id="rId32"/>
    <p:sldId id="282" r:id="rId33"/>
    <p:sldId id="285" r:id="rId34"/>
    <p:sldId id="286" r:id="rId35"/>
    <p:sldId id="283" r:id="rId36"/>
    <p:sldId id="322" r:id="rId37"/>
    <p:sldId id="284" r:id="rId38"/>
    <p:sldId id="290" r:id="rId39"/>
    <p:sldId id="291" r:id="rId40"/>
    <p:sldId id="320" r:id="rId41"/>
    <p:sldId id="330" r:id="rId42"/>
    <p:sldId id="331" r:id="rId43"/>
    <p:sldId id="332" r:id="rId44"/>
    <p:sldId id="333" r:id="rId45"/>
    <p:sldId id="279" r:id="rId46"/>
    <p:sldId id="321" r:id="rId47"/>
    <p:sldId id="289" r:id="rId48"/>
    <p:sldId id="288" r:id="rId49"/>
    <p:sldId id="329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FB4EE-0C81-4A9F-926F-0C43E99F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A53253-30AB-4BA8-95B6-521DEA0BB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9DE8CB-89D8-490C-B192-816B23DE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AFB88A-82A4-436D-AE33-E5DBD022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7E6CDE-CD13-48C0-84D1-2E7863D60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1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9E5F3-A71C-47FC-9254-DB9482CC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173005-5540-4F3E-BAB3-ACD783921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E68CA8-FCD0-4204-85AD-582DD690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87049E-3C6F-44C4-92C1-7EAA2B00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D22C9B-6B1D-4FDD-891B-DB9071A4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4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484901-4548-466A-9DBA-4428BF4B4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BB5FDF-0567-49C9-8070-D799E5DCE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B622-923D-4E05-B306-EE574FF65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0805F-C7D6-4E77-824A-396E0CFB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E11C0C-B941-4ED6-A248-CADF3352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8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53390-24AA-4AE6-9722-3A509A29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9ED6A-C88D-4ED4-A78F-3ACFD97B4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42BF97-B1E7-42B6-B86D-BBBFCC3B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8E458A-3D6D-4A00-8BB4-FD8460D8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4705F3-8D1A-482C-A7CF-D14CBD5E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602EB-9A3F-4823-87C4-2774ABD29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1FDE74-CFD1-47C7-9186-155E81CB6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771134-01EA-4B30-82EC-B90093B90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7BB25C-4683-4904-AF65-A4F9EF08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D21B84-3CAA-4925-9CBA-B1951E35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25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35CC4-DDE9-4D96-840A-41EF2807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E8CA6-B824-476D-9AE8-5D9C4AFB5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AA12DA-3DF6-43C0-9864-89C09F526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26B46C-69D9-436B-A06D-F8D8159A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5DBD7A-C0EF-4BF1-BB3A-CD870CAB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62A34E-1E93-4C3B-9D29-CAE44A7D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36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194E6-0400-4780-BC52-F67F7C36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A21B6F-FE50-4629-A36E-24B4A41E5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499494-D1C4-401B-AC4D-14BA953C8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1443290-F2B3-4363-979E-C54E1A7E5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FB9682-1035-426B-8712-2204109AC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8D6083-F173-4A25-B56E-CD74852C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5EAC50-EAFD-4EBA-A1A3-070E00E80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D854D2-F9FD-4FB7-BF6E-97138ED9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37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F0DDA-064D-4A6D-85F3-AE37935A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2FF576-CB54-46D2-AB58-D3A449A3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E50865-1F22-40B7-8E51-458E802D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07CD54-3B0A-450A-A649-429DC7CF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4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ED0872-67C2-47CF-BB97-01A46DF50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80527B-7144-42B7-8761-0091D498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B858C6-13D3-4C9F-AD76-A97FC083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90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02381-11DD-4156-93EF-1A21C24BB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DE1E7-5483-4994-8263-79F52E0DB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75C043-F1F0-44F1-AD65-692983824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A45896-2443-4E06-89D6-C2B5C10F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2516A2-DCEE-43A7-8842-E308FC71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44EA28-B71F-4AD7-B447-D7222A616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45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7417E-E2B2-4244-8085-02962C117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F0AC18-9BFD-4D7A-895A-B6EC67BF2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E36A8F-C56B-45AA-9172-4153853F7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BD87D4-9570-40A4-9B83-46A6D093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DC5860-E8C6-45A9-A2F7-B6CC0AA7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41704A-99CC-43D8-B080-8B99294D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02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13F1D0-A734-40D5-BE09-ECC030107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C2E42E-9EBA-4B18-B016-34BF231DB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EF3838-995E-4D90-AADE-3DC3EDEFC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7231-C185-48A9-B4F7-D4D7F04B4E1F}" type="datetimeFigureOut">
              <a:rPr lang="cs-CZ" smtClean="0"/>
              <a:t>21.06.2019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F29006-EDD0-4020-90ED-8596ED87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2C132-C61C-4AC1-97CE-001CD3E9F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367A3-83DB-49AD-809F-68E2B198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4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EF354-ABFC-4909-877D-BB7918917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4860"/>
            <a:ext cx="9144000" cy="255510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cs-CZ" dirty="0"/>
              <a:t>Dotazník</a:t>
            </a:r>
            <a:br>
              <a:rPr lang="cs-CZ" dirty="0"/>
            </a:br>
            <a:r>
              <a:rPr lang="cs-CZ" sz="3200" i="1" dirty="0"/>
              <a:t>Metodologie výzkumu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685020-D8E5-49B0-B187-D94D27F39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1606"/>
            <a:ext cx="9144000" cy="896193"/>
          </a:xfrm>
        </p:spPr>
        <p:txBody>
          <a:bodyPr/>
          <a:lstStyle/>
          <a:p>
            <a:r>
              <a:rPr lang="cs-CZ" dirty="0"/>
              <a:t>Tomáš Pruša</a:t>
            </a:r>
          </a:p>
          <a:p>
            <a:r>
              <a:rPr lang="cs-CZ" dirty="0"/>
              <a:t>2. 5. 2019</a:t>
            </a:r>
          </a:p>
        </p:txBody>
      </p:sp>
    </p:spTree>
    <p:extLst>
      <p:ext uri="{BB962C8B-B14F-4D97-AF65-F5344CB8AC3E}">
        <p14:creationId xmlns:p14="http://schemas.microsoft.com/office/powerpoint/2010/main" val="2288972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400" dirty="0"/>
              <a:t>Obecné doporučení psychologů</a:t>
            </a:r>
          </a:p>
          <a:p>
            <a:pPr lvl="1"/>
            <a:r>
              <a:rPr lang="cs-CZ" altLang="cs-CZ" sz="2900" dirty="0"/>
              <a:t>Začátek: otázky lehčí, přitažlivější se snahou upoutat a neodradit respondenta</a:t>
            </a:r>
          </a:p>
          <a:p>
            <a:pPr lvl="1"/>
            <a:r>
              <a:rPr lang="cs-CZ" altLang="cs-CZ" sz="2900" dirty="0"/>
              <a:t>Uprostřed: náročnější otázky, méně zajímavé</a:t>
            </a:r>
          </a:p>
          <a:p>
            <a:pPr lvl="1"/>
            <a:r>
              <a:rPr lang="cs-CZ" altLang="cs-CZ" sz="2900" dirty="0"/>
              <a:t>Konec: 	faktografické otázky (nejsou náročné)</a:t>
            </a:r>
          </a:p>
          <a:p>
            <a:pPr lvl="1"/>
            <a:endParaRPr lang="cs-CZ" sz="2900" dirty="0"/>
          </a:p>
          <a:p>
            <a:pPr lvl="1"/>
            <a:endParaRPr lang="cs-CZ" sz="2900" dirty="0"/>
          </a:p>
          <a:p>
            <a:pPr marL="457200" lvl="1" indent="0" algn="r">
              <a:buNone/>
            </a:pPr>
            <a:endParaRPr lang="cs-CZ" sz="2900" dirty="0"/>
          </a:p>
          <a:p>
            <a:pPr marL="457200" lvl="1" indent="0" algn="r">
              <a:buNone/>
            </a:pPr>
            <a:r>
              <a:rPr lang="cs-CZ" sz="2900" i="1" dirty="0"/>
              <a:t>Toto doporučené je obecné a nemusíme se ho vždy držet.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05476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Nabízí hotové alternativní odpovědi</a:t>
            </a:r>
          </a:p>
          <a:p>
            <a:r>
              <a:rPr lang="cs-CZ" altLang="cs-CZ" dirty="0"/>
              <a:t>Respondent zaznačí (zakroužkuje, podtrhne) vhodnou odpověď</a:t>
            </a:r>
          </a:p>
          <a:p>
            <a:r>
              <a:rPr lang="cs-CZ" altLang="cs-CZ" dirty="0"/>
              <a:t>Varianty odpovědí se připraví na základě poznání problematiky a předvýzkumu (dotazník, interview)</a:t>
            </a:r>
          </a:p>
          <a:p>
            <a:r>
              <a:rPr lang="cs-CZ" altLang="cs-CZ" dirty="0"/>
              <a:t>Výhoda – lehké zpracování (elektronizace a kódování)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32938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46075">
              <a:buFontTx/>
              <a:buNone/>
            </a:pPr>
            <a:r>
              <a:rPr lang="cs-CZ" altLang="cs-CZ" dirty="0"/>
              <a:t>Dichotomická položka </a:t>
            </a:r>
          </a:p>
          <a:p>
            <a:pPr marL="898525" lvl="2" indent="-457200">
              <a:buClr>
                <a:schemeClr val="tx1"/>
              </a:buClr>
              <a:tabLst>
                <a:tab pos="1617663" algn="l"/>
              </a:tabLst>
            </a:pPr>
            <a:r>
              <a:rPr lang="cs-CZ" altLang="cs-CZ" sz="2400" dirty="0"/>
              <a:t>Nabízí odpovědi ano – ne</a:t>
            </a:r>
          </a:p>
          <a:p>
            <a:pPr marL="898525" lvl="2" indent="-457200">
              <a:tabLst>
                <a:tab pos="1617663" algn="l"/>
              </a:tabLst>
            </a:pPr>
            <a:r>
              <a:rPr lang="cs-CZ" altLang="cs-CZ" sz="2400" dirty="0"/>
              <a:t>Přináší jen základní informaci na položenou otázku</a:t>
            </a:r>
          </a:p>
          <a:p>
            <a:pPr marL="898525" lvl="2" indent="-457200">
              <a:tabLst>
                <a:tab pos="1617663" algn="l"/>
              </a:tabLst>
            </a:pPr>
            <a:endParaRPr lang="cs-CZ" altLang="cs-CZ" sz="2400" dirty="0"/>
          </a:p>
          <a:p>
            <a:pPr marL="898525" lvl="2" indent="-457200">
              <a:tabLst>
                <a:tab pos="1617663" algn="l"/>
              </a:tabLst>
            </a:pPr>
            <a:r>
              <a:rPr lang="cs-CZ" altLang="cs-CZ" sz="2400" dirty="0"/>
              <a:t>Typ odpovědi </a:t>
            </a:r>
            <a:r>
              <a:rPr lang="cs-CZ" altLang="cs-CZ" sz="2400" b="1" i="1" dirty="0"/>
              <a:t>neumím se vyjádřit, nevím, neumím se rozhodnout, nedovedu posoudit</a:t>
            </a:r>
            <a:r>
              <a:rPr lang="cs-CZ" altLang="cs-CZ" sz="2400" dirty="0"/>
              <a:t> je velmi důležité</a:t>
            </a:r>
          </a:p>
          <a:p>
            <a:pPr marL="898525" lvl="2" indent="-457200">
              <a:tabLst>
                <a:tab pos="1617663" algn="l"/>
              </a:tabLst>
            </a:pPr>
            <a:r>
              <a:rPr lang="cs-CZ" altLang="cs-CZ" sz="2400" dirty="0"/>
              <a:t>Kdyby byl respondent donucen vyjádřit se ANO - NE, zkreslilo by to výsledky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3489877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Respondent má velkou volnost odpovědí</a:t>
            </a:r>
          </a:p>
          <a:p>
            <a:r>
              <a:rPr lang="cs-CZ" altLang="cs-CZ" dirty="0"/>
              <a:t>Otázka jen nasměruje, neurčuje alternativní odpovědi</a:t>
            </a:r>
          </a:p>
          <a:p>
            <a:r>
              <a:rPr lang="cs-CZ" altLang="cs-CZ" dirty="0"/>
              <a:t>Nevnucují volbu</a:t>
            </a:r>
          </a:p>
          <a:p>
            <a:r>
              <a:rPr lang="cs-CZ" altLang="cs-CZ" dirty="0"/>
              <a:t>Zdroj nových, neznámých údajů</a:t>
            </a:r>
          </a:p>
          <a:p>
            <a:r>
              <a:rPr lang="cs-CZ" altLang="cs-CZ" dirty="0"/>
              <a:t>Odpovídá se však obtížněji – časově pomalejší, náročnější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94410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Obtížně se zpracovává – dodatečně se kategorizuje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Dotazník se 20 otevřenými otázkami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Zadán 150 respondentům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Na každou položku cca. 20 možných variant odpovědí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=&gt; celkem 400 variant!!!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	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Tentýž dotazník s uzavřenými odpověďmi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cca. 5 variant na položku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Celkem 100 variant - navíc již kategorizovaných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3404565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Polouzavřené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Nabízejí nejprve alternativní odpověď</a:t>
            </a:r>
          </a:p>
          <a:p>
            <a:r>
              <a:rPr lang="cs-CZ" altLang="cs-CZ" dirty="0"/>
              <a:t>Potom žádají o vysvětlení, objasnění </a:t>
            </a:r>
          </a:p>
          <a:p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i="1" dirty="0"/>
              <a:t>Souhlasíte se zřízením speciálních škol pro nadané děti?</a:t>
            </a:r>
          </a:p>
          <a:p>
            <a:pPr lvl="1">
              <a:buFontTx/>
              <a:buNone/>
            </a:pPr>
            <a:r>
              <a:rPr lang="cs-CZ" altLang="cs-CZ" i="1" dirty="0"/>
              <a:t>Ano – ne. Pokud ano, proč? …………..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194420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A888-C714-4887-9C8A-FAFE3D04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Škálované</a:t>
            </a:r>
            <a:r>
              <a:rPr lang="cs-CZ" dirty="0"/>
              <a:t> položky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087E7-86CD-4924-8D35-A690CA60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lvl="1"/>
            <a:r>
              <a:rPr lang="cs-CZ" altLang="cs-CZ" sz="3000" dirty="0"/>
              <a:t>Význam lichých počtů (</a:t>
            </a:r>
            <a:r>
              <a:rPr lang="cs-CZ" altLang="cs-CZ" sz="3000" dirty="0" err="1"/>
              <a:t>Likertova</a:t>
            </a:r>
            <a:r>
              <a:rPr lang="cs-CZ" altLang="cs-CZ" sz="3000" dirty="0"/>
              <a:t> škála)</a:t>
            </a:r>
          </a:p>
        </p:txBody>
      </p:sp>
    </p:spTree>
    <p:extLst>
      <p:ext uri="{BB962C8B-B14F-4D97-AF65-F5344CB8AC3E}">
        <p14:creationId xmlns:p14="http://schemas.microsoft.com/office/powerpoint/2010/main" val="404806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B7A37-CDD8-4CA7-8DAE-5ACE234F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E36D0-7C18-445F-ACCA-0B49AEA14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3600" dirty="0"/>
              <a:t>1. </a:t>
            </a:r>
            <a:r>
              <a:rPr lang="cs-CZ" altLang="cs-CZ" sz="3600" dirty="0"/>
              <a:t>Věnujte velkou pozornost každému slovu v položce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i="1" dirty="0"/>
              <a:t>Kolik šálků kávy vypijete za den?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		1	2	3	4	5 a více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 dirty="0">
              <a:solidFill>
                <a:srgbClr val="FF33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/>
              <a:t>Co je na této položce chybně?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Šálek kávy nevyjadřuje intenzitu kávy (pro výpočet množství kofeinu nevhodné).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Nejednoznačnost: Co když pije i v noci (zkouškové období)?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Sezónnost: Co když o prázdninách nepije?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96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86F8B-3886-4F43-A97E-F921A350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A3254-3E14-40B0-AB8C-BC654419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3600" dirty="0"/>
              <a:t>2. Formulujte jasné otázky/položky </a:t>
            </a:r>
          </a:p>
          <a:p>
            <a:pPr marL="228600" lvl="1"/>
            <a:endParaRPr lang="cs-CZ" altLang="cs-CZ" sz="2800" dirty="0"/>
          </a:p>
          <a:p>
            <a:pPr marL="228600" lvl="1"/>
            <a:r>
              <a:rPr lang="cs-CZ" altLang="cs-CZ" sz="2800" dirty="0"/>
              <a:t>Terminologie</a:t>
            </a:r>
          </a:p>
          <a:p>
            <a:pPr marL="228600" lvl="1"/>
            <a:r>
              <a:rPr lang="cs-CZ" altLang="cs-CZ" sz="2800" dirty="0"/>
              <a:t>Respondenti budou rozumět stejným způsobem</a:t>
            </a:r>
          </a:p>
          <a:p>
            <a:pPr marL="228600" lvl="1"/>
            <a:r>
              <a:rPr lang="cs-CZ" altLang="cs-CZ" sz="2800" dirty="0"/>
              <a:t>Jasná otázka pro autora dotazníku nemusí být jasná pro respondenty</a:t>
            </a:r>
          </a:p>
          <a:p>
            <a:pPr marL="228600" lvl="1"/>
            <a:endParaRPr lang="cs-CZ" altLang="cs-CZ" sz="2800" dirty="0"/>
          </a:p>
          <a:p>
            <a:pPr marL="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723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86F8B-3886-4F43-A97E-F921A350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A3254-3E14-40B0-AB8C-BC654419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altLang="cs-CZ" sz="3600" dirty="0"/>
              <a:t>2. Formulujte jasné otázky/položky </a:t>
            </a:r>
          </a:p>
          <a:p>
            <a:pPr marL="228600" lvl="1"/>
            <a:endParaRPr lang="cs-CZ" altLang="cs-CZ" sz="2800" dirty="0"/>
          </a:p>
          <a:p>
            <a:pPr marL="0" lvl="1" indent="0">
              <a:buNone/>
            </a:pPr>
            <a:r>
              <a:rPr lang="cs-CZ" altLang="cs-CZ" sz="2800" dirty="0"/>
              <a:t>Jakou podlahovou krytinu používáte?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Vinyl, PVC (lino)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Přírodní linoleum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Přírodní </a:t>
            </a:r>
            <a:r>
              <a:rPr lang="cs-CZ" altLang="cs-CZ" sz="2800" dirty="0" err="1"/>
              <a:t>marmoleum</a:t>
            </a:r>
            <a:endParaRPr lang="cs-CZ" altLang="cs-CZ" sz="2800" dirty="0"/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Parkety, dřevo korek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Dlažba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Lamino</a:t>
            </a:r>
          </a:p>
          <a:p>
            <a:pPr marL="514350" lvl="1" indent="-514350">
              <a:buFont typeface="+mj-lt"/>
              <a:buAutoNum type="alphaLcParenR"/>
            </a:pPr>
            <a:r>
              <a:rPr lang="cs-CZ" altLang="cs-CZ" sz="2800" dirty="0"/>
              <a:t>Koberec</a:t>
            </a:r>
          </a:p>
          <a:p>
            <a:pPr marL="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34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C7BD6-8437-4BC8-B782-4549E99FE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B81C1-9839-4CAF-8ECD-56D0D0CC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3200" dirty="0"/>
              <a:t>Písemné kladení otázek a zjišťování písemných odpovědí</a:t>
            </a:r>
          </a:p>
          <a:p>
            <a:pPr>
              <a:lnSpc>
                <a:spcPct val="80000"/>
              </a:lnSpc>
            </a:pP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dirty="0"/>
              <a:t>Hromadné získávání údajů</a:t>
            </a:r>
          </a:p>
          <a:p>
            <a:pPr>
              <a:lnSpc>
                <a:spcPct val="80000"/>
              </a:lnSpc>
            </a:pP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dirty="0"/>
              <a:t>Zdánlivě lehká metoda =&gt; mnoho špatných dotazníků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73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86F8B-3886-4F43-A97E-F921A350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A3254-3E14-40B0-AB8C-BC654419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altLang="cs-CZ" sz="3600" dirty="0"/>
              <a:t>2. Formulujte jasné otázky/položky </a:t>
            </a:r>
          </a:p>
          <a:p>
            <a:pPr marL="228600" lvl="1"/>
            <a:endParaRPr lang="cs-CZ" altLang="cs-CZ" sz="2800" dirty="0"/>
          </a:p>
          <a:p>
            <a:pPr marL="0" lvl="1" indent="0">
              <a:buNone/>
            </a:pPr>
            <a:r>
              <a:rPr lang="cs-CZ" altLang="cs-CZ" sz="2800" dirty="0"/>
              <a:t>Jak často jíte luštěniny?</a:t>
            </a:r>
          </a:p>
          <a:p>
            <a:pPr marL="0" lvl="1" indent="0">
              <a:buNone/>
            </a:pPr>
            <a:endParaRPr lang="cs-CZ" altLang="cs-CZ" sz="2800" dirty="0"/>
          </a:p>
          <a:p>
            <a:pPr marL="0" lvl="1" indent="0">
              <a:buNone/>
            </a:pPr>
            <a:endParaRPr lang="cs-CZ" altLang="cs-CZ" sz="2800" dirty="0"/>
          </a:p>
          <a:p>
            <a:pPr marL="0" lvl="1" indent="0">
              <a:buNone/>
            </a:pPr>
            <a:endParaRPr lang="cs-CZ" altLang="cs-CZ" sz="2800" dirty="0"/>
          </a:p>
          <a:p>
            <a:pPr marL="0" lvl="1" indent="0">
              <a:buNone/>
            </a:pPr>
            <a:endParaRPr lang="cs-CZ" altLang="cs-CZ" sz="2800" dirty="0"/>
          </a:p>
          <a:p>
            <a:pPr marL="0" lvl="1" indent="0" algn="r">
              <a:buNone/>
            </a:pPr>
            <a:endParaRPr lang="cs-CZ" altLang="cs-CZ" sz="2800" i="1" dirty="0"/>
          </a:p>
          <a:p>
            <a:pPr marL="0" lvl="1" indent="0" algn="r">
              <a:buNone/>
            </a:pPr>
            <a:r>
              <a:rPr lang="cs-CZ" altLang="cs-CZ" sz="2800" i="1" dirty="0"/>
              <a:t>SZZ: Co je košťálová zelenina? Jaké druhy vína znáte?</a:t>
            </a:r>
          </a:p>
          <a:p>
            <a:pPr marL="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441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A3E9-2A5B-43FC-91C8-CB686A5E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0E323-7D6C-4211-B9CA-3475B179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3600" dirty="0"/>
              <a:t>3. Příliš široké znění vede k příliš volným odpovědím</a:t>
            </a:r>
          </a:p>
          <a:p>
            <a:pPr lvl="1">
              <a:buFontTx/>
              <a:buNone/>
            </a:pPr>
            <a:endParaRPr lang="cs-CZ" altLang="cs-CZ" dirty="0"/>
          </a:p>
          <a:p>
            <a:pPr marL="228600" lvl="1">
              <a:buFontTx/>
              <a:buNone/>
            </a:pPr>
            <a:endParaRPr lang="cs-CZ" altLang="cs-CZ" sz="2800" dirty="0"/>
          </a:p>
          <a:p>
            <a:pPr marL="228600" lvl="1">
              <a:buFontTx/>
              <a:buNone/>
            </a:pPr>
            <a:r>
              <a:rPr lang="cs-CZ" altLang="cs-CZ" sz="2800" dirty="0"/>
              <a:t>Jaký je váš názor na profesní organizaci nutričních terapeutů?</a:t>
            </a:r>
          </a:p>
          <a:p>
            <a:pPr marL="228600" lvl="1">
              <a:buFontTx/>
              <a:buNone/>
            </a:pPr>
            <a:endParaRPr lang="cs-CZ" altLang="cs-CZ" sz="2800" dirty="0"/>
          </a:p>
          <a:p>
            <a:pPr marL="914400" lvl="2" indent="-457200"/>
            <a:r>
              <a:rPr lang="cs-CZ" altLang="cs-CZ" sz="2400" dirty="0"/>
              <a:t>Jaká profesní organizace NT je dotazována?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72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320D9-C89B-4D17-80B2-18B006F7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95FAA-8C1D-4AFC-B042-09558C347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3600" dirty="0"/>
              <a:t>4. Výrazy  </a:t>
            </a:r>
          </a:p>
          <a:p>
            <a:pPr>
              <a:buFontTx/>
              <a:buNone/>
            </a:pPr>
            <a:r>
              <a:rPr lang="cs-CZ" altLang="cs-CZ" i="1" dirty="0"/>
              <a:t>		Několik, průměrně, obyčejně, někdy</a:t>
            </a:r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Respondenti tyto výrazy interpretují různě. Snaha se jim vyhnout.</a:t>
            </a:r>
          </a:p>
          <a:p>
            <a:pPr>
              <a:buFontTx/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dirty="0"/>
              <a:t>Kolik hodin průměrně týdně strávíte v práci?</a:t>
            </a:r>
          </a:p>
          <a:p>
            <a:pPr lvl="1"/>
            <a:r>
              <a:rPr lang="cs-CZ" dirty="0"/>
              <a:t>Část respondentů udělá součet hodin za týden.</a:t>
            </a:r>
          </a:p>
          <a:p>
            <a:pPr lvl="1"/>
            <a:r>
              <a:rPr lang="cs-CZ" dirty="0"/>
              <a:t>Část respondentů udělá průměr hodin strávených za ten. </a:t>
            </a:r>
          </a:p>
        </p:txBody>
      </p:sp>
    </p:spTree>
    <p:extLst>
      <p:ext uri="{BB962C8B-B14F-4D97-AF65-F5344CB8AC3E}">
        <p14:creationId xmlns:p14="http://schemas.microsoft.com/office/powerpoint/2010/main" val="4011854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F5681-9DAD-4384-94C2-0410737E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B69E2-3A34-477B-A710-DC66CF873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3600" dirty="0"/>
              <a:t>5. Vyhněte se dvojitým otázkám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altLang="cs-CZ" sz="2400" dirty="0"/>
              <a:t>Nutriční terapeutky a terapeuti pracující v nemocnici jsou povinni dodržovat hygienická pravidla daná legislativou a proto nemohou nabízet stravování formou švédských stolů.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/>
              <a:t>				S</a:t>
            </a:r>
            <a:r>
              <a:rPr lang="cs-CZ" altLang="cs-CZ" sz="2400" i="1" dirty="0"/>
              <a:t>ouhlasím – Nesouhlasím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b="1" i="1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4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/>
              <a:t>Respondent může odpovídat pouze na jednu část věty.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432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61766-9F01-43DC-A186-06C5F0BB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90F5B-E31C-486D-ACBA-E706F18A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FontTx/>
              <a:buNone/>
            </a:pPr>
            <a:r>
              <a:rPr lang="cs-CZ" altLang="cs-CZ" sz="3600" dirty="0"/>
              <a:t>6. Dávejte jen takové otázky, na které respondenti dovedou odpovědět.</a:t>
            </a:r>
          </a:p>
          <a:p>
            <a:endParaRPr lang="cs-CZ" altLang="cs-CZ" sz="3600" dirty="0"/>
          </a:p>
          <a:p>
            <a:pPr marL="0" indent="0">
              <a:buNone/>
            </a:pPr>
            <a:r>
              <a:rPr lang="cs-CZ" altLang="cs-CZ" dirty="0"/>
              <a:t>Zohlednit v</a:t>
            </a:r>
            <a:r>
              <a:rPr lang="cs-CZ" altLang="cs-CZ" sz="2800" dirty="0"/>
              <a:t>zdělání, věk, kognitivní schopnosti, aj.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dirty="0"/>
              <a:t>Klasický problém je u FFQ:</a:t>
            </a:r>
          </a:p>
          <a:p>
            <a:pPr lvl="1"/>
            <a:r>
              <a:rPr lang="cs-CZ" altLang="cs-CZ" dirty="0"/>
              <a:t>Jak často jste jedl/a v posledních 3 měsících kedlubny a ředkvičky v porci 50 g?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143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86338-CB0F-4F75-8A5B-6ACA4F31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5B6A0-1CAF-45BF-B8E8-AFF5FC76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3600" dirty="0"/>
              <a:t>7. Otázky musí být pro respondenty smysluplné</a:t>
            </a:r>
          </a:p>
          <a:p>
            <a:pPr marL="0" lvl="1" indent="0">
              <a:buNone/>
            </a:pPr>
            <a:endParaRPr lang="cs-CZ" altLang="cs-CZ" dirty="0"/>
          </a:p>
          <a:p>
            <a:pPr marL="0" lvl="1" indent="0">
              <a:buNone/>
            </a:pPr>
            <a:r>
              <a:rPr lang="cs-CZ" altLang="cs-CZ" sz="2800" dirty="0"/>
              <a:t>Když dáte otázky, ke kterým nemají vztah, nebo nevidí vztah k tématu dotazníku, odpoví povrchně.</a:t>
            </a:r>
          </a:p>
          <a:p>
            <a:pPr marL="0" lvl="1" indent="0">
              <a:buNone/>
            </a:pPr>
            <a:endParaRPr lang="cs-CZ" altLang="cs-CZ" sz="2800" dirty="0"/>
          </a:p>
          <a:p>
            <a:pPr marL="0" lvl="1" indent="0">
              <a:buNone/>
            </a:pPr>
            <a:r>
              <a:rPr lang="cs-CZ" altLang="cs-CZ" sz="2800" dirty="0"/>
              <a:t>Dotaz na spánek v nutričním dotazníku (</a:t>
            </a:r>
            <a:r>
              <a:rPr lang="cs-CZ" altLang="cs-CZ" sz="2800" dirty="0" err="1"/>
              <a:t>rMEQ</a:t>
            </a:r>
            <a:r>
              <a:rPr lang="cs-CZ" altLang="cs-CZ" sz="2800" dirty="0"/>
              <a:t>).</a:t>
            </a:r>
          </a:p>
          <a:p>
            <a:pPr marL="914400" lvl="2" indent="-457200"/>
            <a:r>
              <a:rPr lang="cs-CZ" altLang="cs-CZ" sz="2400" dirty="0"/>
              <a:t>Odborník: Kvalita spánku ovlivňuje složení těla.</a:t>
            </a:r>
          </a:p>
          <a:p>
            <a:pPr marL="914400" lvl="2" indent="-457200"/>
            <a:r>
              <a:rPr lang="cs-CZ" altLang="cs-CZ" sz="2400" dirty="0"/>
              <a:t>Bez vysvětlení respondent nevidí smysl škály </a:t>
            </a:r>
            <a:r>
              <a:rPr lang="cs-CZ" altLang="cs-CZ" sz="2400" dirty="0" err="1"/>
              <a:t>rMEQ</a:t>
            </a:r>
            <a:r>
              <a:rPr lang="cs-CZ" altLang="cs-CZ" sz="2400" dirty="0"/>
              <a:t> v nutričním dotazníku.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756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75ADD-4167-41BB-A582-C9E97AC5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FCBA6-78BA-457F-9A91-3B2850799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3600" dirty="0"/>
              <a:t>8. Tvořte jednoduché otázky</a:t>
            </a:r>
          </a:p>
          <a:p>
            <a:endParaRPr lang="cs-CZ" altLang="cs-CZ" sz="3600" b="1" dirty="0"/>
          </a:p>
          <a:p>
            <a:pPr marL="266700" lvl="1"/>
            <a:r>
              <a:rPr lang="cs-CZ" altLang="cs-CZ" sz="2800" dirty="0"/>
              <a:t>Otázky mají být lehce pochopitelné, lehce </a:t>
            </a:r>
            <a:r>
              <a:rPr lang="cs-CZ" altLang="cs-CZ" sz="2800" dirty="0" err="1"/>
              <a:t>zodpovídatelné</a:t>
            </a:r>
            <a:endParaRPr lang="cs-CZ" altLang="cs-CZ" sz="2800" dirty="0"/>
          </a:p>
          <a:p>
            <a:pPr marL="266700"/>
            <a:endParaRPr lang="cs-CZ" altLang="cs-CZ" sz="3200" dirty="0"/>
          </a:p>
          <a:p>
            <a:pPr marL="266700" lvl="1"/>
            <a:r>
              <a:rPr lang="cs-CZ" altLang="cs-CZ" sz="2800" dirty="0"/>
              <a:t>Dlouhým jde hůře rozumět</a:t>
            </a:r>
          </a:p>
          <a:p>
            <a:pPr marL="266700" lvl="1"/>
            <a:r>
              <a:rPr lang="cs-CZ" altLang="cs-CZ" sz="2800" dirty="0"/>
              <a:t>Znechucují respondenty</a:t>
            </a:r>
          </a:p>
          <a:p>
            <a:pPr marL="266700" lvl="1"/>
            <a:r>
              <a:rPr lang="cs-CZ" altLang="cs-CZ" sz="2800" dirty="0"/>
              <a:t>Zpomalují vyplňování dotazníku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1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4BE85-C1CC-462A-BF37-82B7DB32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2243D-1305-47C2-8FDC-249EE46C6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altLang="cs-CZ" sz="3600" dirty="0"/>
              <a:t>9. Vyhněte se záporným výrazům</a:t>
            </a:r>
          </a:p>
          <a:p>
            <a:pPr marL="266700" lvl="1">
              <a:tabLst>
                <a:tab pos="987425" algn="l"/>
              </a:tabLst>
            </a:pPr>
            <a:endParaRPr lang="cs-CZ" altLang="cs-CZ" sz="2800" dirty="0"/>
          </a:p>
          <a:p>
            <a:pPr marL="266700" lvl="1">
              <a:tabLst>
                <a:tab pos="987425" algn="l"/>
              </a:tabLst>
            </a:pPr>
            <a:r>
              <a:rPr lang="cs-CZ" altLang="cs-CZ" sz="2800" dirty="0"/>
              <a:t>Často se přehlédnou (VŠ test)</a:t>
            </a:r>
          </a:p>
          <a:p>
            <a:pPr marL="266700" lvl="1">
              <a:tabLst>
                <a:tab pos="987425" algn="l"/>
              </a:tabLst>
            </a:pPr>
            <a:r>
              <a:rPr lang="cs-CZ" altLang="cs-CZ" sz="2800" dirty="0"/>
              <a:t>Často se nesprávně interpretují (neporozumění)</a:t>
            </a:r>
          </a:p>
          <a:p>
            <a:pPr marL="266700" lvl="2">
              <a:buFontTx/>
              <a:buNone/>
              <a:tabLst>
                <a:tab pos="987425" algn="l"/>
              </a:tabLst>
            </a:pPr>
            <a:r>
              <a:rPr lang="cs-CZ" altLang="cs-CZ" sz="2400" dirty="0"/>
              <a:t>		Uzeniny nejsou mými oblíbenými potravinami.      </a:t>
            </a:r>
          </a:p>
          <a:p>
            <a:pPr marL="266700" lvl="2">
              <a:buFontTx/>
              <a:buNone/>
              <a:tabLst>
                <a:tab pos="987425" algn="l"/>
              </a:tabLst>
            </a:pPr>
            <a:r>
              <a:rPr lang="cs-CZ" altLang="cs-CZ" sz="2400" i="1" dirty="0"/>
              <a:t>		Souhlasím – Nesouhlasím</a:t>
            </a:r>
          </a:p>
          <a:p>
            <a:pPr marL="266700" lvl="2">
              <a:buFontTx/>
              <a:buNone/>
              <a:tabLst>
                <a:tab pos="987425" algn="l"/>
              </a:tabLst>
            </a:pPr>
            <a:endParaRPr lang="cs-CZ" altLang="cs-CZ" sz="2400" dirty="0"/>
          </a:p>
          <a:p>
            <a:pPr marL="266700" lvl="1">
              <a:tabLst>
                <a:tab pos="987425" algn="l"/>
              </a:tabLst>
            </a:pPr>
            <a:r>
              <a:rPr lang="cs-CZ" altLang="cs-CZ" sz="2800" dirty="0"/>
              <a:t>Pokud je nutné použít záporné slovo, zvýrazněte ho tiskem</a:t>
            </a:r>
          </a:p>
          <a:p>
            <a:pPr marL="266700" lvl="1">
              <a:tabLst>
                <a:tab pos="987425" algn="l"/>
              </a:tabLst>
            </a:pPr>
            <a:r>
              <a:rPr lang="cs-CZ" altLang="cs-CZ" sz="2800" dirty="0"/>
              <a:t>Zcela vylučte dvojitý zápor</a:t>
            </a:r>
          </a:p>
          <a:p>
            <a:pPr marL="266700" lvl="2">
              <a:buFontTx/>
              <a:buNone/>
              <a:tabLst>
                <a:tab pos="987425" algn="l"/>
              </a:tabLst>
            </a:pPr>
            <a:r>
              <a:rPr lang="cs-CZ" altLang="cs-CZ" sz="2400" dirty="0"/>
              <a:t>		</a:t>
            </a:r>
            <a:r>
              <a:rPr lang="cs-CZ" altLang="cs-CZ" sz="2400" u="sng" dirty="0"/>
              <a:t>Ne</a:t>
            </a:r>
            <a:r>
              <a:rPr lang="cs-CZ" altLang="cs-CZ" sz="2400" dirty="0"/>
              <a:t>domnívám se, že jsou nutriční terapeutky/terapeuti </a:t>
            </a:r>
            <a:r>
              <a:rPr lang="cs-CZ" altLang="cs-CZ" sz="2400" u="sng" dirty="0"/>
              <a:t>ne</a:t>
            </a:r>
            <a:r>
              <a:rPr lang="cs-CZ" altLang="cs-CZ" sz="2400" dirty="0"/>
              <a:t>respektovaní. </a:t>
            </a:r>
          </a:p>
          <a:p>
            <a:pPr marL="266700" lvl="2">
              <a:buFontTx/>
              <a:buNone/>
              <a:tabLst>
                <a:tab pos="987425" algn="l"/>
              </a:tabLst>
            </a:pPr>
            <a:r>
              <a:rPr lang="cs-CZ" altLang="cs-CZ" sz="2400" i="1" dirty="0"/>
              <a:t>		Ano – 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446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841C3-2352-45C8-918E-4AE30695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A6CD1-50F2-4474-8440-15DF54EC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altLang="cs-CZ" dirty="0"/>
              <a:t>10. Vyhýbejte se otázkám, které vzbuzují předpojatost</a:t>
            </a:r>
          </a:p>
          <a:p>
            <a:pPr lvl="1"/>
            <a:endParaRPr lang="cs-CZ" altLang="cs-CZ" sz="2000" dirty="0"/>
          </a:p>
          <a:p>
            <a:r>
              <a:rPr lang="cs-CZ" altLang="cs-CZ" dirty="0"/>
              <a:t>Týkají se obvykle nějaké osoby nebo instituce</a:t>
            </a:r>
          </a:p>
          <a:p>
            <a:pPr>
              <a:buNone/>
            </a:pPr>
            <a:r>
              <a:rPr lang="cs-CZ" altLang="cs-CZ" sz="2000" dirty="0"/>
              <a:t>	</a:t>
            </a:r>
            <a:r>
              <a:rPr lang="cs-CZ" altLang="cs-CZ" sz="2400" dirty="0"/>
              <a:t>Souhlasíte nebo nesouhlasíte s návrhem vašeho vedoucího? Ano – ne</a:t>
            </a:r>
          </a:p>
          <a:p>
            <a:pPr>
              <a:buNone/>
            </a:pPr>
            <a:endParaRPr lang="cs-CZ" altLang="cs-CZ" sz="2000" dirty="0"/>
          </a:p>
          <a:p>
            <a:r>
              <a:rPr lang="cs-CZ" altLang="cs-CZ" dirty="0"/>
              <a:t>Na některé otázky respondent odpovídá tak, jak je to společensky žádoucí, i když je dotazník anonymní.</a:t>
            </a:r>
          </a:p>
          <a:p>
            <a:pPr marL="444500" lvl="1">
              <a:buNone/>
            </a:pPr>
            <a:r>
              <a:rPr lang="cs-CZ" altLang="cs-CZ" dirty="0"/>
              <a:t>Zesměšňuje některý kolega své pacienty na oddělení? Ano – ne</a:t>
            </a:r>
          </a:p>
          <a:p>
            <a:pPr marL="444500" lvl="1">
              <a:buNone/>
            </a:pPr>
            <a:r>
              <a:rPr lang="cs-CZ" altLang="cs-CZ" dirty="0"/>
              <a:t>	Možné řešení (mimo přeformulování otázky): </a:t>
            </a:r>
            <a:r>
              <a:rPr lang="cs-CZ" altLang="cs-CZ" dirty="0" err="1"/>
              <a:t>Přeformulace</a:t>
            </a:r>
            <a:r>
              <a:rPr lang="cs-CZ" altLang="cs-CZ" dirty="0"/>
              <a:t> odpovědí</a:t>
            </a:r>
          </a:p>
          <a:p>
            <a:pPr marL="444500" lvl="1">
              <a:buNone/>
            </a:pPr>
            <a:r>
              <a:rPr lang="cs-CZ" altLang="cs-CZ" dirty="0"/>
              <a:t>		ano – někdy ano, někdy ne – záleží to na situaci – 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509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F8FCE-9BE5-497A-8103-1012763AE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tvorby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E7C04-3513-4FB2-B9F9-BDAB3C8F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Existující škála přeložená do češtiny a validovaná pro stejnou cílovou populaci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Existující škála přeložená do češtiny a validovaná pro jinou cílovou populaci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Existující škála nepřeložená do češtiny a validovaná pro jinou cílovou populaci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Modifikace existujících škál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Tvorba vlastní škály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42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AF1C5-F8DE-4121-8730-43927D3CD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34A32-0FA9-4829-87AD-EB4B41242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RESPONDENT 			Osoba, která dotazník vyplňuje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POLOŽKY 				Jednotlivé prvky dotazníku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ADMINISTRACE 			Způsob zadávání dotazníku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NÁVRATNOST DOTAZNÍKU	Response </a:t>
            </a:r>
            <a:r>
              <a:rPr lang="cs-CZ" altLang="cs-CZ" dirty="0" err="1"/>
              <a:t>rate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64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69906-3E26-4BC6-915E-0BFD90C99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Existující škála přeložená do češtiny a validovaná pro stejnou cílovou populaci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0E3C6-14DA-4AF3-A6D5-5B2D8F653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cíl</a:t>
            </a:r>
          </a:p>
          <a:p>
            <a:r>
              <a:rPr lang="cs-CZ" dirty="0"/>
              <a:t>Zajistí sběr validních dat a následnou </a:t>
            </a:r>
            <a:r>
              <a:rPr lang="cs-CZ" dirty="0" err="1"/>
              <a:t>komparovatelnost</a:t>
            </a:r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Vzdělání – škála odpovědí dle ISCED</a:t>
            </a:r>
          </a:p>
          <a:p>
            <a:pPr lvl="1"/>
            <a:r>
              <a:rPr lang="cs-CZ" dirty="0"/>
              <a:t>Zaměstnání – Kódování a </a:t>
            </a:r>
            <a:r>
              <a:rPr lang="cs-CZ" dirty="0" err="1"/>
              <a:t>grouping</a:t>
            </a:r>
            <a:r>
              <a:rPr lang="cs-CZ" dirty="0"/>
              <a:t> dle ISCO</a:t>
            </a:r>
          </a:p>
          <a:p>
            <a:pPr lvl="1"/>
            <a:r>
              <a:rPr lang="cs-CZ" dirty="0"/>
              <a:t>Pohybová aktivita – kompletní škála IPAQ</a:t>
            </a:r>
          </a:p>
        </p:txBody>
      </p:sp>
    </p:spTree>
    <p:extLst>
      <p:ext uri="{BB962C8B-B14F-4D97-AF65-F5344CB8AC3E}">
        <p14:creationId xmlns:p14="http://schemas.microsoft.com/office/powerpoint/2010/main" val="1117266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11009-CEE9-46A7-AFEB-C78A3A51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Existující škála přeložená do češtiny a validovaná pro jinou cílovou populaci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B4313-AE79-41DF-AA29-80DCD3B58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Jiná populace:</a:t>
            </a:r>
          </a:p>
          <a:p>
            <a:pPr lvl="1"/>
            <a:r>
              <a:rPr lang="cs-CZ" dirty="0"/>
              <a:t>Jiná věková kategorie</a:t>
            </a:r>
          </a:p>
          <a:p>
            <a:pPr lvl="1"/>
            <a:r>
              <a:rPr lang="cs-CZ" dirty="0"/>
              <a:t>Těhotné</a:t>
            </a:r>
          </a:p>
          <a:p>
            <a:pPr lvl="1"/>
            <a:r>
              <a:rPr lang="cs-CZ" dirty="0"/>
              <a:t>Jiné vzdělání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r>
              <a:rPr lang="cs-CZ" dirty="0"/>
              <a:t>Součást pilotáže by měl být i validační proces.</a:t>
            </a:r>
          </a:p>
        </p:txBody>
      </p:sp>
    </p:spTree>
    <p:extLst>
      <p:ext uri="{BB962C8B-B14F-4D97-AF65-F5344CB8AC3E}">
        <p14:creationId xmlns:p14="http://schemas.microsoft.com/office/powerpoint/2010/main" val="508059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90F25-BD4D-4B89-A82E-874AD55F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Existující škála nepřeložená do češtiny a validovaná pro jinou cílovou populaci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98F2C-2063-4F48-8B99-B6D9570E7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Zahraničí = jiný sociokulturní kontext = jiná cílová populace</a:t>
            </a:r>
          </a:p>
          <a:p>
            <a:r>
              <a:rPr lang="cs-CZ" dirty="0"/>
              <a:t>Překlad</a:t>
            </a:r>
          </a:p>
          <a:p>
            <a:pPr lvl="1"/>
            <a:r>
              <a:rPr lang="cs-CZ" dirty="0"/>
              <a:t>Dvojitý zpětný překlad (profi)</a:t>
            </a:r>
          </a:p>
          <a:p>
            <a:pPr lvl="1"/>
            <a:r>
              <a:rPr lang="cs-CZ" dirty="0"/>
              <a:t>Důraz na správnou terminologii</a:t>
            </a:r>
          </a:p>
          <a:p>
            <a:r>
              <a:rPr lang="cs-CZ" dirty="0"/>
              <a:t>Potřeba validace</a:t>
            </a:r>
          </a:p>
        </p:txBody>
      </p:sp>
    </p:spTree>
    <p:extLst>
      <p:ext uri="{BB962C8B-B14F-4D97-AF65-F5344CB8AC3E}">
        <p14:creationId xmlns:p14="http://schemas.microsoft.com/office/powerpoint/2010/main" val="1001980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CA376-1430-4184-B301-11EA7F27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Modifikace existujících škál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13338-D491-4C4D-831E-851A56C26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Modifikací se ztrácí přirozeně validita škály (nutnost opakovat)</a:t>
            </a:r>
          </a:p>
          <a:p>
            <a:r>
              <a:rPr lang="cs-CZ" dirty="0"/>
              <a:t>Problematická </a:t>
            </a:r>
            <a:r>
              <a:rPr lang="cs-CZ" dirty="0" err="1"/>
              <a:t>komparovatelnost</a:t>
            </a:r>
            <a:endParaRPr lang="cs-CZ" dirty="0"/>
          </a:p>
          <a:p>
            <a:endParaRPr lang="cs-CZ" dirty="0"/>
          </a:p>
          <a:p>
            <a:r>
              <a:rPr lang="cs-CZ" dirty="0"/>
              <a:t>Materiální deprivace </a:t>
            </a:r>
          </a:p>
          <a:p>
            <a:pPr lvl="1"/>
            <a:r>
              <a:rPr lang="cs-CZ" dirty="0"/>
              <a:t>Indikátor míry materiální deprivace je v současné době definován jako podíl osob, který čelí nedostatku v nejméně 4 z 9 následujících položek, které si domácnost nemůže z finančních důvodů dovolit:</a:t>
            </a:r>
            <a:br>
              <a:rPr lang="cs-CZ" dirty="0"/>
            </a:br>
            <a:r>
              <a:rPr lang="cs-CZ" b="1" dirty="0"/>
              <a:t>1. Zaplatit neočekávaný výdaj ve výši několika tis. Kč (10 200 pro rok 2018).</a:t>
            </a:r>
            <a:br>
              <a:rPr lang="cs-CZ" b="1" dirty="0"/>
            </a:br>
            <a:r>
              <a:rPr lang="cs-CZ" dirty="0"/>
              <a:t>2. Jíst maso, drůbež nebo ryby (nebo jejich vegetariánské náhražky) každý druhý den.</a:t>
            </a:r>
            <a:br>
              <a:rPr lang="cs-CZ" dirty="0"/>
            </a:br>
            <a:r>
              <a:rPr lang="cs-CZ" dirty="0"/>
              <a:t>3. Dostatečně vytápět byt.</a:t>
            </a:r>
            <a:br>
              <a:rPr lang="cs-CZ" dirty="0"/>
            </a:br>
            <a:r>
              <a:rPr lang="cs-CZ" b="1" dirty="0"/>
              <a:t>4. Zaplatit ročně všem členům domácnosti alespoň týdenní dovolenou mimo domov.</a:t>
            </a:r>
            <a:br>
              <a:rPr lang="cs-CZ" b="1" dirty="0"/>
            </a:br>
            <a:r>
              <a:rPr lang="cs-CZ" dirty="0"/>
              <a:t>5. Mít pračku.</a:t>
            </a:r>
            <a:br>
              <a:rPr lang="cs-CZ" dirty="0"/>
            </a:br>
            <a:r>
              <a:rPr lang="cs-CZ" dirty="0"/>
              <a:t>6. Vlastnit barevnou televizi.</a:t>
            </a:r>
            <a:br>
              <a:rPr lang="cs-CZ" dirty="0"/>
            </a:br>
            <a:r>
              <a:rPr lang="cs-CZ" dirty="0"/>
              <a:t>7. Mít telefon.</a:t>
            </a:r>
            <a:br>
              <a:rPr lang="cs-CZ" dirty="0"/>
            </a:br>
            <a:r>
              <a:rPr lang="cs-CZ" dirty="0"/>
              <a:t>8. Používat osobní automobil.</a:t>
            </a:r>
            <a:br>
              <a:rPr lang="cs-CZ" dirty="0"/>
            </a:br>
            <a:r>
              <a:rPr lang="cs-CZ" dirty="0"/>
              <a:t>9. Hradit náklady spojené s bydlením – nájemné, splátky hypotéky, platby za energie (elektřinu, teplo, plyn a vodu) a splátky ostatních půjček, úvěrů nebo leasingu.</a:t>
            </a:r>
          </a:p>
        </p:txBody>
      </p:sp>
    </p:spTree>
    <p:extLst>
      <p:ext uri="{BB962C8B-B14F-4D97-AF65-F5344CB8AC3E}">
        <p14:creationId xmlns:p14="http://schemas.microsoft.com/office/powerpoint/2010/main" val="31534691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CA376-1430-4184-B301-11EA7F27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Modifikace existujících škál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13338-D491-4C4D-831E-851A56C26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SFFQ</a:t>
            </a:r>
          </a:p>
          <a:p>
            <a:pPr lvl="1"/>
            <a:r>
              <a:rPr lang="cs-CZ" dirty="0"/>
              <a:t>Cíl analýzy definuje podobu dotazníku</a:t>
            </a:r>
          </a:p>
          <a:p>
            <a:pPr lvl="2"/>
            <a:r>
              <a:rPr lang="cs-CZ" dirty="0"/>
              <a:t>Skupiny potravin/potraviny</a:t>
            </a:r>
          </a:p>
          <a:p>
            <a:pPr lvl="2"/>
            <a:r>
              <a:rPr lang="cs-CZ" dirty="0"/>
              <a:t>Nutrienty</a:t>
            </a:r>
          </a:p>
          <a:p>
            <a:pPr lvl="2"/>
            <a:r>
              <a:rPr lang="cs-CZ" dirty="0"/>
              <a:t>Výživové vzorce</a:t>
            </a:r>
          </a:p>
          <a:p>
            <a:pPr lvl="1"/>
            <a:r>
              <a:rPr lang="cs-CZ" dirty="0"/>
              <a:t>Organizačně-technické možnosti definují rozsah dotazníku</a:t>
            </a:r>
          </a:p>
          <a:p>
            <a:pPr lvl="2"/>
            <a:r>
              <a:rPr lang="cs-CZ" dirty="0" err="1"/>
              <a:t>Plnohotnostný</a:t>
            </a:r>
            <a:r>
              <a:rPr lang="cs-CZ" dirty="0"/>
              <a:t> SFFQ vs průvodka</a:t>
            </a:r>
          </a:p>
          <a:p>
            <a:pPr lvl="1"/>
            <a:r>
              <a:rPr lang="cs-CZ" dirty="0"/>
              <a:t>Lokální/regionální potraviny</a:t>
            </a:r>
          </a:p>
          <a:p>
            <a:pPr lvl="1"/>
            <a:r>
              <a:rPr lang="cs-CZ" dirty="0" err="1"/>
              <a:t>Grouping</a:t>
            </a:r>
            <a:r>
              <a:rPr lang="cs-CZ" dirty="0"/>
              <a:t> potravin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6585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3F26F-796A-4F21-BCE4-797D8AB5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vlastní škály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5FA15-8C12-4031-A337-ACB90F53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Nikdy není první volba (literární rešerše)</a:t>
            </a:r>
          </a:p>
          <a:p>
            <a:endParaRPr lang="cs-CZ" dirty="0"/>
          </a:p>
          <a:p>
            <a:r>
              <a:rPr lang="cs-CZ" dirty="0"/>
              <a:t>Problematická </a:t>
            </a:r>
            <a:r>
              <a:rPr lang="cs-CZ" dirty="0" err="1"/>
              <a:t>komparovatelnost</a:t>
            </a:r>
            <a:endParaRPr lang="cs-CZ" dirty="0"/>
          </a:p>
          <a:p>
            <a:pPr lvl="1"/>
            <a:r>
              <a:rPr lang="cs-CZ" dirty="0"/>
              <a:t>Volba standardu</a:t>
            </a:r>
          </a:p>
          <a:p>
            <a:pPr lvl="1"/>
            <a:r>
              <a:rPr lang="cs-CZ" dirty="0"/>
              <a:t>Např. škálu otestuji u různých věkových/vzdělanostních kategorií (čtivost)</a:t>
            </a:r>
          </a:p>
          <a:p>
            <a:pPr lvl="1"/>
            <a:endParaRPr lang="cs-CZ" dirty="0"/>
          </a:p>
          <a:p>
            <a:r>
              <a:rPr lang="cs-CZ" dirty="0"/>
              <a:t>Potřeba validace</a:t>
            </a:r>
          </a:p>
        </p:txBody>
      </p:sp>
    </p:spTree>
    <p:extLst>
      <p:ext uri="{BB962C8B-B14F-4D97-AF65-F5344CB8AC3E}">
        <p14:creationId xmlns:p14="http://schemas.microsoft.com/office/powerpoint/2010/main" val="16903346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00598-5070-4681-96FC-C178A5B13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škál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8F89F-EF04-4CD7-8FB5-D7E16C1B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škála citlivá pouze na jednom ze svých krajů?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Jakou frekvenční škálu použijete pro SFFQ?</a:t>
            </a:r>
          </a:p>
        </p:txBody>
      </p:sp>
    </p:spTree>
    <p:extLst>
      <p:ext uri="{BB962C8B-B14F-4D97-AF65-F5344CB8AC3E}">
        <p14:creationId xmlns:p14="http://schemas.microsoft.com/office/powerpoint/2010/main" val="1785968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54265-FF25-40FC-A3D7-C5EC5CE6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89500-2B65-4FFC-8CB1-9C9C2AD0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Validita je platnost získaných výsledků vzhledem ke skutečnosti.</a:t>
            </a:r>
          </a:p>
          <a:p>
            <a:endParaRPr lang="cs-CZ" dirty="0"/>
          </a:p>
          <a:p>
            <a:r>
              <a:rPr lang="cs-CZ" dirty="0"/>
              <a:t>Obsahová validita odpovídá na otázku, zda test měří skutečně to, co jsme chtěli zkoumat. Například v testu inteligence chceme měřit míru nějaké obecné inteligence, ale dost možná zkoumáme jen určitou část schopností tímto testem měřenou (která s inteligencí souvisí, ale pravděpodobně ji nezachycuje v celé komplexnosti a šíři).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2856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54265-FF25-40FC-A3D7-C5EC5CE6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89500-2B65-4FFC-8CB1-9C9C2AD0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Kritériová validita označuje míru shody se stanoveným kritériem. </a:t>
            </a:r>
          </a:p>
          <a:p>
            <a:pPr lvl="1"/>
            <a:r>
              <a:rPr lang="cs-CZ" dirty="0"/>
              <a:t>Souběžná validita určuje míru shody více měření v jednom okamžiku – v tomto případě ve zhruba stejném okamžiku měříme vlastnost více různými metodami. </a:t>
            </a:r>
          </a:p>
          <a:p>
            <a:pPr lvl="1"/>
            <a:r>
              <a:rPr lang="cs-CZ" dirty="0"/>
              <a:t>Prediktivní validita určuje schopnost testu předpovídat výsledek v budoucnosti, například vysoká validita v přijímacích zkouškách na střední školu znamená, že student s dobrým výsledkem bude dosahovat dobrého studijního prospěchu.</a:t>
            </a:r>
          </a:p>
          <a:p>
            <a:r>
              <a:rPr lang="cs-CZ" dirty="0" err="1"/>
              <a:t>Konstruktová</a:t>
            </a:r>
            <a:r>
              <a:rPr lang="cs-CZ" dirty="0"/>
              <a:t> validita je míra, v níž výsledek v testu reprezentuje teoreticky stanovený konstrukt (pojem, termín apod.). </a:t>
            </a:r>
          </a:p>
          <a:p>
            <a:r>
              <a:rPr lang="cs-CZ" dirty="0"/>
              <a:t>Ekologická validita určuje využitelnost výsledků v praxi. Některý test skutečně může velmi dobře měřit nějaký hypotetický konstrukt, ale v praxi jsou jeho výsledky neuplatnitelné, nebo se v běžném životě neprojevují. To je důležité zjistit zejména při laboratorním testování.</a:t>
            </a:r>
          </a:p>
          <a:p>
            <a:r>
              <a:rPr lang="cs-CZ" dirty="0"/>
              <a:t>Inkrementální validita se používá v případě, že se jeden test skládá z více </a:t>
            </a:r>
            <a:r>
              <a:rPr lang="cs-CZ" dirty="0" err="1"/>
              <a:t>subtestů</a:t>
            </a:r>
            <a:r>
              <a:rPr lang="cs-CZ" dirty="0"/>
              <a:t> (součástí), nebo měříme jednu věc více metodami. Určuje míru zpřesnění výsledku první metody druhou metodou.</a:t>
            </a:r>
          </a:p>
        </p:txBody>
      </p:sp>
    </p:spTree>
    <p:extLst>
      <p:ext uri="{BB962C8B-B14F-4D97-AF65-F5344CB8AC3E}">
        <p14:creationId xmlns:p14="http://schemas.microsoft.com/office/powerpoint/2010/main" val="1133794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53EA3-6312-434D-A6F3-3CAD2A6A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 v nutriční epidemiologii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43CCD-A884-43F1-A260-0A84C73AB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entury Gothic" panose="020B0502020202020204" pitchFamily="34" charset="0"/>
              </a:rPr>
              <a:t>Validace dotazníků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FFQ vs záznamové metody (0,4–0,7)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Biochemické markery</a:t>
            </a:r>
          </a:p>
          <a:p>
            <a:endParaRPr lang="cs-CZ" sz="2400" dirty="0">
              <a:latin typeface="Century Gothic" panose="020B0502020202020204" pitchFamily="34" charset="0"/>
            </a:endParaRPr>
          </a:p>
          <a:p>
            <a:r>
              <a:rPr lang="cs-CZ" sz="2400" dirty="0">
                <a:latin typeface="Century Gothic" panose="020B0502020202020204" pitchFamily="34" charset="0"/>
              </a:rPr>
              <a:t>Biomarkery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Energetický příjem a značená voda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Dusík v moči a bílkoviny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Složení tuku ve stravě a v membránách </a:t>
            </a:r>
            <a:r>
              <a:rPr lang="cs-CZ" sz="2000" dirty="0" err="1">
                <a:latin typeface="Century Gothic" panose="020B0502020202020204" pitchFamily="34" charset="0"/>
              </a:rPr>
              <a:t>Erys</a:t>
            </a:r>
            <a:r>
              <a:rPr lang="cs-CZ" sz="2000" dirty="0">
                <a:latin typeface="Century Gothic" panose="020B0502020202020204" pitchFamily="34" charset="0"/>
              </a:rPr>
              <a:t>/adipocytů</a:t>
            </a:r>
          </a:p>
          <a:p>
            <a:pPr lvl="1"/>
            <a:r>
              <a:rPr lang="cs-CZ" sz="2000" dirty="0">
                <a:latin typeface="Century Gothic" panose="020B0502020202020204" pitchFamily="34" charset="0"/>
              </a:rPr>
              <a:t>Lignin a vláknina cereálií, DHBA and DHPPA</a:t>
            </a:r>
          </a:p>
          <a:p>
            <a:pPr lvl="1"/>
            <a:endParaRPr lang="cs-CZ" sz="2000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Vždy k cílové populaci!</a:t>
            </a:r>
          </a:p>
        </p:txBody>
      </p:sp>
    </p:spTree>
    <p:extLst>
      <p:ext uri="{BB962C8B-B14F-4D97-AF65-F5344CB8AC3E}">
        <p14:creationId xmlns:p14="http://schemas.microsoft.com/office/powerpoint/2010/main" val="349097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9B96C-37FF-4EA7-9DA1-264E198F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před tvorbou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864D6-FD35-41B9-8ABA-B71AE34F7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Výzkumné hypotézy</a:t>
            </a:r>
          </a:p>
          <a:p>
            <a:pPr lvl="1"/>
            <a:r>
              <a:rPr lang="cs-CZ" dirty="0"/>
              <a:t>Literární rešerše</a:t>
            </a:r>
          </a:p>
          <a:p>
            <a:pPr lvl="1"/>
            <a:r>
              <a:rPr lang="cs-CZ" dirty="0"/>
              <a:t>Observační deskriptivní studie</a:t>
            </a:r>
          </a:p>
          <a:p>
            <a:endParaRPr lang="cs-CZ" dirty="0"/>
          </a:p>
          <a:p>
            <a:r>
              <a:rPr lang="cs-CZ" dirty="0"/>
              <a:t>Validované škály</a:t>
            </a:r>
          </a:p>
          <a:p>
            <a:pPr lvl="1"/>
            <a:r>
              <a:rPr lang="cs-CZ" dirty="0"/>
              <a:t>Literární rešerše (cílová populace, překlad)</a:t>
            </a:r>
          </a:p>
          <a:p>
            <a:endParaRPr lang="cs-CZ" dirty="0"/>
          </a:p>
          <a:p>
            <a:r>
              <a:rPr lang="cs-CZ" dirty="0"/>
              <a:t>Zkoumaný vzorek se vztahem k cílové populaci</a:t>
            </a:r>
          </a:p>
          <a:p>
            <a:pPr lvl="1"/>
            <a:r>
              <a:rPr lang="cs-CZ" dirty="0"/>
              <a:t>Způsob komunikace</a:t>
            </a:r>
          </a:p>
          <a:p>
            <a:pPr lvl="1"/>
            <a:r>
              <a:rPr lang="cs-CZ" dirty="0"/>
              <a:t>Způsob distribuce</a:t>
            </a:r>
          </a:p>
        </p:txBody>
      </p:sp>
    </p:spTree>
    <p:extLst>
      <p:ext uri="{BB962C8B-B14F-4D97-AF65-F5344CB8AC3E}">
        <p14:creationId xmlns:p14="http://schemas.microsoft.com/office/powerpoint/2010/main" val="3723805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D26B2-DA8A-4179-8651-45EBBD22D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Atlas porcí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6EA0C-0E00-40A8-9ABB-B27EDB035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Proces identifikace velikosti porce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Proces vnímání (technické specifikace)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Konceptualizace (schopnosti respondentů)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Paměť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0" lvl="1" indent="0">
              <a:buNone/>
            </a:pPr>
            <a:r>
              <a:rPr lang="cs-CZ" sz="2200" i="1" dirty="0"/>
              <a:t>Jak provedete validaci atlasu porcí?</a:t>
            </a:r>
            <a:endParaRPr lang="cs-CZ" i="1" dirty="0"/>
          </a:p>
        </p:txBody>
      </p:sp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id="{47B923BC-30B9-4D9D-B46E-C9F825CBF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002" y="4486238"/>
            <a:ext cx="6432998" cy="237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73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D08BA-4A3D-4B41-B7E6-16C51394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A07C4-7FAD-4295-A129-FF808D9BC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Vysokou validitu mají faktografické položky</a:t>
            </a:r>
          </a:p>
          <a:p>
            <a:pPr lvl="1"/>
            <a:r>
              <a:rPr lang="cs-CZ" altLang="cs-CZ" dirty="0"/>
              <a:t>Věk, pohlaví</a:t>
            </a:r>
          </a:p>
          <a:p>
            <a:endParaRPr lang="cs-CZ" altLang="cs-CZ" dirty="0"/>
          </a:p>
          <a:p>
            <a:r>
              <a:rPr lang="cs-CZ" altLang="cs-CZ" dirty="0"/>
              <a:t>Položky vyžadující odhad nebývají přesné, je třeba údaje v mysli rekonstruovat</a:t>
            </a:r>
          </a:p>
          <a:p>
            <a:pPr lvl="1"/>
            <a:r>
              <a:rPr lang="cs-CZ" altLang="cs-CZ" dirty="0"/>
              <a:t>Kolik času věnujete týdně studiu?</a:t>
            </a:r>
          </a:p>
          <a:p>
            <a:pPr lvl="1"/>
            <a:r>
              <a:rPr lang="cs-CZ" altLang="cs-CZ" dirty="0"/>
              <a:t>Jakým způsobem jste se dozvěděli o nové knize?</a:t>
            </a:r>
          </a:p>
          <a:p>
            <a:endParaRPr lang="cs-CZ" altLang="cs-CZ" dirty="0"/>
          </a:p>
          <a:p>
            <a:r>
              <a:rPr lang="cs-CZ" altLang="cs-CZ" dirty="0"/>
              <a:t>Nižší validitu mají také položky týkající se názorů, postojů, zájmů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37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D08BA-4A3D-4B41-B7E6-16C51394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A07C4-7FAD-4295-A129-FF808D9BC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Správnost odpovědí respondentů nezáleží jen na znění otázky/položky, ale i na respondentech samotných</a:t>
            </a:r>
          </a:p>
          <a:p>
            <a:pPr lvl="1"/>
            <a:r>
              <a:rPr lang="cs-CZ" altLang="cs-CZ" dirty="0"/>
              <a:t>Někdo odpovídá pečlivě, pravdivě</a:t>
            </a:r>
          </a:p>
          <a:p>
            <a:pPr lvl="1"/>
            <a:r>
              <a:rPr lang="cs-CZ" altLang="cs-CZ" dirty="0"/>
              <a:t>Někdo k vyplňování přistupuje volně, přibarvuje si</a:t>
            </a:r>
          </a:p>
          <a:p>
            <a:pPr lvl="1"/>
            <a:r>
              <a:rPr lang="cs-CZ" altLang="cs-CZ" dirty="0"/>
              <a:t>Záměrné zkreslení (obézní, OPL)</a:t>
            </a:r>
          </a:p>
          <a:p>
            <a:pPr lvl="1"/>
            <a:endParaRPr lang="cs-CZ" altLang="cs-CZ" dirty="0"/>
          </a:p>
          <a:p>
            <a:pPr>
              <a:buNone/>
            </a:pPr>
            <a:r>
              <a:rPr lang="cs-CZ" altLang="cs-CZ" dirty="0"/>
              <a:t>Počítat s povrchním odpovídáním zejména</a:t>
            </a:r>
          </a:p>
          <a:p>
            <a:pPr lvl="1"/>
            <a:r>
              <a:rPr lang="cs-CZ" altLang="cs-CZ" dirty="0"/>
              <a:t>u neanonymních dotazníků</a:t>
            </a:r>
          </a:p>
          <a:p>
            <a:pPr lvl="1"/>
            <a:r>
              <a:rPr lang="cs-CZ" altLang="cs-CZ" dirty="0"/>
              <a:t>u anonymních, když respondent považuje dotazník za nedůležitý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3053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D08BA-4A3D-4B41-B7E6-16C51394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A07C4-7FAD-4295-A129-FF808D9BC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Lži- otázky, lži-skóre</a:t>
            </a:r>
          </a:p>
          <a:p>
            <a:r>
              <a:rPr lang="cs-CZ" altLang="cs-CZ" dirty="0"/>
              <a:t>Zaměřené na chování, které neodpovídá společenské normě, nicméně se ho lidé dopouští</a:t>
            </a:r>
          </a:p>
          <a:p>
            <a:pPr>
              <a:buFontTx/>
              <a:buNone/>
            </a:pPr>
            <a:endParaRPr lang="cs-CZ" altLang="cs-CZ" dirty="0"/>
          </a:p>
          <a:p>
            <a:pPr marL="0" indent="0">
              <a:buFontTx/>
              <a:buNone/>
            </a:pPr>
            <a:r>
              <a:rPr lang="cs-CZ" altLang="cs-CZ" dirty="0"/>
              <a:t>Míváte občas myšlenky anebo nápady, o kterých byste si nepřáli, aby je měli jiní lidé? Ano –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28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7BBC5-40B7-4736-A3E9-9ECF6EE8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Reliabilita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6DA09-EFFA-4760-91B2-AEA0A6028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Reliabilita je statistická veličina, udávající spolehlivost testu, který měří lidské vlastnosti.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altLang="cs-CZ" dirty="0"/>
              <a:t>Závisí na více vlastnostech</a:t>
            </a:r>
          </a:p>
          <a:p>
            <a:r>
              <a:rPr lang="cs-CZ" altLang="cs-CZ" dirty="0"/>
              <a:t>Jednou z nich je vnitřní konzistence</a:t>
            </a:r>
          </a:p>
          <a:p>
            <a:r>
              <a:rPr lang="cs-CZ" altLang="cs-CZ" dirty="0"/>
              <a:t>Je tím vyšší, když obsahuje více otázek, které se ptají na tutéž informaci.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1831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7F77-A11C-4023-900B-9A5A071F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75069-790E-4566-A532-75FA54F1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b="1" dirty="0"/>
              <a:t>Předvýzkum</a:t>
            </a:r>
            <a:endParaRPr lang="cs-CZ" altLang="cs-CZ" dirty="0"/>
          </a:p>
          <a:p>
            <a:pPr lvl="1"/>
            <a:r>
              <a:rPr lang="cs-CZ" altLang="cs-CZ" dirty="0"/>
              <a:t>Lze pomocí interview </a:t>
            </a:r>
          </a:p>
          <a:p>
            <a:pPr lvl="1"/>
            <a:r>
              <a:rPr lang="cs-CZ" altLang="cs-CZ" dirty="0"/>
              <a:t>Respondent vysvětlí, jak rozumí otázce</a:t>
            </a:r>
          </a:p>
          <a:p>
            <a:pPr lvl="1"/>
            <a:r>
              <a:rPr lang="cs-CZ" altLang="cs-CZ" dirty="0"/>
              <a:t>Nejasné položky se upraví</a:t>
            </a:r>
          </a:p>
          <a:p>
            <a:pPr lvl="1"/>
            <a:r>
              <a:rPr lang="cs-CZ" altLang="cs-CZ" dirty="0"/>
              <a:t>Nabídka odpovědí může být modifikována</a:t>
            </a:r>
          </a:p>
          <a:p>
            <a:pPr lvl="2"/>
            <a:r>
              <a:rPr lang="cs-CZ" altLang="cs-CZ" dirty="0"/>
              <a:t>Zjistí se, proč respondenti na některé otázky neodpovídali</a:t>
            </a:r>
          </a:p>
          <a:p>
            <a:pPr lvl="2"/>
            <a:r>
              <a:rPr lang="cs-CZ" altLang="cs-CZ" dirty="0"/>
              <a:t>Zjistí se výskyt odpovědi Nevím</a:t>
            </a:r>
          </a:p>
          <a:p>
            <a:pPr lvl="2"/>
            <a:r>
              <a:rPr lang="cs-CZ" altLang="cs-CZ" dirty="0"/>
              <a:t>Podíl takových otázek by měl být max. 5%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9034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7F77-A11C-4023-900B-9A5A071F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75069-790E-4566-A532-75FA54F1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b="1" dirty="0"/>
              <a:t>Předvýzkum</a:t>
            </a:r>
            <a:endParaRPr lang="cs-CZ" altLang="cs-CZ" dirty="0"/>
          </a:p>
          <a:p>
            <a:r>
              <a:rPr lang="cs-CZ" dirty="0"/>
              <a:t>Následně na </a:t>
            </a:r>
            <a:r>
              <a:rPr lang="cs-CZ" dirty="0" err="1"/>
              <a:t>malám</a:t>
            </a:r>
            <a:r>
              <a:rPr lang="cs-CZ" dirty="0"/>
              <a:t> počtu provedena distribuce finálních dotazníků</a:t>
            </a:r>
          </a:p>
          <a:p>
            <a:r>
              <a:rPr lang="cs-CZ" dirty="0"/>
              <a:t>Elektronizace dat</a:t>
            </a:r>
          </a:p>
          <a:p>
            <a:r>
              <a:rPr lang="cs-CZ" dirty="0"/>
              <a:t>Vyhodnocení</a:t>
            </a:r>
          </a:p>
          <a:p>
            <a:pPr lvl="1"/>
            <a:r>
              <a:rPr lang="cs-CZ" dirty="0"/>
              <a:t>Jsou škály dostatečně citlivé?</a:t>
            </a:r>
          </a:p>
          <a:p>
            <a:pPr lvl="1"/>
            <a:r>
              <a:rPr lang="cs-CZ" dirty="0"/>
              <a:t>Jsou škály validní?</a:t>
            </a:r>
          </a:p>
        </p:txBody>
      </p:sp>
    </p:spTree>
    <p:extLst>
      <p:ext uri="{BB962C8B-B14F-4D97-AF65-F5344CB8AC3E}">
        <p14:creationId xmlns:p14="http://schemas.microsoft.com/office/powerpoint/2010/main" val="1544765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F1534-2968-4E55-8FDF-2BC7E684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myslet obsahově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F78C6-31F9-4BCD-B7E4-E5F7B349B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Nepokládat redundantní otázky</a:t>
            </a:r>
          </a:p>
          <a:p>
            <a:r>
              <a:rPr lang="cs-CZ" dirty="0"/>
              <a:t>Motivujte, neodrazujte</a:t>
            </a:r>
          </a:p>
          <a:p>
            <a:pPr lvl="1"/>
            <a:r>
              <a:rPr lang="cs-CZ" dirty="0"/>
              <a:t>Otázku „Váš věk?“ lze nahradit otázkou „Rok ukončení základní školy?“ (dodatečný přepočet)</a:t>
            </a:r>
          </a:p>
          <a:p>
            <a:r>
              <a:rPr lang="cs-CZ" dirty="0"/>
              <a:t>Střídání typů otázek může udržet pozornost, ale i unavovat.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968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2024F-07D0-44E9-805F-B5BDC71E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myslet formálně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61B23-4E80-466F-B949-4818B11DA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Vhodnost elektronického dotazníku</a:t>
            </a:r>
          </a:p>
          <a:p>
            <a:r>
              <a:rPr lang="cs-CZ" dirty="0"/>
              <a:t>Rozdílnost v psychologii vyplňování papírového/elektronického dotazníku</a:t>
            </a:r>
          </a:p>
          <a:p>
            <a:r>
              <a:rPr lang="cs-CZ" dirty="0"/>
              <a:t>Délka dotazníku</a:t>
            </a:r>
          </a:p>
          <a:p>
            <a:r>
              <a:rPr lang="cs-CZ" dirty="0"/>
              <a:t>Bezpečnost (zdravotnických) dat</a:t>
            </a:r>
          </a:p>
          <a:p>
            <a:r>
              <a:rPr lang="cs-CZ" dirty="0"/>
              <a:t>Možnost vyplňovat dotazník opakovaně z jedné </a:t>
            </a:r>
            <a:r>
              <a:rPr lang="cs-CZ" dirty="0" err="1"/>
              <a:t>ip</a:t>
            </a:r>
            <a:r>
              <a:rPr lang="cs-CZ" dirty="0"/>
              <a:t> adresy</a:t>
            </a:r>
          </a:p>
          <a:p>
            <a:r>
              <a:rPr lang="cs-CZ" dirty="0"/>
              <a:t>Pravidla českého jazyka – jednotnost</a:t>
            </a:r>
          </a:p>
          <a:p>
            <a:r>
              <a:rPr lang="cs-CZ" dirty="0"/>
              <a:t>Návratnost</a:t>
            </a:r>
          </a:p>
        </p:txBody>
      </p:sp>
    </p:spTree>
    <p:extLst>
      <p:ext uri="{BB962C8B-B14F-4D97-AF65-F5344CB8AC3E}">
        <p14:creationId xmlns:p14="http://schemas.microsoft.com/office/powerpoint/2010/main" val="7929091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55B4D-70B1-4852-8201-478EE678E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44105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4822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EC92C-109B-400C-A53D-60F03B209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9699"/>
            <a:ext cx="10515600" cy="180726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3600" i="1" dirty="0"/>
              <a:t>Tvorba dotazníku není volnou tvorbou a má svá pravidla. Při jejich nedodržení získáváte </a:t>
            </a:r>
            <a:r>
              <a:rPr lang="cs-CZ" sz="3600" i="1" dirty="0" err="1"/>
              <a:t>nekomparovatelná</a:t>
            </a:r>
            <a:r>
              <a:rPr lang="cs-CZ" sz="3600" i="1" dirty="0"/>
              <a:t> a nevalidní data vzhledem k cíli svého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284373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C1BC-59F7-4343-BA04-04EE8904D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652CE-24FC-4A05-A7E0-C9651FA93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</a:pPr>
            <a:r>
              <a:rPr lang="cs-CZ" altLang="cs-CZ" sz="3000" b="1" dirty="0"/>
              <a:t>Nutné přesně formulovat cíl a úlohu dotazníku ve vztahu ke zkoumanému výzkumnému problému!</a:t>
            </a:r>
          </a:p>
          <a:p>
            <a:pPr marL="457200" lvl="1" indent="0">
              <a:buNone/>
            </a:pPr>
            <a:endParaRPr lang="cs-CZ" altLang="cs-CZ" sz="3000" b="1" dirty="0"/>
          </a:p>
          <a:p>
            <a:pPr marL="457200" lvl="1" indent="-457200"/>
            <a:r>
              <a:rPr lang="cs-CZ" altLang="cs-CZ" sz="3000" dirty="0"/>
              <a:t>Jasná celková koncepce dotazníku</a:t>
            </a:r>
          </a:p>
          <a:p>
            <a:pPr marL="457200" lvl="1" indent="-457200"/>
            <a:r>
              <a:rPr lang="cs-CZ" altLang="cs-CZ" sz="3000" dirty="0"/>
              <a:t>Orientace na hlavní výzkumné body</a:t>
            </a:r>
          </a:p>
          <a:p>
            <a:pPr marL="914400" lvl="2" indent="-457200"/>
            <a:r>
              <a:rPr lang="cs-CZ" altLang="cs-CZ" sz="2600" dirty="0"/>
              <a:t>Vstupní a výstupní proměnné</a:t>
            </a:r>
          </a:p>
          <a:p>
            <a:pPr marL="914400" lvl="2" indent="-457200"/>
            <a:r>
              <a:rPr lang="cs-CZ" altLang="cs-CZ" sz="2600" dirty="0" err="1"/>
              <a:t>Confounding</a:t>
            </a:r>
            <a:r>
              <a:rPr lang="cs-CZ" altLang="cs-CZ" sz="2600" dirty="0"/>
              <a:t> faktory</a:t>
            </a:r>
          </a:p>
          <a:p>
            <a:pPr marL="457200" lvl="1" indent="-457200"/>
            <a:r>
              <a:rPr lang="cs-CZ" altLang="cs-CZ" sz="3000" dirty="0"/>
              <a:t>Jasné zaměření jednotlivých položek </a:t>
            </a:r>
          </a:p>
          <a:p>
            <a:pPr marL="457200" lvl="1" indent="-457200"/>
            <a:r>
              <a:rPr lang="cs-CZ" altLang="cs-CZ" sz="3000" dirty="0"/>
              <a:t>Zajištění validity a </a:t>
            </a:r>
            <a:r>
              <a:rPr lang="cs-CZ" altLang="cs-CZ" sz="3000" dirty="0" err="1"/>
              <a:t>komparovatelnosti</a:t>
            </a:r>
            <a:endParaRPr lang="cs-CZ" alt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91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57EF3-3717-4A6D-9E6D-4ACF7D30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C9DF8-D2D9-4F2A-912F-AF902903C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400" dirty="0"/>
              <a:t>Promyšlená (!)</a:t>
            </a:r>
          </a:p>
          <a:p>
            <a:pPr lvl="1"/>
            <a:r>
              <a:rPr lang="cs-CZ" altLang="cs-CZ" sz="3000" dirty="0"/>
              <a:t>Obhajitelnost každé položky</a:t>
            </a:r>
          </a:p>
          <a:p>
            <a:pPr lvl="1"/>
            <a:r>
              <a:rPr lang="cs-CZ" altLang="cs-CZ" sz="3000" dirty="0"/>
              <a:t>Vhodná </a:t>
            </a:r>
            <a:r>
              <a:rPr lang="cs-CZ" altLang="cs-CZ" sz="3000" dirty="0" err="1"/>
              <a:t>granularita</a:t>
            </a:r>
            <a:r>
              <a:rPr lang="cs-CZ" altLang="cs-CZ" sz="3000" dirty="0"/>
              <a:t> položek (hlavní proměnné vs </a:t>
            </a:r>
            <a:r>
              <a:rPr lang="cs-CZ" altLang="cs-CZ" sz="3000" dirty="0" err="1"/>
              <a:t>confounding</a:t>
            </a:r>
            <a:r>
              <a:rPr lang="cs-CZ" altLang="cs-CZ" sz="3000" dirty="0"/>
              <a:t>)</a:t>
            </a:r>
          </a:p>
          <a:p>
            <a:endParaRPr lang="cs-CZ" altLang="cs-CZ" sz="3400" dirty="0"/>
          </a:p>
          <a:p>
            <a:r>
              <a:rPr lang="cs-CZ" altLang="cs-CZ" sz="3400" dirty="0"/>
              <a:t>Členění</a:t>
            </a:r>
          </a:p>
          <a:p>
            <a:pPr lvl="1"/>
            <a:r>
              <a:rPr lang="cs-CZ" altLang="cs-CZ" sz="3000" dirty="0"/>
              <a:t>Dotazník je rozdělen do několika okruhů či témat</a:t>
            </a:r>
          </a:p>
          <a:p>
            <a:pPr lvl="1"/>
            <a:r>
              <a:rPr lang="cs-CZ" altLang="cs-CZ" sz="3000" dirty="0"/>
              <a:t>Okruhy se naplňují položkami</a:t>
            </a:r>
          </a:p>
          <a:p>
            <a:pPr lvl="1"/>
            <a:endParaRPr lang="cs-CZ" altLang="cs-CZ" sz="3000" dirty="0"/>
          </a:p>
        </p:txBody>
      </p:sp>
    </p:spTree>
    <p:extLst>
      <p:ext uri="{BB962C8B-B14F-4D97-AF65-F5344CB8AC3E}">
        <p14:creationId xmlns:p14="http://schemas.microsoft.com/office/powerpoint/2010/main" val="190384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4152-5AF7-4CA3-AB8F-0D76080B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části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13450-FD7A-4CEB-AC79-368E6B15A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/>
            <a:r>
              <a:rPr lang="cs-CZ" altLang="cs-CZ" sz="2900" dirty="0"/>
              <a:t>Vstupní část</a:t>
            </a:r>
          </a:p>
          <a:p>
            <a:pPr marL="228600" lvl="1"/>
            <a:r>
              <a:rPr lang="cs-CZ" altLang="cs-CZ" sz="2900" dirty="0"/>
              <a:t>Položky dělené dle témat</a:t>
            </a:r>
          </a:p>
          <a:p>
            <a:pPr marL="228600" lvl="1"/>
            <a:r>
              <a:rPr lang="cs-CZ" altLang="cs-CZ" sz="2900" dirty="0"/>
              <a:t>Poděkování za spolupráci</a:t>
            </a:r>
            <a:endParaRPr lang="cs-CZ" altLang="cs-CZ" sz="3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03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07092-4AA6-4754-A665-C0A116C6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část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8865F-89BB-405E-AD81-05B49C631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-457200"/>
            <a:r>
              <a:rPr lang="cs-CZ" altLang="cs-CZ" sz="3200" dirty="0"/>
              <a:t>Hlavička </a:t>
            </a:r>
          </a:p>
          <a:p>
            <a:pPr marL="914400" lvl="3" indent="-457200"/>
            <a:r>
              <a:rPr lang="cs-CZ" altLang="cs-CZ" sz="3000" dirty="0"/>
              <a:t>Představení instituce a/nebo autorů</a:t>
            </a:r>
          </a:p>
          <a:p>
            <a:pPr marL="914400" lvl="3" indent="-457200"/>
            <a:endParaRPr lang="cs-CZ" altLang="cs-CZ" sz="3000" dirty="0"/>
          </a:p>
          <a:p>
            <a:pPr marL="457200" lvl="1" indent="-457200"/>
            <a:r>
              <a:rPr lang="cs-CZ" altLang="cs-CZ" sz="3200" dirty="0"/>
              <a:t>Vysvětlení cíle </a:t>
            </a:r>
          </a:p>
          <a:p>
            <a:pPr marL="914400" lvl="3" indent="-457200"/>
            <a:r>
              <a:rPr lang="cs-CZ" altLang="cs-CZ" sz="3000" dirty="0"/>
              <a:t>Zdůrazní se význam respondentových odpovědí pro řešení problematiky</a:t>
            </a:r>
          </a:p>
          <a:p>
            <a:pPr marL="914400" lvl="3" indent="-457200"/>
            <a:r>
              <a:rPr lang="cs-CZ" altLang="cs-CZ" sz="3000" dirty="0"/>
              <a:t>Motivace respondenta k pečlivému vyplňování a vrácení dotazníku</a:t>
            </a:r>
          </a:p>
          <a:p>
            <a:pPr marL="914400" lvl="3" indent="-457200"/>
            <a:endParaRPr lang="cs-CZ" altLang="cs-CZ" sz="3000" dirty="0"/>
          </a:p>
          <a:p>
            <a:pPr marL="457200" lvl="1" indent="-457200"/>
            <a:r>
              <a:rPr lang="cs-CZ" altLang="cs-CZ" sz="3200" dirty="0"/>
              <a:t>Pokyny </a:t>
            </a:r>
          </a:p>
          <a:p>
            <a:pPr marL="914400" lvl="3" indent="-457200"/>
            <a:r>
              <a:rPr lang="cs-CZ" altLang="cs-CZ" sz="3000" dirty="0"/>
              <a:t>Ilustrativní příklad vyplnění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9157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1336</Words>
  <Application>Microsoft Office PowerPoint</Application>
  <PresentationFormat>Širokoúhlá obrazovka</PresentationFormat>
  <Paragraphs>358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Century Gothic</vt:lpstr>
      <vt:lpstr>Motiv Office</vt:lpstr>
      <vt:lpstr>Dotazník Metodologie výzkumu</vt:lpstr>
      <vt:lpstr>Dotazník</vt:lpstr>
      <vt:lpstr>Terminologie</vt:lpstr>
      <vt:lpstr>Informace před tvorbou</vt:lpstr>
      <vt:lpstr>Prezentace aplikace PowerPoint</vt:lpstr>
      <vt:lpstr>Cíl dotazníku</vt:lpstr>
      <vt:lpstr>Struktura</vt:lpstr>
      <vt:lpstr>Základní části dotazníku</vt:lpstr>
      <vt:lpstr>Vstupní část dotazníku</vt:lpstr>
      <vt:lpstr>Položky dotazníku</vt:lpstr>
      <vt:lpstr>Uzavřené položky dotazníku</vt:lpstr>
      <vt:lpstr>Uzavřené položky dotazníku</vt:lpstr>
      <vt:lpstr>Otevřené položky dotazníku</vt:lpstr>
      <vt:lpstr>Otevřené položky dotazníku</vt:lpstr>
      <vt:lpstr>Polouzavřené položky dotazníku</vt:lpstr>
      <vt:lpstr>Škálované položky dotazníku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Doporučení</vt:lpstr>
      <vt:lpstr>Způsob tvorby položek</vt:lpstr>
      <vt:lpstr>Existující škála přeložená do češtiny a validovaná pro stejnou cílovou populaci</vt:lpstr>
      <vt:lpstr>Existující škála přeložená do češtiny a validovaná pro jinou cílovou populaci</vt:lpstr>
      <vt:lpstr>Existující škála nepřeložená do češtiny a validovaná pro jinou cílovou populaci</vt:lpstr>
      <vt:lpstr>Modifikace existujících škál</vt:lpstr>
      <vt:lpstr>Modifikace existujících škál</vt:lpstr>
      <vt:lpstr>Tvorba vlastní škály </vt:lpstr>
      <vt:lpstr>Citlivost škál</vt:lpstr>
      <vt:lpstr>Validace</vt:lpstr>
      <vt:lpstr>Validace</vt:lpstr>
      <vt:lpstr>Validace v nutriční epidemiologii</vt:lpstr>
      <vt:lpstr>Atlas porcí</vt:lpstr>
      <vt:lpstr>Validita položek</vt:lpstr>
      <vt:lpstr>Validita položek</vt:lpstr>
      <vt:lpstr>Validita položek</vt:lpstr>
      <vt:lpstr>Reliabilita</vt:lpstr>
      <vt:lpstr>Pilotáž</vt:lpstr>
      <vt:lpstr>Pilotáž</vt:lpstr>
      <vt:lpstr>Na co myslet obsahově</vt:lpstr>
      <vt:lpstr>Na co myslet formálně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Dotazník Metodologie výzkumu</dc:title>
  <dc:creator>Tomáš Pruša</dc:creator>
  <cp:lastModifiedBy>Halina Matějová</cp:lastModifiedBy>
  <cp:revision>17</cp:revision>
  <dcterms:created xsi:type="dcterms:W3CDTF">2019-05-02T07:38:35Z</dcterms:created>
  <dcterms:modified xsi:type="dcterms:W3CDTF">2019-06-21T13:37:24Z</dcterms:modified>
</cp:coreProperties>
</file>