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D06-0A45-4234-BA34-E05D8FDA409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E87F-01FC-4BF5-8046-A2A79694F3B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3211-15DE-4A6D-A6F4-265BF1E25B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A186-FF3F-43D1-88A3-5AA31640A3F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3898-F0BF-4517-8CA3-74E16B2A8F5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FFAD-F5B1-459C-9214-72965CE9682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869D-F68F-4C74-86EC-40920E3A3D3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8FEC-9306-4284-93BB-9A18689322E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DA96-A025-422E-A067-919554D0AE8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1C1D-A244-4041-B77B-304967DC82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F0C9-D2E4-4BAF-8DCB-17C2EC6A822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F1F2-BAD6-43AC-B4F1-392461C83EC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1715-2FE6-4ED9-9EA0-72202BE20B4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D677-0DE0-438D-92DF-BD1A66ABBCC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4B13-85BC-4614-BBAB-D4708DC664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F875-7613-45BA-B49C-F037734300F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CE83-7678-4160-9BED-BFA9BD07B0C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DDE0-1B88-45B7-A4FE-F3B31BD131D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2B0B-971B-456E-8264-AB1F0FDCA66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EED9-5CE4-4FE5-8A4F-2651BD9B0F1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9856-2C33-4044-876E-D0E41E6A4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DAB4-F250-4BEB-B08F-5E441F7176A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551F07-35E9-4557-BBE5-5145178283C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5E0B84-7E96-4633-B486-56138525359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bg1"/>
                </a:solidFill>
              </a:rPr>
              <a:t>17 štěňat bylo trénováno v chození na záchod metodou pozitivního posilování (pochvala, když jde na záchod venku) nebo negativního (trest, když jde na záchod doma). Jako parametr bylo měřeno, za kolik dní je štěně vycvičeno.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nulová hypotéza je, že není rozdíl v metodách tréninku, tedy, že oběma metodami je štěně vycvičeno za stejnou dobu.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po srovnání rozložení + malý počet hodnot je vhodné použít </a:t>
            </a:r>
            <a:r>
              <a:rPr lang="cs-CZ" sz="2400" dirty="0" err="1" smtClean="0">
                <a:solidFill>
                  <a:schemeClr val="bg1"/>
                </a:solidFill>
              </a:rPr>
              <a:t>neparametrický</a:t>
            </a:r>
            <a:r>
              <a:rPr lang="cs-CZ" sz="2400" dirty="0" smtClean="0">
                <a:solidFill>
                  <a:schemeClr val="bg1"/>
                </a:solidFill>
              </a:rPr>
              <a:t> test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Skupina 1: 35, 41, 43, 44, 47, 48, </a:t>
            </a:r>
            <a:r>
              <a:rPr lang="cs-CZ" sz="2400" dirty="0" err="1" smtClean="0">
                <a:solidFill>
                  <a:schemeClr val="bg1"/>
                </a:solidFill>
              </a:rPr>
              <a:t>48</a:t>
            </a:r>
            <a:r>
              <a:rPr lang="cs-CZ" sz="2400" dirty="0" smtClean="0">
                <a:solidFill>
                  <a:schemeClr val="bg1"/>
                </a:solidFill>
              </a:rPr>
              <a:t>, 51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Skupina 2: 42, 46, 47, 53, 54, 57, 59, 65, 74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89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  <a:gridCol w="41147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b="0" dirty="0" smtClean="0"/>
                        <a:t>Pozorování</a:t>
                      </a:r>
                      <a:r>
                        <a:rPr lang="cs-CZ" sz="1400" b="0" baseline="0" dirty="0" smtClean="0"/>
                        <a:t> uspořádána vzestupně bez ohledu na skupinu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35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41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42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43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44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46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47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47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48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48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51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53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54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57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59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65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74</a:t>
                      </a:r>
                      <a:endParaRPr lang="cs-CZ" sz="1400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Pořadí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7,5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7,5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9,5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9,5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Příslušnost ke skupině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37890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= 8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</a:t>
            </a:r>
            <a:r>
              <a:rPr lang="cs-CZ" baseline="-25000" dirty="0" smtClean="0">
                <a:solidFill>
                  <a:schemeClr val="bg1"/>
                </a:solidFill>
              </a:rPr>
              <a:t>2 </a:t>
            </a:r>
            <a:r>
              <a:rPr lang="cs-CZ" dirty="0" smtClean="0">
                <a:solidFill>
                  <a:schemeClr val="bg1"/>
                </a:solidFill>
              </a:rPr>
              <a:t>= 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75656" y="378904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= 49,5 … součet pořadí pro 1. skupinu (sečítáme čísla ve 2. ř, která mají ve 3.ř. tabulky 1)</a:t>
            </a:r>
          </a:p>
          <a:p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baseline="-25000" dirty="0" smtClean="0">
                <a:solidFill>
                  <a:schemeClr val="bg1"/>
                </a:solidFill>
              </a:rPr>
              <a:t>2 </a:t>
            </a:r>
            <a:r>
              <a:rPr lang="cs-CZ" dirty="0" smtClean="0">
                <a:solidFill>
                  <a:schemeClr val="bg1"/>
                </a:solidFill>
              </a:rPr>
              <a:t>= 103,5 … součet pořadí pro 2. skupinu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4710043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S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-  [</a:t>
            </a:r>
            <a:r>
              <a:rPr lang="cs-CZ" dirty="0" smtClean="0">
                <a:solidFill>
                  <a:schemeClr val="bg1"/>
                </a:solidFill>
              </a:rPr>
              <a:t>n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smtClean="0">
                <a:solidFill>
                  <a:schemeClr val="bg1"/>
                </a:solidFill>
              </a:rPr>
              <a:t>n</a:t>
            </a:r>
            <a:r>
              <a:rPr lang="cs-CZ" baseline="-25000" dirty="0" smtClean="0">
                <a:solidFill>
                  <a:schemeClr val="bg1"/>
                </a:solidFill>
              </a:rPr>
              <a:t>1  </a:t>
            </a:r>
            <a:r>
              <a:rPr lang="cs-CZ" dirty="0" smtClean="0">
                <a:solidFill>
                  <a:schemeClr val="bg1"/>
                </a:solidFill>
              </a:rPr>
              <a:t>+ 1)/2] = 49,5 – [8(8+1)/2] = 13,5 … výpočet testové statistiky U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U</a:t>
            </a:r>
            <a:r>
              <a:rPr lang="cs-CZ" baseline="-25000" dirty="0" smtClean="0">
                <a:solidFill>
                  <a:schemeClr val="bg1"/>
                </a:solidFill>
              </a:rPr>
              <a:t>2 </a:t>
            </a:r>
            <a:r>
              <a:rPr lang="cs-CZ" dirty="0" smtClean="0">
                <a:solidFill>
                  <a:schemeClr val="bg1"/>
                </a:solidFill>
              </a:rPr>
              <a:t>= n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 n</a:t>
            </a:r>
            <a:r>
              <a:rPr lang="cs-CZ" baseline="-25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- U</a:t>
            </a:r>
            <a:r>
              <a:rPr lang="cs-CZ" baseline="-25000" dirty="0" smtClean="0">
                <a:solidFill>
                  <a:schemeClr val="bg1"/>
                </a:solidFill>
              </a:rPr>
              <a:t>1 </a:t>
            </a:r>
            <a:r>
              <a:rPr lang="cs-CZ" dirty="0" smtClean="0">
                <a:solidFill>
                  <a:schemeClr val="bg1"/>
                </a:solidFill>
              </a:rPr>
              <a:t>= 8∙9 – 13,5 = 58,5 … výpočet testové statistiky U</a:t>
            </a:r>
            <a:r>
              <a:rPr lang="cs-CZ" baseline="-25000" dirty="0">
                <a:solidFill>
                  <a:schemeClr val="bg1"/>
                </a:solidFill>
              </a:rPr>
              <a:t>2</a:t>
            </a:r>
            <a:endParaRPr lang="cs-CZ" baseline="-25000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Min (</a:t>
            </a:r>
            <a:r>
              <a:rPr lang="cs-CZ" dirty="0" smtClean="0">
                <a:solidFill>
                  <a:schemeClr val="bg1"/>
                </a:solidFill>
              </a:rPr>
              <a:t>U</a:t>
            </a:r>
            <a:r>
              <a:rPr lang="cs-CZ" baseline="-25000" dirty="0" smtClean="0">
                <a:solidFill>
                  <a:schemeClr val="bg1"/>
                </a:solidFill>
              </a:rPr>
              <a:t>1 </a:t>
            </a:r>
            <a:r>
              <a:rPr lang="cs-CZ" dirty="0" smtClean="0">
                <a:solidFill>
                  <a:schemeClr val="bg1"/>
                </a:solidFill>
              </a:rPr>
              <a:t>, U</a:t>
            </a:r>
            <a:r>
              <a:rPr lang="cs-CZ" baseline="-25000" dirty="0">
                <a:solidFill>
                  <a:schemeClr val="bg1"/>
                </a:solidFill>
              </a:rPr>
              <a:t>2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) = 13,5 … bereme menší z obou  testových statistik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U</a:t>
            </a:r>
            <a:r>
              <a:rPr lang="cs-CZ" baseline="-25000" dirty="0" smtClean="0">
                <a:solidFill>
                  <a:schemeClr val="bg1"/>
                </a:solidFill>
              </a:rPr>
              <a:t>0,05</a:t>
            </a:r>
            <a:r>
              <a:rPr lang="cs-CZ" dirty="0" smtClean="0">
                <a:solidFill>
                  <a:schemeClr val="bg1"/>
                </a:solidFill>
              </a:rPr>
              <a:t>(8,9) = 15 … najdete v tabulce kritických hodnot pro </a:t>
            </a:r>
            <a:r>
              <a:rPr lang="cs-CZ" dirty="0" err="1" smtClean="0">
                <a:solidFill>
                  <a:schemeClr val="bg1"/>
                </a:solidFill>
              </a:rPr>
              <a:t>Mann</a:t>
            </a: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Whitney</a:t>
            </a:r>
            <a:r>
              <a:rPr lang="cs-CZ" dirty="0" smtClean="0">
                <a:solidFill>
                  <a:schemeClr val="bg1"/>
                </a:solidFill>
              </a:rPr>
              <a:t> test (ve studijních materiálech), alfa 0,05 volíme, 8 a 9 jsou rozsahy souborů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13,5 &lt; 15 =&gt; zamítáme H0 o shodnosti metod výcviku štěňat (dříve vycvičena jsou štěňata s pozitivní motivací)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Řešení příkladu č. 3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228</Words>
  <Application>Microsoft Office PowerPoint</Application>
  <PresentationFormat>Předvádění na obrazovce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1_Motiv sady Office</vt:lpstr>
      <vt:lpstr>Příklad č. 3</vt:lpstr>
      <vt:lpstr>Řešení příkladu č.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č. 3</dc:title>
  <dc:creator>Lucie Buresova</dc:creator>
  <cp:lastModifiedBy>Lucie Buresova</cp:lastModifiedBy>
  <cp:revision>1</cp:revision>
  <dcterms:created xsi:type="dcterms:W3CDTF">2019-05-18T15:56:32Z</dcterms:created>
  <dcterms:modified xsi:type="dcterms:W3CDTF">2019-05-18T16:40:05Z</dcterms:modified>
</cp:coreProperties>
</file>