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4" r:id="rId1"/>
  </p:sldMasterIdLst>
  <p:notesMasterIdLst>
    <p:notesMasterId r:id="rId90"/>
  </p:notesMasterIdLst>
  <p:sldIdLst>
    <p:sldId id="256" r:id="rId2"/>
    <p:sldId id="380" r:id="rId3"/>
    <p:sldId id="381" r:id="rId4"/>
    <p:sldId id="396" r:id="rId5"/>
    <p:sldId id="385" r:id="rId6"/>
    <p:sldId id="382" r:id="rId7"/>
    <p:sldId id="388" r:id="rId8"/>
    <p:sldId id="389" r:id="rId9"/>
    <p:sldId id="390" r:id="rId10"/>
    <p:sldId id="391" r:id="rId11"/>
    <p:sldId id="392" r:id="rId12"/>
    <p:sldId id="387" r:id="rId13"/>
    <p:sldId id="393" r:id="rId14"/>
    <p:sldId id="264" r:id="rId15"/>
    <p:sldId id="328" r:id="rId16"/>
    <p:sldId id="454" r:id="rId17"/>
    <p:sldId id="410" r:id="rId18"/>
    <p:sldId id="411" r:id="rId19"/>
    <p:sldId id="395" r:id="rId20"/>
    <p:sldId id="338" r:id="rId21"/>
    <p:sldId id="339" r:id="rId22"/>
    <p:sldId id="340" r:id="rId23"/>
    <p:sldId id="341" r:id="rId24"/>
    <p:sldId id="344" r:id="rId25"/>
    <p:sldId id="374" r:id="rId26"/>
    <p:sldId id="345" r:id="rId27"/>
    <p:sldId id="398" r:id="rId28"/>
    <p:sldId id="399" r:id="rId29"/>
    <p:sldId id="400" r:id="rId30"/>
    <p:sldId id="453" r:id="rId31"/>
    <p:sldId id="401" r:id="rId32"/>
    <p:sldId id="397" r:id="rId33"/>
    <p:sldId id="266" r:id="rId34"/>
    <p:sldId id="342" r:id="rId35"/>
    <p:sldId id="402" r:id="rId36"/>
    <p:sldId id="403" r:id="rId37"/>
    <p:sldId id="464" r:id="rId38"/>
    <p:sldId id="346" r:id="rId39"/>
    <p:sldId id="404" r:id="rId40"/>
    <p:sldId id="348" r:id="rId41"/>
    <p:sldId id="349" r:id="rId42"/>
    <p:sldId id="405" r:id="rId43"/>
    <p:sldId id="406" r:id="rId44"/>
    <p:sldId id="322" r:id="rId45"/>
    <p:sldId id="407" r:id="rId46"/>
    <p:sldId id="356" r:id="rId47"/>
    <p:sldId id="450" r:id="rId48"/>
    <p:sldId id="352" r:id="rId49"/>
    <p:sldId id="408" r:id="rId50"/>
    <p:sldId id="409" r:id="rId51"/>
    <p:sldId id="420" r:id="rId52"/>
    <p:sldId id="414" r:id="rId53"/>
    <p:sldId id="413" r:id="rId54"/>
    <p:sldId id="412" r:id="rId55"/>
    <p:sldId id="416" r:id="rId56"/>
    <p:sldId id="417" r:id="rId57"/>
    <p:sldId id="415" r:id="rId58"/>
    <p:sldId id="418" r:id="rId59"/>
    <p:sldId id="423" r:id="rId60"/>
    <p:sldId id="424" r:id="rId61"/>
    <p:sldId id="425" r:id="rId62"/>
    <p:sldId id="426" r:id="rId63"/>
    <p:sldId id="448" r:id="rId64"/>
    <p:sldId id="427" r:id="rId65"/>
    <p:sldId id="428" r:id="rId66"/>
    <p:sldId id="429" r:id="rId67"/>
    <p:sldId id="430" r:id="rId68"/>
    <p:sldId id="431" r:id="rId69"/>
    <p:sldId id="432" r:id="rId70"/>
    <p:sldId id="451" r:id="rId71"/>
    <p:sldId id="433" r:id="rId72"/>
    <p:sldId id="434" r:id="rId73"/>
    <p:sldId id="435" r:id="rId74"/>
    <p:sldId id="436" r:id="rId75"/>
    <p:sldId id="437" r:id="rId76"/>
    <p:sldId id="438" r:id="rId77"/>
    <p:sldId id="439" r:id="rId78"/>
    <p:sldId id="452" r:id="rId79"/>
    <p:sldId id="440" r:id="rId80"/>
    <p:sldId id="441" r:id="rId81"/>
    <p:sldId id="442" r:id="rId82"/>
    <p:sldId id="443" r:id="rId83"/>
    <p:sldId id="444" r:id="rId84"/>
    <p:sldId id="445" r:id="rId85"/>
    <p:sldId id="446" r:id="rId86"/>
    <p:sldId id="447" r:id="rId87"/>
    <p:sldId id="449" r:id="rId88"/>
    <p:sldId id="305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32B01"/>
    <a:srgbClr val="4F7600"/>
    <a:srgbClr val="F0A000"/>
    <a:srgbClr val="FFD98D"/>
    <a:srgbClr val="006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3321" autoAdjust="0"/>
  </p:normalViewPr>
  <p:slideViewPr>
    <p:cSldViewPr>
      <p:cViewPr varScale="1">
        <p:scale>
          <a:sx n="83" d="100"/>
          <a:sy n="83" d="100"/>
        </p:scale>
        <p:origin x="4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B26EC6-C480-4248-B7FF-3F08D1848C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g.org/nutrition/2009_ADA_position_paper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  <a:latin typeface="Adobe Garamond Pro" pitchFamily="18" charset="-18"/>
              </a:rPr>
              <a:t>The Journal of the American Dietetic Association, July 2009, Volume 109, No. 7, </a:t>
            </a:r>
            <a:br>
              <a:rPr lang="cs-CZ" sz="1200" dirty="0">
                <a:solidFill>
                  <a:schemeClr val="tx1"/>
                </a:solidFill>
                <a:latin typeface="Adobe Garamond Pro" pitchFamily="18" charset="-18"/>
              </a:rPr>
            </a:br>
            <a:r>
              <a:rPr lang="cs-CZ" sz="1200" dirty="0">
                <a:solidFill>
                  <a:schemeClr val="tx1"/>
                </a:solidFill>
                <a:latin typeface="Adobe Garamond Pro" pitchFamily="18" charset="-18"/>
              </a:rPr>
              <a:t>pg. 1266-1279. </a:t>
            </a:r>
            <a:r>
              <a:rPr lang="cs-CZ" sz="1050" dirty="0">
                <a:solidFill>
                  <a:schemeClr val="tx1"/>
                </a:solidFill>
                <a:latin typeface="Adobe Garamond Pro" pitchFamily="18" charset="-18"/>
                <a:hlinkClick r:id="rId3"/>
              </a:rPr>
              <a:t>http://www.vrg.org/nutrition/2009_ADA_position_paper.pdf</a:t>
            </a:r>
            <a:endParaRPr lang="cs-CZ" sz="1050" dirty="0">
              <a:solidFill>
                <a:schemeClr val="tx1"/>
              </a:solidFill>
              <a:latin typeface="Adobe Garamond Pro" pitchFamily="18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0BFEB-3B32-4E76-AC24-F60F1EEC1CE8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/>
              <a:t>strava doby kamenné, strava jeskynního muže, strava lovce-sběrače, pravěká strava</a:t>
            </a:r>
          </a:p>
          <a:p>
            <a:endParaRPr lang="cs-CZ" dirty="0"/>
          </a:p>
          <a:p>
            <a:r>
              <a:rPr lang="cs-CZ" dirty="0"/>
              <a:t>Podle některých vědců se genetický základ našeho metabolizmu vyvíjel desítky milionu let až do konce paleolitu, od počátku zemědělství a zpracování potravinových zdrojů uplynula relativně krátká doba a adaptace na vyvolané změny v potravinových zdrojích nebyla dostatečně rychlá, proto dnes odpovídá lidský metabolizmus kvalitě potravy člověka v paleolitické době</a:t>
            </a:r>
          </a:p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292F0-9BFA-4AA0-828E-DFFFA1620BD0}" type="slidenum">
              <a:rPr lang="cs-CZ" smtClean="0"/>
              <a:pPr/>
              <a:t>48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B26EC6-C480-4248-B7FF-3F08D1848CDB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67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956350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145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64357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1178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561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44EF0-5524-4DB5-B880-44D9742FB17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5675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325797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1663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53149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5416885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8011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841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996952"/>
            <a:ext cx="7503368" cy="1676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5400" dirty="0">
                <a:solidFill>
                  <a:srgbClr val="C00000"/>
                </a:solidFill>
              </a:rPr>
              <a:t>Alternativní </a:t>
            </a:r>
            <a:br>
              <a:rPr lang="cs-CZ" sz="5400" dirty="0">
                <a:solidFill>
                  <a:srgbClr val="C00000"/>
                </a:solidFill>
              </a:rPr>
            </a:br>
            <a:r>
              <a:rPr lang="cs-CZ" sz="5400" dirty="0">
                <a:solidFill>
                  <a:srgbClr val="C00000"/>
                </a:solidFill>
              </a:rPr>
              <a:t>způsoby stravování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5157192"/>
            <a:ext cx="6400800" cy="7829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Mgr. Jana </a:t>
            </a:r>
            <a:r>
              <a:rPr lang="cs-CZ" sz="1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Kráľová</a:t>
            </a:r>
            <a:endParaRPr lang="cs-CZ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1169A-A542-4B9E-968C-AF11714F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Frutariánství</a:t>
            </a:r>
            <a:br>
              <a:rPr lang="cs-CZ" sz="5400" dirty="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2AB92E-DF71-4539-8713-B24713090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>
                <a:solidFill>
                  <a:schemeClr val="tx1"/>
                </a:solidFill>
              </a:rPr>
              <a:t>Zakázané potraviny, </a:t>
            </a:r>
            <a:r>
              <a:rPr lang="sk-SK" sz="2400" dirty="0" err="1">
                <a:solidFill>
                  <a:schemeClr val="tx1"/>
                </a:solidFill>
              </a:rPr>
              <a:t>které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se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získavají</a:t>
            </a:r>
            <a:r>
              <a:rPr lang="sk-SK" sz="2400" dirty="0">
                <a:solidFill>
                  <a:schemeClr val="tx1"/>
                </a:solidFill>
              </a:rPr>
              <a:t> „zabitím“ </a:t>
            </a:r>
            <a:r>
              <a:rPr lang="sk-SK" sz="2400" dirty="0" err="1">
                <a:solidFill>
                  <a:schemeClr val="tx1"/>
                </a:solidFill>
              </a:rPr>
              <a:t>původce</a:t>
            </a:r>
            <a:r>
              <a:rPr lang="sk-SK" sz="2400" dirty="0">
                <a:solidFill>
                  <a:schemeClr val="tx1"/>
                </a:solidFill>
              </a:rPr>
              <a:t> (</a:t>
            </a:r>
            <a:r>
              <a:rPr lang="sk-SK" sz="2400" dirty="0" err="1">
                <a:solidFill>
                  <a:schemeClr val="tx1"/>
                </a:solidFill>
              </a:rPr>
              <a:t>zvířete</a:t>
            </a:r>
            <a:r>
              <a:rPr lang="sk-SK" sz="2400" dirty="0">
                <a:solidFill>
                  <a:schemeClr val="tx1"/>
                </a:solidFill>
              </a:rPr>
              <a:t> i </a:t>
            </a:r>
            <a:r>
              <a:rPr lang="sk-SK" sz="2400" dirty="0" err="1">
                <a:solidFill>
                  <a:schemeClr val="tx1"/>
                </a:solidFill>
              </a:rPr>
              <a:t>rostliny</a:t>
            </a:r>
            <a:r>
              <a:rPr lang="sk-SK" sz="2400" dirty="0">
                <a:solidFill>
                  <a:schemeClr val="tx1"/>
                </a:solidFill>
              </a:rPr>
              <a:t>)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Povoleno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  <a:r>
              <a:rPr lang="sk-SK" sz="2400" dirty="0" err="1">
                <a:solidFill>
                  <a:schemeClr val="tx1"/>
                </a:solidFill>
              </a:rPr>
              <a:t>ovoce</a:t>
            </a:r>
            <a:r>
              <a:rPr lang="sk-SK" sz="2400" dirty="0">
                <a:solidFill>
                  <a:schemeClr val="tx1"/>
                </a:solidFill>
              </a:rPr>
              <a:t>, </a:t>
            </a:r>
            <a:r>
              <a:rPr lang="sk-SK" sz="2400" dirty="0" err="1">
                <a:solidFill>
                  <a:schemeClr val="tx1"/>
                </a:solidFill>
              </a:rPr>
              <a:t>ořechy</a:t>
            </a:r>
            <a:endParaRPr lang="sk-SK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8EA81E1-2140-43C5-B388-1267A78B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1F75E56-17EC-48BE-9BD3-DB2A69E6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629" y="4221088"/>
            <a:ext cx="2952328" cy="14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9D211-83CC-47F7-B789-D36D6209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Vitariánství</a:t>
            </a:r>
            <a:br>
              <a:rPr lang="cs-CZ" sz="5400" dirty="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965ABD-DC3E-4CAF-BA4B-EA15BBC38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Raw </a:t>
            </a:r>
            <a:r>
              <a:rPr lang="sk-SK" sz="2400" dirty="0" err="1">
                <a:solidFill>
                  <a:schemeClr val="tx1"/>
                </a:solidFill>
              </a:rPr>
              <a:t>food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Konzumovaná strava v </a:t>
            </a:r>
            <a:r>
              <a:rPr lang="sk-SK" sz="2400" dirty="0" err="1">
                <a:solidFill>
                  <a:schemeClr val="tx1"/>
                </a:solidFill>
              </a:rPr>
              <a:t>syrovém</a:t>
            </a:r>
            <a:r>
              <a:rPr lang="sk-SK" sz="2400" dirty="0">
                <a:solidFill>
                  <a:schemeClr val="tx1"/>
                </a:solidFill>
              </a:rPr>
              <a:t> stavu bez tepelné úpravy </a:t>
            </a:r>
          </a:p>
          <a:p>
            <a:r>
              <a:rPr lang="sk-SK" sz="2400" dirty="0">
                <a:solidFill>
                  <a:schemeClr val="tx1"/>
                </a:solidFill>
              </a:rPr>
              <a:t>Povolené potraviny </a:t>
            </a:r>
            <a:r>
              <a:rPr lang="sk-SK" sz="2400" dirty="0" err="1">
                <a:solidFill>
                  <a:schemeClr val="tx1"/>
                </a:solidFill>
              </a:rPr>
              <a:t>rostlinného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původu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4F3A657-FCF7-4ED6-AC2B-321BD339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6832095-9B7E-470D-BA02-466EEE0C3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629" y="4241455"/>
            <a:ext cx="2827412" cy="18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1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Vegetariánské společnosti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 err="1">
                <a:solidFill>
                  <a:schemeClr val="tx1"/>
                </a:solidFill>
              </a:rPr>
              <a:t>The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Vegetarian</a:t>
            </a:r>
            <a:r>
              <a:rPr lang="cs-CZ" sz="2400" dirty="0">
                <a:solidFill>
                  <a:schemeClr val="tx1"/>
                </a:solidFill>
              </a:rPr>
              <a:t> Society (1847 Anglie)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IVU: Mezinárodní vegetariánská unie (1908 Drážďany)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EVU: Evropská vegetariánská unie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Clr>
                <a:srgbClr val="FF0000"/>
              </a:buClr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Česká společnost pro výživu a vegetariánství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Česká vegetariánská společnost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46815CD-CA92-40F0-A2A0-4B5B37477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134" y="4949091"/>
            <a:ext cx="1511939" cy="142658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B9067AC-0954-417E-AAA6-0F756C39E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73" y="3149005"/>
            <a:ext cx="1296144" cy="1304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F6D5482-1079-4C94-8ABE-AFC5C3812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37" y="1244668"/>
            <a:ext cx="1428106" cy="12596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3E684CF4-AD0B-45AB-8E2A-82ABDC45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447FCBF-0E1E-452E-9AC4-C1AE0E8A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329" y="0"/>
            <a:ext cx="597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3E6F2C-660F-472B-B275-6AFD7A2B8121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690689" y="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0484" name="Picture 3" descr="Vegan%20Food%20Guide%2070%20dpg%2075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100" y="152400"/>
            <a:ext cx="54419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8136904" cy="973832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VYJÁDŘENÍ americké dietetické asociace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8101013" cy="471331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  <a:defRPr/>
            </a:pPr>
            <a:endParaRPr lang="cs-CZ" sz="2600" u="sng" dirty="0"/>
          </a:p>
          <a:p>
            <a:pPr eaLnBrk="1" hangingPunct="1">
              <a:buFontTx/>
              <a:buNone/>
              <a:defRPr/>
            </a:pPr>
            <a:endParaRPr lang="cs-CZ" sz="2600" u="sng" dirty="0"/>
          </a:p>
          <a:p>
            <a:pPr algn="just">
              <a:defRPr/>
            </a:pPr>
            <a:r>
              <a:rPr lang="cs-CZ" sz="2600" dirty="0">
                <a:solidFill>
                  <a:schemeClr val="tx1"/>
                </a:solidFill>
              </a:rPr>
              <a:t>Vhodně naplánovaná vegetariánská strava  je zdravá, nutričně vyvážená a zdravotně přínosná v prevenci i léčbě některých  onemocnění </a:t>
            </a:r>
          </a:p>
          <a:p>
            <a:pPr marL="0" indent="0" algn="just">
              <a:buNone/>
              <a:defRPr/>
            </a:pPr>
            <a:endParaRPr lang="cs-CZ" sz="2600" i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cs-CZ" sz="2600" i="1" dirty="0">
                <a:solidFill>
                  <a:schemeClr val="tx1"/>
                </a:solidFill>
                <a:sym typeface="Wingdings 3" pitchFamily="18" charset="2"/>
              </a:rPr>
              <a:t>ALE! Je třeba zdůraznit, že riziko vzniku onemocnění ovlivněných konzumací stravy je obecně nízké za předpokladu vyvážené stravy, bez ohledu na to, zda maso konzumováno je nebo není !</a:t>
            </a:r>
            <a:endParaRPr lang="cs-CZ" sz="2600" i="1" dirty="0">
              <a:solidFill>
                <a:schemeClr val="tx1"/>
              </a:solidFill>
            </a:endParaRPr>
          </a:p>
          <a:p>
            <a:pPr marL="0" indent="0" algn="just">
              <a:buNone/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cs-CZ" sz="2600" dirty="0">
                <a:solidFill>
                  <a:schemeClr val="tx1"/>
                </a:solidFill>
              </a:rPr>
              <a:t>Vhodná pro jedince během všech období života: dětství včetně kojeneckého věku, adolescence, těhotenství a laktace, stáří</a:t>
            </a:r>
          </a:p>
          <a:p>
            <a:pPr algn="just"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cs-CZ" sz="2600" dirty="0">
                <a:solidFill>
                  <a:schemeClr val="tx1"/>
                </a:solidFill>
              </a:rPr>
              <a:t>U dětí a těhotných žen je však potřebné obzvláště dbát na dostatečný přívod vápníku, železa, zinku a kyseliny listové</a:t>
            </a:r>
            <a:endParaRPr lang="cs-CZ" sz="2400" dirty="0">
              <a:solidFill>
                <a:schemeClr val="tx1"/>
              </a:solidFill>
            </a:endParaRPr>
          </a:p>
          <a:p>
            <a:pPr algn="just" eaLnBrk="1" hangingPunct="1">
              <a:buFont typeface="Wingdings" pitchFamily="2" charset="2"/>
              <a:buChar char="Ø"/>
              <a:defRPr/>
            </a:pPr>
            <a:endParaRPr lang="cs-CZ" sz="100" dirty="0">
              <a:latin typeface="Adobe Garamond Pro" pitchFamily="18" charset="-18"/>
            </a:endParaRP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9F17D-4E5B-4802-B4FD-B7A02F33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VYJÁDŘENÍ americké dietetické asociace 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A4654F-D66E-4424-ABD1-5ABE6AEE5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Vegetariánske formy stravy </a:t>
            </a:r>
            <a:r>
              <a:rPr lang="sk-SK" sz="2400" dirty="0" err="1">
                <a:solidFill>
                  <a:schemeClr val="tx1"/>
                </a:solidFill>
              </a:rPr>
              <a:t>při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správném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plánování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pokryjí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potřebu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živin</a:t>
            </a:r>
            <a:r>
              <a:rPr lang="sk-SK" sz="2400" dirty="0">
                <a:solidFill>
                  <a:schemeClr val="tx1"/>
                </a:solidFill>
              </a:rPr>
              <a:t>, také </a:t>
            </a:r>
            <a:r>
              <a:rPr lang="sk-SK" sz="2400" dirty="0" err="1">
                <a:solidFill>
                  <a:schemeClr val="tx1"/>
                </a:solidFill>
              </a:rPr>
              <a:t>potřebu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proteinů</a:t>
            </a:r>
            <a:r>
              <a:rPr lang="sk-SK" sz="2400" dirty="0">
                <a:solidFill>
                  <a:schemeClr val="tx1"/>
                </a:solidFill>
              </a:rPr>
              <a:t>, železa, </a:t>
            </a:r>
            <a:r>
              <a:rPr lang="sk-SK" sz="2400" dirty="0" err="1">
                <a:solidFill>
                  <a:schemeClr val="tx1"/>
                </a:solidFill>
              </a:rPr>
              <a:t>vápníku</a:t>
            </a:r>
            <a:r>
              <a:rPr lang="sk-SK" sz="2400" dirty="0">
                <a:solidFill>
                  <a:schemeClr val="tx1"/>
                </a:solidFill>
              </a:rPr>
              <a:t> a zinku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Pokrytí </a:t>
            </a:r>
            <a:r>
              <a:rPr lang="sk-SK" sz="2400" dirty="0" err="1">
                <a:solidFill>
                  <a:schemeClr val="tx1"/>
                </a:solidFill>
              </a:rPr>
              <a:t>potřeby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vitaminu</a:t>
            </a:r>
            <a:r>
              <a:rPr lang="sk-SK" sz="2400" dirty="0">
                <a:solidFill>
                  <a:schemeClr val="tx1"/>
                </a:solidFill>
              </a:rPr>
              <a:t> B12 je bezproblémové, </a:t>
            </a:r>
            <a:r>
              <a:rPr lang="sk-SK" sz="2400" dirty="0" err="1">
                <a:solidFill>
                  <a:schemeClr val="tx1"/>
                </a:solidFill>
              </a:rPr>
              <a:t>jestliže</a:t>
            </a:r>
            <a:r>
              <a:rPr lang="sk-SK" sz="2400" dirty="0">
                <a:solidFill>
                  <a:schemeClr val="tx1"/>
                </a:solidFill>
              </a:rPr>
              <a:t> potrava obsahuje dostatočné </a:t>
            </a:r>
            <a:r>
              <a:rPr lang="sk-SK" sz="2400" dirty="0" err="1">
                <a:solidFill>
                  <a:schemeClr val="tx1"/>
                </a:solidFill>
              </a:rPr>
              <a:t>množství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mléka</a:t>
            </a:r>
            <a:r>
              <a:rPr lang="sk-SK" sz="2400" dirty="0">
                <a:solidFill>
                  <a:schemeClr val="tx1"/>
                </a:solidFill>
              </a:rPr>
              <a:t> a vajec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 err="1">
                <a:solidFill>
                  <a:schemeClr val="tx1"/>
                </a:solidFill>
              </a:rPr>
              <a:t>Při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čistě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vegetariánské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výživě</a:t>
            </a:r>
            <a:r>
              <a:rPr lang="sk-SK" sz="2400" dirty="0">
                <a:solidFill>
                  <a:schemeClr val="tx1"/>
                </a:solidFill>
              </a:rPr>
              <a:t> je </a:t>
            </a:r>
            <a:r>
              <a:rPr lang="sk-SK" sz="2400" dirty="0" err="1">
                <a:solidFill>
                  <a:schemeClr val="tx1"/>
                </a:solidFill>
              </a:rPr>
              <a:t>třeba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zařadit</a:t>
            </a:r>
            <a:r>
              <a:rPr lang="sk-SK" sz="2400" dirty="0">
                <a:solidFill>
                  <a:schemeClr val="tx1"/>
                </a:solidFill>
              </a:rPr>
              <a:t> do stravy i zaručené zdroje </a:t>
            </a:r>
            <a:r>
              <a:rPr lang="sk-SK" sz="2400" dirty="0" err="1">
                <a:solidFill>
                  <a:schemeClr val="tx1"/>
                </a:solidFill>
              </a:rPr>
              <a:t>vitaminu</a:t>
            </a:r>
            <a:r>
              <a:rPr lang="sk-SK" sz="2400" dirty="0">
                <a:solidFill>
                  <a:schemeClr val="tx1"/>
                </a:solidFill>
              </a:rPr>
              <a:t> B12 </a:t>
            </a:r>
            <a:r>
              <a:rPr lang="sk-SK" sz="2400" dirty="0" err="1">
                <a:solidFill>
                  <a:schemeClr val="tx1"/>
                </a:solidFill>
              </a:rPr>
              <a:t>např</a:t>
            </a:r>
            <a:r>
              <a:rPr lang="sk-SK" sz="2400" dirty="0">
                <a:solidFill>
                  <a:schemeClr val="tx1"/>
                </a:solidFill>
              </a:rPr>
              <a:t>. </a:t>
            </a:r>
            <a:r>
              <a:rPr lang="sk-SK" sz="2400" dirty="0" err="1">
                <a:solidFill>
                  <a:schemeClr val="tx1"/>
                </a:solidFill>
              </a:rPr>
              <a:t>doplněk</a:t>
            </a:r>
            <a:r>
              <a:rPr lang="sk-SK" sz="2400" dirty="0">
                <a:solidFill>
                  <a:schemeClr val="tx1"/>
                </a:solidFill>
              </a:rPr>
              <a:t> stravy </a:t>
            </a:r>
            <a:r>
              <a:rPr lang="sk-SK" sz="2400" dirty="0" err="1">
                <a:solidFill>
                  <a:schemeClr val="tx1"/>
                </a:solidFill>
              </a:rPr>
              <a:t>anebo</a:t>
            </a:r>
            <a:r>
              <a:rPr lang="sk-SK" sz="2400" dirty="0">
                <a:solidFill>
                  <a:schemeClr val="tx1"/>
                </a:solidFill>
              </a:rPr>
              <a:t> potravinu </a:t>
            </a:r>
            <a:r>
              <a:rPr lang="sk-SK" sz="2400" dirty="0" err="1">
                <a:solidFill>
                  <a:schemeClr val="tx1"/>
                </a:solidFill>
              </a:rPr>
              <a:t>obohacenou</a:t>
            </a:r>
            <a:r>
              <a:rPr lang="sk-SK" sz="2400" dirty="0">
                <a:solidFill>
                  <a:schemeClr val="tx1"/>
                </a:solidFill>
              </a:rPr>
              <a:t> o </a:t>
            </a:r>
            <a:r>
              <a:rPr lang="sk-SK" sz="2400" dirty="0" err="1">
                <a:solidFill>
                  <a:schemeClr val="tx1"/>
                </a:solidFill>
              </a:rPr>
              <a:t>vitamin</a:t>
            </a:r>
            <a:r>
              <a:rPr lang="sk-SK" sz="2400" dirty="0">
                <a:solidFill>
                  <a:schemeClr val="tx1"/>
                </a:solidFill>
              </a:rPr>
              <a:t> B12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D4397FE-CACD-4478-A634-1D91801F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84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DC3D0-32A1-42A5-94D7-617470B74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přínosy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E0B253-0A09-4555-982E-566AA4CB4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Obvykle častější konzumace ovoce, zeleniny, obilovin, klíčků, luštěnin, ořechů, olejnatých semen, rostlinných olejů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Obvykle vyšší příjem vlákniny, antioxidantů, fytochemikálií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  <a:sym typeface="Wingdings 3" pitchFamily="18" charset="2"/>
              </a:rPr>
              <a:t>Obvykle nižší příjem energie, živočišných proteinů, nasycených mastných kyselin,  trans mastných kyselin, cholesterolu, sodíku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Nižší zátěž přídatnými látkami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Udržování ideální tělesné hmotnosti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Zdravější životní styl</a:t>
            </a: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Psychologický efekt: zmírnění úzkosti, spokojenost...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845816-355C-4073-BAE6-89559B94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918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D1847-D26B-4D0E-84C0-C6648AB2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rizika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F901A8-3D4B-4077-8CE2-A3AA6E8AD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Závisí od stupně omezování potravin živočišného původu a na skladbě jídelníčku</a:t>
            </a:r>
          </a:p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V rostlinných potravinách chybí některé výživové složky, některé složky jsou zastoupeny v malém množství</a:t>
            </a:r>
          </a:p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V rostlinných potravinách jsou přítomny látky snižující absorpci některých vitaminů a minerálních látek</a:t>
            </a:r>
          </a:p>
          <a:p>
            <a:pPr marL="342900" lvl="1" indent="-342900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  <a:sym typeface="Wingdings 3"/>
              </a:rPr>
              <a:t>Nedostatečný příjem některých živín a s tým související zdravotné následky</a:t>
            </a:r>
            <a:endParaRPr lang="cs-CZ" sz="22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136044D-E526-41A2-BB0C-2B6E89DC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3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24B36-D3F3-49B7-B7AD-DC50D3AB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Rizikové živiny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B1AC13-1165-46DB-BD18-009BD3979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Plnohodnotné </a:t>
            </a:r>
            <a:r>
              <a:rPr lang="sk-SK" sz="2400" dirty="0" err="1">
                <a:solidFill>
                  <a:schemeClr val="tx1"/>
                </a:solidFill>
              </a:rPr>
              <a:t>bílkoviny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cs-CZ" sz="2400" dirty="0">
                <a:solidFill>
                  <a:schemeClr val="tx1"/>
                </a:solidFill>
              </a:rPr>
              <a:t>Nenasycené mastné kyseliny</a:t>
            </a:r>
          </a:p>
          <a:p>
            <a:r>
              <a:rPr lang="cs-CZ" sz="2400" dirty="0">
                <a:solidFill>
                  <a:schemeClr val="tx1"/>
                </a:solidFill>
              </a:rPr>
              <a:t>Vitamin D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Vitamin</a:t>
            </a:r>
            <a:r>
              <a:rPr lang="sk-SK" sz="2400" dirty="0">
                <a:solidFill>
                  <a:schemeClr val="tx1"/>
                </a:solidFill>
              </a:rPr>
              <a:t> B12</a:t>
            </a:r>
          </a:p>
          <a:p>
            <a:r>
              <a:rPr lang="sk-SK" sz="2400" dirty="0">
                <a:solidFill>
                  <a:schemeClr val="tx1"/>
                </a:solidFill>
              </a:rPr>
              <a:t>Železo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Vápník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 err="1">
                <a:solidFill>
                  <a:schemeClr val="tx1"/>
                </a:solidFill>
              </a:rPr>
              <a:t>Zinek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Jód...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CF8F6E8-ECE2-4187-B97C-E9BDC91F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14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rgbClr val="000000"/>
                </a:solidFill>
              </a:rPr>
              <a:t>Alternativní </a:t>
            </a:r>
            <a:br>
              <a:rPr lang="cs-CZ" sz="4800" dirty="0">
                <a:solidFill>
                  <a:srgbClr val="000000"/>
                </a:solidFill>
              </a:rPr>
            </a:br>
            <a:r>
              <a:rPr lang="cs-CZ" sz="4800" dirty="0">
                <a:solidFill>
                  <a:srgbClr val="000000"/>
                </a:solidFill>
              </a:rPr>
              <a:t>způsoby stravování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Způsoby stravování odlišující se od nutričních zvyklostí většiny společnosti  i od doporučení odborníků na výživu</a:t>
            </a: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Obvykle založeny na restrikci určitých potravin, nejčastěji živočišného původu</a:t>
            </a: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Životní filozofie, nejen způsob stravování</a:t>
            </a:r>
          </a:p>
          <a:p>
            <a:pPr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800" dirty="0">
                <a:solidFill>
                  <a:srgbClr val="000000"/>
                </a:solidFill>
              </a:rPr>
              <a:t>Vnímání člověka jako celku (tělo, duše, mysl) </a:t>
            </a: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endParaRPr lang="cs-CZ" sz="2800" dirty="0">
              <a:solidFill>
                <a:srgbClr val="000000"/>
              </a:solidFill>
            </a:endParaRPr>
          </a:p>
          <a:p>
            <a:pPr eaLnBrk="1" hangingPunct="1">
              <a:buClr>
                <a:schemeClr val="accent4"/>
              </a:buClr>
            </a:pPr>
            <a:endParaRPr lang="cs-CZ" sz="2800" dirty="0">
              <a:latin typeface="Adobe Garamond Pro" pitchFamily="18" charset="-18"/>
            </a:endParaRPr>
          </a:p>
          <a:p>
            <a:endParaRPr lang="sk-SK" sz="28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SESTAVENÍ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accent4"/>
              </a:buClr>
            </a:pPr>
            <a:r>
              <a:rPr lang="cs-CZ" sz="2800" dirty="0">
                <a:solidFill>
                  <a:schemeClr val="tx1"/>
                </a:solidFill>
              </a:rPr>
              <a:t>Potravinové skupiny, které by neměly v jídelníčku chybět: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Obiloviny a pseudoobiloviny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Ovoce a zelenina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Luštěniny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Mléko a mléčné výrobky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Vejce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Ořechy a olejnatá semena 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Rostlinné oleje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Případně přídavek mořských řas ? 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SESTAVENÍ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Pravidelnost, pestrost, vyváženost</a:t>
            </a:r>
          </a:p>
          <a:p>
            <a:pPr>
              <a:buClr>
                <a:schemeClr val="accent4"/>
              </a:buClr>
            </a:pPr>
            <a:endParaRPr lang="cs-CZ" sz="2600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V jednotlivých pokrmech i v pokrmech během dne kombinovat různé zdroje bílkovin: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Obiloviny s luštěninami (fazolový guláš s pečivem)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Brambory s luštěninami (čočková polévka s bramborami)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Rostlinné zdroje bílkovin s živočišnými (mléčné obilné kaše)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</a:pPr>
            <a:endParaRPr lang="cs-CZ" sz="2600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</a:pPr>
            <a:r>
              <a:rPr lang="cs-CZ" sz="2600" dirty="0">
                <a:solidFill>
                  <a:schemeClr val="tx1"/>
                </a:solidFill>
              </a:rPr>
              <a:t>Nenahrazovat masové pokrmy sladkými a smaženými pokrmy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PŘÍKLAD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SN: ovesná kaše s ořechy a hroznovým vínem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PŘ: chléb s ředkvičkovou pomazánkou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OB: polévka cizrnový krém, lasagne se špenátem a mozarellou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SV: banánový koktejl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VE: květákový mozeček, brambory, rajčatový salát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PŘÍKLAD JÍDELNÍČKU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SN: chléb s vaječnou pomazánkou a paprikou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PŘ: jablko, ořechy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OB: polévka zeleninová s drožďovými knedlíčky, </a:t>
            </a:r>
          </a:p>
          <a:p>
            <a:pPr marL="0" indent="0">
              <a:buClr>
                <a:srgbClr val="FF3300"/>
              </a:buClr>
              <a:buNone/>
            </a:pPr>
            <a:r>
              <a:rPr lang="cs-CZ" sz="2400" dirty="0">
                <a:solidFill>
                  <a:schemeClr val="tx1"/>
                </a:solidFill>
              </a:rPr>
              <a:t>	mexické fazole v tortille s jogurtovým dresinkem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SV: pudink s ovocem</a:t>
            </a:r>
          </a:p>
          <a:p>
            <a:pPr>
              <a:buClr>
                <a:srgbClr val="FF3300"/>
              </a:buClr>
            </a:pPr>
            <a:r>
              <a:rPr lang="cs-CZ" sz="2400" dirty="0">
                <a:solidFill>
                  <a:schemeClr val="tx1"/>
                </a:solidFill>
              </a:rPr>
              <a:t>VE: pohankové rizoto se zeleninou a sýrem</a:t>
            </a:r>
          </a:p>
          <a:p>
            <a:pPr eaLnBrk="1" hangingPunct="1">
              <a:buFontTx/>
              <a:buNone/>
              <a:defRPr/>
            </a:pPr>
            <a:endParaRPr lang="cs-CZ" dirty="0"/>
          </a:p>
        </p:txBody>
      </p:sp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A977E-7E23-410F-BCAC-2557CA38D0BE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Raw food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 současné době velice populární, v ČR na vzestupu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Vitariánství, konzumace syrové (živé) stravy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Forma stravování bez tepelné úpravy, v co nejpřirozenější formě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Úprava teplotou max. 42-45 ºC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Dle zastánců nedochází k snižování nutriční hodnoty stravy, k ničení enzymů, vitaminů...</a:t>
            </a:r>
          </a:p>
        </p:txBody>
      </p:sp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DA5BFD-673F-4312-A715-0058B56C0C84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ADFF516-549D-47AA-BA8E-CC6E9D76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32"/>
            <a:ext cx="3566170" cy="178308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BE84F-BD48-4DD5-98B1-37774947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Hlavní složky stravy jsou syrové ovoce a zelenina, syrové ořechy a olejnatá semena, luštěniny, různé obiloviny, klíčky, mořské řasy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Existují i směry, které připouštějí konzumaci syrového masa, vajec, nepasterovaného mléka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Formy úpravy stravy: nakličování, mixování, vysoušení, odšťavňování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DA5BFD-673F-4312-A715-0058B56C0C84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764704"/>
            <a:ext cx="7772400" cy="609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endParaRPr lang="cs-CZ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84784"/>
            <a:ext cx="8153400" cy="4680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endParaRPr lang="cs-CZ" sz="2400" dirty="0">
              <a:latin typeface="Adobe Garamond Pro" pitchFamily="18" charset="-18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endParaRPr lang="cs-CZ" sz="2000" dirty="0"/>
          </a:p>
        </p:txBody>
      </p:sp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DA5BFD-673F-4312-A715-0058B56C0C84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161796" name="Picture 4" descr="http://2.bp.blogspot.com/-5lvYPTYs4q4/UCmc9LAWDyI/AAAAAAAABRk/lx5_fvJxZM0/s1600/d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496" y="283881"/>
            <a:ext cx="7557945" cy="626469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643F9-B2ED-4A75-BEB1-386F701A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pŘíklady</a:t>
            </a:r>
            <a:r>
              <a:rPr lang="sk-SK" sz="4800" dirty="0"/>
              <a:t> </a:t>
            </a:r>
            <a:r>
              <a:rPr lang="sk-SK" sz="4800" dirty="0" err="1"/>
              <a:t>pokrmů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264503-A7DA-44D5-B283-4A23421A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Banánová ovesná kaše s vlašskými ořechy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Miso polévka s houbami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Okurková polévka s bazalkou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Nudle z máslové dýně se šalvějovou omáčkou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Zeleninové závitky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Chia pudink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Šťávy, koktejly, smoothie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2709EE4-A936-4D3B-8CE6-CE80204E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238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BBA81-D4FA-4A8D-9BBE-1E3BCC19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Zdravotní </a:t>
            </a:r>
            <a:r>
              <a:rPr lang="sk-SK" sz="4800" dirty="0" err="1"/>
              <a:t>pŘínosy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0ABEF8-1F58-4EFE-8256-87ED54AE6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260" indent="-342900">
              <a:buClr>
                <a:srgbClr val="FF0000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Nedochází ke snižování výživově cenných látek tepelnou úpravou</a:t>
            </a:r>
          </a:p>
          <a:p>
            <a:pPr marL="343260" indent="-342900">
              <a:buClr>
                <a:srgbClr val="FF0000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Nižší příjem tuků, sodíku, cholesterolu, přidaných cukrů, aditiv</a:t>
            </a:r>
          </a:p>
          <a:p>
            <a:pPr marL="343260" indent="-342900">
              <a:buClr>
                <a:srgbClr val="FF0000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Vyšší příjem vlákniny (někdy až příliš), draslíku, hořčíku, kyseliny listové</a:t>
            </a:r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28398BA-4D0E-4E1E-BD0B-607BA130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244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24E92-4581-4C0C-AFFA-BE93CC2D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Zdravotní rizika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37937E-B8DF-4B6B-9274-8DDA74A7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Nedostatek některých nutričně nezbytných látek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Nedostatek energie (neplatí u raw dezertů)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Při dlouhodobém praktikování hrozí nedostatek vitaminu B12, bílkovin, železa, vápníku, omega-3 mastných kyselin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Horší stravitelnost syrové stravy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Nižší vstřebatelnost (lycopen)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Mikrobiální riziko</a:t>
            </a:r>
          </a:p>
          <a:p>
            <a:pPr marL="343260" indent="-342900">
              <a:buClr>
                <a:schemeClr val="accent4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chemeClr val="accent4"/>
              </a:buClr>
              <a:buSzPct val="150000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7D5308A-B512-418D-8431-6D60A80C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80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rgbClr val="000000"/>
                </a:solidFill>
              </a:rPr>
              <a:t>Dělení 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Clr>
                <a:schemeClr val="accent4"/>
              </a:buClr>
              <a:defRPr/>
            </a:pPr>
            <a:r>
              <a:rPr lang="cs-CZ" sz="2800" dirty="0">
                <a:solidFill>
                  <a:srgbClr val="000000"/>
                </a:solidFill>
              </a:rPr>
              <a:t>Vegetariánství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cs-CZ" sz="2800" dirty="0">
                <a:solidFill>
                  <a:srgbClr val="000000"/>
                </a:solidFill>
              </a:rPr>
              <a:t>Makrobiotika</a:t>
            </a:r>
          </a:p>
          <a:p>
            <a:pPr eaLnBrk="1" hangingPunct="1">
              <a:buClr>
                <a:schemeClr val="accent4"/>
              </a:buClr>
              <a:defRPr/>
            </a:pPr>
            <a:r>
              <a:rPr lang="cs-CZ" sz="2800" dirty="0">
                <a:solidFill>
                  <a:srgbClr val="000000"/>
                </a:solidFill>
              </a:rPr>
              <a:t>Okrajové směry</a:t>
            </a:r>
          </a:p>
          <a:p>
            <a:pPr lvl="1" eaLnBrk="1" hangingPunct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800" dirty="0">
                <a:solidFill>
                  <a:srgbClr val="000000"/>
                </a:solidFill>
              </a:rPr>
              <a:t>Paleodieta</a:t>
            </a:r>
          </a:p>
          <a:p>
            <a:pPr lvl="1" eaLnBrk="1" hangingPunct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800" dirty="0">
                <a:solidFill>
                  <a:srgbClr val="000000"/>
                </a:solidFill>
              </a:rPr>
              <a:t>Výživa dle pH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800" dirty="0">
                <a:solidFill>
                  <a:srgbClr val="000000"/>
                </a:solidFill>
              </a:rPr>
              <a:t>Výživa podle krevních skupin</a:t>
            </a:r>
          </a:p>
          <a:p>
            <a:pPr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800" dirty="0">
                <a:solidFill>
                  <a:srgbClr val="000000"/>
                </a:solidFill>
              </a:rPr>
              <a:t>Dělená strava</a:t>
            </a:r>
          </a:p>
          <a:p>
            <a:pPr lvl="1" eaLnBrk="1" hangingPunct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800" dirty="0">
                <a:solidFill>
                  <a:srgbClr val="000000"/>
                </a:solidFill>
              </a:rPr>
              <a:t>Výživa podle Ájurvédy</a:t>
            </a:r>
          </a:p>
          <a:p>
            <a:pPr>
              <a:buClr>
                <a:schemeClr val="accent4"/>
              </a:buClr>
              <a:defRPr/>
            </a:pPr>
            <a:r>
              <a:rPr lang="cs-CZ" sz="2800" dirty="0">
                <a:solidFill>
                  <a:srgbClr val="000000"/>
                </a:solidFill>
              </a:rPr>
              <a:t>Biopotraviny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853ED-F876-465D-AEFE-3C934911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Zdravotní rizika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280E9F-E21F-406B-AFEE-BF05D4B38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k-SK" sz="2200" dirty="0">
                <a:solidFill>
                  <a:schemeClr val="tx1"/>
                </a:solidFill>
              </a:rPr>
              <a:t>Zvýšené riziko alergie z </a:t>
            </a:r>
            <a:r>
              <a:rPr lang="sk-SK" sz="2200" dirty="0" err="1">
                <a:solidFill>
                  <a:schemeClr val="tx1"/>
                </a:solidFill>
              </a:rPr>
              <a:t>potravin</a:t>
            </a:r>
            <a:endParaRPr lang="sk-SK" sz="2200" dirty="0">
              <a:solidFill>
                <a:schemeClr val="tx1"/>
              </a:solidFill>
            </a:endParaRPr>
          </a:p>
          <a:p>
            <a:r>
              <a:rPr lang="sk-SK" sz="2200" dirty="0">
                <a:solidFill>
                  <a:schemeClr val="tx1"/>
                </a:solidFill>
              </a:rPr>
              <a:t>Čím </a:t>
            </a:r>
            <a:r>
              <a:rPr lang="sk-SK" sz="2200" dirty="0" err="1">
                <a:solidFill>
                  <a:schemeClr val="tx1"/>
                </a:solidFill>
              </a:rPr>
              <a:t>přírodnější</a:t>
            </a:r>
            <a:r>
              <a:rPr lang="sk-SK" sz="2200" dirty="0">
                <a:solidFill>
                  <a:schemeClr val="tx1"/>
                </a:solidFill>
              </a:rPr>
              <a:t> stav potraviny, tím vyšší </a:t>
            </a:r>
            <a:r>
              <a:rPr lang="sk-SK" sz="2200" dirty="0" err="1">
                <a:solidFill>
                  <a:schemeClr val="tx1"/>
                </a:solidFill>
              </a:rPr>
              <a:t>schopnost</a:t>
            </a:r>
            <a:r>
              <a:rPr lang="sk-SK" sz="2200" dirty="0">
                <a:solidFill>
                  <a:schemeClr val="tx1"/>
                </a:solidFill>
              </a:rPr>
              <a:t> </a:t>
            </a:r>
            <a:r>
              <a:rPr lang="sk-SK" sz="2200" dirty="0" err="1">
                <a:solidFill>
                  <a:schemeClr val="tx1"/>
                </a:solidFill>
              </a:rPr>
              <a:t>vyvolat</a:t>
            </a:r>
            <a:r>
              <a:rPr lang="sk-SK" sz="2200" dirty="0">
                <a:solidFill>
                  <a:schemeClr val="tx1"/>
                </a:solidFill>
              </a:rPr>
              <a:t> alergii</a:t>
            </a:r>
          </a:p>
          <a:p>
            <a:r>
              <a:rPr lang="sk-SK" sz="2200" dirty="0">
                <a:solidFill>
                  <a:schemeClr val="tx1"/>
                </a:solidFill>
              </a:rPr>
              <a:t>Tepelným </a:t>
            </a:r>
            <a:r>
              <a:rPr lang="sk-SK" sz="2200" dirty="0" err="1">
                <a:solidFill>
                  <a:schemeClr val="tx1"/>
                </a:solidFill>
              </a:rPr>
              <a:t>zpracováním</a:t>
            </a:r>
            <a:r>
              <a:rPr lang="sk-SK" sz="2200" dirty="0">
                <a:solidFill>
                  <a:schemeClr val="tx1"/>
                </a:solidFill>
              </a:rPr>
              <a:t> mnoho </a:t>
            </a:r>
            <a:r>
              <a:rPr lang="sk-SK" sz="2200" dirty="0" err="1">
                <a:solidFill>
                  <a:schemeClr val="tx1"/>
                </a:solidFill>
              </a:rPr>
              <a:t>potravin</a:t>
            </a:r>
            <a:r>
              <a:rPr lang="sk-SK" sz="2200" dirty="0">
                <a:solidFill>
                  <a:schemeClr val="tx1"/>
                </a:solidFill>
              </a:rPr>
              <a:t> </a:t>
            </a:r>
            <a:r>
              <a:rPr lang="sk-SK" sz="2200" dirty="0" err="1">
                <a:solidFill>
                  <a:schemeClr val="tx1"/>
                </a:solidFill>
              </a:rPr>
              <a:t>ztrácí</a:t>
            </a:r>
            <a:r>
              <a:rPr lang="sk-SK" sz="2200" dirty="0">
                <a:solidFill>
                  <a:schemeClr val="tx1"/>
                </a:solidFill>
              </a:rPr>
              <a:t> </a:t>
            </a:r>
            <a:r>
              <a:rPr lang="sk-SK" sz="2200" dirty="0" err="1">
                <a:solidFill>
                  <a:schemeClr val="tx1"/>
                </a:solidFill>
              </a:rPr>
              <a:t>antigenní</a:t>
            </a:r>
            <a:r>
              <a:rPr lang="sk-SK" sz="2200" dirty="0">
                <a:solidFill>
                  <a:schemeClr val="tx1"/>
                </a:solidFill>
              </a:rPr>
              <a:t> vlastnosti</a:t>
            </a:r>
          </a:p>
          <a:p>
            <a:r>
              <a:rPr lang="sk-SK" sz="2200" dirty="0" err="1">
                <a:solidFill>
                  <a:schemeClr val="tx1"/>
                </a:solidFill>
              </a:rPr>
              <a:t>Obzvláště</a:t>
            </a:r>
            <a:r>
              <a:rPr lang="sk-SK" sz="2200" dirty="0">
                <a:solidFill>
                  <a:schemeClr val="tx1"/>
                </a:solidFill>
              </a:rPr>
              <a:t> </a:t>
            </a:r>
            <a:r>
              <a:rPr lang="sk-SK" sz="2200" dirty="0" err="1">
                <a:solidFill>
                  <a:schemeClr val="tx1"/>
                </a:solidFill>
              </a:rPr>
              <a:t>ohroženi</a:t>
            </a:r>
            <a:r>
              <a:rPr lang="sk-SK" sz="2200" dirty="0">
                <a:solidFill>
                  <a:schemeClr val="tx1"/>
                </a:solidFill>
              </a:rPr>
              <a:t> pacienti s </a:t>
            </a:r>
            <a:r>
              <a:rPr lang="sk-SK" sz="2200" dirty="0" err="1">
                <a:solidFill>
                  <a:schemeClr val="tx1"/>
                </a:solidFill>
              </a:rPr>
              <a:t>pylovou</a:t>
            </a:r>
            <a:r>
              <a:rPr lang="sk-SK" sz="2200" dirty="0">
                <a:solidFill>
                  <a:schemeClr val="tx1"/>
                </a:solidFill>
              </a:rPr>
              <a:t> alergii</a:t>
            </a:r>
          </a:p>
          <a:p>
            <a:pPr lvl="1"/>
            <a:r>
              <a:rPr lang="sk-SK" sz="2200" dirty="0" err="1">
                <a:solidFill>
                  <a:schemeClr val="tx1"/>
                </a:solidFill>
              </a:rPr>
              <a:t>Orální</a:t>
            </a:r>
            <a:r>
              <a:rPr lang="sk-SK" sz="2200" dirty="0">
                <a:solidFill>
                  <a:schemeClr val="tx1"/>
                </a:solidFill>
              </a:rPr>
              <a:t> </a:t>
            </a:r>
            <a:r>
              <a:rPr lang="sk-SK" sz="2200" dirty="0" err="1">
                <a:solidFill>
                  <a:schemeClr val="tx1"/>
                </a:solidFill>
              </a:rPr>
              <a:t>pylový</a:t>
            </a:r>
            <a:r>
              <a:rPr lang="sk-SK" sz="2200" dirty="0">
                <a:solidFill>
                  <a:schemeClr val="tx1"/>
                </a:solidFill>
              </a:rPr>
              <a:t> </a:t>
            </a:r>
            <a:r>
              <a:rPr lang="sk-SK" sz="2200" dirty="0" err="1">
                <a:solidFill>
                  <a:schemeClr val="tx1"/>
                </a:solidFill>
              </a:rPr>
              <a:t>syndrom</a:t>
            </a:r>
            <a:endParaRPr lang="sk-SK" sz="2200" dirty="0">
              <a:solidFill>
                <a:schemeClr val="tx1"/>
              </a:solidFill>
            </a:endParaRPr>
          </a:p>
          <a:p>
            <a:pPr lvl="1"/>
            <a:r>
              <a:rPr lang="sk-SK" sz="2200" dirty="0">
                <a:solidFill>
                  <a:schemeClr val="tx1"/>
                </a:solidFill>
              </a:rPr>
              <a:t>Asi 90 % alergikov na </a:t>
            </a:r>
            <a:r>
              <a:rPr lang="sk-SK" sz="2200" dirty="0" err="1">
                <a:solidFill>
                  <a:schemeClr val="tx1"/>
                </a:solidFill>
              </a:rPr>
              <a:t>pyl</a:t>
            </a:r>
            <a:r>
              <a:rPr lang="sk-SK" sz="2200" dirty="0">
                <a:solidFill>
                  <a:schemeClr val="tx1"/>
                </a:solidFill>
              </a:rPr>
              <a:t> má </a:t>
            </a:r>
            <a:r>
              <a:rPr lang="sk-SK" sz="2200" dirty="0" err="1">
                <a:solidFill>
                  <a:schemeClr val="tx1"/>
                </a:solidFill>
              </a:rPr>
              <a:t>současně</a:t>
            </a:r>
            <a:r>
              <a:rPr lang="sk-SK" sz="2200" dirty="0">
                <a:solidFill>
                  <a:schemeClr val="tx1"/>
                </a:solidFill>
              </a:rPr>
              <a:t> alergii na </a:t>
            </a:r>
            <a:r>
              <a:rPr lang="sk-SK" sz="2200" dirty="0" err="1">
                <a:solidFill>
                  <a:schemeClr val="tx1"/>
                </a:solidFill>
              </a:rPr>
              <a:t>nějakou</a:t>
            </a:r>
            <a:r>
              <a:rPr lang="sk-SK" sz="2200" dirty="0">
                <a:solidFill>
                  <a:schemeClr val="tx1"/>
                </a:solidFill>
              </a:rPr>
              <a:t> potravinu (</a:t>
            </a:r>
            <a:r>
              <a:rPr lang="sk-SK" sz="2200" dirty="0" err="1">
                <a:solidFill>
                  <a:schemeClr val="tx1"/>
                </a:solidFill>
              </a:rPr>
              <a:t>ovoce</a:t>
            </a:r>
            <a:r>
              <a:rPr lang="sk-SK" sz="2200" dirty="0">
                <a:solidFill>
                  <a:schemeClr val="tx1"/>
                </a:solidFill>
              </a:rPr>
              <a:t>, zelenina, </a:t>
            </a:r>
            <a:r>
              <a:rPr lang="sk-SK" sz="2200" dirty="0" err="1">
                <a:solidFill>
                  <a:schemeClr val="tx1"/>
                </a:solidFill>
              </a:rPr>
              <a:t>koření</a:t>
            </a:r>
            <a:r>
              <a:rPr lang="sk-SK" sz="2200" dirty="0">
                <a:solidFill>
                  <a:schemeClr val="tx1"/>
                </a:solidFill>
              </a:rPr>
              <a:t>, byliny...)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AA5E4C9-2360-47C3-9091-79FE5803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531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2CE4A-B577-4028-B923-C4D200C3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7DA5B76-741C-4422-A81F-4D467BAEC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920" indent="-304560">
              <a:buClr>
                <a:srgbClr val="FF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Raw pokrmy si můžeme zpestřit svůj jídelníček</a:t>
            </a:r>
          </a:p>
          <a:p>
            <a:pPr marL="304920" indent="-304560">
              <a:buClr>
                <a:srgbClr val="FF0000"/>
              </a:buClr>
              <a:buFont typeface="Arial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04920" indent="-304560">
              <a:buClr>
                <a:srgbClr val="FF0000"/>
              </a:buClr>
              <a:buFont typeface="Arial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Tento směr však nelze doporučit jako dlouhodobý a hodnotný způsob správného stravování s přínosem pro naše zdraví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2D182DF-49B9-4626-AC69-9F621FD0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442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89E64EE-056A-4E53-B813-9B8FE7D5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makrobiotika</a:t>
            </a:r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C6F33C9F-BC93-4861-AD91-120401205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47DE93-984B-4C9E-BAFC-D9587D8E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84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MAKROBIOTIKA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1484784"/>
            <a:ext cx="7633742" cy="4394809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Celosvětově rozšířený životní styl, úzce spjatý s výživou</a:t>
            </a:r>
          </a:p>
          <a:p>
            <a:pPr eaLnBrk="1" hangingPunct="1"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Původ v zen-budhizmu 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Prvky z taoismu: protikladné síly jin a jang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Podmínky zdraví je rovnováha těchto sil v organizmu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Pokud se rovnováha poruší vzniká choroba</a:t>
            </a:r>
          </a:p>
          <a:p>
            <a:pPr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Snaha o návrat k přirozenému způsobu života</a:t>
            </a:r>
          </a:p>
          <a:p>
            <a:pPr>
              <a:buClr>
                <a:schemeClr val="accent4"/>
              </a:buClr>
            </a:pPr>
            <a:r>
              <a:rPr lang="sk-SK" sz="2200" dirty="0">
                <a:solidFill>
                  <a:schemeClr val="tx1"/>
                </a:solidFill>
              </a:rPr>
              <a:t>Z</a:t>
            </a:r>
            <a:r>
              <a:rPr lang="cs-CZ" sz="2200" dirty="0">
                <a:solidFill>
                  <a:schemeClr val="tx1"/>
                </a:solidFill>
              </a:rPr>
              <a:t>akladatel George Ohsawa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cs-CZ" sz="2200" dirty="0">
                <a:solidFill>
                  <a:schemeClr val="tx1"/>
                </a:solidFill>
              </a:rPr>
              <a:t>(1893-1966, Japonsko, profesor orientální medicíny, koncepce makrobiotického učení)</a:t>
            </a:r>
          </a:p>
          <a:p>
            <a:pPr eaLnBrk="1" hangingPunct="1">
              <a:buClr>
                <a:schemeClr val="accent4"/>
              </a:buClr>
            </a:pPr>
            <a:r>
              <a:rPr lang="cs-CZ" sz="2200" dirty="0">
                <a:solidFill>
                  <a:schemeClr val="tx1"/>
                </a:solidFill>
              </a:rPr>
              <a:t>Makrobiotické učení dále rozvinuli Ohsawovi žáci</a:t>
            </a: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4800" dirty="0"/>
              <a:t>JIN A JANG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/>
              </a:buClr>
            </a:pPr>
            <a:r>
              <a:rPr lang="cs-CZ" sz="2400" dirty="0">
                <a:solidFill>
                  <a:srgbClr val="000000"/>
                </a:solidFill>
              </a:rPr>
              <a:t>P</a:t>
            </a:r>
            <a:r>
              <a:rPr lang="en-US" sz="2400" dirty="0" err="1">
                <a:solidFill>
                  <a:srgbClr val="000000"/>
                </a:solidFill>
              </a:rPr>
              <a:t>odle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makrobiotiky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potraviny</a:t>
            </a:r>
            <a:r>
              <a:rPr lang="cs-CZ" sz="2400" dirty="0">
                <a:solidFill>
                  <a:srgbClr val="000000"/>
                </a:solidFill>
              </a:rPr>
              <a:t> odlišují rozdílným obsahem dvou protichůdných a vzájemně se doplňujících sil jin a jang</a:t>
            </a:r>
          </a:p>
          <a:p>
            <a:pPr>
              <a:buClr>
                <a:srgbClr val="FF0000"/>
              </a:buClr>
            </a:pPr>
            <a:r>
              <a:rPr lang="cs-CZ" sz="2400" dirty="0">
                <a:solidFill>
                  <a:srgbClr val="000000"/>
                </a:solidFill>
              </a:rPr>
              <a:t>Poměr jin a jang tvoří „hodnotu“ každé potraviny</a:t>
            </a:r>
          </a:p>
          <a:p>
            <a:pPr>
              <a:buClr>
                <a:srgbClr val="FF0000"/>
              </a:buClr>
            </a:pPr>
            <a:r>
              <a:rPr lang="cs-CZ" sz="2400" dirty="0">
                <a:solidFill>
                  <a:srgbClr val="000000"/>
                </a:solidFill>
              </a:rPr>
              <a:t>Harmonická strava: jin a jang v rovnováze</a:t>
            </a:r>
          </a:p>
          <a:p>
            <a:pPr>
              <a:buClr>
                <a:srgbClr val="FF0000"/>
              </a:buClr>
            </a:pPr>
            <a:r>
              <a:rPr lang="cs-CZ" sz="2400" dirty="0">
                <a:solidFill>
                  <a:srgbClr val="000000"/>
                </a:solidFill>
              </a:rPr>
              <a:t>Energeticky nejvíce vyvážené jsou obiloviny</a:t>
            </a:r>
          </a:p>
          <a:p>
            <a:pPr>
              <a:buClr>
                <a:srgbClr val="FF0000"/>
              </a:buClr>
            </a:pPr>
            <a:r>
              <a:rPr lang="cs-CZ" sz="2400" dirty="0" err="1">
                <a:solidFill>
                  <a:srgbClr val="000000"/>
                </a:solidFill>
              </a:rPr>
              <a:t>Ohsawa</a:t>
            </a:r>
            <a:r>
              <a:rPr lang="cs-CZ" sz="2400" dirty="0">
                <a:solidFill>
                  <a:srgbClr val="000000"/>
                </a:solidFill>
              </a:rPr>
              <a:t> rozdělil výživu do deseti stupňů (-3 až +7)</a:t>
            </a:r>
            <a:endParaRPr lang="cs-CZ" sz="2400" dirty="0">
              <a:solidFill>
                <a:srgbClr val="4F7600"/>
              </a:solidFill>
            </a:endParaRP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6" name="Picture 7" descr="Bez názvu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41556"/>
            <a:ext cx="1656184" cy="154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5FCF2-06C6-483D-90C9-DCBEB909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7E92C8-016C-4600-9863-A3A380904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1B72B8E-2518-401E-9F2A-83D7D9F4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32B4CF1-2E1A-4DF5-86BB-FE68C105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2060848"/>
            <a:ext cx="8460433" cy="24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7D2DC-52AC-43C2-ADDC-AD98728C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/>
              <a:t>Stupně makrobiotické výživy vyjádřené v procentech</a:t>
            </a:r>
            <a:endParaRPr lang="sk-SK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4265E6-52CC-4E19-B662-F5FDF74F5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D56D2DE-3790-4228-96B3-B9CAF729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8CD6A64-973D-4976-B81F-C917E089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47" y="1857479"/>
            <a:ext cx="7609153" cy="44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04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98DAA-5D55-46C5-9C78-736AB393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Princípy makrobiotiky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32A9BB-2AC0-4E46-9BE2-0C4985F4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484784"/>
            <a:ext cx="7633742" cy="4394809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Jako základní pravidlo makrobiotické výživy je konzumovat stravu pomalu, velmi dobře ji rozžvýkat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Přirozená strava z lokálních zdrojů nebo alespoň ze stejného klimatického pásma, která odpovídá ročnímu období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Vyhýbání se konzumaci masa, mléka, mléčných výrobků, tropického ovoce, rafinovaného cukru, vajec, brambor, bílé mouky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Odmítání konzumace konzervovaných, chemicky ošetřených, uměle přibarvených, zmražených nebo ozářených potravin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Odmítání užívání léků, konzumace alkoholu a drog</a:t>
            </a:r>
          </a:p>
          <a:p>
            <a:pPr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Skromnost, střídmost, pozitivní postoj k životu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743925B-09C6-40EE-9049-D8A90F44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019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cs-CZ" sz="4000" dirty="0"/>
              <a:t>Makrobiotika podle Kushiho </a:t>
            </a:r>
            <a:br>
              <a:rPr lang="cs-CZ" sz="4000" dirty="0"/>
            </a:br>
            <a:r>
              <a:rPr lang="cs-CZ" sz="4000" dirty="0"/>
              <a:t>pro mírné klima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2283681"/>
            <a:ext cx="7633742" cy="3593591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Základ tvoří obiloviny, zelenina, luštěniny, fermentované potraviny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Menší část zastupují mořské řasy, olejnatá semena, ořechy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cs-CZ" sz="2400" dirty="0">
                <a:solidFill>
                  <a:schemeClr val="tx1"/>
                </a:solidFill>
              </a:rPr>
              <a:t>ovoce mírného pásma a ryby 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Makrobiotický talíř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None/>
              <a:defRPr/>
            </a:pPr>
            <a:endParaRPr lang="cs-CZ" sz="400" dirty="0">
              <a:latin typeface="Adobe Garamond Pro" pitchFamily="18" charset="-18"/>
            </a:endParaRP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9" name="Picture 2" descr="https://encrypted-tbn1.gstatic.com/images?q=tbn:ANd9GcSmwZ3Jjn0OksRSovmDieYjNuITfBH5jG5YzhqZzQ5Jd4_Hbws5r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945" y="4489226"/>
            <a:ext cx="2511280" cy="223224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39B02-0079-4BB7-B28C-8A457DAE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zásady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D7E683-2AC4-44D4-9491-8F2F5CFFA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Jez jen při pocitu hladu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Důkladně kousej (50x a více jedno sousto)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Jez v sedě, v klidu, uvolněně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Jez pravidelně 2-3x denně množství podle potřeby, od stolu odcházej uspokojený, ne plný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Tekutiny pij střídmě, pouze při pocitu žízně</a:t>
            </a:r>
          </a:p>
          <a:p>
            <a:pPr marL="457200" lvl="1" indent="-457200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600" dirty="0">
                <a:solidFill>
                  <a:schemeClr val="tx1"/>
                </a:solidFill>
              </a:rPr>
              <a:t>Jez naposledy alespoň 3 hodiny před spánkem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A06EF89-E3AE-430F-BFB2-D42B01F9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68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4F85F20-C7A4-4194-8BDF-4076C495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vegetariánství</a:t>
            </a:r>
            <a:endParaRPr lang="sk-SK" sz="4800" dirty="0"/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id="{11226894-4654-43CB-B981-31CFDBD3E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255C7BE-5ACA-41C9-BA75-953805F2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710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381A4-118F-46FD-B213-B9208056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1052736"/>
            <a:ext cx="7633742" cy="482685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dirty="0">
                <a:solidFill>
                  <a:schemeClr val="tx1"/>
                </a:solidFill>
              </a:rPr>
              <a:t>50- 60 % celozrnné obiloviny a produkty z celozrnné mouky</a:t>
            </a:r>
          </a:p>
          <a:p>
            <a:pPr marL="908225" lvl="1" indent="-45720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Denně hnědá rýže, ječmen, jáhly, pšenice, oves, žito, kukuřice, pohanka</a:t>
            </a:r>
          </a:p>
          <a:p>
            <a:pPr marL="908225" lvl="1" indent="-45720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Občas celozrnné těstoviny, celozrnný kváskový chléb, celozrnný žitný chléb, bulgur, kuskus, polenta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dirty="0">
                <a:solidFill>
                  <a:schemeClr val="tx1"/>
                </a:solidFill>
              </a:rPr>
              <a:t>25-30 % zelenina (v každém jídle)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   2/3 vařená, opečená na malém množství rostlinného oleje, 1/3   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       syrové saláty, </a:t>
            </a:r>
            <a:r>
              <a:rPr lang="cs-CZ" sz="2000" dirty="0" err="1">
                <a:solidFill>
                  <a:schemeClr val="tx1"/>
                </a:solidFill>
              </a:rPr>
              <a:t>pickles</a:t>
            </a:r>
            <a:r>
              <a:rPr lang="cs-CZ" sz="2000" dirty="0">
                <a:solidFill>
                  <a:schemeClr val="tx1"/>
                </a:solidFill>
              </a:rPr>
              <a:t> (kvašená)</a:t>
            </a:r>
          </a:p>
          <a:p>
            <a:pPr marL="908225" lvl="1" indent="-45720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Denně zelí, čínské zelí, kapusta, pórek, brokolice, květák, mrkev, cibule, dýně, ředkvičky, kedluben, řeřicha, petržel, pampeliška…</a:t>
            </a:r>
          </a:p>
          <a:p>
            <a:pPr marL="908225" lvl="1" indent="-45720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2-3x týdně okurky, celer, houby, bylinky</a:t>
            </a:r>
          </a:p>
          <a:p>
            <a:pPr marL="908225" lvl="1" indent="-45720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Nevhodné brambory, špenát, červená řepa, papriky, rajčata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dirty="0">
                <a:solidFill>
                  <a:schemeClr val="tx1"/>
                </a:solidFill>
              </a:rPr>
              <a:t>5-10 % luštěniny (ne více jak jednou denně), mořské řasy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dirty="0">
                <a:solidFill>
                  <a:schemeClr val="tx1"/>
                </a:solidFill>
              </a:rPr>
              <a:t>5-10 % (1-2 šálky denně) polévky</a:t>
            </a: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DCECC-D550-427E-8494-3DD7548B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938758" y="1196752"/>
            <a:ext cx="7633742" cy="4682841"/>
          </a:xfrm>
        </p:spPr>
        <p:txBody>
          <a:bodyPr>
            <a:normAutofit fontScale="92500" lnSpcReduction="20000"/>
          </a:bodyPr>
          <a:lstStyle/>
          <a:p>
            <a:pPr marL="304747" lvl="1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300" b="1" dirty="0">
                <a:solidFill>
                  <a:schemeClr val="tx1"/>
                </a:solidFill>
              </a:rPr>
              <a:t>Občas:  </a:t>
            </a:r>
            <a:r>
              <a:rPr lang="cs-CZ" sz="2300" dirty="0">
                <a:solidFill>
                  <a:schemeClr val="tx1"/>
                </a:solidFill>
              </a:rPr>
              <a:t>2-3x týdně rybí maso; 2-3x týdně čerstvé nebo sušené sezónní ovoce mírného pásma; 1-2 šálky týdně semínka (sezamová, dýňová, slunečnicová) a ořechy (mandle, vlašské ořechy, pekanové ořechy, kaštany, arašídy, kokos); na slazení – rýžový sirup, ječný slad; olej nejlépe nerafinovaný kukuřičný nebo sezamový</a:t>
            </a:r>
          </a:p>
          <a:p>
            <a:pPr marL="304747" lvl="1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300" b="1" dirty="0">
                <a:solidFill>
                  <a:schemeClr val="tx1"/>
                </a:solidFill>
              </a:rPr>
              <a:t>Nápoje: </a:t>
            </a:r>
            <a:r>
              <a:rPr lang="cs-CZ" sz="2300" dirty="0">
                <a:solidFill>
                  <a:schemeClr val="tx1"/>
                </a:solidFill>
              </a:rPr>
              <a:t>čistá voda, vhodné druhy čaje</a:t>
            </a:r>
          </a:p>
          <a:p>
            <a:pPr marL="304747" lvl="1">
              <a:spcBef>
                <a:spcPts val="1800"/>
              </a:spcBef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300" b="1" dirty="0">
                <a:solidFill>
                  <a:schemeClr val="tx1"/>
                </a:solidFill>
              </a:rPr>
              <a:t>Vyhýbat se: </a:t>
            </a:r>
            <a:r>
              <a:rPr lang="cs-CZ" sz="2300" dirty="0">
                <a:solidFill>
                  <a:schemeClr val="tx1"/>
                </a:solidFill>
              </a:rPr>
              <a:t>maso, mléko, živočišný tuk, vejce, mléko a ml. výrobky, rafinovaný cukr, med, melasa, čokoláda, jednoduché cukry a jimi slazené potraviny, tropické ovoce, umělé nápoje, aromatické a stimulující čaje, přibarvený čaj, opracovaná obilná zrna, bílá mouka a výrobky z ní, pálivé koření, aromatické stimulující potraviny, umělý ocet, tvrdý alkohol. Všechny uměle přibarvené,  konzervované, chemicky ošetřené, zmražené, ozářené potraviny</a:t>
            </a:r>
          </a:p>
          <a:p>
            <a:pPr eaLnBrk="1" hangingPunct="1">
              <a:buClr>
                <a:schemeClr val="accent4"/>
              </a:buClr>
            </a:pPr>
            <a:endParaRPr lang="cs-CZ" sz="2400" dirty="0">
              <a:solidFill>
                <a:srgbClr val="4F7600"/>
              </a:solidFill>
              <a:latin typeface="Adobe Garamond Pro" pitchFamily="18" charset="-18"/>
            </a:endParaRP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7652E-8EF4-468E-9F3A-39E54974A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4E1818-43FA-4975-9C4F-7F707869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DB7A157-B5FF-411F-A6B4-DC13772F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DD71384-D7BC-436B-9CCB-2FC974B94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06" y="600211"/>
            <a:ext cx="6284788" cy="56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51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381F25-B68D-4A49-BCAE-358821CF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890" y="1606308"/>
            <a:ext cx="4145639" cy="33591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317CC69-9A96-4D6E-B3CD-DCA6F072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73DB64-1F48-47D7-B109-FFC1BC1E7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BC8369D-722F-40FD-ACF8-D198BA01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FBD49A5-7D62-44F3-90A2-06BCB0E8C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19" y="1601013"/>
            <a:ext cx="4090771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5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D37325-F4B5-4156-9D2A-618C3FE8CFD1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657351" y="64770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51500" y="214329"/>
          <a:ext cx="6689184" cy="638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r:id="rId4" imgW="4907280" imgH="4678680" progId="Word.Picture.8">
                  <p:embed/>
                </p:oleObj>
              </mc:Choice>
              <mc:Fallback>
                <p:oleObj r:id="rId4" imgW="4907280" imgH="467868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1500" y="214329"/>
                        <a:ext cx="6689184" cy="63830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97FA124-9683-4FD9-9716-CF40958D9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Okrajové </a:t>
            </a:r>
            <a:r>
              <a:rPr lang="sk-SK" sz="4800" dirty="0" err="1"/>
              <a:t>směry</a:t>
            </a:r>
            <a:endParaRPr lang="sk-SK" sz="4800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0FA68E0D-B799-404B-85F8-0C04CF745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C22D8EE-1EAC-4BB7-853A-A201EE11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847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cs-CZ" sz="4800" dirty="0"/>
              <a:t>PALEOLITICKÁ STRAVA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832" y="1477078"/>
            <a:ext cx="7457023" cy="632529"/>
          </a:xfrm>
        </p:spPr>
        <p:txBody>
          <a:bodyPr>
            <a:no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0" dirty="0">
                <a:solidFill>
                  <a:schemeClr val="tx1"/>
                </a:solidFill>
              </a:rPr>
              <a:t>Snaha přiblížit se stravě, kterou člověk konzumoval v období paleolitu (st. doba kamenná)</a:t>
            </a:r>
            <a:endParaRPr lang="cs-CZ" sz="2200" dirty="0">
              <a:latin typeface="Adobe Garamond Pro" pitchFamily="18" charset="-18"/>
            </a:endParaRP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6DF73DA-B5A8-4691-9A6C-B3C7E139B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1832" y="2420888"/>
            <a:ext cx="3611880" cy="3484613"/>
          </a:xfrm>
        </p:spPr>
        <p:txBody>
          <a:bodyPr>
            <a:norm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chemeClr val="tx1"/>
                </a:solidFill>
              </a:rPr>
              <a:t>Základ stravy: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Libové maso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Ryby a mořské plody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Vejce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Ovoce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Zelenina (kořenová)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Ořechy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3B212D8-F90F-4E75-AE5C-C175E2F81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398" y="2420889"/>
            <a:ext cx="3611880" cy="3484612"/>
          </a:xfrm>
        </p:spPr>
        <p:txBody>
          <a:bodyPr/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chemeClr val="tx1"/>
                </a:solidFill>
              </a:rPr>
              <a:t>Omezit:</a:t>
            </a:r>
          </a:p>
          <a:p>
            <a:pPr marL="908225" lvl="2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Obiloviny</a:t>
            </a:r>
          </a:p>
          <a:p>
            <a:pPr marL="908225" lvl="2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Luštěniny</a:t>
            </a:r>
          </a:p>
          <a:p>
            <a:pPr marL="908225" lvl="2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Brambory</a:t>
            </a:r>
          </a:p>
          <a:p>
            <a:pPr marL="908225" lvl="2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Rafinované oleje</a:t>
            </a:r>
          </a:p>
          <a:p>
            <a:pPr marL="908225" lvl="2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Cukr, sůl</a:t>
            </a:r>
          </a:p>
          <a:p>
            <a:pPr marL="908225" lvl="2" indent="-457200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Mléko a mléčné produkty</a:t>
            </a:r>
            <a:endParaRPr lang="sk-SK" sz="20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46</a:t>
            </a:fld>
            <a:endParaRPr lang="cs-CZ" dirty="0"/>
          </a:p>
        </p:txBody>
      </p:sp>
      <p:sp>
        <p:nvSpPr>
          <p:cNvPr id="167938" name="AutoShape 2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4" name="AutoShape 8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326" name="Picture 6" descr="http://www.danielarau.sk/wp-content/uploads/2013/12/paleo-di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758" y="5378903"/>
            <a:ext cx="3643758" cy="147909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693B6-9764-437C-8D3E-F5DC408B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70E106C-B1E3-4459-929D-1CC70ABDC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1A2F048-5007-4D66-8589-E457BCCC1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069BB2B6-9BB2-41BD-A54F-140922FCC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83FCE49-7283-4E5B-B394-6F28F9F533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0DDD7A-AF09-4DC4-9BDA-845BD1AF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0F48D68-3CDE-4184-B00E-E8428C5A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66" y="1268760"/>
            <a:ext cx="7715730" cy="46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5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772400" cy="9696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800" dirty="0"/>
              <a:t>VÝŽIVA PODLE PH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628800"/>
            <a:ext cx="8305800" cy="5040560"/>
          </a:xfrm>
        </p:spPr>
        <p:txBody>
          <a:bodyPr>
            <a:no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Principem je udržení rovnováhy mezi kyselinami a zásadami v lidském těle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Překyselení je základem pro vznik poruch a onemocnění</a:t>
            </a:r>
          </a:p>
          <a:p>
            <a:pPr marL="0" lvl="1" indent="0">
              <a:lnSpc>
                <a:spcPct val="70000"/>
              </a:lnSpc>
              <a:buClr>
                <a:schemeClr val="accent4"/>
              </a:buClr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Alkalizující versus okyselující potraviny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838891-B7D5-48E6-A726-E0C7CEEBF6CD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167938" name="AutoShape 2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4" name="AutoShape 8" descr="data:image/jpeg;base64,/9j/4AAQSkZJRgABAQAAAQABAAD/2wCEAAkGBxQTEhQUExQUFhUXFxoXGBgYFx8aGBwaHBgYFxoaHRocHCggGBolHBQYITEhJSksLi4uFx8zODMsNygtLisBCgoKDg0OGxAQGjQkICQtLy8tNC0sLCwsLywsLCwsLCwsLCwsLCwsLCwsLCwsLCwsLCwsLCwsLCwsLCwsLCwsLP/AABEIAKkBKgMBIgACEQEDEQH/xAAcAAABBQEBAQAAAAAAAAAAAAAGAAMEBQcBAgj/xABFEAABAgMFBQUFBQYEBgMAAAABAgMABBEFBhIhMUFRYXGBEyIykaEHscHR8BQjQlJiM3KCsuHxNHOSohYkQ1PS4hWDwv/EABoBAAIDAQEAAAAAAAAAAAAAAAMEAAIFAQb/xAAxEQACAgEDAgUCBAYDAAAAAAABAgADEQQSITFBBRMiUWEycRQVkaEjgbHB0fEGJEL/2gAMAwEAAhEDEQA/ANxhQoUSSKFChRJIoUKFEkihQoUSSKPDiwBUmgj3ATf61i1RIyGGvMmvwHrFXbaMmH09BvsCDvCCYvCwg95XWkTpOcQ6nE2oKG8fWUYcxOqcxZ1O2LC7lvrlXwo1KFUCxvHzGsBS7PJmhqPDfLJVTyJtMKG2XQoBSTUEAg7wcxDkMTIihQoUSSIwJ3qvd9mUW20BbgGI1NAB011gsMBF87ruuupmJfCV0wrbJoFDT3AeUDt3bfTHNCKTcPO6ftn5nq7V9FTTb47IB9pBWEjNKssqbdaZcYrLj2lNPTQK3FLRhKnK+AVHdA2A1p5GLi5N3VMKW84gNrWMITUGgrU1Iy3RaXlsX7QzgQ52WeIkDI5GtaEc6wNVcgFusauu0yWPXUPS2OeuPfEu4DJm8jjc+thZAQMJSDkFIOpB3g+4w/cSz+yQuk126a0oK0SRzJO2B32kNOmYGSwAlJaUkGgIJxCo0NaHOO2MQgaU0dFbag1EggjqeJY3mvDNNvLbbSsD8OFvEKUrjxZ0POKeRvBPuNO4VLKW/EtSRiBOgyGe87hTfEE2yENvdqouOvlONWfcQlIAwkZEgip2c4mSctNIkgELqjt6hKVALKCCDTPMBVDSsA3ljkEzS/DrXWFZVHIGSOvuZ5kL0zqn2Q+4lkJpUYcIWg6rUDXPI6UGlBnE+51rKVOkGd7VKqgoOOhOdMOJACehgVm5p15aq4FuCgLi6d1IFKGpzrTXhzi/lLGW+/jlG0soDdStJqkrw+EGviKieQ9eq5J952/ToiHOFyO2Me/cZ78Q4vFeNMsUJwla1qACRxNABvJzy4RdgxmU7OvSrDbkw0FTIWtLK1+IIFMyN/eIBOyKRu+k4lVS6Dwz/t6QXzsHkTO/Lw6DYRxnnPX7ewmj3rvQmUASE43VaJGg4mB+Vvk+kYngilCaAUp1rvp5wMTN4O0JfU2pa1ZZZCoyw12RX2m3MlkvPNqQhZwoFKDQnKuZ314QJ7XLZHSaFGi0y1hXxk9STz9gJfPXsfdqsLKRUgUMFdwryKmMbThqtFCFbxpnxHxjPLGbrLJpnStRtgo9lcioPPLOgSE+Zy9Exyp23D5k1unqFDnGNvSaBPWo0zTtFpSToNvlHZG02nf2awr3xhtqWmt6aeUsmpWoU3AGgHIAQrLtNyXmEkKORChy3QVtRg9OIpV4UtiEbsNjI9pv0KGpdzElKhoQD5isOwzMWKFChRJIoUKFEkihQoUSSKFChRJIoUKFEkijMva5LGrS86EU8j/7CNNgfvrZRmJZQSKrR30jfTUdR8IHau5SI3obhTernpMOsabwv4TorKLubY3awMTTBQvEN9YJpG0ErQMWtM4RTgYM9Nq8M4sXvNM9nc+Vy2BWrZp/Ccx8R0h28l5Ox7iBVW07uW+KX2cVH2hQ8ICQDsJ7xp9b4EbwTxxgkk7SeJ4Qw1hWsTIo0iXaph2EtJq9kyCSFqG36ETbL9oTiSA6kLSfxCgUPgYo20BaagjrEGZsyoyIBHlAt7jkGaA02nf0uuJtVm2k2+jG2oEeoO4jZEG2bwIYUEUxLIrSMxu3ajsq6CMwclCuRH1ti49ozKypmdYzQQK89KHmMuYg3nEpkdZnflqJqQjn0nofn2hnY152n1YM0L/KdvIxOn7QZTVtxxKSpJyJoaUNfSMtst0PPsKarjK05bRmK8wB7oKPaLd8OpDyFhLyaUST4wDs3GnnHVsYqTiVu0VKahULEA/zwf8AEDFTS5btVS8xhStSdKhSgAQFZim6vMQQ2Fe/7hxM8vE2oYUqAGI1yIyy0OsQFXHmXpera2q0ASkk1pkSlRAoFCkJ67CZOUH2odo864AgIWQlGW1VO9Wm6AjeOeg/aaNh0tg2g7myB2DcfOOJJubIS7z4BWlxKArAFIIUoEEUVsNAT5QPXvsp1E84js1YagMpSk0wkZBNOPrHuzpvsFtPIJbLbhC0qJV2icNe7llqQeYjQrOv3LvIdIBSttJVhVTPcAeJ2RwKjrtzide3U6e43Km4Yxz2568e89WXdiXTLIVNMtlYbBdKsxXU1zpWBy37YGBKJX7hCQopSAAFad6g0iLaF8nXE4XAOycIBw7M6gV3RUWta1B3mklI7pyooddRziz2DGBA6bSvvDWHJJJAzx/uVU/eSYmSlLiypCMkg/zc4fs27K32hMF1KWisopnjJGoApTrWHrKurMvgKlkJKFVAcKgMO8Ea1HKNJeuiUyCJZldHG+8FHLEvPFXdWvoIpXWzDLRnWaymlwlWBzzx094LSqHJZrChwtN4qmmpJ212mg9IeTeiXdBlptalNqyxnxJUNFAxVrubaPfcczCUqNC4CTTPugVzygZnpNCqOKJAGoGRVuFdnExfLIMmAC1ah9gOfke8OzcYs99M40lpVCCoajXIVoctxgtu5MSjKA008lRrmdCo6V/pGLLmHXSAT3UiiUg5ADYBsien7tOKpy3ZcooLwDkLGLfCXZAttuT8dIT33umW31TLQq04cSqfgUczX9JOdeMDNn2W5NzKUtJJAoCqndA2knZGt3JnVOywK8yDhrvFAfjBAhAGgA5QyKlbmYx1ttGazyRxmeZdsJSlI0AAHQUhyEYUHmXFChQokkUKFCiSRQoUKJJFChQokkUKFFXbFtIYSSczujhIHWWRGc7VGTLSOGMit6/7yiUt9wcDnAk/bswupU6onYQaQA6lewmsng9pGXIE1O8/s/Q+oraUG1KNVJIqkneKZp9Yp7O9ligqrr4CdzYJJ6qoB5GA6yb4zbJGF1RFfCrMeRjXbnXpROt6BLifEn4jhERq3PTmc1NOq0y/VlZcWZZrbDYaaThQPM7yTtJjGb6SRZecQdhqn92tR6e6NygZvpdkTbdU0DqR3SdCPyk+4xe2vcuItoNV5Fu49D1mOWNbWA4V6Vy5QUS6ml5pUAd2hgItayltLKHEKQobCKH+oiMwpxJBBIhEbl4M9M5pt9atgzQ3GmwKpOY5GnWkFlz5xtbLjTpQUg6LpQhWooeI9YyJp9epNPSON2ss1DZISDv1gqttOcRK+gXrtDdO83qy7DlmSVstoST+IGppuBJNByirvNdQzLmMTLjIoMQTplxqKRnF371uy7gOLEnKqTod8bI0+h9jED3HEHPcCKHqPhDAKuMYmPYl2lsDhv5/7lFZj7Um32SC47nUrUQKnIa9I92xaUm812cwclZ0zJBGigU6c4EZq4KXXCDPopXTU+WOkUakFMw8yvVOSeSTTLoAYC1jrwRxNGvSUXHcrksOTxgywvbd1aVtuyyVvy5RQFPfUDtrQesUgafYZxmWewFRxYkKTXLI1pu+MGNybb+zoeS5UpBBQP1GtRw0BibPXxcSApVEBRolIFSedc4rtrPqziM+fq6z5G0MB36ZgFZLS5oJbaZdJKhnh7qc9SrQCD2+F0VL77CMZKAhSagEkAAKzIGgz5CJVsXhWqR7ZFQcYQop3UrlurkIEZecdJDss+unBRpyUn5iLEqvGMxZFuvPmZC4JGOvPz7Qouq0qz5dSHBjcUrEUJNQnIChO/lXZDqr9YFUdbA4BRKvdSA21JGZfS5MhQwpV98QrCRkCaDroIopQKWoqNczlWIbSuAJdNDXaGdzlu/3m0WZedh8hKVUUdArLPdGaX/s5LM0UpGFBGMDZVWtOFQYopuZKHwlOtAct+zPyjZ7wXcbnGkpdqFgZLGoJGeW0cI7zchB6wXo8PvSwdGHTvMdaShIqVAdKeUQ35rt3AhIOAEdTp9CDJ72UulX7dsp4hQPln74K7r3FZlSFk9o4NCRRKTvCd/Enyga6Zuh6R27xqgLlMlu0trq2aWJZtCvFTErgTs6Cg6RcRwR2HgMDE8szFmLHvFChQo7KxQoUKJJFChQokkUcrCJjOL8XuV3mWTQDIqGpO4UzpFLLAgyYzpdK+ofYkJ7ZvdLy+RViV+VPxOkDx9pNScLIoP15+gjMsClHPXgImy8saYRkDr8oROpcnjienr8E01a+vkzWJC+bTqFUBS4BUJOY84ze9NrlSjtr5niY9yjXZroK5oI93yMUl4MjXf74llrMvM7pNFVTednfpmRwgkAkUrDLqNQIm2YrGmmsPStmlxdPCE5qUdEjLXju3xXtxCscOc9pQpSagAEknQZmvLbBfcpD8tMNuqTgRXv41BJwnI90mumemyKubtlDJKJYYd66d8/xfAZRSOTyySSomvGKhwpyIZ9K16ENwD+s+jGrxyqjQPI84s2nUqFUkEbwax8vtzawfEYJbu3vcZUCFEb88j0hlNX7iY2o/4+VXNTZm52hZjL4wvNocH6kg05HUdIopi5cghKllgd1JUe+umQrpi4RPu3b6JpvEMlDVPxHCJlttlUu8kaltYH+kw1wRkTBw9bbDxPnW8EzUkJASCTkNBuj1LNhCOdIi2r+0ziWs1pCHcmeqxlFUdI299coLrMvGtMqhok4EqJ1zNaUHLInrAfrkfr6rBldi6K5yXcUlYQUKATUd05EkHaNU+cRdxPpnb1prQNb0zJCLVlXAKuYFcfr3xIbstt5SSV4wPxtkY6fGA+37ozMsoBxHirQpViry2+kNWbZcwghVezpn3lU9BnHcsD6hK7KmTNTw8tGXYYUogq7JFKE5kmgrXjXlAW467PTSUoBzOFCdw3n3kwWyj5LZx4Vk5Ek0FNNoFYU+2xZzKOwNXXU4lrJBIH5ARoK68s4sVDc9ovXdZWQoGWPAJ/rDmXalmZYS7ikKSE0XtqdVHzjMbUsCVS6S0+4lJOlM/MEAxVi2VForKicRPpkBwGsPyRxtBW+I1gbAxO0aRqAX3nk/vCYW0yzKKlAmiFpI7StSVHPEeWWW4QOtlTeSGlOGmSkAqTw0GXWIrgBqhWisuW5Q4giLD2fWq6zOJaUSRXCf3dteA16RXduYZhjUKqmKdep9jLO6V1HC6ZubQUNoPaUUKKURmAEnMCoGuum2CK07ZedBKFYU7kmnrtiVei3kONqaSF0VSqhloQcvKBWVmQjROW8/0EFYhfSsSprsuPm2rz2+08OuPpNe0X5knrnF5YF63ELCHiVIJpiORHXbFdOTQDZcCFEDxcBvpugZftQOkBCddPhSBglTwYxai21nco4m8JMeojyKCltAVqEpB5gAGJEPzy8UKFCiSRQoUKJJFChQokkgW06UsOEbqeeUZeuQKiSE1rvyjV5yXDiFIO0U+UZTbaHWVqBHeG/TpwhbULnmbHhVgGVzgmdasoitBnwEPM2UE5rNOZpA+9eZ1AoE/CKmcvFML1yhXK+03Alp6sAJd25PJSsYMyDXhEC02wtFRnrTkc/j6RTybTjiwACpSjQACpJ3AbY16zbiD7EG3Mn1VWVahJIAwHeKDPjWCJWXBimp1qUOoBziY1KvqaXwi/tyfwsISmgLgC1U2j8PSlPOOXku27Lqo6kjcrVJ4g7Yr7xaMU/wCygf7R8oEysgIM0qbqtQ6sJSmOiOqEICATSxmdJ0j0G462mLSTkVuKAbTVVMzoAN5J0EdHMjMFGTLS49tLl3kmpwg5jhtje21ggEaEVHIxhUtYSGe844pavyoySOpBJ9IJ5e/y2wlASkpSAkVrWgFBn0h6h9i4aeT8U034i3fSPv2jN+PZ+4VKdlk4kkklA8SSdaDaOUZ+7Z7yThU2sEZUKTXypGy2Pf8AZcIS6OzVvrVPnsgktGZIYWtuiiEFSdoOVQeMENaPyDFE1eo02Edf1mE2Td511xIXRkK1Lvdy3hJzV0FOMbbZcm1JyoSk9xCalW1R2niSfhGMWvaakqUSolSiSScyeJibYt7XFsKllmoJCk8AMyOWh6QKt1QkR3V6a7UVq5PHtLy8NrOzK6gYQKhIqK05xUt2aT4z0BJMe2bZaT4hEabvqhNezRU74oxBOSY3UliqEqXiW7dm4RVRNBviDa7SXmlIFCQCUHcd3I6QLzd4XnzmaDcIt7ryzjriW2xVSvIbydw+ccB3HAE7ahqTe7cwVkXcTRTtSo+uY9awQXZmAptTatRpFXaNjPSrxC21JNaKBGRHA6HgRFjIWDNGjjTDyknQhtWfpFvLOcwQ1dZUqTweRJE2MxWLWUQqUUpxxAxPALG/szpyqQTTlFtdm4zzi0uTYwNpzwVBUrgaeFO+ucFF9bsGaQktEBxAoAcgpO6uwjZzi60nBMVu8QrLqmeO8DlXllVeMKBHKlYjOXmlBsUqnAD4wO2pdSbQaKl3f4UFQ801ERZW6k2s92XeP/1qA8yKQI+ZnpNFBpNuS/H3hgzeltZolFAd+4wT3QuSy2pMyo4ye+hNKJTXMfvEQJ2Vcd9sFyYoy2NakKWeCUiufMxPt29LhSG2qobSAkJ0NAKCpGukFU7Bl5n3V/iW2aY8dzNNenm0eJxA5qEepecbX4FpVyIMYE8+4tVTi88okyc66g4grDTbn5RBqvidPgOF4fmb2DHYGrmXg+0t0V406neN8EsNKwYZEwbamqco3URQoUKLQcUKFCiSRRDn7NaeThdQFD1HIjMRMhRJ0HHSB817PZZRJCnU12VBHqmsMM+zOUBqpTyuFUgeia+sG8D14rwhkFKc1e6BsEHJEYrsvsO1SZLsqwpaVH3TaEHao5q/1KzixTMoOQWk8lCMbtO23HCSVK6n0psiqXPOD8Xl8YH54HaPDwtm+puZvEwwlaSlaQpJ1CgCPIxkXtTu+GloW2kJbUmgA0BGo9x6wzZd7phmlFkp3HNP9IM27Wl7TZLDv3bh8O2ithSfhtFY4zLau3vO1VXaG0W9V74/xMNQrYRDqURa3pu49KuFLiSB+FQ8KhvB+GoijVXjCDIVODPW0aqu1dymWUnJFS0oTmokAbhz5QWz77cu0G0k8TtUfzH4DZA7dId9xR/Ag+asvcDEe3HquVO6LD0iCsHnWbc8D+snodJVWpzjxNJ2+UdkEBSajWOLyNDppBB0iDH+IfiRS4RB/wCzq9BSUsumqFGiSfwq+R+MAbrVQRt2H4R4kllJ3REYq2Z3UULfUVMPPaVc7ChT7A7gzUnanPOn6a58OWmTMzCm3Aoag/Qj6ZsCZEzKNqWArGjCsHQ0qlVedD5xhF+7tKlJpSKHAe82d6Ts5jQ8oNcnO4TN8O1Z2nT2duk42gvgFsKUfygVI20oIelLozbhoiXd5lJSPNVBEO6swtl5Kk1rUHyNaxrE/wC01lCiEMuOAHxVCR0BqfOIqofqksvvQ7axmUlh+yxw5zDgQPyo7yv9WifWNFsaxGZVGFlATvOqjzOpgdsv2lSjpwrxsn9QqnzT7yII7Um/+VdcaIV90tSSDX8JIIIhhAgHpmVqH1Dti3P9oKXqvuUKLctQlOSlkVz3JBy6wDTFqTLxqt5Z/iNOgGkNWe6lagkk1Ji/LQQMKczvppy+cKsWY9ZuUV1UqFVcn3kazpqZaIUXVIHMk+XzgkF/ykBJSkq3nb0BygbVJgmpX55nyhf/ABG0GhPCKhnHSEsp09nNg/tCZu/qyaYWzyrX3mLiRvclfiRTkr4GAdixuJ5mJ4YS2KqVT3wVbH7xK7S6Y8IOZY35tfEG8BOAAlRpt0A5098D7ct2qaivQ1+ukTFWkg1TmUnIggEEQK20tyVdCmlfdqFU/FPStesDsOTmNaOvy18scHtLRdnKGWfka+6PKLJO403q/tFQL8OjLCI5/wAUvO5HIcMhAsrNDZf3x+sNLnK7OaTSmfdy0IOWcacIyr2eS6nJhJOiaqJ4bPUiNVh6j6J5jxRgb+PadhQoUGmdBK0r+yzSsIClkbsh0rrDUl7RpVZooLb4kAj0MZB2hUKnnDDqCYTN7T0I8Lp+nmfR8lOtupxNrSobwa/2iTWPnax7Xel1hSFlJHqOI2xr90b2pmhgXRLoGmxXEceEGruDcTP1fh1lA3DkS7tmc7JsqGpyHMxlNv2jRVK1Vtp84OL+TBSGgDqVHyp84yq2pjCcs9p6wHUvg4mh4PpwwLR9asQqPKI7je1JyOz5QrPmajjuh6YbI7yTUbRA+ozHMFX2mQSggGmkepZ0pIOYh8VOYpn74bSDoRl9aQM8RpTuGDNNunbTc239mmEpcNMsYBxAbDX8Q3xJmvZxJLNQlaOCV5f7gYzSReLLiXUd0pUFDp8DG7trqAd4B84dqIdeZ5vX1nT2ZrOAZm16rpsyUsVMBdVKCVFRrlQkaAUzr5xl9sZKG0nWPo23LPD7C2vzDI7jqD5xgFtySkLUhaaKSSCNoMA1FfORNPwfWekqx5jNiTVNsXb8sFDEDkYEEBSVDDUmuQGp6Qa2RZ7qUgunDl4PxdToPWBL7GPanaG3qZWOsK+sodk7Lcc/CR+o5D1ghCc+4kDic1Q62yTmakxbbzBeeQsvruWuZWWS0QFKBJyOWewZVO2GbxPCcQEvIGRqkpyUN+fllwERJaVIz279v9Ij2nOJSKYqEwfccTMFCGzK9ZQ2hINy6Kt1OLIk0rXYOVPdEBhnE3iBr9UMWL6VOIUgkHFoTsIO/dHmz5dqXRhUsrJ3ZDltMBPJzHkwtZUdc/tByaZNTSCe4l6Fy6w24cTK8lJOyuVR9ZxEfbZVWhUkjeaj5iILcioK8J5jOOZZTkRgiq6so0LZm7gkplS6hSFirJ3JOteIyFeMTWn07cMebfmkOScqQ6gutpCFIxDFSlK04YR5wEzMysZAnWsFc4PEztKnmLtY8jiHiVNa1A45D1MRn7Wlm88VTzjPZueWdppFepSjrWAm09hNJPD1PLPDWfvnXJsUG+B5+01OE1UT1irS1WJjLOnOKEs3WNKlFA9IltIzCjQE7IJZK767QbKEqCSiiqqBpnUUy6+UQ7tXWemSCkYUbVq06fmPKNcsWykSzYQjmSdVHeYapq95geIa0A4rPMydz2WzdcuxPHGf/GLOyvZe6DV11tI/TVR9wEarCgwpQTPbxHUMMbpW2JYzUsjA2OJJ8Sjx+UWUKFBYkSScmKFChRJyfNsgrGnjoY5ipkeUQ21lpdDlFoX0kd6h47YzAcie2ava5PYxoS9dsTJB5TawQvvpNRTIjdEJU4kZAfOOy5W8tKEJJUSAANSTpHB14nbMCs7+k1G90yXpKWmQNtFcMQof9yadYy608yVHb8I3VFgj7EJVX/bCa/q1xf6s4xa3JJbalNrFCkkEfXnB9Qh6zL8H1KqxT5/aU8lM4TQmCKUfSoZHmPrUQIrbNaw7LzRBhdGxNnUUrYciFhYBzBoNseHHEAUBFd9IqE2kabaxaWVLdukrcybSddqj+UfExfr0in0dY3KNKcWAMxWijTJI3100jUpu/DDVEoSpdBQaAZesZ1NTg8AASgaACg8tvOKpwHfFhYUHEBZpF1DBrO00o+0XP9iKfv8A9IoLy2xLTwqWy26Mg4k16KFMxxgPSypRyryiYiyHgBhSo8hT+8TznMv+X6as5BwfvLy7NiobBdUUqUa4TuGlc9Cd8XKpZKjXGIqElaWUDCQQkVy+MUVoWgoZA0GgofXnFi2B0i6UtYxw0MMDSdXEnrT3R4etlhGqweA+cZtNTaxUFSj1iv7UmB+aewjy+HA8s00C0L1jwo7oMUn2kuVKta6/GKFAJi3kk0EQEseZ1666V9Ms/tFEEndECVexkkxEtx/LCDzh+xB93WLDlsRcjZSW7mWEswCCtfhGzeflDc9OFWhNNg0HQR4tB9SUJSnLLMwxKd4Z5x0nnErWn8PfKp9ZBqFEERKZtNKsnO6rfsPyj1OyUVb0rXbQx2VJB5luGwdCk9aw/K2O65+zbWob0pJHnSkC5aoYJLvXhfZZdYQv7t0Zjcd43VAod8TCyNZYPpjb4S34jnuEeZe18KgUoTkdufptipecJJJjiDC+8zXXSrj1czY7o+0dKyG3wBsCgKeYGVI0dCgQCDUHMGPl0KKaKSaGNn9l14e2a7FRqUiqfiPj5w3RcSdrTz3inhq1r5tQ47iHsdjkdhuYMUKFCiSRQoUKJJMCvHYa0KwuJII37eR0IgbMmoHKtI+mZmVbcGFxCVjcoA++A23RZ8uThl21r3ZlI6VoeUKPQo5zN7T+KWt6QuTMosuwH5lYS2hSjwGQ4k6Ac4125l02ZEY3FoU8RrUURvCa7eP0Rc3gcUMKSEJ2JQAlI6CK16aWoUCiIqronQQ92n1GoGHbA9ptDU2hXhWk8lAwNXzuqJpONugeSOihuPHjABKrKRiJJA8z8ot5O9LrVAlWX5VGo9c/dBfOVhhhEDoLaW3VnOID2rZK21lK2ylQ1B15xXfZc9I26UtiVnQEPoRj2V06K1SYccuDJk1wLHALNIr5APIh/wA0dPS4wZiTUmSQkak0HMwbTKA2lLKSQhsAGmVTtJPE1MaB/wANy0u04WmkhQQrvGqlDLeqpHSMyvC73jsSmnqKxWxNghNJf+JczqkIUKa7qZmI0xKtIzWc9iQc+u6G1T3ZN5eIjbqBv5xUOPlRB1gLMJpU0tnrxLxm0jogBO+mvU6mJqJlRITUnaYoZBgpqa6xfy7VanaY4pJkuVVntyfIpnTr8ohzku0/tCXNh2HnES1Ge9UmgpshmUdBNK0Ow6xcN2MC1IA3qeZTzUqQopUMwaERHEqd0Wl4UuFSSlVAU0OmoNN26nlFQph0jNSj1+UTYJBqnC5xHwlKPGoD3+UNPWgT3UVSN+0/IRFRZ53ROlZCvOLYAgDa1hyY/LIxiixiHHXoYsJOR7IGhJQrSuoOtD84UvJEbusSXVkNLrnkKeYjg6yzqTWeZAn05AxUtzKkK4bosVTVddDDE5JkUxA55jKlQdo4R1lzyJKLgnpaWMtNIcGtD5x5ekq9YHlNkZpJrD7FruJ1ziu7HWFagNyhk12QI2Q0JehrSkOtWviyoYfafx5R0MDBtU69ZW2ixRQOXeFeu364xEi0tencByoCfOmXoYhdmN8LuMNNjTPmoZiCYI/Z7OlqYSQdFAkbxtgcWsAZamLu5cqVPJA1JAHU0i1f1CC1mPIfPtPooR2PKdI7WNWeDnYUKFEkihQoUSSBl6b0BAUlBGmu8/KMxmptTisyTtMOvKW6qpzh9uTw5nWM53ZzPYaXT16ZcDrGZFPfpU6RLbaqugrzjkujvcBr8osmwEg0zUrIAbBFQIWyz2kdSAKDM56R4dlgASoExcyclpWmQqo84qram9cNKDQmL4wOYqLNzYEgpfSDoRB/c68uIpZcNa5IUf5T8IylyarqaxIkJsoUKE7xvEXrfBgNXpQ6/M+gHEBQIOhBB6xj15JTsnFpcFSD5jYeRjVbEne2Ybc/MkE89D6gxnvtaf8AvWkbmyo7ziUQB0wHzg9wBXMy/D2ZbtnvM7tB4qNIlyTGXIesQ0IxODLpFyy3kToPgIQxzPVFtqgRyRZrkdBBBLNimI7sor5SXAzJ20/oIftib7NBprTL3Vgi8DMStJdgogneG1MS6JyAy58YhyTuLXfEB9VVHPbFhZrdac4GuSY/eFrqxLO0BiArsHvP9IpBNFBr740O1riv9i280CslAK0DxA0rkPxCmzXnGdzrRBIIIIyIIoRBbEYHMR0erqZdplhLW0k+JKfKJwtdsaJgWS3EyXbrrpFRvhnXT5zL12bxpqMoKro3aTNtuF1SktpoKimatTmRoB7xA/dewXZtzA2KJB7yyO6kfE7hB5ep5Mqy1Js1Aw4lHaRXbxUak8oMiY9RmXqb95FNfU/sJQzTMlLq/wCXa7ZSf+o8ao/hSKA8zFZa9sOvULprTw0AoOAFMo9KYJ2HqIZVKK3ZbfqsUdmMZopqTryfmQkWkrTWHEzyj4gk8xlDxkhrrxjyZCunygfqjm6r2iSGVeJpBPAU9RSJElZDBWO8pCSe9oo020r8YTMhhGucSEMJTvrF1yIraEYECE14rgMTTKVSpCVBIAzqlVN51CuMZha11ZiXVhcSUbifCeR0MaXdW2g04EknArI12bj090Cl7bbVNvqVn2YJSgbk76bzr/aCOEYbu8U0lmpps8sH0/MF/siUDTGredB0+cOJnFjwkin5cvdDpk6GtDDqJXhXnAMTV3g/VzFK268g5OuD+I/OCmx7+zCKYlYk7lZn5wOCTTuJMSGpWmz0i6lh0MXuShxys1mwb3MzFAe4s7CcjyPzgkjDG3SihpGk3Mtwup7JZqoCqTvG7mIarszwZhavSBPWnSFUKFCg0z5iaCEAnbuppHJVlbpqck7ttIbc0HOLmT0H1sjOAnr3bauYytqhokc6RMkpCpCj5DZEZWvUe6LyW8PQQRQMxO2wqvErbbnktpwg57f7QAWraClq4RcXg8Z5wLu+IwJzk4mhpKgqZjqXM4mpGYIit2xZsadY6sHfNvuO2UyLFdSkq6KUpQ9DAD7U0VnEg6dkjyqv5Rpd3/8ACy/+U3/IIzr2qf4xv/IH87kN2fRPP6Nv+zn7wRkmKCoyiwbaUopSBkKViO34ExbyXyhQCegZzjMebSlHeP4dOZ2wKXktLESkQRWj4epgHtT9pFXPaG0aAtuPWMS7JJi8lgEJxbshxMQJGLFfgR1jqDAzB6li9gU9JZotqYP/AFXB/EffWG35ztT95hcOlVd4+evrFW/p0h6zdekTcZ00JjpJZsllWiFJ/dPwVWC+6t0bPcpVTq1/kWoAdMIBI6wLr8I5/GLu7X7dn95Pvg9Z55mZqq/QSDiapKSiGkhDaUoSNEpFB6RmV/HyJ1XBCAPKvvJjU4yf2kf4w/5aP/1B7fpmZoj/ABpDlZ1JyNImhCVbflAqzp1i/lNB9bIWU5mvam3kSX9kGweVI6GDt08o61Dhi+0RfzGjJYSM8ojPO0yy84de0iHPeCKtxD1cnmdYe72lIpp9WB1Y2Vr55/GJ0n4h9bYrrd/bHp/KmKf+YfaPMx8R9p0EbodCU7VelIrjoITGkTM6V9pY40JiHN2wkaGvARVTu2KhrUxVnxGKdKrcsZftWgpfCDS5Lyu2ap+cDpofSsAdmaiNA9n/APiGuav5FRak+qL+IgLUQBNXEdjgjsPzy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DFF0AA28-577A-4AE4-ADCF-3288BDA5C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468" y="4124356"/>
            <a:ext cx="2952750" cy="2124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6D178-3E16-4D95-A2CD-97222AE4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chemeClr val="tx1"/>
                </a:solidFill>
              </a:rPr>
              <a:t>Potraviny zvyšující pH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91020E-71C5-4CFE-B470-121832FB7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268760"/>
            <a:ext cx="7633742" cy="4610833"/>
          </a:xfrm>
        </p:spPr>
        <p:txBody>
          <a:bodyPr>
            <a:normAutofit fontScale="92500" lnSpcReduction="20000"/>
          </a:bodyPr>
          <a:lstStyle/>
          <a:p>
            <a:pPr marL="0" indent="457200">
              <a:spcBef>
                <a:spcPts val="0"/>
              </a:spcBef>
            </a:pPr>
            <a:r>
              <a:rPr lang="cs-CZ" sz="2400" b="1" dirty="0">
                <a:solidFill>
                  <a:schemeClr val="tx1"/>
                </a:solidFill>
              </a:rPr>
              <a:t>a tedy zásaditost (od nejúčinnějších k těm méně):</a:t>
            </a:r>
          </a:p>
          <a:p>
            <a:pPr marL="0" indent="457200">
              <a:spcBef>
                <a:spcPts val="0"/>
              </a:spcBef>
            </a:pPr>
            <a:endParaRPr lang="cs-CZ" sz="2400" b="1" dirty="0">
              <a:solidFill>
                <a:schemeClr val="tx1"/>
              </a:solidFill>
            </a:endParaRP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Jedlá soda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Rozinky, sušené fíky, okurky, špenát, zázvor, celer, brokolice, 	kapusta, petržel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Mrkev, pampelišky, zeleninová nať, kedluben, černý rybíz, 	citrón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Čistý lecitin, houby, květák, meloun, mango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Řepa, ředkev, ředkvička, česnek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Hlávkový salát, černá melasa, olivy, jablečný ocet, rajčata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Sojové boby, pomeranče, cibule, zelené fazole (lusky)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Banány, hrušky, jablka, maliny, meruňky, třešně, další ovoce, 	lískové ořechy</a:t>
            </a:r>
          </a:p>
          <a:p>
            <a:pPr marL="0" lvl="2" indent="457200"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Brambory, zelený a bylinný čaj, kefír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2BC07CD-D384-4662-BE67-0E6DA4CA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1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Vegetariánství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Clr>
                <a:schemeClr val="accent4"/>
              </a:buClr>
            </a:pPr>
            <a:r>
              <a:rPr lang="cs-CZ" sz="8800" dirty="0">
                <a:solidFill>
                  <a:schemeClr val="tx1"/>
                </a:solidFill>
                <a:cs typeface="Times New Roman" pitchFamily="18" charset="0"/>
              </a:rPr>
              <a:t>Nejznámější a nejrozšířenější alternativní způsob stravování </a:t>
            </a:r>
            <a:br>
              <a:rPr lang="cs-CZ" sz="8800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cs-CZ" sz="8800" dirty="0">
                <a:solidFill>
                  <a:schemeClr val="tx1"/>
                </a:solidFill>
                <a:cs typeface="Times New Roman" pitchFamily="18" charset="0"/>
              </a:rPr>
              <a:t>(v ČR asi 2 % populace: 200 000 osob)</a:t>
            </a:r>
          </a:p>
          <a:p>
            <a:pPr>
              <a:buClr>
                <a:schemeClr val="accent4"/>
              </a:buClr>
            </a:pPr>
            <a:r>
              <a:rPr lang="cs-CZ" sz="8800" dirty="0">
                <a:solidFill>
                  <a:schemeClr val="tx1"/>
                </a:solidFill>
                <a:cs typeface="Times New Roman" pitchFamily="18" charset="0"/>
              </a:rPr>
              <a:t>Vegetarián: člověk nekonzumující maso</a:t>
            </a:r>
          </a:p>
          <a:p>
            <a:pPr>
              <a:buClr>
                <a:schemeClr val="accent4"/>
              </a:buClr>
            </a:pPr>
            <a:r>
              <a:rPr lang="cs-CZ" sz="8800" dirty="0">
                <a:solidFill>
                  <a:schemeClr val="tx1"/>
                </a:solidFill>
              </a:rPr>
              <a:t>Původ ve východních náboženstvích (buddhismu a hinduismu)</a:t>
            </a:r>
          </a:p>
          <a:p>
            <a:pPr>
              <a:buClr>
                <a:schemeClr val="accent4"/>
              </a:buClr>
            </a:pPr>
            <a:r>
              <a:rPr lang="cs-CZ" sz="8800" dirty="0">
                <a:solidFill>
                  <a:schemeClr val="tx1"/>
                </a:solidFill>
              </a:rPr>
              <a:t>Termín pochází z 19. století a byl založen Britskou vegetariánskou společností</a:t>
            </a:r>
          </a:p>
          <a:p>
            <a:pPr>
              <a:buClr>
                <a:schemeClr val="accent4"/>
              </a:buClr>
            </a:pPr>
            <a:r>
              <a:rPr lang="cs-CZ" sz="8800" dirty="0">
                <a:solidFill>
                  <a:schemeClr val="tx1"/>
                </a:solidFill>
              </a:rPr>
              <a:t>Životní styl: nekuřáctví, vyhýbání se alkoholu, fyzická aktivita</a:t>
            </a:r>
            <a:endParaRPr lang="cs-CZ" sz="8800" dirty="0">
              <a:cs typeface="Times New Roman" pitchFamily="18" charset="0"/>
            </a:endParaRPr>
          </a:p>
          <a:p>
            <a:pPr>
              <a:buClr>
                <a:schemeClr val="accent4"/>
              </a:buClr>
            </a:pPr>
            <a:endParaRPr lang="cs-CZ" sz="2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endParaRPr lang="cs-CZ" sz="2800" dirty="0"/>
          </a:p>
          <a:p>
            <a:pPr>
              <a:buClr>
                <a:schemeClr val="accent4"/>
              </a:buClr>
            </a:pPr>
            <a:endParaRPr lang="cs-CZ" sz="2800" dirty="0">
              <a:cs typeface="Times New Roman" pitchFamily="18" charset="0"/>
            </a:endParaRP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3D1B243-A25F-42EF-9242-11D8B70A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1" y="209692"/>
            <a:ext cx="2448272" cy="16648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339D4-26FF-4E13-B92B-6DB548F1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Potraviny snižující pH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A0806B-A7B7-4B91-BC14-EB267D52E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194431"/>
            <a:ext cx="7633742" cy="4682841"/>
          </a:xfrm>
        </p:spPr>
        <p:txBody>
          <a:bodyPr>
            <a:noAutofit/>
          </a:bodyPr>
          <a:lstStyle/>
          <a:p>
            <a:pPr marL="0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b="1" dirty="0">
                <a:solidFill>
                  <a:schemeClr val="tx1"/>
                </a:solidFill>
              </a:rPr>
              <a:t>a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cs-CZ" sz="2200" b="1" dirty="0">
                <a:solidFill>
                  <a:schemeClr val="tx1"/>
                </a:solidFill>
              </a:rPr>
              <a:t>způsobující kyselost (od nejvíc k těm méně):</a:t>
            </a:r>
          </a:p>
          <a:p>
            <a:pPr marL="0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endParaRPr lang="cs-CZ" sz="2200" b="1" dirty="0">
              <a:solidFill>
                <a:schemeClr val="tx1"/>
              </a:solidFill>
            </a:endParaRP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Vepřové, telecí, rýže tmavá, králík, mořští raci, hovězí, ústřice, 	uzeniny, soft drinks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Ryby, jiné maso, vajíčka, likéry, čokoláda, tvrdý a uleželý sýr, 	krocan, kuře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Oves, čaj černý, perlivé nápoje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Chléb, margarín, vlašské, burské a kešu ořechy, další obilniny, 	těstoviny, bílá rýže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Pitná voda při spodní hranici normy (norma 6,5 -9,5 pH) 	nebo pod ní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Tvaroh a čerstvý měkký sýr, kokosový ořech, mandle, máslo a 	smetana</a:t>
            </a:r>
          </a:p>
          <a:p>
            <a:pPr marL="0" lvl="2" indent="457200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Syrovátka, kravské a kozí mléko, fazole, čočka, víno, káva, pivo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95343F9-B82B-43C2-9C77-BE111193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962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BA986-53F2-4F0A-84E6-06931090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</p:spPr>
        <p:txBody>
          <a:bodyPr>
            <a:normAutofit fontScale="90000"/>
          </a:bodyPr>
          <a:lstStyle/>
          <a:p>
            <a:r>
              <a:rPr lang="cs-CZ" sz="5400" dirty="0"/>
              <a:t>VÝŽIVA DLE </a:t>
            </a:r>
            <a:br>
              <a:rPr lang="cs-CZ" sz="5400" dirty="0"/>
            </a:br>
            <a:r>
              <a:rPr lang="cs-CZ" sz="5400" dirty="0"/>
              <a:t>KREVNÍCH SKUPIN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223617-79E8-4156-811D-4197DE221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Kniha Výživa a krevní skupiny autora Petera J.D. Adama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Stravování jedince podle typu jeho krevní skupiny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Seznam potravin pro každou krevní skupinu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3 kategorie potravin</a:t>
            </a:r>
          </a:p>
          <a:p>
            <a:pPr marL="755772" lvl="2"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Velmi prospěšné</a:t>
            </a:r>
          </a:p>
          <a:p>
            <a:pPr marL="755772" lvl="2"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Neutrální</a:t>
            </a:r>
          </a:p>
          <a:p>
            <a:pPr marL="755772" lvl="2"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Zakázané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Důvodem tohoto způsobu stravování je podle autora výskyt lektinů v potravinách a reakce imunitního systému člověka na tyto látky, která je ovlivněn</a:t>
            </a: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cs-CZ" sz="2400" dirty="0">
                <a:solidFill>
                  <a:schemeClr val="tx1"/>
                </a:solidFill>
              </a:rPr>
              <a:t> krevní skupinou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A68FD54-A3EE-4131-B435-A2F664CB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FF0B4C-3206-402C-A1DF-494695CA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594400"/>
            <a:ext cx="2376766" cy="10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51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678D6-DB16-46D3-8221-F6707772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DĚLENÁ STRAVA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B407E6-E5B6-4636-A963-3407F5F63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William Howard </a:t>
            </a:r>
            <a:r>
              <a:rPr lang="cs-CZ" sz="2400" dirty="0" err="1">
                <a:solidFill>
                  <a:schemeClr val="tx1"/>
                </a:solidFill>
              </a:rPr>
              <a:t>Hay</a:t>
            </a:r>
            <a:r>
              <a:rPr lang="cs-CZ" sz="2400" dirty="0">
                <a:solidFill>
                  <a:schemeClr val="tx1"/>
                </a:solidFill>
              </a:rPr>
              <a:t> (lékař z New Yorku)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Hlavní zásada: oddělená konzumace potravin bohatých na bílkoviny a potravin  bohatých na sacharidy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Neutrální potraviny: tuky, zakysané mléčné výrobky, čerstvé sýry, tvaroh, některé druhy zeleniny, bylinky, ořechy a olejnatá semena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A433B66-D25C-4421-A7B5-7E90E6EE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85B34AF-E1A6-4BAF-8962-00944752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82385"/>
            <a:ext cx="1844588" cy="18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02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44069-C287-4E3E-8D43-04196226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781055-CB92-40D4-A829-5B2D0A5AC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4747" lvl="1">
              <a:spcBef>
                <a:spcPts val="1800"/>
              </a:spcBef>
              <a:buClr>
                <a:schemeClr val="accent4"/>
              </a:buClr>
              <a:buNone/>
              <a:defRPr/>
            </a:pPr>
            <a:r>
              <a:rPr lang="cs-CZ" sz="2400" dirty="0">
                <a:solidFill>
                  <a:schemeClr val="tx1"/>
                </a:solidFill>
              </a:rPr>
              <a:t>Později připojené zásady: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Nekombinovat potraviny bílkovinné s ovocem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Ovoce nekombinovat se zeleninou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Dodržovat pitný režim (2-3 l tekutin denně)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Jíst v klidu</a:t>
            </a:r>
          </a:p>
          <a:p>
            <a:pPr marL="304747" lvl="1"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Konzumovat tři jídla denně s přestávkou 3- 4 hodin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D338EDB-D11E-44C0-AF7B-7CFD1DF7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42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DD3EF-4927-42E0-AEDC-2AE8E873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638B14-B4F0-41B8-A67A-D22593C12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1DF6F23-140C-4D00-A990-326363AC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9893D7-76EB-4A06-8240-8F697248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38906"/>
            <a:ext cx="6264696" cy="59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43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D4E3D-9796-4B4D-9880-AFB53805A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VÝŽIVA PODLE ÁJURVÉDY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7596798-AB76-499B-A790-1EB0F88BE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Ájurvéda je tradiční indická medicína stará přes 5000 let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Cílem je dosažení rovnováhy mezi tělem člověka, jeho duší, smysly a okolním prostředím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Hlavním principem je poměr 3 základních typů energie Váta, Pitta a Kapha – odlišný u každého člověka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Konstituční typ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Činnost organizmu člověka</a:t>
            </a:r>
          </a:p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Výběr vhodných potravin pro každý typ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C41DC9B-6117-47E2-A2EA-FF7902AF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43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C740E-AD6B-4C91-BFED-20ED3A03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A67843-F2D6-4440-AA3E-5C011DBAF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8225" lvl="2" indent="-457200">
              <a:lnSpc>
                <a:spcPct val="70000"/>
              </a:lnSpc>
              <a:buClr>
                <a:schemeClr val="accent4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None/>
              <a:defRPr/>
            </a:pPr>
            <a:r>
              <a:rPr lang="cs-CZ" sz="2400" dirty="0">
                <a:solidFill>
                  <a:schemeClr val="tx1"/>
                </a:solidFill>
              </a:rPr>
              <a:t>Další doporučení: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Upřednostňování rostlinné stravy v co nejčerstvějším stavu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Vyhýbání se potravinám obsahujícím konzervanty a jiné aditivní látky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Přizpůsobení stravy ročnímu období, klimatu, danému regionu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Nepřejídat se, přestávky mezi jídly 3-5 hodin k dokonalému strávení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865F7FC-6625-4E03-BE29-4E47D9FD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3027F67-62E3-4BA0-AF10-146AC2D6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14858"/>
            <a:ext cx="2304256" cy="20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00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25C554-B45A-49CB-A579-748DF2B9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BIOPOTRAVINY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F5CFE4-C9A4-449F-82DB-86831B7EE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70000"/>
              </a:lnSpc>
              <a:spcBef>
                <a:spcPts val="18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K alternativním způsobům stravování je někdy řazeno i konzumovaní tzv. organické výživy, neboli biopotravin pocházejících z ekologických farem, které v posledních letech  přerůstá v životní styl, který se snaží nejen o zdravější způsob života, ale i o šetrnější přístup k přírodě a zvířatům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3D50391-453D-49E5-8E4C-0607975F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05414A6E-D3CD-4DD1-AB34-EE9F2F7E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29" y="3908311"/>
            <a:ext cx="3810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84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84361-1CE9-4B1F-BC2A-AA018F2C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dirty="0"/>
              <a:t>PROČ </a:t>
            </a:r>
            <a:br>
              <a:rPr lang="cs-CZ" sz="5400" dirty="0"/>
            </a:br>
            <a:r>
              <a:rPr lang="cs-CZ" sz="5400" dirty="0"/>
              <a:t>ALTERNATIVNÍ STRAVOVÁNÍ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6C59EA-2F69-4064-B9DF-C4E321D0B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Zdravotní důvody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Morální a etické důvody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Ekologické hledisko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Ekonomické důvody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Náboženství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Sociální faktory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Chuťová preference</a:t>
            </a:r>
          </a:p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Zoonózy…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207ED3B-F1C8-469A-98BF-362287F4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879C2DE-124B-4244-8B95-63FACDEB4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595404"/>
            <a:ext cx="3080775" cy="22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3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BBD98-D522-4369-9DBC-262DA1BB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OBECNÉ 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994EB9-C490-4140-8322-767A1167F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Vegetariánství </a:t>
            </a:r>
            <a:r>
              <a:rPr lang="cs-CZ" sz="2000" dirty="0">
                <a:solidFill>
                  <a:schemeClr val="tx1"/>
                </a:solidFill>
              </a:rPr>
              <a:t>(při částečné konzumaci potravin živ. původu)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Při správné kombinaci potravin obvykle problémy s nedostatkem životně důležitých nutrientů nejsou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Potenciální rizika nejčastěji vycházejí ze špatné skladby stravy</a:t>
            </a:r>
          </a:p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Veganství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Dodržování mnoha pravidel</a:t>
            </a:r>
            <a:endParaRPr lang="cs-CZ" sz="2400" dirty="0">
              <a:solidFill>
                <a:schemeClr val="tx1"/>
              </a:solidFill>
              <a:sym typeface="Wingdings 3" pitchFamily="18" charset="2"/>
            </a:endParaRP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Svoji stravu musí obohacovat o chybějící složky formou doplňků stravy nebo fortifikovaných potravin – vitamin B12, B2, D, Ca, I</a:t>
            </a:r>
          </a:p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cs-CZ" sz="1000" dirty="0">
              <a:latin typeface="Adobe Garamond Pro" pitchFamily="18" charset="-18"/>
            </a:endParaRPr>
          </a:p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cs-CZ" sz="1000" dirty="0">
              <a:latin typeface="Adobe Garamond Pro" pitchFamily="18" charset="-18"/>
              <a:sym typeface="Wingdings 3" pitchFamily="18" charset="2"/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47112AF-430B-4A7F-AB03-E86E58D3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98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Dělení vegetariánství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Semivegetariánství </a:t>
            </a:r>
          </a:p>
          <a:p>
            <a:pPr>
              <a:buClr>
                <a:schemeClr val="accent4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Laktoovovegetariánství</a:t>
            </a:r>
          </a:p>
          <a:p>
            <a:pPr>
              <a:buClr>
                <a:schemeClr val="accent4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Veganství</a:t>
            </a:r>
          </a:p>
          <a:p>
            <a:pPr>
              <a:buClr>
                <a:schemeClr val="accent4"/>
              </a:buClr>
              <a:defRPr/>
            </a:pPr>
            <a:r>
              <a:rPr lang="cs-CZ" sz="2600" dirty="0" err="1">
                <a:solidFill>
                  <a:srgbClr val="000000"/>
                </a:solidFill>
              </a:rPr>
              <a:t>Frutariánství</a:t>
            </a:r>
            <a:endParaRPr lang="cs-CZ" sz="26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Vitariánství </a:t>
            </a:r>
          </a:p>
          <a:p>
            <a:pPr>
              <a:buClr>
                <a:schemeClr val="accent4"/>
              </a:buClr>
              <a:defRPr/>
            </a:pPr>
            <a:r>
              <a:rPr lang="cs-CZ" sz="2600" dirty="0" err="1">
                <a:solidFill>
                  <a:srgbClr val="000000"/>
                </a:solidFill>
              </a:rPr>
              <a:t>Flexitariánství</a:t>
            </a:r>
            <a:endParaRPr lang="cs-CZ" sz="2600" dirty="0">
              <a:solidFill>
                <a:srgbClr val="000000"/>
              </a:solidFill>
            </a:endParaRP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6893-6F9A-4766-99A5-B20C129078C1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32540-3D06-45E3-8232-7E455E3B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OBECNÉ 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F85CE8-ED95-4A96-AF5A-BD60EE968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Vitariáství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Určité kladné stránky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Negativa:  obsah přírodních toxických a antinutričních látek, hygienická jakost, stravitelnost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Nelze zajistit dostatek všech esenciálních nutrientů v potřebné míře</a:t>
            </a:r>
          </a:p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marL="508175"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Fruktariánství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Zcela nevhodný způsob stravování</a:t>
            </a: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marL="908225" lvl="2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200" dirty="0">
              <a:latin typeface="Adobe Garamond Pro" pitchFamily="18" charset="-18"/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CE909CA-3ED8-4277-BBA8-521E251F2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197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0D99D-77EF-4F63-B7DD-BF0A3871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OBECNÉ 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A27DEB-D2D7-43AF-9CDF-D917EAF2C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Makrobiotika 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Nižší stupně mohou uspokojit nutriční potřeby dospělého člověka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Vyšší restriktivní stupně nedostatečné jak z hlediska nutričního, tak energetického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Nedostatek: plnohodnotných bílkovin, Ca, Fe, PUFA, vitaminů A, C, D a B12</a:t>
            </a:r>
            <a:endParaRPr lang="cs-CZ" sz="2400" b="1" dirty="0">
              <a:solidFill>
                <a:schemeClr val="tx1"/>
              </a:solidFill>
            </a:endParaRPr>
          </a:p>
          <a:p>
            <a:pPr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Dělená strava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Při dodržování pestrosti a pravidelnosti může zajistit dostatečné množství všech potřebných nutrientů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Principy oddělené konzumace sacharidových a bílkovinných potravin jsou neopodstatnělé a vědecky nepodložené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E1DECD6-B949-4447-B814-25133ABB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7276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521E1-0BE5-42B7-800A-97C846D0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OBECNÉ ZHODNOCENÍ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E6BC1B-8958-425B-B60F-2535E545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Výživa podle krevních skupin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Teoretické předpoklady této výživy nejsou seriózní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Při striktním dodržování doporučovaných pravidel by mohlo u nositelů některých krevních skupin dojít k deficitu životně důležitých nutrientů</a:t>
            </a:r>
          </a:p>
          <a:p>
            <a:pPr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endParaRPr lang="cs-CZ" sz="2400" b="1" dirty="0">
              <a:solidFill>
                <a:schemeClr val="tx1"/>
              </a:solidFill>
            </a:endParaRPr>
          </a:p>
          <a:p>
            <a:pPr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Ájurvéda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Doporučování vegetariánské stravy</a:t>
            </a:r>
          </a:p>
          <a:p>
            <a:pPr lvl="1" indent="-4572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Omezování výběru potravin </a:t>
            </a: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 omezení pestrosti</a:t>
            </a:r>
            <a:endParaRPr lang="cs-CZ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06DE317-5ED1-4434-BA0B-FD2B6598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79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7C884-AB90-424D-A895-C9539320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Rizikové skupiny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A86388-1768-424A-8EDB-CE500DA4C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Děti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Dospívající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Těhotné a kojící ženy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Sportovci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Senioři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C655428-012D-407E-950E-A19C88B2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75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B8B34CA-5B1A-4C05-A478-73AAC7C5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Vybrané rizikové nutriční </a:t>
            </a:r>
            <a:r>
              <a:rPr lang="sk-SK" sz="4800" dirty="0" err="1"/>
              <a:t>složky</a:t>
            </a:r>
            <a:r>
              <a:rPr lang="sk-SK" sz="4800" dirty="0"/>
              <a:t> </a:t>
            </a:r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F645804F-8644-466F-AF7E-86CF6ACDB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1561EF4-9DAC-4471-AB94-2DA332B6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506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FF29667-A9B1-46C1-8FBD-5C1C7B90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88F6A2-6083-427D-9390-A902287F1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1268760"/>
            <a:ext cx="7633742" cy="4610833"/>
          </a:xfrm>
        </p:spPr>
        <p:txBody>
          <a:bodyPr>
            <a:normAutofit/>
          </a:bodyPr>
          <a:lstStyle/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Plnohodnotné bílkoviny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Nenasycené mastné kyseliny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Železo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Vápník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Zinek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Jód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Vitamin B12 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Vitamin D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Karnitin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Toxické kovy: kadmium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Konečné produkty pokročilé glykace bílkovin (AGEs)</a:t>
            </a:r>
          </a:p>
          <a:p>
            <a:pPr indent="-45720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Ostatní: mykotoxiny, dusičnany…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78DD687-64E0-41BD-AD14-C8BC8727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6547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B583D-376B-4360-8E63-26B6DAB8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BÍLKOVINY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9924CC-8085-4BB8-B8BC-11552EF9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Nižší biologická hodnota rostlinných bílkovin:</a:t>
            </a:r>
          </a:p>
          <a:p>
            <a:pPr marL="590497" lvl="2" indent="-285750">
              <a:lnSpc>
                <a:spcPct val="70000"/>
              </a:lnSpc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Nedostatek esenciálních AMK (methionin a lysin)</a:t>
            </a:r>
          </a:p>
          <a:p>
            <a:pPr marL="590497" lvl="2" indent="-285750">
              <a:lnSpc>
                <a:spcPct val="70000"/>
              </a:lnSpc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Nižší celkový % podíl esenciálních AMK</a:t>
            </a:r>
          </a:p>
          <a:p>
            <a:pPr marL="590497" lvl="2" indent="-285750">
              <a:lnSpc>
                <a:spcPct val="70000"/>
              </a:lnSpc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Horší stravitelnost</a:t>
            </a:r>
            <a:endParaRPr lang="cs-CZ" sz="2400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K příjmu všech esenciálních AMK je nutné konzumovat rozmanité zdroje rostlinných bílkovin během dne</a:t>
            </a:r>
          </a:p>
          <a:p>
            <a:pPr>
              <a:lnSpc>
                <a:spcPct val="7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Kvalita rostlinných bílkovin se zvyšuje, pokud se vzájemně kombinují, nebo se kombinují s mlékem, mléčnými produkty či s vejci</a:t>
            </a:r>
          </a:p>
          <a:p>
            <a:pPr>
              <a:lnSpc>
                <a:spcPct val="70000"/>
              </a:lnSpc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Optimální je kombinovat luštěniny s obilovinami a bramborami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1FBE2B0-BC75-41FD-90D2-B83874603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43F2379-406F-4EE5-A4D7-2C30C792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85031"/>
            <a:ext cx="3038673" cy="16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93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805DC-A1FD-488D-8BC3-E182E505D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PUFA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FD1A46-64BF-4CCB-8E5F-106CDB4F2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359359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Vegetariánská, obzvláště veganská výživa  se vyznačuje:</a:t>
            </a:r>
          </a:p>
          <a:p>
            <a:pPr marL="533347" lvl="2" indent="-28575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Nízkým příjmem nenasycených mastných kyselin s dlouhým řetězcem: EPA, DHA, AA</a:t>
            </a:r>
          </a:p>
          <a:p>
            <a:pPr marL="533347" lvl="2" indent="-28575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Vysokým příjmem kyseliny linolové</a:t>
            </a:r>
          </a:p>
          <a:p>
            <a:pPr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Vegetariáni a vegani jsou odkázáni na tvorbu EPA a DHA z kyseliny </a:t>
            </a:r>
            <a:r>
              <a:rPr lang="el-GR" sz="2400" dirty="0">
                <a:solidFill>
                  <a:srgbClr val="000000"/>
                </a:solidFill>
              </a:rPr>
              <a:t>α</a:t>
            </a:r>
            <a:r>
              <a:rPr lang="cs-CZ" sz="2400" dirty="0">
                <a:solidFill>
                  <a:srgbClr val="000000"/>
                </a:solidFill>
              </a:rPr>
              <a:t>-linolenové: </a:t>
            </a:r>
          </a:p>
          <a:p>
            <a:pPr marL="533347" lvl="2" indent="-28575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Tato konverze však není příliš účinná: &lt; 5-10 % EPA a 2-5 % DHA</a:t>
            </a:r>
          </a:p>
          <a:p>
            <a:pPr marL="533347" lvl="2" indent="-28575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</a:rPr>
              <a:t>Konverzi navíc inhibuje </a:t>
            </a:r>
            <a:r>
              <a:rPr lang="cs-CZ" sz="2200" dirty="0">
                <a:solidFill>
                  <a:srgbClr val="000000"/>
                </a:solidFill>
                <a:sym typeface="Wingdings 3" pitchFamily="18" charset="2"/>
              </a:rPr>
              <a:t>obsah PUFA </a:t>
            </a:r>
            <a:r>
              <a:rPr lang="el-GR" sz="2200" dirty="0">
                <a:solidFill>
                  <a:srgbClr val="000000"/>
                </a:solidFill>
                <a:sym typeface="Wingdings 3" pitchFamily="18" charset="2"/>
              </a:rPr>
              <a:t>ω</a:t>
            </a:r>
            <a:r>
              <a:rPr lang="cs-CZ" sz="2200" dirty="0">
                <a:solidFill>
                  <a:srgbClr val="000000"/>
                </a:solidFill>
                <a:sym typeface="Wingdings 3" pitchFamily="18" charset="2"/>
              </a:rPr>
              <a:t>-6 ve stravě </a:t>
            </a:r>
            <a:r>
              <a:rPr lang="cs-CZ" sz="2200" dirty="0">
                <a:solidFill>
                  <a:srgbClr val="000000"/>
                </a:solidFill>
              </a:rPr>
              <a:t>(až o 40 %)</a:t>
            </a:r>
            <a:r>
              <a:rPr lang="cs-CZ" sz="2200" dirty="0">
                <a:solidFill>
                  <a:srgbClr val="000000"/>
                </a:solidFill>
                <a:sym typeface="Wingdings 3" pitchFamily="18" charset="2"/>
              </a:rPr>
              <a:t>, nedostatek energie, proteinů, </a:t>
            </a:r>
            <a:r>
              <a:rPr lang="cs-CZ" sz="2200" dirty="0">
                <a:solidFill>
                  <a:srgbClr val="000000"/>
                </a:solidFill>
              </a:rPr>
              <a:t>deficit pyridoxinu, biotinu, vápníku, mědi, hořčíku a zinku a podílet se může nadměrný příjem trans-nenasycených mastných kyselin</a:t>
            </a:r>
            <a:endParaRPr lang="cs-CZ" sz="2200" dirty="0">
              <a:solidFill>
                <a:srgbClr val="000000"/>
              </a:solidFill>
              <a:sym typeface="Wingdings 3" pitchFamily="18" charset="2"/>
            </a:endParaRPr>
          </a:p>
          <a:p>
            <a:pPr marL="533347" lvl="2" indent="-285750">
              <a:lnSpc>
                <a:spcPct val="70000"/>
              </a:lnSpc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rgbClr val="000000"/>
                </a:solidFill>
                <a:sym typeface="Wingdings 3" pitchFamily="18" charset="2"/>
              </a:rPr>
              <a:t>Negativní vliv má i deficit železa</a:t>
            </a:r>
            <a:endParaRPr lang="cs-CZ" sz="2200" dirty="0">
              <a:solidFill>
                <a:srgbClr val="000000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83390D7-802B-4604-87B8-74EA457D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5FCB9AB-5E43-44E2-A27F-56576622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3656"/>
            <a:ext cx="3009934" cy="20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001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B8EC1-A6DF-4F58-BF8C-78310898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Pufa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2E692C-27A6-4F82-8C9C-B9280B877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0000"/>
                </a:solidFill>
              </a:rPr>
              <a:t>Zvýšit příjem kyseliny </a:t>
            </a:r>
            <a:r>
              <a:rPr lang="el-GR" sz="2400" dirty="0">
                <a:solidFill>
                  <a:srgbClr val="000000"/>
                </a:solidFill>
              </a:rPr>
              <a:t>α</a:t>
            </a:r>
            <a:r>
              <a:rPr lang="cs-CZ" sz="2400" dirty="0">
                <a:solidFill>
                  <a:srgbClr val="000000"/>
                </a:solidFill>
              </a:rPr>
              <a:t>-linolenové, zahrnutím zdrojů s nízkým poměrem </a:t>
            </a:r>
            <a:r>
              <a:rPr lang="el-GR" sz="2400" dirty="0">
                <a:solidFill>
                  <a:srgbClr val="000000"/>
                </a:solidFill>
              </a:rPr>
              <a:t>ω</a:t>
            </a:r>
            <a:r>
              <a:rPr lang="cs-CZ" sz="2400" dirty="0">
                <a:solidFill>
                  <a:srgbClr val="000000"/>
                </a:solidFill>
              </a:rPr>
              <a:t>-6: </a:t>
            </a:r>
            <a:r>
              <a:rPr lang="el-GR" sz="2400" dirty="0">
                <a:solidFill>
                  <a:srgbClr val="000000"/>
                </a:solidFill>
              </a:rPr>
              <a:t>ω</a:t>
            </a:r>
            <a:r>
              <a:rPr lang="cs-CZ" sz="2400" dirty="0">
                <a:solidFill>
                  <a:srgbClr val="000000"/>
                </a:solidFill>
              </a:rPr>
              <a:t>-3 jako jsou rozdrcená lněná semínka, lněný olej, řepkový olej, sojový olej a vlašské ořechy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6CCCCB5-D2F3-4E07-A3B0-353734AA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9137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1DEB0-446B-4025-800F-B8FBB496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ŽELEZO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136705-5AAD-43DA-B6A0-C32A3FE84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Hemová forma v mase a rybách, vstřebatelnost 15 %</a:t>
            </a: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 err="1">
                <a:solidFill>
                  <a:schemeClr val="tx1"/>
                </a:solidFill>
              </a:rPr>
              <a:t>Nehemová</a:t>
            </a:r>
            <a:r>
              <a:rPr lang="cs-CZ" sz="2400" dirty="0">
                <a:solidFill>
                  <a:schemeClr val="tx1"/>
                </a:solidFill>
              </a:rPr>
              <a:t> forma ve vejci a rostlinách, vstřebatelnost asi 3-5 %</a:t>
            </a: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342900" lvl="1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chemeClr val="tx1"/>
                </a:solidFill>
              </a:rPr>
              <a:t>Absorpci zlepšuje: </a:t>
            </a: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Vitamin C a organické kyseliny v ovoci a zelenině</a:t>
            </a: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Přítomnost AMK tzv. </a:t>
            </a:r>
            <a:r>
              <a:rPr lang="cs-CZ" sz="2400" dirty="0" err="1">
                <a:solidFill>
                  <a:schemeClr val="tx1"/>
                </a:solidFill>
              </a:rPr>
              <a:t>meat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factor</a:t>
            </a:r>
            <a:endParaRPr lang="cs-CZ" sz="2400" dirty="0">
              <a:solidFill>
                <a:schemeClr val="tx1"/>
              </a:solidFill>
            </a:endParaRP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Máčení a klíčení semen, fermentační procesy</a:t>
            </a: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342900" lvl="1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chemeClr val="tx1"/>
                </a:solidFill>
              </a:rPr>
              <a:t>Absorpci negativně ovlivňují:</a:t>
            </a: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 err="1">
                <a:solidFill>
                  <a:schemeClr val="tx1"/>
                </a:solidFill>
              </a:rPr>
              <a:t>Fytáty</a:t>
            </a:r>
            <a:r>
              <a:rPr lang="cs-CZ" sz="2400" dirty="0">
                <a:solidFill>
                  <a:schemeClr val="tx1"/>
                </a:solidFill>
              </a:rPr>
              <a:t> a polyfenoly (luštěniny, obiloviny, čaj, káva)</a:t>
            </a: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Současný vysoký příjem vlákniny, vápníku, zinku, hořčíku a draslíku</a:t>
            </a:r>
          </a:p>
          <a:p>
            <a:pPr marL="590497" lvl="2" indent="-342900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Rostlinné bílkoviny v sóje a ořechách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F9EA427-D388-4C0A-B710-D8EC73AF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A55DC86-CB8C-438B-9AD7-69564887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027" y="230298"/>
            <a:ext cx="3203848" cy="16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8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70024-FB58-4708-9E32-F9E9C3F7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Semivegetariánství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E2D057B-2F85-485C-8816-D58A0D3CB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Zakázano: červené maso a výrobky z něj</a:t>
            </a:r>
          </a:p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Povoleno: drůbež, ryby, mléko a mléčné výrobky</a:t>
            </a:r>
          </a:p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Někdy není považováno za vegetariánství</a:t>
            </a:r>
          </a:p>
          <a:p>
            <a:pPr>
              <a:buClr>
                <a:schemeClr val="accent4"/>
              </a:buClr>
              <a:defRPr/>
            </a:pPr>
            <a:endParaRPr lang="cs-CZ" sz="3100" dirty="0">
              <a:solidFill>
                <a:srgbClr val="000000"/>
              </a:solidFill>
            </a:endParaRPr>
          </a:p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Pulovegetariánství: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3100" dirty="0">
                <a:solidFill>
                  <a:srgbClr val="000000"/>
                </a:solidFill>
              </a:rPr>
              <a:t>Povoleno: kuřecí maso, vejce, mléko a mléčné výrobky</a:t>
            </a:r>
          </a:p>
          <a:p>
            <a:pPr>
              <a:buClr>
                <a:schemeClr val="accent4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Pescovegetariánství: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cs-CZ" sz="3100" dirty="0">
                <a:solidFill>
                  <a:srgbClr val="000000"/>
                </a:solidFill>
              </a:rPr>
              <a:t>Povoleno: ryby, vejce, mléko a mléčné výrobky</a:t>
            </a:r>
          </a:p>
          <a:p>
            <a:pPr lvl="1">
              <a:buClr>
                <a:schemeClr val="accent4"/>
              </a:buClr>
              <a:defRPr/>
            </a:pPr>
            <a:endParaRPr lang="cs-CZ" sz="2800" dirty="0">
              <a:solidFill>
                <a:srgbClr val="000000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F97E9BC-AE8C-4191-8793-32A73F71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307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242DD-814A-4904-B799-E0BCDC1C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9CA6A2-6009-4839-BBFD-B5F1AD559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6347B86-0A16-4DCE-B03F-134C7A90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70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36D9B38-556A-4E0B-841D-691F8616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31" y="382385"/>
            <a:ext cx="7852122" cy="56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46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7101E-AAF1-44C8-8F87-71E50CBA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ŽELEZO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9A1B8B-A6B1-461F-B62E-A67BF7DAC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Předpoklad adaptace nízkým příjmům železa cestou zvýšené absorpce</a:t>
            </a: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Dospělí vegetariáni mají nižší zásoby železa oproti konzumentům masa, sérové hodnoty feritinu jsou obvykle v normě</a:t>
            </a: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Nižší hladiny hemoglobinu pozorované u žen vegetariánek než u žen </a:t>
            </a:r>
            <a:r>
              <a:rPr lang="cs-CZ" sz="2400" dirty="0" err="1">
                <a:solidFill>
                  <a:srgbClr val="000000"/>
                </a:solidFill>
              </a:rPr>
              <a:t>nevegeteriánek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</a:p>
          <a:p>
            <a:pPr marL="171450" lvl="1" indent="-17145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7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000000"/>
                </a:solidFill>
              </a:rPr>
              <a:t>Deficit železa ovlivňuje metabolizmus PUFA </a:t>
            </a:r>
            <a:r>
              <a:rPr lang="el-GR" sz="2400" dirty="0">
                <a:solidFill>
                  <a:srgbClr val="000000"/>
                </a:solidFill>
              </a:rPr>
              <a:t>ω</a:t>
            </a:r>
            <a:r>
              <a:rPr lang="cs-CZ" sz="2400" dirty="0">
                <a:solidFill>
                  <a:srgbClr val="000000"/>
                </a:solidFill>
              </a:rPr>
              <a:t>-3 s dlouhým řetězcem prostřednictvím ovlivnění aktivity </a:t>
            </a:r>
            <a:r>
              <a:rPr lang="el-GR" sz="2400" dirty="0">
                <a:solidFill>
                  <a:srgbClr val="000000"/>
                </a:solidFill>
              </a:rPr>
              <a:t>δ-6-</a:t>
            </a:r>
            <a:r>
              <a:rPr lang="cs-CZ" sz="2400" dirty="0">
                <a:solidFill>
                  <a:srgbClr val="000000"/>
                </a:solidFill>
              </a:rPr>
              <a:t>desaturázy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4A55591-DE59-4312-A4BE-687111B1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0259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A32EC-5DFB-42E9-8F0C-CA667809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VÁPNÍK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8A9ADF-A664-4A65-98E5-DFF740CDA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-457200">
              <a:lnSpc>
                <a:spcPct val="70000"/>
              </a:lnSpc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cs-CZ" sz="400" dirty="0">
              <a:latin typeface="Adobe Garamond Pro" pitchFamily="18" charset="-18"/>
            </a:endParaRPr>
          </a:p>
          <a:p>
            <a:pPr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</a:rPr>
              <a:t>V </a:t>
            </a:r>
            <a:r>
              <a:rPr lang="en-US" sz="2400" dirty="0" err="1">
                <a:solidFill>
                  <a:srgbClr val="000000"/>
                </a:solidFill>
              </a:rPr>
              <a:t>potravin</a:t>
            </a:r>
            <a:r>
              <a:rPr lang="cs-CZ" sz="2400" dirty="0">
                <a:solidFill>
                  <a:srgbClr val="000000"/>
                </a:solidFill>
              </a:rPr>
              <a:t>ách rostlinného původu dostupnost snížena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cs-CZ" sz="2200" dirty="0">
                <a:solidFill>
                  <a:srgbClr val="000000"/>
                </a:solidFill>
              </a:rPr>
              <a:t>Přítomností fytátů, kyseliny šťavelové, většího množství vlákniny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000000"/>
              </a:solidFill>
            </a:endParaRPr>
          </a:p>
          <a:p>
            <a:pPr algn="just"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Správně naplánovaná vegetariánská strava dokáže zajistit dostatečné množství vápníku ve stravě, i když v případě veganství je někdy snazší používat fortifikované potraviny nebo doplňky stravy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92612D6-F649-4F74-987C-02C3C08C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9A09F6D-73BB-479F-BD80-A944F7B67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47" y="191948"/>
            <a:ext cx="2843808" cy="16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0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8F668-0D0E-430B-B6B2-9DF6086D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ZInek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0D06D00-4231-45AC-AF35-4A7CEE725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Absorpci negativně ovlivňují inhibitory vstřebávání, stejné jako v případě železa - </a:t>
            </a: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 kyselina fytová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Sója, sójové produkty, ostatní luštěniny, zrna, ořechy, sýry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Při srovnání obilovin a luštěnin jsou luštěniny lepším zdrojem zinku</a:t>
            </a:r>
          </a:p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Absorpci zvyšuje namáčení a nakličování semen, fermentační procesy (porušení vazby mezi zinkem a kys. fytovou), přítomnost organických kyselin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96ACCD3-98EE-42EA-AE1F-D8A0A498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8618FAA-9138-479B-95E9-AA4B76403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629" y="268105"/>
            <a:ext cx="3059832" cy="16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109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159F9-9CC9-4940-A58F-74B528A4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jód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75854FD-F89E-4E24-A4A0-7079F8F50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Obsah jódu v potravinách rostlinného původu u nás je nízký v závislosti na jeho nízké koncentraci v půdě</a:t>
            </a:r>
          </a:p>
          <a:p>
            <a:pPr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algn="just"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Vegetariáni (↑ vegani) jsou ve zvýšeném riziku deficitu jódu</a:t>
            </a:r>
          </a:p>
          <a:p>
            <a:pPr marL="0" indent="0" algn="just">
              <a:buClr>
                <a:srgbClr val="FF0000"/>
              </a:buClr>
              <a:buNone/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marL="304747" lvl="1" algn="just">
              <a:spcBef>
                <a:spcPts val="18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Vyšší riziko mentálních, psychomotorických a růstových abnormalit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6003E4D-909E-4546-8314-B2C9A0DA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F071A33-733B-49F6-8981-9F8EE316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16576"/>
            <a:ext cx="2636912" cy="175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068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C8920-2D43-48AF-8155-41E66A4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jód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696CC87-8BFE-4D06-BBFB-0347936BC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Clr>
                <a:srgbClr val="FF0000"/>
              </a:buClr>
              <a:defRPr/>
            </a:pPr>
            <a:r>
              <a:rPr lang="cs-CZ" sz="2600" dirty="0">
                <a:solidFill>
                  <a:schemeClr val="tx1"/>
                </a:solidFill>
              </a:rPr>
              <a:t>Nejcitlivější na nedostatek jódu jsou novorozenci, kojenci, dospívající dívky, těhotné a kojící ženy</a:t>
            </a:r>
          </a:p>
          <a:p>
            <a:pPr algn="just">
              <a:buClr>
                <a:srgbClr val="FF0000"/>
              </a:buClr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algn="just">
              <a:buClr>
                <a:srgbClr val="FF0000"/>
              </a:buClr>
              <a:defRPr/>
            </a:pPr>
            <a:r>
              <a:rPr lang="cs-CZ" sz="2600" dirty="0">
                <a:solidFill>
                  <a:schemeClr val="tx1"/>
                </a:solidFill>
              </a:rPr>
              <a:t>Riziko deficitu zvyšují strumigenní látky tzv. goitrogeny obsažené převážně v košťálové zelenině dále v sojových bobech a sladkých bramborách</a:t>
            </a:r>
          </a:p>
          <a:p>
            <a:pPr algn="just">
              <a:buClr>
                <a:srgbClr val="FF0000"/>
              </a:buClr>
              <a:defRPr/>
            </a:pPr>
            <a:endParaRPr lang="cs-CZ" sz="2600" dirty="0">
              <a:solidFill>
                <a:schemeClr val="tx1"/>
              </a:solidFill>
            </a:endParaRPr>
          </a:p>
          <a:p>
            <a:pPr algn="just">
              <a:buClr>
                <a:srgbClr val="FF0000"/>
              </a:buClr>
              <a:defRPr/>
            </a:pPr>
            <a:r>
              <a:rPr lang="cs-CZ" sz="2600" dirty="0">
                <a:solidFill>
                  <a:schemeClr val="tx1"/>
                </a:solidFill>
              </a:rPr>
              <a:t>Konzumace mořských řas, minerálních vod s obsahem jódu, používání jodizované kuchyňské soli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CB225E3-E927-4FBF-A67C-17666855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9268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6E5EA-6CD9-4228-B334-A96A12D1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VITAMIN B12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2014EE-3A1E-414A-9848-BCB8171F8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Rostlinné zdroje potravin vitamin B12 neobsahují, pokud nejsou kontaminovány MIO, které tento vitamin produkují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Hlavními potravními zdroji: maso, ryby, vejce, mléčné výrobky, kvasnice, fortifikované potraviny (některé druhy sójových náhražek mlék…)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Sójové výrobky jako miso, tempeh, tamari, shoyu a některé produkty z řas obsahují pouze korinoidy, analoga vitaminu B12, která zpravidla nemají fyziologické účinky srovnatelné s účinkem vitaminu B12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762FE5E-60B5-48FB-AE20-54A3C8DD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4F57E9D-67A0-45A6-886B-90B1A0266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77966"/>
            <a:ext cx="3011959" cy="169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66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F66CA-3F28-46BA-B0BA-718DE097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VITAMIN B12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5029F55-0F0A-47BC-88ED-F2C92B3B9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Deficit u dospělých hrozí většinou až po dlouhodobém omezení konzumace potravin živočišného původu </a:t>
            </a: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</a:t>
            </a:r>
            <a:r>
              <a:rPr lang="cs-CZ" sz="2400" dirty="0">
                <a:solidFill>
                  <a:schemeClr val="tx1"/>
                </a:solidFill>
              </a:rPr>
              <a:t> bohaté endogenní zásoby činící až 3 mg, narozdíl od novorozenců </a:t>
            </a:r>
            <a:r>
              <a:rPr lang="cs-CZ" sz="2400" dirty="0">
                <a:solidFill>
                  <a:schemeClr val="tx1"/>
                </a:solidFill>
                <a:sym typeface="Wingdings 3" pitchFamily="18" charset="2"/>
              </a:rPr>
              <a:t>se zásobou </a:t>
            </a:r>
            <a:r>
              <a:rPr lang="cs-CZ" sz="2400" dirty="0">
                <a:solidFill>
                  <a:schemeClr val="tx1"/>
                </a:solidFill>
              </a:rPr>
              <a:t>jen asi 25 µg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Deficit vede k megaloblastické anémii, metabolickým a neurologických poruchách, negativně ovlivňuje vývoj mozku u dětí a zvyšuje riziko hromadění </a:t>
            </a:r>
            <a:r>
              <a:rPr lang="cs-CZ" sz="2400" dirty="0" err="1">
                <a:solidFill>
                  <a:schemeClr val="tx1"/>
                </a:solidFill>
              </a:rPr>
              <a:t>homocysteinu</a:t>
            </a:r>
            <a:endParaRPr lang="cs-CZ" sz="2400" dirty="0">
              <a:solidFill>
                <a:schemeClr val="tx1"/>
              </a:solidFill>
            </a:endParaRP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endParaRPr lang="cs-CZ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CD865BE-DECD-4976-B3D7-D5FB8FBB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930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9F907-45A6-4C81-B487-DE3AEE72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E3E26C-22B7-4554-B866-3E56F8542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2600" dirty="0" err="1">
                <a:solidFill>
                  <a:schemeClr val="tx1"/>
                </a:solidFill>
              </a:rPr>
              <a:t>Hyperhomocysteinémie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zjištěna</a:t>
            </a:r>
            <a:r>
              <a:rPr lang="sk-SK" sz="2600" dirty="0">
                <a:solidFill>
                  <a:schemeClr val="tx1"/>
                </a:solidFill>
              </a:rPr>
              <a:t> u 29 % </a:t>
            </a:r>
            <a:r>
              <a:rPr lang="sk-SK" sz="2600" dirty="0" err="1">
                <a:solidFill>
                  <a:schemeClr val="tx1"/>
                </a:solidFill>
              </a:rPr>
              <a:t>laktovegetariánů</a:t>
            </a:r>
            <a:r>
              <a:rPr lang="sk-SK" sz="2600" dirty="0">
                <a:solidFill>
                  <a:schemeClr val="tx1"/>
                </a:solidFill>
              </a:rPr>
              <a:t> a </a:t>
            </a:r>
            <a:r>
              <a:rPr lang="sk-SK" sz="2600" dirty="0" err="1">
                <a:solidFill>
                  <a:schemeClr val="tx1"/>
                </a:solidFill>
              </a:rPr>
              <a:t>ovolaktovegetariánů</a:t>
            </a:r>
            <a:r>
              <a:rPr lang="sk-SK" sz="2600" dirty="0">
                <a:solidFill>
                  <a:schemeClr val="tx1"/>
                </a:solidFill>
              </a:rPr>
              <a:t>, u 53 % </a:t>
            </a:r>
            <a:r>
              <a:rPr lang="sk-SK" sz="2600" dirty="0" err="1">
                <a:solidFill>
                  <a:schemeClr val="tx1"/>
                </a:solidFill>
              </a:rPr>
              <a:t>veganů</a:t>
            </a:r>
            <a:r>
              <a:rPr lang="sk-SK" sz="2600" dirty="0">
                <a:solidFill>
                  <a:schemeClr val="tx1"/>
                </a:solidFill>
              </a:rPr>
              <a:t> a u </a:t>
            </a:r>
            <a:r>
              <a:rPr lang="sk-SK" sz="2600" dirty="0" err="1">
                <a:solidFill>
                  <a:schemeClr val="tx1"/>
                </a:solidFill>
              </a:rPr>
              <a:t>nevegetariánů</a:t>
            </a:r>
            <a:r>
              <a:rPr lang="sk-SK" sz="2600" dirty="0">
                <a:solidFill>
                  <a:schemeClr val="tx1"/>
                </a:solidFill>
              </a:rPr>
              <a:t> v 5%</a:t>
            </a:r>
          </a:p>
          <a:p>
            <a:endParaRPr lang="sk-SK" sz="2600" dirty="0">
              <a:solidFill>
                <a:schemeClr val="tx1"/>
              </a:solidFill>
            </a:endParaRPr>
          </a:p>
          <a:p>
            <a:r>
              <a:rPr lang="sk-SK" sz="2600" dirty="0">
                <a:solidFill>
                  <a:schemeClr val="tx1"/>
                </a:solidFill>
              </a:rPr>
              <a:t>Projevy </a:t>
            </a:r>
            <a:r>
              <a:rPr lang="sk-SK" sz="2600" dirty="0" err="1">
                <a:solidFill>
                  <a:schemeClr val="tx1"/>
                </a:solidFill>
              </a:rPr>
              <a:t>karence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vitaminu</a:t>
            </a:r>
            <a:r>
              <a:rPr lang="sk-SK" sz="2600" dirty="0">
                <a:solidFill>
                  <a:schemeClr val="tx1"/>
                </a:solidFill>
              </a:rPr>
              <a:t> B12 </a:t>
            </a:r>
            <a:r>
              <a:rPr lang="sk-SK" sz="2600" dirty="0" err="1">
                <a:solidFill>
                  <a:schemeClr val="tx1"/>
                </a:solidFill>
              </a:rPr>
              <a:t>pozorovány</a:t>
            </a:r>
            <a:r>
              <a:rPr lang="sk-SK" sz="2600" dirty="0">
                <a:solidFill>
                  <a:schemeClr val="tx1"/>
                </a:solidFill>
              </a:rPr>
              <a:t> spíše u </a:t>
            </a:r>
            <a:r>
              <a:rPr lang="sk-SK" sz="2600" dirty="0" err="1">
                <a:solidFill>
                  <a:schemeClr val="tx1"/>
                </a:solidFill>
              </a:rPr>
              <a:t>veganů</a:t>
            </a:r>
            <a:endParaRPr lang="sk-SK" sz="2600" dirty="0">
              <a:solidFill>
                <a:schemeClr val="tx1"/>
              </a:solidFill>
            </a:endParaRPr>
          </a:p>
          <a:p>
            <a:endParaRPr lang="sk-SK" sz="2600" dirty="0">
              <a:solidFill>
                <a:schemeClr val="tx1"/>
              </a:solidFill>
            </a:endParaRPr>
          </a:p>
          <a:p>
            <a:r>
              <a:rPr lang="sk-SK" sz="2600" dirty="0" err="1">
                <a:solidFill>
                  <a:schemeClr val="tx1"/>
                </a:solidFill>
              </a:rPr>
              <a:t>Pravděpodobná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resorpce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vitaminu</a:t>
            </a:r>
            <a:r>
              <a:rPr lang="sk-SK" sz="2600" dirty="0">
                <a:solidFill>
                  <a:schemeClr val="tx1"/>
                </a:solidFill>
              </a:rPr>
              <a:t> B12 syntetizovaného </a:t>
            </a:r>
            <a:r>
              <a:rPr lang="sk-SK" sz="2600" dirty="0" err="1">
                <a:solidFill>
                  <a:schemeClr val="tx1"/>
                </a:solidFill>
              </a:rPr>
              <a:t>enterálně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bakteriemi</a:t>
            </a:r>
            <a:r>
              <a:rPr lang="sk-SK" sz="2600" dirty="0">
                <a:solidFill>
                  <a:schemeClr val="tx1"/>
                </a:solidFill>
              </a:rPr>
              <a:t> v </a:t>
            </a:r>
            <a:r>
              <a:rPr lang="sk-SK" sz="2600" dirty="0" err="1">
                <a:solidFill>
                  <a:schemeClr val="tx1"/>
                </a:solidFill>
              </a:rPr>
              <a:t>terminálním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ileu</a:t>
            </a:r>
            <a:r>
              <a:rPr lang="sk-SK" sz="2600" dirty="0">
                <a:solidFill>
                  <a:schemeClr val="tx1"/>
                </a:solidFill>
              </a:rPr>
              <a:t> za </a:t>
            </a:r>
            <a:r>
              <a:rPr lang="sk-SK" sz="2600" dirty="0" err="1">
                <a:solidFill>
                  <a:schemeClr val="tx1"/>
                </a:solidFill>
              </a:rPr>
              <a:t>předpokladu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současné</a:t>
            </a:r>
            <a:r>
              <a:rPr lang="sk-SK" sz="2600" dirty="0">
                <a:solidFill>
                  <a:schemeClr val="tx1"/>
                </a:solidFill>
              </a:rPr>
              <a:t> </a:t>
            </a:r>
            <a:r>
              <a:rPr lang="sk-SK" sz="2600" dirty="0" err="1">
                <a:solidFill>
                  <a:schemeClr val="tx1"/>
                </a:solidFill>
              </a:rPr>
              <a:t>přítomnosti</a:t>
            </a:r>
            <a:r>
              <a:rPr lang="sk-SK" sz="2600" dirty="0">
                <a:solidFill>
                  <a:schemeClr val="tx1"/>
                </a:solidFill>
              </a:rPr>
              <a:t> IF</a:t>
            </a:r>
          </a:p>
          <a:p>
            <a:pPr marL="0" indent="0">
              <a:buNone/>
            </a:pP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9DB17A9-C33E-49C3-A6AE-AA5A54EC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8431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7D375-4F87-4A75-B196-00EBC494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VITAMIN D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37B0E8-557E-44C8-80B4-8425BC915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Vitamin D3: cholekalciferol, výskyt v živočišných potravinách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Vitamin D2: ergokalciferol, v rostlinných zdrojích, vstřebávání dle některých studií méně účinné (?)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Absorpci negativně ovlivňuje vysoký obsah fytátů ve stravě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Fortifikace potravin, doplňky stravy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FB843D2-E353-4600-B153-3BF41088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79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A7695DB-F84D-40CB-9EA8-A1B1CF50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85139"/>
            <a:ext cx="2206749" cy="16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5E55F-B51F-45DC-A0FF-C472348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Laktoovovegetariánství</a:t>
            </a:r>
            <a:br>
              <a:rPr lang="cs-CZ" sz="5400" dirty="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FEF267-3C78-4B2A-9F07-70683E72C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err="1">
                <a:solidFill>
                  <a:schemeClr val="tx1"/>
                </a:solidFill>
              </a:rPr>
              <a:t>Zakázano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  <a:r>
              <a:rPr lang="sk-SK" sz="2400" dirty="0" err="1">
                <a:solidFill>
                  <a:schemeClr val="tx1"/>
                </a:solidFill>
              </a:rPr>
              <a:t>maso</a:t>
            </a:r>
            <a:r>
              <a:rPr lang="sk-SK" sz="2400" dirty="0">
                <a:solidFill>
                  <a:schemeClr val="tx1"/>
                </a:solidFill>
              </a:rPr>
              <a:t>, ryby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Povoleno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  <a:r>
              <a:rPr lang="sk-SK" sz="2400" dirty="0" err="1">
                <a:solidFill>
                  <a:schemeClr val="tx1"/>
                </a:solidFill>
              </a:rPr>
              <a:t>vejce</a:t>
            </a:r>
            <a:r>
              <a:rPr lang="sk-SK" sz="2400" dirty="0">
                <a:solidFill>
                  <a:schemeClr val="tx1"/>
                </a:solidFill>
              </a:rPr>
              <a:t>, </a:t>
            </a:r>
            <a:r>
              <a:rPr lang="sk-SK" sz="2400" dirty="0" err="1">
                <a:solidFill>
                  <a:schemeClr val="tx1"/>
                </a:solidFill>
              </a:rPr>
              <a:t>mléko</a:t>
            </a:r>
            <a:r>
              <a:rPr lang="sk-SK" sz="2400" dirty="0">
                <a:solidFill>
                  <a:schemeClr val="tx1"/>
                </a:solidFill>
              </a:rPr>
              <a:t> a </a:t>
            </a:r>
            <a:r>
              <a:rPr lang="sk-SK" sz="2400" dirty="0" err="1">
                <a:solidFill>
                  <a:schemeClr val="tx1"/>
                </a:solidFill>
              </a:rPr>
              <a:t>mléčné</a:t>
            </a:r>
            <a:r>
              <a:rPr lang="sk-SK" sz="2400" dirty="0">
                <a:solidFill>
                  <a:schemeClr val="tx1"/>
                </a:solidFill>
              </a:rPr>
              <a:t> výrobky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 err="1">
                <a:solidFill>
                  <a:schemeClr val="tx1"/>
                </a:solidFill>
              </a:rPr>
              <a:t>Laktovegetariánství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2400" dirty="0" err="1">
                <a:solidFill>
                  <a:schemeClr val="tx1"/>
                </a:solidFill>
              </a:rPr>
              <a:t>Povoleno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  <a:r>
              <a:rPr lang="sk-SK" sz="2400" dirty="0" err="1">
                <a:solidFill>
                  <a:schemeClr val="tx1"/>
                </a:solidFill>
              </a:rPr>
              <a:t>mléko</a:t>
            </a:r>
            <a:r>
              <a:rPr lang="sk-SK" sz="2400" dirty="0">
                <a:solidFill>
                  <a:schemeClr val="tx1"/>
                </a:solidFill>
              </a:rPr>
              <a:t> a </a:t>
            </a:r>
            <a:r>
              <a:rPr lang="sk-SK" sz="2400" dirty="0" err="1">
                <a:solidFill>
                  <a:schemeClr val="tx1"/>
                </a:solidFill>
              </a:rPr>
              <a:t>mléčné</a:t>
            </a:r>
            <a:r>
              <a:rPr lang="sk-SK" sz="2400" dirty="0">
                <a:solidFill>
                  <a:schemeClr val="tx1"/>
                </a:solidFill>
              </a:rPr>
              <a:t> výrobky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Ovovegetariánství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2400" dirty="0" err="1">
                <a:solidFill>
                  <a:schemeClr val="tx1"/>
                </a:solidFill>
              </a:rPr>
              <a:t>Povoleno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  <a:r>
              <a:rPr lang="sk-SK" sz="2400" dirty="0" err="1">
                <a:solidFill>
                  <a:schemeClr val="tx1"/>
                </a:solidFill>
              </a:rPr>
              <a:t>vejce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50E8D8C-FBF0-4A8F-9AAC-0C8E76B5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2527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3446C-0038-444B-A5CA-4C807898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Vitamin</a:t>
            </a:r>
            <a:r>
              <a:rPr lang="sk-SK" sz="4800" dirty="0"/>
              <a:t> 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AFBB76-5D17-479E-B3E7-0B7B32C09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Nejvíce ohroženi jsou jedinci konzumující výhradně potraviny rostlinného původu, odmítající příjem suplement a fortifikovaných potravin, obzvlášť v zimních měsících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Více ohroženi děti a senioři u nichž je syntéza vitaminu D méně účinná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U makrobioticky krmených dětí vyšší prevalence křivice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CA34689-C94A-47E8-AB73-79F531CE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022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38C26-BA0B-4E96-9394-64C48E88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KARNITIN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5C2B30-F60F-4CE1-9B70-92166EACC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Nezbytný pro metabolizmus MK s dlouhým řetězcem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endParaRPr lang="cs-CZ" sz="2600" dirty="0">
              <a:solidFill>
                <a:srgbClr val="000000"/>
              </a:solidFill>
            </a:endParaRP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Hodnota karnitinu v krvi je částečně závislá na příjmu potravou, asi 1/3 denní potřeby vzniká endogenní syntézou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endParaRPr lang="cs-CZ" sz="2600" dirty="0">
              <a:solidFill>
                <a:srgbClr val="000000"/>
              </a:solidFill>
            </a:endParaRP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Vysoký obsah karnitinu se nachází v mase, nižší obsah je v mléčných produktech, potraviny rostlinného původu obsahují karnitinu velmi málo nebo žádný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ACC5F37-439C-4AAE-90F8-B6FF82A3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DBB5584-A7C9-4286-9DF5-51B27523C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759" y="265174"/>
            <a:ext cx="3072383" cy="16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87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6BE1C-1660-4CB8-8B96-0E4646AC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err="1"/>
              <a:t>karnitin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3D0FE6-57A3-4DC2-BB57-FB5660566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Jedinci omezující konzumaci masa nebo všech potravin živočišného původu mohou být v riziku nedostatku karnitinu:</a:t>
            </a:r>
          </a:p>
          <a:p>
            <a:pPr marL="704797" lvl="2"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Z hlediska jeho nedostatečného množství v potravě</a:t>
            </a:r>
          </a:p>
          <a:p>
            <a:pPr marL="704797" lvl="2"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200" dirty="0">
                <a:solidFill>
                  <a:schemeClr val="tx1"/>
                </a:solidFill>
              </a:rPr>
              <a:t>Možným snížením endogenní tvorby karnitinu z důvodu nízkých příjmů esenciálních AMK methioninu a lysinu a možného výskytu deficitu železa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CABA31A-D026-4CA3-8B53-5277B135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4784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49C5A-4960-4537-886A-7946B534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kadmium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46D2AD-BFEF-4108-BEEC-BD7A5736A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800" dirty="0">
                <a:solidFill>
                  <a:schemeClr val="tx1"/>
                </a:solidFill>
              </a:rPr>
              <a:t>Toxický kov (</a:t>
            </a:r>
            <a:r>
              <a:rPr lang="cs-CZ" sz="2800" dirty="0">
                <a:solidFill>
                  <a:schemeClr val="tx1"/>
                </a:solidFill>
                <a:sym typeface="Wingdings 3" pitchFamily="18" charset="2"/>
              </a:rPr>
              <a:t> ledviny, játra) </a:t>
            </a:r>
            <a:r>
              <a:rPr lang="cs-CZ" sz="2800" dirty="0">
                <a:solidFill>
                  <a:schemeClr val="tx1"/>
                </a:solidFill>
              </a:rPr>
              <a:t>s dlouhým biologickým poločasem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800" dirty="0">
                <a:solidFill>
                  <a:schemeClr val="tx1"/>
                </a:solidFill>
              </a:rPr>
              <a:t>Kumulace v rostlinách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800" dirty="0">
                <a:solidFill>
                  <a:schemeClr val="tx1"/>
                </a:solidFill>
              </a:rPr>
              <a:t>Vyšší obsah v obilovinách (obaly zrn, klíčky), semenech, luštěninách a listové zelenině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800" dirty="0">
                <a:solidFill>
                  <a:schemeClr val="tx1"/>
                </a:solidFill>
              </a:rPr>
              <a:t>Zvýšené hladiny kadmia u vegetariánů, obzvláště veganů, korelace s délkou praktikování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800" dirty="0">
                <a:solidFill>
                  <a:schemeClr val="tx1"/>
                </a:solidFill>
              </a:rPr>
              <a:t>↓ toxického vlivu: přítomnost selenu, vysoká saturace organizmu železem, vápníkem, zinkem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800" dirty="0">
                <a:solidFill>
                  <a:schemeClr val="tx1"/>
                </a:solidFill>
              </a:rPr>
              <a:t>Úlohu při detoxikaci: </a:t>
            </a:r>
            <a:r>
              <a:rPr lang="cs-CZ" sz="2800" dirty="0" err="1">
                <a:solidFill>
                  <a:schemeClr val="tx1"/>
                </a:solidFill>
              </a:rPr>
              <a:t>glutathion</a:t>
            </a:r>
            <a:endParaRPr lang="cs-CZ" sz="28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760093F-1563-4F6D-9359-3D779B83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9042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BFF27C-C8EB-4B9F-AFA3-18D4070B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KONEČNÉ PRODUKTY POKROČILÉ GLYKACE BÍLKOVIN (AGEs)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AFCD0B-A0CE-403D-ABE3-28B1C7D1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Vznik neenzymatickou reakcí redukujících cukrů s volnou aminoskupinou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Vznikají při tepelné úpravě potravin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Negativně ovlivňují funkční vlastnosti bílkovin, tuků, DNA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Hrají důležitou roli v procesu aterosklerózy, v komplikacích diabetu, při stárnutí a chronické renální insuficienci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45BF32A-E32C-4001-90DF-C56DC0A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6408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B31C5-480F-4970-8558-D55CA1B5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KONEČNÉ PRODUKTY POKROČILÉ GLYKACE BÍLKOVIN (AGEs)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88A9ED-92A9-46D4-A26F-8BFDF60C6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U vegetariánů naměřeny vyšší hodnoty: příčinou je vyšší příjem potravin s převahou fruktózy, která je oproti glukóze reaktivnější díky vyššímu podílu acyklické formy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endParaRPr lang="cs-CZ" sz="2400" dirty="0">
              <a:solidFill>
                <a:srgbClr val="000000"/>
              </a:solidFill>
            </a:endParaRP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rgbClr val="000000"/>
                </a:solidFill>
              </a:rPr>
              <a:t>AGEs mohou představovat určité riziko, avšak ochranný efekt dostatečné konzumace ovoce a zeleniny je z nutričně-zdravotního hlediska dominantní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E489F4-F72D-4500-9800-F03EF0C3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5574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6B274-D69A-4763-979A-08EB16BDC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ASPEKTY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642759-C5DE-49C7-AE58-92B493125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Způsob výživy spolu se zdravotním stylem sehrávají významnou úlohu v ochraně zdraví a prevenci chronických degenerativních onemocnění a metabolických poruch.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Mortalita: u vegetariánů nižší míra úmrtnosti z ICHS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3100" dirty="0">
                <a:solidFill>
                  <a:srgbClr val="000000"/>
                </a:solidFill>
              </a:rPr>
              <a:t>Kardiovaskulární onemocnění</a:t>
            </a:r>
          </a:p>
          <a:p>
            <a:pPr marL="761947" lvl="2" algn="just"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↓ hodnoty krevního tlaku o 5-10 mmHg, ↓výskyt hypertenze</a:t>
            </a:r>
          </a:p>
          <a:p>
            <a:pPr marL="761947" lvl="2" algn="just"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↓ hmotnost, BMI o 1-2kg/m2 nižší</a:t>
            </a:r>
          </a:p>
          <a:p>
            <a:pPr marL="761947" lvl="2" algn="just">
              <a:buClr>
                <a:srgbClr val="FF0000"/>
              </a:buClr>
              <a:defRPr/>
            </a:pPr>
            <a:r>
              <a:rPr lang="cs-CZ" sz="2600" dirty="0">
                <a:solidFill>
                  <a:srgbClr val="000000"/>
                </a:solidFill>
              </a:rPr>
              <a:t>Nižší hodnoty celkového cholesterolu, LDL a TAG, TNMK, vyšší hodnoty HDL 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E36E4EA-9D7B-4796-B06A-CBB354A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8159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42C4A6-A3D8-479B-A6CB-B2B04A056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ZDRAVOTNÍ ASPEKTY</a:t>
            </a:r>
            <a:endParaRPr lang="sk-SK" sz="4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63668C1-FD77-461C-9821-7C0877B44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Diabetes mellitus 2. typu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Nádorová onemocnění </a:t>
            </a:r>
            <a:r>
              <a:rPr lang="cs-CZ" sz="2400" dirty="0" err="1">
                <a:solidFill>
                  <a:schemeClr val="tx1"/>
                </a:solidFill>
              </a:rPr>
              <a:t>kolorekta</a:t>
            </a:r>
            <a:r>
              <a:rPr lang="cs-CZ" sz="2400" dirty="0">
                <a:solidFill>
                  <a:schemeClr val="tx1"/>
                </a:solidFill>
              </a:rPr>
              <a:t>, prostaty a prsu (?)</a:t>
            </a:r>
          </a:p>
          <a:p>
            <a:pPr algn="just">
              <a:spcBef>
                <a:spcPts val="1200"/>
              </a:spcBef>
              <a:buClr>
                <a:srgbClr val="FF0000"/>
              </a:buClr>
              <a:defRPr/>
            </a:pPr>
            <a:r>
              <a:rPr lang="cs-CZ" sz="2400" dirty="0">
                <a:solidFill>
                  <a:schemeClr val="tx1"/>
                </a:solidFill>
              </a:rPr>
              <a:t>Další onemocnění: prevence zácpy, divertikulózy, vzniku žlučových kamenů</a:t>
            </a:r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3A043E4-EA08-472B-A075-B7C14C5A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592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2780928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6600" dirty="0"/>
              <a:t>D</a:t>
            </a:r>
            <a:r>
              <a:rPr lang="cs-CZ" sz="4800" dirty="0"/>
              <a:t>ĚKUJI ZA POZORNOST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C87D7-F4C0-403E-AF4C-4B79F174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>
                <a:solidFill>
                  <a:srgbClr val="000000"/>
                </a:solidFill>
              </a:rPr>
              <a:t>Veganství</a:t>
            </a:r>
            <a:br>
              <a:rPr lang="cs-CZ" sz="5400" dirty="0">
                <a:solidFill>
                  <a:srgbClr val="000000"/>
                </a:solidFill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96F72B-926A-4796-B8DC-D9EA5F040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err="1">
                <a:solidFill>
                  <a:schemeClr val="tx1"/>
                </a:solidFill>
              </a:rPr>
              <a:t>Zakázano</a:t>
            </a:r>
            <a:r>
              <a:rPr lang="sk-SK" sz="2400" dirty="0">
                <a:solidFill>
                  <a:schemeClr val="tx1"/>
                </a:solidFill>
              </a:rPr>
              <a:t>: </a:t>
            </a:r>
            <a:r>
              <a:rPr lang="sk-SK" sz="2400" dirty="0" err="1">
                <a:solidFill>
                  <a:schemeClr val="tx1"/>
                </a:solidFill>
              </a:rPr>
              <a:t>maso</a:t>
            </a:r>
            <a:r>
              <a:rPr lang="sk-SK" sz="2400" dirty="0">
                <a:solidFill>
                  <a:schemeClr val="tx1"/>
                </a:solidFill>
              </a:rPr>
              <a:t>, ryby, </a:t>
            </a:r>
            <a:r>
              <a:rPr lang="sk-SK" sz="2400" dirty="0" err="1">
                <a:solidFill>
                  <a:schemeClr val="tx1"/>
                </a:solidFill>
              </a:rPr>
              <a:t>vejce</a:t>
            </a:r>
            <a:r>
              <a:rPr lang="sk-SK" sz="2400" dirty="0">
                <a:solidFill>
                  <a:schemeClr val="tx1"/>
                </a:solidFill>
              </a:rPr>
              <a:t>, </a:t>
            </a:r>
            <a:r>
              <a:rPr lang="sk-SK" sz="2400" dirty="0" err="1">
                <a:solidFill>
                  <a:schemeClr val="tx1"/>
                </a:solidFill>
              </a:rPr>
              <a:t>mléko</a:t>
            </a:r>
            <a:r>
              <a:rPr lang="sk-SK" sz="2400" dirty="0">
                <a:solidFill>
                  <a:schemeClr val="tx1"/>
                </a:solidFill>
              </a:rPr>
              <a:t> a </a:t>
            </a:r>
            <a:r>
              <a:rPr lang="sk-SK" sz="2400" dirty="0" err="1">
                <a:solidFill>
                  <a:schemeClr val="tx1"/>
                </a:solidFill>
              </a:rPr>
              <a:t>mléčné</a:t>
            </a:r>
            <a:r>
              <a:rPr lang="sk-SK" sz="2400" dirty="0">
                <a:solidFill>
                  <a:schemeClr val="tx1"/>
                </a:solidFill>
              </a:rPr>
              <a:t> výrobky, med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Odmítání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veškeré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živočišní</a:t>
            </a:r>
            <a:r>
              <a:rPr lang="sk-SK" sz="2400" dirty="0">
                <a:solidFill>
                  <a:schemeClr val="tx1"/>
                </a:solidFill>
              </a:rPr>
              <a:t> stravy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717331F-CC6C-403C-8249-AD54D248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2EA55-BEBB-42FA-B0C3-8A49090ACD52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113F12E-DAE9-4EA8-A0BF-F129E0F1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933056"/>
            <a:ext cx="360040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133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Štítok</Template>
  <TotalTime>243</TotalTime>
  <Words>3543</Words>
  <Application>Microsoft Office PowerPoint</Application>
  <PresentationFormat>Předvádění na obrazovce (4:3)</PresentationFormat>
  <Paragraphs>607</Paragraphs>
  <Slides>88</Slides>
  <Notes>17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99" baseType="lpstr">
      <vt:lpstr>Adobe Garamond Pro</vt:lpstr>
      <vt:lpstr>Arial</vt:lpstr>
      <vt:lpstr>Calibri</vt:lpstr>
      <vt:lpstr>Corbel</vt:lpstr>
      <vt:lpstr>Gill Sans MT</vt:lpstr>
      <vt:lpstr>Impact</vt:lpstr>
      <vt:lpstr>Times New Roman</vt:lpstr>
      <vt:lpstr>Wingdings</vt:lpstr>
      <vt:lpstr>Wingdings 3</vt:lpstr>
      <vt:lpstr>Badge</vt:lpstr>
      <vt:lpstr>Microsoft Word Picture</vt:lpstr>
      <vt:lpstr>Alternativní  způsoby stravování</vt:lpstr>
      <vt:lpstr>Alternativní  způsoby stravování</vt:lpstr>
      <vt:lpstr>Dělení </vt:lpstr>
      <vt:lpstr>vegetariánství</vt:lpstr>
      <vt:lpstr>Vegetariánství</vt:lpstr>
      <vt:lpstr>Dělení vegetariánství</vt:lpstr>
      <vt:lpstr>Semivegetariánství</vt:lpstr>
      <vt:lpstr>Laktoovovegetariánství </vt:lpstr>
      <vt:lpstr>Veganství </vt:lpstr>
      <vt:lpstr>Frutariánství </vt:lpstr>
      <vt:lpstr>Vitariánství </vt:lpstr>
      <vt:lpstr>Vegetariánské společnosti</vt:lpstr>
      <vt:lpstr>Prezentace aplikace PowerPoint</vt:lpstr>
      <vt:lpstr>Prezentace aplikace PowerPoint</vt:lpstr>
      <vt:lpstr>VYJÁDŘENÍ americké dietetické asociace </vt:lpstr>
      <vt:lpstr>VYJÁDŘENÍ americké dietetické asociace </vt:lpstr>
      <vt:lpstr>Zdravotní přínosy</vt:lpstr>
      <vt:lpstr>Zdravotní rizika</vt:lpstr>
      <vt:lpstr>Rizikové živiny</vt:lpstr>
      <vt:lpstr>SESTAVENÍ JÍDELNÍČKU</vt:lpstr>
      <vt:lpstr>SESTAVENÍ JÍDELNÍČKU</vt:lpstr>
      <vt:lpstr>PŘÍKLAD JÍDELNÍČKU</vt:lpstr>
      <vt:lpstr>PŘÍKLAD JÍDELNÍČKU</vt:lpstr>
      <vt:lpstr>Raw food</vt:lpstr>
      <vt:lpstr>Prezentace aplikace PowerPoint</vt:lpstr>
      <vt:lpstr>Prezentace aplikace PowerPoint</vt:lpstr>
      <vt:lpstr>pŘíklady pokrmů</vt:lpstr>
      <vt:lpstr>Zdravotní pŘínosy</vt:lpstr>
      <vt:lpstr>Zdravotní rizika</vt:lpstr>
      <vt:lpstr>Zdravotní rizika</vt:lpstr>
      <vt:lpstr>Zhodnocení</vt:lpstr>
      <vt:lpstr>makrobiotika</vt:lpstr>
      <vt:lpstr>MAKROBIOTIKA</vt:lpstr>
      <vt:lpstr>JIN A JANG</vt:lpstr>
      <vt:lpstr>Prezentace aplikace PowerPoint</vt:lpstr>
      <vt:lpstr>Stupně makrobiotické výživy vyjádřené v procentech</vt:lpstr>
      <vt:lpstr>Princípy makrobiotiky</vt:lpstr>
      <vt:lpstr>Makrobiotika podle Kushiho  pro mírné klima</vt:lpstr>
      <vt:lpstr>zásady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Okrajové směry</vt:lpstr>
      <vt:lpstr>PALEOLITICKÁ STRAVA</vt:lpstr>
      <vt:lpstr>Prezentace aplikace PowerPoint</vt:lpstr>
      <vt:lpstr>VÝŽIVA PODLE PH</vt:lpstr>
      <vt:lpstr>Potraviny zvyšující pH</vt:lpstr>
      <vt:lpstr>Potraviny snižující pH</vt:lpstr>
      <vt:lpstr>VÝŽIVA DLE  KREVNÍCH SKUPIN</vt:lpstr>
      <vt:lpstr>DĚLENÁ STRAVA</vt:lpstr>
      <vt:lpstr>Prezentace aplikace PowerPoint</vt:lpstr>
      <vt:lpstr>Prezentace aplikace PowerPoint</vt:lpstr>
      <vt:lpstr>VÝŽIVA PODLE ÁJURVÉDY</vt:lpstr>
      <vt:lpstr>Prezentace aplikace PowerPoint</vt:lpstr>
      <vt:lpstr>BIOPOTRAVINY</vt:lpstr>
      <vt:lpstr>PROČ  ALTERNATIVNÍ STRAVOVÁNÍ</vt:lpstr>
      <vt:lpstr>OBECNÉ ZHODNOCENÍ</vt:lpstr>
      <vt:lpstr>OBECNÉ ZHODNOCENÍ</vt:lpstr>
      <vt:lpstr>OBECNÉ ZHODNOCENÍ</vt:lpstr>
      <vt:lpstr>OBECNÉ ZHODNOCENÍ</vt:lpstr>
      <vt:lpstr>Rizikové skupiny</vt:lpstr>
      <vt:lpstr>Vybrané rizikové nutriční složky </vt:lpstr>
      <vt:lpstr>Prezentace aplikace PowerPoint</vt:lpstr>
      <vt:lpstr>BÍLKOVINY</vt:lpstr>
      <vt:lpstr>PUFA</vt:lpstr>
      <vt:lpstr>Pufa</vt:lpstr>
      <vt:lpstr>ŽELEZO</vt:lpstr>
      <vt:lpstr>Prezentace aplikace PowerPoint</vt:lpstr>
      <vt:lpstr>ŽELEZO</vt:lpstr>
      <vt:lpstr>VÁPNÍK</vt:lpstr>
      <vt:lpstr>ZInek</vt:lpstr>
      <vt:lpstr>jód</vt:lpstr>
      <vt:lpstr>jód</vt:lpstr>
      <vt:lpstr>VITAMIN B12</vt:lpstr>
      <vt:lpstr>VITAMIN B12</vt:lpstr>
      <vt:lpstr>Prezentace aplikace PowerPoint</vt:lpstr>
      <vt:lpstr>VITAMIN D</vt:lpstr>
      <vt:lpstr>Vitamin D</vt:lpstr>
      <vt:lpstr>KARNITIN</vt:lpstr>
      <vt:lpstr>karnitin</vt:lpstr>
      <vt:lpstr>kadmium</vt:lpstr>
      <vt:lpstr>KONEČNÉ PRODUKTY POKROČILÉ GLYKACE BÍLKOVIN (AGEs)</vt:lpstr>
      <vt:lpstr>KONEČNÉ PRODUKTY POKROČILÉ GLYKACE BÍLKOVIN (AGEs)</vt:lpstr>
      <vt:lpstr>ZDRAVOTNÍ ASPEKTY</vt:lpstr>
      <vt:lpstr>ZDRAVOTNÍ ASPEKTY</vt:lpstr>
      <vt:lpstr>DĚKUJI ZA POZORNOST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ALTERNATIVNÍ  VÝŽIVOVÉ SMĚRY</dc:title>
  <dc:creator>.</dc:creator>
  <cp:lastModifiedBy>Kamila Jančeková</cp:lastModifiedBy>
  <cp:revision>308</cp:revision>
  <dcterms:created xsi:type="dcterms:W3CDTF">2008-09-21T10:13:13Z</dcterms:created>
  <dcterms:modified xsi:type="dcterms:W3CDTF">2019-04-09T09:59:08Z</dcterms:modified>
</cp:coreProperties>
</file>