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19" r:id="rId2"/>
  </p:sldMasterIdLst>
  <p:notesMasterIdLst>
    <p:notesMasterId r:id="rId57"/>
  </p:notesMasterIdLst>
  <p:sldIdLst>
    <p:sldId id="256" r:id="rId3"/>
    <p:sldId id="334" r:id="rId4"/>
    <p:sldId id="260" r:id="rId5"/>
    <p:sldId id="335" r:id="rId6"/>
    <p:sldId id="261" r:id="rId7"/>
    <p:sldId id="336" r:id="rId8"/>
    <p:sldId id="312" r:id="rId9"/>
    <p:sldId id="267" r:id="rId10"/>
    <p:sldId id="264" r:id="rId11"/>
    <p:sldId id="268" r:id="rId12"/>
    <p:sldId id="269" r:id="rId13"/>
    <p:sldId id="270" r:id="rId14"/>
    <p:sldId id="272" r:id="rId15"/>
    <p:sldId id="274" r:id="rId16"/>
    <p:sldId id="275" r:id="rId17"/>
    <p:sldId id="276" r:id="rId18"/>
    <p:sldId id="277" r:id="rId19"/>
    <p:sldId id="281" r:id="rId20"/>
    <p:sldId id="283" r:id="rId21"/>
    <p:sldId id="285" r:id="rId22"/>
    <p:sldId id="286" r:id="rId23"/>
    <p:sldId id="287" r:id="rId24"/>
    <p:sldId id="315" r:id="rId25"/>
    <p:sldId id="289" r:id="rId26"/>
    <p:sldId id="292" r:id="rId27"/>
    <p:sldId id="293" r:id="rId28"/>
    <p:sldId id="294" r:id="rId29"/>
    <p:sldId id="337" r:id="rId30"/>
    <p:sldId id="341" r:id="rId31"/>
    <p:sldId id="349" r:id="rId32"/>
    <p:sldId id="347" r:id="rId33"/>
    <p:sldId id="342" r:id="rId34"/>
    <p:sldId id="343" r:id="rId35"/>
    <p:sldId id="348" r:id="rId36"/>
    <p:sldId id="344" r:id="rId37"/>
    <p:sldId id="346" r:id="rId38"/>
    <p:sldId id="316" r:id="rId39"/>
    <p:sldId id="333" r:id="rId40"/>
    <p:sldId id="319" r:id="rId41"/>
    <p:sldId id="317" r:id="rId42"/>
    <p:sldId id="320" r:id="rId43"/>
    <p:sldId id="318" r:id="rId44"/>
    <p:sldId id="322" r:id="rId45"/>
    <p:sldId id="321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11" r:id="rId5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va\AppData\Local\Temp\1e0596777d804435b24603d5260129ac.htm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Změna tělesné hmotnosti</a:t>
            </a:r>
            <a:r>
              <a:rPr lang="cs-CZ" baseline="0"/>
              <a:t> dle pohlaví</a:t>
            </a:r>
            <a:endParaRPr lang="cs-CZ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List1!$B$1:$B$2</c:f>
              <c:strCache>
                <c:ptCount val="1"/>
                <c:pt idx="0">
                  <c:v>Chlapci (N = 98)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List1!$A$3:$A$5</c:f>
              <c:strCache>
                <c:ptCount val="3"/>
                <c:pt idx="0">
                  <c:v>Přání zhubnout</c:v>
                </c:pt>
                <c:pt idx="1">
                  <c:v>Spokojenost s váhou</c:v>
                </c:pt>
                <c:pt idx="2">
                  <c:v>Přání přibrat</c:v>
                </c:pt>
              </c:strCache>
            </c:strRef>
          </c:cat>
          <c:val>
            <c:numRef>
              <c:f>List1!$B$3:$B$5</c:f>
              <c:numCache>
                <c:formatCode>0.00%</c:formatCode>
                <c:ptCount val="3"/>
                <c:pt idx="0">
                  <c:v>0.29600000000000032</c:v>
                </c:pt>
                <c:pt idx="1">
                  <c:v>0.36700000000000038</c:v>
                </c:pt>
                <c:pt idx="2">
                  <c:v>0.33700000000000152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02-42CC-B96E-924250469816}"/>
            </c:ext>
          </c:extLst>
        </c:ser>
        <c:ser>
          <c:idx val="1"/>
          <c:order val="1"/>
          <c:tx>
            <c:strRef>
              <c:f>List1!$C$1:$C$2</c:f>
              <c:strCache>
                <c:ptCount val="1"/>
                <c:pt idx="0">
                  <c:v>Dívky (N = 177)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List1!$A$3:$A$5</c:f>
              <c:strCache>
                <c:ptCount val="3"/>
                <c:pt idx="0">
                  <c:v>Přání zhubnout</c:v>
                </c:pt>
                <c:pt idx="1">
                  <c:v>Spokojenost s váhou</c:v>
                </c:pt>
                <c:pt idx="2">
                  <c:v>Přání přibrat</c:v>
                </c:pt>
              </c:strCache>
            </c:strRef>
          </c:cat>
          <c:val>
            <c:numRef>
              <c:f>List1!$C$3:$C$5</c:f>
              <c:numCache>
                <c:formatCode>0.00%</c:formatCode>
                <c:ptCount val="3"/>
                <c:pt idx="0">
                  <c:v>0.57099999999999995</c:v>
                </c:pt>
                <c:pt idx="1">
                  <c:v>0.39000000000000135</c:v>
                </c:pt>
                <c:pt idx="2">
                  <c:v>4.0000000000000022E-2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02-42CC-B96E-924250469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608808"/>
        <c:axId val="215608416"/>
      </c:barChart>
      <c:catAx>
        <c:axId val="215608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143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5608416"/>
        <c:crosses val="autoZero"/>
        <c:auto val="1"/>
        <c:lblAlgn val="ctr"/>
        <c:lblOffset val="100"/>
        <c:noMultiLvlLbl val="0"/>
      </c:catAx>
      <c:valAx>
        <c:axId val="215608416"/>
        <c:scaling>
          <c:orientation val="minMax"/>
        </c:scaling>
        <c:delete val="0"/>
        <c:axPos val="l"/>
        <c:majorGridlines>
          <c:spPr>
            <a:ln w="1143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1143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5608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1143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1430" cap="flat" cmpd="sng" algn="ctr">
      <a:noFill/>
      <a:prstDash val="solid"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Dr</a:t>
            </a:r>
            <a:r>
              <a:rPr lang="cs-CZ"/>
              <a:t>žím dietu, abych zhubl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'1e0596777d804435b24603d5260129a'!$B$18</c:f>
              <c:strCache>
                <c:ptCount val="1"/>
                <c:pt idx="0">
                  <c:v>Chlapci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'1e0596777d804435b24603d5260129a'!$A$19:$A$21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NE, ale potřebuji to</c:v>
                </c:pt>
              </c:strCache>
            </c:strRef>
          </c:cat>
          <c:val>
            <c:numRef>
              <c:f>'1e0596777d804435b24603d5260129a'!$B$19:$B$21</c:f>
              <c:numCache>
                <c:formatCode>0%</c:formatCode>
                <c:ptCount val="3"/>
                <c:pt idx="0">
                  <c:v>0.15306122448979728</c:v>
                </c:pt>
                <c:pt idx="1">
                  <c:v>0.65306122448980408</c:v>
                </c:pt>
                <c:pt idx="2">
                  <c:v>0.19387755102040816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2A-4257-AFB8-9E3F01FB6452}"/>
            </c:ext>
          </c:extLst>
        </c:ser>
        <c:ser>
          <c:idx val="1"/>
          <c:order val="1"/>
          <c:tx>
            <c:strRef>
              <c:f>'1e0596777d804435b24603d5260129a'!$C$18</c:f>
              <c:strCache>
                <c:ptCount val="1"/>
                <c:pt idx="0">
                  <c:v>Dívky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'1e0596777d804435b24603d5260129a'!$A$19:$A$21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NE, ale potřebuji to</c:v>
                </c:pt>
              </c:strCache>
            </c:strRef>
          </c:cat>
          <c:val>
            <c:numRef>
              <c:f>'1e0596777d804435b24603d5260129a'!$C$19:$C$21</c:f>
              <c:numCache>
                <c:formatCode>0%</c:formatCode>
                <c:ptCount val="3"/>
                <c:pt idx="0">
                  <c:v>0.25988700564972006</c:v>
                </c:pt>
                <c:pt idx="1">
                  <c:v>0.58757062146892658</c:v>
                </c:pt>
                <c:pt idx="2">
                  <c:v>0.15254237288135797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2A-4257-AFB8-9E3F01FB64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8477568"/>
        <c:axId val="248480312"/>
      </c:barChart>
      <c:catAx>
        <c:axId val="248477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143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8480312"/>
        <c:crosses val="autoZero"/>
        <c:auto val="1"/>
        <c:lblAlgn val="ctr"/>
        <c:lblOffset val="100"/>
        <c:noMultiLvlLbl val="0"/>
      </c:catAx>
      <c:valAx>
        <c:axId val="2484803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24847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11430" cap="flat" cmpd="sng" algn="ctr">
      <a:noFill/>
      <a:prstDash val="solid"/>
    </a:ln>
    <a:effectLst/>
  </c:spPr>
  <c:txPr>
    <a:bodyPr/>
    <a:lstStyle/>
    <a:p>
      <a:pPr>
        <a:defRPr sz="1600"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Způsob redukce hmotnosti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List1!$A$40:$A$44</c:f>
              <c:strCache>
                <c:ptCount val="5"/>
                <c:pt idx="0">
                  <c:v>Zvracení po jídle</c:v>
                </c:pt>
                <c:pt idx="1">
                  <c:v>Vynechání denních jídel</c:v>
                </c:pt>
                <c:pt idx="2">
                  <c:v>Držení konkrétní diety, užívání hubnoucích přípravků</c:v>
                </c:pt>
                <c:pt idx="3">
                  <c:v>Cvičení + sport</c:v>
                </c:pt>
                <c:pt idx="4">
                  <c:v>Vyvážená strava, omezení sladkostí</c:v>
                </c:pt>
              </c:strCache>
            </c:strRef>
          </c:cat>
          <c:val>
            <c:numRef>
              <c:f>List1!$B$40:$B$44</c:f>
              <c:numCache>
                <c:formatCode>0.00%</c:formatCode>
                <c:ptCount val="5"/>
                <c:pt idx="0">
                  <c:v>3.3000000000000002E-2</c:v>
                </c:pt>
                <c:pt idx="1">
                  <c:v>0.23</c:v>
                </c:pt>
                <c:pt idx="2">
                  <c:v>0.36100000000000032</c:v>
                </c:pt>
                <c:pt idx="3">
                  <c:v>0.47500000000000031</c:v>
                </c:pt>
                <c:pt idx="4">
                  <c:v>0.60700000000000065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CD-4CBE-B68B-11EF4D8D09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8109624"/>
        <c:axId val="248107272"/>
      </c:barChart>
      <c:catAx>
        <c:axId val="2481096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48107272"/>
        <c:crosses val="autoZero"/>
        <c:auto val="1"/>
        <c:lblAlgn val="ctr"/>
        <c:lblOffset val="100"/>
        <c:noMultiLvlLbl val="0"/>
      </c:catAx>
      <c:valAx>
        <c:axId val="248107272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one"/>
        <c:crossAx val="248109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Nejčastěji vynechávané denní jídlo</a:t>
            </a:r>
          </a:p>
        </c:rich>
      </c:tx>
      <c:layout>
        <c:manualLayout>
          <c:xMode val="edge"/>
          <c:yMode val="edge"/>
          <c:x val="0.17527777777777775"/>
          <c:y val="1.3888888888889049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List1!$A$45:$A$50</c:f>
              <c:strCache>
                <c:ptCount val="6"/>
                <c:pt idx="0">
                  <c:v>Oběd</c:v>
                </c:pt>
                <c:pt idx="1">
                  <c:v>Večeře</c:v>
                </c:pt>
                <c:pt idx="2">
                  <c:v>Svačina</c:v>
                </c:pt>
                <c:pt idx="3">
                  <c:v>Snídaně</c:v>
                </c:pt>
                <c:pt idx="4">
                  <c:v>Přesnídávka</c:v>
                </c:pt>
                <c:pt idx="5">
                  <c:v>2. večeře</c:v>
                </c:pt>
              </c:strCache>
            </c:strRef>
          </c:cat>
          <c:val>
            <c:numRef>
              <c:f>List1!$B$45:$B$50</c:f>
              <c:numCache>
                <c:formatCode>0.00%</c:formatCode>
                <c:ptCount val="6"/>
                <c:pt idx="0">
                  <c:v>3.5999999999999997E-2</c:v>
                </c:pt>
                <c:pt idx="1">
                  <c:v>4.3999999999999997E-2</c:v>
                </c:pt>
                <c:pt idx="2">
                  <c:v>0.223</c:v>
                </c:pt>
                <c:pt idx="3">
                  <c:v>0.25900000000000001</c:v>
                </c:pt>
                <c:pt idx="4">
                  <c:v>0.33200000000000285</c:v>
                </c:pt>
                <c:pt idx="5">
                  <c:v>0.68600000000000005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C2-40C6-9BBD-9783336042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3542992"/>
        <c:axId val="243544952"/>
      </c:barChart>
      <c:catAx>
        <c:axId val="2435429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243544952"/>
        <c:crosses val="autoZero"/>
        <c:auto val="1"/>
        <c:lblAlgn val="ctr"/>
        <c:lblOffset val="100"/>
        <c:noMultiLvlLbl val="0"/>
      </c:catAx>
      <c:valAx>
        <c:axId val="243544952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one"/>
        <c:crossAx val="243542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Vyn</a:t>
            </a:r>
            <a:r>
              <a:rPr lang="cs-CZ"/>
              <a:t>echávané denní jídlo při držení diety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List1!$B$40</c:f>
              <c:strCache>
                <c:ptCount val="1"/>
                <c:pt idx="0">
                  <c:v>Dieta (N = 61)</c:v>
                </c:pt>
              </c:strCache>
            </c:strRef>
          </c:tx>
          <c:invertIfNegative val="0"/>
          <c:cat>
            <c:strRef>
              <c:f>List1!$A$41:$A$46</c:f>
              <c:strCache>
                <c:ptCount val="6"/>
                <c:pt idx="0">
                  <c:v>Snídaně</c:v>
                </c:pt>
                <c:pt idx="1">
                  <c:v>Přesnídávka</c:v>
                </c:pt>
                <c:pt idx="2">
                  <c:v>Oběd</c:v>
                </c:pt>
                <c:pt idx="3">
                  <c:v>Svačina</c:v>
                </c:pt>
                <c:pt idx="4">
                  <c:v>Večeře</c:v>
                </c:pt>
                <c:pt idx="5">
                  <c:v>2. večeře</c:v>
                </c:pt>
              </c:strCache>
            </c:strRef>
          </c:cat>
          <c:val>
            <c:numRef>
              <c:f>List1!$B$41:$B$46</c:f>
              <c:numCache>
                <c:formatCode>0.00%</c:formatCode>
                <c:ptCount val="6"/>
                <c:pt idx="0">
                  <c:v>0.24600000000000041</c:v>
                </c:pt>
                <c:pt idx="1">
                  <c:v>0.32800000000000118</c:v>
                </c:pt>
                <c:pt idx="2">
                  <c:v>4.9000000000000113E-2</c:v>
                </c:pt>
                <c:pt idx="3">
                  <c:v>0.23</c:v>
                </c:pt>
                <c:pt idx="4">
                  <c:v>0.115</c:v>
                </c:pt>
                <c:pt idx="5">
                  <c:v>0.85200000000000065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32-4696-B362-0B9F05091036}"/>
            </c:ext>
          </c:extLst>
        </c:ser>
        <c:ser>
          <c:idx val="1"/>
          <c:order val="1"/>
          <c:tx>
            <c:strRef>
              <c:f>List1!$C$40</c:f>
              <c:strCache>
                <c:ptCount val="1"/>
                <c:pt idx="0">
                  <c:v>Bez diety (N = 213)</c:v>
                </c:pt>
              </c:strCache>
            </c:strRef>
          </c:tx>
          <c:invertIfNegative val="0"/>
          <c:cat>
            <c:strRef>
              <c:f>List1!$A$41:$A$46</c:f>
              <c:strCache>
                <c:ptCount val="6"/>
                <c:pt idx="0">
                  <c:v>Snídaně</c:v>
                </c:pt>
                <c:pt idx="1">
                  <c:v>Přesnídávka</c:v>
                </c:pt>
                <c:pt idx="2">
                  <c:v>Oběd</c:v>
                </c:pt>
                <c:pt idx="3">
                  <c:v>Svačina</c:v>
                </c:pt>
                <c:pt idx="4">
                  <c:v>Večeře</c:v>
                </c:pt>
                <c:pt idx="5">
                  <c:v>2. večeře</c:v>
                </c:pt>
              </c:strCache>
            </c:strRef>
          </c:cat>
          <c:val>
            <c:numRef>
              <c:f>List1!$C$41:$C$46</c:f>
              <c:numCache>
                <c:formatCode>0.00%</c:formatCode>
                <c:ptCount val="6"/>
                <c:pt idx="0">
                  <c:v>0.26300000000000001</c:v>
                </c:pt>
                <c:pt idx="1">
                  <c:v>0.33300000000000141</c:v>
                </c:pt>
                <c:pt idx="2">
                  <c:v>3.3000000000000002E-2</c:v>
                </c:pt>
                <c:pt idx="3">
                  <c:v>0.221</c:v>
                </c:pt>
                <c:pt idx="4">
                  <c:v>2.4E-2</c:v>
                </c:pt>
                <c:pt idx="5">
                  <c:v>0.63800000000000234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32-4696-B362-0B9F05091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004680"/>
        <c:axId val="222299040"/>
      </c:barChart>
      <c:catAx>
        <c:axId val="329004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2299040"/>
        <c:crosses val="autoZero"/>
        <c:auto val="1"/>
        <c:lblAlgn val="ctr"/>
        <c:lblOffset val="100"/>
        <c:noMultiLvlLbl val="0"/>
      </c:catAx>
      <c:valAx>
        <c:axId val="222299040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3290046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cs-CZ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0.41346</cdr:x>
      <cdr:y>0.17391</cdr:y>
    </cdr:from>
    <cdr:to>
      <cdr:x>0.58654</cdr:x>
      <cdr:y>0.25493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2709266" y="576064"/>
          <a:ext cx="1134195" cy="268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cs-CZ" sz="1400" b="1" dirty="0"/>
            <a:t>P &lt; 0,001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0.62732</cdr:x>
      <cdr:y>0.13543</cdr:y>
    </cdr:from>
    <cdr:to>
      <cdr:x>0.78276</cdr:x>
      <cdr:y>0.21516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427471" y="571361"/>
          <a:ext cx="849270" cy="336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 b="1" dirty="0"/>
            <a:t>P= 0,006</a:t>
          </a:r>
        </a:p>
      </cdr:txBody>
    </cdr:sp>
  </cdr:relSizeAnchor>
  <cdr:relSizeAnchor xmlns:cdr="http://schemas.openxmlformats.org/drawingml/2006/chartDrawing">
    <cdr:from>
      <cdr:x>0.46128</cdr:x>
      <cdr:y>0.54984</cdr:y>
    </cdr:from>
    <cdr:to>
      <cdr:x>0.59986</cdr:x>
      <cdr:y>0.63622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2520266" y="2319721"/>
          <a:ext cx="757153" cy="364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 b="1" dirty="0"/>
            <a:t>P= 0,002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CA94AE-2355-4725-9BFA-DB66EB941CFE}" type="datetimeFigureOut">
              <a:rPr lang="cs-CZ"/>
              <a:pPr>
                <a:defRPr/>
              </a:pPr>
              <a:t>08.03.2019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52B4CD-7517-45AA-859C-7DA31D50A1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485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20B971-9CC4-406F-AE17-6D322B12A9E6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3382BA-1AC5-4013-B313-93D49A515337}" type="slidenum">
              <a:rPr lang="cs-CZ" smtClean="0">
                <a:ea typeface="Lucida Sans Unicode" pitchFamily="34" charset="0"/>
                <a:cs typeface="Lucida Sans Unicode" pitchFamily="34" charset="0"/>
              </a:rPr>
              <a:pPr/>
              <a:t>54</a:t>
            </a:fld>
            <a:endParaRPr lang="cs-CZ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Straight Connector 9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09B4B38-EAFF-416A-B01A-68AE151CFC6B}" type="datetimeFigureOut">
              <a:rPr lang="cs-CZ"/>
              <a:pPr>
                <a:defRPr/>
              </a:pPr>
              <a:t>08.03.2019</a:t>
            </a:fld>
            <a:endParaRPr lang="cs-CZ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7600142-6D9B-4565-950B-ED5FE82001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EFA4E-C5D3-44D5-8BC6-3D048F1BDFC1}" type="datetimeFigureOut">
              <a:rPr lang="cs-CZ"/>
              <a:pPr>
                <a:defRPr/>
              </a:pPr>
              <a:t>08.03.2019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DC951-E5A4-45A9-9609-C9E91A57E9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BC33F3-9732-4DB6-9082-9F5C50F23CBC}" type="datetimeFigureOut">
              <a:rPr lang="cs-CZ"/>
              <a:pPr>
                <a:defRPr/>
              </a:pPr>
              <a:t>08.03.2019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60656E0-7942-4C6C-AB5B-67D24FE76A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9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DE7FDA5B-166B-4127-8790-D74C28326C97}" type="datetimeFigureOut">
              <a:rPr lang="cs-CZ"/>
              <a:pPr>
                <a:defRPr/>
              </a:pPr>
              <a:t>08.03.2019</a:t>
            </a:fld>
            <a:endParaRPr lang="cs-CZ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9203BF-B8B8-49AC-8D4F-823D1C104E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6FECD-D83C-47D1-BFCB-C642B850BA98}" type="datetimeFigureOut">
              <a:rPr lang="cs-CZ"/>
              <a:pPr>
                <a:defRPr/>
              </a:pPr>
              <a:t>08.03.2019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C91C7-C487-45F4-88FD-9DB6D7C7B8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Isosceles Triangle 11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2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4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91153-D7E4-4958-876D-B20D37036C2D}" type="datetimeFigureOut">
              <a:rPr lang="cs-CZ"/>
              <a:pPr>
                <a:defRPr/>
              </a:pPr>
              <a:t>08.03.2019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63610-FE43-4079-B409-FC7FA928E7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90637-B4CF-4E4C-AF67-5CFC1BC9F4D6}" type="datetimeFigureOut">
              <a:rPr lang="cs-CZ"/>
              <a:pPr>
                <a:defRPr/>
              </a:pPr>
              <a:t>08.03.2019</a:t>
            </a:fld>
            <a:endParaRPr lang="cs-CZ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8232D-FD2F-4796-AB2F-E07E172290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0C4E9-4489-4A74-92FB-EB2BCA832337}" type="datetimeFigureOut">
              <a:rPr lang="cs-CZ"/>
              <a:pPr>
                <a:defRPr/>
              </a:pPr>
              <a:t>08.03.2019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29BFFF-B477-4A8D-9D8C-49FB1AA0B8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3B25-E0CF-4347-877F-42B07B7AFB9B}" type="datetimeFigureOut">
              <a:rPr lang="cs-CZ"/>
              <a:pPr>
                <a:defRPr/>
              </a:pPr>
              <a:t>08.03.2019</a:t>
            </a:fld>
            <a:endParaRPr lang="cs-CZ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09A32-F7FA-49D7-9013-29621E9B37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ECAAF-7285-483F-B7F3-A4BF5AC41AC2}" type="datetimeFigureOut">
              <a:rPr lang="cs-CZ"/>
              <a:pPr>
                <a:defRPr/>
              </a:pPr>
              <a:t>08.03.2019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41BA-8C77-47F8-BBD1-13FDE24FD9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07F60E2-7A64-40F0-B56C-C55A0FDF861B}" type="datetimeFigureOut">
              <a:rPr lang="cs-CZ"/>
              <a:pPr>
                <a:defRPr/>
              </a:pPr>
              <a:t>08.03.2019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8F34E02-3A75-405C-8D23-BE80A93517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0A445-7BFE-428F-9EDC-61683AD951E0}" type="datetimeFigureOut">
              <a:rPr lang="cs-CZ"/>
              <a:pPr>
                <a:defRPr/>
              </a:pPr>
              <a:t>08.03.2019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F70CF-4FFF-49D5-B9DD-24E94C0D28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3CBAAF3-D35C-429B-9B41-65756D82BA4B}" type="datetimeFigureOut">
              <a:rPr lang="cs-CZ"/>
              <a:pPr>
                <a:defRPr/>
              </a:pPr>
              <a:t>08.03.2019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339C5B4-02E2-4DAC-BCDA-EE4F34C5A7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7B93-4226-48AA-AEF3-C8C37AAD7B21}" type="datetimeFigureOut">
              <a:rPr lang="cs-CZ"/>
              <a:pPr>
                <a:defRPr/>
              </a:pPr>
              <a:t>08.03.2019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D332-B841-4A52-B566-4694AF23FC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B4848-7C7A-47D0-BEB7-339228DC5B7A}" type="datetimeFigureOut">
              <a:rPr lang="cs-CZ"/>
              <a:pPr>
                <a:defRPr/>
              </a:pPr>
              <a:t>08.03.2019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9BF1D-A9D9-436E-8E75-0080488BB2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59EACD5-1152-4C49-8C9F-9DEC0A0362BB}" type="datetimeFigureOut">
              <a:rPr lang="cs-CZ"/>
              <a:pPr>
                <a:defRPr/>
              </a:pPr>
              <a:t>08.03.2019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AE2A0F-E9FA-4CC8-80DD-06C7E19EB6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D959-ACC5-4A9F-B6EC-897056E0EBD6}" type="datetimeFigureOut">
              <a:rPr lang="cs-CZ"/>
              <a:pPr>
                <a:defRPr/>
              </a:pPr>
              <a:t>08.03.2019</a:t>
            </a:fld>
            <a:endParaRPr lang="cs-CZ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4AFA7-A265-4423-B499-DB11A5B0D0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ED639-4C15-44FA-9207-8342FEF03D62}" type="datetimeFigureOut">
              <a:rPr lang="cs-CZ"/>
              <a:pPr>
                <a:defRPr/>
              </a:pPr>
              <a:t>08.03.2019</a:t>
            </a:fld>
            <a:endParaRPr lang="cs-CZ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810EF-9654-45EA-8A95-F2CE9E3972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F68E2-1DD4-4A82-A924-6A3ADDB812CA}" type="datetimeFigureOut">
              <a:rPr lang="cs-CZ"/>
              <a:pPr>
                <a:defRPr/>
              </a:pPr>
              <a:t>08.03.2019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9FBA1-08BD-4D48-ACDA-2C8117BF23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98749-E970-426F-B704-0AAC6636A310}" type="datetimeFigureOut">
              <a:rPr lang="cs-CZ"/>
              <a:pPr>
                <a:defRPr/>
              </a:pPr>
              <a:t>08.03.2019</a:t>
            </a:fld>
            <a:endParaRPr lang="cs-CZ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DC961-1BDB-497D-99C3-B6F2D21E2E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FF76C-439B-4F86-9FC6-8A3A729A9D1E}" type="datetimeFigureOut">
              <a:rPr lang="cs-CZ"/>
              <a:pPr>
                <a:defRPr/>
              </a:pPr>
              <a:t>08.03.2019</a:t>
            </a:fld>
            <a:endParaRPr lang="cs-CZ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6FB28-E086-4B30-8DDD-5094743DEF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66F3B5-104B-4E4F-BBF5-22A28F7B3EDB}" type="datetimeFigureOut">
              <a:rPr lang="cs-CZ"/>
              <a:pPr>
                <a:defRPr/>
              </a:pPr>
              <a:t>08.03.2019</a:t>
            </a:fld>
            <a:endParaRPr lang="cs-CZ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E43C95-897F-49B0-BD29-E2D4A58736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4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9F630C9-A740-4CDB-9A4A-31DAC0D54372}" type="datetimeFigureOut">
              <a:rPr lang="cs-CZ"/>
              <a:pPr>
                <a:defRPr/>
              </a:pPr>
              <a:t>08.03.2019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579DE94-BAF5-46E2-9907-851576ABA1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38" r:id="rId2"/>
    <p:sldLayoutId id="2147483851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52" r:id="rId9"/>
    <p:sldLayoutId id="2147483844" r:id="rId10"/>
    <p:sldLayoutId id="21474838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80A02F-7007-49DE-9F76-472911E60089}" type="datetimeFigureOut">
              <a:rPr lang="cs-CZ"/>
              <a:pPr>
                <a:defRPr/>
              </a:pPr>
              <a:t>08.03.2019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B89C0F4-4BFE-4FB3-AA67-B5A6645E04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45" r:id="rId4"/>
    <p:sldLayoutId id="2147483857" r:id="rId5"/>
    <p:sldLayoutId id="2147483846" r:id="rId6"/>
    <p:sldLayoutId id="2147483847" r:id="rId7"/>
    <p:sldLayoutId id="2147483858" r:id="rId8"/>
    <p:sldLayoutId id="2147483859" r:id="rId9"/>
    <p:sldLayoutId id="2147483848" r:id="rId10"/>
    <p:sldLayoutId id="2147483849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BODY  IMAGE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2571744"/>
            <a:ext cx="8062912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Mgr. Sylva Šmídová, Ph.D.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0" y="714375"/>
            <a:ext cx="8229600" cy="4572000"/>
          </a:xfrm>
        </p:spPr>
        <p:txBody>
          <a:bodyPr/>
          <a:lstStyle/>
          <a:p>
            <a:pPr eaLnBrk="1" hangingPunct="1"/>
            <a:r>
              <a:rPr lang="cs-CZ" b="1" smtClean="0"/>
              <a:t>Studie Wainwrihtové</a:t>
            </a:r>
            <a:r>
              <a:rPr lang="cs-CZ" smtClean="0"/>
              <a:t>: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rozhovor se dvěma skupinami chlapců ve věku 8-13 let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 Ideál postavy - chlapci by chtěli mít silné svaly až vyrostou, a vzorem jim byli muži s vypracovanou postavou.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Tyto výsledky potvrzují, že osmiletí chlapci mají stejný ideál postavy jako dospívající chlapci a muži po dvacítce. Chtějí být štíhlí a svalnatí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Body image v pubertě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1571625"/>
            <a:ext cx="8229600" cy="4572000"/>
          </a:xfrm>
        </p:spPr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Na spokojenost s tělem se v průběhu dospívání soustřeďuje veliký zájem. 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Adolescence je chápána jako doba změn, sebeuvědomování a hledání identity.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Adolescence je období, kdy u mladých žen vrcholí obavy o obraz vlastní postavy vzhledem k probíhajícím fyzickým změnám, jež dívky vzdalují od ideální štíhlé postavy, kterou by chtěly mít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idx="1"/>
          </p:nvPr>
        </p:nvSpPr>
        <p:spPr>
          <a:xfrm>
            <a:off x="13014" y="332656"/>
            <a:ext cx="8229600" cy="4572000"/>
          </a:xfrm>
        </p:spPr>
        <p:txBody>
          <a:bodyPr/>
          <a:lstStyle/>
          <a:p>
            <a:pPr eaLnBrk="1" hangingPunct="1"/>
            <a:r>
              <a:rPr lang="cs-CZ" dirty="0" smtClean="0"/>
              <a:t>Studie Thompson a </a:t>
            </a:r>
            <a:r>
              <a:rPr lang="cs-CZ" dirty="0" err="1" smtClean="0"/>
              <a:t>Chad</a:t>
            </a:r>
            <a:r>
              <a:rPr lang="cs-CZ" dirty="0" smtClean="0"/>
              <a:t> (2000) </a:t>
            </a:r>
          </a:p>
          <a:p>
            <a:pPr lvl="2" eaLnBrk="1" hangingPunct="1"/>
            <a:r>
              <a:rPr lang="cs-CZ" dirty="0" smtClean="0"/>
              <a:t>přístup k body image u </a:t>
            </a:r>
            <a:r>
              <a:rPr lang="cs-CZ" dirty="0" err="1" smtClean="0"/>
              <a:t>pre</a:t>
            </a:r>
            <a:r>
              <a:rPr lang="cs-CZ" dirty="0" smtClean="0"/>
              <a:t> a pubertálních dívek</a:t>
            </a:r>
          </a:p>
          <a:p>
            <a:pPr lvl="2" eaLnBrk="1" hangingPunct="1"/>
            <a:r>
              <a:rPr lang="cs-CZ" dirty="0" smtClean="0"/>
              <a:t>77 neobézních dívek ve věku 7-16 let. </a:t>
            </a:r>
          </a:p>
          <a:p>
            <a:pPr lvl="2" eaLnBrk="1" hangingPunct="1"/>
            <a:r>
              <a:rPr lang="cs-CZ" dirty="0" smtClean="0"/>
              <a:t>Výsledky: 34 % </a:t>
            </a:r>
            <a:r>
              <a:rPr lang="cs-CZ" dirty="0" err="1" smtClean="0"/>
              <a:t>pre</a:t>
            </a:r>
            <a:r>
              <a:rPr lang="cs-CZ" dirty="0" smtClean="0"/>
              <a:t>-pubertálních a 76 % pubertálních dívek je nespokojeno se svojí postavou </a:t>
            </a:r>
          </a:p>
          <a:p>
            <a:pPr eaLnBrk="1" hangingPunct="1"/>
            <a:r>
              <a:rPr lang="cs-CZ" dirty="0"/>
              <a:t>Studie Brotanové:</a:t>
            </a:r>
          </a:p>
          <a:p>
            <a:pPr lvl="2" eaLnBrk="1" hangingPunct="1"/>
            <a:r>
              <a:rPr lang="cs-CZ" dirty="0"/>
              <a:t>rozhovory s 13letými chlapci</a:t>
            </a:r>
          </a:p>
          <a:p>
            <a:pPr lvl="2" eaLnBrk="1" hangingPunct="1"/>
            <a:r>
              <a:rPr lang="cs-CZ" dirty="0"/>
              <a:t>Postava, kterou 13letí považují za ideální je průměrné velikosti, poměrně svalnatá, což odpovídá ideálu dospělých mužů</a:t>
            </a:r>
          </a:p>
          <a:p>
            <a:pPr eaLnBrk="1" hangingPunct="1"/>
            <a:r>
              <a:rPr lang="cs-CZ" dirty="0"/>
              <a:t> Závěr:</a:t>
            </a:r>
          </a:p>
          <a:p>
            <a:pPr lvl="2" eaLnBrk="1" hangingPunct="1"/>
            <a:r>
              <a:rPr lang="cs-CZ" dirty="0"/>
              <a:t>Dospívající chlapci a dívky mají stejný ideál o obrazu těla jako dospělí lidé stejného pohlaví. </a:t>
            </a:r>
          </a:p>
          <a:p>
            <a:pPr lvl="2" eaLnBrk="1" hangingPunct="1"/>
            <a:r>
              <a:rPr lang="cs-CZ" dirty="0"/>
              <a:t>Pro adolescentní dívky je ideální štíhlá nikoliv hubená postava</a:t>
            </a:r>
          </a:p>
          <a:p>
            <a:pPr lvl="2" eaLnBrk="1" hangingPunct="1"/>
            <a:r>
              <a:rPr lang="cs-CZ" dirty="0"/>
              <a:t>Pro adolescentní chlapce je ideální štíhlá a svalnatá postava. </a:t>
            </a:r>
          </a:p>
          <a:p>
            <a:pPr lvl="2" eaLnBrk="1" hangingPunct="1"/>
            <a:r>
              <a:rPr lang="cs-CZ" dirty="0"/>
              <a:t>Chlapci i dívky se obávají tloušťky, což odpovídá obavám dospělých </a:t>
            </a:r>
          </a:p>
          <a:p>
            <a:pPr lvl="2"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Body image v dospělosti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z="2000" dirty="0" smtClean="0"/>
          </a:p>
          <a:p>
            <a:pPr eaLnBrk="1" hangingPunct="1"/>
            <a:r>
              <a:rPr lang="cs-CZ" sz="2000" dirty="0" smtClean="0"/>
              <a:t>Idealizovaná štíhlá postava je obvykle spojována s mládím. </a:t>
            </a:r>
          </a:p>
          <a:p>
            <a:pPr eaLnBrk="1" hangingPunct="1"/>
            <a:r>
              <a:rPr lang="cs-CZ" sz="2000" dirty="0" smtClean="0"/>
              <a:t>U žen se očekává, že se budou snažit udržet mladistvý vzhled, který je v západních společnostech pokládán za hodnotu.</a:t>
            </a:r>
          </a:p>
          <a:p>
            <a:pPr eaLnBrk="1" hangingPunct="1"/>
            <a:r>
              <a:rPr lang="cs-CZ" sz="2000" dirty="0" smtClean="0"/>
              <a:t>Tělesná hmotnost je hned po ztrátě paměti pro ženy největší starostí, zatímco muži ji zřídkakdy zmiňují.</a:t>
            </a:r>
          </a:p>
          <a:p>
            <a:pPr eaLnBrk="1" hangingPunct="1"/>
            <a:r>
              <a:rPr lang="cs-CZ" sz="2000" dirty="0" smtClean="0"/>
              <a:t>Očekávání: </a:t>
            </a:r>
            <a:r>
              <a:rPr lang="cs-CZ" sz="2000" dirty="0"/>
              <a:t>ženy nad 30 let budou pociťovat větší stupeň tělesné nespokojenosti s vlastním tělem než mladší ženy, protože se více vzdalují od mladistvého štíhlého ideálu. </a:t>
            </a:r>
          </a:p>
          <a:p>
            <a:pPr eaLnBrk="1" hangingPunct="1"/>
            <a:r>
              <a:rPr lang="cs-CZ" sz="2000" dirty="0" smtClean="0"/>
              <a:t>Většina </a:t>
            </a:r>
            <a:r>
              <a:rPr lang="cs-CZ" sz="2000" dirty="0"/>
              <a:t>výzkumných prací však u žen nezjistila žádnou změnu ve spokojenosti s tělem v závislosti na věku.</a:t>
            </a:r>
          </a:p>
          <a:p>
            <a:pPr eaLnBrk="1" hangingPunct="1"/>
            <a:r>
              <a:rPr lang="cs-CZ" sz="2000" dirty="0" smtClean="0"/>
              <a:t>Oproti </a:t>
            </a:r>
            <a:r>
              <a:rPr lang="cs-CZ" sz="2000" dirty="0"/>
              <a:t>tomu starší muži jsou méně spokojeni s vlastním tělem než mladší muži.</a:t>
            </a:r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idx="1"/>
          </p:nvPr>
        </p:nvSpPr>
        <p:spPr>
          <a:xfrm>
            <a:off x="0" y="1214438"/>
            <a:ext cx="8229600" cy="4572000"/>
          </a:xfrm>
        </p:spPr>
        <p:txBody>
          <a:bodyPr/>
          <a:lstStyle/>
          <a:p>
            <a:pPr eaLnBrk="1" hangingPunct="1"/>
            <a:r>
              <a:rPr lang="cs-CZ" dirty="0" err="1" smtClean="0"/>
              <a:t>Groganová</a:t>
            </a:r>
            <a:r>
              <a:rPr lang="cs-CZ" dirty="0" smtClean="0"/>
              <a:t> v rozhovorech se ženami zjistila, že nespokojenost s jednotlivými částmi těla se nelišila v závislosti na věku dotazovaných. 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b="1" dirty="0" smtClean="0"/>
              <a:t>Ženy</a:t>
            </a:r>
            <a:r>
              <a:rPr lang="cs-CZ" dirty="0" smtClean="0"/>
              <a:t> jsou nejčastěji </a:t>
            </a:r>
            <a:r>
              <a:rPr lang="cs-CZ" b="1" dirty="0" smtClean="0"/>
              <a:t>nespokojeny s břichem, boky a stehny</a:t>
            </a:r>
            <a:r>
              <a:rPr lang="cs-CZ" dirty="0" smtClean="0"/>
              <a:t> a to bez ohledu na to kolik jim je let. 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Ideálem starších lidí je realističtější silnější postava odpovídající jejich věku. Lidé s postupujícím věkem přibývají na váze a je tedy možné, že modifikují i svou představu o ideální postavě.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1714500"/>
            <a:ext cx="11096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Ideál krásy v historii – nejstarší civilizace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277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Pravěk - největší hodnota – zachování kmene (Věstonická </a:t>
            </a:r>
            <a:r>
              <a:rPr lang="cs-CZ" dirty="0" err="1" smtClean="0"/>
              <a:t>venuše</a:t>
            </a:r>
            <a:r>
              <a:rPr lang="cs-CZ" dirty="0" smtClean="0"/>
              <a:t>)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Mezopotámie - volné oblečení – tělo nepodstatné, rafinované účesy a úprava nehtů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Egypt - ženy a muži se často koupali a česali a používali vonné oleje. Zobrazováni jako štíhlí s širokými rameny a úzkými boky. Cizinci byli malováni jako tlustí.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http://www.skolatextilu.cz/abc/img/imgabc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314643"/>
            <a:ext cx="2367161" cy="254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Ideál krásy - antika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>
          <a:xfrm>
            <a:off x="395536" y="1412776"/>
            <a:ext cx="7812360" cy="509773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smtClean="0">
                <a:latin typeface="+mj-lt"/>
              </a:rPr>
              <a:t>Kultura, která svým klasickým a přiměřeným projevem byla velice blízká našemu cítění.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smtClean="0">
                <a:latin typeface="+mj-lt"/>
              </a:rPr>
              <a:t>Harmonie těla a duše (staří Řekové zahrnovali do pojetí krásy jak vnější vzhled člověka, tak jeho vnitřní povahové rysy).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smtClean="0">
                <a:latin typeface="+mj-lt"/>
              </a:rPr>
              <a:t>Ideální postava byla pevná lehce svalnatá.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smtClean="0">
                <a:latin typeface="+mj-lt"/>
              </a:rPr>
              <a:t>Mužské tělo bylo považováno za mnohem přitažlivější a krásnější než tělo ženské.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00063" y="1071563"/>
            <a:ext cx="7543800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8915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Ideál krásy - středověk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14313" y="1428750"/>
            <a:ext cx="8229600" cy="4572000"/>
          </a:xfrm>
        </p:spPr>
        <p:txBody>
          <a:bodyPr/>
          <a:lstStyle/>
          <a:p>
            <a:pPr eaLnBrk="1" hangingPunct="1"/>
            <a:r>
              <a:rPr lang="cs-CZ" sz="2500" dirty="0" smtClean="0"/>
              <a:t>Křesťanské učení zdůrazňovalo zájem o duchovní život a zavrhovalo péči o tělesný vzhled. </a:t>
            </a:r>
          </a:p>
          <a:p>
            <a:pPr eaLnBrk="1" hangingPunct="1"/>
            <a:r>
              <a:rPr lang="cs-CZ" sz="2500" dirty="0" smtClean="0"/>
              <a:t>Modelem se stala postava Krista, který je symbolem skromnosti, utrpení a strádání a s tím spojené štíhlosti.</a:t>
            </a:r>
          </a:p>
          <a:p>
            <a:pPr eaLnBrk="1" hangingPunct="1"/>
            <a:r>
              <a:rPr lang="cs-CZ" sz="2500" dirty="0" smtClean="0"/>
              <a:t>Ideálem žena vyzáblá - neposkvrněné početí Panny Marie, proto se zdůrazňovala křehkost a hubenost</a:t>
            </a:r>
          </a:p>
          <a:p>
            <a:pPr eaLnBrk="1" hangingPunct="1"/>
            <a:r>
              <a:rPr lang="cs-CZ" sz="2500" dirty="0" smtClean="0"/>
              <a:t>K obrazu ideální gotické ženy patřila světlá pleť. </a:t>
            </a:r>
          </a:p>
          <a:p>
            <a:pPr eaLnBrk="1" hangingPunct="1"/>
            <a:r>
              <a:rPr lang="cs-CZ" sz="2500" dirty="0" smtClean="0"/>
              <a:t>Neopálená pokožka zůstala znamením půvabu až do první světové války.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483768" y="1289050"/>
            <a:ext cx="5572125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Ideál krásy – renesance a baroko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700" dirty="0" smtClean="0"/>
              <a:t>Do jídelníčku (med, smetana, cukr, sladkosti)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700" dirty="0" smtClean="0"/>
              <a:t>Ideální byla spíše boubelatější dívka, typ "krev a mlíko".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700" dirty="0" smtClean="0"/>
              <a:t>Nízká váha projev špatného zdraví a chudoby (TBC).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700" dirty="0" smtClean="0"/>
              <a:t>Atraktivní široké boky, štíhlý pas, bujné poprsí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700" dirty="0" smtClean="0"/>
              <a:t>U vdaných žen byla korpulentnost nutností.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700" dirty="0" smtClean="0"/>
              <a:t>Ve vyšších kruzích byla navíc nežádoucí jakákoliv tělesná aktivita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8195" y="3717032"/>
            <a:ext cx="474343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Ideál krásy – rokoko až romantismus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4287961" cy="4846638"/>
          </a:xfrm>
        </p:spPr>
        <p:txBody>
          <a:bodyPr/>
          <a:lstStyle/>
          <a:p>
            <a:pPr eaLnBrk="1" hangingPunct="1"/>
            <a:r>
              <a:rPr lang="cs-CZ" dirty="0" smtClean="0"/>
              <a:t>Výrazné vnady odmítány jako robustní a povrchní.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Atraktivní byla drobnost, útlost, nevýrazná ňadra.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Noblesa byla spojená s pokašláváním a „průsvitností“.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9033" y="188640"/>
            <a:ext cx="7773338" cy="119713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Body image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0336" y="1772816"/>
            <a:ext cx="7239000" cy="4846638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Body image (BI) </a:t>
            </a:r>
            <a:r>
              <a:rPr lang="cs-CZ" dirty="0"/>
              <a:t>neboli tělesné sebepojetí je jednou ze základních složek celkového sebepojetí. </a:t>
            </a:r>
            <a:endParaRPr lang="cs-CZ" dirty="0" smtClean="0"/>
          </a:p>
          <a:p>
            <a:r>
              <a:rPr lang="cs-CZ" dirty="0" smtClean="0"/>
              <a:t>Pod pojem BI řadíme všechny představy jedince, které mají vztah k jeho vlastnímu tělu. </a:t>
            </a:r>
          </a:p>
          <a:p>
            <a:r>
              <a:rPr lang="cs-CZ" dirty="0" smtClean="0"/>
              <a:t>Tělesné </a:t>
            </a:r>
            <a:r>
              <a:rPr lang="cs-CZ" dirty="0"/>
              <a:t>sebepojetí </a:t>
            </a:r>
            <a:r>
              <a:rPr lang="cs-CZ" dirty="0" smtClean="0"/>
              <a:t>má kognitivní</a:t>
            </a:r>
            <a:r>
              <a:rPr lang="cs-CZ" dirty="0"/>
              <a:t>, afektivní i konativní komponenty, které ho charakterizují</a:t>
            </a:r>
            <a:r>
              <a:rPr lang="cs-CZ" i="1" dirty="0" smtClean="0"/>
              <a:t>. </a:t>
            </a:r>
          </a:p>
          <a:p>
            <a:r>
              <a:rPr lang="cs-CZ" dirty="0" smtClean="0"/>
              <a:t>Spokojenost s BI je významnou </a:t>
            </a:r>
            <a:r>
              <a:rPr lang="cs-CZ" dirty="0"/>
              <a:t>složkou osobnosti, která ovlivňuje postoje člověka ke zdraví, pohybu i stravovacím zvyklostem.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99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8915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Ideál krásy-19. století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1357313"/>
            <a:ext cx="8229600" cy="531177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Ideální žena je matkou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Atraktivní je plná ženská postava (široké boky, bujná ňadra a úzký pas) – móda korzetů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V roce 1830 zavedl Dioclesian Lewis nový obraz zdraví, cvičení spojené se skromným životem na čerstvém vzduchu, dlouhými procházkami a dvěma lehkými jídly za den.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40. léta 19. století  - první kliniky a lázně pro otylé. Nemocní byli léčeni klidem ponořováním do vody a vegetariánskými dietami a vodou.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Konec 19. století studie životních pojistek - lidé s nadváhou umírají mnohem dříve než lidé štíhlí. Začala se vyměřovat ideální váha a lidé byli nuceni k uzavírání pojistek podle ní.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Průměrná hmotnost nebyla uznávána za přirozenou, byla naopak doporučována nízká hmotnost jako ideální. Nepřesné a nepraktické tabulky  pak dlouhá staletí ovlivňovaly myšlení veřejnosti.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82012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Ideál krásy-20. století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0" y="1500188"/>
            <a:ext cx="8229600" cy="5097462"/>
          </a:xfrm>
        </p:spPr>
        <p:txBody>
          <a:bodyPr/>
          <a:lstStyle/>
          <a:p>
            <a:pPr eaLnBrk="1" hangingPunct="1"/>
            <a:r>
              <a:rPr lang="cs-CZ" sz="2400" dirty="0" smtClean="0"/>
              <a:t>Časté střídání ideálu krásy</a:t>
            </a:r>
          </a:p>
          <a:p>
            <a:pPr eaLnBrk="1" hangingPunct="1"/>
            <a:endParaRPr lang="cs-CZ" sz="2400" dirty="0" smtClean="0"/>
          </a:p>
          <a:p>
            <a:pPr eaLnBrk="1" hangingPunct="1"/>
            <a:r>
              <a:rPr lang="cs-CZ" sz="2400" dirty="0" smtClean="0"/>
              <a:t>1919 – objevila se konfekce ve vymezených standardních velikostech.</a:t>
            </a:r>
          </a:p>
          <a:p>
            <a:pPr eaLnBrk="1" hangingPunct="1"/>
            <a:endParaRPr lang="cs-CZ" sz="2400" dirty="0" smtClean="0"/>
          </a:p>
          <a:p>
            <a:pPr eaLnBrk="1" hangingPunct="1"/>
            <a:r>
              <a:rPr lang="cs-CZ" sz="2400" dirty="0" smtClean="0"/>
              <a:t>Po 1. sv. válce: zkrácení délky sukní, zmizely zaoblené ženské tvary. Ženy chodily ostříhané jako chlapci a snažily se docílit mužské postavy tím, že si stahovaly prsa a nosily rovné šaty.</a:t>
            </a:r>
          </a:p>
          <a:p>
            <a:pPr eaLnBrk="1" hangingPunct="1"/>
            <a:endParaRPr lang="cs-CZ" sz="2400" dirty="0" smtClean="0"/>
          </a:p>
          <a:p>
            <a:pPr eaLnBrk="1" hangingPunct="1"/>
            <a:r>
              <a:rPr lang="cs-CZ" sz="2400" dirty="0" smtClean="0"/>
              <a:t>Do módy přichází opálená pleť jako nový estetický ideál (Josefína </a:t>
            </a:r>
            <a:r>
              <a:rPr lang="cs-CZ" sz="2400" dirty="0" err="1" smtClean="0"/>
              <a:t>Bakerová</a:t>
            </a:r>
            <a:r>
              <a:rPr lang="cs-CZ" sz="24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4"/>
          <p:cNvSpPr>
            <a:spLocks noGrp="1"/>
          </p:cNvSpPr>
          <p:nvPr>
            <p:ph idx="1"/>
          </p:nvPr>
        </p:nvSpPr>
        <p:spPr>
          <a:xfrm>
            <a:off x="428625" y="214313"/>
            <a:ext cx="7743825" cy="4572000"/>
          </a:xfrm>
        </p:spPr>
        <p:txBody>
          <a:bodyPr/>
          <a:lstStyle/>
          <a:p>
            <a:pPr eaLnBrk="1" hangingPunct="1"/>
            <a:r>
              <a:rPr lang="cs-CZ" sz="2000" smtClean="0"/>
              <a:t>Ve 30. a 40. letech pak byly zdůrazňovány ženské křivky (míry Miss America: 89-63-89). V roce 1942 vyšla kniha Nový lékařský rádce, v které autor popsal tehdejší ženský ideál: "Jemná stavba kostí, oblé tvary, plné, nepřevislé prsy, široké kyčle, neochlupený trup a obličej.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285875" y="1928813"/>
            <a:ext cx="65008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05569"/>
            <a:ext cx="19491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179512" y="789657"/>
            <a:ext cx="6563072" cy="4846638"/>
          </a:xfrm>
        </p:spPr>
        <p:txBody>
          <a:bodyPr/>
          <a:lstStyle/>
          <a:p>
            <a:pPr eaLnBrk="1" hangingPunct="1"/>
            <a:r>
              <a:rPr lang="cs-CZ" sz="2400" dirty="0" smtClean="0"/>
              <a:t>V 50. letech byl celý svět ovlivněn Hollywoodem, který jako tělesný ideál prosadil Marilyn </a:t>
            </a:r>
            <a:r>
              <a:rPr lang="cs-CZ" sz="2400" dirty="0" err="1" smtClean="0"/>
              <a:t>Monroe</a:t>
            </a:r>
            <a:r>
              <a:rPr lang="cs-CZ" sz="2400" dirty="0" smtClean="0"/>
              <a:t> (90-60-90) 165cm, 64 kg (Někdo to rád horké) BMI: 23,5</a:t>
            </a:r>
          </a:p>
          <a:p>
            <a:pPr eaLnBrk="1" hangingPunct="1"/>
            <a:endParaRPr lang="cs-CZ" sz="2400" dirty="0" smtClean="0"/>
          </a:p>
          <a:p>
            <a:pPr eaLnBrk="1" hangingPunct="1"/>
            <a:r>
              <a:rPr lang="cs-CZ" sz="2400" dirty="0" smtClean="0"/>
              <a:t>V 60. letech 20. století se stala ideálem chlapecká postava s téměř plochým poprsím a útlým tělem </a:t>
            </a:r>
            <a:r>
              <a:rPr lang="cs-CZ" sz="2400" dirty="0" err="1" smtClean="0"/>
              <a:t>Twiggy</a:t>
            </a:r>
            <a:r>
              <a:rPr lang="cs-CZ" sz="2400" dirty="0" smtClean="0"/>
              <a:t> (79/81-56-81), 169 cm, 41 kg BMI: 14</a:t>
            </a:r>
          </a:p>
          <a:p>
            <a:pPr lvl="2" eaLnBrk="1" hangingPunct="1"/>
            <a:r>
              <a:rPr lang="cs-CZ" sz="1800" dirty="0" smtClean="0"/>
              <a:t> V této době nestačilo být štíhlý, kdo chtěl být módní musel být vyzáblý</a:t>
            </a:r>
          </a:p>
          <a:p>
            <a:pPr eaLnBrk="1" hangingPunct="1"/>
            <a:endParaRPr lang="cs-CZ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8400" y="3212976"/>
            <a:ext cx="2112891" cy="277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Kulturní  podmíněnost  krásy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42875" y="1500188"/>
            <a:ext cx="8229600" cy="4572000"/>
          </a:xfrm>
        </p:spPr>
        <p:txBody>
          <a:bodyPr/>
          <a:lstStyle/>
          <a:p>
            <a:pPr eaLnBrk="1" hangingPunct="1"/>
            <a:endParaRPr lang="cs-CZ" sz="2200" dirty="0" smtClean="0"/>
          </a:p>
          <a:p>
            <a:pPr eaLnBrk="1" hangingPunct="1"/>
            <a:r>
              <a:rPr lang="cs-CZ" sz="2200" dirty="0" smtClean="0"/>
              <a:t>Jižní Amerika, Portoriko, Indie, Čína a Filipíny - rostoucí životní úroveň je spolehlivě spojena se vzrůstem tělesné hmotnosti v těchto zemích je </a:t>
            </a:r>
            <a:r>
              <a:rPr lang="cs-CZ" sz="2200" b="1" dirty="0" smtClean="0"/>
              <a:t>zvýšená tělesná hmotnost spojována s bohatstvím a zdravím</a:t>
            </a:r>
          </a:p>
          <a:p>
            <a:pPr eaLnBrk="1" hangingPunct="1"/>
            <a:endParaRPr lang="cs-CZ" sz="2200" dirty="0" smtClean="0"/>
          </a:p>
          <a:p>
            <a:pPr eaLnBrk="1" hangingPunct="1"/>
            <a:r>
              <a:rPr lang="cs-CZ" sz="2200" dirty="0" smtClean="0"/>
              <a:t>V prosperujících společnostech západního světa je štíhlost a orientace na vzhled a zdraví považována za žádoucí. Tyto parametry jsou spojovány se sebekontrolou, elegancí, společenskou přitažlivostí a mládím. Tělesný vzhled je v dnešní době vnímán důležitěji než charakter. Tělesný vzhled poskytuje celou řadu informací o osobě (věk, pohlaví, rasa, zaměstnání, společenské postavení aj.). </a:t>
            </a:r>
          </a:p>
          <a:p>
            <a:pPr eaLnBrk="1" hangingPunct="1"/>
            <a:endParaRPr lang="cs-CZ" sz="2200" b="1" dirty="0" smtClean="0"/>
          </a:p>
          <a:p>
            <a:pPr eaLnBrk="1" hangingPunct="1"/>
            <a:endParaRPr lang="cs-CZ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Současnost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42875" y="1428750"/>
            <a:ext cx="7957517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U mužů není vývoj v pojetí ideální postavy tak dramatický jako u žen. Muži „dneška“ by měli podle ideálu mít postavu štíhlou a mírně svalnatou stejně jako v antickém Řecku</a:t>
            </a:r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Žena dnes již není tak striktně svazována módními trendy jako dříve.</a:t>
            </a:r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Čím je podmíněná atraktivita žen?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z="1800" smtClean="0"/>
          </a:p>
          <a:p>
            <a:pPr eaLnBrk="1" hangingPunct="1"/>
            <a:r>
              <a:rPr lang="cs-CZ" sz="1800" smtClean="0"/>
              <a:t>Aspekty, zobrazující  zdraví a tedy vhodnost pro reprodukci </a:t>
            </a:r>
          </a:p>
          <a:p>
            <a:pPr eaLnBrk="1" hangingPunct="1"/>
            <a:endParaRPr lang="cs-CZ" sz="1400" smtClean="0"/>
          </a:p>
          <a:p>
            <a:pPr eaLnBrk="1" hangingPunct="1"/>
            <a:r>
              <a:rPr lang="cs-CZ" sz="1800" smtClean="0"/>
              <a:t>WHR: ženy s WHR  0.7, jsou pro muže atraktivní (mládí, těhotenství, obezita, menopauza)</a:t>
            </a:r>
          </a:p>
          <a:p>
            <a:pPr eaLnBrk="1" hangingPunct="1"/>
            <a:endParaRPr lang="cs-CZ" sz="1400" smtClean="0"/>
          </a:p>
          <a:p>
            <a:pPr eaLnBrk="1" hangingPunct="1"/>
            <a:r>
              <a:rPr lang="cs-CZ" sz="1800" smtClean="0"/>
              <a:t>BMI: kultůrní a historická podmíněnost, příliž nízné ani příliš vysoké není v očích mužů ideální (19-27)</a:t>
            </a:r>
          </a:p>
          <a:p>
            <a:pPr eaLnBrk="1" hangingPunct="1"/>
            <a:endParaRPr lang="cs-CZ" sz="1400" smtClean="0"/>
          </a:p>
          <a:p>
            <a:pPr eaLnBrk="1" hangingPunct="1"/>
            <a:r>
              <a:rPr lang="cs-CZ" sz="1800" smtClean="0"/>
              <a:t>Věk:muži preferují mladší partnerky od 18-30let nejlépe 18-22let</a:t>
            </a:r>
          </a:p>
          <a:p>
            <a:pPr eaLnBrk="1" hangingPunct="1"/>
            <a:endParaRPr lang="cs-CZ" sz="1400" smtClean="0"/>
          </a:p>
          <a:p>
            <a:pPr eaLnBrk="1" hangingPunct="1"/>
            <a:r>
              <a:rPr lang="cs-CZ" sz="1800" smtClean="0"/>
              <a:t>Nejatraktivnější obličej: vyšším čelem, menší bradou a plnějšími rty (odpovídá věku 13 leté dívky)</a:t>
            </a:r>
          </a:p>
          <a:p>
            <a:pPr eaLnBrk="1" hangingPunct="1"/>
            <a:endParaRPr lang="cs-CZ" sz="1400" smtClean="0"/>
          </a:p>
          <a:p>
            <a:pPr eaLnBrk="1" hangingPunct="1"/>
            <a:r>
              <a:rPr lang="cs-CZ" sz="1800" smtClean="0"/>
              <a:t>Poprsí  pro muže je atraktivní více tonus ňader než velikost souvisí s věkem a plodností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Čím je podmíněná atraktivita mužů?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7454900" cy="5143500"/>
          </a:xfrm>
        </p:spPr>
        <p:txBody>
          <a:bodyPr/>
          <a:lstStyle/>
          <a:p>
            <a:pPr eaLnBrk="1" hangingPunct="1"/>
            <a:endParaRPr lang="cs-CZ" sz="2100" smtClean="0"/>
          </a:p>
          <a:p>
            <a:pPr eaLnBrk="1" hangingPunct="1"/>
            <a:r>
              <a:rPr lang="cs-CZ" sz="2100" smtClean="0"/>
              <a:t>Výška: vyšší muž má u potencionální partnerky větší šanci (znak vlády a síly)</a:t>
            </a:r>
          </a:p>
          <a:p>
            <a:pPr eaLnBrk="1" hangingPunct="1"/>
            <a:endParaRPr lang="cs-CZ" sz="1400" smtClean="0"/>
          </a:p>
          <a:p>
            <a:pPr eaLnBrk="1" hangingPunct="1"/>
            <a:r>
              <a:rPr lang="cs-CZ" sz="2100" smtClean="0"/>
              <a:t>Větší hruď a vzpřímený postoj (reprezentace důvěry, fyzické síly a vyrovnanost)</a:t>
            </a:r>
          </a:p>
          <a:p>
            <a:pPr eaLnBrk="1" hangingPunct="1"/>
            <a:endParaRPr lang="cs-CZ" sz="1400" smtClean="0"/>
          </a:p>
          <a:p>
            <a:pPr eaLnBrk="1" hangingPunct="1"/>
            <a:r>
              <a:rPr lang="cs-CZ" sz="2100" smtClean="0"/>
              <a:t>Postava: svalnatá (indikátor zdraví a odlišnosti muže od ženy) </a:t>
            </a:r>
          </a:p>
          <a:p>
            <a:pPr eaLnBrk="1" hangingPunct="1"/>
            <a:endParaRPr lang="cs-CZ" sz="1400" smtClean="0"/>
          </a:p>
          <a:p>
            <a:pPr eaLnBrk="1" hangingPunct="1"/>
            <a:r>
              <a:rPr lang="cs-CZ" sz="2100" smtClean="0"/>
              <a:t>Obličej: vystouplé lícní kosti</a:t>
            </a:r>
          </a:p>
          <a:p>
            <a:pPr eaLnBrk="1" hangingPunct="1"/>
            <a:endParaRPr lang="cs-CZ" sz="1400" smtClean="0"/>
          </a:p>
          <a:p>
            <a:pPr eaLnBrk="1" hangingPunct="1"/>
            <a:r>
              <a:rPr lang="cs-CZ" sz="2100" smtClean="0"/>
              <a:t>Vlasy: větší linie mezi čelem a vlasatou pokrývkou hlavy je znakem mužnosti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3338" cy="119713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DP – výzkum 2013/2014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99592" y="2136339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Soubor </a:t>
            </a:r>
            <a:r>
              <a:rPr lang="cs-CZ" dirty="0" smtClean="0"/>
              <a:t>tvořilo: </a:t>
            </a:r>
            <a:r>
              <a:rPr lang="cs-CZ" dirty="0"/>
              <a:t>275 respondentů z toho 177 dívek a 98 chlapců ve věku 13 - 19 let, tj. rok narození 1993/1994 – 2000/2001: Data ze ZŠ, SŠ a internátů.  Náhodný výběr škol i respondentů. Z důvodu nutnosti vážení a změření dotazovaných bylo nezbytné získání informovaných souhlasů od rodičů nezletilých respondentů.</a:t>
            </a:r>
          </a:p>
        </p:txBody>
      </p:sp>
    </p:spTree>
    <p:extLst>
      <p:ext uri="{BB962C8B-B14F-4D97-AF65-F5344CB8AC3E}">
        <p14:creationId xmlns:p14="http://schemas.microsoft.com/office/powerpoint/2010/main" val="15577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0836" y="259521"/>
            <a:ext cx="7886700" cy="994172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vs. aktuální hmotnost 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564568"/>
              </p:ext>
            </p:extLst>
          </p:nvPr>
        </p:nvGraphicFramePr>
        <p:xfrm>
          <a:off x="730836" y="1830298"/>
          <a:ext cx="6721484" cy="375894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54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5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1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9868"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Zjištěná váha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Ideální váha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Rozdíl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endParaRPr lang="cs-CZ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Medián (IQR)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Medián (IQR)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Medián (IQR)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7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Chlapci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62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70,0 (65,0; 85,0)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75,0 (67,0; 85,0)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1,0 (-9,0; 9,0)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0,944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7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Dívky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109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60,0 (55,0; 67,8)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54,0 (50,0; 58,0)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-6,0 (-10,0; -4,0)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&lt; 0,001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7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Celkem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171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64,0 (57,0; 74,0)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58,0 (50,0; 70,0)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-5,0 (-9,6; -1,0)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&lt; 0,001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0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Komponenty Body image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/>
              <a:t>Kognitivní složka</a:t>
            </a:r>
            <a:r>
              <a:rPr lang="cs-CZ" sz="2400" dirty="0" smtClean="0"/>
              <a:t> </a:t>
            </a:r>
            <a:r>
              <a:rPr lang="cs-CZ" sz="2400" i="1" dirty="0" smtClean="0"/>
              <a:t>(poznání vlastního těla)</a:t>
            </a:r>
            <a:r>
              <a:rPr lang="cs-CZ" sz="2400" dirty="0" smtClean="0"/>
              <a:t> je</a:t>
            </a:r>
            <a:r>
              <a:rPr lang="cs-CZ" sz="2400" b="1" dirty="0" smtClean="0"/>
              <a:t> </a:t>
            </a:r>
            <a:r>
              <a:rPr lang="cs-CZ" sz="2400" dirty="0" smtClean="0"/>
              <a:t>představa o rozměrech těla jako celku, o rozměrech jednotlivých částí a jejich vzájemném poměru. </a:t>
            </a:r>
          </a:p>
          <a:p>
            <a:r>
              <a:rPr lang="cs-CZ" sz="2400" b="1" dirty="0" smtClean="0"/>
              <a:t>Emocionální složka</a:t>
            </a:r>
            <a:r>
              <a:rPr lang="cs-CZ" sz="2400" dirty="0" smtClean="0"/>
              <a:t> </a:t>
            </a:r>
            <a:r>
              <a:rPr lang="cs-CZ" sz="2400" i="1" dirty="0" smtClean="0"/>
              <a:t>(hodnocení vlastního těla)</a:t>
            </a:r>
            <a:r>
              <a:rPr lang="cs-CZ" sz="2400" dirty="0" smtClean="0"/>
              <a:t> zahrnuje vztah k vlastnímu tělu jako celku, vztah k jednotlivým jeho částem, který se může lišit, a důvěru ve vlastní kompetence a funkčnost těla.</a:t>
            </a:r>
          </a:p>
          <a:p>
            <a:r>
              <a:rPr lang="cs-CZ" sz="2400" b="1" dirty="0" smtClean="0"/>
              <a:t>Konativní složka</a:t>
            </a:r>
            <a:r>
              <a:rPr lang="cs-CZ" sz="2400" dirty="0" smtClean="0"/>
              <a:t> </a:t>
            </a:r>
            <a:r>
              <a:rPr lang="cs-CZ" sz="2400" i="1" dirty="0" smtClean="0"/>
              <a:t>(činnostně regulativní)</a:t>
            </a:r>
            <a:r>
              <a:rPr lang="cs-CZ" sz="2400" dirty="0" smtClean="0"/>
              <a:t> zahrnuje aktivity vedoucí k ovlivnění vzhledu našeho těla, jako jsou např. stravovací a pohybové návyky, plastické operace.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vs. aktuální hmotnost 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4236146066"/>
              </p:ext>
            </p:extLst>
          </p:nvPr>
        </p:nvGraphicFramePr>
        <p:xfrm>
          <a:off x="755576" y="2060848"/>
          <a:ext cx="655272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5724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1412776"/>
            <a:ext cx="80658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dirty="0"/>
              <a:t>Dívky </a:t>
            </a:r>
            <a:r>
              <a:rPr lang="cs-CZ" dirty="0" smtClean="0"/>
              <a:t>významně </a:t>
            </a:r>
            <a:r>
              <a:rPr lang="cs-CZ" dirty="0"/>
              <a:t>častěji chtějí změnit tělesnou hmotnost a většina dívek si přeje </a:t>
            </a:r>
            <a:r>
              <a:rPr lang="cs-CZ" dirty="0" smtClean="0"/>
              <a:t>zhubnout.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dirty="0"/>
              <a:t>Za ideální hmotnost </a:t>
            </a:r>
            <a:r>
              <a:rPr lang="cs-CZ" dirty="0" smtClean="0"/>
              <a:t>dívky považují </a:t>
            </a:r>
            <a:r>
              <a:rPr lang="cs-CZ" dirty="0"/>
              <a:t>tělesnou váhu kolem 54 </a:t>
            </a:r>
            <a:r>
              <a:rPr lang="cs-CZ" dirty="0" smtClean="0"/>
              <a:t>kg, </a:t>
            </a:r>
            <a:r>
              <a:rPr lang="cs-CZ" dirty="0"/>
              <a:t>střední hodnota o kterou by dívky chtěly zredukovat svoji hmotnost je </a:t>
            </a:r>
            <a:r>
              <a:rPr lang="cs-CZ" dirty="0" smtClean="0"/>
              <a:t>6 </a:t>
            </a:r>
            <a:r>
              <a:rPr lang="cs-CZ" dirty="0"/>
              <a:t>kg. </a:t>
            </a:r>
            <a:endParaRPr lang="cs-CZ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dirty="0" smtClean="0"/>
              <a:t>Chlapci </a:t>
            </a:r>
            <a:r>
              <a:rPr lang="cs-CZ" dirty="0"/>
              <a:t>statisticky významně častěji přejí přibrat a dívky významně častěji zredukovat svoji hmotnost. </a:t>
            </a:r>
            <a:endParaRPr lang="cs-CZ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dirty="0" smtClean="0"/>
              <a:t>U </a:t>
            </a:r>
            <a:r>
              <a:rPr lang="cs-CZ" dirty="0"/>
              <a:t>chlapců je tento rozdíl statisticky významný pouze v přání vážit </a:t>
            </a:r>
            <a:r>
              <a:rPr lang="cs-CZ" dirty="0" smtClean="0"/>
              <a:t>více, </a:t>
            </a:r>
            <a:r>
              <a:rPr lang="cs-CZ" dirty="0"/>
              <a:t>nikoli v absolutní hodnotě, o kterou by si přáli chlapci zvýšit svoji tělesnou </a:t>
            </a:r>
            <a:r>
              <a:rPr lang="cs-CZ" dirty="0" smtClean="0"/>
              <a:t>hmotnost.</a:t>
            </a:r>
            <a:endParaRPr lang="cs-CZ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03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8507" y="260648"/>
            <a:ext cx="7773338" cy="119713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Držení diety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180265"/>
              </p:ext>
            </p:extLst>
          </p:nvPr>
        </p:nvGraphicFramePr>
        <p:xfrm>
          <a:off x="323528" y="1991869"/>
          <a:ext cx="3742216" cy="3489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291842493"/>
              </p:ext>
            </p:extLst>
          </p:nvPr>
        </p:nvGraphicFramePr>
        <p:xfrm>
          <a:off x="4546960" y="1991869"/>
          <a:ext cx="4092561" cy="3489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73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14988"/>
            <a:ext cx="7773338" cy="119713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Stravovací zvyklosti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301757457"/>
              </p:ext>
            </p:extLst>
          </p:nvPr>
        </p:nvGraphicFramePr>
        <p:xfrm>
          <a:off x="755576" y="2204864"/>
          <a:ext cx="61926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63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Stravovací zvyklosti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258348"/>
              </p:ext>
            </p:extLst>
          </p:nvPr>
        </p:nvGraphicFramePr>
        <p:xfrm>
          <a:off x="755576" y="1844824"/>
          <a:ext cx="626469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5465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3338" cy="119713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Stravovací zvyklosti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6292" y="1916832"/>
            <a:ext cx="8240163" cy="4320480"/>
          </a:xfrm>
        </p:spPr>
        <p:txBody>
          <a:bodyPr>
            <a:noAutofit/>
          </a:bodyPr>
          <a:lstStyle/>
          <a:p>
            <a:r>
              <a:rPr lang="cs-CZ" sz="1800" dirty="0"/>
              <a:t>V šetření bylo dále prokázáno, že dívky oproti chlapcům jedí méně oplatků, bonbónů, salámů, konzerv a uzenin a pijí méně sladkých nápojů a limonád. </a:t>
            </a:r>
          </a:p>
          <a:p>
            <a:r>
              <a:rPr lang="cs-CZ" sz="1800" dirty="0"/>
              <a:t>V konzumaci brambůrek, hranolek, čokolády a dále celozrnného pečiva, ovoce, zeleniny, ryb a luštěnin se chlapci a dívky neliší.</a:t>
            </a:r>
          </a:p>
          <a:p>
            <a:r>
              <a:rPr lang="cs-CZ" sz="1800" dirty="0"/>
              <a:t>Zajímavostí je, že u respondentů nespokojených s váhou nebyl prokázán lepší nebo horší výběr konkrétních potravin.</a:t>
            </a:r>
          </a:p>
          <a:p>
            <a:r>
              <a:rPr lang="cs-CZ" sz="1800" dirty="0"/>
              <a:t>Zajímavostí je, že respondenti, kteří drží dietu, mají signifikantně lepší stravovací zvyklosti. </a:t>
            </a:r>
          </a:p>
          <a:p>
            <a:pPr lvl="1"/>
            <a:r>
              <a:rPr lang="cs-CZ" sz="1800" dirty="0"/>
              <a:t>Při sledování frekvence konzumace jednotlivých potravin je zřejmé, že signifikantně méně často (tzn. 1-3x do měsíce nebo nikdy) jedí oplatky, bonbóny, sladkosti, pokrmy z fast-food, salámy, konzervy a uzeniny, a pijí méně sladkých nápojů. Oproti tomu častěji (tzn. s frekvencí denně, 3-6x do týdne nebo 1-3x do měsíce) konzumují celozrnné pečivo, ovoce, ryby a luštěniny. V konzumaci hranolek, slaných brambůrek, čokolády a zeleniny nebyl nalezen statisticky významný rozdíl.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063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16824" cy="119713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 výsledků je zřejmé, že dívky jsou mnohem více zaujaty svými tělesnými proporcemi</a:t>
            </a:r>
            <a:r>
              <a:rPr lang="cs-CZ" dirty="0" smtClean="0"/>
              <a:t>.</a:t>
            </a:r>
          </a:p>
          <a:p>
            <a:r>
              <a:rPr lang="cs-CZ" dirty="0"/>
              <a:t>Z výsledků také vyplývá, že změna stravovacích návyků je často zaměřena, ať již vědomě nebo nevědomě, na vynechávání některých denních jídel (snídaně, večeře). Nikoli na výběr a frekvenci konzumace jednotlivých potravin. </a:t>
            </a:r>
            <a:endParaRPr lang="cs-CZ" dirty="0" smtClean="0"/>
          </a:p>
          <a:p>
            <a:r>
              <a:rPr lang="cs-CZ" dirty="0" smtClean="0"/>
              <a:t>Orientace </a:t>
            </a:r>
            <a:r>
              <a:rPr lang="cs-CZ" dirty="0"/>
              <a:t>na zdravější potraviny je patrná pouze u respondentů vědomě držících dietu, avšak i tito častěji vynechávají některá denní jídla.</a:t>
            </a:r>
          </a:p>
          <a:p>
            <a:r>
              <a:rPr lang="cs-CZ" dirty="0" smtClean="0"/>
              <a:t>Dívky </a:t>
            </a:r>
            <a:r>
              <a:rPr lang="cs-CZ" dirty="0"/>
              <a:t>jedí méně </a:t>
            </a:r>
            <a:r>
              <a:rPr lang="cs-CZ" dirty="0" smtClean="0"/>
              <a:t>sladkostí </a:t>
            </a:r>
            <a:r>
              <a:rPr lang="cs-CZ" dirty="0"/>
              <a:t>a uzenin, avšak větší preference zdravějších potravin (ryb, zeleniny, celozrnného pečiva atd.) nebyla prokázána.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463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dirty="0" smtClean="0">
                <a:solidFill>
                  <a:schemeClr val="tx2"/>
                </a:solidFill>
              </a:rPr>
              <a:t>P</a:t>
            </a:r>
            <a:r>
              <a:rPr lang="cs-CZ" sz="5400" cap="none" dirty="0" smtClean="0">
                <a:solidFill>
                  <a:schemeClr val="tx2"/>
                </a:solidFill>
              </a:rPr>
              <a:t>oruchy</a:t>
            </a:r>
            <a:r>
              <a:rPr lang="cs-CZ" sz="5400" dirty="0" smtClean="0">
                <a:solidFill>
                  <a:schemeClr val="tx2"/>
                </a:solidFill>
              </a:rPr>
              <a:t> P</a:t>
            </a:r>
            <a:r>
              <a:rPr lang="cs-CZ" sz="5400" cap="none" dirty="0" smtClean="0">
                <a:solidFill>
                  <a:schemeClr val="tx2"/>
                </a:solidFill>
              </a:rPr>
              <a:t>říjmu</a:t>
            </a:r>
            <a:r>
              <a:rPr lang="cs-CZ" sz="5400" dirty="0" smtClean="0">
                <a:solidFill>
                  <a:schemeClr val="tx2"/>
                </a:solidFill>
              </a:rPr>
              <a:t> P</a:t>
            </a:r>
            <a:r>
              <a:rPr lang="cs-CZ" sz="5400" cap="none" dirty="0" smtClean="0">
                <a:solidFill>
                  <a:schemeClr val="tx2"/>
                </a:solidFill>
              </a:rPr>
              <a:t>otravy</a:t>
            </a:r>
            <a:endParaRPr lang="cs-CZ" sz="5400" dirty="0">
              <a:solidFill>
                <a:schemeClr val="tx2"/>
              </a:solidFill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000" dirty="0" smtClean="0"/>
              <a:t>Patologické jídelní chování spojené s psychopatologií a sociální problematikou</a:t>
            </a:r>
          </a:p>
          <a:p>
            <a:pPr eaLnBrk="1" hangingPunct="1"/>
            <a:r>
              <a:rPr lang="cs-CZ" sz="2000" dirty="0" smtClean="0"/>
              <a:t>PPP dle MKN a DSM: </a:t>
            </a:r>
          </a:p>
          <a:p>
            <a:pPr lvl="1" eaLnBrk="1" hangingPunct="1"/>
            <a:r>
              <a:rPr lang="cs-CZ" sz="1800" dirty="0" smtClean="0"/>
              <a:t>Mentální anorexie</a:t>
            </a:r>
          </a:p>
          <a:p>
            <a:pPr lvl="1" eaLnBrk="1" hangingPunct="1"/>
            <a:r>
              <a:rPr lang="cs-CZ" sz="1800" dirty="0" smtClean="0"/>
              <a:t>Mentální bulimie</a:t>
            </a:r>
          </a:p>
          <a:p>
            <a:pPr lvl="1" eaLnBrk="1" hangingPunct="1"/>
            <a:r>
              <a:rPr lang="cs-CZ" sz="1800" dirty="0" smtClean="0"/>
              <a:t>Psychogenní přejídání</a:t>
            </a:r>
          </a:p>
          <a:p>
            <a:pPr lvl="1" eaLnBrk="1" hangingPunct="1"/>
            <a:r>
              <a:rPr lang="cs-CZ" sz="1800" dirty="0" err="1" smtClean="0"/>
              <a:t>Adonisův</a:t>
            </a:r>
            <a:r>
              <a:rPr lang="cs-CZ" sz="1800" dirty="0" smtClean="0"/>
              <a:t> komplex - DSM</a:t>
            </a:r>
          </a:p>
          <a:p>
            <a:pPr eaLnBrk="1" hangingPunct="1"/>
            <a:r>
              <a:rPr lang="cs-CZ" sz="2000" dirty="0" smtClean="0"/>
              <a:t>PPP nezahrnuté</a:t>
            </a:r>
          </a:p>
          <a:p>
            <a:pPr lvl="1" eaLnBrk="1" hangingPunct="1"/>
            <a:r>
              <a:rPr lang="cs-CZ" sz="1800" dirty="0" err="1" smtClean="0"/>
              <a:t>Ortorexie</a:t>
            </a:r>
            <a:endParaRPr lang="cs-CZ" sz="1800" dirty="0" smtClean="0"/>
          </a:p>
          <a:p>
            <a:pPr lvl="1" eaLnBrk="1" hangingPunct="1"/>
            <a:r>
              <a:rPr lang="cs-CZ" sz="1800" dirty="0" err="1" smtClean="0"/>
              <a:t>Bigorexie</a:t>
            </a:r>
            <a:r>
              <a:rPr lang="cs-CZ" sz="1800" dirty="0" smtClean="0"/>
              <a:t> (</a:t>
            </a:r>
            <a:r>
              <a:rPr lang="cs-CZ" sz="1800" dirty="0" err="1" smtClean="0"/>
              <a:t>Adonisův</a:t>
            </a:r>
            <a:r>
              <a:rPr lang="cs-CZ" sz="1800" dirty="0" smtClean="0"/>
              <a:t> komplex)</a:t>
            </a:r>
          </a:p>
          <a:p>
            <a:pPr lvl="1" eaLnBrk="1" hangingPunct="1"/>
            <a:r>
              <a:rPr lang="cs-CZ" sz="1800" dirty="0" err="1" smtClean="0"/>
              <a:t>Drunkorexie</a:t>
            </a:r>
            <a:endParaRPr lang="cs-CZ" sz="1800" dirty="0" smtClean="0"/>
          </a:p>
          <a:p>
            <a:pPr lvl="1" eaLnBrk="1" hangingPunct="1"/>
            <a:r>
              <a:rPr lang="cs-CZ" sz="1800" dirty="0" err="1" smtClean="0"/>
              <a:t>Pregorexie</a:t>
            </a:r>
            <a:endParaRPr lang="cs-CZ" sz="1800" dirty="0" smtClean="0"/>
          </a:p>
          <a:p>
            <a:pPr lvl="1" eaLnBrk="1" hangingPunct="1"/>
            <a:r>
              <a:rPr lang="cs-CZ" sz="1800" smtClean="0"/>
              <a:t>Atletická trias</a:t>
            </a:r>
            <a:endParaRPr lang="cs-CZ" sz="1800" dirty="0" smtClean="0"/>
          </a:p>
        </p:txBody>
      </p:sp>
      <p:sp>
        <p:nvSpPr>
          <p:cNvPr id="4" name="Pravá složená závorka 3"/>
          <p:cNvSpPr/>
          <p:nvPr/>
        </p:nvSpPr>
        <p:spPr>
          <a:xfrm>
            <a:off x="3203575" y="2708275"/>
            <a:ext cx="73025" cy="5762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7589" name="TextovéPole 4"/>
          <p:cNvSpPr txBox="1">
            <a:spLocks noChangeArrowheads="1"/>
          </p:cNvSpPr>
          <p:nvPr/>
        </p:nvSpPr>
        <p:spPr bwMode="auto">
          <a:xfrm>
            <a:off x="3492500" y="2781300"/>
            <a:ext cx="2303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Nejzávažnější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900" cap="none" dirty="0" smtClean="0">
                <a:solidFill>
                  <a:schemeClr val="tx2"/>
                </a:solidFill>
              </a:rPr>
              <a:t>PPP – prevalence v USA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počet trpících PPP 8 miliónů </a:t>
            </a:r>
          </a:p>
          <a:p>
            <a:r>
              <a:rPr lang="cs-CZ" dirty="0" smtClean="0"/>
              <a:t>počet žen/mužů s PPP 7/1 </a:t>
            </a:r>
          </a:p>
          <a:p>
            <a:r>
              <a:rPr lang="cs-CZ" dirty="0" smtClean="0"/>
              <a:t>procento žen s </a:t>
            </a:r>
            <a:r>
              <a:rPr lang="cs-CZ" dirty="0" err="1" smtClean="0"/>
              <a:t>anorexia</a:t>
            </a:r>
            <a:r>
              <a:rPr lang="cs-CZ" dirty="0" smtClean="0"/>
              <a:t> nervosa (AN) 2 % </a:t>
            </a:r>
          </a:p>
          <a:p>
            <a:r>
              <a:rPr lang="cs-CZ" dirty="0" smtClean="0"/>
              <a:t>procento žen s </a:t>
            </a:r>
            <a:r>
              <a:rPr lang="cs-CZ" dirty="0" err="1" smtClean="0"/>
              <a:t>bulimia</a:t>
            </a:r>
            <a:r>
              <a:rPr lang="cs-CZ" dirty="0" smtClean="0"/>
              <a:t> nervosa (BN) 2,5 % </a:t>
            </a:r>
          </a:p>
          <a:p>
            <a:r>
              <a:rPr lang="cs-CZ" dirty="0" smtClean="0"/>
              <a:t>procenta pacientů s AN umírajících do 10 let po začátku onemocnění 5–10 % </a:t>
            </a:r>
          </a:p>
          <a:p>
            <a:r>
              <a:rPr lang="cs-CZ" dirty="0" smtClean="0"/>
              <a:t>procento pacientů s AN umírajících do 20 let po začátku onemocnění procento 18–20 % </a:t>
            </a:r>
          </a:p>
          <a:p>
            <a:r>
              <a:rPr lang="cs-CZ" dirty="0" smtClean="0"/>
              <a:t>AN s plnou </a:t>
            </a:r>
            <a:r>
              <a:rPr lang="cs-CZ" dirty="0" err="1" smtClean="0"/>
              <a:t>úzdravou</a:t>
            </a:r>
            <a:r>
              <a:rPr lang="cs-CZ" dirty="0" smtClean="0"/>
              <a:t> 30–40 % </a:t>
            </a:r>
          </a:p>
          <a:p>
            <a:r>
              <a:rPr lang="cs-CZ" dirty="0" smtClean="0"/>
              <a:t>Procento nemocných s PPP, kteří jsou léčeni 10 %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4000" dirty="0" smtClean="0">
                <a:solidFill>
                  <a:schemeClr val="tx2"/>
                </a:solidFill>
              </a:rPr>
              <a:t>Diagnostika</a:t>
            </a:r>
            <a:r>
              <a:rPr lang="cs-CZ" sz="2400" dirty="0" smtClean="0"/>
              <a:t> </a:t>
            </a:r>
            <a:r>
              <a:rPr lang="cs-CZ" sz="4000" dirty="0" smtClean="0">
                <a:solidFill>
                  <a:schemeClr val="tx2"/>
                </a:solidFill>
              </a:rPr>
              <a:t>– MA – MKN–10 (2006)</a:t>
            </a:r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smtClean="0"/>
              <a:t>(MKN – mezinárodní statistická klasifikace nemocí a přidružených zdravotních problémů)</a:t>
            </a:r>
          </a:p>
          <a:p>
            <a:r>
              <a:rPr lang="cs-CZ" sz="1600" dirty="0" smtClean="0"/>
              <a:t>a) Tělesná váha je udržována nejméně 15 % pod předpokládanou váhou (ať již byla snížena nebo jí nikdy nebylo dosaženo) nebo BMI je 17,5 nebo méně. Prepubertální pacienti nedosahují během růstu očekávaného váhového přírůstku.</a:t>
            </a:r>
          </a:p>
          <a:p>
            <a:r>
              <a:rPr lang="cs-CZ" sz="1600" dirty="0" smtClean="0"/>
              <a:t>b) Pacientka si snižuje váhu sama dietami, vyprovokovaným zvracením, užíváním diuretik, anorektik, </a:t>
            </a:r>
            <a:r>
              <a:rPr lang="cs-CZ" sz="1600" dirty="0" err="1" smtClean="0"/>
              <a:t>laxantiv</a:t>
            </a:r>
            <a:r>
              <a:rPr lang="cs-CZ" sz="1600" dirty="0" smtClean="0"/>
              <a:t> či excesivním cvičením. </a:t>
            </a:r>
          </a:p>
          <a:p>
            <a:r>
              <a:rPr lang="cs-CZ" sz="1600" dirty="0" smtClean="0"/>
              <a:t>c) Specifická psychopatologie spočívá v přetrvávajícím strachu z tloušťky i při výrazné podváze, zkreslených představách o vlastním těle a vtíravých myšlenek na udržení podváhy.</a:t>
            </a:r>
          </a:p>
          <a:p>
            <a:r>
              <a:rPr lang="cs-CZ" sz="1600" dirty="0" smtClean="0"/>
              <a:t>d) Endokrinní porucha </a:t>
            </a:r>
            <a:r>
              <a:rPr lang="cs-CZ" sz="1600" dirty="0" err="1" smtClean="0"/>
              <a:t>hypotalamo</a:t>
            </a:r>
            <a:r>
              <a:rPr lang="cs-CZ" sz="1600" dirty="0" smtClean="0"/>
              <a:t>-</a:t>
            </a:r>
            <a:r>
              <a:rPr lang="cs-CZ" sz="1600" dirty="0" err="1" smtClean="0"/>
              <a:t>pituitární</a:t>
            </a:r>
            <a:r>
              <a:rPr lang="cs-CZ" sz="1600" dirty="0" smtClean="0"/>
              <a:t>-</a:t>
            </a:r>
            <a:r>
              <a:rPr lang="cs-CZ" sz="1600" dirty="0" err="1" smtClean="0"/>
              <a:t>gonádové</a:t>
            </a:r>
            <a:r>
              <a:rPr lang="cs-CZ" sz="1600" dirty="0" smtClean="0"/>
              <a:t> osy je u žen vyjádřena amenoreou (dnes je často vaginální krvácení vyvoláno hormonální antikoncepcí), u mužů ztrátou sexuálního zájmu. Muže být skryto užíváním HA – vypuštěno v DSM 5 r. 2013.</a:t>
            </a:r>
          </a:p>
          <a:p>
            <a:r>
              <a:rPr lang="cs-CZ" sz="1600" dirty="0" smtClean="0"/>
              <a:t>e) Začne-li onemocnění před pubertou, opozdí se nebo zastaví růst, vývoj prsou a přetrvává primární amenorea i dětské genitály u chlapců. Po uzdravení dochází k normálnímu dokončení zrání organismu, ale menarche může být opožděna.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0563" y="260648"/>
            <a:ext cx="7773338" cy="119713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Body image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0563" y="1844824"/>
            <a:ext cx="7543800" cy="4464496"/>
          </a:xfrm>
        </p:spPr>
        <p:txBody>
          <a:bodyPr>
            <a:noAutofit/>
          </a:bodyPr>
          <a:lstStyle/>
          <a:p>
            <a:r>
              <a:rPr lang="cs-CZ" sz="1600" dirty="0"/>
              <a:t>Na vnímání našeho těla působí nejen psychika jedince, ale především historické, geografické a kulturní vlivy. Tyto především ovlivňují míru významu jednotlivých základních částí tělesného </a:t>
            </a:r>
            <a:r>
              <a:rPr lang="cs-CZ" sz="1600" dirty="0" smtClean="0"/>
              <a:t>sebepojetí. </a:t>
            </a:r>
          </a:p>
          <a:p>
            <a:r>
              <a:rPr lang="cs-CZ" sz="1600" dirty="0"/>
              <a:t>Základní </a:t>
            </a:r>
            <a:r>
              <a:rPr lang="cs-CZ" sz="1600" dirty="0" smtClean="0"/>
              <a:t>části </a:t>
            </a:r>
            <a:r>
              <a:rPr lang="cs-CZ" sz="1600" dirty="0"/>
              <a:t>tělesného sebepojetí:</a:t>
            </a:r>
          </a:p>
          <a:p>
            <a:pPr lvl="1"/>
            <a:r>
              <a:rPr lang="cs-CZ" sz="1400" b="1" dirty="0" smtClean="0"/>
              <a:t>Vzhled</a:t>
            </a:r>
            <a:r>
              <a:rPr lang="cs-CZ" sz="1400" b="1" dirty="0"/>
              <a:t>: </a:t>
            </a:r>
            <a:r>
              <a:rPr lang="cs-CZ" sz="1400" dirty="0" smtClean="0"/>
              <a:t>Má </a:t>
            </a:r>
            <a:r>
              <a:rPr lang="cs-CZ" sz="1400" dirty="0"/>
              <a:t>největší vliv na celkové sebepojetí. </a:t>
            </a:r>
            <a:r>
              <a:rPr lang="cs-CZ" sz="1400" dirty="0" smtClean="0"/>
              <a:t>V</a:t>
            </a:r>
            <a:r>
              <a:rPr lang="cs-CZ" sz="1400" dirty="0"/>
              <a:t> dnešní době </a:t>
            </a:r>
            <a:r>
              <a:rPr lang="cs-CZ" sz="1400" dirty="0" smtClean="0"/>
              <a:t>je  vnímán </a:t>
            </a:r>
            <a:r>
              <a:rPr lang="cs-CZ" sz="1400" dirty="0"/>
              <a:t>důležitěji než charakter nebo společenský přínos. Tělesný vzhled poskytuje celou řadu informací o osobě (věk, pohlaví, rasa, zaměstnání, společenské postavení aj.). </a:t>
            </a:r>
            <a:endParaRPr lang="cs-CZ" sz="1400" dirty="0" smtClean="0"/>
          </a:p>
          <a:p>
            <a:pPr lvl="1"/>
            <a:r>
              <a:rPr lang="cs-CZ" sz="1400" b="1" dirty="0" smtClean="0"/>
              <a:t>Zdraví</a:t>
            </a:r>
            <a:r>
              <a:rPr lang="cs-CZ" sz="1400" b="1" dirty="0"/>
              <a:t>: </a:t>
            </a:r>
            <a:r>
              <a:rPr lang="cs-CZ" sz="1400" dirty="0" smtClean="0"/>
              <a:t>Psychické </a:t>
            </a:r>
            <a:r>
              <a:rPr lang="cs-CZ" sz="1400" dirty="0"/>
              <a:t>zdraví často přímo souvisí se zdravím fyzickým. To znamená, že špatný tělesný stav může způsobit psychickou deprivaci. Mládí je v naší kultuře velmi úzce spojováno se zdravím. Tento faktor dnes mnoho lidí, zvláště žen, popouzí ke snaze zastavit přirozený proces stárnutí, často bez ohledu na </a:t>
            </a:r>
            <a:r>
              <a:rPr lang="cs-CZ" sz="1400" dirty="0" smtClean="0"/>
              <a:t>zdraví.</a:t>
            </a:r>
          </a:p>
          <a:p>
            <a:pPr lvl="1"/>
            <a:r>
              <a:rPr lang="cs-CZ" sz="1400" b="1" dirty="0"/>
              <a:t>Zdatnost: </a:t>
            </a:r>
            <a:r>
              <a:rPr lang="cs-CZ" sz="1400" dirty="0" smtClean="0"/>
              <a:t>Schopnost </a:t>
            </a:r>
            <a:r>
              <a:rPr lang="cs-CZ" sz="1400" dirty="0"/>
              <a:t>těla pracovat s optimální účinností a hospodárností nazýváme zdatnost. V poslední době bývá s péčí o zdraví spojován pojem </a:t>
            </a:r>
            <a:r>
              <a:rPr lang="cs-CZ" sz="1400" dirty="0" err="1"/>
              <a:t>wellness</a:t>
            </a:r>
            <a:r>
              <a:rPr lang="cs-CZ" sz="1400" dirty="0"/>
              <a:t>. Je to životní styl, ve kterém hraje podstatnou roli zdatnost. </a:t>
            </a:r>
            <a:endParaRPr lang="cs-CZ" sz="1400" dirty="0" smtClean="0"/>
          </a:p>
          <a:p>
            <a:pPr lvl="0"/>
            <a:r>
              <a:rPr lang="cs-CZ" sz="1600" dirty="0" smtClean="0"/>
              <a:t>Jednotlivé </a:t>
            </a:r>
            <a:r>
              <a:rPr lang="cs-CZ" sz="1600" dirty="0"/>
              <a:t>kultury a sociální skupiny se liší ve vnímání jednotlivých tělesných komponent, respektive v tom, které daná sociální skupina oceňuje jako pozitivní a žádoucí, zda zdraví, zdatnost nebo vzhled. </a:t>
            </a:r>
          </a:p>
        </p:txBody>
      </p:sp>
    </p:spTree>
    <p:extLst>
      <p:ext uri="{BB962C8B-B14F-4D97-AF65-F5344CB8AC3E}">
        <p14:creationId xmlns:p14="http://schemas.microsoft.com/office/powerpoint/2010/main" val="8679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900" cap="none" dirty="0" smtClean="0">
                <a:solidFill>
                  <a:schemeClr val="tx2"/>
                </a:solidFill>
              </a:rPr>
              <a:t>Mentální</a:t>
            </a:r>
            <a:r>
              <a:rPr lang="cs-CZ" dirty="0" smtClean="0"/>
              <a:t> </a:t>
            </a:r>
            <a:r>
              <a:rPr lang="cs-CZ" sz="4900" cap="none" dirty="0" smtClean="0">
                <a:solidFill>
                  <a:schemeClr val="tx2"/>
                </a:solidFill>
              </a:rPr>
              <a:t>anorexie</a:t>
            </a: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000" smtClean="0"/>
              <a:t>Prevalence:</a:t>
            </a:r>
          </a:p>
          <a:p>
            <a:pPr lvl="1" eaLnBrk="1" hangingPunct="1"/>
            <a:r>
              <a:rPr lang="cs-CZ" sz="1800" smtClean="0"/>
              <a:t> 0,5-1% u adolescentů a mladých žen</a:t>
            </a:r>
          </a:p>
          <a:p>
            <a:pPr lvl="1" eaLnBrk="1" hangingPunct="1"/>
            <a:r>
              <a:rPr lang="cs-CZ" sz="1800" smtClean="0"/>
              <a:t> celoživotní prevalence 3,7%</a:t>
            </a:r>
          </a:p>
          <a:p>
            <a:pPr lvl="1" eaLnBrk="1" hangingPunct="1"/>
            <a:r>
              <a:rPr lang="cs-CZ" sz="1800" smtClean="0"/>
              <a:t>ženy:muži:10-20:1</a:t>
            </a:r>
          </a:p>
          <a:p>
            <a:pPr eaLnBrk="1" hangingPunct="1"/>
            <a:r>
              <a:rPr lang="cs-CZ" sz="2000" smtClean="0"/>
              <a:t>Průběh</a:t>
            </a:r>
          </a:p>
          <a:p>
            <a:pPr lvl="2" eaLnBrk="1" hangingPunct="1"/>
            <a:r>
              <a:rPr lang="cs-CZ" sz="1600" smtClean="0"/>
              <a:t>44% dosáhne remise (netrpí příznaky onemocnění)</a:t>
            </a:r>
          </a:p>
          <a:p>
            <a:pPr lvl="2" eaLnBrk="1" hangingPunct="1"/>
            <a:r>
              <a:rPr lang="cs-CZ" sz="1600" smtClean="0"/>
              <a:t>28% neúplná remise</a:t>
            </a:r>
          </a:p>
          <a:p>
            <a:pPr lvl="2" eaLnBrk="1" hangingPunct="1"/>
            <a:r>
              <a:rPr lang="cs-CZ" sz="1600" smtClean="0"/>
              <a:t>20% nepříznivá prognóza</a:t>
            </a:r>
          </a:p>
          <a:p>
            <a:pPr lvl="1" eaLnBrk="1" hangingPunct="1"/>
            <a:r>
              <a:rPr lang="cs-CZ" sz="1800" smtClean="0"/>
              <a:t>Mortalita: </a:t>
            </a:r>
          </a:p>
          <a:p>
            <a:pPr lvl="2" eaLnBrk="1" hangingPunct="1"/>
            <a:r>
              <a:rPr lang="cs-CZ" sz="1600" smtClean="0"/>
              <a:t>Časná mortalita 5% </a:t>
            </a:r>
          </a:p>
          <a:p>
            <a:pPr lvl="2" eaLnBrk="1" hangingPunct="1"/>
            <a:r>
              <a:rPr lang="cs-CZ" sz="1600" smtClean="0"/>
              <a:t>dlouhodobé sledování 20%</a:t>
            </a:r>
          </a:p>
          <a:p>
            <a:pPr eaLnBrk="1" hangingPunct="1"/>
            <a:r>
              <a:rPr lang="cs-CZ" sz="2000" smtClean="0"/>
              <a:t>Prognóza</a:t>
            </a:r>
          </a:p>
          <a:p>
            <a:pPr lvl="2" eaLnBrk="1" hangingPunct="1"/>
            <a:r>
              <a:rPr lang="cs-CZ" sz="1600" smtClean="0"/>
              <a:t>Časný záchyt</a:t>
            </a:r>
          </a:p>
          <a:p>
            <a:pPr lvl="2" eaLnBrk="1" hangingPunct="1"/>
            <a:r>
              <a:rPr lang="cs-CZ" sz="1600" smtClean="0"/>
              <a:t>Nevýrazný úbytek hmotnosti</a:t>
            </a:r>
          </a:p>
          <a:p>
            <a:pPr lvl="2" eaLnBrk="1" hangingPunct="1"/>
            <a:r>
              <a:rPr lang="cs-CZ" sz="1600" smtClean="0"/>
              <a:t>Kritický postoj a psychosociální přizpůsobení</a:t>
            </a:r>
          </a:p>
          <a:p>
            <a:pPr lvl="1" eaLnBrk="1" hangingPunct="1"/>
            <a:endParaRPr lang="cs-CZ" sz="1800" smtClean="0"/>
          </a:p>
          <a:p>
            <a:endParaRPr lang="cs-CZ" sz="200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 smtClean="0">
                <a:solidFill>
                  <a:schemeClr val="tx2"/>
                </a:solidFill>
              </a:rPr>
              <a:t>Diagnostika</a:t>
            </a:r>
            <a:r>
              <a:rPr lang="cs-CZ" sz="2000" dirty="0" smtClean="0"/>
              <a:t> </a:t>
            </a:r>
            <a:r>
              <a:rPr lang="cs-CZ" sz="3600" dirty="0" smtClean="0">
                <a:solidFill>
                  <a:schemeClr val="tx2"/>
                </a:solidFill>
              </a:rPr>
              <a:t>– MB – MKN–10 (2006)</a:t>
            </a:r>
            <a:endParaRPr lang="cs-CZ" dirty="0"/>
          </a:p>
        </p:txBody>
      </p:sp>
      <p:sp>
        <p:nvSpPr>
          <p:cNvPr id="706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smtClean="0"/>
              <a:t>a) Neustálé zabývání se jídlem, neodolatelná touha po jídle, přejídání se s konzumací velkých dávek jídla během krátké doby, tzv. binge eating. </a:t>
            </a:r>
          </a:p>
          <a:p>
            <a:r>
              <a:rPr lang="cs-CZ" sz="2000" smtClean="0"/>
              <a:t>b) Snaha zredukovat kalorický příjem ze záchvatů přejídání (jedním nebo více) způsoby: vyprovokovaným zvracením, zneužíváním laxativ, hladovkami, anorektiky, diuretiky, tyreoidálními preparáty, u diabetických pacientů manipulací s inzulínovou léčbou. Restriktivní a bulimické subtypy se mohou střídat. </a:t>
            </a:r>
          </a:p>
          <a:p>
            <a:r>
              <a:rPr lang="cs-CZ" sz="2000" smtClean="0"/>
              <a:t>c) Specifická psychopatologie spočívá opět v chorobném strachu z tloušťky, váhovém prahu stanoveném na nižší než premorbidní váhu (optimální či zdravou). Mentální bulimie začíná později a často se vyvíjí z AN.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900" cap="none" dirty="0" smtClean="0">
                <a:solidFill>
                  <a:schemeClr val="tx2"/>
                </a:solidFill>
              </a:rPr>
              <a:t>Mentální</a:t>
            </a:r>
            <a:r>
              <a:rPr lang="cs-CZ" dirty="0" smtClean="0"/>
              <a:t> </a:t>
            </a:r>
            <a:r>
              <a:rPr lang="cs-CZ" sz="4900" cap="none" dirty="0" smtClean="0">
                <a:solidFill>
                  <a:schemeClr val="tx2"/>
                </a:solidFill>
              </a:rPr>
              <a:t>bulimie</a:t>
            </a:r>
          </a:p>
        </p:txBody>
      </p:sp>
      <p:sp>
        <p:nvSpPr>
          <p:cNvPr id="716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000" smtClean="0"/>
              <a:t>Prevalence:</a:t>
            </a:r>
          </a:p>
          <a:p>
            <a:pPr lvl="1" eaLnBrk="1" hangingPunct="1"/>
            <a:r>
              <a:rPr lang="cs-CZ" sz="1800" smtClean="0"/>
              <a:t> 1-3 %</a:t>
            </a:r>
          </a:p>
          <a:p>
            <a:pPr lvl="1" eaLnBrk="1" hangingPunct="1"/>
            <a:r>
              <a:rPr lang="cs-CZ" sz="1800" smtClean="0"/>
              <a:t> celoživotní prevalence 5,4 %</a:t>
            </a:r>
          </a:p>
          <a:p>
            <a:pPr lvl="1" eaLnBrk="1" hangingPunct="1"/>
            <a:r>
              <a:rPr lang="cs-CZ" sz="1800" smtClean="0"/>
              <a:t>ženy:muži:10-20:1</a:t>
            </a:r>
          </a:p>
          <a:p>
            <a:pPr eaLnBrk="1" hangingPunct="1"/>
            <a:r>
              <a:rPr lang="cs-CZ" sz="2000" smtClean="0"/>
              <a:t>Průběh</a:t>
            </a:r>
          </a:p>
          <a:p>
            <a:pPr lvl="2" eaLnBrk="1" hangingPunct="1"/>
            <a:r>
              <a:rPr lang="cs-CZ" sz="1600" smtClean="0"/>
              <a:t>27% dosáhne remise (netrpí příznaky onemocnění)</a:t>
            </a:r>
          </a:p>
          <a:p>
            <a:pPr lvl="2" eaLnBrk="1" hangingPunct="1"/>
            <a:r>
              <a:rPr lang="cs-CZ" sz="1600" smtClean="0"/>
              <a:t>40% neúplná remise</a:t>
            </a:r>
          </a:p>
          <a:p>
            <a:pPr lvl="2" eaLnBrk="1" hangingPunct="1"/>
            <a:r>
              <a:rPr lang="cs-CZ" sz="1600" smtClean="0"/>
              <a:t>33% nepříznivá prognóza s chronicitou</a:t>
            </a:r>
          </a:p>
          <a:p>
            <a:pPr eaLnBrk="1" hangingPunct="1"/>
            <a:r>
              <a:rPr lang="cs-CZ" sz="2000" smtClean="0"/>
              <a:t>Prognóza</a:t>
            </a:r>
          </a:p>
          <a:p>
            <a:pPr lvl="2" eaLnBrk="1" hangingPunct="1"/>
            <a:r>
              <a:rPr lang="cs-CZ" sz="1600" smtClean="0"/>
              <a:t>Časný záchyt</a:t>
            </a:r>
          </a:p>
          <a:p>
            <a:pPr lvl="2" eaLnBrk="1" hangingPunct="1"/>
            <a:r>
              <a:rPr lang="cs-CZ" sz="1600" smtClean="0"/>
              <a:t>Nevýrazný úbytek hmotnosti</a:t>
            </a:r>
          </a:p>
          <a:p>
            <a:pPr lvl="2" eaLnBrk="1" hangingPunct="1"/>
            <a:r>
              <a:rPr lang="cs-CZ" sz="1600" smtClean="0"/>
              <a:t>Kritický postoj a psychosociální přizpůsobení</a:t>
            </a:r>
          </a:p>
          <a:p>
            <a:pPr lvl="1" eaLnBrk="1" hangingPunct="1"/>
            <a:endParaRPr lang="cs-CZ" sz="1800" smtClean="0"/>
          </a:p>
          <a:p>
            <a:endParaRPr lang="cs-CZ" sz="200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DSM –diagnostický a statistický manuál duševních poruch (Americká psychiatrická asociace)</a:t>
            </a:r>
          </a:p>
          <a:p>
            <a:r>
              <a:rPr lang="cs-CZ" sz="2000" dirty="0" smtClean="0"/>
              <a:t>MA: </a:t>
            </a:r>
          </a:p>
          <a:p>
            <a:pPr lvl="1"/>
            <a:r>
              <a:rPr lang="cs-CZ" sz="1700" dirty="0" smtClean="0"/>
              <a:t>Restriktivní typ</a:t>
            </a:r>
          </a:p>
          <a:p>
            <a:pPr lvl="1"/>
            <a:r>
              <a:rPr lang="cs-CZ" sz="1700" dirty="0" smtClean="0"/>
              <a:t>Purgativní typ (se zvracením a jinými patologickými mechanismy snižování váhy)</a:t>
            </a:r>
          </a:p>
          <a:p>
            <a:r>
              <a:rPr lang="cs-CZ" sz="2000" dirty="0" smtClean="0"/>
              <a:t>MB</a:t>
            </a:r>
          </a:p>
          <a:p>
            <a:pPr lvl="1"/>
            <a:r>
              <a:rPr lang="cs-CZ" sz="1700" dirty="0" smtClean="0"/>
              <a:t>frekvence záchvatů přejídání a zvracení vyžadována 1krát týdně </a:t>
            </a:r>
          </a:p>
          <a:p>
            <a:r>
              <a:rPr lang="cs-CZ" sz="2000" dirty="0" smtClean="0"/>
              <a:t>Atypické formy jsou shrnuty do kategorie označované zkratkou (</a:t>
            </a:r>
            <a:r>
              <a:rPr lang="cs-CZ" sz="2000" dirty="0" err="1" smtClean="0"/>
              <a:t>Eating</a:t>
            </a:r>
            <a:r>
              <a:rPr lang="cs-CZ" sz="2000" dirty="0" smtClean="0"/>
              <a:t> </a:t>
            </a:r>
            <a:r>
              <a:rPr lang="cs-CZ" sz="2000" dirty="0" err="1" smtClean="0"/>
              <a:t>Disorders</a:t>
            </a:r>
            <a:r>
              <a:rPr lang="cs-CZ" sz="2000" dirty="0" smtClean="0"/>
              <a:t> Not </a:t>
            </a:r>
            <a:r>
              <a:rPr lang="cs-CZ" sz="2000" dirty="0" err="1" smtClean="0"/>
              <a:t>Otherwise</a:t>
            </a:r>
            <a:r>
              <a:rPr lang="cs-CZ" sz="2000" dirty="0" smtClean="0"/>
              <a:t> </a:t>
            </a:r>
            <a:r>
              <a:rPr lang="cs-CZ" sz="2000" dirty="0" err="1" smtClean="0"/>
              <a:t>Specified</a:t>
            </a:r>
            <a:r>
              <a:rPr lang="cs-CZ" sz="2000" dirty="0" smtClean="0"/>
              <a:t>)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4000" dirty="0" smtClean="0">
                <a:solidFill>
                  <a:schemeClr val="tx2"/>
                </a:solidFill>
              </a:rPr>
              <a:t>Diagnostika</a:t>
            </a:r>
            <a:r>
              <a:rPr lang="cs-CZ" sz="2400" dirty="0" smtClean="0"/>
              <a:t> </a:t>
            </a:r>
            <a:r>
              <a:rPr lang="cs-CZ" sz="4000" dirty="0" smtClean="0">
                <a:solidFill>
                  <a:schemeClr val="tx2"/>
                </a:solidFill>
              </a:rPr>
              <a:t>- PPP–DSM-5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900" cap="none" dirty="0" smtClean="0">
                <a:solidFill>
                  <a:schemeClr val="tx2"/>
                </a:solidFill>
              </a:rPr>
              <a:t>Atypické</a:t>
            </a:r>
            <a:r>
              <a:rPr lang="cs-CZ" dirty="0" smtClean="0"/>
              <a:t> </a:t>
            </a:r>
            <a:r>
              <a:rPr lang="cs-CZ" sz="4900" cap="none" dirty="0" smtClean="0">
                <a:solidFill>
                  <a:schemeClr val="tx2"/>
                </a:solidFill>
              </a:rPr>
              <a:t>formy</a:t>
            </a:r>
            <a:r>
              <a:rPr lang="cs-CZ" dirty="0" smtClean="0"/>
              <a:t> </a:t>
            </a:r>
            <a:r>
              <a:rPr lang="cs-CZ" sz="4900" cap="none" dirty="0" smtClean="0">
                <a:solidFill>
                  <a:schemeClr val="tx2"/>
                </a:solidFill>
              </a:rPr>
              <a:t>MA a MB</a:t>
            </a: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Nyní větší pozornost</a:t>
            </a:r>
          </a:p>
          <a:p>
            <a:r>
              <a:rPr lang="cs-CZ" smtClean="0"/>
              <a:t>Podle literatury jsou významnou částí pacientů s PPP, kteří vyhledají léčbu (6,5-36 %) a možná dokonce větší skupinu v obecné populaci.</a:t>
            </a:r>
          </a:p>
          <a:p>
            <a:r>
              <a:rPr lang="cs-CZ" smtClean="0"/>
              <a:t>Chybí jeden i více klíčových rysů, při typickém klinickém obrazu jsou všechny symptomy v mírném stupni.</a:t>
            </a:r>
          </a:p>
          <a:p>
            <a:r>
              <a:rPr lang="cs-CZ" smtClean="0"/>
              <a:t>Terapie se od typických forem neliší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smtClean="0"/>
              <a:t>ženy a dívky, které splňují kritéria pro MA, ale přetrvává u nich pravidelná menstruace</a:t>
            </a:r>
          </a:p>
          <a:p>
            <a:r>
              <a:rPr lang="cs-CZ" sz="1800" smtClean="0"/>
              <a:t>jedince, kteří splňují všechna kritéria pro MA, ale přes velmi signifikantní váhovou ztrátu (u premorbidní obezity) jejich individuální váha ještě spadá do normálního rozmezí</a:t>
            </a:r>
          </a:p>
          <a:p>
            <a:r>
              <a:rPr lang="cs-CZ" sz="1800" smtClean="0"/>
              <a:t>jedince, kteří splňují všechna kritéria pro MB, pouze frekvence záchvatů přejídání a neadekvátního kompenzačního chování je menší než 2krát týdně po dobu 3 měsíců, </a:t>
            </a:r>
          </a:p>
          <a:p>
            <a:r>
              <a:rPr lang="cs-CZ" sz="1800" smtClean="0"/>
              <a:t>ty, kteří pravidelně používají neadekvátní kompenzační mechanismy po požití malého množství jídla (ne po záchvatu přejídání) a mají normální váhu (např. vyvolají si zvracení po konzumaci dvou sušenek)</a:t>
            </a:r>
          </a:p>
          <a:p>
            <a:r>
              <a:rPr lang="cs-CZ" sz="1800" smtClean="0"/>
              <a:t>jedince, kteří pravidelně žvýkají a vyplivují velká kvanta jídla, aniž by je polykali</a:t>
            </a:r>
          </a:p>
          <a:p>
            <a:r>
              <a:rPr lang="cs-CZ" sz="1800" smtClean="0"/>
              <a:t>psychogenní přejídání, opakované epizody přejídání bez užívání kompenzačních mechanismů charakteristických pro bulimii.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900" cap="none" dirty="0" smtClean="0">
                <a:solidFill>
                  <a:schemeClr val="tx2"/>
                </a:solidFill>
              </a:rPr>
              <a:t>Atypické</a:t>
            </a:r>
            <a:r>
              <a:rPr lang="cs-CZ" dirty="0" smtClean="0"/>
              <a:t> </a:t>
            </a:r>
            <a:r>
              <a:rPr lang="cs-CZ" sz="4900" cap="none" dirty="0" smtClean="0">
                <a:solidFill>
                  <a:schemeClr val="tx2"/>
                </a:solidFill>
              </a:rPr>
              <a:t>formy</a:t>
            </a:r>
            <a:r>
              <a:rPr lang="cs-CZ" dirty="0" smtClean="0"/>
              <a:t> </a:t>
            </a:r>
            <a:r>
              <a:rPr lang="cs-CZ" sz="4900" cap="none" dirty="0" smtClean="0">
                <a:solidFill>
                  <a:schemeClr val="tx2"/>
                </a:solidFill>
              </a:rPr>
              <a:t>MA a MB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3600" cap="none" dirty="0" smtClean="0">
                <a:solidFill>
                  <a:schemeClr val="tx2"/>
                </a:solidFill>
              </a:rPr>
              <a:t>Psychogenní přejídání – MKN-10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smtClean="0"/>
              <a:t>Neustálé zabývání se jídlem, neodolatelná touha po jídle, přejídání se s konzumací velkých dávek jídla během krátké doby.</a:t>
            </a:r>
          </a:p>
          <a:p>
            <a:r>
              <a:rPr lang="cs-CZ" sz="2400" smtClean="0"/>
              <a:t>bez purgativní symptomatiky (uvedené u bulimia nervosa).</a:t>
            </a:r>
          </a:p>
          <a:p>
            <a:r>
              <a:rPr lang="cs-CZ" sz="2400" smtClean="0"/>
              <a:t>Specifická psychopatologie spočívá také v chorobném strachu z tloušťky. Problematická je snaha po dosažení nereálné (nižší než premorbidní, optimální či zdravé cílové) váhy.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cap="none" dirty="0" smtClean="0">
                <a:solidFill>
                  <a:schemeClr val="tx2"/>
                </a:solidFill>
              </a:rPr>
              <a:t>Psychogenní přejídání – DSM 5</a:t>
            </a:r>
            <a:endParaRPr lang="cs-CZ" dirty="0"/>
          </a:p>
        </p:txBody>
      </p:sp>
      <p:sp>
        <p:nvSpPr>
          <p:cNvPr id="768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Diagnostika vyžaduje přítomnost 1 dne přejídání v týdnu v období nejméně 6 měsíců, bez kompenzačních mechanismů (zvracení, zneužívaní laxativ, hladovění, užívání léků).</a:t>
            </a:r>
          </a:p>
          <a:p>
            <a:r>
              <a:rPr lang="cs-CZ" dirty="0" smtClean="0"/>
              <a:t> 25 % záchvatů přejídání trvá celý den, existuje však velká variabilita chování.</a:t>
            </a:r>
          </a:p>
          <a:p>
            <a:r>
              <a:rPr lang="cs-CZ" dirty="0" smtClean="0"/>
              <a:t> nutné splnit 3 z následujících symptomů (rychlá konzumace jídla, nepříjemný pocit plnosti, jedení bez pocitu hladu, osamělá konzumace s pocity studu, pocity znechucení, viny a deprese po jídle). 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000" cap="none" dirty="0" smtClean="0">
                <a:solidFill>
                  <a:schemeClr val="tx2"/>
                </a:solidFill>
              </a:rPr>
              <a:t>Psychogenní přejídání</a:t>
            </a:r>
            <a:endParaRPr lang="cs-CZ" dirty="0"/>
          </a:p>
        </p:txBody>
      </p:sp>
      <p:sp>
        <p:nvSpPr>
          <p:cNvPr id="778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smtClean="0"/>
              <a:t>Epidemiologické studie ukázaly, že </a:t>
            </a:r>
            <a:br>
              <a:rPr lang="cs-CZ" sz="2800" smtClean="0"/>
            </a:br>
            <a:r>
              <a:rPr lang="cs-CZ" sz="2800" smtClean="0"/>
              <a:t>18-46 % účastníků redukčních programů má problémy se záchvatovým přejídáním, aniž by splňovali kritéria pro MB. </a:t>
            </a:r>
          </a:p>
          <a:p>
            <a:r>
              <a:rPr lang="cs-CZ" sz="2800" smtClean="0"/>
              <a:t>Problém bariatrických operací – snaha o včasnou diagnostiku onemocnění – až 30% osob vyhledávajících bariatrické operace trpí psychogenní přejídání</a:t>
            </a:r>
          </a:p>
          <a:p>
            <a:endParaRPr lang="cs-CZ" sz="2800" smtClean="0"/>
          </a:p>
          <a:p>
            <a:endParaRPr lang="cs-CZ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792088"/>
          </a:xfrm>
        </p:spPr>
        <p:txBody>
          <a:bodyPr/>
          <a:lstStyle/>
          <a:p>
            <a:pPr>
              <a:defRPr/>
            </a:pPr>
            <a:r>
              <a:rPr lang="cs-CZ" sz="4000" cap="none" dirty="0" smtClean="0">
                <a:solidFill>
                  <a:schemeClr val="tx2"/>
                </a:solidFill>
              </a:rPr>
              <a:t>Syndrom</a:t>
            </a:r>
            <a:r>
              <a:rPr lang="cs-CZ" dirty="0" smtClean="0"/>
              <a:t> </a:t>
            </a:r>
            <a:r>
              <a:rPr lang="cs-CZ" sz="4000" cap="none" dirty="0" smtClean="0">
                <a:solidFill>
                  <a:schemeClr val="tx2"/>
                </a:solidFill>
              </a:rPr>
              <a:t>nočního přejídání</a:t>
            </a:r>
          </a:p>
        </p:txBody>
      </p:sp>
      <p:sp>
        <p:nvSpPr>
          <p:cNvPr id="78851" name="Zástupný symbol pro obsah 2"/>
          <p:cNvSpPr>
            <a:spLocks noGrp="1"/>
          </p:cNvSpPr>
          <p:nvPr>
            <p:ph idx="1"/>
          </p:nvPr>
        </p:nvSpPr>
        <p:spPr>
          <a:xfrm>
            <a:off x="395288" y="1125538"/>
            <a:ext cx="7239000" cy="4846637"/>
          </a:xfrm>
        </p:spPr>
        <p:txBody>
          <a:bodyPr/>
          <a:lstStyle/>
          <a:p>
            <a:r>
              <a:rPr lang="cs-CZ" sz="2000" smtClean="0"/>
              <a:t>Popsán již v roce 1955 – často opomíjen</a:t>
            </a:r>
          </a:p>
          <a:p>
            <a:r>
              <a:rPr lang="cs-CZ" sz="2000" smtClean="0"/>
              <a:t>Liší se mírou porušeného vědomí a amnézie na epizody přejídání během noci, vztahem k symptomům AN a BN během dne, ke stresu a psychiatrické komorbiditě. </a:t>
            </a:r>
          </a:p>
          <a:p>
            <a:r>
              <a:rPr lang="cs-CZ" sz="2000" smtClean="0"/>
              <a:t>Prevalence:</a:t>
            </a:r>
          </a:p>
          <a:p>
            <a:pPr lvl="1"/>
            <a:r>
              <a:rPr lang="cs-CZ" smtClean="0"/>
              <a:t>1,5-1,6 % u běžné populace</a:t>
            </a:r>
          </a:p>
          <a:p>
            <a:pPr lvl="1"/>
            <a:r>
              <a:rPr lang="cs-CZ" smtClean="0"/>
              <a:t> v 9 % u pacientů podstupujících bariatrické operace </a:t>
            </a:r>
          </a:p>
          <a:p>
            <a:pPr lvl="1"/>
            <a:r>
              <a:rPr lang="cs-CZ" smtClean="0"/>
              <a:t>12,5 % u psychiatrických pacientů </a:t>
            </a:r>
          </a:p>
          <a:p>
            <a:r>
              <a:rPr lang="cs-CZ" sz="2000" smtClean="0"/>
              <a:t>Nemocní, většinou ženy, konzumují v průměru o 500 kalorií více než normální populace </a:t>
            </a:r>
          </a:p>
          <a:p>
            <a:r>
              <a:rPr lang="cs-CZ" sz="2000" smtClean="0"/>
              <a:t>Jsou obézní až v 10 % a morbidně až ve 27 %.</a:t>
            </a:r>
            <a:r>
              <a:rPr lang="cs-CZ" smtClean="0"/>
              <a:t> </a:t>
            </a:r>
          </a:p>
          <a:p>
            <a:r>
              <a:rPr lang="cs-CZ" sz="2000" smtClean="0"/>
              <a:t>Denní jídelní režim se signifikantním nárůstem příjmu potravy večer a/nebo v noci, který se manifestuje: a) nejméně 25 % konzumace je po večeři, b) nejméně 2 probuzení s konzumací jídla během týdne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Vnímání těla je ovlivněno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chemeClr val="accent2"/>
                </a:solidFill>
              </a:rPr>
              <a:t>Biologické faktory: </a:t>
            </a:r>
            <a:r>
              <a:rPr lang="cs-CZ" sz="2800" dirty="0" smtClean="0"/>
              <a:t>pohlaví, rozmístění tuku v těle</a:t>
            </a:r>
          </a:p>
          <a:p>
            <a:pPr eaLnBrk="1" hangingPunct="1"/>
            <a:r>
              <a:rPr lang="cs-CZ" dirty="0" smtClean="0">
                <a:solidFill>
                  <a:schemeClr val="accent2"/>
                </a:solidFill>
              </a:rPr>
              <a:t>Psychické faktory: </a:t>
            </a:r>
            <a:r>
              <a:rPr lang="cs-CZ" sz="2800" dirty="0" smtClean="0"/>
              <a:t>depresivní nálady, obava o postavu, úroveň sebevědomí a sebehodnocení</a:t>
            </a:r>
          </a:p>
          <a:p>
            <a:pPr eaLnBrk="1" hangingPunct="1"/>
            <a:r>
              <a:rPr lang="cs-CZ" dirty="0" err="1" smtClean="0">
                <a:solidFill>
                  <a:schemeClr val="accent2"/>
                </a:solidFill>
              </a:rPr>
              <a:t>Sociokulturní</a:t>
            </a:r>
            <a:r>
              <a:rPr lang="cs-CZ" dirty="0" smtClean="0">
                <a:solidFill>
                  <a:schemeClr val="accent2"/>
                </a:solidFill>
              </a:rPr>
              <a:t> faktory: </a:t>
            </a:r>
            <a:r>
              <a:rPr lang="cs-CZ" sz="2800" dirty="0" smtClean="0"/>
              <a:t>historické, geografické a kulturní vlivy - časopisy, média, požadavky na vzhled a funkčnost, reakce okolí na vzhled</a:t>
            </a:r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7239000" cy="9361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cap="none" dirty="0" err="1" smtClean="0">
                <a:solidFill>
                  <a:schemeClr val="tx2"/>
                </a:solidFill>
              </a:rPr>
              <a:t>Adonisův</a:t>
            </a:r>
            <a:r>
              <a:rPr lang="cs-CZ" sz="4000" cap="none" dirty="0" smtClean="0">
                <a:solidFill>
                  <a:schemeClr val="tx2"/>
                </a:solidFill>
              </a:rPr>
              <a:t> komplex –DSM 5 </a:t>
            </a:r>
            <a:br>
              <a:rPr lang="cs-CZ" sz="4000" cap="none" dirty="0" smtClean="0">
                <a:solidFill>
                  <a:schemeClr val="tx2"/>
                </a:solidFill>
              </a:rPr>
            </a:br>
            <a:r>
              <a:rPr lang="cs-CZ" sz="2700" cap="none" dirty="0" smtClean="0">
                <a:solidFill>
                  <a:schemeClr val="tx2"/>
                </a:solidFill>
              </a:rPr>
              <a:t>(</a:t>
            </a:r>
            <a:r>
              <a:rPr lang="cs-CZ" sz="2700" cap="none" dirty="0" err="1" smtClean="0">
                <a:solidFill>
                  <a:schemeClr val="tx2"/>
                </a:solidFill>
              </a:rPr>
              <a:t>bigorexie</a:t>
            </a:r>
            <a:r>
              <a:rPr lang="cs-CZ" sz="2700" cap="none" dirty="0" smtClean="0">
                <a:solidFill>
                  <a:schemeClr val="tx2"/>
                </a:solidFill>
              </a:rPr>
              <a:t>, svalová </a:t>
            </a:r>
            <a:r>
              <a:rPr lang="cs-CZ" sz="2700" cap="none" dirty="0" err="1" smtClean="0">
                <a:solidFill>
                  <a:schemeClr val="tx2"/>
                </a:solidFill>
              </a:rPr>
              <a:t>dysmorfofobie</a:t>
            </a:r>
            <a:r>
              <a:rPr lang="cs-CZ" sz="2700" cap="none" dirty="0" smtClean="0">
                <a:solidFill>
                  <a:schemeClr val="tx2"/>
                </a:solidFill>
              </a:rPr>
              <a:t>)</a:t>
            </a:r>
            <a:endParaRPr lang="cs-CZ" sz="4000" cap="none" dirty="0" smtClean="0">
              <a:solidFill>
                <a:schemeClr val="tx2"/>
              </a:solidFill>
            </a:endParaRPr>
          </a:p>
        </p:txBody>
      </p:sp>
      <p:sp>
        <p:nvSpPr>
          <p:cNvPr id="79875" name="Zástupný symbol pro obsah 2"/>
          <p:cNvSpPr>
            <a:spLocks noGrp="1"/>
          </p:cNvSpPr>
          <p:nvPr>
            <p:ph idx="1"/>
          </p:nvPr>
        </p:nvSpPr>
        <p:spPr>
          <a:xfrm>
            <a:off x="468313" y="1268413"/>
            <a:ext cx="7239000" cy="5187950"/>
          </a:xfrm>
        </p:spPr>
        <p:txBody>
          <a:bodyPr/>
          <a:lstStyle/>
          <a:p>
            <a:r>
              <a:rPr lang="cs-CZ" sz="1800" dirty="0" smtClean="0"/>
              <a:t>Jedinec se zvýšeně zabývá myšlenkou, že jeho svaly nejsou dostatečně veliké a bez tuku.</a:t>
            </a:r>
          </a:p>
          <a:p>
            <a:r>
              <a:rPr lang="cs-CZ" sz="1800" dirty="0" smtClean="0"/>
              <a:t>Primární zaměření pozornosti a chování se týká pocitu nedostatečných tělesných rozměrů a neadekvátní svalnatosti.</a:t>
            </a:r>
          </a:p>
          <a:p>
            <a:r>
              <a:rPr lang="cs-CZ" sz="1800" dirty="0" smtClean="0"/>
              <a:t>Zahrnuje zkreslené vnímání vlastního těla, abnormální jídelní návyky a obsedantní myšlení na vlastní svalstvo (cílem je co největší muskulatura s minimálním procentem tuku), </a:t>
            </a:r>
          </a:p>
          <a:p>
            <a:r>
              <a:rPr lang="cs-CZ" sz="1800" dirty="0" smtClean="0"/>
              <a:t>Zneužívání steroidních hormonů, excesivní cvičení.</a:t>
            </a:r>
          </a:p>
          <a:p>
            <a:r>
              <a:rPr lang="cs-CZ" sz="1800" dirty="0" smtClean="0"/>
              <a:t>Tyto symptomy se projevují u dospívajících mužů, často vedou postupně jako u AN k sociální izolaci, ke snížení a zúžení jiných zájmů a k interpersonálním problémům. </a:t>
            </a:r>
          </a:p>
          <a:p>
            <a:r>
              <a:rPr lang="cs-CZ" sz="1800" dirty="0" smtClean="0"/>
              <a:t>Problémy jsou také utajovány a k lékaři přicházejí postižení až pro somatické či psychologické komplikace.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3600" cap="none" dirty="0" smtClean="0">
                <a:solidFill>
                  <a:schemeClr val="tx2"/>
                </a:solidFill>
              </a:rPr>
              <a:t>Diagnózy nezahrnuté do MKN -10</a:t>
            </a:r>
          </a:p>
        </p:txBody>
      </p:sp>
      <p:sp>
        <p:nvSpPr>
          <p:cNvPr id="808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Ortorexie – </a:t>
            </a:r>
            <a:r>
              <a:rPr lang="cs-CZ" sz="2000" smtClean="0"/>
              <a:t>posedlost zdravou výživou</a:t>
            </a:r>
          </a:p>
          <a:p>
            <a:r>
              <a:rPr lang="cs-CZ" smtClean="0"/>
              <a:t>Bigorexie</a:t>
            </a:r>
          </a:p>
          <a:p>
            <a:r>
              <a:rPr lang="cs-CZ" smtClean="0"/>
              <a:t>Drunkorexie </a:t>
            </a:r>
            <a:r>
              <a:rPr lang="cs-CZ" sz="2000" smtClean="0"/>
              <a:t>(opakovaná redukce příjmu potravy s cílem snížit příjem kalorií a dovolit si tak pít více vysoce kalorického alkoholu)</a:t>
            </a:r>
          </a:p>
          <a:p>
            <a:r>
              <a:rPr lang="cs-CZ" smtClean="0"/>
              <a:t>Pregorexie </a:t>
            </a:r>
            <a:r>
              <a:rPr lang="cs-CZ" sz="2000" smtClean="0"/>
              <a:t>(souvislost anorektické symptomatiky s těhotenstvím)</a:t>
            </a:r>
          </a:p>
          <a:p>
            <a:r>
              <a:rPr lang="cs-CZ" smtClean="0"/>
              <a:t>Atletická trias </a:t>
            </a:r>
            <a:r>
              <a:rPr lang="cs-CZ" sz="2000" smtClean="0"/>
              <a:t>(nevhodně užíváno atletek, které vrcholově sportují, mají podváhu a ztrácejí menstruaci)</a:t>
            </a:r>
          </a:p>
          <a:p>
            <a:r>
              <a:rPr lang="cs-CZ" sz="2000" smtClean="0"/>
              <a:t>Termíny často užívány laickou veřejností pro snahu zakrýt MA nebo u atletek snaha se vyhnout přerušení tréninku a následné léčbě.</a:t>
            </a:r>
            <a:endParaRPr lang="cs-CZ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04069"/>
          </a:xfrm>
        </p:spPr>
        <p:txBody>
          <a:bodyPr/>
          <a:lstStyle/>
          <a:p>
            <a:pPr>
              <a:defRPr/>
            </a:pPr>
            <a:r>
              <a:rPr lang="cs-CZ" sz="3600" cap="none" dirty="0" smtClean="0">
                <a:solidFill>
                  <a:schemeClr val="tx2"/>
                </a:solidFill>
              </a:rPr>
              <a:t>Možnosti léčby PPP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7239000" cy="51149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Tým: psychoterapeuti, psychiatři, nutriční terapeuti</a:t>
            </a:r>
          </a:p>
          <a:p>
            <a:pPr>
              <a:defRPr/>
            </a:pPr>
            <a:r>
              <a:rPr lang="cs-CZ" dirty="0" smtClean="0"/>
              <a:t>Rodinná terapie - 3 fáze</a:t>
            </a:r>
          </a:p>
          <a:p>
            <a:pPr marL="749300" lvl="1" indent="-457200">
              <a:buFont typeface="+mj-lt"/>
              <a:buAutoNum type="arabicPeriod"/>
              <a:defRPr/>
            </a:pPr>
            <a:r>
              <a:rPr lang="cs-CZ" dirty="0" smtClean="0"/>
              <a:t>snaha, aby se rodiče přestali obviňovat</a:t>
            </a:r>
          </a:p>
          <a:p>
            <a:pPr marL="749300" lvl="1" indent="-457200">
              <a:buFont typeface="+mj-lt"/>
              <a:buAutoNum type="arabicPeriod"/>
              <a:defRPr/>
            </a:pPr>
            <a:r>
              <a:rPr lang="cs-CZ" dirty="0" smtClean="0"/>
              <a:t>pomoc rodičům s předáním zodpovědnosti za kontrolu váhy a příjem potravy jejich dítěte, přiměřeně jeho věku</a:t>
            </a:r>
          </a:p>
          <a:p>
            <a:pPr marL="749300" lvl="1" indent="-457200">
              <a:buFont typeface="+mj-lt"/>
              <a:buAutoNum type="arabicPeriod"/>
              <a:defRPr/>
            </a:pPr>
            <a:r>
              <a:rPr lang="cs-CZ" dirty="0" smtClean="0"/>
              <a:t>zdravý vývoj vztahu mezi adolescentem a rodiči</a:t>
            </a:r>
          </a:p>
          <a:p>
            <a:pPr marL="501650" indent="-457200">
              <a:defRPr/>
            </a:pPr>
            <a:r>
              <a:rPr lang="cs-CZ" dirty="0" smtClean="0"/>
              <a:t>Ego-orientovaná individuální terapie (EOIT)</a:t>
            </a:r>
          </a:p>
          <a:p>
            <a:pPr marL="749300" lvl="1" indent="-457200">
              <a:defRPr/>
            </a:pPr>
            <a:r>
              <a:rPr lang="cs-CZ" sz="1800" dirty="0" smtClean="0"/>
              <a:t>Vychází z předpokladu, že jedinec s MA manifestuje ego-deficity a není schopen odlišovat potřebu sebekontroly od svých biologických potřeb. Učí identifikovat a pojmenovat své emoce a tolerovat afektivní stavy (většinou negativní), aby je nepotlačoval pomocí hladovění</a:t>
            </a:r>
            <a:endParaRPr lang="cs-CZ" sz="1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Vícerodinná terapie</a:t>
            </a:r>
            <a:r>
              <a:rPr lang="cs-CZ" sz="2000" smtClean="0"/>
              <a:t>: 4-5 rodin s dcerou trpící MA. Faktory zvyšující pravděpodobnost terapeutického úspěchu vícerodinné terapie patří vhodná volba rodin (skladba skupiny, podskupin i diagnóz).</a:t>
            </a:r>
            <a:endParaRPr lang="cs-CZ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04069"/>
          </a:xfrm>
        </p:spPr>
        <p:txBody>
          <a:bodyPr/>
          <a:lstStyle/>
          <a:p>
            <a:pPr>
              <a:defRPr/>
            </a:pPr>
            <a:r>
              <a:rPr lang="cs-CZ" sz="3600" cap="none" dirty="0" smtClean="0">
                <a:solidFill>
                  <a:schemeClr val="tx2"/>
                </a:solidFill>
              </a:rPr>
              <a:t>Možnosti léčby PPP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42875" y="2500313"/>
            <a:ext cx="82296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FEEC94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Děkuji za pozornost a přeji příjemný den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3338" cy="119713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Vývoj body image v průběhu života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772816"/>
            <a:ext cx="7239000" cy="4607275"/>
          </a:xfrm>
        </p:spPr>
        <p:txBody>
          <a:bodyPr>
            <a:normAutofit/>
          </a:bodyPr>
          <a:lstStyle/>
          <a:p>
            <a:r>
              <a:rPr lang="cs-CZ" sz="2000" dirty="0"/>
              <a:t>V období předškolního věku se u dětí mezi 3-5 rokem věku začíná objevovat stigmatizace (cejchování) velikosti těla a povahových vlastností. (zjišťováno na přiřazování vlastností panenkám s obézní a hubenou postavou)</a:t>
            </a:r>
          </a:p>
          <a:p>
            <a:r>
              <a:rPr lang="cs-CZ" sz="2000" dirty="0"/>
              <a:t>Systematická </a:t>
            </a:r>
            <a:r>
              <a:rPr lang="cs-CZ" sz="2000" dirty="0" err="1"/>
              <a:t>review</a:t>
            </a:r>
            <a:r>
              <a:rPr lang="cs-CZ" sz="2000" dirty="0"/>
              <a:t> z roku 2016 zjistila, že nespokojenost s body image je patrná u dětí již od 6 let bez závislosti na pohlaví. </a:t>
            </a:r>
            <a:r>
              <a:rPr lang="cs-CZ" sz="2000" dirty="0" smtClean="0"/>
              <a:t>Vliv </a:t>
            </a:r>
            <a:r>
              <a:rPr lang="cs-CZ" sz="2000" dirty="0"/>
              <a:t>rodiny je dalším důležitým faktorem ve vývoji nespokojenosti a postojů dětí předškolního věku.</a:t>
            </a:r>
          </a:p>
          <a:p>
            <a:r>
              <a:rPr lang="cs-CZ" sz="2000" dirty="0"/>
              <a:t>Dospívající chlapci a dívky mají stejný ideál o obrazu těla jako dospělí lidé stejného pohlaví. Pro dospívající dívky je ideální štíhlá, nikoliv hubená postava, pro chlapce je to štíhlá a svalnatá postava. Chlapci i dívky se obávají tloušťky, což odpovídá obavám dospělých.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319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Body image v období mladšího školního věku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4500"/>
            <a:ext cx="8229600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Studie Tigemannova (2003):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1900" dirty="0" smtClean="0"/>
              <a:t>135 dětí 5-8 let, body image a dietní povědomí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1900" dirty="0" smtClean="0"/>
              <a:t>měřeno na základě preferovaných postav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Výsledky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1900" dirty="0" smtClean="0"/>
              <a:t>Rozdíl mezi nynější a preferovanou postavou u chlapců nebyl signifikantní v žádném věku, stejně tak u pětiletých dívek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1900" dirty="0" smtClean="0"/>
              <a:t>6-8-letá děvčata hodnotila jejich ideální postavu signifikantně štíhlejší než jejich současnou  postavu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1900" dirty="0" smtClean="0"/>
              <a:t>dietním povědomí zde nebyl žádný rozdíl mezi pohlavím, ačkoli se stupeň dietního povědomí zvedal s věkem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Závěr studie: 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1900" dirty="0" smtClean="0"/>
              <a:t>Nespokojenost s tělem je předurčena pohlavím 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1900" dirty="0" smtClean="0"/>
              <a:t>Věk je pouze významný prediktor dietního povědomí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1900" dirty="0" smtClean="0"/>
              <a:t> Touha po štíhlejší postavě se objevuje náhle u dětí ve věku 6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500063"/>
            <a:ext cx="8229600" cy="55721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Studie Shuk, Sanders a Steiner (2000):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2200" dirty="0" smtClean="0"/>
              <a:t>Dietní povědomí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2200" dirty="0" smtClean="0"/>
              <a:t>62 dětí mezi 6-11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Výsledek: 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2200" dirty="0" smtClean="0"/>
              <a:t>62 % dětí se pokouší vážit méně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2200" dirty="0" smtClean="0"/>
              <a:t>Děti jsou dobře informované o dietách, pravděpodobně mají dojem, že diety znamenají změnu výběru jídla a cvičení oproti odmítání jídla.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2200" dirty="0" smtClean="0"/>
              <a:t>Jejich prvotní zdroj informací je z rodiny -  77 % dětí zmiňovalo, že slyšelo o dietách od členů rodiny, nejčastěji od rodičů.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Závěr: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2200" dirty="0" smtClean="0"/>
              <a:t>Data předpokládají, že vliv rodiny může hrát rozhodující úlohu v rozvoji jídelního zájmu a tělesné nespokojenosti u dětí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04186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Body image v pre-pubertě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85750" y="1643063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8-13 let (3 tř. ZŠ)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Období kritické pro utváření mnohých postojů a charakteristik, jež dávají patřičný smysl předchozímu i následujícímu vývoji X S. Freud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Diferenciace podle pohlaví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Identifikace dítěte s životní rolí v souhlase s vlastním pohlavím (přijetí mužské a ženské identity)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Doba kdy jsou skupiny chlapecké a dívčí nejvíce oddáleny.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Období největšího studu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1279</TotalTime>
  <Words>2713</Words>
  <Application>Microsoft Office PowerPoint</Application>
  <PresentationFormat>Předvádění na obrazovce (4:3)</PresentationFormat>
  <Paragraphs>370</Paragraphs>
  <Slides>54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54</vt:i4>
      </vt:variant>
    </vt:vector>
  </HeadingPairs>
  <TitlesOfParts>
    <vt:vector size="65" baseType="lpstr">
      <vt:lpstr>Arial</vt:lpstr>
      <vt:lpstr>Calibri</vt:lpstr>
      <vt:lpstr>Century Gothic</vt:lpstr>
      <vt:lpstr>Lucida Sans Unicode</vt:lpstr>
      <vt:lpstr>Times New Roman</vt:lpstr>
      <vt:lpstr>Trebuchet MS</vt:lpstr>
      <vt:lpstr>Verdana</vt:lpstr>
      <vt:lpstr>Wingdings</vt:lpstr>
      <vt:lpstr>Wingdings 2</vt:lpstr>
      <vt:lpstr>Opulent</vt:lpstr>
      <vt:lpstr>Verve</vt:lpstr>
      <vt:lpstr>BODY  IMAGE</vt:lpstr>
      <vt:lpstr>Body image</vt:lpstr>
      <vt:lpstr>Komponenty Body image</vt:lpstr>
      <vt:lpstr>Body image</vt:lpstr>
      <vt:lpstr>Vnímání těla je ovlivněno</vt:lpstr>
      <vt:lpstr>Vývoj body image v průběhu života</vt:lpstr>
      <vt:lpstr>Body image v období mladšího školního věku</vt:lpstr>
      <vt:lpstr>Prezentace aplikace PowerPoint</vt:lpstr>
      <vt:lpstr>Body image v pre-pubertě</vt:lpstr>
      <vt:lpstr>Prezentace aplikace PowerPoint</vt:lpstr>
      <vt:lpstr>Body image v pubertě</vt:lpstr>
      <vt:lpstr>Prezentace aplikace PowerPoint</vt:lpstr>
      <vt:lpstr>Body image v dospělosti</vt:lpstr>
      <vt:lpstr>Prezentace aplikace PowerPoint</vt:lpstr>
      <vt:lpstr>Ideál krásy v historii – nejstarší civilizace</vt:lpstr>
      <vt:lpstr>Ideál krásy - antika</vt:lpstr>
      <vt:lpstr>Ideál krásy - středověk</vt:lpstr>
      <vt:lpstr>Ideál krásy – renesance a baroko</vt:lpstr>
      <vt:lpstr>Ideál krásy – rokoko až romantismus</vt:lpstr>
      <vt:lpstr>Ideál krásy-19. století</vt:lpstr>
      <vt:lpstr>Ideál krásy-20. století</vt:lpstr>
      <vt:lpstr>Prezentace aplikace PowerPoint</vt:lpstr>
      <vt:lpstr>Prezentace aplikace PowerPoint</vt:lpstr>
      <vt:lpstr>Kulturní  podmíněnost  krásy</vt:lpstr>
      <vt:lpstr>Současnost</vt:lpstr>
      <vt:lpstr>Čím je podmíněná atraktivita žen?</vt:lpstr>
      <vt:lpstr>Čím je podmíněná atraktivita mužů?</vt:lpstr>
      <vt:lpstr>Výsledky DP – výzkum 2013/2014</vt:lpstr>
      <vt:lpstr>Ideální vs. aktuální hmotnost </vt:lpstr>
      <vt:lpstr>Ideální vs. aktuální hmotnost </vt:lpstr>
      <vt:lpstr>Prezentace aplikace PowerPoint</vt:lpstr>
      <vt:lpstr>Držení diety</vt:lpstr>
      <vt:lpstr>Stravovací zvyklosti</vt:lpstr>
      <vt:lpstr>Stravovací zvyklosti</vt:lpstr>
      <vt:lpstr>Stravovací zvyklosti</vt:lpstr>
      <vt:lpstr>Závěr</vt:lpstr>
      <vt:lpstr>Poruchy Příjmu Potravy</vt:lpstr>
      <vt:lpstr>PPP – prevalence v USA</vt:lpstr>
      <vt:lpstr>Diagnostika – MA – MKN–10 (2006)</vt:lpstr>
      <vt:lpstr>Mentální anorexie</vt:lpstr>
      <vt:lpstr>Diagnostika – MB – MKN–10 (2006)</vt:lpstr>
      <vt:lpstr>Mentální bulimie</vt:lpstr>
      <vt:lpstr>Diagnostika - PPP–DSM-5</vt:lpstr>
      <vt:lpstr>Atypické formy MA a MB</vt:lpstr>
      <vt:lpstr>Atypické formy MA a MB</vt:lpstr>
      <vt:lpstr>Psychogenní přejídání – MKN-10</vt:lpstr>
      <vt:lpstr>Psychogenní přejídání – DSM 5</vt:lpstr>
      <vt:lpstr>Psychogenní přejídání</vt:lpstr>
      <vt:lpstr>Syndrom nočního přejídání</vt:lpstr>
      <vt:lpstr>Adonisův komplex –DSM 5  (bigorexie, svalová dysmorfofobie)</vt:lpstr>
      <vt:lpstr>Diagnózy nezahrnuté do MKN -10</vt:lpstr>
      <vt:lpstr>Možnosti léčby PPP</vt:lpstr>
      <vt:lpstr>Možnosti léčby PPP</vt:lpstr>
      <vt:lpstr>Prezentace aplikace PowerPoint</vt:lpstr>
    </vt:vector>
  </TitlesOfParts>
  <Company>Sylva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 IMAGE</dc:title>
  <dc:creator>Sylva</dc:creator>
  <cp:lastModifiedBy>Sylva Šmídová</cp:lastModifiedBy>
  <cp:revision>102</cp:revision>
  <dcterms:created xsi:type="dcterms:W3CDTF">2008-12-08T19:23:44Z</dcterms:created>
  <dcterms:modified xsi:type="dcterms:W3CDTF">2019-03-08T20:23:13Z</dcterms:modified>
</cp:coreProperties>
</file>