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311" r:id="rId3"/>
    <p:sldId id="312" r:id="rId4"/>
    <p:sldId id="313" r:id="rId5"/>
    <p:sldId id="31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422" r:id="rId17"/>
    <p:sldId id="423" r:id="rId18"/>
    <p:sldId id="424" r:id="rId19"/>
    <p:sldId id="425" r:id="rId20"/>
    <p:sldId id="426" r:id="rId21"/>
    <p:sldId id="428" r:id="rId22"/>
    <p:sldId id="429" r:id="rId23"/>
    <p:sldId id="436" r:id="rId24"/>
    <p:sldId id="437" r:id="rId25"/>
    <p:sldId id="438" r:id="rId26"/>
    <p:sldId id="432" r:id="rId27"/>
    <p:sldId id="433" r:id="rId28"/>
    <p:sldId id="435" r:id="rId29"/>
    <p:sldId id="434" r:id="rId30"/>
    <p:sldId id="377" r:id="rId31"/>
    <p:sldId id="380" r:id="rId32"/>
    <p:sldId id="378" r:id="rId33"/>
    <p:sldId id="379" r:id="rId34"/>
    <p:sldId id="409" r:id="rId35"/>
    <p:sldId id="382" r:id="rId36"/>
    <p:sldId id="383" r:id="rId37"/>
    <p:sldId id="410" r:id="rId38"/>
    <p:sldId id="411" r:id="rId39"/>
    <p:sldId id="412" r:id="rId40"/>
    <p:sldId id="413" r:id="rId41"/>
    <p:sldId id="420" r:id="rId42"/>
    <p:sldId id="414" r:id="rId43"/>
    <p:sldId id="415" r:id="rId44"/>
    <p:sldId id="418" r:id="rId45"/>
    <p:sldId id="419" r:id="rId46"/>
    <p:sldId id="388" r:id="rId47"/>
    <p:sldId id="392" r:id="rId48"/>
    <p:sldId id="393" r:id="rId49"/>
    <p:sldId id="394" r:id="rId50"/>
    <p:sldId id="486" r:id="rId51"/>
    <p:sldId id="487" r:id="rId52"/>
    <p:sldId id="488" r:id="rId53"/>
    <p:sldId id="489" r:id="rId54"/>
    <p:sldId id="397" r:id="rId55"/>
    <p:sldId id="396" r:id="rId56"/>
    <p:sldId id="398" r:id="rId57"/>
    <p:sldId id="399" r:id="rId58"/>
    <p:sldId id="400" r:id="rId59"/>
    <p:sldId id="402" r:id="rId60"/>
    <p:sldId id="406" r:id="rId61"/>
    <p:sldId id="404" r:id="rId62"/>
    <p:sldId id="407" r:id="rId63"/>
    <p:sldId id="264" r:id="rId64"/>
    <p:sldId id="469" r:id="rId65"/>
    <p:sldId id="340" r:id="rId66"/>
    <p:sldId id="440" r:id="rId67"/>
    <p:sldId id="442" r:id="rId68"/>
    <p:sldId id="443" r:id="rId69"/>
    <p:sldId id="444" r:id="rId70"/>
    <p:sldId id="445" r:id="rId71"/>
    <p:sldId id="446" r:id="rId72"/>
    <p:sldId id="473" r:id="rId73"/>
    <p:sldId id="447" r:id="rId74"/>
    <p:sldId id="448" r:id="rId75"/>
    <p:sldId id="474" r:id="rId76"/>
    <p:sldId id="450" r:id="rId77"/>
    <p:sldId id="475" r:id="rId78"/>
    <p:sldId id="451" r:id="rId79"/>
    <p:sldId id="479" r:id="rId80"/>
    <p:sldId id="476" r:id="rId81"/>
    <p:sldId id="477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5" r:id="rId92"/>
    <p:sldId id="466" r:id="rId93"/>
    <p:sldId id="467" r:id="rId94"/>
    <p:sldId id="354" r:id="rId95"/>
    <p:sldId id="481" r:id="rId96"/>
    <p:sldId id="482" r:id="rId97"/>
    <p:sldId id="483" r:id="rId98"/>
    <p:sldId id="480" r:id="rId9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4F4C3-3293-9A49-9740-B8382A747B3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F7A4-4D8C-8740-AD75-E03CDCC19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2EB331-EBE5-3F4C-BF13-998D18AB8C74}" type="slidenum">
              <a:rPr lang="en-GB"/>
              <a:pPr/>
              <a:t>18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4ACEEA9-AE1D-934A-A5D7-294E16F85FF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69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D423C8FA-426B-1E40-96AA-7680D9AC88E3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GB" altLang="cs-CZ" sz="1300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7715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52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B2917B-C046-4B48-9091-A403A42EC6E9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82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18088F90-1E03-BD47-99CD-DEF515E0231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GB" altLang="cs-CZ" sz="1300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841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232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539D8688-8195-364D-BCFD-A6EF59A2622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83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944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CCFB6D7-81C4-2449-80EB-A3BE997888A1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GB" altLang="cs-CZ" sz="1300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9443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239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C3A51F6-C9B2-384C-AD77-85B1694F211A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84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046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8146589B-3407-2C45-8D19-ADED5E1D2046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GB" altLang="cs-CZ" sz="1300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046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330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D3EE5E-AD40-834B-B7A2-DEA08E5AACC5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85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148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628CDD45-373C-4E4F-9275-BC37C69348D4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GB" altLang="cs-CZ" sz="1300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149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34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EAD897C-D8DC-2045-B13F-60D9CD858A72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86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70A1613D-73A8-F941-80A2-CCE0BD1A3B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GB" altLang="cs-CZ" sz="1300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251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77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8F3C68E-5E43-564E-8DC6-2AAFF9CCA59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87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EA2DFECB-62D3-0442-A089-CF0861A2E8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GB" altLang="cs-CZ" sz="1300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353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46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87AA16C-11B6-054C-8FD9-37057A2B43B1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88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6A1B6EF-2F12-FB43-AC06-DA7050FC57A7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GB" altLang="cs-CZ" sz="1300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558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622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B1C2A42-3BFD-0840-9D04-68195B2548B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89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660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92A5AB5F-5AC4-E84D-B04B-CDFEC6986E9E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GB" altLang="cs-CZ" sz="1300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661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73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46EC054E-7DA2-6C4B-AFAC-C2D69E390FFD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90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763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F1D0F4B5-7D8B-F442-AF2A-7DADAE9C25EC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GB" altLang="cs-CZ" sz="1300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763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03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76292-9B86-2145-9436-7943453501B2}" type="slidenum">
              <a:rPr lang="en-GB"/>
              <a:pPr/>
              <a:t>19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3179A-FFD1-2645-AC01-44F8F96111E3}" type="slidenum">
              <a:rPr lang="en-GB"/>
              <a:pPr/>
              <a:t>20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542308E-107F-9B41-B720-0D7A49B2AE60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/>
              <a:t>26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 sz="16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CF185-62E2-4C5D-AD1D-567E7D4987EB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46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61A7A1E7-44F2-C549-AEF1-9D28CBB68DD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33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charset="2"/>
              <a:buNone/>
            </a:pPr>
            <a:fld id="{1E51AE4D-5892-8F47-B25A-FBAA3799D65A}" type="slidenum">
              <a:rPr lang="en-GB" altLang="cs-CZ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charset="2"/>
                <a:buNone/>
              </a:pPr>
              <a:t>33</a:t>
            </a:fld>
            <a:endParaRPr lang="en-GB" altLang="cs-CZ" sz="1300"/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37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>
              <a:lnSpc>
                <a:spcPct val="5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cs-CZ" altLang="cs-CZ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6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52024F1-C1EC-604A-8CE7-B98B4A5FA390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EE694866-87E6-F04A-99C9-290DCE464ABA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44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8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245838F2-F8E0-7C45-AF2C-F37FBE8EC3A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12504E7-5FA3-CF4D-A1BA-D116BE2ED62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52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3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299A4E2-C799-E54C-B758-5E2318053E5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60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95325"/>
            <a:ext cx="6088063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4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8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1" cy="496757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44">
              <a:defRPr/>
            </a:lvl2pPr>
            <a:lvl3pPr indent="914489">
              <a:defRPr/>
            </a:lvl3pPr>
            <a:lvl4pPr indent="1371734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0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80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5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8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932-E3BC-4870-8F91-92C6AC9049EF}" type="datetimeFigureOut">
              <a:rPr lang="cs-CZ" smtClean="0"/>
              <a:pPr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D438-A1B6-467D-8718-86DAA8D51C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verejne/dokumenty/zprava-o-zdravi-obyvatel-ceske-republiky2014-_9420_3016_5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sites/default/files/scientific_output/files/main_documents/1462.pdf" TargetMode="External"/><Relationship Id="rId2" Type="http://schemas.openxmlformats.org/officeDocument/2006/relationships/hyperlink" Target="http://www.efsa.europa.eu/en/efsajournal/pub/10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clanek/vyzivova-a-zdravotni-tvrzeni.aspx?q=Y2hudW09NA==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png"/><Relationship Id="rId5" Type="http://schemas.openxmlformats.org/officeDocument/2006/relationships/image" Target="../media/image66.emf"/><Relationship Id="rId4" Type="http://schemas.openxmlformats.org/officeDocument/2006/relationships/oleObject" Target="../embeddings/oleObject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10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11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net.cz/slozka/?jmeno=Zdravotn%C3%AD+tvrzen%C3%AD&amp;id=857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12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VÝŽIVA DOSPĚLÝCH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ZPRÁVA O </a:t>
            </a:r>
            <a:r>
              <a:rPr lang="cs-CZ" dirty="0" smtClean="0"/>
              <a:t>ZDRAVÍ OBYVATEL ČESKÉ REPUBLIKY 2014: </a:t>
            </a:r>
            <a:r>
              <a:rPr lang="cs-CZ" dirty="0">
                <a:hlinkClick r:id="rId2"/>
              </a:rPr>
              <a:t>http://www.mzcr.cz/verejne/dokumenty/zprava-o-zdravi-obyvatel-ceske-republiky2014-_</a:t>
            </a:r>
            <a:r>
              <a:rPr lang="cs-CZ" dirty="0" smtClean="0">
                <a:hlinkClick r:id="rId2"/>
              </a:rPr>
              <a:t>9420_3016_5.html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6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CELKOVÁ POTŘEBA </a:t>
            </a:r>
            <a:r>
              <a:rPr lang="cs-CZ" altLang="cs-CZ" cap="none" dirty="0" smtClean="0">
                <a:ea typeface="MS PGothic" charset="-128"/>
              </a:rPr>
              <a:t>ENERGIE (dle DACH)</a:t>
            </a:r>
            <a:r>
              <a:rPr lang="cs-CZ" altLang="cs-CZ" cap="none" dirty="0">
                <a:ea typeface="MS PGothic" charset="-128"/>
              </a:rPr>
              <a:t/>
            </a:r>
            <a:br>
              <a:rPr lang="cs-CZ" altLang="cs-CZ" cap="none" dirty="0">
                <a:ea typeface="MS PGothic" charset="-128"/>
              </a:rPr>
            </a:br>
            <a:r>
              <a:rPr lang="cs-CZ" altLang="cs-CZ" sz="1270" dirty="0">
                <a:ea typeface="MS PGothic" charset="-128"/>
              </a:rPr>
              <a:t>CEP = CELKOVÝ ENERGETICKÝ PŘÍJEM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>
                <a:ea typeface="MS PGothic" charset="-128"/>
              </a:rPr>
              <a:t>Sacharidy: více než 50 % CEP z plnohodnotné stravy</a:t>
            </a:r>
          </a:p>
          <a:p>
            <a:r>
              <a:rPr lang="cs-CZ" altLang="cs-CZ" dirty="0">
                <a:ea typeface="MS PGothic" charset="-128"/>
              </a:rPr>
              <a:t>Tuky: 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0-3 měsíce: 45-50 %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4-11 měsíců: 35-45 %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1-3 roky: 30-40 %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4-14 let: 30-35 %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starší 14 let: 30 %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těhotné (od 4</a:t>
            </a:r>
            <a:r>
              <a:rPr lang="cs-CZ" altLang="cs-CZ" dirty="0" smtClean="0">
                <a:ea typeface="MS PGothic" charset="-128"/>
              </a:rPr>
              <a:t>. měsíce</a:t>
            </a:r>
            <a:r>
              <a:rPr lang="cs-CZ" altLang="cs-CZ" dirty="0">
                <a:ea typeface="MS PGothic" charset="-128"/>
              </a:rPr>
              <a:t>) a kojící: 30-35 % CEP</a:t>
            </a:r>
          </a:p>
          <a:p>
            <a:r>
              <a:rPr lang="cs-CZ" altLang="cs-CZ" dirty="0">
                <a:ea typeface="MS PGothic" charset="-128"/>
              </a:rPr>
              <a:t>Bílkoviny: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kojenci: 1. měsíc 2,7 g bílkovin/kg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až 11.měsíc 1,1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1-3 roky 1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 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4-14 let 0,9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(a muži ve věku 15-18 let)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starší 0,8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BÍLKOVINY, SACHARIDY, TUKY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447" indent="-279395">
              <a:lnSpc>
                <a:spcPct val="104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Hmotnostní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B:T:S = 1:1:4</a:t>
            </a:r>
          </a:p>
          <a:p>
            <a:pPr marL="374447" indent="-279395">
              <a:lnSpc>
                <a:spcPct val="104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: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17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tuky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37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sacharidy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17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alkohol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29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vláknina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8,4 kJ</a:t>
            </a:r>
          </a:p>
        </p:txBody>
      </p:sp>
    </p:spTree>
    <p:extLst>
      <p:ext uri="{BB962C8B-B14F-4D97-AF65-F5344CB8AC3E}">
        <p14:creationId xmlns:p14="http://schemas.microsoft.com/office/powerpoint/2010/main" val="1240223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32979"/>
              </p:ext>
            </p:extLst>
          </p:nvPr>
        </p:nvGraphicFramePr>
        <p:xfrm>
          <a:off x="801591" y="331607"/>
          <a:ext cx="7251162" cy="6191212"/>
        </p:xfrm>
        <a:graphic>
          <a:graphicData uri="http://schemas.openxmlformats.org/drawingml/2006/table">
            <a:tbl>
              <a:tblPr/>
              <a:tblGrid>
                <a:gridCol w="72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SACHARIDŮ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39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: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49 g/100 g, sója: 12 g/100 g, arašídy: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ořechy kešu: 27 g/100 g, semena slunečnicová: 20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67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5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česnek: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banány: 22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96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suchá: 79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neloupaná, suchá: 73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dušená: 32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kroupy ječné: 68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 56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chléb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pšenično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–žitný: 50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suché: 74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vařené: 23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90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57" y="3541926"/>
            <a:ext cx="3003175" cy="29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>
                <a:ea typeface="MS PGothic" charset="-128"/>
              </a:rPr>
              <a:t>Rozdělení sacharidů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jednoduché sacharidy/cukry (mono- a di-)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polysacharidy (škrob, vláknina)</a:t>
            </a:r>
          </a:p>
          <a:p>
            <a:r>
              <a:rPr lang="cs-CZ" altLang="cs-CZ">
                <a:ea typeface="MS PGothic" charset="-128"/>
              </a:rPr>
              <a:t>Doporučená potřeba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celkové sacharidy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cukry – přirozené versus přidané</a:t>
            </a:r>
          </a:p>
          <a:p>
            <a:r>
              <a:rPr lang="cs-CZ" altLang="cs-CZ">
                <a:ea typeface="MS PGothic" charset="-128"/>
              </a:rPr>
              <a:t>Vláknina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funkce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potřeba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zdroje</a:t>
            </a:r>
          </a:p>
          <a:p>
            <a:r>
              <a:rPr lang="cs-CZ" altLang="cs-CZ">
                <a:ea typeface="MS PGothic" charset="-128"/>
              </a:rPr>
              <a:t>Glykemický index a nálož</a:t>
            </a:r>
          </a:p>
        </p:txBody>
      </p:sp>
    </p:spTree>
    <p:extLst>
      <p:ext uri="{BB962C8B-B14F-4D97-AF65-F5344CB8AC3E}">
        <p14:creationId xmlns:p14="http://schemas.microsoft.com/office/powerpoint/2010/main" val="981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Rozdělení sacharidů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6136335"/>
              </p:ext>
            </p:extLst>
          </p:nvPr>
        </p:nvGraphicFramePr>
        <p:xfrm>
          <a:off x="1715912" y="1535201"/>
          <a:ext cx="7752924" cy="4314394"/>
        </p:xfrm>
        <a:graphic>
          <a:graphicData uri="http://schemas.openxmlformats.org/drawingml/2006/table">
            <a:tbl>
              <a:tblPr/>
              <a:tblGrid>
                <a:gridCol w="128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Dělení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Zástupci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Potravinové zdroje (příklady)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Produkty štěpení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563">
                <a:tc rowSpan="4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Jednoduché sacharidy (cukry)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Monosacharidy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Fruktóza,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Hrozny vinné révy, 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Med, ovoce, kukuřice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Fruktóza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3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Disacharidy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Maltóza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sladový cukr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(uvolňuje se ze škrobu při klíčení ječmene)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Sacharóza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řepný cukr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Glukóza, fruktóza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mléčný cukr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Glukóza,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56">
                <a:tc rowSpan="2" gridSpan="2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Polysacharidy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Škrob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luštěniny, brambory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56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Vláknina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Zelenina, ovoce, luštěniny, obiloviny, ořechy,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Acetát, propionát, butyrát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81" name="TextovéPole 4"/>
          <p:cNvSpPr txBox="1">
            <a:spLocks noChangeArrowheads="1"/>
          </p:cNvSpPr>
          <p:nvPr/>
        </p:nvSpPr>
        <p:spPr bwMode="auto">
          <a:xfrm>
            <a:off x="2111103" y="6041435"/>
            <a:ext cx="5486976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33"/>
              <a:t>Pozn.: glukóza = hroznový cukr, fruktóza = ovocný cukr</a:t>
            </a:r>
          </a:p>
        </p:txBody>
      </p:sp>
    </p:spTree>
    <p:extLst>
      <p:ext uri="{BB962C8B-B14F-4D97-AF65-F5344CB8AC3E}">
        <p14:creationId xmlns:p14="http://schemas.microsoft.com/office/powerpoint/2010/main" val="12205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000" dirty="0">
                <a:ea typeface="MS PGothic" charset="-128"/>
              </a:rPr>
              <a:t>Rozdělení sacharidů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jednoduché sacharidy/cukry (mono- a di-)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polysacharidy (škrob, vláknina)</a:t>
            </a:r>
          </a:p>
          <a:p>
            <a:r>
              <a:rPr lang="cs-CZ" altLang="cs-CZ" sz="2000" b="1" dirty="0">
                <a:ea typeface="MS PGothic" charset="-128"/>
              </a:rPr>
              <a:t>Doporučená potřeba</a:t>
            </a:r>
            <a:r>
              <a:rPr lang="cs-CZ" altLang="cs-CZ" sz="2000" dirty="0">
                <a:ea typeface="MS PGothic" charset="-128"/>
              </a:rPr>
              <a:t/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celkové sacharidy: 260 g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cukry: 90 g (45 g přirozené versus 45 g přidané)</a:t>
            </a:r>
          </a:p>
          <a:p>
            <a:r>
              <a:rPr lang="cs-CZ" altLang="cs-CZ" sz="2000" b="1" dirty="0">
                <a:ea typeface="MS PGothic" charset="-128"/>
              </a:rPr>
              <a:t>Vláknina</a:t>
            </a:r>
            <a:r>
              <a:rPr lang="cs-CZ" altLang="cs-CZ" sz="2000" dirty="0">
                <a:ea typeface="MS PGothic" charset="-128"/>
              </a:rPr>
              <a:t/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není štěpena enzymatickým systémem gastrointestinálního traktu, je ale částečně odbourávána mikroorganismy v tlustém střevě (vznikají tak krátké mastné kyseliny, které slouží jako substrát pro sliznici tlustého střeva)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funkce: od </a:t>
            </a:r>
            <a:r>
              <a:rPr lang="cs-CZ" altLang="cs-CZ" sz="2000" dirty="0" err="1">
                <a:ea typeface="MS PGothic" charset="-128"/>
              </a:rPr>
              <a:t>d.ú</a:t>
            </a:r>
            <a:r>
              <a:rPr lang="cs-CZ" altLang="cs-CZ" sz="2000" dirty="0">
                <a:ea typeface="MS PGothic" charset="-128"/>
              </a:rPr>
              <a:t>. po tlusté střevo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potřeba: přibližně 30 g/den (děti: věk + 5 g)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zdroje: obiloviny, ovoce, zelenina, 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luštěniny, ořechy</a:t>
            </a:r>
          </a:p>
          <a:p>
            <a:r>
              <a:rPr lang="cs-CZ" altLang="cs-CZ" sz="2000" dirty="0">
                <a:ea typeface="MS PGothic" charset="-128"/>
              </a:rPr>
              <a:t>Glykemický index a nálož</a:t>
            </a:r>
          </a:p>
        </p:txBody>
      </p:sp>
    </p:spTree>
    <p:extLst>
      <p:ext uri="{BB962C8B-B14F-4D97-AF65-F5344CB8AC3E}">
        <p14:creationId xmlns:p14="http://schemas.microsoft.com/office/powerpoint/2010/main" val="659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SACHARIDY a PŘIDANÉ CUKRY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DACH doporučení: plnohodnotná smíšená strava  by měla obsahovat omezené množství tuků a hojně sacharidů (především škrob), které by měly tvořit více než 50 % celkového energetického příjmu (CEP)</a:t>
            </a:r>
          </a:p>
          <a:p>
            <a:pPr>
              <a:buFont typeface="Arial"/>
              <a:buChar char="•"/>
            </a:pPr>
            <a:r>
              <a:rPr lang="cs-CZ" dirty="0" smtClean="0"/>
              <a:t>EFSA doporučení: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sacharidy: </a:t>
            </a:r>
            <a:r>
              <a:rPr lang="cs-CZ" dirty="0" smtClean="0"/>
              <a:t>50-55 </a:t>
            </a:r>
            <a:r>
              <a:rPr lang="cs-CZ" dirty="0"/>
              <a:t>% </a:t>
            </a:r>
            <a:r>
              <a:rPr lang="cs-CZ" dirty="0" smtClean="0"/>
              <a:t>CEP, cca 260 g/den (z toho cukry: 18 % CEP)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přidané cukry: </a:t>
            </a:r>
            <a:r>
              <a:rPr lang="cs-CZ" dirty="0" smtClean="0"/>
              <a:t>˂ 9-10 </a:t>
            </a:r>
            <a:r>
              <a:rPr lang="cs-CZ" dirty="0"/>
              <a:t>% </a:t>
            </a:r>
            <a:r>
              <a:rPr lang="cs-CZ" dirty="0" smtClean="0"/>
              <a:t>CEP (45 g/den, 9 % CEP, 2000 kcal)</a:t>
            </a:r>
            <a:br>
              <a:rPr lang="cs-CZ" dirty="0" smtClean="0"/>
            </a:br>
            <a:r>
              <a:rPr lang="cs-CZ" dirty="0" smtClean="0"/>
              <a:t>- přirozené cukry: 45 </a:t>
            </a:r>
            <a:r>
              <a:rPr lang="cs-CZ" dirty="0"/>
              <a:t>g/</a:t>
            </a:r>
            <a:r>
              <a:rPr lang="cs-CZ" dirty="0" smtClean="0"/>
              <a:t>den, </a:t>
            </a:r>
            <a:r>
              <a:rPr lang="cs-CZ" dirty="0"/>
              <a:t>9 % CEP, 2000 </a:t>
            </a:r>
            <a:r>
              <a:rPr lang="cs-CZ" dirty="0" smtClean="0"/>
              <a:t>kcal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 smtClean="0"/>
              <a:t>- </a:t>
            </a:r>
            <a:r>
              <a:rPr lang="cs-CZ" sz="1800" dirty="0"/>
              <a:t>odkaz: </a:t>
            </a:r>
            <a:r>
              <a:rPr lang="cs-CZ" sz="1800" dirty="0">
                <a:hlinkClick r:id="rId2"/>
              </a:rPr>
              <a:t>http://www.efsa.europa.eu/en/efsajournal/pub/1008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- odkaz: </a:t>
            </a:r>
            <a:r>
              <a:rPr lang="cs-CZ" sz="1800" dirty="0">
                <a:hlinkClick r:id="rId3"/>
              </a:rPr>
              <a:t>http://www.efsa.europa.eu/sites/default/files/scientific_output/files/main_documents/1462.</a:t>
            </a:r>
            <a:r>
              <a:rPr lang="cs-CZ" sz="1800" dirty="0" smtClean="0">
                <a:hlinkClick r:id="rId3"/>
              </a:rPr>
              <a:t>pdf</a:t>
            </a:r>
            <a:endParaRPr lang="cs-CZ" sz="1800" dirty="0" smtClean="0"/>
          </a:p>
          <a:p>
            <a:pPr>
              <a:buFont typeface="Arial"/>
              <a:buChar char="•"/>
            </a:pPr>
            <a:r>
              <a:rPr lang="cs-CZ" dirty="0" smtClean="0"/>
              <a:t>SPV doporučení:</a:t>
            </a:r>
            <a:br>
              <a:rPr lang="cs-CZ" dirty="0" smtClean="0"/>
            </a:br>
            <a:r>
              <a:rPr lang="cs-CZ" dirty="0" smtClean="0"/>
              <a:t>- „jednoduché </a:t>
            </a:r>
            <a:r>
              <a:rPr lang="cs-CZ" dirty="0"/>
              <a:t>cukry“: ˂10 % </a:t>
            </a:r>
            <a:r>
              <a:rPr lang="cs-CZ" dirty="0" smtClean="0"/>
              <a:t>CEP (60 g/den)</a:t>
            </a:r>
          </a:p>
        </p:txBody>
      </p:sp>
    </p:spTree>
    <p:extLst>
      <p:ext uri="{BB962C8B-B14F-4D97-AF65-F5344CB8AC3E}">
        <p14:creationId xmlns:p14="http://schemas.microsoft.com/office/powerpoint/2010/main" val="17807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50986"/>
          </a:xfrm>
        </p:spPr>
        <p:txBody>
          <a:bodyPr/>
          <a:lstStyle/>
          <a:p>
            <a:pPr algn="ctr"/>
            <a:r>
              <a:rPr lang="en-US" dirty="0" smtClean="0"/>
              <a:t>VLÁKNINA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DEFINICE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1953 (</a:t>
            </a:r>
            <a:r>
              <a:rPr lang="en-GB" dirty="0" err="1"/>
              <a:t>poprvé</a:t>
            </a:r>
            <a:r>
              <a:rPr lang="en-GB" dirty="0"/>
              <a:t>) – „</a:t>
            </a:r>
            <a:r>
              <a:rPr lang="en-GB" dirty="0" err="1"/>
              <a:t>nestravitelná</a:t>
            </a:r>
            <a:r>
              <a:rPr lang="en-GB" dirty="0"/>
              <a:t> </a:t>
            </a:r>
            <a:r>
              <a:rPr lang="en-GB" dirty="0" err="1"/>
              <a:t>složka</a:t>
            </a:r>
            <a:r>
              <a:rPr lang="en-GB" dirty="0"/>
              <a:t> </a:t>
            </a:r>
            <a:r>
              <a:rPr lang="en-GB" dirty="0" err="1"/>
              <a:t>potravy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stěnu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 (</a:t>
            </a:r>
            <a:r>
              <a:rPr lang="en-GB" dirty="0" err="1"/>
              <a:t>celulosa</a:t>
            </a:r>
            <a:r>
              <a:rPr lang="en-GB" dirty="0"/>
              <a:t>, </a:t>
            </a:r>
            <a:r>
              <a:rPr lang="en-GB" dirty="0" err="1"/>
              <a:t>hemicelulosy</a:t>
            </a:r>
            <a:r>
              <a:rPr lang="en-GB" dirty="0"/>
              <a:t>, </a:t>
            </a:r>
            <a:r>
              <a:rPr lang="en-GB" dirty="0" smtClean="0"/>
              <a:t>lignin</a:t>
            </a:r>
            <a:r>
              <a:rPr lang="cs-CZ" dirty="0" smtClean="0"/>
              <a:t>)</a:t>
            </a:r>
            <a:r>
              <a:rPr lang="en-GB" altLang="en-GB" dirty="0" smtClean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1972 - „...</a:t>
            </a:r>
            <a:r>
              <a:rPr lang="en-GB" dirty="0" err="1"/>
              <a:t>zbytky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buněčných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štěpeny</a:t>
            </a:r>
            <a:r>
              <a:rPr lang="en-GB" dirty="0"/>
              <a:t> </a:t>
            </a:r>
            <a:r>
              <a:rPr lang="en-GB" dirty="0" err="1"/>
              <a:t>trávícími</a:t>
            </a:r>
            <a:r>
              <a:rPr lang="en-GB" dirty="0"/>
              <a:t> </a:t>
            </a:r>
            <a:r>
              <a:rPr lang="en-GB" dirty="0" err="1"/>
              <a:t>enzymy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altLang="en-GB" dirty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1976 - „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nestravitelné</a:t>
            </a:r>
            <a:r>
              <a:rPr lang="en-GB" dirty="0"/>
              <a:t> </a:t>
            </a:r>
            <a:r>
              <a:rPr lang="en-GB" dirty="0" err="1"/>
              <a:t>polysacharidy</a:t>
            </a:r>
            <a:r>
              <a:rPr lang="en-GB" dirty="0"/>
              <a:t>, </a:t>
            </a:r>
            <a:r>
              <a:rPr lang="en-GB" dirty="0" err="1"/>
              <a:t>nejenom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altLang="en-GB" dirty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851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2799" cy="829527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rozpustnost</a:t>
            </a:r>
            <a:r>
              <a:rPr lang="en-GB" dirty="0"/>
              <a:t> X </a:t>
            </a:r>
            <a:r>
              <a:rPr lang="en-GB" dirty="0" err="1"/>
              <a:t>nerozpustnost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01" y="1409909"/>
            <a:ext cx="10972799" cy="4471669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1980 –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vlákniny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nerozpustnou</a:t>
            </a:r>
            <a:r>
              <a:rPr lang="en-GB" sz="2600" dirty="0"/>
              <a:t> (</a:t>
            </a:r>
            <a:r>
              <a:rPr lang="en-GB" sz="2600" dirty="0" err="1"/>
              <a:t>odolná</a:t>
            </a:r>
            <a:r>
              <a:rPr lang="en-GB" sz="2600" dirty="0"/>
              <a:t> </a:t>
            </a:r>
            <a:r>
              <a:rPr lang="en-GB" sz="2600" dirty="0" err="1"/>
              <a:t>fermentaci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) a </a:t>
            </a:r>
            <a:r>
              <a:rPr lang="en-GB" sz="2600" dirty="0" err="1"/>
              <a:t>rozpustnou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dirty="0"/>
              <a:t>	</a:t>
            </a:r>
            <a:r>
              <a:rPr lang="en-GB" sz="2000" dirty="0"/>
              <a:t>NEROZPUTNÁ (</a:t>
            </a:r>
            <a:r>
              <a:rPr lang="en-GB" sz="2000" dirty="0" err="1"/>
              <a:t>celulosa</a:t>
            </a:r>
            <a:r>
              <a:rPr lang="en-GB" sz="2000" dirty="0"/>
              <a:t>, lignin)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porporují</a:t>
            </a:r>
            <a:r>
              <a:rPr lang="en-GB" sz="2000" dirty="0"/>
              <a:t> </a:t>
            </a:r>
            <a:r>
              <a:rPr lang="en-GB" sz="2000" dirty="0" err="1"/>
              <a:t>peristaltiku</a:t>
            </a:r>
            <a:r>
              <a:rPr lang="en-GB" sz="2000" dirty="0"/>
              <a:t> </a:t>
            </a:r>
            <a:r>
              <a:rPr lang="en-GB" sz="2000" dirty="0" err="1"/>
              <a:t>střev</a:t>
            </a:r>
            <a:r>
              <a:rPr lang="en-GB" sz="2000" dirty="0"/>
              <a:t>, </a:t>
            </a:r>
            <a:r>
              <a:rPr lang="en-GB" sz="2000" dirty="0" err="1"/>
              <a:t>urychlují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průchod</a:t>
            </a:r>
            <a:r>
              <a:rPr lang="en-GB" sz="2000" dirty="0"/>
              <a:t> </a:t>
            </a:r>
            <a:r>
              <a:rPr lang="en-GB" sz="2000" dirty="0" err="1" smtClean="0"/>
              <a:t>tr</a:t>
            </a:r>
            <a:r>
              <a:rPr lang="cs-CZ" sz="2000" dirty="0" smtClean="0"/>
              <a:t>á</a:t>
            </a:r>
            <a:r>
              <a:rPr lang="en-GB" sz="2000" dirty="0" err="1" smtClean="0"/>
              <a:t>veniny</a:t>
            </a:r>
            <a:r>
              <a:rPr lang="en-GB" sz="2000" dirty="0" smtClean="0"/>
              <a:t> </a:t>
            </a:r>
            <a:r>
              <a:rPr lang="en-GB" sz="2000" dirty="0" err="1"/>
              <a:t>střevem</a:t>
            </a:r>
            <a:r>
              <a:rPr lang="en-GB" sz="2000" dirty="0"/>
              <a:t> a </a:t>
            </a:r>
            <a:r>
              <a:rPr lang="en-GB" sz="2000" dirty="0" err="1"/>
              <a:t>zvětšují</a:t>
            </a:r>
            <a:r>
              <a:rPr lang="en-GB" sz="2000" dirty="0"/>
              <a:t> </a:t>
            </a:r>
            <a:r>
              <a:rPr lang="en-GB" sz="2000" dirty="0" err="1" smtClean="0"/>
              <a:t>obje</a:t>
            </a:r>
            <a:r>
              <a:rPr lang="cs-CZ" sz="2000" dirty="0" smtClean="0"/>
              <a:t>m </a:t>
            </a:r>
            <a:r>
              <a:rPr lang="en-GB" sz="2000" dirty="0" err="1" smtClean="0"/>
              <a:t>stolice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ROZPUSTNÁ  (</a:t>
            </a:r>
            <a:r>
              <a:rPr lang="en-GB" sz="2000" dirty="0" err="1"/>
              <a:t>pektiny</a:t>
            </a:r>
            <a:r>
              <a:rPr lang="en-GB" sz="2000" dirty="0"/>
              <a:t>, beta-</a:t>
            </a:r>
            <a:r>
              <a:rPr lang="en-GB" sz="2000" dirty="0" err="1"/>
              <a:t>glukany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vytváří</a:t>
            </a:r>
            <a:r>
              <a:rPr lang="en-GB" sz="2000" dirty="0"/>
              <a:t> v </a:t>
            </a:r>
            <a:r>
              <a:rPr lang="en-GB" sz="2000" dirty="0" err="1"/>
              <a:t>tenkém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 </a:t>
            </a:r>
            <a:r>
              <a:rPr lang="en-GB" sz="2000" dirty="0" err="1"/>
              <a:t>gelovité</a:t>
            </a:r>
            <a:r>
              <a:rPr lang="en-GB" sz="2000" dirty="0"/>
              <a:t> (</a:t>
            </a:r>
            <a:r>
              <a:rPr lang="en-GB" sz="2000" dirty="0" err="1"/>
              <a:t>rosolovité</a:t>
            </a:r>
            <a:r>
              <a:rPr lang="en-GB" sz="2000" dirty="0"/>
              <a:t>) </a:t>
            </a:r>
            <a:r>
              <a:rPr lang="en-GB" sz="2000" dirty="0" err="1" smtClean="0"/>
              <a:t>prostředí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snižují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glukosy</a:t>
            </a:r>
            <a:r>
              <a:rPr lang="en-GB" sz="2000" dirty="0"/>
              <a:t> a </a:t>
            </a:r>
            <a:r>
              <a:rPr lang="en-GB" sz="2000" dirty="0" smtClean="0"/>
              <a:t>	</a:t>
            </a:r>
            <a:r>
              <a:rPr lang="en-GB" sz="2000" dirty="0" err="1" smtClean="0"/>
              <a:t>mastných</a:t>
            </a:r>
            <a:r>
              <a:rPr lang="en-GB" sz="2000" dirty="0" smtClean="0"/>
              <a:t> </a:t>
            </a:r>
            <a:r>
              <a:rPr lang="en-GB" sz="2000" dirty="0" err="1"/>
              <a:t>kyselin</a:t>
            </a:r>
            <a:r>
              <a:rPr lang="en-GB" sz="2000" dirty="0"/>
              <a:t> </a:t>
            </a:r>
            <a:r>
              <a:rPr lang="en-GB" sz="2000" dirty="0" err="1"/>
              <a:t>přes</a:t>
            </a:r>
            <a:r>
              <a:rPr lang="en-GB" sz="2000" dirty="0"/>
              <a:t> </a:t>
            </a:r>
            <a:r>
              <a:rPr lang="en-GB" sz="2000" dirty="0" err="1"/>
              <a:t>střevní</a:t>
            </a:r>
            <a:r>
              <a:rPr lang="en-GB" sz="2000" dirty="0"/>
              <a:t> </a:t>
            </a:r>
            <a:r>
              <a:rPr lang="en-GB" sz="2000" dirty="0" err="1"/>
              <a:t>stěnu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1998 – WHO </a:t>
            </a:r>
            <a:r>
              <a:rPr lang="en-GB" sz="2600" dirty="0" err="1"/>
              <a:t>doporučila</a:t>
            </a:r>
            <a:r>
              <a:rPr lang="en-GB" sz="2600" dirty="0"/>
              <a:t> </a:t>
            </a:r>
            <a:r>
              <a:rPr lang="en-GB" sz="2600" dirty="0" err="1"/>
              <a:t>nečlenit</a:t>
            </a:r>
            <a:r>
              <a:rPr lang="en-GB" sz="2600" dirty="0"/>
              <a:t> </a:t>
            </a:r>
            <a:r>
              <a:rPr lang="en-GB" sz="2600" dirty="0" err="1"/>
              <a:t>vlákninu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rozpustnou</a:t>
            </a:r>
            <a:r>
              <a:rPr lang="en-GB" sz="2600" dirty="0"/>
              <a:t> a </a:t>
            </a:r>
            <a:r>
              <a:rPr lang="en-GB" sz="2600" dirty="0" err="1"/>
              <a:t>nerozpustnou</a:t>
            </a:r>
            <a:r>
              <a:rPr lang="en-GB" sz="2600" dirty="0"/>
              <a:t>, </a:t>
            </a:r>
            <a:r>
              <a:rPr lang="en-GB" sz="2600" dirty="0" err="1"/>
              <a:t>protože</a:t>
            </a:r>
            <a:r>
              <a:rPr lang="en-GB" sz="2600" dirty="0"/>
              <a:t>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platí</a:t>
            </a:r>
            <a:r>
              <a:rPr lang="en-GB" sz="2600" dirty="0"/>
              <a:t> </a:t>
            </a:r>
            <a:r>
              <a:rPr lang="en-GB" sz="2600" dirty="0" err="1"/>
              <a:t>jen</a:t>
            </a:r>
            <a:r>
              <a:rPr lang="en-GB" sz="2600" dirty="0"/>
              <a:t> pro </a:t>
            </a:r>
            <a:r>
              <a:rPr lang="en-GB" sz="2600" dirty="0" err="1"/>
              <a:t>některé</a:t>
            </a:r>
            <a:r>
              <a:rPr lang="en-GB" sz="2600" dirty="0"/>
              <a:t> </a:t>
            </a:r>
            <a:r>
              <a:rPr lang="en-GB" sz="2600" dirty="0" err="1"/>
              <a:t>ze</a:t>
            </a:r>
            <a:r>
              <a:rPr lang="en-GB" sz="2600" dirty="0"/>
              <a:t> </a:t>
            </a:r>
            <a:r>
              <a:rPr lang="en-GB" sz="2600" dirty="0" err="1"/>
              <a:t>složek</a:t>
            </a:r>
            <a:r>
              <a:rPr lang="en-GB" sz="2600" dirty="0"/>
              <a:t> </a:t>
            </a:r>
            <a:r>
              <a:rPr lang="en-GB" sz="2600" dirty="0" err="1"/>
              <a:t>obou</a:t>
            </a:r>
            <a:r>
              <a:rPr lang="en-GB" sz="2600" dirty="0"/>
              <a:t> </a:t>
            </a:r>
            <a:r>
              <a:rPr lang="en-GB" sz="2600" dirty="0" err="1"/>
              <a:t>skupin</a:t>
            </a:r>
            <a:r>
              <a:rPr lang="en-GB" sz="2600" dirty="0"/>
              <a:t> (</a:t>
            </a:r>
            <a:r>
              <a:rPr lang="en-GB" sz="2600" dirty="0" err="1"/>
              <a:t>některé</a:t>
            </a:r>
            <a:r>
              <a:rPr lang="en-GB" sz="2600" dirty="0"/>
              <a:t> „</a:t>
            </a:r>
            <a:r>
              <a:rPr lang="en-GB" sz="2600" dirty="0" err="1"/>
              <a:t>nerozpustné</a:t>
            </a:r>
            <a:r>
              <a:rPr lang="en-GB" altLang="en-GB" sz="2600" dirty="0"/>
              <a:t>“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 </a:t>
            </a:r>
            <a:r>
              <a:rPr lang="en-GB" sz="2600" dirty="0" err="1"/>
              <a:t>fermentovány</a:t>
            </a:r>
            <a:r>
              <a:rPr lang="en-GB" sz="2600" dirty="0"/>
              <a:t>)</a:t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5188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cap="none" dirty="0"/>
              <a:t>ENERGETICKÁ BILANCE</a:t>
            </a:r>
            <a:endParaRPr lang="cs-CZ" cap="none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Komponenty</a:t>
            </a:r>
            <a:r>
              <a:rPr lang="en-GB" sz="2400" b="1" dirty="0"/>
              <a:t> </a:t>
            </a:r>
            <a:r>
              <a:rPr lang="en-GB" sz="2400" b="1" dirty="0" err="1"/>
              <a:t>energetick</a:t>
            </a:r>
            <a:r>
              <a:rPr lang="cs-CZ" sz="2400" b="1" dirty="0" err="1"/>
              <a:t>é</a:t>
            </a:r>
            <a:r>
              <a:rPr lang="cs-CZ" sz="2400" b="1" dirty="0"/>
              <a:t> potřeby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8000"/>
                </a:solidFill>
              </a:rPr>
              <a:t>	</a:t>
            </a: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cs-CZ" sz="2400" dirty="0">
                <a:solidFill>
                  <a:srgbClr val="000000"/>
                </a:solidFill>
              </a:rPr>
              <a:t>bazální metabolismus, výdej energie na svalovou práci, </a:t>
            </a:r>
            <a:r>
              <a:rPr lang="cs-CZ" sz="2400" dirty="0" err="1">
                <a:solidFill>
                  <a:srgbClr val="000000"/>
                </a:solidFill>
              </a:rPr>
              <a:t>postprandiální</a:t>
            </a:r>
            <a:r>
              <a:rPr lang="cs-CZ" sz="2400" dirty="0">
                <a:solidFill>
                  <a:srgbClr val="000000"/>
                </a:solidFill>
              </a:rPr>
              <a:t> termogeneze, potřeby pro růst, těhotenství a laktaci</a:t>
            </a:r>
            <a:endParaRPr lang="en-GB" sz="24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Bazální</a:t>
            </a:r>
            <a:r>
              <a:rPr lang="cs-CZ" sz="2400" b="1" dirty="0"/>
              <a:t> metabolismus</a:t>
            </a:r>
            <a:r>
              <a:rPr lang="en-GB" sz="2400" b="1" dirty="0"/>
              <a:t> (BM)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tvorba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tepla</a:t>
            </a:r>
            <a:r>
              <a:rPr lang="en-GB" sz="2400" dirty="0">
                <a:solidFill>
                  <a:srgbClr val="000000"/>
                </a:solidFill>
              </a:rPr>
              <a:t>: 60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BM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udržování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základních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životních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funkcí</a:t>
            </a:r>
            <a:r>
              <a:rPr lang="en-GB" sz="2400" dirty="0">
                <a:solidFill>
                  <a:srgbClr val="000000"/>
                </a:solidFill>
              </a:rPr>
              <a:t>: 40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normální</a:t>
            </a:r>
            <a:r>
              <a:rPr lang="en-GB" sz="2400" dirty="0">
                <a:solidFill>
                  <a:srgbClr val="000000"/>
                </a:solidFill>
              </a:rPr>
              <a:t> populace: BM = 60-70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CEP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Faktory</a:t>
            </a:r>
            <a:r>
              <a:rPr lang="en-GB" sz="2400" b="1" dirty="0"/>
              <a:t> </a:t>
            </a:r>
            <a:r>
              <a:rPr lang="en-GB" sz="2400" b="1" dirty="0" err="1"/>
              <a:t>ovlivňující</a:t>
            </a:r>
            <a:r>
              <a:rPr lang="en-GB" sz="2400" b="1" dirty="0"/>
              <a:t> BM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věk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pohlaví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výška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růst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fyzická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aktivita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stavba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těla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stres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okolí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hladovění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malnutrice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hormon</a:t>
            </a:r>
            <a:r>
              <a:rPr lang="cs-CZ" sz="2400" dirty="0" err="1">
                <a:solidFill>
                  <a:srgbClr val="000000"/>
                </a:solidFill>
              </a:rPr>
              <a:t>y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definice</a:t>
            </a:r>
            <a:r>
              <a:rPr lang="en-GB" dirty="0"/>
              <a:t>...???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Navíc</a:t>
            </a:r>
            <a:r>
              <a:rPr lang="en-GB" sz="2600" dirty="0"/>
              <a:t>:</a:t>
            </a:r>
            <a:br>
              <a:rPr lang="en-GB" sz="2600" dirty="0"/>
            </a:br>
            <a:r>
              <a:rPr lang="en-GB" sz="2600" dirty="0"/>
              <a:t>= </a:t>
            </a:r>
            <a:r>
              <a:rPr lang="en-GB" sz="2600" dirty="0" err="1"/>
              <a:t>rozpustnost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vodě</a:t>
            </a:r>
            <a:r>
              <a:rPr lang="en-GB" sz="2600" dirty="0"/>
              <a:t> </a:t>
            </a:r>
            <a:r>
              <a:rPr lang="en-GB" sz="2600" dirty="0" err="1"/>
              <a:t>předem</a:t>
            </a:r>
            <a:r>
              <a:rPr lang="en-GB" sz="2600" dirty="0"/>
              <a:t> </a:t>
            </a:r>
            <a:r>
              <a:rPr lang="en-GB" sz="2600" dirty="0" err="1"/>
              <a:t>neurčuje</a:t>
            </a:r>
            <a:r>
              <a:rPr lang="en-GB" sz="2600" dirty="0"/>
              <a:t> </a:t>
            </a:r>
            <a:r>
              <a:rPr lang="en-GB" sz="2600" dirty="0" err="1"/>
              <a:t>fyziologický</a:t>
            </a:r>
            <a:r>
              <a:rPr lang="en-GB" sz="2600" dirty="0"/>
              <a:t> </a:t>
            </a:r>
            <a:r>
              <a:rPr lang="en-GB" sz="2600" dirty="0" err="1"/>
              <a:t>efekt</a:t>
            </a:r>
            <a:endParaRPr lang="en-GB" sz="26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Odborná</a:t>
            </a:r>
            <a:r>
              <a:rPr lang="en-GB" sz="2600" dirty="0"/>
              <a:t> </a:t>
            </a:r>
            <a:r>
              <a:rPr lang="en-GB" sz="2600" dirty="0" err="1"/>
              <a:t>shoda</a:t>
            </a:r>
            <a:r>
              <a:rPr lang="en-GB" sz="2600" dirty="0"/>
              <a:t> </a:t>
            </a:r>
            <a:r>
              <a:rPr lang="en-GB" sz="2600" dirty="0" err="1"/>
              <a:t>posledních</a:t>
            </a:r>
            <a:r>
              <a:rPr lang="en-GB" sz="2600" dirty="0"/>
              <a:t> let </a:t>
            </a:r>
            <a:br>
              <a:rPr lang="en-GB" sz="2600" dirty="0"/>
            </a:br>
            <a:r>
              <a:rPr lang="en-GB" sz="2600" dirty="0">
                <a:cs typeface="Arial" charset="0"/>
              </a:rPr>
              <a:t>→ </a:t>
            </a:r>
            <a:r>
              <a:rPr lang="en-GB" sz="2600" dirty="0" err="1">
                <a:cs typeface="Arial" charset="0"/>
              </a:rPr>
              <a:t>pojem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musí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být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vymezen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na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fyziologickém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základě</a:t>
            </a:r>
            <a:r>
              <a:rPr lang="en-GB" sz="2600" dirty="0">
                <a:cs typeface="Arial" charset="0"/>
              </a:rPr>
              <a:t>, </a:t>
            </a:r>
            <a:r>
              <a:rPr lang="en-GB" sz="2600" dirty="0" err="1">
                <a:cs typeface="Arial" charset="0"/>
              </a:rPr>
              <a:t>nikoliv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podle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metody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stanovení</a:t>
            </a:r>
            <a:r>
              <a:rPr lang="en-GB" sz="2600" dirty="0">
                <a:cs typeface="Arial" charset="0"/>
              </a:rPr>
              <a:t> (</a:t>
            </a:r>
            <a:r>
              <a:rPr lang="en-GB" sz="2600" dirty="0" err="1">
                <a:cs typeface="Arial" charset="0"/>
              </a:rPr>
              <a:t>jak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tomu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doposud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bylo</a:t>
            </a:r>
            <a:r>
              <a:rPr lang="en-GB" sz="2600" dirty="0" smtClean="0">
                <a:cs typeface="Arial" charset="0"/>
              </a:rPr>
              <a:t>)</a:t>
            </a:r>
            <a:endParaRPr lang="en-GB" sz="2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35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jedlé části rostlin nebo analogické sacharidy, které jsou odolné vůči trávení a absorpci v lidském tenkém střevě a jsou zcela nebo částečně fermentovány v tlustém střevě. Vláknina potravy zahrnuje polysacharidy, oligosacharidy, lignin a přidružené rostlinné složky. </a:t>
            </a:r>
          </a:p>
        </p:txBody>
      </p:sp>
    </p:spTree>
    <p:extLst>
      <p:ext uri="{BB962C8B-B14F-4D97-AF65-F5344CB8AC3E}">
        <p14:creationId xmlns:p14="http://schemas.microsoft.com/office/powerpoint/2010/main" val="14541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0527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FUNKCE VLÁKNINY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prevence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zubního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kazu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v </a:t>
            </a:r>
            <a:r>
              <a:rPr lang="en-GB" sz="2000" dirty="0" err="1">
                <a:solidFill>
                  <a:srgbClr val="000000"/>
                </a:solidFill>
              </a:rPr>
              <a:t>žaludku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vyvolává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pocit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sytosti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zácpě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jejím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komplikacím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divertikulóza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digesce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sacharidů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tuků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snížené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vstřebávání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minerálních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látek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žlučových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hypocholesterolemický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zpomalení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rychlosti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glukózy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snížení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strmosti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vzestupu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glykémie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vazba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vody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je </a:t>
            </a:r>
            <a:r>
              <a:rPr lang="en-GB" sz="2000" dirty="0" err="1">
                <a:solidFill>
                  <a:srgbClr val="000000"/>
                </a:solidFill>
              </a:rPr>
              <a:t>potravou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bakterie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vláknina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prebiotikum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potrava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probiotické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baktérie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které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fermentují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mastné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kyseliny</a:t>
            </a:r>
            <a:r>
              <a:rPr lang="en-GB" sz="2000" dirty="0">
                <a:solidFill>
                  <a:srgbClr val="000000"/>
                </a:solidFill>
              </a:rPr>
              <a:t> s </a:t>
            </a:r>
            <a:r>
              <a:rPr lang="en-GB" sz="2000" dirty="0" err="1">
                <a:solidFill>
                  <a:srgbClr val="000000"/>
                </a:solidFill>
              </a:rPr>
              <a:t>krátkým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řetězcem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acetát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propionát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butyrát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jež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jsou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energetickým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substrátem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enterocyty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(1gram </a:t>
            </a:r>
            <a:r>
              <a:rPr lang="en-GB" sz="2000" dirty="0" err="1">
                <a:solidFill>
                  <a:srgbClr val="000000"/>
                </a:solidFill>
              </a:rPr>
              <a:t>vlákniny</a:t>
            </a:r>
            <a:r>
              <a:rPr lang="en-GB" sz="2000" dirty="0">
                <a:solidFill>
                  <a:srgbClr val="000000"/>
                </a:solidFill>
              </a:rPr>
              <a:t> = 8,4 kJ)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současně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zvětšuje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naředí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toxické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látky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úprava</a:t>
            </a:r>
            <a:r>
              <a:rPr lang="en-GB" sz="2000" dirty="0">
                <a:solidFill>
                  <a:srgbClr val="000000"/>
                </a:solidFill>
              </a:rPr>
              <a:t> transit time (</a:t>
            </a:r>
            <a:r>
              <a:rPr lang="en-GB" sz="2000" dirty="0" err="1">
                <a:solidFill>
                  <a:srgbClr val="000000"/>
                </a:solidFill>
              </a:rPr>
              <a:t>snižuje</a:t>
            </a:r>
            <a:r>
              <a:rPr lang="en-GB" sz="2000" dirty="0">
                <a:solidFill>
                  <a:srgbClr val="000000"/>
                </a:solidFill>
              </a:rPr>
              <a:t> transit time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cap="none" dirty="0" smtClean="0">
                <a:cs typeface="ＭＳ Ｐゴシック" charset="0"/>
              </a:rPr>
              <a:t>VLÁKNINA A ZDRAVOTNÍ TVRZENÍ</a:t>
            </a:r>
            <a:endParaRPr lang="cs-CZ" dirty="0">
              <a:cs typeface="ＭＳ Ｐゴシック" charset="0"/>
            </a:endParaRP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 dirty="0">
                <a:ea typeface="MS PGothic" charset="-128"/>
              </a:rPr>
              <a:t>přispívá ke zvýšení objemu stolice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normální činnosti střev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udržení normální hladiny cholesterolu v krvi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omezení nárůstu hladiny glukózy v krvi po jídle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urychlení střevního tranzitu</a:t>
            </a:r>
            <a:endParaRPr lang="cs-CZ" altLang="cs-CZ" dirty="0">
              <a:ea typeface="MS PGothic" charset="-128"/>
            </a:endParaRPr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7647044" y="1347982"/>
            <a:ext cx="2809735" cy="1012427"/>
          </a:xfrm>
          <a:prstGeom prst="cloudCallout">
            <a:avLst>
              <a:gd name="adj1" fmla="val -115882"/>
              <a:gd name="adj2" fmla="val 179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Zrna ječmene a ovsa, pšeničné otruby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375389" y="2460217"/>
            <a:ext cx="2351767" cy="1013866"/>
          </a:xfrm>
          <a:prstGeom prst="cloudCallout">
            <a:avLst>
              <a:gd name="adj1" fmla="val -87191"/>
              <a:gd name="adj2" fmla="val -18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Žitná vláknina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8895644" y="3559178"/>
            <a:ext cx="3073846" cy="995145"/>
          </a:xfrm>
          <a:prstGeom prst="cloudCallout">
            <a:avLst>
              <a:gd name="adj1" fmla="val -71250"/>
              <a:gd name="adj2" fmla="val -2275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Guarová</a:t>
            </a:r>
            <a:r>
              <a:rPr lang="cs-CZ" sz="1633" dirty="0">
                <a:solidFill>
                  <a:schemeClr val="tx1"/>
                </a:solidFill>
              </a:rPr>
              <a:t> guma, </a:t>
            </a:r>
            <a:r>
              <a:rPr lang="cs-CZ" sz="1633" dirty="0" err="1">
                <a:solidFill>
                  <a:schemeClr val="tx1"/>
                </a:solidFill>
              </a:rPr>
              <a:t>glukomannan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 </a:t>
            </a:r>
          </a:p>
        </p:txBody>
      </p:sp>
      <p:sp>
        <p:nvSpPr>
          <p:cNvPr id="9" name="Bublinový popisek ve tvaru obláčku 8"/>
          <p:cNvSpPr/>
          <p:nvPr/>
        </p:nvSpPr>
        <p:spPr>
          <a:xfrm>
            <a:off x="6918328" y="4838596"/>
            <a:ext cx="3862562" cy="914496"/>
          </a:xfrm>
          <a:prstGeom prst="cloudCallout">
            <a:avLst>
              <a:gd name="adj1" fmla="val -66014"/>
              <a:gd name="adj2" fmla="val 2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Arabinoxylan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pektiny, rezistentní škrob </a:t>
            </a:r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6627423" y="5786394"/>
            <a:ext cx="1562565" cy="843929"/>
          </a:xfrm>
          <a:prstGeom prst="cloudCallout">
            <a:avLst>
              <a:gd name="adj1" fmla="val -82303"/>
              <a:gd name="adj2" fmla="val -921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Pšeničné otruby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VLÁKNINA A ZDRAVOTNÍ TVRZENÍ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VLÁKNINA ZE ZRN JEČMENE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  <a:p>
            <a:r>
              <a:rPr lang="cs-CZ" altLang="cs-CZ" sz="1814" dirty="0">
                <a:ea typeface="MS PGothic" charset="-128"/>
              </a:rPr>
              <a:t>VLÁKNINA ZE ZRN OVSA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  <a:p>
            <a:r>
              <a:rPr lang="cs-CZ" altLang="cs-CZ" sz="1814" dirty="0">
                <a:ea typeface="MS PGothic" charset="-128"/>
              </a:rPr>
              <a:t>ŽITNÁ VLÁKNINA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normální činnosti střev </a:t>
            </a:r>
          </a:p>
          <a:p>
            <a:r>
              <a:rPr lang="cs-CZ" altLang="cs-CZ" sz="1814" dirty="0">
                <a:ea typeface="MS PGothic" charset="-128"/>
              </a:rPr>
              <a:t>ARABINOXYLAN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Konzumace </a:t>
            </a:r>
            <a:r>
              <a:rPr lang="cs-CZ" altLang="cs-CZ" sz="1814" dirty="0" err="1">
                <a:ea typeface="MS PGothic" charset="-128"/>
              </a:rPr>
              <a:t>arabinoxylanu</a:t>
            </a:r>
            <a:r>
              <a:rPr lang="cs-CZ" altLang="cs-CZ" sz="1814" dirty="0">
                <a:ea typeface="MS PGothic" charset="-128"/>
              </a:rPr>
              <a:t> jakožto součásti jídla přispívá k omezení nárůstu hladiny glukózy v krvi po tomto jídle </a:t>
            </a:r>
          </a:p>
          <a:p>
            <a:r>
              <a:rPr lang="cs-CZ" altLang="cs-CZ" sz="1814" dirty="0">
                <a:ea typeface="MS PGothic" charset="-128"/>
              </a:rPr>
              <a:t>GUAROVÁ GUMA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hladiny cholesterolu v krvi (konzumace </a:t>
            </a:r>
            <a:r>
              <a:rPr lang="cs-CZ" altLang="cs-CZ" sz="1814" dirty="0" smtClean="0">
                <a:ea typeface="MS PGothic" charset="-128"/>
              </a:rPr>
              <a:t>10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GLUKOMANNAN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hladiny cholesterolu v krvi (</a:t>
            </a:r>
            <a:r>
              <a:rPr lang="cs-CZ" altLang="cs-CZ" sz="1814" dirty="0" smtClean="0">
                <a:ea typeface="MS PGothic" charset="-128"/>
              </a:rPr>
              <a:t>4 g/den</a:t>
            </a:r>
            <a:r>
              <a:rPr lang="cs-CZ" altLang="cs-CZ" sz="1814" dirty="0">
                <a:ea typeface="MS PGothic" charset="-128"/>
              </a:rPr>
              <a:t>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v rámci nízkoenergetické diety přispívá ke snížení hmotnosti  (</a:t>
            </a:r>
            <a:r>
              <a:rPr lang="cs-CZ" altLang="cs-CZ" sz="1814" dirty="0" smtClean="0">
                <a:ea typeface="MS PGothic" charset="-128"/>
              </a:rPr>
              <a:t>3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endParaRPr lang="cs-CZ" altLang="cs-CZ" sz="1814" dirty="0">
              <a:ea typeface="MS PGothic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4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VLÁKNINA A ZDRAVOTNÍ TVRZENÍ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BETA-GLUKANY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 (</a:t>
            </a:r>
            <a:r>
              <a:rPr lang="cs-CZ" altLang="cs-CZ" sz="1814" dirty="0" smtClean="0">
                <a:ea typeface="MS PGothic" charset="-128"/>
              </a:rPr>
              <a:t>konzumace </a:t>
            </a:r>
            <a:r>
              <a:rPr lang="cs-CZ" altLang="cs-CZ" sz="1814" dirty="0">
                <a:ea typeface="MS PGothic" charset="-128"/>
              </a:rPr>
              <a:t>3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omezení nárůstu hladiny glukózy v krvi po tomto jídle (</a:t>
            </a:r>
            <a:r>
              <a:rPr lang="cs-CZ" altLang="cs-CZ" sz="1814" dirty="0" smtClean="0">
                <a:ea typeface="MS PGothic" charset="-128"/>
              </a:rPr>
              <a:t>4 g/30 g </a:t>
            </a:r>
            <a:r>
              <a:rPr lang="cs-CZ" altLang="cs-CZ" sz="1814" dirty="0">
                <a:ea typeface="MS PGothic" charset="-128"/>
              </a:rPr>
              <a:t>sacharidů v porci) </a:t>
            </a:r>
          </a:p>
          <a:p>
            <a:r>
              <a:rPr lang="cs-CZ" altLang="cs-CZ" sz="1814" dirty="0">
                <a:ea typeface="MS PGothic" charset="-128"/>
              </a:rPr>
              <a:t>PEKTINY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(konzumace 6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Konzumace pektinů s jídlem přispívá k omezení nárůstu hladiny glukózy v krvi po tomto jídle (konzumace 10 g/den)</a:t>
            </a:r>
          </a:p>
          <a:p>
            <a:r>
              <a:rPr lang="cs-CZ" altLang="cs-CZ" sz="1814" dirty="0">
                <a:ea typeface="MS PGothic" charset="-128"/>
              </a:rPr>
              <a:t>REZISTENTNÍ ŠKROB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Nahrazení stravitelných škrobů rezistentním škrobem v jídle přispívá k omezení nárůstu hladiny glukózy v krvi po tomto jídle (nejméně 14 % celkového obsahu)</a:t>
            </a:r>
          </a:p>
          <a:p>
            <a:r>
              <a:rPr lang="cs-CZ" altLang="cs-CZ" sz="1814" dirty="0">
                <a:ea typeface="MS PGothic" charset="-128"/>
              </a:rPr>
              <a:t>VLÁKNINA Z PŠENIČNÝCH OTRUB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(konzumace 10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8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>
            <p:extLst/>
          </p:nvPr>
        </p:nvGraphicFramePr>
        <p:xfrm>
          <a:off x="1106598" y="207382"/>
          <a:ext cx="10427009" cy="649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7" r:id="rId4" imgW="9529200" imgH="7351560" progId="">
                  <p:embed/>
                </p:oleObj>
              </mc:Choice>
              <mc:Fallback>
                <p:oleObj r:id="rId4" imgW="9529200" imgH="73515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98" y="207382"/>
                        <a:ext cx="10427009" cy="6499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197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solidFill>
            <a:srgbClr val="FBE5D6"/>
          </a:solidFill>
        </p:spPr>
        <p:txBody>
          <a:bodyPr/>
          <a:lstStyle/>
          <a:p>
            <a:r>
              <a:rPr lang="en-US" dirty="0" smtClean="0"/>
              <a:t>DOPORUČENÍ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SPV: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do </a:t>
            </a:r>
            <a:r>
              <a:rPr lang="en-GB" dirty="0" smtClean="0">
                <a:solidFill>
                  <a:srgbClr val="000000"/>
                </a:solidFill>
              </a:rPr>
              <a:t>2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let 5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g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starší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děti</a:t>
            </a:r>
            <a:r>
              <a:rPr lang="en-GB" dirty="0">
                <a:solidFill>
                  <a:srgbClr val="000000"/>
                </a:solidFill>
              </a:rPr>
              <a:t> DDD = </a:t>
            </a:r>
            <a:r>
              <a:rPr lang="en-GB" dirty="0" smtClean="0">
                <a:solidFill>
                  <a:srgbClr val="000000"/>
                </a:solidFill>
              </a:rPr>
              <a:t>5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g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+ </a:t>
            </a:r>
            <a:r>
              <a:rPr lang="en-GB" dirty="0" err="1">
                <a:solidFill>
                  <a:srgbClr val="000000"/>
                </a:solidFill>
              </a:rPr>
              <a:t>věk</a:t>
            </a:r>
            <a:r>
              <a:rPr lang="en-GB" dirty="0">
                <a:solidFill>
                  <a:srgbClr val="000000"/>
                </a:solidFill>
              </a:rPr>
              <a:t> v </a:t>
            </a:r>
            <a:r>
              <a:rPr lang="en-GB" dirty="0" err="1" smtClean="0">
                <a:solidFill>
                  <a:srgbClr val="000000"/>
                </a:solidFill>
              </a:rPr>
              <a:t>letech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 30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g 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EFSA: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: 25 g/den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od 1 </a:t>
            </a:r>
            <a:r>
              <a:rPr lang="en-GB" dirty="0" err="1" smtClean="0">
                <a:solidFill>
                  <a:srgbClr val="000000"/>
                </a:solidFill>
              </a:rPr>
              <a:t>roku</a:t>
            </a:r>
            <a:r>
              <a:rPr lang="en-GB" dirty="0" smtClean="0">
                <a:solidFill>
                  <a:srgbClr val="000000"/>
                </a:solidFill>
              </a:rPr>
              <a:t>: 2 g/1 MJ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 b="1">
                <a:solidFill>
                  <a:srgbClr val="0070C0"/>
                </a:solidFill>
                <a:ea typeface="MS PGothic" charset="-128"/>
              </a:rPr>
              <a:t>VLÁKNINA </a:t>
            </a:r>
            <a:r>
              <a:rPr lang="cs-CZ" altLang="cs-CZ" sz="1814" b="1">
                <a:solidFill>
                  <a:srgbClr val="0070C0"/>
                </a:solidFill>
                <a:ea typeface="MS PGothic" charset="-128"/>
              </a:rPr>
              <a:t>- </a:t>
            </a:r>
            <a:r>
              <a:rPr lang="cs-CZ" altLang="cs-CZ" sz="1814">
                <a:ea typeface="MS PGothic" charset="-128"/>
              </a:rPr>
              <a:t>doporučená denní dávka pro dospělé: 30 g</a:t>
            </a:r>
            <a:endParaRPr lang="cs-CZ" altLang="cs-CZ" sz="1814" b="1">
              <a:solidFill>
                <a:srgbClr val="0070C0"/>
              </a:solidFill>
              <a:ea typeface="MS PGothic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3521" y="907043"/>
            <a:ext cx="184731" cy="3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cs-CZ" sz="1724">
              <a:latin typeface="Calibri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78190"/>
              </p:ext>
            </p:extLst>
          </p:nvPr>
        </p:nvGraphicFramePr>
        <p:xfrm>
          <a:off x="838200" y="1763370"/>
          <a:ext cx="7994278" cy="3371397"/>
        </p:xfrm>
        <a:graphic>
          <a:graphicData uri="http://schemas.openxmlformats.org/drawingml/2006/table">
            <a:tbl>
              <a:tblPr/>
              <a:tblGrid>
                <a:gridCol w="24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Vařená čočka (100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Maliny (100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Ovesné vločky (50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Hruška (100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Celozrnný chléb (50 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Banán, jablko (100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Chléb (50 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Brokolice, fazolky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(100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11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Vlašské ořechy (30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Mrkev (100 g porce)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Brambory (200 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202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3397956"/>
            <a:ext cx="1907661" cy="17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altLang="cs-CZ" sz="3200" dirty="0"/>
              <a:t>VÝBĚR OBILNÝCH VÝROBKŮ</a:t>
            </a:r>
            <a:br>
              <a:rPr lang="cs-CZ" altLang="cs-CZ" sz="3200" dirty="0"/>
            </a:br>
            <a:r>
              <a:rPr lang="cs-CZ" altLang="cs-CZ" sz="3200" dirty="0"/>
              <a:t> podle nutričního tvrzení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Vhodné vybírat ty, které obsahují nejméně 3 g vlákniny/100 g</a:t>
            </a:r>
          </a:p>
          <a:p>
            <a:r>
              <a:rPr lang="cs-CZ" altLang="cs-CZ" sz="2400" dirty="0"/>
              <a:t>Výrobky s obsahem vlákniny vyšší než 6 g/100 g lze podle legislativy považovat za výrobky s vysokým obsahem vlákniny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77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/>
              <a:t>VÝPOČET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/>
              <a:t>Harris-</a:t>
            </a:r>
            <a:r>
              <a:rPr lang="en-GB" sz="2800" b="1" dirty="0" err="1"/>
              <a:t>Benedictova</a:t>
            </a:r>
            <a:r>
              <a:rPr lang="en-GB" sz="2800" b="1" dirty="0"/>
              <a:t> </a:t>
            </a:r>
            <a:r>
              <a:rPr lang="en-GB" sz="2800" b="1" dirty="0" err="1"/>
              <a:t>rovnice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66,5 + 13,8H + 5,0V - 6,8R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655 + 9,6H + 1,8 V – 4,7R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Faustův</a:t>
            </a:r>
            <a:r>
              <a:rPr lang="en-GB" sz="2800" b="1" dirty="0"/>
              <a:t> </a:t>
            </a:r>
            <a:r>
              <a:rPr lang="en-GB" sz="2800" b="1" dirty="0" err="1"/>
              <a:t>vzorec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24H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23H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Hrubý</a:t>
            </a:r>
            <a:r>
              <a:rPr lang="en-GB" sz="2800" b="1" dirty="0"/>
              <a:t> </a:t>
            </a:r>
            <a:r>
              <a:rPr lang="en-GB" sz="2800" b="1" dirty="0" err="1"/>
              <a:t>odhad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BM (MJ) = 0,1H</a:t>
            </a:r>
          </a:p>
          <a:p>
            <a:pPr marL="422275" indent="-317500" eaLnBrk="1" hangingPunct="1"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000" dirty="0">
                <a:ea typeface="MS PGothic" charset="-128"/>
              </a:rPr>
              <a:t>Rozdělení sacharidů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jednoduché sacharidy/cukry (mono- a di-)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polysacharidy (škrob, vláknina)</a:t>
            </a:r>
          </a:p>
          <a:p>
            <a:r>
              <a:rPr lang="cs-CZ" altLang="cs-CZ" sz="2000" dirty="0">
                <a:ea typeface="MS PGothic" charset="-128"/>
              </a:rPr>
              <a:t>Doporučená potřeba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celkové sacharidy: 260 g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cukry: 90 g (45 g přirozené versus 45 g přidané)</a:t>
            </a:r>
          </a:p>
          <a:p>
            <a:r>
              <a:rPr lang="cs-CZ" altLang="cs-CZ" sz="2000" dirty="0">
                <a:ea typeface="MS PGothic" charset="-128"/>
              </a:rPr>
              <a:t>Vláknina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není štěpena enzymatickým systémem gastrointestinálního traktu, je ale částečně odbourávána mikroorganismy v tlustém střevě (vznikají tak krátké mastné kyseliny, které slouží jako substrát pro sliznici tlustého střeva)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funkce: od </a:t>
            </a:r>
            <a:r>
              <a:rPr lang="cs-CZ" altLang="cs-CZ" sz="2000" dirty="0" err="1">
                <a:ea typeface="MS PGothic" charset="-128"/>
              </a:rPr>
              <a:t>d.ú</a:t>
            </a:r>
            <a:r>
              <a:rPr lang="cs-CZ" altLang="cs-CZ" sz="2000" dirty="0">
                <a:ea typeface="MS PGothic" charset="-128"/>
              </a:rPr>
              <a:t>. po tlusté střevo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potřeba: přibližně 30 g/den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zdroje: obiloviny, ovoce, zelenina, 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luštěniny, ořechy</a:t>
            </a:r>
          </a:p>
          <a:p>
            <a:r>
              <a:rPr lang="cs-CZ" altLang="cs-CZ" sz="2000" b="1" dirty="0">
                <a:ea typeface="MS PGothic" charset="-128"/>
              </a:rPr>
              <a:t>Glykemický index a </a:t>
            </a:r>
            <a:r>
              <a:rPr lang="cs-CZ" altLang="cs-CZ" sz="2000" b="1" dirty="0" smtClean="0">
                <a:ea typeface="MS PGothic" charset="-128"/>
              </a:rPr>
              <a:t>nálož (viz přednáška z podzimního semestru)</a:t>
            </a:r>
            <a:endParaRPr lang="cs-CZ" altLang="cs-CZ" sz="2000" b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Tuky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Tuky a oleje versus cholesterol</a:t>
            </a:r>
          </a:p>
          <a:p>
            <a:r>
              <a:rPr lang="cs-CZ" altLang="cs-CZ" dirty="0">
                <a:ea typeface="MS PGothic" charset="-128"/>
              </a:rPr>
              <a:t>Mastné kyseliny</a:t>
            </a:r>
          </a:p>
          <a:p>
            <a:r>
              <a:rPr lang="cs-CZ" altLang="cs-CZ" dirty="0">
                <a:ea typeface="MS PGothic" charset="-128"/>
              </a:rPr>
              <a:t>Esenciální mastné kyseliny a jejich 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/>
        </p:nvGraphicFramePr>
        <p:xfrm>
          <a:off x="2111102" y="489652"/>
          <a:ext cx="7251162" cy="6083198"/>
        </p:xfrm>
        <a:graphic>
          <a:graphicData uri="http://schemas.openxmlformats.org/drawingml/2006/table">
            <a:tbl>
              <a:tblPr/>
              <a:tblGrid>
                <a:gridCol w="72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3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TUKU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0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kachna domácí, maso s kůží: 39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vepřové, krkovice bez kosti: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losos syrový: 13 g/100g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20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1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49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sezamová: 59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kokos: 66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3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 (30 % t.v s.):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 (3,5 % tuku): 3,5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polotučné: 1,5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17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6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5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65" y="2056536"/>
            <a:ext cx="1746903" cy="17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816567"/>
            <a:ext cx="1062832" cy="79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63" y="992265"/>
            <a:ext cx="656709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12" y="589023"/>
            <a:ext cx="898654" cy="7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8" y="3166894"/>
            <a:ext cx="1002345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85" y="864091"/>
            <a:ext cx="1019627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11" y="2420895"/>
            <a:ext cx="959141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75" y="3591738"/>
            <a:ext cx="898654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5" y="4634407"/>
            <a:ext cx="1036909" cy="12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5" y="5224870"/>
            <a:ext cx="950500" cy="6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5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4" y="4637288"/>
            <a:ext cx="1002345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6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98" y="979304"/>
            <a:ext cx="872732" cy="8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7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78" y="1795870"/>
            <a:ext cx="898654" cy="11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8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46" y="2122783"/>
            <a:ext cx="1140600" cy="8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9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72" y="4912357"/>
            <a:ext cx="1071472" cy="8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0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6" y="3429001"/>
            <a:ext cx="1019627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1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3" y="1988850"/>
            <a:ext cx="1036909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2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9" y="5389046"/>
            <a:ext cx="673991" cy="6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3" name="Picture 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67" y="3755915"/>
            <a:ext cx="1166522" cy="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4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52" y="4560960"/>
            <a:ext cx="1209727" cy="5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5" name="Picture 2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21" y="2206312"/>
            <a:ext cx="1097395" cy="5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6" name="Picture 2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67" y="4499033"/>
            <a:ext cx="1010986" cy="7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7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41" y="5471136"/>
            <a:ext cx="734477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8" name="Picture 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6" y="3266264"/>
            <a:ext cx="751759" cy="9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23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3040"/>
            <a:ext cx="10515600" cy="1015310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FUNKCE TUKŮ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Nejvydatnější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energie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Nositelé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nezbytných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látek</a:t>
            </a:r>
            <a:r>
              <a:rPr lang="en-GB" sz="2400" dirty="0">
                <a:solidFill>
                  <a:srgbClr val="000000"/>
                </a:solidFill>
              </a:rPr>
              <a:t> pro </a:t>
            </a:r>
            <a:r>
              <a:rPr lang="en-GB" sz="2400" dirty="0" err="1">
                <a:solidFill>
                  <a:srgbClr val="000000"/>
                </a:solidFill>
              </a:rPr>
              <a:t>lidský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organismus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esenc</a:t>
            </a:r>
            <a:r>
              <a:rPr lang="en-GB" sz="2400" dirty="0">
                <a:solidFill>
                  <a:srgbClr val="000000"/>
                </a:solidFill>
              </a:rPr>
              <a:t>. MK, </a:t>
            </a:r>
            <a:r>
              <a:rPr lang="en-GB" sz="2400" dirty="0" err="1">
                <a:solidFill>
                  <a:srgbClr val="000000"/>
                </a:solidFill>
              </a:rPr>
              <a:t>vitaminy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rozpustné</a:t>
            </a:r>
            <a:r>
              <a:rPr lang="en-GB" sz="2400" dirty="0">
                <a:solidFill>
                  <a:srgbClr val="000000"/>
                </a:solidFill>
              </a:rPr>
              <a:t> v </a:t>
            </a:r>
            <a:r>
              <a:rPr lang="en-GB" sz="2400" dirty="0" err="1">
                <a:solidFill>
                  <a:srgbClr val="000000"/>
                </a:solidFill>
              </a:rPr>
              <a:t>tucích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steroly</a:t>
            </a:r>
            <a:r>
              <a:rPr lang="en-GB" sz="2400" dirty="0">
                <a:solidFill>
                  <a:srgbClr val="000000"/>
                </a:solidFill>
              </a:rPr>
              <a:t>, …)</a:t>
            </a: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Dávají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stravě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chuti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příjemnost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žvýkání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polykání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Vyvolávají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určité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době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požití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pocit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sytosti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Vydatný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(MK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utilizované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přímo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hepatocyty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kardiomyocyty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strukturální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fosfolipidů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jejich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fluiditu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permeabilitu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funkci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membránových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receptorů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signální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transdukci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regulační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ovlivňují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aktivitu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transkripčních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faktorů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regulující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genovou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expresi</a:t>
            </a:r>
            <a:endParaRPr lang="en-GB" altLang="cs-CZ" sz="1633" dirty="0">
              <a:solidFill>
                <a:srgbClr val="000000"/>
              </a:solidFill>
              <a:ea typeface="MS PGothic" charset="-128"/>
            </a:endParaRP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PUFA (n-3 a n-6) =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syntéza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tkáňových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mediátorů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prostaglandinů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prostacyklinů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tromboxanů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leukotrienů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uplatňujících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se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procesu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srážení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krve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regulaci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smtClean="0">
                <a:solidFill>
                  <a:srgbClr val="000000"/>
                </a:solidFill>
                <a:ea typeface="MS PGothic" charset="-128"/>
              </a:rPr>
              <a:t>ton</a:t>
            </a:r>
            <a:r>
              <a:rPr lang="cs-CZ" altLang="cs-CZ" sz="1633" dirty="0" smtClean="0">
                <a:solidFill>
                  <a:srgbClr val="000000"/>
                </a:solidFill>
                <a:ea typeface="MS PGothic" charset="-128"/>
              </a:rPr>
              <a:t>u</a:t>
            </a:r>
            <a:r>
              <a:rPr lang="en-GB" altLang="cs-CZ" sz="1633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cévní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stěny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či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zánětlivé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reakci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jako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obraně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poškození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tkání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633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.: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Přísun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vysoce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nenasycených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PUFA (EPA a DHA) je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důležitý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průběhu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těhotenství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laktace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výživě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kojenců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přítomny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vysoké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koncentraci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fosfolipidech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 smtClean="0">
                <a:solidFill>
                  <a:srgbClr val="000000"/>
                </a:solidFill>
                <a:ea typeface="MS PGothic" charset="-128"/>
              </a:rPr>
              <a:t>neuronů</a:t>
            </a:r>
            <a:r>
              <a:rPr lang="cs-CZ" altLang="cs-CZ" sz="1452" i="1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smtClean="0">
                <a:solidFill>
                  <a:srgbClr val="000000"/>
                </a:solidFill>
                <a:ea typeface="MS PGothic" charset="-128"/>
              </a:rPr>
              <a:t>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mozku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retině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především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DHA)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hrají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významnou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roli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neuropsychickém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zraku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lnSpc>
                <a:spcPct val="80000"/>
              </a:lnSpc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endParaRPr lang="cs-CZ" altLang="cs-CZ" sz="1452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ROZDĚLENÍ TUKŮ</a:t>
            </a:r>
            <a:br>
              <a:rPr lang="cs-CZ" altLang="cs-CZ" cap="none">
                <a:ea typeface="MS PGothic" charset="-128"/>
              </a:rPr>
            </a:br>
            <a:r>
              <a:rPr lang="cs-CZ" altLang="cs-CZ" sz="1996">
                <a:ea typeface="MS PGothic" charset="-128"/>
              </a:rPr>
              <a:t>(ESTERY GLYCEROLU A TŘÍ MASTNÝCH KYSELIN)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Nasycené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 mastné kyseliny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krátký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řetezec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(do C4)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středně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(C6-10,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částečně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i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C12)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(C14-26)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Nenasycené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mastné kyseliny</a:t>
            </a:r>
            <a: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MUFA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monoenové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jedna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vazba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PUFA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polyenové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více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dvojných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vazeb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		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dle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polohy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methylovému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konci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řetězce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n-3/n-6</a:t>
            </a:r>
            <a:br>
              <a:rPr lang="en-GB" altLang="cs-CZ" sz="172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		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konfigurace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cis/trans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Pozn.:100násobně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vyšší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schopnost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oxidace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než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MUFA (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vznik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cytotoxických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látek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18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krátkým</a:t>
            </a:r>
            <a:r>
              <a:rPr lang="en-GB" sz="2800" u="sng" dirty="0">
                <a:solidFill>
                  <a:srgbClr val="000000"/>
                </a:solidFill>
              </a:rPr>
              <a:t> a </a:t>
            </a:r>
            <a:r>
              <a:rPr lang="en-GB" sz="2800" u="sng" dirty="0" err="1">
                <a:solidFill>
                  <a:srgbClr val="000000"/>
                </a:solidFill>
              </a:rPr>
              <a:t>středně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sz="2800" u="sng" dirty="0">
                <a:solidFill>
                  <a:srgbClr val="000000"/>
                </a:solidFill>
              </a:rPr>
              <a:t/>
            </a:r>
            <a:br>
              <a:rPr lang="en-GB" sz="2800" u="sng" dirty="0">
                <a:solidFill>
                  <a:srgbClr val="000000"/>
                </a:solidFill>
              </a:rPr>
            </a:br>
            <a:endParaRPr lang="en-GB" sz="2800" u="sng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dirty="0">
                <a:solidFill>
                  <a:srgbClr val="000000"/>
                </a:solidFill>
              </a:rPr>
              <a:t> (ale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C12 – </a:t>
            </a:r>
            <a:r>
              <a:rPr lang="en-GB" dirty="0" err="1">
                <a:solidFill>
                  <a:srgbClr val="000000"/>
                </a:solidFill>
              </a:rPr>
              <a:t>kyselina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laurová</a:t>
            </a:r>
            <a:r>
              <a:rPr lang="en-GB" dirty="0">
                <a:solidFill>
                  <a:srgbClr val="000000"/>
                </a:solidFill>
              </a:rPr>
              <a:t>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negativní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vliv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krevní</a:t>
            </a:r>
            <a:r>
              <a:rPr lang="en-GB" sz="2000" dirty="0">
                <a:solidFill>
                  <a:srgbClr val="000000"/>
                </a:solidFill>
              </a:rPr>
              <a:t> 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C14 </a:t>
            </a:r>
            <a:r>
              <a:rPr lang="en-GB" sz="2000" dirty="0" err="1">
                <a:solidFill>
                  <a:srgbClr val="000000"/>
                </a:solidFill>
              </a:rPr>
              <a:t>k.myristová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C16 </a:t>
            </a:r>
            <a:r>
              <a:rPr lang="en-GB" sz="2000" dirty="0" err="1">
                <a:solidFill>
                  <a:srgbClr val="000000"/>
                </a:solidFill>
              </a:rPr>
              <a:t>k.palmitová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nejhojněji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zastoupená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C18 </a:t>
            </a:r>
            <a:r>
              <a:rPr lang="en-GB" sz="2000" dirty="0" err="1">
                <a:solidFill>
                  <a:srgbClr val="000000"/>
                </a:solidFill>
              </a:rPr>
              <a:t>k.stearová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sice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neutrálně</a:t>
            </a:r>
            <a:r>
              <a:rPr lang="en-GB" sz="2000" dirty="0">
                <a:solidFill>
                  <a:srgbClr val="000000"/>
                </a:solidFill>
              </a:rPr>
              <a:t>, ale je </a:t>
            </a:r>
            <a:r>
              <a:rPr lang="en-GB" sz="2000" dirty="0" err="1">
                <a:solidFill>
                  <a:srgbClr val="000000"/>
                </a:solidFill>
              </a:rPr>
              <a:t>trombogenní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1800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Výskyt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živočišné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rostlinné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kokosový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palmojádrový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k. </a:t>
            </a:r>
            <a:r>
              <a:rPr lang="en-GB" sz="2000" dirty="0" err="1">
                <a:solidFill>
                  <a:srgbClr val="000000"/>
                </a:solidFill>
              </a:rPr>
              <a:t>stearová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kakaovém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tuku</a:t>
            </a:r>
            <a:endParaRPr lang="en-GB" sz="2000" dirty="0">
              <a:solidFill>
                <a:srgbClr val="000000"/>
              </a:solidFill>
            </a:endParaRPr>
          </a:p>
          <a:p>
            <a:pPr marL="417513" indent="-312738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3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NENASYCENÉ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MUFA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k.olejová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olivový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řepkový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avokádo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ořechy</a:t>
            </a:r>
            <a:r>
              <a:rPr lang="en-GB" sz="2400" dirty="0">
                <a:solidFill>
                  <a:srgbClr val="000000"/>
                </a:solidFill>
              </a:rPr>
              <a:t>) </a:t>
            </a:r>
            <a:r>
              <a:rPr lang="en-GB" sz="2400" dirty="0" err="1">
                <a:solidFill>
                  <a:srgbClr val="000000"/>
                </a:solidFill>
              </a:rPr>
              <a:t>zřejmě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snižuje</a:t>
            </a:r>
            <a:r>
              <a:rPr lang="en-GB" sz="2400" dirty="0">
                <a:solidFill>
                  <a:srgbClr val="000000"/>
                </a:solidFill>
              </a:rPr>
              <a:t> LDL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en-GB" sz="2400" u="sng" dirty="0">
              <a:solidFill>
                <a:srgbClr val="000000"/>
              </a:solidFill>
            </a:endParaRP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n-3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k.alfa</a:t>
            </a:r>
            <a:r>
              <a:rPr lang="en-GB" sz="2400" dirty="0">
                <a:solidFill>
                  <a:srgbClr val="008000"/>
                </a:solidFill>
              </a:rPr>
              <a:t> </a:t>
            </a:r>
            <a:r>
              <a:rPr lang="en-GB" sz="2400" dirty="0" err="1">
                <a:solidFill>
                  <a:srgbClr val="008000"/>
                </a:solidFill>
              </a:rPr>
              <a:t>linolenová</a:t>
            </a:r>
            <a:r>
              <a:rPr lang="en-GB" sz="2400" dirty="0">
                <a:solidFill>
                  <a:srgbClr val="008000"/>
                </a:solidFill>
              </a:rPr>
              <a:t>, EPA, DHA: </a:t>
            </a:r>
            <a:r>
              <a:rPr lang="en-GB" sz="2400" dirty="0" err="1">
                <a:solidFill>
                  <a:srgbClr val="000000"/>
                </a:solidFill>
              </a:rPr>
              <a:t>vasodilatační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antiagregační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účinky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 smtClean="0">
                <a:solidFill>
                  <a:srgbClr val="000000"/>
                </a:solidFill>
              </a:rPr>
              <a:t>sn</a:t>
            </a:r>
            <a:r>
              <a:rPr lang="cs-CZ" sz="2400" dirty="0" err="1" smtClean="0">
                <a:solidFill>
                  <a:srgbClr val="000000"/>
                </a:solidFill>
              </a:rPr>
              <a:t>ížení</a:t>
            </a:r>
            <a:r>
              <a:rPr lang="en-GB" sz="2400" dirty="0" smtClean="0">
                <a:solidFill>
                  <a:srgbClr val="000000"/>
                </a:solidFill>
              </a:rPr>
              <a:t> LDL</a:t>
            </a:r>
            <a:r>
              <a:rPr lang="cs-CZ" sz="2400" dirty="0" smtClean="0">
                <a:solidFill>
                  <a:srgbClr val="000000"/>
                </a:solidFill>
              </a:rPr>
              <a:t> cholesterolu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n-6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k.linolová</a:t>
            </a:r>
            <a:r>
              <a:rPr lang="en-GB" sz="2400" dirty="0">
                <a:solidFill>
                  <a:srgbClr val="008000"/>
                </a:solidFill>
              </a:rPr>
              <a:t>: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proagregační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vasokonstrikční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účinek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vysokém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příjmu</a:t>
            </a:r>
            <a:r>
              <a:rPr lang="en-GB" sz="2400" dirty="0">
                <a:solidFill>
                  <a:srgbClr val="000000"/>
                </a:solidFill>
              </a:rPr>
              <a:t> PUFA </a:t>
            </a:r>
            <a:r>
              <a:rPr lang="en-GB" sz="2400" dirty="0" err="1">
                <a:solidFill>
                  <a:srgbClr val="000000"/>
                </a:solidFill>
              </a:rPr>
              <a:t>hrozí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nebezpečí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endogenní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lipoperoxidace</a:t>
            </a:r>
            <a:r>
              <a:rPr lang="en-GB" sz="2400" dirty="0">
                <a:solidFill>
                  <a:srgbClr val="000000"/>
                </a:solidFill>
              </a:rPr>
              <a:t> ↔ </a:t>
            </a:r>
            <a:r>
              <a:rPr lang="en-GB" sz="2400" dirty="0" err="1">
                <a:solidFill>
                  <a:srgbClr val="000000"/>
                </a:solidFill>
              </a:rPr>
              <a:t>antioxidanty</a:t>
            </a:r>
            <a:r>
              <a:rPr lang="en-GB" sz="2400" dirty="0">
                <a:solidFill>
                  <a:srgbClr val="000000"/>
                </a:solidFill>
              </a:rPr>
              <a:t> (Vitamin C, E, </a:t>
            </a:r>
            <a:r>
              <a:rPr lang="en-GB" sz="2400" dirty="0" err="1">
                <a:solidFill>
                  <a:srgbClr val="000000"/>
                </a:solidFill>
              </a:rPr>
              <a:t>karotenoidy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419100" indent="-314325" eaLnBrk="1" hangingPunct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6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>
                <a:latin typeface="Century Schoolbook" charset="0"/>
              </a:rPr>
              <a:t>OTÁZKY:</a:t>
            </a:r>
          </a:p>
        </p:txBody>
      </p:sp>
      <p:sp>
        <p:nvSpPr>
          <p:cNvPr id="39939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Které mastné kyseliny jsou pro tělo nepostradatelné?</a:t>
            </a: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latin typeface="Century Schoolbook" charset="0"/>
            </a:endParaRP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Kde se vyskytuji?</a:t>
            </a:r>
          </a:p>
        </p:txBody>
      </p:sp>
    </p:spTree>
    <p:extLst>
      <p:ext uri="{BB962C8B-B14F-4D97-AF65-F5344CB8AC3E}">
        <p14:creationId xmlns:p14="http://schemas.microsoft.com/office/powerpoint/2010/main" val="226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BM</a:t>
            </a:r>
            <a:endParaRPr lang="cs-CZ" dirty="0">
              <a:ea typeface="+mj-ea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25 %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játra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25 % CNS</a:t>
            </a: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18 %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kosterní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sval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10 %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ledviny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8 %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srdce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8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FF0000"/>
                </a:solidFill>
              </a:rPr>
              <a:t>Které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mastné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kyseliny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jsou</a:t>
            </a:r>
            <a:r>
              <a:rPr lang="en-GB" sz="2800" dirty="0">
                <a:solidFill>
                  <a:srgbClr val="FF0000"/>
                </a:solidFill>
              </a:rPr>
              <a:t> pro </a:t>
            </a:r>
            <a:r>
              <a:rPr lang="en-GB" sz="2800" dirty="0" err="1">
                <a:solidFill>
                  <a:srgbClr val="FF0000"/>
                </a:solidFill>
              </a:rPr>
              <a:t>naše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tělo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nepostradatelné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</a:t>
            </a:r>
            <a:r>
              <a:rPr lang="en-GB" sz="2800" dirty="0" err="1">
                <a:solidFill>
                  <a:srgbClr val="000000"/>
                </a:solidFill>
              </a:rPr>
              <a:t>alfa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(n-3), </a:t>
            </a:r>
            <a:r>
              <a:rPr lang="en-GB" sz="2800" dirty="0" err="1">
                <a:solidFill>
                  <a:srgbClr val="000000"/>
                </a:solidFill>
              </a:rPr>
              <a:t>k.linolová</a:t>
            </a:r>
            <a:r>
              <a:rPr lang="en-GB" sz="2800" dirty="0">
                <a:solidFill>
                  <a:srgbClr val="000000"/>
                </a:solidFill>
              </a:rPr>
              <a:t>(n-6)</a:t>
            </a: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8000"/>
                </a:solidFill>
              </a:rPr>
              <a:t>Kde</a:t>
            </a:r>
            <a:r>
              <a:rPr lang="en-GB" sz="2800" dirty="0">
                <a:solidFill>
                  <a:srgbClr val="008000"/>
                </a:solidFill>
              </a:rPr>
              <a:t> se </a:t>
            </a:r>
            <a:r>
              <a:rPr lang="en-GB" sz="2800" dirty="0" err="1">
                <a:solidFill>
                  <a:srgbClr val="008000"/>
                </a:solidFill>
              </a:rPr>
              <a:t>vyskytují</a:t>
            </a:r>
            <a:r>
              <a:rPr lang="en-GB" sz="2800" dirty="0">
                <a:solidFill>
                  <a:srgbClr val="008000"/>
                </a:solidFill>
              </a:rPr>
              <a:t>?</a:t>
            </a:r>
            <a:endParaRPr lang="cs-CZ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8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alfa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- </a:t>
            </a:r>
            <a:r>
              <a:rPr lang="en-GB" sz="2800" dirty="0" err="1">
                <a:solidFill>
                  <a:srgbClr val="000000"/>
                </a:solidFill>
              </a:rPr>
              <a:t>řepkový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lněný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olej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vlašské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ořechy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k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linolová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– </a:t>
            </a:r>
            <a:r>
              <a:rPr lang="en-GB" sz="2800" dirty="0" err="1">
                <a:solidFill>
                  <a:srgbClr val="000000"/>
                </a:solidFill>
              </a:rPr>
              <a:t>slunečnicový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olej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ESENCIÁLNÍ MASTNÉ KYSELINY</a:t>
            </a:r>
            <a:br>
              <a:rPr lang="cs-CZ" altLang="cs-CZ" cap="none">
                <a:ea typeface="MS PGothic" charset="-128"/>
              </a:rPr>
            </a:br>
            <a:r>
              <a:rPr lang="cs-CZ" altLang="cs-CZ" cap="none">
                <a:ea typeface="MS PGothic" charset="-128"/>
              </a:rPr>
              <a:t>= pro naše tělo nepostradatelné!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n-3</a:t>
            </a:r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l-GR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α</a:t>
            </a:r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-</a:t>
            </a:r>
            <a:r>
              <a:rPr lang="cs-CZ" altLang="cs-CZ" sz="1600" b="1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linolenová</a:t>
            </a:r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kyselina (ALA)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→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další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desaturace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elongace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→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eikosapentaenová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(EPA),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dokosahexaenová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(DHA) 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PGI1, TXA3, LTB5 (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odvozené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z n-3):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vazodilatační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antiagregační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snižují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produkci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zánětlivých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cytokinů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solubilních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adhezivních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molekul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a PDGF (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růstový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faktor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z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destiček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) →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brzdí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tak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formaci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destabilizaci</a:t>
            </a:r>
            <a:r>
              <a:rPr lang="cs-CZ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ateromového</a:t>
            </a:r>
            <a:r>
              <a:rPr lang="en-GB" altLang="cs-CZ" sz="1600" dirty="0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chemeClr val="accent1">
                    <a:lumMod val="75000"/>
                  </a:schemeClr>
                </a:solidFill>
                <a:cs typeface="ＭＳ Ｐゴシック" charset="0"/>
              </a:rPr>
              <a:t>plátu</a:t>
            </a:r>
            <a:endParaRPr lang="cs-CZ" altLang="cs-CZ" sz="1600" dirty="0">
              <a:solidFill>
                <a:schemeClr val="accent1">
                  <a:lumMod val="75000"/>
                </a:schemeClr>
              </a:solidFill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b="1" dirty="0">
                <a:solidFill>
                  <a:srgbClr val="008000"/>
                </a:solidFill>
                <a:cs typeface="ＭＳ Ｐゴシック" charset="0"/>
              </a:rPr>
              <a:t>n-6</a:t>
            </a:r>
            <a:r>
              <a:rPr lang="cs-CZ" altLang="cs-CZ" sz="1600" b="1" dirty="0">
                <a:solidFill>
                  <a:srgbClr val="008000"/>
                </a:solidFill>
                <a:cs typeface="ＭＳ Ｐゴシック" charset="0"/>
              </a:rPr>
              <a:t> linolová kyselina (LA)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ＭＳ Ｐゴシック" charset="0"/>
              </a:rPr>
              <a:t>→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arachidonová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PGE2, TXA2, LTB4  (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odvozený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z n-6):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proagregační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vazokonstrikční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prozánětlivé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účinky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b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ZDROJE ESENCIÁLNÍCH MASTNÝCH KYSELIN: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k. alfa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linolenová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-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řepkový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lněný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olej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vlašské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ořechy</a:t>
            </a:r>
            <a:endParaRPr lang="cs-CZ" altLang="cs-CZ" sz="1600" dirty="0">
              <a:solidFill>
                <a:srgbClr val="000000"/>
              </a:solidFill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k.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linolová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–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slunečnicový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olej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ZDROJE EPA A DHA: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Ryby, mateřské </a:t>
            </a:r>
            <a:r>
              <a:rPr lang="cs-CZ" altLang="cs-CZ" sz="1600" dirty="0" smtClean="0">
                <a:solidFill>
                  <a:srgbClr val="000000"/>
                </a:solidFill>
                <a:cs typeface="ＭＳ Ｐゴシック" charset="0"/>
              </a:rPr>
              <a:t>mléko</a:t>
            </a:r>
            <a:endParaRPr lang="en-GB" altLang="cs-CZ" sz="16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" name="Výbuch 1 5"/>
          <p:cNvSpPr/>
          <p:nvPr/>
        </p:nvSpPr>
        <p:spPr>
          <a:xfrm>
            <a:off x="9240044" y="3481228"/>
            <a:ext cx="2836245" cy="283149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Přeměna ALA na EPA a DHA </a:t>
            </a:r>
            <a:r>
              <a:rPr lang="cs-CZ" sz="1633" dirty="0" smtClean="0">
                <a:solidFill>
                  <a:schemeClr val="tx1"/>
                </a:solidFill>
              </a:rPr>
              <a:t>– účinnost 10 </a:t>
            </a:r>
            <a:r>
              <a:rPr lang="cs-CZ" sz="1633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7" name="Picture 6" descr="https://www.metaponik850.com/images/omeg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83" y="4651843"/>
            <a:ext cx="2344566" cy="15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05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Trans MK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Zdroj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mléčný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zásobní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vznikají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činností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mikroflóry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trávícího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traktu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 smtClean="0">
                <a:solidFill>
                  <a:srgbClr val="000000"/>
                </a:solidFill>
              </a:rPr>
              <a:t>nenasycených</a:t>
            </a:r>
            <a:r>
              <a:rPr lang="cs-CZ" sz="2000" dirty="0" smtClean="0">
                <a:solidFill>
                  <a:srgbClr val="000000"/>
                </a:solidFill>
              </a:rPr>
              <a:t> mastných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krmivu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ztužené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tuky</a:t>
            </a:r>
            <a:r>
              <a:rPr lang="cs-CZ" sz="2000" dirty="0" smtClean="0">
                <a:solidFill>
                  <a:srgbClr val="000000"/>
                </a:solidFill>
              </a:rPr>
              <a:t>: částečná hydrogenace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potraviny</a:t>
            </a:r>
            <a:r>
              <a:rPr lang="en-GB" sz="2000" dirty="0">
                <a:solidFill>
                  <a:srgbClr val="000000"/>
                </a:solidFill>
              </a:rPr>
              <a:t> do </a:t>
            </a:r>
            <a:r>
              <a:rPr lang="en-GB" sz="2000" dirty="0" err="1">
                <a:solidFill>
                  <a:srgbClr val="000000"/>
                </a:solidFill>
              </a:rPr>
              <a:t>kterých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přidává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ztužený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Vznik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dříve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parciální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katalytické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hydrogenaci</a:t>
            </a:r>
            <a:r>
              <a:rPr lang="en-GB" sz="2000" dirty="0">
                <a:solidFill>
                  <a:srgbClr val="000000"/>
                </a:solidFill>
              </a:rPr>
              <a:t> z UFA (</a:t>
            </a:r>
            <a:r>
              <a:rPr lang="en-GB" sz="2000" dirty="0" err="1">
                <a:solidFill>
                  <a:srgbClr val="000000"/>
                </a:solidFill>
              </a:rPr>
              <a:t>nyní</a:t>
            </a:r>
            <a:r>
              <a:rPr lang="en-GB" sz="2000" dirty="0">
                <a:solidFill>
                  <a:srgbClr val="000000"/>
                </a:solidFill>
              </a:rPr>
              <a:t> - </a:t>
            </a:r>
            <a:r>
              <a:rPr lang="en-GB" sz="2000" dirty="0" err="1">
                <a:solidFill>
                  <a:srgbClr val="000000"/>
                </a:solidFill>
              </a:rPr>
              <a:t>modernější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technologie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pouze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stopy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v </a:t>
            </a:r>
            <a:r>
              <a:rPr lang="en-GB" sz="2000" dirty="0" err="1">
                <a:solidFill>
                  <a:srgbClr val="000000"/>
                </a:solidFill>
              </a:rPr>
              <a:t>menším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záhřevu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olejů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vysoké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teploty</a:t>
            </a: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Rizikový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faktor</a:t>
            </a:r>
            <a:r>
              <a:rPr lang="en-GB" sz="2000" dirty="0">
                <a:solidFill>
                  <a:srgbClr val="000000"/>
                </a:solidFill>
              </a:rPr>
              <a:t> KVO </a:t>
            </a:r>
            <a:r>
              <a:rPr lang="en-GB" sz="2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DM 2.typu: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výrazně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zhoršují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lipoproteinový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profil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LDL-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HDL-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více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než</a:t>
            </a:r>
            <a:r>
              <a:rPr lang="en-GB" sz="2000" dirty="0">
                <a:solidFill>
                  <a:srgbClr val="000000"/>
                </a:solidFill>
              </a:rPr>
              <a:t> SFA) </a:t>
            </a:r>
            <a:r>
              <a:rPr lang="en-GB" sz="2000" dirty="0" err="1">
                <a:solidFill>
                  <a:srgbClr val="000000"/>
                </a:solidFill>
              </a:rPr>
              <a:t>poměr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celkový</a:t>
            </a:r>
            <a:r>
              <a:rPr lang="en-GB" sz="2000" dirty="0">
                <a:solidFill>
                  <a:srgbClr val="000000"/>
                </a:solidFill>
              </a:rPr>
              <a:t> cholesterol/HDL-cholesterol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nepříznivý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citlivost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tkání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inzulin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dysfunkce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endotelu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prozánětlivý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efekt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→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aterogeneze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, KVO...</a:t>
            </a:r>
            <a:br>
              <a:rPr lang="en-GB" sz="2000" dirty="0">
                <a:solidFill>
                  <a:srgbClr val="000000"/>
                </a:solidFill>
                <a:cs typeface="Arial" charset="0"/>
              </a:rPr>
            </a:b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412750" indent="-307975" eaLnBrk="1" hangingPunct="1">
              <a:lnSpc>
                <a:spcPct val="100000"/>
              </a:lnSpc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88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Zdroje MK</a:t>
            </a:r>
            <a:endParaRPr lang="cs-CZ" dirty="0">
              <a:ea typeface="+mj-ea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998400" y="1484796"/>
          <a:ext cx="9601921" cy="498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8" r:id="rId3" imgW="8441280" imgH="5846040" progId="">
                  <p:embed/>
                </p:oleObj>
              </mc:Choice>
              <mc:Fallback>
                <p:oleObj r:id="rId3" imgW="8441280" imgH="584604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00" y="1484796"/>
                        <a:ext cx="9601921" cy="4987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03258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1" y="501173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20" y="336996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1" y="3440522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74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310"/>
          </a:xfrm>
          <a:solidFill>
            <a:srgbClr val="E2F0D9"/>
          </a:solidFill>
        </p:spPr>
        <p:txBody>
          <a:bodyPr/>
          <a:lstStyle/>
          <a:p>
            <a:r>
              <a:rPr lang="cs-CZ" cap="none" dirty="0"/>
              <a:t>MASTNÉ KYSELINY A ZDRAVOTNÍ TVRZENÍ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DHA (příznivý </a:t>
            </a:r>
            <a:r>
              <a:rPr lang="cs-CZ" sz="2000" dirty="0" smtClean="0"/>
              <a:t>účinek…)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 činnosti mozku (při </a:t>
            </a:r>
            <a:r>
              <a:rPr lang="cs-CZ" sz="2000" dirty="0" smtClean="0"/>
              <a:t>250 mg/den)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normálního stavu zraku (při </a:t>
            </a:r>
            <a:r>
              <a:rPr lang="cs-CZ" sz="2000" dirty="0" smtClean="0"/>
              <a:t>250 mg/den)</a:t>
            </a:r>
            <a:br>
              <a:rPr lang="cs-CZ" sz="2000" dirty="0" smtClean="0"/>
            </a:br>
            <a:r>
              <a:rPr lang="cs-CZ" sz="2000" dirty="0" smtClean="0"/>
              <a:t>- přispívá k udržení normální hladiny </a:t>
            </a:r>
            <a:r>
              <a:rPr lang="cs-CZ" sz="2000" dirty="0" err="1" smtClean="0"/>
              <a:t>triacylglycerolů</a:t>
            </a:r>
            <a:r>
              <a:rPr lang="cs-CZ" sz="2000" dirty="0" smtClean="0"/>
              <a:t> (při 2 g/den)</a:t>
            </a:r>
            <a:endParaRPr lang="cs-CZ" sz="2000" dirty="0"/>
          </a:p>
          <a:p>
            <a:r>
              <a:rPr lang="cs-CZ" sz="2000" dirty="0"/>
              <a:t>EPA a DHA (příznivý účinek </a:t>
            </a:r>
            <a:r>
              <a:rPr lang="cs-CZ" sz="2000" dirty="0" smtClean="0"/>
              <a:t>při…)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přispívají k normální činnosti srdce (</a:t>
            </a:r>
            <a:r>
              <a:rPr lang="cs-CZ" sz="2000" dirty="0" smtClean="0"/>
              <a:t>250 mg/den)</a:t>
            </a:r>
            <a:br>
              <a:rPr lang="cs-CZ" sz="2000" dirty="0" smtClean="0"/>
            </a:br>
            <a:r>
              <a:rPr lang="cs-CZ" sz="2000" dirty="0" smtClean="0"/>
              <a:t>- přispívají k udržení normálního krevního tlaku </a:t>
            </a:r>
            <a:r>
              <a:rPr lang="cs-CZ" sz="2000" dirty="0"/>
              <a:t>(při </a:t>
            </a:r>
            <a:r>
              <a:rPr lang="cs-CZ" sz="2000" dirty="0" smtClean="0"/>
              <a:t>3 </a:t>
            </a:r>
            <a:r>
              <a:rPr lang="cs-CZ" sz="2000" dirty="0"/>
              <a:t>g/den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- přispívají </a:t>
            </a:r>
            <a:r>
              <a:rPr lang="cs-CZ" sz="2000" dirty="0"/>
              <a:t>k udržení normální hladiny </a:t>
            </a:r>
            <a:r>
              <a:rPr lang="cs-CZ" sz="2000" dirty="0" err="1"/>
              <a:t>triacylglycerolů</a:t>
            </a:r>
            <a:r>
              <a:rPr lang="cs-CZ" sz="2000" dirty="0"/>
              <a:t> (při 2 g/den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KYSELINA LINOLOVÁ (příznivý účinek při </a:t>
            </a:r>
            <a:r>
              <a:rPr lang="cs-CZ" sz="2000" dirty="0" smtClean="0"/>
              <a:t>10 g/den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KYSELINA OLEJOVÁ</a:t>
            </a:r>
            <a:br>
              <a:rPr lang="cs-CZ" sz="2000" dirty="0"/>
            </a:br>
            <a:r>
              <a:rPr lang="cs-CZ" sz="2000" dirty="0"/>
              <a:t>- Nahrazení nasycených tuků nenasycenými tuky ve stravě přispívá k udržení normální hladiny cholesterolu v krvi</a:t>
            </a:r>
          </a:p>
          <a:p>
            <a:r>
              <a:rPr lang="cs-CZ" sz="2000" dirty="0"/>
              <a:t>ALA (příznivý účinek při </a:t>
            </a:r>
            <a:r>
              <a:rPr lang="cs-CZ" sz="2000" dirty="0" smtClean="0"/>
              <a:t>2 g/den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MUFA nebo PUFA</a:t>
            </a:r>
            <a:br>
              <a:rPr lang="cs-CZ" sz="2000" dirty="0"/>
            </a:br>
            <a:r>
              <a:rPr lang="cs-CZ" sz="2000" dirty="0"/>
              <a:t>-  Nahrazení nasycených tuků nenasycenými tuky ve stravě přispívá k udržení normální hladiny cholesterolu v krvi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0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 txBox="1">
            <a:spLocks/>
          </p:cNvSpPr>
          <p:nvPr/>
        </p:nvSpPr>
        <p:spPr bwMode="auto">
          <a:xfrm>
            <a:off x="399604" y="1299738"/>
            <a:ext cx="746862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04850" indent="-301625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006475" indent="-200025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309688" indent="-200025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1611313" indent="-200025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0685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5257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29829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4401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 defTabSz="829544">
              <a:spcBef>
                <a:spcPct val="0"/>
              </a:spcBef>
              <a:buClrTx/>
              <a:buSzTx/>
              <a:buNone/>
            </a:pPr>
            <a:endParaRPr lang="cs-CZ" altLang="cs-CZ" sz="2994">
              <a:solidFill>
                <a:schemeClr val="tx2"/>
              </a:solidFill>
            </a:endParaRP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73875"/>
              </p:ext>
            </p:extLst>
          </p:nvPr>
        </p:nvGraphicFramePr>
        <p:xfrm>
          <a:off x="756900" y="1606277"/>
          <a:ext cx="7390856" cy="38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r:id="rId3" imgW="8135280" imgH="4290840" progId="">
                  <p:embed/>
                </p:oleObj>
              </mc:Choice>
              <mc:Fallback>
                <p:oleObj r:id="rId3" imgW="8135280" imgH="42908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00" y="1606277"/>
                        <a:ext cx="7390856" cy="386104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08" name="Group 3"/>
          <p:cNvGrpSpPr>
            <a:grpSpLocks/>
          </p:cNvGrpSpPr>
          <p:nvPr/>
        </p:nvGrpSpPr>
        <p:grpSpPr bwMode="auto">
          <a:xfrm>
            <a:off x="8780302" y="1606276"/>
            <a:ext cx="2384409" cy="3573489"/>
            <a:chOff x="4989" y="113"/>
            <a:chExt cx="1132" cy="1353"/>
          </a:xfrm>
        </p:grpSpPr>
        <p:pic>
          <p:nvPicPr>
            <p:cNvPr id="7270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lnSpc>
                  <a:spcPct val="5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endParaRPr lang="cs-CZ" altLang="cs-CZ" sz="1633"/>
            </a:p>
          </p:txBody>
        </p:sp>
      </p:grpSp>
    </p:spTree>
    <p:extLst>
      <p:ext uri="{BB962C8B-B14F-4D97-AF65-F5344CB8AC3E}">
        <p14:creationId xmlns:p14="http://schemas.microsoft.com/office/powerpoint/2010/main" val="1376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Cholesterol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3007" indent="-277955"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Výskyt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722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všech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buňkách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živočišného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původu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vnitřnosti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vepřová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 smtClean="0">
                <a:solidFill>
                  <a:srgbClr val="000000"/>
                </a:solidFill>
                <a:ea typeface="MS PGothic" charset="-128"/>
              </a:rPr>
              <a:t>játra</a:t>
            </a:r>
            <a:r>
              <a:rPr lang="cs-CZ" altLang="cs-CZ" sz="2177" dirty="0">
                <a:solidFill>
                  <a:srgbClr val="000000"/>
                </a:solidFill>
                <a:ea typeface="MS PGothic" charset="-128"/>
              </a:rPr>
              <a:t>)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 smtClean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vaječný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žloutek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máslo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výrobky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s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vysokým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množstvím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.: FYTOSTEROLY v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rostlinách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cholesterolu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podobné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nemají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však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účinek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179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3007" indent="-277955"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Význam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uvnitř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výchozí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materiál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pro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tvorbu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žlučových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kyselin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steroidních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hormonů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vitaminu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D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podstatná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žluče</a:t>
            </a:r>
            <a:endParaRPr lang="en-GB" altLang="cs-CZ" sz="2177" dirty="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1"/>
          <p:cNvGraphicFramePr>
            <a:graphicFrameLocks noChangeAspect="1"/>
          </p:cNvGraphicFramePr>
          <p:nvPr/>
        </p:nvGraphicFramePr>
        <p:xfrm>
          <a:off x="3129289" y="1813152"/>
          <a:ext cx="7010656" cy="369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2" r:id="rId3" imgW="7734600" imgH="4077000" progId="">
                  <p:embed/>
                </p:oleObj>
              </mc:Choice>
              <mc:Fallback>
                <p:oleObj r:id="rId3" imgW="7734600" imgH="40770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289" y="1813152"/>
                        <a:ext cx="7010656" cy="369974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2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fakta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Obsah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poměrně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malý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hladinu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Jestliže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stoupá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tvorba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organizmu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naopak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zvyšuje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přestup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LDL-CH do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kde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dochází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přeměně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Podstatné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=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o </a:t>
            </a:r>
            <a:r>
              <a:rPr lang="en-GB" altLang="cs-CZ" sz="1996" dirty="0" smtClean="0">
                <a:solidFill>
                  <a:srgbClr val="000000"/>
                </a:solidFill>
                <a:ea typeface="MS PGothic" charset="-128"/>
              </a:rPr>
              <a:t>5</a:t>
            </a:r>
            <a:r>
              <a:rPr lang="cs-CZ" altLang="cs-CZ" sz="1996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smtClean="0">
                <a:solidFill>
                  <a:srgbClr val="000000"/>
                </a:solidFill>
                <a:ea typeface="MS PGothic" charset="-128"/>
              </a:rPr>
              <a:t>% 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výjimkou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dědičná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hypercholesterolémie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Pro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posouzení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rizika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aterosklerózy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CH/HDL-CH &lt; 5</a:t>
            </a: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Ženy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produktivním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věku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zvýšení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HDL-CH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podmíněno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estrogenem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klimakteriu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tento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efekt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mizí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Důležitější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pro LDL-CH 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aterogenní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složení+množství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80000"/>
              </a:lnSpc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endParaRPr lang="cs-CZ" altLang="cs-CZ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3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</a:rPr>
              <a:t>PAL = </a:t>
            </a:r>
            <a:r>
              <a:rPr lang="cs-CZ" dirty="0" err="1" smtClean="0">
                <a:ea typeface="+mj-ea"/>
              </a:rPr>
              <a:t>physical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activity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level</a:t>
            </a:r>
            <a:endParaRPr lang="cs-CZ" dirty="0">
              <a:ea typeface="+mj-ea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739201" y="1614410"/>
          <a:ext cx="7776000" cy="4919615"/>
        </p:xfrm>
        <a:graphic>
          <a:graphicData uri="http://schemas.openxmlformats.org/drawingml/2006/table">
            <a:tbl>
              <a:tblPr/>
              <a:tblGrid>
                <a:gridCol w="338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Pracovní zátěž a zátěž ve volném čase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PAL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Příklady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Výhradně sedící nebo ležící způsob života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1,2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Staří, nemocní lidé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Výlučně sedavý způsob života bez volnočasové aktivity nebo upoutání na lůžko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1,4-1,5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Úředníci, mechanici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Sedavá činnost s občasnou lehkou činností ve stoje nebo 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1,6-1,7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Laboranti, řidiči, studenti, práce u běžícího pásu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Činnost převážně ve stoje a v 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1,8-1,9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Prodavači, číšníci, řemeslníci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Fyzicky náročná pracovní činnost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2,0-2,4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Stavební dělníci, zemědělci, lesníci, výkonní sportovci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/>
          </p:nvPr>
        </p:nvGraphicFramePr>
        <p:xfrm>
          <a:off x="952500" y="1546225"/>
          <a:ext cx="51435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(%</a:t>
                      </a:r>
                      <a:r>
                        <a:rPr lang="cs-CZ" baseline="0" dirty="0" smtClean="0"/>
                        <a:t> celkového energetického příjmu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0-3</a:t>
                      </a:r>
                      <a:r>
                        <a:rPr lang="cs-CZ" baseline="0" dirty="0" smtClean="0"/>
                        <a:t>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45-50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35-45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30-40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≥15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 a 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DOPORUČENÍ EFSA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dospělé</a:t>
            </a:r>
            <a:r>
              <a:rPr lang="en-US" dirty="0" smtClean="0"/>
              <a:t>: 20-35 % CEP (LA 4 % CEP, ALA 0,5 % CEP, DHA 50-100 mg/den, EPA+DHA 250 mg/den)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6-12 </a:t>
            </a:r>
            <a:r>
              <a:rPr lang="en-US" dirty="0" err="1" smtClean="0"/>
              <a:t>měsíců</a:t>
            </a:r>
            <a:r>
              <a:rPr lang="en-US" dirty="0" smtClean="0"/>
              <a:t>: 40 % CEP (6.-24. </a:t>
            </a:r>
            <a:r>
              <a:rPr lang="en-US" dirty="0" err="1" smtClean="0"/>
              <a:t>měsíc</a:t>
            </a:r>
            <a:r>
              <a:rPr lang="en-US" dirty="0" smtClean="0"/>
              <a:t>: 100 mg DHA/den)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1-3 </a:t>
            </a:r>
            <a:r>
              <a:rPr lang="en-US" dirty="0" err="1" smtClean="0"/>
              <a:t>roky</a:t>
            </a:r>
            <a:r>
              <a:rPr lang="en-US" dirty="0" smtClean="0"/>
              <a:t>: 35-40 % CEP (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starší</a:t>
            </a:r>
            <a:r>
              <a:rPr lang="en-US" dirty="0" smtClean="0"/>
              <a:t> 2 let – </a:t>
            </a:r>
            <a:r>
              <a:rPr lang="en-US" dirty="0" err="1" smtClean="0"/>
              <a:t>doporučení</a:t>
            </a:r>
            <a:r>
              <a:rPr lang="en-US" dirty="0" smtClean="0"/>
              <a:t> DHA pro </a:t>
            </a:r>
            <a:r>
              <a:rPr lang="en-US" dirty="0" err="1" smtClean="0"/>
              <a:t>dospělé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Zdroj</a:t>
            </a:r>
            <a:r>
              <a:rPr lang="en-US" dirty="0"/>
              <a:t>: http://</a:t>
            </a:r>
            <a:r>
              <a:rPr lang="en-US" dirty="0" err="1"/>
              <a:t>www.efsa.europa.eu</a:t>
            </a:r>
            <a:r>
              <a:rPr lang="en-US" dirty="0"/>
              <a:t>/en/</a:t>
            </a:r>
            <a:r>
              <a:rPr lang="en-US" dirty="0" err="1"/>
              <a:t>efsajournal</a:t>
            </a:r>
            <a:r>
              <a:rPr lang="en-US" dirty="0"/>
              <a:t>/pub/1461 </a:t>
            </a:r>
          </a:p>
        </p:txBody>
      </p:sp>
    </p:spTree>
    <p:extLst>
      <p:ext uri="{BB962C8B-B14F-4D97-AF65-F5344CB8AC3E}">
        <p14:creationId xmlns:p14="http://schemas.microsoft.com/office/powerpoint/2010/main" val="1636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0" y="326915"/>
            <a:ext cx="9578881" cy="52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76000" y="5878697"/>
            <a:ext cx="10961281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>
              <a:lnSpc>
                <a:spcPct val="62000"/>
              </a:lnSpc>
            </a:pPr>
            <a:r>
              <a:rPr lang="en-GB" sz="1400">
                <a:solidFill>
                  <a:srgbClr val="000000"/>
                </a:solidFill>
              </a:rPr>
              <a:t>Zdroj: POKORNÁ, J. - BŘEZKOVÁ, V - PRUŠA, T.: </a:t>
            </a:r>
            <a:r>
              <a:rPr lang="en-GB" sz="1400" i="1">
                <a:solidFill>
                  <a:srgbClr val="000000"/>
                </a:solidFill>
              </a:rPr>
              <a:t>Výživa a léky v těhotenství a při kojení.</a:t>
            </a:r>
            <a:r>
              <a:rPr lang="en-GB" sz="1400">
                <a:solidFill>
                  <a:srgbClr val="000000"/>
                </a:solidFill>
              </a:rPr>
              <a:t> Era, Brno, 2008</a:t>
            </a:r>
          </a:p>
        </p:txBody>
      </p:sp>
    </p:spTree>
    <p:extLst>
      <p:ext uri="{BB962C8B-B14F-4D97-AF65-F5344CB8AC3E}">
        <p14:creationId xmlns:p14="http://schemas.microsoft.com/office/powerpoint/2010/main" val="1034775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87091" y="14845"/>
            <a:ext cx="4017818" cy="68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8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Bílkoviny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r>
              <a:rPr lang="cs-CZ" altLang="cs-CZ" dirty="0">
                <a:ea typeface="MS PGothic" charset="-128"/>
              </a:rPr>
              <a:t>Funkce bílkovin</a:t>
            </a:r>
          </a:p>
          <a:p>
            <a:r>
              <a:rPr lang="cs-CZ" altLang="cs-CZ" dirty="0">
                <a:ea typeface="MS PGothic" charset="-128"/>
              </a:rPr>
              <a:t>Potřeba bílkoviny pro dospělého </a:t>
            </a:r>
          </a:p>
          <a:p>
            <a:r>
              <a:rPr lang="cs-CZ" altLang="cs-CZ" dirty="0">
                <a:ea typeface="MS PGothic" charset="-128"/>
              </a:rPr>
              <a:t>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7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/>
        </p:nvGraphicFramePr>
        <p:xfrm>
          <a:off x="2111102" y="489652"/>
          <a:ext cx="7251162" cy="6083198"/>
        </p:xfrm>
        <a:graphic>
          <a:graphicData uri="http://schemas.openxmlformats.org/drawingml/2006/table">
            <a:tbl>
              <a:tblPr/>
              <a:tblGrid>
                <a:gridCol w="72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3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BÍLKOVIN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25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tuňák obecný: 24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(kuřecí, vepřové, hovězí): cca 23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34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24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26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tykvová: 25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mandle: 20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3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3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hrášek: 7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2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13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93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65" y="2056536"/>
            <a:ext cx="1746903" cy="17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540">
                <a:ea typeface="MS PGothic" charset="-128"/>
              </a:rPr>
              <a:t>BÍLKOVINY = ŘETĚZCE AMINOKYSELIN</a:t>
            </a:r>
          </a:p>
        </p:txBody>
      </p:sp>
      <p:sp>
        <p:nvSpPr>
          <p:cNvPr id="839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živočišné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maso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mléko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vejce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,...)</a:t>
            </a: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Hodnotnost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obsahují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všechny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vaječné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některé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nedostatkové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4447" indent="-279395"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endParaRPr lang="cs-CZ" altLang="cs-CZ" sz="127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cs-CZ" sz="2903">
                <a:ea typeface="MS PGothic" charset="-128"/>
              </a:rPr>
              <a:t>KRITÉRIA HODNOCENÍ BÍLKOVIN</a:t>
            </a:r>
            <a:endParaRPr lang="cs-CZ" altLang="cs-CZ" sz="2903">
              <a:ea typeface="MS PGothic" charset="-128"/>
            </a:endParaRP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absorbované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potravy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celkovému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</a:t>
            </a:r>
            <a:r>
              <a:rPr lang="en-GB" altLang="cs-CZ" sz="1800" dirty="0" err="1" smtClean="0">
                <a:solidFill>
                  <a:srgbClr val="000000"/>
                </a:solidFill>
                <a:ea typeface="MS PGothic" charset="-128"/>
              </a:rPr>
              <a:t>přijaté</a:t>
            </a:r>
            <a:r>
              <a:rPr lang="cs-CZ" altLang="cs-CZ" sz="1800" dirty="0" smtClean="0">
                <a:solidFill>
                  <a:srgbClr val="000000"/>
                </a:solidFill>
                <a:ea typeface="MS PGothic" charset="-128"/>
              </a:rPr>
              <a:t>mu</a:t>
            </a:r>
            <a:r>
              <a:rPr lang="en-GB" altLang="cs-CZ" sz="1800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potravou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Biologická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hodnota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využité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syntéze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endogenních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absorbovaného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do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potravy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Čistá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využitelnost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biologická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hodnota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Limitní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/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limitující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AK</a:t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s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nejnižším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zastoupením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referenčnímu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př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. u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obilovin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, u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luštěnin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sirné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AK)</a:t>
            </a: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Aminokyselinové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skóre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vztažené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180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limitující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testovaném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stejné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referenčním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9732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948365" y="966343"/>
          <a:ext cx="8197341" cy="29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0" r:id="rId3" imgW="15973560" imgH="8753760" progId="">
                  <p:embed/>
                </p:oleObj>
              </mc:Choice>
              <mc:Fallback>
                <p:oleObj r:id="rId3" imgW="15973560" imgH="87537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365" y="966343"/>
                        <a:ext cx="8197341" cy="296815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58" y="3169774"/>
            <a:ext cx="4225404" cy="29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KVALITA BÍLKOVIN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esenc.AK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 smtClean="0">
                <a:solidFill>
                  <a:srgbClr val="000000"/>
                </a:solidFill>
                <a:ea typeface="MS PGothic" charset="-128"/>
              </a:rPr>
              <a:t>obil</a:t>
            </a:r>
            <a:r>
              <a:rPr lang="cs-CZ" altLang="cs-CZ" sz="1814" dirty="0" smtClean="0">
                <a:solidFill>
                  <a:srgbClr val="000000"/>
                </a:solidFill>
                <a:ea typeface="MS PGothic" charset="-128"/>
              </a:rPr>
              <a:t>oviny</a:t>
            </a:r>
            <a:r>
              <a:rPr lang="en-GB" altLang="cs-CZ" sz="1814" dirty="0" smtClean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kukuřice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tryptofan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threonin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cystein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814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Vhodnou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kombinací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rostlinných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zdrojů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jednom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pokrmu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lze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podstatně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zvýšit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biologickou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hodnotu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inspirace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tradičních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receptech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různých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kontinentech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fazole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těstovinami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nebo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tapioka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–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škrob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získaný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cizrna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chlebem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čočka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bramborami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at</a:t>
            </a:r>
            <a:r>
              <a:rPr lang="cs-CZ" altLang="cs-CZ" sz="1814" dirty="0">
                <a:solidFill>
                  <a:srgbClr val="000000"/>
                </a:solidFill>
                <a:ea typeface="MS PGothic" charset="-128"/>
              </a:rPr>
              <a:t>d.)</a:t>
            </a:r>
            <a:br>
              <a:rPr lang="cs-CZ" altLang="cs-CZ" sz="1814" dirty="0">
                <a:solidFill>
                  <a:srgbClr val="000000"/>
                </a:solidFill>
                <a:ea typeface="MS PGothic" charset="-128"/>
              </a:rPr>
            </a:br>
            <a:endParaRPr lang="cs-CZ" altLang="cs-CZ" sz="1814" dirty="0">
              <a:ea typeface="MS PGothic" charset="-128"/>
            </a:endParaRPr>
          </a:p>
        </p:txBody>
      </p:sp>
      <p:pic>
        <p:nvPicPr>
          <p:cNvPr id="8806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51" y="4036745"/>
            <a:ext cx="2191910" cy="28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56" y="4137555"/>
            <a:ext cx="1901000" cy="253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64" y="4670412"/>
            <a:ext cx="2079578" cy="16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OZNAČOVÁNÍ POTRAVIN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 b="1" dirty="0">
                <a:ea typeface="MS PGothic" charset="-128"/>
              </a:rPr>
              <a:t>Povinné údaje:</a:t>
            </a:r>
            <a:r>
              <a:rPr lang="cs-CZ" altLang="cs-CZ" sz="2177" dirty="0">
                <a:ea typeface="MS PGothic" charset="-128"/>
              </a:rPr>
              <a:t/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energetická hodnota (</a:t>
            </a:r>
            <a:r>
              <a:rPr lang="cs-CZ" altLang="cs-CZ" sz="2177" dirty="0" err="1">
                <a:ea typeface="MS PGothic" charset="-128"/>
              </a:rPr>
              <a:t>kJ</a:t>
            </a:r>
            <a:r>
              <a:rPr lang="cs-CZ" altLang="cs-CZ" sz="2177" dirty="0">
                <a:ea typeface="MS PGothic" charset="-128"/>
              </a:rPr>
              <a:t> a </a:t>
            </a:r>
            <a:r>
              <a:rPr lang="cs-CZ" altLang="cs-CZ" sz="2177" dirty="0" err="1" smtClean="0">
                <a:ea typeface="MS PGothic" charset="-128"/>
              </a:rPr>
              <a:t>kcal</a:t>
            </a:r>
            <a:r>
              <a:rPr lang="cs-CZ" altLang="cs-CZ" sz="2177" dirty="0" smtClean="0">
                <a:ea typeface="MS PGothic" charset="-128"/>
              </a:rPr>
              <a:t>/100 g </a:t>
            </a:r>
            <a:r>
              <a:rPr lang="cs-CZ" altLang="cs-CZ" sz="2177" dirty="0">
                <a:ea typeface="MS PGothic" charset="-128"/>
              </a:rPr>
              <a:t>nebo 100 ml)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množství tuku, nasycených mastných kyselin, sacharidů, cukrů (mono- a di-), bílkovin a soli (na 100 g či 100 ml)</a:t>
            </a:r>
          </a:p>
          <a:p>
            <a:r>
              <a:rPr lang="cs-CZ" altLang="cs-CZ" sz="2177" b="1" dirty="0">
                <a:ea typeface="MS PGothic" charset="-128"/>
              </a:rPr>
              <a:t>Dobrovolné údaje:</a:t>
            </a:r>
            <a:r>
              <a:rPr lang="cs-CZ" altLang="cs-CZ" sz="2177" dirty="0">
                <a:ea typeface="MS PGothic" charset="-128"/>
              </a:rPr>
              <a:t/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</a:t>
            </a:r>
            <a:r>
              <a:rPr lang="cs-CZ" altLang="cs-CZ" sz="2177" dirty="0" err="1">
                <a:ea typeface="MS PGothic" charset="-128"/>
              </a:rPr>
              <a:t>mononenasycené</a:t>
            </a:r>
            <a:r>
              <a:rPr lang="cs-CZ" altLang="cs-CZ" sz="2177" dirty="0">
                <a:ea typeface="MS PGothic" charset="-128"/>
              </a:rPr>
              <a:t> a polynenasycené mastné kyseliny, </a:t>
            </a:r>
            <a:r>
              <a:rPr lang="cs-CZ" altLang="cs-CZ" sz="2177" dirty="0" err="1">
                <a:ea typeface="MS PGothic" charset="-128"/>
              </a:rPr>
              <a:t>polyalkoholy</a:t>
            </a:r>
            <a:r>
              <a:rPr lang="cs-CZ" altLang="cs-CZ" sz="2177" dirty="0">
                <a:ea typeface="MS PGothic" charset="-128"/>
              </a:rPr>
              <a:t>, škrob, vláknina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vitaminy nebo minerální látky, které jsou 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přítomné ve významném množství </a:t>
            </a:r>
            <a:br>
              <a:rPr lang="cs-CZ" altLang="cs-CZ" sz="2177" dirty="0">
                <a:ea typeface="MS PGothic" charset="-128"/>
              </a:rPr>
            </a:br>
            <a:endParaRPr lang="cs-CZ" altLang="cs-CZ" sz="2177" dirty="0">
              <a:ea typeface="MS PGothic" charset="-128"/>
            </a:endParaRPr>
          </a:p>
          <a:p>
            <a:r>
              <a:rPr lang="cs-CZ" altLang="cs-CZ" sz="2177" dirty="0">
                <a:ea typeface="MS PGothic" charset="-128"/>
              </a:rPr>
              <a:t>Více </a:t>
            </a:r>
            <a:r>
              <a:rPr lang="cs-CZ" altLang="cs-CZ" sz="2177" dirty="0" err="1">
                <a:ea typeface="MS PGothic" charset="-128"/>
              </a:rPr>
              <a:t>info</a:t>
            </a:r>
            <a:r>
              <a:rPr lang="cs-CZ" altLang="cs-CZ" sz="2177" dirty="0">
                <a:ea typeface="MS PGothic" charset="-128"/>
              </a:rPr>
              <a:t>: </a:t>
            </a:r>
            <a:r>
              <a:rPr lang="cs-CZ" altLang="cs-CZ" sz="2177" dirty="0" err="1">
                <a:ea typeface="MS PGothic" charset="-128"/>
              </a:rPr>
              <a:t>www.bezpecnostpotravin.cz</a:t>
            </a:r>
            <a:endParaRPr lang="cs-CZ" altLang="cs-CZ" sz="2177" dirty="0">
              <a:ea typeface="MS PGothic" charset="-128"/>
            </a:endParaRPr>
          </a:p>
        </p:txBody>
      </p:sp>
      <p:pic>
        <p:nvPicPr>
          <p:cNvPr id="3174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91" y="4465910"/>
            <a:ext cx="1555363" cy="22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229007" y="447888"/>
            <a:ext cx="11700156" cy="5508578"/>
            <a:chOff x="565" y="626"/>
            <a:chExt cx="5399" cy="3647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5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</a:rPr>
                <a:t>Rostlinné</a:t>
              </a:r>
              <a:r>
                <a:rPr lang="en-GB" sz="2000" b="1" dirty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</a:rPr>
                <a:t>potraviny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700" name="Rectangle 3"/>
            <p:cNvSpPr>
              <a:spLocks noChangeArrowheads="1"/>
            </p:cNvSpPr>
            <p:nvPr/>
          </p:nvSpPr>
          <p:spPr bwMode="auto">
            <a:xfrm>
              <a:off x="19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Limitující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AMK</a:t>
              </a:r>
            </a:p>
          </p:txBody>
        </p: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32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Vhodné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br>
                <a:rPr lang="en-GB" sz="2000" b="1" dirty="0">
                  <a:solidFill>
                    <a:srgbClr val="FFFFFF"/>
                  </a:solidFill>
                  <a:latin typeface="Calibri" charset="0"/>
                </a:rPr>
              </a:b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doplňující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potraviny</a:t>
              </a:r>
              <a:endParaRPr lang="en-GB" sz="20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46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Příklad  pokrmu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5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000000"/>
                  </a:solidFill>
                  <a:latin typeface="Calibri" charset="0"/>
                </a:rPr>
                <a:t>Obiloviny</a:t>
              </a:r>
              <a:endParaRPr lang="en-GB" sz="2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9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Lysin, treonin</a:t>
              </a:r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32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46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Těstoviny s fazolemi, Toust (</a:t>
              </a:r>
              <a:r>
                <a:rPr lang="en-GB" sz="1600">
                  <a:solidFill>
                    <a:srgbClr val="000000"/>
                  </a:solidFill>
                  <a:latin typeface="Calibri" charset="0"/>
                </a:rPr>
                <a:t>topinka</a:t>
              </a: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) s fazolemi</a:t>
              </a:r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5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Ořechy a semínka</a:t>
              </a:r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19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</a:t>
              </a: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32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46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Hummus (cizrna se sezamovým semínkem)</a:t>
              </a:r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5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Sojové boby </a:t>
              </a:r>
              <a:br>
                <a:rPr lang="en-GB" sz="2000" b="1">
                  <a:solidFill>
                    <a:srgbClr val="000000"/>
                  </a:solidFill>
                  <a:latin typeface="Calibri" charset="0"/>
                </a:rPr>
              </a:b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a ostatní luštěniny</a:t>
              </a:r>
            </a:p>
          </p:txBody>
        </p:sp>
        <p:sp>
          <p:nvSpPr>
            <p:cNvPr id="29712" name="Rectangle 15"/>
            <p:cNvSpPr>
              <a:spLocks noChangeArrowheads="1"/>
            </p:cNvSpPr>
            <p:nvPr/>
          </p:nvSpPr>
          <p:spPr bwMode="auto">
            <a:xfrm>
              <a:off x="19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32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46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Čočkové karí s rýží, Kuskus s fazolemi</a:t>
              </a:r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5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Kukuřice</a:t>
              </a:r>
            </a:p>
          </p:txBody>
        </p:sp>
        <p:sp>
          <p:nvSpPr>
            <p:cNvPr id="29716" name="Rectangle 19"/>
            <p:cNvSpPr>
              <a:spLocks noChangeArrowheads="1"/>
            </p:cNvSpPr>
            <p:nvPr/>
          </p:nvSpPr>
          <p:spPr bwMode="auto">
            <a:xfrm>
              <a:off x="19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Tryptofan, lysin</a:t>
              </a:r>
            </a:p>
          </p:txBody>
        </p:sp>
        <p:sp>
          <p:nvSpPr>
            <p:cNvPr id="29717" name="Rectangle 20"/>
            <p:cNvSpPr>
              <a:spLocks noChangeArrowheads="1"/>
            </p:cNvSpPr>
            <p:nvPr/>
          </p:nvSpPr>
          <p:spPr bwMode="auto">
            <a:xfrm>
              <a:off x="32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46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Tortilla s fazolemi</a:t>
              </a:r>
            </a:p>
          </p:txBody>
        </p:sp>
        <p:sp>
          <p:nvSpPr>
            <p:cNvPr id="29719" name="Rectangle 22"/>
            <p:cNvSpPr>
              <a:spLocks noChangeArrowheads="1"/>
            </p:cNvSpPr>
            <p:nvPr/>
          </p:nvSpPr>
          <p:spPr bwMode="auto">
            <a:xfrm>
              <a:off x="5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Zelenina</a:t>
              </a:r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19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21" name="Rectangle 24"/>
            <p:cNvSpPr>
              <a:spLocks noChangeArrowheads="1"/>
            </p:cNvSpPr>
            <p:nvPr/>
          </p:nvSpPr>
          <p:spPr bwMode="auto">
            <a:xfrm>
              <a:off x="32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22" name="Rectangle 25"/>
            <p:cNvSpPr>
              <a:spLocks noChangeArrowheads="1"/>
            </p:cNvSpPr>
            <p:nvPr/>
          </p:nvSpPr>
          <p:spPr bwMode="auto">
            <a:xfrm>
              <a:off x="46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Zelenina a pečené ořechy</a:t>
              </a:r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565" y="1202"/>
              <a:ext cx="5400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672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Bílkoviny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r>
              <a:rPr lang="cs-CZ" altLang="cs-CZ" b="1" dirty="0">
                <a:ea typeface="MS PGothic" charset="-128"/>
              </a:rPr>
              <a:t>Funkce bílkovin: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strukturální, transportní, enzymatické, hormonální, imunologické, acidobazické, energetické</a:t>
            </a:r>
          </a:p>
          <a:p>
            <a:r>
              <a:rPr lang="cs-CZ" altLang="cs-CZ" b="1" dirty="0">
                <a:ea typeface="MS PGothic" charset="-128"/>
              </a:rPr>
              <a:t>Potřeba bílkoviny pro dospělého: 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0,8 g/kg optimální tělesné hmotnosti</a:t>
            </a:r>
          </a:p>
          <a:p>
            <a:r>
              <a:rPr lang="cs-CZ" altLang="cs-CZ" dirty="0">
                <a:ea typeface="MS PGothic" charset="-128"/>
              </a:rPr>
              <a:t>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  <a:p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7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6169"/>
            <a:ext cx="10515600" cy="1103658"/>
          </a:xfrm>
          <a:solidFill>
            <a:srgbClr val="D6DCE5"/>
          </a:solidFill>
        </p:spPr>
        <p:txBody>
          <a:bodyPr/>
          <a:lstStyle/>
          <a:p>
            <a:r>
              <a:rPr lang="cs-CZ" cap="none" dirty="0"/>
              <a:t>BÍLKOVINY A ZDRAVOTNÍ TVRZENÍ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dirty="0"/>
              <a:t>přispívají k růstu svalové hmoty</a:t>
            </a:r>
          </a:p>
          <a:p>
            <a:r>
              <a:rPr lang="cs-CZ" dirty="0"/>
              <a:t>přispívají k udržení svalové hmoty</a:t>
            </a:r>
          </a:p>
          <a:p>
            <a:r>
              <a:rPr lang="cs-CZ" dirty="0"/>
              <a:t>přispívají k udržení normálního stavu kostí  </a:t>
            </a:r>
          </a:p>
        </p:txBody>
      </p:sp>
    </p:spTree>
    <p:extLst>
      <p:ext uri="{BB962C8B-B14F-4D97-AF65-F5344CB8AC3E}">
        <p14:creationId xmlns:p14="http://schemas.microsoft.com/office/powerpoint/2010/main" val="3425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06344"/>
              </p:ext>
            </p:extLst>
          </p:nvPr>
        </p:nvGraphicFramePr>
        <p:xfrm>
          <a:off x="952500" y="1546225"/>
          <a:ext cx="5143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(g/kg/den)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0-1</a:t>
                      </a:r>
                      <a:r>
                        <a:rPr lang="cs-CZ" baseline="0" dirty="0" smtClean="0"/>
                        <a:t>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2-3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4-5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15-18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 (m), 0,8 (ž)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≥19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VITAMINY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68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Nezbytné </a:t>
            </a:r>
            <a:r>
              <a:rPr lang="cs-CZ" sz="2400" dirty="0" err="1">
                <a:solidFill>
                  <a:srgbClr val="000000"/>
                </a:solidFill>
              </a:rPr>
              <a:t>org</a:t>
            </a:r>
            <a:r>
              <a:rPr lang="cs-CZ" sz="2400" dirty="0">
                <a:solidFill>
                  <a:srgbClr val="000000"/>
                </a:solidFill>
              </a:rPr>
              <a:t>. sloučeniny,  které si náš organizmus neumí sám vyrobit</a:t>
            </a:r>
          </a:p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u="sng" dirty="0">
                <a:solidFill>
                  <a:srgbClr val="000000"/>
                </a:solidFill>
              </a:rPr>
              <a:t>Výjimka:</a:t>
            </a:r>
            <a:br>
              <a:rPr lang="cs-CZ" sz="2400" u="sng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- část </a:t>
            </a:r>
            <a:r>
              <a:rPr lang="cs-CZ" sz="2400" i="1" dirty="0">
                <a:solidFill>
                  <a:srgbClr val="FF00FF"/>
                </a:solidFill>
              </a:rPr>
              <a:t>vitaminu A</a:t>
            </a:r>
            <a:r>
              <a:rPr lang="cs-CZ" sz="2400" dirty="0">
                <a:solidFill>
                  <a:srgbClr val="000000"/>
                </a:solidFill>
              </a:rPr>
              <a:t> se tvoří z přijatého provitaminu (zejména 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β-karotenu)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D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provitaminu 7-dehydrocholesterolu (uloženého v pokožce)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niacin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AK tryptofanu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K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vytvářejí i střevní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bakterie</a:t>
            </a:r>
            <a:endParaRPr lang="cs-CZ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>
                <a:ea typeface="MS PGothic" charset="-128"/>
              </a:rPr>
              <a:t>UCHOVÁNÍ VITAMINŮ V ORGANISMU</a:t>
            </a:r>
          </a:p>
        </p:txBody>
      </p:sp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B1, biotin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pantothenová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4-10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C, K, B2, B6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nikotinová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2-6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týdnů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D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listová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2-4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měsíce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E = 6-12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A = 1-2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roky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B12 = 2-5 let</a:t>
            </a:r>
          </a:p>
          <a:p>
            <a:pPr marL="552252" indent="-457200"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Vitamin A</a:t>
            </a:r>
            <a:endParaRPr lang="cs-CZ" altLang="cs-CZ" sz="1996">
              <a:ea typeface="MS PGothic" charset="-128"/>
            </a:endParaRP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Schválená zdravotní tvrzení: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Přispívá k udržení normálního stavu pokožky a zraku, funkci imunitního systému</a:t>
            </a:r>
          </a:p>
          <a:p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Karoteny - Provitamin vitaminu A - tzn. z karotenů se tvoří vitamin A</a:t>
            </a:r>
          </a:p>
          <a:p>
            <a:endParaRPr lang="cs-CZ" altLang="cs-CZ" dirty="0">
              <a:ea typeface="MS PGothic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83" y="376455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38207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D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 normálnímu využití vápníku a fosforu, udržení normálního stavu kostí a zubů, činnosti svalů, imunitního systému</a:t>
            </a: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7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89" y="326915"/>
            <a:ext cx="2868781" cy="31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4405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5" y="3591738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0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OZNAČOVÁNÍ POTRAVIN </a:t>
            </a:r>
            <a:br>
              <a:rPr lang="cs-CZ" altLang="cs-CZ" cap="none" dirty="0">
                <a:ea typeface="MS PGothic" charset="-128"/>
              </a:rPr>
            </a:br>
            <a:r>
              <a:rPr lang="cs-CZ" altLang="cs-CZ" cap="none" dirty="0">
                <a:ea typeface="MS PGothic" charset="-128"/>
              </a:rPr>
              <a:t>– POVINNÉ ÚDAJE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ea typeface="MS PGothic" charset="-128"/>
              </a:rPr>
              <a:t>Povinné </a:t>
            </a:r>
            <a:r>
              <a:rPr lang="cs-CZ" altLang="cs-CZ" dirty="0">
                <a:ea typeface="MS PGothic" charset="-128"/>
              </a:rPr>
              <a:t>od prosince 2016</a:t>
            </a:r>
          </a:p>
        </p:txBody>
      </p:sp>
      <p:pic>
        <p:nvPicPr>
          <p:cNvPr id="3277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48" y="2453852"/>
            <a:ext cx="8390321" cy="30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E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charset="-128"/>
              </a:rPr>
              <a:t>Schválená zdravotní tvrzení:</a:t>
            </a:r>
            <a:br>
              <a:rPr lang="cs-CZ" altLang="cs-CZ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Pomáhá ochraně buněk jako antioxidant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22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07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K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 normální srážlivosti krve a k udržení normálního stavu kostí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5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04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96961" y="881373"/>
          <a:ext cx="9841920" cy="3674340"/>
        </p:xfrm>
        <a:graphic>
          <a:graphicData uri="http://schemas.openxmlformats.org/drawingml/2006/table">
            <a:tbl>
              <a:tblPr/>
              <a:tblGrid>
                <a:gridCol w="15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normálního stavu pokožky a zraku, funkci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tuňák, vejce, tvrdý sýr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Karoteny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Provitamin vitaminu A - tzn. z karotenů se tvoří 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Mrkev, rajčata,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normálnímu využití vápníku a fosforu, udržení normálního stavu kostí a zubů, činnosti svalů,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Tresčí játra*, ryby,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*</a:t>
                      </a: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 Vybírejte si je dle původu – produkty ze znečištěných oblastí (např. Pobaltí) nejsou vhodným zdrojem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Pomáhá ochraně buněk jako antioxidant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slunečnicová semena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srážlivosti krve a k udržení normálního stavu kostí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Zelená listová zelenina, brokolice, květák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4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C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>
                <a:ea typeface="MS PGothic" charset="-128"/>
              </a:rPr>
              <a:t>Schválená zdravotní tvrzení:</a:t>
            </a:r>
            <a:br>
              <a:rPr lang="cs-CZ" altLang="cs-CZ" sz="2177">
                <a:ea typeface="MS PGothic" charset="-128"/>
              </a:rPr>
            </a:br>
            <a:r>
              <a:rPr lang="cs-CZ" altLang="cs-CZ" sz="2177">
                <a:solidFill>
                  <a:srgbClr val="000000"/>
                </a:solidFill>
                <a:ea typeface="Arial" charset="0"/>
                <a:cs typeface="Calibri" charset="0"/>
              </a:rPr>
              <a:t>Přispívá k udržení normální funkce imunitního systému, tvorbě kolagenu pro normální funkci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17" y="3763351"/>
            <a:ext cx="2824136" cy="22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25" y="3763351"/>
            <a:ext cx="2979673" cy="23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Kyselina listová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Podílí se na normální krvetvorbě, funkci imunitního systému, psychické činnosti, snížení míry únavy a vyčerpání, přispívá k růstu zárodečných tkání během těhotenství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9" y="367670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67238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08641" y="1142040"/>
          <a:ext cx="10103040" cy="3219119"/>
        </p:xfrm>
        <a:graphic>
          <a:graphicData uri="http://schemas.openxmlformats.org/drawingml/2006/table">
            <a:tbl>
              <a:tblPr/>
              <a:tblGrid>
                <a:gridCol w="16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Folát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(Kyselina listová)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 normální krvetvorbě, funkci imunitního systému, psychické činnosti, snížení míry únavy a vyčerpání, přispívá k růstu zárodečných tkání během těhotenství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luštěniny,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C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udržení normální funkce imunitního systému, tvorbě kolagenu pro normální funkci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krevních cév, kostí</a:t>
                      </a: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Černý rybíz, paprika, citrusy, brambory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9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3" y="34563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87" y="3405959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56005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522240" y="423404"/>
          <a:ext cx="9928321" cy="5921739"/>
        </p:xfrm>
        <a:graphic>
          <a:graphicData uri="http://schemas.openxmlformats.org/drawingml/2006/table">
            <a:tbl>
              <a:tblPr/>
              <a:tblGrid>
                <a:gridCol w="158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Thiamin (vitamin B1)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látkovou přeměnu živin na energii, činnosti nervové soustavy, psychické činnosti a činnosti srdce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maso, luštěniny,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Riboflavin (vitamin B2)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 na energii, činnosti nervové soustavy, udržení normálního stavu sliznic a pokožky, stavu zraku a metabolismu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játra mladých zvířat, vejce,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Niacin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látkové přeměně živin na energii, činnosti nervové soustavy, psychické činnosti, udržení normálního stavu sliznic a pokožky, přispívá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celozrnné obiloviny,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Pyridoxin (Vitamin B6)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při normální látkové přeměně živin na energii, metabolismu bílkovin a glykogenu, činnosti nervové soustavy, psychické činnosti, tvorbě červených krvinek, funkci imunitního systému, snížení míry únavy a vyčerpání, přispívá k regulaci hormonální aktivity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luštěniny,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Kobalamin (vitamin B12)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činnosti nervové soustavy, tvorbě červených krvinek, normální funkci imunitního systému a látkové přeměně živin na energii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vejce, maso,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 dirty="0">
                <a:ea typeface="MS PGothic" charset="-128"/>
              </a:rPr>
              <a:t>MINERÁLNÍ LÁTKY </a:t>
            </a:r>
            <a:r>
              <a:rPr lang="cs-CZ" altLang="cs-CZ" cap="none" dirty="0" smtClean="0">
                <a:ea typeface="MS PGothic" charset="-128"/>
              </a:rPr>
              <a:t/>
            </a:r>
            <a:br>
              <a:rPr lang="cs-CZ" altLang="cs-CZ" cap="none" dirty="0" smtClean="0">
                <a:ea typeface="MS PGothic" charset="-128"/>
              </a:rPr>
            </a:br>
            <a:r>
              <a:rPr lang="cs-CZ" altLang="cs-CZ" cap="none" dirty="0" smtClean="0">
                <a:ea typeface="MS PGothic" charset="-128"/>
              </a:rPr>
              <a:t>A </a:t>
            </a:r>
            <a:r>
              <a:rPr lang="cs-CZ" altLang="cs-CZ" cap="none" dirty="0">
                <a:ea typeface="MS PGothic" charset="-128"/>
              </a:rPr>
              <a:t>STOPOVÉ PRVKY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MINERÁLNÍ LÁTKY A STOPOVÉ PRVKY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Minerální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látky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 err="1">
                <a:solidFill>
                  <a:srgbClr val="000000"/>
                </a:solidFill>
              </a:rPr>
              <a:t>Ca</a:t>
            </a:r>
            <a:r>
              <a:rPr lang="en-GB" sz="2400" dirty="0">
                <a:solidFill>
                  <a:srgbClr val="000000"/>
                </a:solidFill>
              </a:rPr>
              <a:t>, P, Mg, Na, K, </a:t>
            </a:r>
            <a:r>
              <a:rPr lang="en-GB" sz="2400" dirty="0" err="1">
                <a:solidFill>
                  <a:srgbClr val="000000"/>
                </a:solidFill>
              </a:rPr>
              <a:t>Cl</a:t>
            </a:r>
            <a:r>
              <a:rPr lang="en-GB" sz="2400" dirty="0">
                <a:solidFill>
                  <a:srgbClr val="000000"/>
                </a:solidFill>
              </a:rPr>
              <a:t>, S</a:t>
            </a: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Stopové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prvky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>
                <a:solidFill>
                  <a:srgbClr val="000000"/>
                </a:solidFill>
              </a:rPr>
              <a:t>Fe, Zn, I, Se, Cu, </a:t>
            </a:r>
            <a:r>
              <a:rPr lang="en-GB" sz="2400" dirty="0" err="1">
                <a:solidFill>
                  <a:srgbClr val="000000"/>
                </a:solidFill>
              </a:rPr>
              <a:t>Mn</a:t>
            </a:r>
            <a:r>
              <a:rPr lang="en-GB" sz="2400" dirty="0">
                <a:solidFill>
                  <a:srgbClr val="000000"/>
                </a:solidFill>
              </a:rPr>
              <a:t>, F, Cr, Si, Mo</a:t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Funkce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stavební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prvky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tisíců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enzymů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chemických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sloučenin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účastní</a:t>
            </a:r>
            <a:r>
              <a:rPr lang="en-GB" sz="2400" dirty="0">
                <a:solidFill>
                  <a:srgbClr val="000000"/>
                </a:solidFill>
              </a:rPr>
              <a:t> se </a:t>
            </a:r>
            <a:r>
              <a:rPr lang="en-GB" sz="2400" dirty="0" err="1">
                <a:solidFill>
                  <a:srgbClr val="000000"/>
                </a:solidFill>
              </a:rPr>
              <a:t>metabolických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enzymových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pochodů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Pozor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zdroje</a:t>
            </a:r>
            <a:r>
              <a:rPr lang="en-GB" sz="2400" dirty="0">
                <a:solidFill>
                  <a:srgbClr val="000000"/>
                </a:solidFill>
              </a:rPr>
              <a:t>: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000" dirty="0">
                <a:solidFill>
                  <a:srgbClr val="000000"/>
                </a:solidFill>
              </a:rPr>
              <a:t>z </a:t>
            </a:r>
            <a:r>
              <a:rPr lang="en-GB" sz="2000" dirty="0" err="1">
                <a:solidFill>
                  <a:srgbClr val="000000"/>
                </a:solidFill>
              </a:rPr>
              <a:t>rostlinných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zdrojů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využitelnost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nižší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fytáty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šťavelany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nadměrné množství </a:t>
            </a:r>
            <a:r>
              <a:rPr lang="en-GB" sz="2000" dirty="0" err="1">
                <a:solidFill>
                  <a:srgbClr val="000000"/>
                </a:solidFill>
              </a:rPr>
              <a:t>vláknin</a:t>
            </a:r>
            <a:r>
              <a:rPr lang="cs-CZ" sz="2000" dirty="0" err="1">
                <a:solidFill>
                  <a:srgbClr val="000000"/>
                </a:solidFill>
              </a:rPr>
              <a:t>y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zejména</a:t>
            </a:r>
            <a:r>
              <a:rPr lang="en-GB" sz="2000" dirty="0">
                <a:solidFill>
                  <a:srgbClr val="000000"/>
                </a:solidFill>
              </a:rPr>
              <a:t> u Fe, Zn, </a:t>
            </a:r>
            <a:r>
              <a:rPr lang="en-GB" sz="2000" dirty="0" err="1">
                <a:solidFill>
                  <a:srgbClr val="000000"/>
                </a:solidFill>
              </a:rPr>
              <a:t>Ca</a:t>
            </a:r>
            <a:r>
              <a:rPr lang="en-GB" sz="2000" dirty="0">
                <a:solidFill>
                  <a:srgbClr val="000000"/>
                </a:solidFill>
              </a:rPr>
              <a:t>, Mg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Výživové a zdravotní tvrzení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x-none" sz="2400" b="1" dirty="0">
                <a:ea typeface="MS PGothic" charset="-128"/>
              </a:rPr>
              <a:t>Výživovým tvrzením </a:t>
            </a:r>
            <a:r>
              <a:rPr lang="cs-CZ" altLang="x-none" sz="2400" dirty="0">
                <a:ea typeface="MS PGothic" charset="-128"/>
              </a:rPr>
              <a:t>se rozumí každé tvrzení, které uvádí, naznačuje nebo ze kterého vyplývá, že potravina má určité prospěšné výživové vlastnosti v důsledku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energetické </a:t>
            </a:r>
            <a:r>
              <a:rPr lang="cs-CZ" altLang="x-none" sz="2400" dirty="0" smtClean="0">
                <a:ea typeface="MS PGothic" charset="-128"/>
              </a:rPr>
              <a:t>hodnoty</a:t>
            </a:r>
            <a:r>
              <a:rPr lang="cs-CZ" altLang="x-none" sz="2400" dirty="0">
                <a:ea typeface="MS PGothic" charset="-128"/>
              </a:rPr>
              <a:t>, kterou poskytuje, poskytuje ve snížené nebo zvýšené míře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živin či jiných látek, které buď obsahuje, obsahuje ve snížené či zvýšené míře,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př.: </a:t>
            </a:r>
            <a:r>
              <a:rPr lang="cs-CZ" altLang="x-none" sz="2400" dirty="0">
                <a:ea typeface="MS PGothic" charset="-128"/>
                <a:hlinkClick r:id="rId2"/>
              </a:rPr>
              <a:t>http://www.szpi.gov.cz/clanek/vyzivova-a-zdravotni-tvrzeni.aspx?q=Y2hudW09NA%3d%3d</a:t>
            </a:r>
            <a:r>
              <a:rPr lang="cs-CZ" altLang="x-none" sz="1814" dirty="0">
                <a:ea typeface="MS PGothic" charset="-128"/>
              </a:rPr>
              <a:t/>
            </a:r>
            <a:br>
              <a:rPr lang="cs-CZ" altLang="x-none" sz="1814" dirty="0">
                <a:ea typeface="MS PGothic" charset="-128"/>
              </a:rPr>
            </a:br>
            <a:r>
              <a:rPr lang="cs-CZ" altLang="x-none" sz="1814" dirty="0">
                <a:ea typeface="MS PGothic" charset="-128"/>
              </a:rPr>
              <a:t/>
            </a:r>
            <a:br>
              <a:rPr lang="cs-CZ" altLang="x-none" sz="1814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ZDROJ VLÁKNINY</a:t>
            </a: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potravinu, která je zdrojem vlákniny, a jakékoli tvrzení, které má pro spotřebitele pravděpodobně stejný význam, lze použít pouze tehdy, obsahuje-li produkt alespoň 3 g vlákniny na 100 g nebo alespoň 1,5 g na 100 kcal.</a:t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S VYSOKÝM OBSAHEM VLÁKNINY</a:t>
            </a: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 s vysokým obsahem vlákniny, a jakékoli tvrzení, které má pro spotřebitele pravděpodobně stejný význam, lze použít pouze tehdy, obsahuje-li produkt alespoň 6 g vlákniny na 100 g nebo alespoň 3 g na 100 kcal.</a:t>
            </a:r>
          </a:p>
          <a:p>
            <a:endParaRPr lang="cs-CZ" altLang="x-none" sz="1814" dirty="0">
              <a:ea typeface="MS PGothic" charset="-128"/>
            </a:endParaRPr>
          </a:p>
          <a:p>
            <a:endParaRPr lang="cs-CZ" altLang="x-none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7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2111"/>
              </p:ext>
            </p:extLst>
          </p:nvPr>
        </p:nvGraphicFramePr>
        <p:xfrm>
          <a:off x="696961" y="1860676"/>
          <a:ext cx="9753600" cy="4541463"/>
        </p:xfrm>
        <a:graphic>
          <a:graphicData uri="http://schemas.openxmlformats.org/drawingml/2006/table">
            <a:tbl>
              <a:tblPr/>
              <a:tblGrid>
                <a:gridCol w="11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Vápník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Potřebný pro udržení normálního stavu kostí a zubů, přispívá k normální srážlivosti krve, činnosti svalů, funkci nervových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přenosů a trávících enzymů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brukvovitá zelenina, sardinky s kostmi, mák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Fosfor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 látkové přeměně živin na energii, stavu kostí a zubů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luštěniny, maso, vejce, olejnatá semena a ořechy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Draslík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Napomáhá normální činnosti nervové soustavy, svalů a udržení normální hladiny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Luštěniny, ořechy, zelenina a ovoce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Sodík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Snížená konzumace přispívá k udržení normálního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Sůl a potraviny obsahující sůl, přídatné látky se sodíkem či minerální vody obsahující vysoké množství sodíku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Hořčík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psychickou činnosti, snížení míry únavy a vyčerpání, udržení normálního stavu kostí a zubů a činnosti svalů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olejnatá semena, kakao, celozrnné obiloviny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47" name="Nadpis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 smtClean="0"/>
              <a:t>MINERÁLNÍ LÁTKY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9282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STOPOVÉ PRVKY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96961" y="1991729"/>
          <a:ext cx="9928319" cy="3445515"/>
        </p:xfrm>
        <a:graphic>
          <a:graphicData uri="http://schemas.openxmlformats.org/drawingml/2006/table">
            <a:tbl>
              <a:tblPr/>
              <a:tblGrid>
                <a:gridCol w="112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Železo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krvetvorbě, přenosu kyslíku v těle a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maso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Jód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 normální činnosti nervové soustavy, udržení normálního stavu pokožky a normální činnosti štítné žlázy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Ryby a plody moře, mléko a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Zinek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živin, udržení normálního stavu pokožky, vlasů, nehtů, kostí, zraku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tvrdý sýr,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Selen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 udržení normálního stavu vlasů, nehtů, funkci imunitního systému, činnosti štítné žlázy, ochranu buněk jako antioxidant, přispívá k normální spermatogenezi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Mořské ryby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  <a:latin typeface="Century Schoolbook" charset="0"/>
              </a:rPr>
              <a:t>SODÍK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80049" y="1604330"/>
            <a:ext cx="8224703" cy="28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 těle ovlivňuje hospodaření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Může ovlivnit výši krevního tlaku (nadbytek sodíku krevní tlak zvyšuje a také zatěžuje ledviny)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Reguluje svalové kontrakce a stimuluje duševní činnost.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Jeho doporučená denní spotřeba je maximálně do 2 000 mg sodíku, to odpovídá přibližně 2–5 gramům soli. Skutečná spotřeba soli je však přibližně 10-11 gramů na jednoho Čecha.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 Navíc má jeho vyšší příjem negativní vliv na ztrátu draslíku, který naše tělo rovněž potřebuje.</a:t>
            </a:r>
            <a:br>
              <a:rPr lang="en-GB" altLang="cs-CZ" sz="1814" i="1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i="1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1620" name="Object 3"/>
          <p:cNvGraphicFramePr>
            <a:graphicFrameLocks noChangeAspect="1"/>
          </p:cNvGraphicFramePr>
          <p:nvPr/>
        </p:nvGraphicFramePr>
        <p:xfrm>
          <a:off x="3240181" y="4818747"/>
          <a:ext cx="5901740" cy="133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4" r:id="rId4" imgW="6496200" imgH="1473480" progId="">
                  <p:embed/>
                </p:oleObj>
              </mc:Choice>
              <mc:Fallback>
                <p:oleObj r:id="rId4" imgW="6496200" imgH="14734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181" y="4818747"/>
                        <a:ext cx="5901740" cy="13393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96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DRASLÍK</a:t>
            </a: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opačně než sodík.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I jeho nedostatek může zhoršit dráždivost nervů a svalů, ovlivnit srdeční činnost, střevní peristaltiku (způsobuje zácpu), způsobuje únavu a nespavost.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/>
        </p:nvGraphicFramePr>
        <p:xfrm>
          <a:off x="3276186" y="3565815"/>
          <a:ext cx="6005430" cy="235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r:id="rId4" imgW="6620040" imgH="2600640" progId="">
                  <p:embed/>
                </p:oleObj>
              </mc:Choice>
              <mc:Fallback>
                <p:oleObj r:id="rId4" imgW="6620040" imgH="260064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186" y="3565815"/>
                        <a:ext cx="6005430" cy="235896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399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VÁPNÍK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4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 Vápník je prvek, který má v těle řadu funkcí: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Podílí se například na regulaci funkce nervů a svalů, na srdeční aktivitě, při nedostatku vápníku mohou vznikat svalové stahy a křeče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Jeho největší podíl je však uložen v kostech – je nezbytný pro správnou tvorbu a obnovu kostní a zubní tkáně.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326626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52" y="3276345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3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1"/>
          <p:cNvGraphicFramePr>
            <a:graphicFrameLocks noChangeAspect="1"/>
          </p:cNvGraphicFramePr>
          <p:nvPr/>
        </p:nvGraphicFramePr>
        <p:xfrm>
          <a:off x="2340087" y="979303"/>
          <a:ext cx="5878697" cy="250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8" r:id="rId4" imgW="6486840" imgH="2755080" progId="">
                  <p:embed/>
                </p:oleObj>
              </mc:Choice>
              <mc:Fallback>
                <p:oleObj r:id="rId4" imgW="6486840" imgH="27550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087" y="979303"/>
                        <a:ext cx="5878697" cy="250730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38" y="294943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20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do kostí ukládá nejvíce do 25. až 30. roku života; zhruba od tohoto věku už dochází spíše k úbytku vápníku a kvalita kostí se postupně horší. Proto je důležité zejména do tohoto věku myslet na dostatečný přísun vápníku potravou, nejlépe již v čase dětství a dospívání, protože právě toto období je nejdůležitější pro přípravu na boj s osteoporózou.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vyskytuje prakticky ve všech potravinách. Některé zdroje jsou na vápník přímo bohaté, jiné zase lépe využitelné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2177349" y="3429001"/>
          <a:ext cx="8224704" cy="45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6" r:id="rId4" imgW="6343920" imgH="3057840" progId="">
                  <p:embed/>
                </p:oleObj>
              </mc:Choice>
              <mc:Fallback>
                <p:oleObj r:id="rId4" imgW="6343920" imgH="305784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9" y="3429001"/>
                        <a:ext cx="8224704" cy="452639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806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FOSFOR</a:t>
            </a:r>
          </a:p>
        </p:txBody>
      </p:sp>
      <p:graphicFrame>
        <p:nvGraphicFramePr>
          <p:cNvPr id="121859" name="Object 2"/>
          <p:cNvGraphicFramePr>
            <a:graphicFrameLocks noChangeAspect="1"/>
          </p:cNvGraphicFramePr>
          <p:nvPr/>
        </p:nvGraphicFramePr>
        <p:xfrm>
          <a:off x="1980049" y="3967618"/>
          <a:ext cx="8224703" cy="21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4" r:id="rId4" imgW="6599160" imgH="2317320" progId="">
                  <p:embed/>
                </p:oleObj>
              </mc:Choice>
              <mc:Fallback>
                <p:oleObj r:id="rId4" imgW="6599160" imgH="23173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49" y="3967618"/>
                        <a:ext cx="8224703" cy="215878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Spolu s vápníkem se podílí na správné stavbě kostí a zubů.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Nesmírně důležitý je pro využití energie.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Konzumace potravin bohatých na fosfor snižuje využitelnost vápníku pro tvorbu či obnovu kostní tkáně.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8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>
                <a:solidFill>
                  <a:srgbClr val="000000"/>
                </a:solidFill>
                <a:cs typeface="Lucida Sans Unicode" panose="020B0602030504020204" pitchFamily="34" charset="0"/>
              </a:rPr>
              <a:t>ŽELEZO</a:t>
            </a: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33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Železo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důležitou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složkou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krevního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barviva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 –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jeho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dostatečný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přísun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tvorbu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kvalitních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červených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krvinek</a:t>
            </a: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Kromě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výše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uvedené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funkce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železa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coby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„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kyslíkové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banky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“.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(20-30%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nehemové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pouze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2-20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)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. Využitelnost železa ve smíšené stravě je asi 18%, ve vegetariánské asi 10%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cs-CZ" altLang="cs-CZ" sz="1814" i="1">
                <a:solidFill>
                  <a:srgbClr val="000000"/>
                </a:solidFill>
                <a:latin typeface="Century Schoolbook" charset="0"/>
              </a:rPr>
              <a:t>V</a:t>
            </a:r>
            <a:r>
              <a:rPr lang="en-GB" altLang="cs-CZ" sz="1814" i="1" smtClean="0">
                <a:solidFill>
                  <a:srgbClr val="000000"/>
                </a:solidFill>
                <a:latin typeface="Century Schoolbook" charset="0"/>
              </a:rPr>
              <a:t>itamin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C,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živočišné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bílkoviny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</a:rPr>
              <a:t> (masa a ryb)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některé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organické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kyseliny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(v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ovoci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zvyšují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vstřebatelnost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železa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3908" name="Object 3"/>
          <p:cNvGraphicFramePr>
            <a:graphicFrameLocks noChangeAspect="1"/>
          </p:cNvGraphicFramePr>
          <p:nvPr/>
        </p:nvGraphicFramePr>
        <p:xfrm>
          <a:off x="3156653" y="5206148"/>
          <a:ext cx="6109121" cy="13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2" r:id="rId4" imgW="6743880" imgH="1484280" progId="">
                  <p:embed/>
                </p:oleObj>
              </mc:Choice>
              <mc:Fallback>
                <p:oleObj r:id="rId4" imgW="6743880" imgH="14842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53" y="5206148"/>
                        <a:ext cx="6109121" cy="132637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03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JÓD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8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součástí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hormonů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štítné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žlázy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, 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které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ovlivňují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metabolismus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a je proto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pro 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je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ho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správné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fungování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du 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se může projevit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zvýšenou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únav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ou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spavost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í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a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zimomřivost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í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.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Dnes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jedním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z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hlavních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tohoto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prvku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kterou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většina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výrobců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obohacuje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(1 gram soli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obsahuje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asi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25–50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mikrogramů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jodičnanu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jodidovaná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používána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výrobě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přidáván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do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krmiva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dobytka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tímto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způsobem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se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dostává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do </a:t>
            </a:r>
            <a:r>
              <a:rPr lang="en-GB" altLang="cs-CZ" sz="1814" i="1" dirty="0" err="1" smtClean="0">
                <a:solidFill>
                  <a:srgbClr val="000000"/>
                </a:solidFill>
                <a:latin typeface="Century Schoolbook" charset="0"/>
              </a:rPr>
              <a:t>mléka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– cca 290 mikrogramů/litr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Velmi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bohatým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mořští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živočichové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V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současné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se v ČR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nesetkáváme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často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projevy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silného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deficitu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díky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masovému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obohacování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soli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err="1" smtClean="0">
                <a:solidFill>
                  <a:srgbClr val="000000"/>
                </a:solidFill>
                <a:latin typeface="Century Schoolbook" charset="0"/>
              </a:rPr>
              <a:t>dem</a:t>
            </a:r>
            <a:endParaRPr lang="cs-CZ" altLang="cs-CZ" sz="1814" i="1" dirty="0" smtClean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Některé skupiny obyvatelstva jsou dokonce mírně přesaturovány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Existují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snižují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organismem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to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bohaté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</a:rPr>
              <a:t>tzv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</a:rPr>
              <a:t>.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</a:rPr>
              <a:t>strumigeny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hořčičné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semínko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křen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zelí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kapusta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květák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kedlubna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vodnice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2321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Výživové a zdravotní tvrzení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x-none" sz="2540" b="1" dirty="0">
                <a:ea typeface="MS PGothic" charset="-128"/>
              </a:rPr>
              <a:t>Zdravotním tvrzením </a:t>
            </a:r>
            <a:r>
              <a:rPr lang="cs-CZ" altLang="x-none" sz="2540" dirty="0">
                <a:ea typeface="MS PGothic" charset="-128"/>
              </a:rPr>
              <a:t>se rozumí každé tvrzení, které uvádí, naznačuje nebo ze kterého vyplývá, že existuje souvislost mezi kategorií potravin, potravinou nebo některou z jejích složek a zdravím.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>př.: </a:t>
            </a:r>
            <a:r>
              <a:rPr lang="cs-CZ" altLang="x-none" sz="2540" dirty="0">
                <a:ea typeface="MS PGothic" charset="-128"/>
                <a:hlinkClick r:id="rId2"/>
              </a:rPr>
              <a:t>http://www.foodnet.cz/slozka/?jmeno=Zdravotn%C3%AD+tvrzen%C3%AD&amp;id=857</a:t>
            </a:r>
            <a:r>
              <a:rPr lang="cs-CZ" altLang="x-none" sz="2540" dirty="0">
                <a:ea typeface="MS PGothic" charset="-128"/>
              </a:rPr>
              <a:t> a dále dokumenty Nařízení komise EU č. 432/2012 a č. 536/2013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/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1633" b="1" dirty="0">
                <a:ea typeface="MS PGothic" charset="-128"/>
              </a:rPr>
              <a:t>VITAMIN C</a:t>
            </a:r>
            <a:r>
              <a:rPr lang="cs-CZ" altLang="x-none" sz="1633" dirty="0">
                <a:ea typeface="MS PGothic" charset="-128"/>
              </a:rPr>
              <a:t/>
            </a:r>
            <a:br>
              <a:rPr lang="cs-CZ" altLang="x-none" sz="1633" dirty="0">
                <a:ea typeface="MS PGothic" charset="-128"/>
              </a:rPr>
            </a:br>
            <a:r>
              <a:rPr lang="cs-CZ" altLang="x-none" sz="1633" dirty="0">
                <a:ea typeface="MS PGothic" charset="-128"/>
              </a:rPr>
              <a:t>Vitamin C přispívá ke snížení míry únavy a vyčerpání</a:t>
            </a:r>
          </a:p>
          <a:p>
            <a:endParaRPr lang="cs-CZ" altLang="x-none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ZINEK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Zasahuje do řady významných pochodů v našem těle.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v metabolismu bílkovin a nukleových kyselin, ovlivňuje imunitní reakce i antioxidační ochranu a zvyšuje aktivitu inzulínu.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Významně se podílí na pohlavním dospívání chlapců.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Výrazný nedostatek zinku je provázen pomalým hojením zlomenin a kostí, padáním vlasů či horší činností jater.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8004" name="Object 3"/>
          <p:cNvGraphicFramePr>
            <a:graphicFrameLocks noChangeAspect="1"/>
          </p:cNvGraphicFramePr>
          <p:nvPr/>
        </p:nvGraphicFramePr>
        <p:xfrm>
          <a:off x="1850435" y="3297947"/>
          <a:ext cx="8224703" cy="452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1" r:id="rId4" imgW="8942040" imgH="5040000" progId="">
                  <p:embed/>
                </p:oleObj>
              </mc:Choice>
              <mc:Fallback>
                <p:oleObj r:id="rId4" imgW="8942040" imgH="50400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435" y="3297947"/>
                        <a:ext cx="8224703" cy="452639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4"/>
          <p:cNvGraphicFramePr>
            <a:graphicFrameLocks noChangeAspect="1"/>
          </p:cNvGraphicFramePr>
          <p:nvPr/>
        </p:nvGraphicFramePr>
        <p:xfrm>
          <a:off x="3483567" y="3918652"/>
          <a:ext cx="5861415" cy="14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2" r:id="rId6" imgW="6448680" imgH="1647000" progId="">
                  <p:embed/>
                </p:oleObj>
              </mc:Choice>
              <mc:Fallback>
                <p:oleObj r:id="rId6" imgW="6448680" imgH="16470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67" y="3918652"/>
                        <a:ext cx="5861415" cy="149775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84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DALŠÍ SCHVÁLENÁ ZDRAVOTNÍ TVRZENÍ…</a:t>
            </a:r>
          </a:p>
        </p:txBody>
      </p:sp>
      <p:sp>
        <p:nvSpPr>
          <p:cNvPr id="132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ENZYM LAKTÁZA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zlepšuje trávení laktózy u osob, které laktózu špatně tráví </a:t>
            </a:r>
          </a:p>
          <a:p>
            <a:r>
              <a:rPr lang="cs-CZ" altLang="cs-CZ" sz="1814" dirty="0">
                <a:ea typeface="MS PGothic" charset="-128"/>
              </a:rPr>
              <a:t>IONTOVÉ NÁPOJE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výkonnosti při delším vytrvalostním fyzickém výkonu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zvyšují vstřebávání vody během fyzického výkonu</a:t>
            </a:r>
          </a:p>
          <a:p>
            <a:r>
              <a:rPr lang="cs-CZ" altLang="cs-CZ" sz="1814" dirty="0">
                <a:ea typeface="MS PGothic" charset="-128"/>
              </a:rPr>
              <a:t>KREATIN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zvyšuje fyzickou výkonnost při po sobě jdoucích krátkodobých intervalech vysoce intenzivního fyzického výkonu (</a:t>
            </a:r>
            <a:r>
              <a:rPr lang="cs-CZ" altLang="cs-CZ" sz="1814" dirty="0" smtClean="0">
                <a:ea typeface="MS PGothic" charset="-128"/>
              </a:rPr>
              <a:t>3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LAKTULÓZA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</a:t>
            </a:r>
            <a:r>
              <a:rPr lang="cs-CZ" altLang="cs-CZ" sz="1814" dirty="0" smtClean="0">
                <a:ea typeface="MS PGothic" charset="-128"/>
              </a:rPr>
              <a:t>10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POLYFENOLY Z OLIVOVÉHO OLEJE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ochraně krevních lipidů před oxidativním stresem (</a:t>
            </a:r>
            <a:r>
              <a:rPr lang="cs-CZ" altLang="cs-CZ" sz="1814" dirty="0" smtClean="0">
                <a:ea typeface="MS PGothic" charset="-128"/>
              </a:rPr>
              <a:t>20 g </a:t>
            </a:r>
            <a:r>
              <a:rPr lang="cs-CZ" altLang="cs-CZ" sz="1814" dirty="0">
                <a:ea typeface="MS PGothic" charset="-128"/>
              </a:rPr>
              <a:t>oleje/den)</a:t>
            </a:r>
          </a:p>
          <a:p>
            <a:r>
              <a:rPr lang="cs-CZ" altLang="cs-CZ" sz="1814" dirty="0">
                <a:ea typeface="MS PGothic" charset="-128"/>
              </a:rPr>
              <a:t>SUŠENÉ ŠVESTKY KULTIVARŮ „ŠVESTKY DOMÁCÍ</a:t>
            </a:r>
            <a:r>
              <a:rPr lang="cs-CZ" altLang="en-US" sz="1814" dirty="0">
                <a:ea typeface="MS PGothic" charset="-128"/>
              </a:rPr>
              <a:t>“</a:t>
            </a:r>
            <a:r>
              <a:rPr lang="cs-CZ" altLang="cs-CZ" sz="1814" dirty="0">
                <a:ea typeface="MS PGothic" charset="-128"/>
              </a:rPr>
              <a:t/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normální činnosti střev</a:t>
            </a:r>
          </a:p>
        </p:txBody>
      </p:sp>
    </p:spTree>
    <p:extLst>
      <p:ext uri="{BB962C8B-B14F-4D97-AF65-F5344CB8AC3E}">
        <p14:creationId xmlns:p14="http://schemas.microsoft.com/office/powerpoint/2010/main" val="1150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31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VODA (nejméně </a:t>
            </a:r>
            <a:r>
              <a:rPr lang="cs-CZ" altLang="cs-CZ" sz="1814" dirty="0" smtClean="0">
                <a:ea typeface="MS PGothic" charset="-128"/>
              </a:rPr>
              <a:t>2 l/den </a:t>
            </a:r>
            <a:r>
              <a:rPr lang="cs-CZ" altLang="cs-CZ" sz="1814" dirty="0">
                <a:ea typeface="MS PGothic" charset="-128"/>
              </a:rPr>
              <a:t>ze všech zdrojů)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normálních tělesných a rozpoznávacích funkcí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regulace tělesné teploty </a:t>
            </a:r>
          </a:p>
          <a:p>
            <a:r>
              <a:rPr lang="cs-CZ" altLang="cs-CZ" sz="1814" dirty="0">
                <a:ea typeface="MS PGothic" charset="-128"/>
              </a:rPr>
              <a:t>VLAŠSKÉ OŘECHY (</a:t>
            </a:r>
            <a:r>
              <a:rPr lang="cs-CZ" altLang="cs-CZ" sz="1814" dirty="0" smtClean="0">
                <a:ea typeface="MS PGothic" charset="-128"/>
              </a:rPr>
              <a:t>30 g/den</a:t>
            </a:r>
            <a:r>
              <a:rPr lang="cs-CZ" altLang="cs-CZ" sz="1814" dirty="0">
                <a:ea typeface="MS PGothic" charset="-128"/>
              </a:rPr>
              <a:t>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lepší pružnosti krevních cév</a:t>
            </a:r>
          </a:p>
          <a:p>
            <a:r>
              <a:rPr lang="cs-CZ" altLang="cs-CZ" sz="1814" dirty="0">
                <a:ea typeface="MS PGothic" charset="-128"/>
              </a:rPr>
              <a:t>ŽIVÉ JOGURTOVÉ KULTURY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Živé kultury v jogurtu nebo v kysaném mléce zlepšují trávení laktózy z výrobku u osob, které laktózu špatně tráví (obsah nejméně 10</a:t>
            </a:r>
            <a:r>
              <a:rPr lang="cs-CZ" altLang="cs-CZ" sz="1814" baseline="30000" dirty="0">
                <a:ea typeface="MS PGothic" charset="-128"/>
              </a:rPr>
              <a:t>8</a:t>
            </a:r>
            <a:r>
              <a:rPr lang="cs-CZ" altLang="cs-CZ" sz="1814" dirty="0">
                <a:ea typeface="MS PGothic" charset="-128"/>
              </a:rPr>
              <a:t> kolonii tvořících jednotek živých mikroorganismů zákysové kultury (</a:t>
            </a:r>
            <a:r>
              <a:rPr lang="cs-CZ" altLang="cs-CZ" sz="1814" i="1" dirty="0" err="1">
                <a:ea typeface="MS PGothic" charset="-128"/>
              </a:rPr>
              <a:t>Lactobacillus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delbrueckii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subsp</a:t>
            </a:r>
            <a:r>
              <a:rPr lang="cs-CZ" altLang="cs-CZ" sz="1814" i="1" dirty="0">
                <a:ea typeface="MS PGothic" charset="-128"/>
              </a:rPr>
              <a:t>. </a:t>
            </a:r>
            <a:r>
              <a:rPr lang="cs-CZ" altLang="cs-CZ" sz="1814" i="1" dirty="0" err="1">
                <a:ea typeface="MS PGothic" charset="-128"/>
              </a:rPr>
              <a:t>bulgaricus</a:t>
            </a:r>
            <a:r>
              <a:rPr lang="cs-CZ" altLang="cs-CZ" sz="1814" i="1" dirty="0">
                <a:ea typeface="MS PGothic" charset="-128"/>
              </a:rPr>
              <a:t> a </a:t>
            </a:r>
            <a:r>
              <a:rPr lang="cs-CZ" altLang="cs-CZ" sz="1814" i="1" dirty="0" err="1">
                <a:ea typeface="MS PGothic" charset="-128"/>
              </a:rPr>
              <a:t>Streptococcus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thermophilus</a:t>
            </a:r>
            <a:r>
              <a:rPr lang="cs-CZ" altLang="cs-CZ" sz="1814" i="1" dirty="0">
                <a:ea typeface="MS PGothic" charset="-128"/>
              </a:rPr>
              <a:t>) na 1 gram)</a:t>
            </a:r>
          </a:p>
          <a:p>
            <a:r>
              <a:rPr lang="cs-CZ" altLang="cs-CZ" sz="1814" dirty="0">
                <a:ea typeface="MS PGothic" charset="-128"/>
              </a:rPr>
              <a:t>ŽVÝKAČKY BEZ CUKRU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</a:t>
            </a:r>
            <a:r>
              <a:rPr lang="es-ES" altLang="cs-CZ" sz="1814" dirty="0" err="1">
                <a:ea typeface="MS PGothic" charset="-128"/>
              </a:rPr>
              <a:t>přispívají</a:t>
            </a:r>
            <a:r>
              <a:rPr lang="es-ES" altLang="cs-CZ" sz="1814" dirty="0">
                <a:ea typeface="MS PGothic" charset="-128"/>
              </a:rPr>
              <a:t> k </a:t>
            </a:r>
            <a:r>
              <a:rPr lang="es-ES" altLang="cs-CZ" sz="1814" dirty="0" err="1">
                <a:ea typeface="MS PGothic" charset="-128"/>
              </a:rPr>
              <a:t>zachování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mineralizace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zubů</a:t>
            </a:r>
            <a:r>
              <a:rPr lang="cs-CZ" altLang="cs-CZ" sz="1814" dirty="0">
                <a:ea typeface="MS PGothic" charset="-128"/>
              </a:rPr>
              <a:t> (do 20 min po konzumaci)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pomáhají neutralizovat kyseliny zubního plaku (do 20 min…)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ke zmírnění sucha v ústech</a:t>
            </a:r>
          </a:p>
          <a:p>
            <a:r>
              <a:rPr lang="cs-CZ" altLang="cs-CZ" sz="1814" dirty="0">
                <a:ea typeface="MS PGothic" charset="-128"/>
              </a:rPr>
              <a:t>ŽVÝKAČKY BEZ CUKRU S OBSAHEM KARBAMIDU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neutralizují kyseliny zubního plaku účinněji než žvýkačky bez cukru bez obsahu karbamidu</a:t>
            </a:r>
          </a:p>
        </p:txBody>
      </p:sp>
    </p:spTree>
    <p:extLst>
      <p:ext uri="{BB962C8B-B14F-4D97-AF65-F5344CB8AC3E}">
        <p14:creationId xmlns:p14="http://schemas.microsoft.com/office/powerpoint/2010/main" val="553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2077980" y="642308"/>
            <a:ext cx="7249721" cy="5564744"/>
            <a:chOff x="431" y="805"/>
            <a:chExt cx="4898" cy="3460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963"/>
              <a:ext cx="4674" cy="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431" y="805"/>
              <a:ext cx="4898" cy="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lnSpc>
                  <a:spcPct val="5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endParaRPr lang="cs-CZ" altLang="cs-CZ" sz="1633"/>
            </a:p>
          </p:txBody>
        </p:sp>
      </p:grpSp>
    </p:spTree>
    <p:extLst>
      <p:ext uri="{BB962C8B-B14F-4D97-AF65-F5344CB8AC3E}">
        <p14:creationId xmlns:p14="http://schemas.microsoft.com/office/powerpoint/2010/main" val="225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849" y="2047037"/>
            <a:ext cx="6286500" cy="4000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ZPRÁVA O ZDRAVÍ OBYVATEL ČESKÉ REPUBLIKY 2014: </a:t>
            </a:r>
            <a:r>
              <a:rPr lang="cs-CZ" sz="3200" dirty="0" smtClean="0">
                <a:solidFill>
                  <a:srgbClr val="000000"/>
                </a:solidFill>
              </a:rPr>
              <a:t/>
            </a:r>
            <a:br>
              <a:rPr lang="cs-CZ" sz="32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http</a:t>
            </a:r>
            <a:r>
              <a:rPr lang="cs-CZ" sz="2000" dirty="0">
                <a:solidFill>
                  <a:srgbClr val="000000"/>
                </a:solidFill>
              </a:rPr>
              <a:t>://</a:t>
            </a:r>
            <a:r>
              <a:rPr lang="cs-CZ" sz="2000" dirty="0" err="1">
                <a:solidFill>
                  <a:srgbClr val="000000"/>
                </a:solidFill>
              </a:rPr>
              <a:t>www.mzcr.cz</a:t>
            </a:r>
            <a:r>
              <a:rPr lang="cs-CZ" sz="2000" dirty="0">
                <a:solidFill>
                  <a:srgbClr val="000000"/>
                </a:solidFill>
              </a:rPr>
              <a:t>/</a:t>
            </a:r>
            <a:r>
              <a:rPr lang="cs-CZ" sz="2000" dirty="0" err="1">
                <a:solidFill>
                  <a:srgbClr val="000000"/>
                </a:solidFill>
              </a:rPr>
              <a:t>verejne</a:t>
            </a:r>
            <a:r>
              <a:rPr lang="cs-CZ" sz="2000" dirty="0">
                <a:solidFill>
                  <a:srgbClr val="000000"/>
                </a:solidFill>
              </a:rPr>
              <a:t>/dokumenty/zprava-o-zdravi-obyvatel-ceske-republiky2014-_9420_3016_5.</a:t>
            </a:r>
            <a:r>
              <a:rPr lang="cs-CZ" sz="2000" dirty="0" smtClean="0">
                <a:solidFill>
                  <a:srgbClr val="000000"/>
                </a:solidFill>
              </a:rPr>
              <a:t>html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6"/>
          <p:cNvSpPr txBox="1">
            <a:spLocks noChangeArrowheads="1"/>
          </p:cNvSpPr>
          <p:nvPr/>
        </p:nvSpPr>
        <p:spPr bwMode="auto">
          <a:xfrm>
            <a:off x="1847555" y="5949265"/>
            <a:ext cx="2390651" cy="80425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542" b="1">
                <a:solidFill>
                  <a:schemeClr val="tx1"/>
                </a:solidFill>
              </a:rPr>
              <a:t>Sacharidy, vláknina, vitamin B1, niacin, hořčík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9563" y="4293092"/>
            <a:ext cx="2070937" cy="12788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542" b="1">
                <a:solidFill>
                  <a:schemeClr val="tx1"/>
                </a:solidFill>
              </a:rPr>
              <a:t>Voda, sacharidy, vláknina, vitamin C, K, kyselina listová, karoteny, draslík, vápník</a:t>
            </a:r>
          </a:p>
        </p:txBody>
      </p:sp>
      <p:sp>
        <p:nvSpPr>
          <p:cNvPr id="22532" name="TextovéPole 13"/>
          <p:cNvSpPr txBox="1">
            <a:spLocks noChangeArrowheads="1"/>
          </p:cNvSpPr>
          <p:nvPr/>
        </p:nvSpPr>
        <p:spPr bwMode="auto">
          <a:xfrm>
            <a:off x="1919563" y="2852941"/>
            <a:ext cx="2000370" cy="10415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542" b="1">
                <a:solidFill>
                  <a:schemeClr val="tx1"/>
                </a:solidFill>
              </a:rPr>
              <a:t>Bílkoviny, tuky, vitamin A, D, B2, B12, vápník, fosfor, jód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19563" y="1915402"/>
            <a:ext cx="2285519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00" b="1" dirty="0"/>
              <a:t>Sodík, jednoduché sacharidy, tuky</a:t>
            </a:r>
          </a:p>
        </p:txBody>
      </p:sp>
      <p:pic>
        <p:nvPicPr>
          <p:cNvPr id="2253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14" y="2204873"/>
            <a:ext cx="3322428" cy="32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>
          <a:xfrm rot="19729023">
            <a:off x="4033704" y="5544583"/>
            <a:ext cx="1052750" cy="394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Šipka doprava 18"/>
          <p:cNvSpPr/>
          <p:nvPr/>
        </p:nvSpPr>
        <p:spPr>
          <a:xfrm rot="21103548">
            <a:off x="3597338" y="4160598"/>
            <a:ext cx="1193886" cy="37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Šipka doprava 19"/>
          <p:cNvSpPr/>
          <p:nvPr/>
        </p:nvSpPr>
        <p:spPr>
          <a:xfrm rot="491984">
            <a:off x="3883929" y="3225939"/>
            <a:ext cx="1222688" cy="377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Šipka doprava 20"/>
          <p:cNvSpPr/>
          <p:nvPr/>
        </p:nvSpPr>
        <p:spPr>
          <a:xfrm rot="1838915" flipV="1">
            <a:off x="4069708" y="2219274"/>
            <a:ext cx="1098836" cy="299551"/>
          </a:xfrm>
          <a:prstGeom prst="rightArrow">
            <a:avLst>
              <a:gd name="adj1" fmla="val 558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05" y="1844834"/>
            <a:ext cx="2500102" cy="15161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542" b="1">
                <a:solidFill>
                  <a:schemeClr val="tx1"/>
                </a:solidFill>
              </a:rPr>
              <a:t>Bílkoviny, tuky, vláknina, vitamin A, D, E, B1, B2, niacin, B6, B12, kyselina listová, draslík, fosfor, vápník, hořčík, železo, jód, zinek, selen</a:t>
            </a:r>
          </a:p>
        </p:txBody>
      </p:sp>
      <p:sp>
        <p:nvSpPr>
          <p:cNvPr id="24587" name="TextovéPole 24"/>
          <p:cNvSpPr txBox="1">
            <a:spLocks noChangeArrowheads="1"/>
          </p:cNvSpPr>
          <p:nvPr/>
        </p:nvSpPr>
        <p:spPr bwMode="auto">
          <a:xfrm>
            <a:off x="8112213" y="4149077"/>
            <a:ext cx="2428095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00" b="1" dirty="0"/>
              <a:t>Voda, jednoduché sacharidy, vláknina, vitamin C, K, karoteny</a:t>
            </a:r>
          </a:p>
        </p:txBody>
      </p:sp>
      <p:sp>
        <p:nvSpPr>
          <p:cNvPr id="27" name="Šipka doprava 26"/>
          <p:cNvSpPr/>
          <p:nvPr/>
        </p:nvSpPr>
        <p:spPr>
          <a:xfrm rot="11720522">
            <a:off x="7066663" y="4183640"/>
            <a:ext cx="846809" cy="367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Šipka doprava 27"/>
          <p:cNvSpPr/>
          <p:nvPr/>
        </p:nvSpPr>
        <p:spPr>
          <a:xfrm rot="8187849">
            <a:off x="6685023" y="2887505"/>
            <a:ext cx="1281735" cy="341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686" name="Nadpis 16"/>
          <p:cNvSpPr>
            <a:spLocks noGrp="1"/>
          </p:cNvSpPr>
          <p:nvPr>
            <p:ph type="title" idx="4294967295"/>
          </p:nvPr>
        </p:nvSpPr>
        <p:spPr bwMode="auto">
          <a:xfrm>
            <a:off x="1993010" y="260669"/>
            <a:ext cx="8229024" cy="11420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29" b="1" dirty="0">
                <a:latin typeface="Arial" panose="020B0604020202020204" pitchFamily="34" charset="0"/>
              </a:rPr>
              <a:t>Pyramida MZ ČR z roku 2005</a:t>
            </a:r>
            <a:br>
              <a:rPr lang="cs-CZ" altLang="cs-CZ" sz="3629" b="1" dirty="0">
                <a:latin typeface="Arial" panose="020B0604020202020204" pitchFamily="34" charset="0"/>
              </a:rPr>
            </a:br>
            <a:r>
              <a:rPr lang="cs-CZ" altLang="cs-CZ" sz="1996" b="1" dirty="0">
                <a:latin typeface="Arial" panose="020B0604020202020204" pitchFamily="34" charset="0"/>
              </a:rPr>
              <a:t>= oficiální doporučení MZ ČR</a:t>
            </a:r>
            <a:br>
              <a:rPr lang="cs-CZ" altLang="cs-CZ" sz="1996" b="1" dirty="0">
                <a:latin typeface="Arial" panose="020B0604020202020204" pitchFamily="34" charset="0"/>
              </a:rPr>
            </a:br>
            <a:r>
              <a:rPr lang="cs-CZ" altLang="cs-CZ" sz="1996" dirty="0">
                <a:latin typeface="Arial" panose="020B0604020202020204" pitchFamily="34" charset="0"/>
              </a:rPr>
              <a:t>- je složena ze skupin potravin</a:t>
            </a:r>
          </a:p>
        </p:txBody>
      </p:sp>
    </p:spTree>
    <p:extLst>
      <p:ext uri="{BB962C8B-B14F-4D97-AF65-F5344CB8AC3E}">
        <p14:creationId xmlns:p14="http://schemas.microsoft.com/office/powerpoint/2010/main" val="11628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cs-CZ" altLang="cs-CZ" cap="none">
              <a:ea typeface="MS PGothic" charset="-128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0049" y="1600009"/>
            <a:ext cx="7468624" cy="4873472"/>
          </a:xfrm>
        </p:spPr>
        <p:txBody>
          <a:bodyPr/>
          <a:lstStyle/>
          <a:p>
            <a:endParaRPr lang="cs-CZ" altLang="cs-CZ">
              <a:ea typeface="MS PGothic" charset="-128"/>
            </a:endParaRPr>
          </a:p>
        </p:txBody>
      </p:sp>
      <p:pic>
        <p:nvPicPr>
          <p:cNvPr id="2355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360039"/>
            <a:ext cx="9144960" cy="61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cs-CZ" altLang="cs-CZ" cap="none">
              <a:ea typeface="MS PGothic" charset="-128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0049" y="1600009"/>
            <a:ext cx="7468624" cy="4873472"/>
          </a:xfrm>
        </p:spPr>
        <p:txBody>
          <a:bodyPr/>
          <a:lstStyle/>
          <a:p>
            <a:endParaRPr lang="cs-CZ" altLang="cs-CZ">
              <a:ea typeface="MS PGothic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48" y="275070"/>
            <a:ext cx="8760440" cy="619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VÁPNÍK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HOŘČÍK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6"/>
                </a:solidFill>
              </a:rPr>
              <a:t>DRASLÍK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ŽELEZO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96" y="2794600"/>
            <a:ext cx="6633712" cy="36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ový bublinový popisek 3"/>
          <p:cNvSpPr/>
          <p:nvPr/>
        </p:nvSpPr>
        <p:spPr>
          <a:xfrm>
            <a:off x="8489589" y="3605230"/>
            <a:ext cx="1994603" cy="810631"/>
          </a:xfrm>
          <a:prstGeom prst="wedgeRoundRectCallout">
            <a:avLst>
              <a:gd name="adj1" fmla="val -112548"/>
              <a:gd name="adj2" fmla="val -35517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(ořechy, olejnatá semena)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43695" y="2718484"/>
            <a:ext cx="1885590" cy="810631"/>
          </a:xfrm>
          <a:prstGeom prst="wedgeRoundRectCallout">
            <a:avLst>
              <a:gd name="adj1" fmla="val 96948"/>
              <a:gd name="adj2" fmla="val 950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(mléko a mléčné výrobky)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1743696" y="3787069"/>
            <a:ext cx="1423097" cy="810631"/>
          </a:xfrm>
          <a:prstGeom prst="wedgeRoundRectCallout">
            <a:avLst>
              <a:gd name="adj1" fmla="val 115066"/>
              <a:gd name="adj2" fmla="val 349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(brukvovitá zelenina)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8272379" y="1576112"/>
            <a:ext cx="2211812" cy="810631"/>
          </a:xfrm>
          <a:prstGeom prst="wedgeRoundRectCallout">
            <a:avLst>
              <a:gd name="adj1" fmla="val -115805"/>
              <a:gd name="adj2" fmla="val 1990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(sardinky s kostmi, mák)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775809" y="2100476"/>
            <a:ext cx="1365662" cy="810631"/>
          </a:xfrm>
          <a:prstGeom prst="wedgeRoundRectCallout">
            <a:avLst>
              <a:gd name="adj1" fmla="val 55605"/>
              <a:gd name="adj2" fmla="val 103653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(kakao)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1743695" y="4838131"/>
            <a:ext cx="1493360" cy="810631"/>
          </a:xfrm>
          <a:prstGeom prst="wedgeRoundRectCallout">
            <a:avLst>
              <a:gd name="adj1" fmla="val 78522"/>
              <a:gd name="adj2" fmla="val -4754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(celozrnné obiloviny)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8539703" y="4597700"/>
            <a:ext cx="1944488" cy="810631"/>
          </a:xfrm>
          <a:prstGeom prst="wedgeRoundRectCallout">
            <a:avLst>
              <a:gd name="adj1" fmla="val -105673"/>
              <a:gd name="adj2" fmla="val -48701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DRASLÍK</a:t>
            </a:r>
          </a:p>
          <a:p>
            <a:pPr algn="ctr"/>
            <a:r>
              <a:rPr lang="cs-CZ" dirty="0"/>
              <a:t>(ovoce a zelenina)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6760194" y="1837691"/>
            <a:ext cx="1343071" cy="918850"/>
          </a:xfrm>
          <a:prstGeom prst="wedgeRoundRectCallout">
            <a:avLst>
              <a:gd name="adj1" fmla="val -48100"/>
              <a:gd name="adj2" fmla="val 147482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DRASLÍK</a:t>
            </a:r>
          </a:p>
          <a:p>
            <a:pPr algn="ctr"/>
            <a:r>
              <a:rPr lang="cs-CZ" dirty="0"/>
              <a:t>(luštěniny, ořechy)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8272379" y="2538300"/>
            <a:ext cx="2211812" cy="871195"/>
          </a:xfrm>
          <a:prstGeom prst="wedgeRoundRectCallout">
            <a:avLst>
              <a:gd name="adj1" fmla="val -107422"/>
              <a:gd name="adj2" fmla="val 8092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(červené maso, játra, semena, sója)</a:t>
            </a:r>
          </a:p>
        </p:txBody>
      </p:sp>
      <p:sp>
        <p:nvSpPr>
          <p:cNvPr id="18" name="Obláčkový bublinový popisek 17"/>
          <p:cNvSpPr/>
          <p:nvPr/>
        </p:nvSpPr>
        <p:spPr>
          <a:xfrm>
            <a:off x="9142073" y="79005"/>
            <a:ext cx="1932327" cy="993422"/>
          </a:xfrm>
          <a:prstGeom prst="cloudCallout">
            <a:avLst>
              <a:gd name="adj1" fmla="val -75592"/>
              <a:gd name="adj2" fmla="val 1796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vit C, maso a ryby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5398630" y="1727669"/>
            <a:ext cx="1104405" cy="810631"/>
          </a:xfrm>
          <a:prstGeom prst="wedgeRoundRectCallout">
            <a:avLst>
              <a:gd name="adj1" fmla="val -23352"/>
              <a:gd name="adj2" fmla="val 109513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(kakao)</a:t>
            </a:r>
          </a:p>
        </p:txBody>
      </p:sp>
      <p:sp>
        <p:nvSpPr>
          <p:cNvPr id="22" name="Zaoblený obdélníkový bublinový popisek 21"/>
          <p:cNvSpPr/>
          <p:nvPr/>
        </p:nvSpPr>
        <p:spPr>
          <a:xfrm rot="10800000" flipV="1">
            <a:off x="3077083" y="3439128"/>
            <a:ext cx="1104405" cy="646962"/>
          </a:xfrm>
          <a:prstGeom prst="wedgeRoundRectCallout">
            <a:avLst>
              <a:gd name="adj1" fmla="val -41632"/>
              <a:gd name="adj2" fmla="val 112904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(špenát)</a:t>
            </a:r>
          </a:p>
        </p:txBody>
      </p:sp>
      <p:sp>
        <p:nvSpPr>
          <p:cNvPr id="23" name="Zaoblený obdélníkový bublinový popisek 22"/>
          <p:cNvSpPr/>
          <p:nvPr/>
        </p:nvSpPr>
        <p:spPr>
          <a:xfrm>
            <a:off x="1743696" y="5823879"/>
            <a:ext cx="1104405" cy="810631"/>
          </a:xfrm>
          <a:prstGeom prst="wedgeRoundRectCallout">
            <a:avLst>
              <a:gd name="adj1" fmla="val 125035"/>
              <a:gd name="adj2" fmla="val -119019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(oves)</a:t>
            </a:r>
          </a:p>
        </p:txBody>
      </p:sp>
    </p:spTree>
    <p:extLst>
      <p:ext uri="{BB962C8B-B14F-4D97-AF65-F5344CB8AC3E}">
        <p14:creationId xmlns:p14="http://schemas.microsoft.com/office/powerpoint/2010/main" val="383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2640</TotalTime>
  <Words>2892</Words>
  <Application>Microsoft Office PowerPoint</Application>
  <PresentationFormat>Širokoúhlá obrazovka</PresentationFormat>
  <Paragraphs>633</Paragraphs>
  <Slides>98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98</vt:i4>
      </vt:variant>
    </vt:vector>
  </HeadingPairs>
  <TitlesOfParts>
    <vt:vector size="109" baseType="lpstr">
      <vt:lpstr>ＭＳ Ｐゴシック</vt:lpstr>
      <vt:lpstr>ＭＳ Ｐゴシック</vt:lpstr>
      <vt:lpstr>Arial</vt:lpstr>
      <vt:lpstr>Calibri</vt:lpstr>
      <vt:lpstr>Calibri Light</vt:lpstr>
      <vt:lpstr>Century Schoolbook</vt:lpstr>
      <vt:lpstr>Courier New</vt:lpstr>
      <vt:lpstr>Lucida Sans Unicode</vt:lpstr>
      <vt:lpstr>Times New Roman</vt:lpstr>
      <vt:lpstr>Wingdings</vt:lpstr>
      <vt:lpstr>Motiv Office</vt:lpstr>
      <vt:lpstr>VÝŽIVA DOSPĚLÝCH</vt:lpstr>
      <vt:lpstr>ENERGETICKÁ BILANCE</vt:lpstr>
      <vt:lpstr>VÝPOČET BM</vt:lpstr>
      <vt:lpstr>BM</vt:lpstr>
      <vt:lpstr>PAL = physical activity level</vt:lpstr>
      <vt:lpstr>OZNAČOVÁNÍ POTRAVIN</vt:lpstr>
      <vt:lpstr>OZNAČOVÁNÍ POTRAVIN  – POVINNÉ ÚDAJE</vt:lpstr>
      <vt:lpstr>Výživové a zdravotní tvrzení</vt:lpstr>
      <vt:lpstr>Výživové a zdravotní tvrzení</vt:lpstr>
      <vt:lpstr>CELKOVÁ POTŘEBA ENERGIE (dle DACH) CEP = CELKOVÝ ENERGETICKÝ PŘÍJEM</vt:lpstr>
      <vt:lpstr>BÍLKOVINY, SACHARIDY, TUKY</vt:lpstr>
      <vt:lpstr>Prezentace aplikace PowerPoint</vt:lpstr>
      <vt:lpstr>Sacharidy </vt:lpstr>
      <vt:lpstr>Rozdělení sacharidů</vt:lpstr>
      <vt:lpstr>Sacharidy </vt:lpstr>
      <vt:lpstr>SACHARIDY a PŘIDANÉ CUKRY</vt:lpstr>
      <vt:lpstr>VLÁKNINA</vt:lpstr>
      <vt:lpstr>DEFINICE</vt:lpstr>
      <vt:lpstr>rozpustnost X nerozpustnost</vt:lpstr>
      <vt:lpstr>definice...???</vt:lpstr>
      <vt:lpstr>Prezentace aplikace PowerPoint</vt:lpstr>
      <vt:lpstr>FUNKCE VLÁKNINY</vt:lpstr>
      <vt:lpstr>VLÁKNINA A ZDRAVOTNÍ TVRZENÍ</vt:lpstr>
      <vt:lpstr>VLÁKNINA A ZDRAVOTNÍ TVRZENÍ</vt:lpstr>
      <vt:lpstr>VLÁKNINA A ZDRAVOTNÍ TVRZENÍ</vt:lpstr>
      <vt:lpstr>Prezentace aplikace PowerPoint</vt:lpstr>
      <vt:lpstr>DOPORUČENÍ</vt:lpstr>
      <vt:lpstr>VLÁKNINA - doporučená denní dávka pro dospělé: 30 g</vt:lpstr>
      <vt:lpstr>VÝBĚR OBILNÝCH VÝROBKŮ  podle nutričního tvrzení</vt:lpstr>
      <vt:lpstr>Sacharidy </vt:lpstr>
      <vt:lpstr>Tuky </vt:lpstr>
      <vt:lpstr>Prezentace aplikace PowerPoint</vt:lpstr>
      <vt:lpstr>Prezentace aplikace PowerPoint</vt:lpstr>
      <vt:lpstr>FUNKCE TUKŮ</vt:lpstr>
      <vt:lpstr>Prezentace aplikace PowerPoint</vt:lpstr>
      <vt:lpstr>ROZDĚLENÍ TUKŮ (ESTERY GLYCEROLU A TŘÍ MASTNÝCH KYSELIN)</vt:lpstr>
      <vt:lpstr>MK NASYCENÉ</vt:lpstr>
      <vt:lpstr>MK NENASYCENÉ</vt:lpstr>
      <vt:lpstr>OTÁZKY:</vt:lpstr>
      <vt:lpstr>Prezentace aplikace PowerPoint</vt:lpstr>
      <vt:lpstr>ESENCIÁLNÍ MASTNÉ KYSELINY = pro naše tělo nepostradatelné!</vt:lpstr>
      <vt:lpstr>Trans MK</vt:lpstr>
      <vt:lpstr>Zdroje MK</vt:lpstr>
      <vt:lpstr>Prezentace aplikace PowerPoint</vt:lpstr>
      <vt:lpstr>MASTNÉ KYSELINY A ZDRAVOTNÍ TVRZENÍ</vt:lpstr>
      <vt:lpstr>Prezentace aplikace PowerPoint</vt:lpstr>
      <vt:lpstr>Cholesterol</vt:lpstr>
      <vt:lpstr>Prezentace aplikace PowerPoint</vt:lpstr>
      <vt:lpstr>fakta</vt:lpstr>
      <vt:lpstr>TUKY</vt:lpstr>
      <vt:lpstr>DOPORUČENÍ EFSA</vt:lpstr>
      <vt:lpstr>Prezentace aplikace PowerPoint</vt:lpstr>
      <vt:lpstr>Prezentace aplikace PowerPoint</vt:lpstr>
      <vt:lpstr>Bílkoviny </vt:lpstr>
      <vt:lpstr>Prezentace aplikace PowerPoint</vt:lpstr>
      <vt:lpstr>BÍLKOVINY = ŘETĚZCE AMINOKYSELIN</vt:lpstr>
      <vt:lpstr>KRITÉRIA HODNOCENÍ BÍLKOVIN</vt:lpstr>
      <vt:lpstr>Prezentace aplikace PowerPoint</vt:lpstr>
      <vt:lpstr>KVALITA BÍLKOVIN</vt:lpstr>
      <vt:lpstr>Prezentace aplikace PowerPoint</vt:lpstr>
      <vt:lpstr>Bílkoviny </vt:lpstr>
      <vt:lpstr>BÍLKOVINY A ZDRAVOTNÍ TVRZENÍ</vt:lpstr>
      <vt:lpstr>BÍLKOVINY</vt:lpstr>
      <vt:lpstr>VITAMINY</vt:lpstr>
      <vt:lpstr>VITAMINY</vt:lpstr>
      <vt:lpstr>UCHOVÁNÍ VITAMINŮ V ORGANISMU</vt:lpstr>
      <vt:lpstr>Vitamin A</vt:lpstr>
      <vt:lpstr>Vitamin D</vt:lpstr>
      <vt:lpstr>Prezentace aplikace PowerPoint</vt:lpstr>
      <vt:lpstr>Vitamin E</vt:lpstr>
      <vt:lpstr>Vitamin K</vt:lpstr>
      <vt:lpstr>Prezentace aplikace PowerPoint</vt:lpstr>
      <vt:lpstr>Vitamin C</vt:lpstr>
      <vt:lpstr>Kyselina listová</vt:lpstr>
      <vt:lpstr>Prezentace aplikace PowerPoint</vt:lpstr>
      <vt:lpstr>Prezentace aplikace PowerPoint</vt:lpstr>
      <vt:lpstr>Prezentace aplikace PowerPoint</vt:lpstr>
      <vt:lpstr>MINERÁLNÍ LÁTKY  A STOPOVÉ PRVKY</vt:lpstr>
      <vt:lpstr>MINERÁLNÍ LÁTKY A STOPOVÉ PRVKY</vt:lpstr>
      <vt:lpstr>MINERÁLNÍ LÁTKY</vt:lpstr>
      <vt:lpstr>STOPOVÉ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SCHVÁLENÁ ZDRAVOTNÍ TVRZENÍ…</vt:lpstr>
      <vt:lpstr>Prezentace aplikace PowerPoint</vt:lpstr>
      <vt:lpstr>Prezentace aplikace PowerPoint</vt:lpstr>
      <vt:lpstr>ZPRÁVA O ZDRAVÍ OBYVATEL ČESKÉ REPUBLIKY 2014:  http://www.mzcr.cz/verejne/dokumenty/zprava-o-zdravi-obyvatel-ceske-republiky2014-_9420_3016_5.html</vt:lpstr>
      <vt:lpstr>Pyramida MZ ČR z roku 2005 = oficiální doporučení MZ ČR - je složena ze skupin potravin</vt:lpstr>
      <vt:lpstr>Prezentace aplikace PowerPoint</vt:lpstr>
      <vt:lpstr>Prezentace aplikace PowerPoint</vt:lpstr>
      <vt:lpstr>VÁPNÍK, HOŘČÍK, DRASLÍK, ŽELEZO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Březková</dc:creator>
  <cp:lastModifiedBy>Kamila Jančeková</cp:lastModifiedBy>
  <cp:revision>58</cp:revision>
  <dcterms:created xsi:type="dcterms:W3CDTF">2016-04-15T10:28:10Z</dcterms:created>
  <dcterms:modified xsi:type="dcterms:W3CDTF">2019-03-18T15:32:56Z</dcterms:modified>
</cp:coreProperties>
</file>