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346" r:id="rId3"/>
    <p:sldId id="371" r:id="rId4"/>
    <p:sldId id="365" r:id="rId5"/>
    <p:sldId id="372" r:id="rId6"/>
    <p:sldId id="260" r:id="rId7"/>
    <p:sldId id="261" r:id="rId8"/>
    <p:sldId id="262" r:id="rId9"/>
    <p:sldId id="354" r:id="rId10"/>
    <p:sldId id="362" r:id="rId11"/>
    <p:sldId id="363" r:id="rId12"/>
    <p:sldId id="263" r:id="rId13"/>
    <p:sldId id="373" r:id="rId14"/>
    <p:sldId id="374" r:id="rId15"/>
    <p:sldId id="375" r:id="rId16"/>
    <p:sldId id="270" r:id="rId17"/>
    <p:sldId id="271" r:id="rId18"/>
    <p:sldId id="377" r:id="rId19"/>
    <p:sldId id="272" r:id="rId20"/>
    <p:sldId id="273" r:id="rId21"/>
    <p:sldId id="274" r:id="rId22"/>
    <p:sldId id="340" r:id="rId23"/>
    <p:sldId id="341" r:id="rId24"/>
    <p:sldId id="379" r:id="rId25"/>
    <p:sldId id="278" r:id="rId26"/>
    <p:sldId id="279" r:id="rId27"/>
    <p:sldId id="301" r:id="rId28"/>
    <p:sldId id="380" r:id="rId29"/>
    <p:sldId id="280" r:id="rId30"/>
    <p:sldId id="282" r:id="rId31"/>
    <p:sldId id="284" r:id="rId32"/>
    <p:sldId id="285" r:id="rId33"/>
    <p:sldId id="286" r:id="rId34"/>
    <p:sldId id="288" r:id="rId35"/>
    <p:sldId id="290" r:id="rId36"/>
    <p:sldId id="292" r:id="rId37"/>
    <p:sldId id="344" r:id="rId38"/>
    <p:sldId id="343" r:id="rId39"/>
    <p:sldId id="345" r:id="rId40"/>
    <p:sldId id="342" r:id="rId41"/>
    <p:sldId id="297" r:id="rId42"/>
    <p:sldId id="299" r:id="rId43"/>
    <p:sldId id="302" r:id="rId44"/>
    <p:sldId id="303" r:id="rId45"/>
    <p:sldId id="304" r:id="rId46"/>
    <p:sldId id="305" r:id="rId47"/>
    <p:sldId id="306" r:id="rId48"/>
    <p:sldId id="308" r:id="rId49"/>
    <p:sldId id="329" r:id="rId50"/>
    <p:sldId id="330" r:id="rId5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899" autoAdjust="0"/>
  </p:normalViewPr>
  <p:slideViewPr>
    <p:cSldViewPr snapToGrid="0">
      <p:cViewPr varScale="1">
        <p:scale>
          <a:sx n="76" d="100"/>
          <a:sy n="76" d="100"/>
        </p:scale>
        <p:origin x="108" y="258"/>
      </p:cViewPr>
      <p:guideLst/>
    </p:cSldViewPr>
  </p:slideViewPr>
  <p:outlineViewPr>
    <p:cViewPr>
      <p:scale>
        <a:sx n="33" d="100"/>
        <a:sy n="33" d="100"/>
      </p:scale>
      <p:origin x="0" y="-1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43BDD5-B37C-4A80-8B03-81A53ECC4FBD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FBAA805-8E5C-4ABD-B7C4-45AFFC1D90D8}">
      <dgm:prSet custT="1"/>
      <dgm:spPr>
        <a:solidFill>
          <a:schemeClr val="tx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2400" b="1" dirty="0">
              <a:solidFill>
                <a:srgbClr val="002060"/>
              </a:solidFill>
            </a:rPr>
            <a:t>Skupina 60-70letých</a:t>
          </a:r>
          <a:endParaRPr lang="en-US" sz="2400" dirty="0">
            <a:solidFill>
              <a:srgbClr val="002060"/>
            </a:solidFill>
          </a:endParaRPr>
        </a:p>
      </dgm:t>
    </dgm:pt>
    <dgm:pt modelId="{C6EB80A8-52B9-4E76-9E2A-88A7FFD07994}" type="parTrans" cxnId="{C2A04DA0-98F1-490A-934E-327E61EFA000}">
      <dgm:prSet/>
      <dgm:spPr/>
      <dgm:t>
        <a:bodyPr/>
        <a:lstStyle/>
        <a:p>
          <a:endParaRPr lang="en-US"/>
        </a:p>
      </dgm:t>
    </dgm:pt>
    <dgm:pt modelId="{665633B3-2ACB-4695-8F83-8F8C71D59D27}" type="sibTrans" cxnId="{C2A04DA0-98F1-490A-934E-327E61EFA000}">
      <dgm:prSet/>
      <dgm:spPr/>
      <dgm:t>
        <a:bodyPr/>
        <a:lstStyle/>
        <a:p>
          <a:endParaRPr lang="en-US"/>
        </a:p>
      </dgm:t>
    </dgm:pt>
    <dgm:pt modelId="{1F89B786-5268-4B73-986D-1312C6F23E58}">
      <dgm:prSet custT="1"/>
      <dgm:spPr>
        <a:solidFill>
          <a:schemeClr val="tx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2200" dirty="0">
              <a:solidFill>
                <a:srgbClr val="002060"/>
              </a:solidFill>
            </a:rPr>
            <a:t>relativně nízký výskyt výživových karencí, zvýšený výskyt nevhodných stravovacích návyků , </a:t>
          </a:r>
          <a:r>
            <a:rPr lang="cs-CZ" sz="2200" dirty="0">
              <a:solidFill>
                <a:srgbClr val="002060"/>
              </a:solidFill>
              <a:sym typeface="Wingdings 3" panose="05040102010807070707" pitchFamily="18" charset="2"/>
            </a:rPr>
            <a:t></a:t>
          </a:r>
          <a:r>
            <a:rPr lang="cs-CZ" sz="2200" dirty="0">
              <a:solidFill>
                <a:srgbClr val="002060"/>
              </a:solidFill>
            </a:rPr>
            <a:t> energie, </a:t>
          </a:r>
          <a:r>
            <a:rPr lang="cs-CZ" sz="2200" dirty="0">
              <a:solidFill>
                <a:srgbClr val="002060"/>
              </a:solidFill>
              <a:sym typeface="Wingdings 3" panose="05040102010807070707" pitchFamily="18" charset="2"/>
            </a:rPr>
            <a:t></a:t>
          </a:r>
          <a:r>
            <a:rPr lang="cs-CZ" sz="2200" dirty="0">
              <a:solidFill>
                <a:srgbClr val="002060"/>
              </a:solidFill>
            </a:rPr>
            <a:t> tuků, </a:t>
          </a:r>
          <a:r>
            <a:rPr lang="cs-CZ" sz="2200" dirty="0">
              <a:solidFill>
                <a:srgbClr val="002060"/>
              </a:solidFill>
              <a:sym typeface="Wingdings 3" panose="05040102010807070707" pitchFamily="18" charset="2"/>
            </a:rPr>
            <a:t></a:t>
          </a:r>
          <a:r>
            <a:rPr lang="cs-CZ" sz="2200" dirty="0">
              <a:solidFill>
                <a:srgbClr val="002060"/>
              </a:solidFill>
            </a:rPr>
            <a:t> jednoduchých sacharidů, vyšší prevalence nadváhy a obezity</a:t>
          </a:r>
          <a:endParaRPr lang="en-US" sz="2200" dirty="0">
            <a:solidFill>
              <a:srgbClr val="002060"/>
            </a:solidFill>
          </a:endParaRPr>
        </a:p>
      </dgm:t>
    </dgm:pt>
    <dgm:pt modelId="{B90D6AAE-DDF9-48C0-A79F-B9063262858E}" type="parTrans" cxnId="{F7EF5DCC-E1CC-4B98-868F-F051322FCAC3}">
      <dgm:prSet/>
      <dgm:spPr/>
      <dgm:t>
        <a:bodyPr/>
        <a:lstStyle/>
        <a:p>
          <a:endParaRPr lang="en-US"/>
        </a:p>
      </dgm:t>
    </dgm:pt>
    <dgm:pt modelId="{770D74F3-FF3E-4FD9-85C4-3950597FBC64}" type="sibTrans" cxnId="{F7EF5DCC-E1CC-4B98-868F-F051322FCAC3}">
      <dgm:prSet/>
      <dgm:spPr/>
      <dgm:t>
        <a:bodyPr/>
        <a:lstStyle/>
        <a:p>
          <a:endParaRPr lang="en-US"/>
        </a:p>
      </dgm:t>
    </dgm:pt>
    <dgm:pt modelId="{58D79E70-A32B-403A-94C5-D8F46BC543CE}">
      <dgm:prSet custT="1"/>
      <dgm:spPr/>
      <dgm:t>
        <a:bodyPr/>
        <a:lstStyle/>
        <a:p>
          <a:r>
            <a:rPr lang="cs-CZ" sz="2400" b="1" dirty="0"/>
            <a:t>Skupina 71-80letých</a:t>
          </a:r>
          <a:endParaRPr lang="en-US" sz="2400" dirty="0"/>
        </a:p>
      </dgm:t>
    </dgm:pt>
    <dgm:pt modelId="{A2AE3C25-6289-4FC7-B272-3C0938E895F9}" type="parTrans" cxnId="{5F7A9230-A45F-44E1-8749-31C02DBDB12A}">
      <dgm:prSet/>
      <dgm:spPr/>
      <dgm:t>
        <a:bodyPr/>
        <a:lstStyle/>
        <a:p>
          <a:endParaRPr lang="en-US"/>
        </a:p>
      </dgm:t>
    </dgm:pt>
    <dgm:pt modelId="{18E71D75-9903-4EC0-82CC-3302ADA27112}" type="sibTrans" cxnId="{5F7A9230-A45F-44E1-8749-31C02DBDB12A}">
      <dgm:prSet/>
      <dgm:spPr/>
      <dgm:t>
        <a:bodyPr/>
        <a:lstStyle/>
        <a:p>
          <a:endParaRPr lang="en-US"/>
        </a:p>
      </dgm:t>
    </dgm:pt>
    <dgm:pt modelId="{E6F9A320-8987-4729-A38C-ECE22B9B92FE}">
      <dgm:prSet custT="1"/>
      <dgm:spPr/>
      <dgm:t>
        <a:bodyPr/>
        <a:lstStyle/>
        <a:p>
          <a:r>
            <a:rPr lang="cs-CZ" sz="2200" dirty="0"/>
            <a:t>posun k nutričním deficitům a </a:t>
          </a:r>
          <a:r>
            <a:rPr lang="cs-CZ" sz="2200" dirty="0" err="1"/>
            <a:t>proteino</a:t>
          </a:r>
          <a:r>
            <a:rPr lang="cs-CZ" sz="2200" dirty="0"/>
            <a:t>-energetické malnutrici</a:t>
          </a:r>
          <a:endParaRPr lang="en-US" sz="2200" dirty="0"/>
        </a:p>
      </dgm:t>
    </dgm:pt>
    <dgm:pt modelId="{DE5BEA05-30C9-4B5C-923B-450E6B67AD3A}" type="parTrans" cxnId="{A9B826A4-41FC-4E96-AA9F-7D68E226D3CA}">
      <dgm:prSet/>
      <dgm:spPr/>
      <dgm:t>
        <a:bodyPr/>
        <a:lstStyle/>
        <a:p>
          <a:endParaRPr lang="en-US"/>
        </a:p>
      </dgm:t>
    </dgm:pt>
    <dgm:pt modelId="{13226105-4D2F-4ACD-B910-E07BE27672F4}" type="sibTrans" cxnId="{A9B826A4-41FC-4E96-AA9F-7D68E226D3CA}">
      <dgm:prSet/>
      <dgm:spPr/>
      <dgm:t>
        <a:bodyPr/>
        <a:lstStyle/>
        <a:p>
          <a:endParaRPr lang="en-US"/>
        </a:p>
      </dgm:t>
    </dgm:pt>
    <dgm:pt modelId="{22607597-EC37-439F-9D07-7DCBD3BDBEEE}">
      <dgm:prSet custT="1"/>
      <dgm:spPr/>
      <dgm:t>
        <a:bodyPr/>
        <a:lstStyle/>
        <a:p>
          <a:r>
            <a:rPr lang="cs-CZ" sz="2600" b="1" dirty="0"/>
            <a:t>Skupina </a:t>
          </a:r>
          <a:r>
            <a:rPr lang="en-US" sz="2600" b="1" dirty="0"/>
            <a:t>&gt;</a:t>
          </a:r>
          <a:r>
            <a:rPr lang="cs-CZ" sz="2600" b="1" dirty="0"/>
            <a:t>80 let</a:t>
          </a:r>
          <a:endParaRPr lang="en-US" sz="2600" dirty="0"/>
        </a:p>
      </dgm:t>
    </dgm:pt>
    <dgm:pt modelId="{D8E7F1BE-B584-4829-8C0E-8360A6284AC4}" type="parTrans" cxnId="{2CA826E9-62D4-458D-9578-D10D64842543}">
      <dgm:prSet/>
      <dgm:spPr/>
      <dgm:t>
        <a:bodyPr/>
        <a:lstStyle/>
        <a:p>
          <a:endParaRPr lang="en-US"/>
        </a:p>
      </dgm:t>
    </dgm:pt>
    <dgm:pt modelId="{D4A4FDEB-6F5E-40FF-8EB2-BB2477022FDC}" type="sibTrans" cxnId="{2CA826E9-62D4-458D-9578-D10D64842543}">
      <dgm:prSet/>
      <dgm:spPr/>
      <dgm:t>
        <a:bodyPr/>
        <a:lstStyle/>
        <a:p>
          <a:endParaRPr lang="en-US"/>
        </a:p>
      </dgm:t>
    </dgm:pt>
    <dgm:pt modelId="{EAC4DA0A-F70B-4871-A541-D425E774B305}">
      <dgm:prSet custT="1"/>
      <dgm:spPr/>
      <dgm:t>
        <a:bodyPr/>
        <a:lstStyle/>
        <a:p>
          <a:r>
            <a:rPr lang="cs-CZ" sz="2400" dirty="0"/>
            <a:t>nejméně příznivá výživová situace</a:t>
          </a:r>
          <a:endParaRPr lang="en-US" sz="2400" dirty="0"/>
        </a:p>
      </dgm:t>
    </dgm:pt>
    <dgm:pt modelId="{9CB32D0D-B70C-475D-A899-A8B7DDA98E62}" type="parTrans" cxnId="{9AA55188-7355-46B7-8544-F9054AFC8EAC}">
      <dgm:prSet/>
      <dgm:spPr/>
      <dgm:t>
        <a:bodyPr/>
        <a:lstStyle/>
        <a:p>
          <a:endParaRPr lang="en-US"/>
        </a:p>
      </dgm:t>
    </dgm:pt>
    <dgm:pt modelId="{4AA22F41-A605-48DE-9034-B2D3522A8E43}" type="sibTrans" cxnId="{9AA55188-7355-46B7-8544-F9054AFC8EAC}">
      <dgm:prSet/>
      <dgm:spPr/>
      <dgm:t>
        <a:bodyPr/>
        <a:lstStyle/>
        <a:p>
          <a:endParaRPr lang="en-US"/>
        </a:p>
      </dgm:t>
    </dgm:pt>
    <dgm:pt modelId="{39C5D317-835F-48CB-A456-F5207D1FEEB4}" type="pres">
      <dgm:prSet presAssocID="{5743BDD5-B37C-4A80-8B03-81A53ECC4FB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FF1E263-51F3-4395-815E-FE782E00C757}" type="pres">
      <dgm:prSet presAssocID="{5743BDD5-B37C-4A80-8B03-81A53ECC4FBD}" presName="dummyMaxCanvas" presStyleCnt="0">
        <dgm:presLayoutVars/>
      </dgm:prSet>
      <dgm:spPr/>
    </dgm:pt>
    <dgm:pt modelId="{96BBE637-F53D-4D73-9F3D-77348931001E}" type="pres">
      <dgm:prSet presAssocID="{5743BDD5-B37C-4A80-8B03-81A53ECC4FBD}" presName="ThreeNodes_1" presStyleLbl="node1" presStyleIdx="0" presStyleCnt="3" custScaleX="9887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F73FA6C-0C5A-42C8-860F-6177B1605C97}" type="pres">
      <dgm:prSet presAssocID="{5743BDD5-B37C-4A80-8B03-81A53ECC4FB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5326715-7C1F-4D3D-A4A8-C4258AE0CAB3}" type="pres">
      <dgm:prSet presAssocID="{5743BDD5-B37C-4A80-8B03-81A53ECC4FB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232C3F5-8C2C-4CF6-87B6-53C09271B110}" type="pres">
      <dgm:prSet presAssocID="{5743BDD5-B37C-4A80-8B03-81A53ECC4FB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8259B7D-63B1-4F6E-9C88-0FD6EBA14D95}" type="pres">
      <dgm:prSet presAssocID="{5743BDD5-B37C-4A80-8B03-81A53ECC4FB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954E575-E25A-41D9-85BD-F4BC113D97DB}" type="pres">
      <dgm:prSet presAssocID="{5743BDD5-B37C-4A80-8B03-81A53ECC4FB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9B10BA9-2D6D-4ADA-B499-6CAF6FE62227}" type="pres">
      <dgm:prSet presAssocID="{5743BDD5-B37C-4A80-8B03-81A53ECC4FB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9E11185-2763-4A23-95FD-BD74BC438C1E}" type="pres">
      <dgm:prSet presAssocID="{5743BDD5-B37C-4A80-8B03-81A53ECC4FB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F7A9230-A45F-44E1-8749-31C02DBDB12A}" srcId="{5743BDD5-B37C-4A80-8B03-81A53ECC4FBD}" destId="{58D79E70-A32B-403A-94C5-D8F46BC543CE}" srcOrd="1" destOrd="0" parTransId="{A2AE3C25-6289-4FC7-B272-3C0938E895F9}" sibTransId="{18E71D75-9903-4EC0-82CC-3302ADA27112}"/>
    <dgm:cxn modelId="{61A075C8-D0B7-4A6E-A092-A350EDE1F979}" type="presOf" srcId="{5743BDD5-B37C-4A80-8B03-81A53ECC4FBD}" destId="{39C5D317-835F-48CB-A456-F5207D1FEEB4}" srcOrd="0" destOrd="0" presId="urn:microsoft.com/office/officeart/2005/8/layout/vProcess5"/>
    <dgm:cxn modelId="{9AA55188-7355-46B7-8544-F9054AFC8EAC}" srcId="{22607597-EC37-439F-9D07-7DCBD3BDBEEE}" destId="{EAC4DA0A-F70B-4871-A541-D425E774B305}" srcOrd="0" destOrd="0" parTransId="{9CB32D0D-B70C-475D-A899-A8B7DDA98E62}" sibTransId="{4AA22F41-A605-48DE-9034-B2D3522A8E43}"/>
    <dgm:cxn modelId="{2CA826E9-62D4-458D-9578-D10D64842543}" srcId="{5743BDD5-B37C-4A80-8B03-81A53ECC4FBD}" destId="{22607597-EC37-439F-9D07-7DCBD3BDBEEE}" srcOrd="2" destOrd="0" parTransId="{D8E7F1BE-B584-4829-8C0E-8360A6284AC4}" sibTransId="{D4A4FDEB-6F5E-40FF-8EB2-BB2477022FDC}"/>
    <dgm:cxn modelId="{F362A1CD-E453-40CA-930E-FAEB7E3B96D4}" type="presOf" srcId="{AFBAA805-8E5C-4ABD-B7C4-45AFFC1D90D8}" destId="{96BBE637-F53D-4D73-9F3D-77348931001E}" srcOrd="0" destOrd="0" presId="urn:microsoft.com/office/officeart/2005/8/layout/vProcess5"/>
    <dgm:cxn modelId="{C6F06CCD-A071-4BF8-9F84-B6E57AEBA67F}" type="presOf" srcId="{E6F9A320-8987-4729-A38C-ECE22B9B92FE}" destId="{D9B10BA9-2D6D-4ADA-B499-6CAF6FE62227}" srcOrd="1" destOrd="1" presId="urn:microsoft.com/office/officeart/2005/8/layout/vProcess5"/>
    <dgm:cxn modelId="{D2F7B578-ABC8-4BC8-B07E-41A2A73FC848}" type="presOf" srcId="{1F89B786-5268-4B73-986D-1312C6F23E58}" destId="{0954E575-E25A-41D9-85BD-F4BC113D97DB}" srcOrd="1" destOrd="1" presId="urn:microsoft.com/office/officeart/2005/8/layout/vProcess5"/>
    <dgm:cxn modelId="{B481E53E-5AE9-4FFB-8696-6612DD18AFB2}" type="presOf" srcId="{22607597-EC37-439F-9D07-7DCBD3BDBEEE}" destId="{B9E11185-2763-4A23-95FD-BD74BC438C1E}" srcOrd="1" destOrd="0" presId="urn:microsoft.com/office/officeart/2005/8/layout/vProcess5"/>
    <dgm:cxn modelId="{50564569-E7AD-4126-905D-4CFF0BF1AD43}" type="presOf" srcId="{665633B3-2ACB-4695-8F83-8F8C71D59D27}" destId="{9232C3F5-8C2C-4CF6-87B6-53C09271B110}" srcOrd="0" destOrd="0" presId="urn:microsoft.com/office/officeart/2005/8/layout/vProcess5"/>
    <dgm:cxn modelId="{59815E8E-602B-47E1-83B2-D41B90B22164}" type="presOf" srcId="{1F89B786-5268-4B73-986D-1312C6F23E58}" destId="{96BBE637-F53D-4D73-9F3D-77348931001E}" srcOrd="0" destOrd="1" presId="urn:microsoft.com/office/officeart/2005/8/layout/vProcess5"/>
    <dgm:cxn modelId="{EF36E0B7-EDB0-4198-9EFE-C739E8D349F1}" type="presOf" srcId="{18E71D75-9903-4EC0-82CC-3302ADA27112}" destId="{D8259B7D-63B1-4F6E-9C88-0FD6EBA14D95}" srcOrd="0" destOrd="0" presId="urn:microsoft.com/office/officeart/2005/8/layout/vProcess5"/>
    <dgm:cxn modelId="{E0A4FFF8-8F31-4BD0-8283-8F2859E75CE4}" type="presOf" srcId="{E6F9A320-8987-4729-A38C-ECE22B9B92FE}" destId="{AF73FA6C-0C5A-42C8-860F-6177B1605C97}" srcOrd="0" destOrd="1" presId="urn:microsoft.com/office/officeart/2005/8/layout/vProcess5"/>
    <dgm:cxn modelId="{41E4C7CB-104B-4993-9F6A-A77B0968CA95}" type="presOf" srcId="{58D79E70-A32B-403A-94C5-D8F46BC543CE}" destId="{AF73FA6C-0C5A-42C8-860F-6177B1605C97}" srcOrd="0" destOrd="0" presId="urn:microsoft.com/office/officeart/2005/8/layout/vProcess5"/>
    <dgm:cxn modelId="{0D571903-4424-4EFA-8475-BF56F0E9D494}" type="presOf" srcId="{AFBAA805-8E5C-4ABD-B7C4-45AFFC1D90D8}" destId="{0954E575-E25A-41D9-85BD-F4BC113D97DB}" srcOrd="1" destOrd="0" presId="urn:microsoft.com/office/officeart/2005/8/layout/vProcess5"/>
    <dgm:cxn modelId="{F8968E67-CB21-4E10-8AE2-68FC783743F4}" type="presOf" srcId="{EAC4DA0A-F70B-4871-A541-D425E774B305}" destId="{45326715-7C1F-4D3D-A4A8-C4258AE0CAB3}" srcOrd="0" destOrd="1" presId="urn:microsoft.com/office/officeart/2005/8/layout/vProcess5"/>
    <dgm:cxn modelId="{53A00616-8AA8-419E-A85F-5B75D86B9FE9}" type="presOf" srcId="{22607597-EC37-439F-9D07-7DCBD3BDBEEE}" destId="{45326715-7C1F-4D3D-A4A8-C4258AE0CAB3}" srcOrd="0" destOrd="0" presId="urn:microsoft.com/office/officeart/2005/8/layout/vProcess5"/>
    <dgm:cxn modelId="{F7EF5DCC-E1CC-4B98-868F-F051322FCAC3}" srcId="{AFBAA805-8E5C-4ABD-B7C4-45AFFC1D90D8}" destId="{1F89B786-5268-4B73-986D-1312C6F23E58}" srcOrd="0" destOrd="0" parTransId="{B90D6AAE-DDF9-48C0-A79F-B9063262858E}" sibTransId="{770D74F3-FF3E-4FD9-85C4-3950597FBC64}"/>
    <dgm:cxn modelId="{A9B826A4-41FC-4E96-AA9F-7D68E226D3CA}" srcId="{58D79E70-A32B-403A-94C5-D8F46BC543CE}" destId="{E6F9A320-8987-4729-A38C-ECE22B9B92FE}" srcOrd="0" destOrd="0" parTransId="{DE5BEA05-30C9-4B5C-923B-450E6B67AD3A}" sibTransId="{13226105-4D2F-4ACD-B910-E07BE27672F4}"/>
    <dgm:cxn modelId="{A0A0C172-4EA0-498A-9BD4-CD078BBB849F}" type="presOf" srcId="{58D79E70-A32B-403A-94C5-D8F46BC543CE}" destId="{D9B10BA9-2D6D-4ADA-B499-6CAF6FE62227}" srcOrd="1" destOrd="0" presId="urn:microsoft.com/office/officeart/2005/8/layout/vProcess5"/>
    <dgm:cxn modelId="{8CC9CA9A-E826-47BD-BEB1-9F028261A22E}" type="presOf" srcId="{EAC4DA0A-F70B-4871-A541-D425E774B305}" destId="{B9E11185-2763-4A23-95FD-BD74BC438C1E}" srcOrd="1" destOrd="1" presId="urn:microsoft.com/office/officeart/2005/8/layout/vProcess5"/>
    <dgm:cxn modelId="{C2A04DA0-98F1-490A-934E-327E61EFA000}" srcId="{5743BDD5-B37C-4A80-8B03-81A53ECC4FBD}" destId="{AFBAA805-8E5C-4ABD-B7C4-45AFFC1D90D8}" srcOrd="0" destOrd="0" parTransId="{C6EB80A8-52B9-4E76-9E2A-88A7FFD07994}" sibTransId="{665633B3-2ACB-4695-8F83-8F8C71D59D27}"/>
    <dgm:cxn modelId="{D7A2B4D9-6B68-4CB4-B4E5-0D243FB5947C}" type="presParOf" srcId="{39C5D317-835F-48CB-A456-F5207D1FEEB4}" destId="{CFF1E263-51F3-4395-815E-FE782E00C757}" srcOrd="0" destOrd="0" presId="urn:microsoft.com/office/officeart/2005/8/layout/vProcess5"/>
    <dgm:cxn modelId="{68BB77AB-F019-4260-80A6-DFECCFF349FF}" type="presParOf" srcId="{39C5D317-835F-48CB-A456-F5207D1FEEB4}" destId="{96BBE637-F53D-4D73-9F3D-77348931001E}" srcOrd="1" destOrd="0" presId="urn:microsoft.com/office/officeart/2005/8/layout/vProcess5"/>
    <dgm:cxn modelId="{A8A5B848-4D04-4718-B732-6A62261DE558}" type="presParOf" srcId="{39C5D317-835F-48CB-A456-F5207D1FEEB4}" destId="{AF73FA6C-0C5A-42C8-860F-6177B1605C97}" srcOrd="2" destOrd="0" presId="urn:microsoft.com/office/officeart/2005/8/layout/vProcess5"/>
    <dgm:cxn modelId="{A5A4154F-0ECA-4898-B6FD-4936F98F66E6}" type="presParOf" srcId="{39C5D317-835F-48CB-A456-F5207D1FEEB4}" destId="{45326715-7C1F-4D3D-A4A8-C4258AE0CAB3}" srcOrd="3" destOrd="0" presId="urn:microsoft.com/office/officeart/2005/8/layout/vProcess5"/>
    <dgm:cxn modelId="{2472F5CA-198F-42C8-8C39-7494F56DE616}" type="presParOf" srcId="{39C5D317-835F-48CB-A456-F5207D1FEEB4}" destId="{9232C3F5-8C2C-4CF6-87B6-53C09271B110}" srcOrd="4" destOrd="0" presId="urn:microsoft.com/office/officeart/2005/8/layout/vProcess5"/>
    <dgm:cxn modelId="{45CC703D-0F78-4CFC-B36D-0662CE202B57}" type="presParOf" srcId="{39C5D317-835F-48CB-A456-F5207D1FEEB4}" destId="{D8259B7D-63B1-4F6E-9C88-0FD6EBA14D95}" srcOrd="5" destOrd="0" presId="urn:microsoft.com/office/officeart/2005/8/layout/vProcess5"/>
    <dgm:cxn modelId="{0FCB30D1-9C97-45B0-B5C3-1046CE872EBB}" type="presParOf" srcId="{39C5D317-835F-48CB-A456-F5207D1FEEB4}" destId="{0954E575-E25A-41D9-85BD-F4BC113D97DB}" srcOrd="6" destOrd="0" presId="urn:microsoft.com/office/officeart/2005/8/layout/vProcess5"/>
    <dgm:cxn modelId="{DDA93AA2-5B1B-4228-B6F3-ADE5AC42B695}" type="presParOf" srcId="{39C5D317-835F-48CB-A456-F5207D1FEEB4}" destId="{D9B10BA9-2D6D-4ADA-B499-6CAF6FE62227}" srcOrd="7" destOrd="0" presId="urn:microsoft.com/office/officeart/2005/8/layout/vProcess5"/>
    <dgm:cxn modelId="{DCF3BD5F-B882-4919-9DC5-B7F36A00736C}" type="presParOf" srcId="{39C5D317-835F-48CB-A456-F5207D1FEEB4}" destId="{B9E11185-2763-4A23-95FD-BD74BC438C1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F701-07DB-4E7E-92C8-4F15708325E4}" type="doc">
      <dgm:prSet loTypeId="urn:microsoft.com/office/officeart/2005/8/layout/list1" loCatId="list" qsTypeId="urn:microsoft.com/office/officeart/2005/8/quickstyle/simple3" qsCatId="simple" csTypeId="urn:microsoft.com/office/officeart/2005/8/colors/accent4_1" csCatId="accent4"/>
      <dgm:spPr/>
      <dgm:t>
        <a:bodyPr/>
        <a:lstStyle/>
        <a:p>
          <a:endParaRPr lang="en-US"/>
        </a:p>
      </dgm:t>
    </dgm:pt>
    <dgm:pt modelId="{9290F959-62B1-43C1-92CA-25E943D5D893}">
      <dgm:prSet custT="1"/>
      <dgm:spPr/>
      <dgm:t>
        <a:bodyPr/>
        <a:lstStyle/>
        <a:p>
          <a:r>
            <a:rPr lang="cs-CZ" sz="2000" b="1" dirty="0"/>
            <a:t>Nejpříznivější situace</a:t>
          </a:r>
          <a:r>
            <a:rPr lang="cs-CZ" sz="2000" dirty="0"/>
            <a:t> </a:t>
          </a:r>
          <a:endParaRPr lang="en-US" sz="2000" dirty="0"/>
        </a:p>
      </dgm:t>
    </dgm:pt>
    <dgm:pt modelId="{BB4723E2-9A0B-4FA3-9392-B60356B38A70}" type="parTrans" cxnId="{09F2DF0E-39AD-403B-9799-6DFDA161F20E}">
      <dgm:prSet/>
      <dgm:spPr/>
      <dgm:t>
        <a:bodyPr/>
        <a:lstStyle/>
        <a:p>
          <a:endParaRPr lang="en-US"/>
        </a:p>
      </dgm:t>
    </dgm:pt>
    <dgm:pt modelId="{728FED8F-316C-4E04-B50C-79E749B2C0C7}" type="sibTrans" cxnId="{09F2DF0E-39AD-403B-9799-6DFDA161F20E}">
      <dgm:prSet/>
      <dgm:spPr/>
      <dgm:t>
        <a:bodyPr/>
        <a:lstStyle/>
        <a:p>
          <a:endParaRPr lang="en-US"/>
        </a:p>
      </dgm:t>
    </dgm:pt>
    <dgm:pt modelId="{16C4E3CC-74C6-490D-984C-20ADDFF88D79}">
      <dgm:prSet custT="1"/>
      <dgm:spPr/>
      <dgm:t>
        <a:bodyPr/>
        <a:lstStyle/>
        <a:p>
          <a:r>
            <a:rPr lang="cs-CZ" sz="2000" dirty="0"/>
            <a:t>u soběstačných manželských párů žijících ve vlastní domácnosti </a:t>
          </a:r>
          <a:endParaRPr lang="en-US" sz="2000" dirty="0"/>
        </a:p>
      </dgm:t>
    </dgm:pt>
    <dgm:pt modelId="{C2739D55-299E-442E-A381-C7434A1430A8}" type="parTrans" cxnId="{A1EB6B6B-A8CD-4F21-A352-A549E3388A1E}">
      <dgm:prSet/>
      <dgm:spPr/>
      <dgm:t>
        <a:bodyPr/>
        <a:lstStyle/>
        <a:p>
          <a:endParaRPr lang="en-US"/>
        </a:p>
      </dgm:t>
    </dgm:pt>
    <dgm:pt modelId="{EA787688-D779-469E-A0B6-FF848F2C1116}" type="sibTrans" cxnId="{A1EB6B6B-A8CD-4F21-A352-A549E3388A1E}">
      <dgm:prSet/>
      <dgm:spPr/>
      <dgm:t>
        <a:bodyPr/>
        <a:lstStyle/>
        <a:p>
          <a:endParaRPr lang="en-US"/>
        </a:p>
      </dgm:t>
    </dgm:pt>
    <dgm:pt modelId="{2BCDDDB9-1E0F-41A8-963B-EDF06E65030C}">
      <dgm:prSet custT="1"/>
      <dgm:spPr/>
      <dgm:t>
        <a:bodyPr/>
        <a:lstStyle/>
        <a:p>
          <a:r>
            <a:rPr lang="cs-CZ" sz="2000" dirty="0"/>
            <a:t>u seniorů ve vícegeneračních rodinách</a:t>
          </a:r>
          <a:endParaRPr lang="en-US" sz="2000" dirty="0"/>
        </a:p>
      </dgm:t>
    </dgm:pt>
    <dgm:pt modelId="{968BEAD7-9753-44D7-A7CA-24BA8664AB0E}" type="parTrans" cxnId="{76342F52-5E26-4996-B20A-3D68569E39DD}">
      <dgm:prSet/>
      <dgm:spPr/>
      <dgm:t>
        <a:bodyPr/>
        <a:lstStyle/>
        <a:p>
          <a:endParaRPr lang="en-US"/>
        </a:p>
      </dgm:t>
    </dgm:pt>
    <dgm:pt modelId="{6C905267-BEDA-4A51-91E5-CD94901E1EEE}" type="sibTrans" cxnId="{76342F52-5E26-4996-B20A-3D68569E39DD}">
      <dgm:prSet/>
      <dgm:spPr/>
      <dgm:t>
        <a:bodyPr/>
        <a:lstStyle/>
        <a:p>
          <a:endParaRPr lang="en-US"/>
        </a:p>
      </dgm:t>
    </dgm:pt>
    <dgm:pt modelId="{1D9484E4-42C7-42DF-968D-E55309FA893B}">
      <dgm:prSet custT="1"/>
      <dgm:spPr/>
      <dgm:t>
        <a:bodyPr/>
        <a:lstStyle/>
        <a:p>
          <a:r>
            <a:rPr lang="cs-CZ" sz="2000" b="1" dirty="0"/>
            <a:t>Uspokojivá situace</a:t>
          </a:r>
          <a:endParaRPr lang="en-US" sz="2000" dirty="0"/>
        </a:p>
      </dgm:t>
    </dgm:pt>
    <dgm:pt modelId="{D4F294BD-62EF-49ED-90BE-ACF90891847B}" type="parTrans" cxnId="{9CB1463E-87DF-433A-B226-E620E5845612}">
      <dgm:prSet/>
      <dgm:spPr/>
      <dgm:t>
        <a:bodyPr/>
        <a:lstStyle/>
        <a:p>
          <a:endParaRPr lang="en-US"/>
        </a:p>
      </dgm:t>
    </dgm:pt>
    <dgm:pt modelId="{ED03BD28-E4F8-4EAD-9C05-E744FB14116D}" type="sibTrans" cxnId="{9CB1463E-87DF-433A-B226-E620E5845612}">
      <dgm:prSet/>
      <dgm:spPr/>
      <dgm:t>
        <a:bodyPr/>
        <a:lstStyle/>
        <a:p>
          <a:endParaRPr lang="en-US"/>
        </a:p>
      </dgm:t>
    </dgm:pt>
    <dgm:pt modelId="{1A497D23-682E-4834-993E-7D085B401B19}">
      <dgm:prSet custT="1"/>
      <dgm:spPr/>
      <dgm:t>
        <a:bodyPr/>
        <a:lstStyle/>
        <a:p>
          <a:r>
            <a:rPr lang="cs-CZ" sz="2000"/>
            <a:t>v sociálních zařízeních poskytujících zároveň pečovatelské služby</a:t>
          </a:r>
          <a:endParaRPr lang="en-US" sz="2000"/>
        </a:p>
      </dgm:t>
    </dgm:pt>
    <dgm:pt modelId="{31D08B18-C55F-4311-AF3E-744B5BB160B7}" type="parTrans" cxnId="{40B7C6FD-0BCE-412D-B033-762916025DD6}">
      <dgm:prSet/>
      <dgm:spPr/>
      <dgm:t>
        <a:bodyPr/>
        <a:lstStyle/>
        <a:p>
          <a:endParaRPr lang="en-US"/>
        </a:p>
      </dgm:t>
    </dgm:pt>
    <dgm:pt modelId="{D7D800B3-8ADA-413C-9990-0E27776D296D}" type="sibTrans" cxnId="{40B7C6FD-0BCE-412D-B033-762916025DD6}">
      <dgm:prSet/>
      <dgm:spPr/>
      <dgm:t>
        <a:bodyPr/>
        <a:lstStyle/>
        <a:p>
          <a:endParaRPr lang="en-US"/>
        </a:p>
      </dgm:t>
    </dgm:pt>
    <dgm:pt modelId="{2A248DC1-A846-4701-AAC6-7AD99CEE06B3}">
      <dgm:prSet custT="1"/>
      <dgm:spPr/>
      <dgm:t>
        <a:bodyPr/>
        <a:lstStyle/>
        <a:p>
          <a:r>
            <a:rPr lang="cs-CZ" sz="2000" dirty="0"/>
            <a:t>u manželských párů</a:t>
          </a:r>
          <a:endParaRPr lang="en-US" sz="2000" dirty="0"/>
        </a:p>
      </dgm:t>
    </dgm:pt>
    <dgm:pt modelId="{1843E65D-FA3E-47F9-AB02-ED9C8469C6B2}" type="parTrans" cxnId="{4FA39552-4427-40EF-9867-0EBACFCB0D64}">
      <dgm:prSet/>
      <dgm:spPr/>
      <dgm:t>
        <a:bodyPr/>
        <a:lstStyle/>
        <a:p>
          <a:endParaRPr lang="en-US"/>
        </a:p>
      </dgm:t>
    </dgm:pt>
    <dgm:pt modelId="{D8D65262-C67F-4F99-B2EA-6507697C31A4}" type="sibTrans" cxnId="{4FA39552-4427-40EF-9867-0EBACFCB0D64}">
      <dgm:prSet/>
      <dgm:spPr/>
      <dgm:t>
        <a:bodyPr/>
        <a:lstStyle/>
        <a:p>
          <a:endParaRPr lang="en-US"/>
        </a:p>
      </dgm:t>
    </dgm:pt>
    <dgm:pt modelId="{734FEB26-8AEC-4AF3-8CDC-973A9865F5BE}">
      <dgm:prSet custT="1"/>
      <dgm:spPr/>
      <dgm:t>
        <a:bodyPr/>
        <a:lstStyle/>
        <a:p>
          <a:r>
            <a:rPr lang="cs-CZ" sz="2000" dirty="0"/>
            <a:t>v kvalifikovaně vedených ústavech s odbornou péčí o stravování</a:t>
          </a:r>
          <a:endParaRPr lang="en-US" sz="2000" dirty="0"/>
        </a:p>
      </dgm:t>
    </dgm:pt>
    <dgm:pt modelId="{5B6FF4F6-45B4-409E-9117-D2425CDCD703}" type="parTrans" cxnId="{BC4CC1B2-2709-465E-ACA9-D9DDD2F8E280}">
      <dgm:prSet/>
      <dgm:spPr/>
      <dgm:t>
        <a:bodyPr/>
        <a:lstStyle/>
        <a:p>
          <a:endParaRPr lang="en-US"/>
        </a:p>
      </dgm:t>
    </dgm:pt>
    <dgm:pt modelId="{A054DF07-CB51-43E3-88F0-73818AF5CD24}" type="sibTrans" cxnId="{BC4CC1B2-2709-465E-ACA9-D9DDD2F8E280}">
      <dgm:prSet/>
      <dgm:spPr/>
      <dgm:t>
        <a:bodyPr/>
        <a:lstStyle/>
        <a:p>
          <a:endParaRPr lang="en-US"/>
        </a:p>
      </dgm:t>
    </dgm:pt>
    <dgm:pt modelId="{BCBB9702-BA00-473A-BAA8-8B4AD3F6C0AC}">
      <dgm:prSet custT="1"/>
      <dgm:spPr/>
      <dgm:t>
        <a:bodyPr/>
        <a:lstStyle/>
        <a:p>
          <a:r>
            <a:rPr lang="cs-CZ" sz="2000" b="1" dirty="0"/>
            <a:t>Nejhorší výživová situace</a:t>
          </a:r>
          <a:r>
            <a:rPr lang="cs-CZ" sz="2000" dirty="0"/>
            <a:t> </a:t>
          </a:r>
          <a:endParaRPr lang="en-US" sz="2000" dirty="0"/>
        </a:p>
      </dgm:t>
    </dgm:pt>
    <dgm:pt modelId="{8FC41594-FA7C-4A86-B926-FD57D0A99B75}" type="parTrans" cxnId="{407771A4-3DF6-477F-8246-61E85BA88B39}">
      <dgm:prSet/>
      <dgm:spPr/>
      <dgm:t>
        <a:bodyPr/>
        <a:lstStyle/>
        <a:p>
          <a:endParaRPr lang="en-US"/>
        </a:p>
      </dgm:t>
    </dgm:pt>
    <dgm:pt modelId="{3A37A2C0-67DD-43AB-B394-1BA9A2D268B4}" type="sibTrans" cxnId="{407771A4-3DF6-477F-8246-61E85BA88B39}">
      <dgm:prSet/>
      <dgm:spPr/>
      <dgm:t>
        <a:bodyPr/>
        <a:lstStyle/>
        <a:p>
          <a:endParaRPr lang="en-US"/>
        </a:p>
      </dgm:t>
    </dgm:pt>
    <dgm:pt modelId="{2FF27E80-1161-4CA5-9E7E-01D3D16BE8BA}">
      <dgm:prSet custT="1"/>
      <dgm:spPr/>
      <dgm:t>
        <a:bodyPr/>
        <a:lstStyle/>
        <a:p>
          <a:r>
            <a:rPr lang="cs-CZ" sz="2000" dirty="0"/>
            <a:t>v části domovů pro seniory a v lůžkových objektech pro dlouhodobě nemocné</a:t>
          </a:r>
          <a:endParaRPr lang="en-US" sz="2000" dirty="0"/>
        </a:p>
      </dgm:t>
    </dgm:pt>
    <dgm:pt modelId="{8C0C37D5-27B1-48D7-80CA-04454CEE79D4}" type="parTrans" cxnId="{08321663-7295-4999-BDBA-3E778731BC2C}">
      <dgm:prSet/>
      <dgm:spPr/>
      <dgm:t>
        <a:bodyPr/>
        <a:lstStyle/>
        <a:p>
          <a:endParaRPr lang="en-US"/>
        </a:p>
      </dgm:t>
    </dgm:pt>
    <dgm:pt modelId="{EE04001E-FA2A-4A97-B013-788239281079}" type="sibTrans" cxnId="{08321663-7295-4999-BDBA-3E778731BC2C}">
      <dgm:prSet/>
      <dgm:spPr/>
      <dgm:t>
        <a:bodyPr/>
        <a:lstStyle/>
        <a:p>
          <a:endParaRPr lang="en-US"/>
        </a:p>
      </dgm:t>
    </dgm:pt>
    <dgm:pt modelId="{7CB02778-DC17-48D2-AB94-DCA63C92025D}">
      <dgm:prSet custT="1"/>
      <dgm:spPr/>
      <dgm:t>
        <a:bodyPr/>
        <a:lstStyle/>
        <a:p>
          <a:r>
            <a:rPr lang="cs-CZ" sz="2000" dirty="0"/>
            <a:t>u osaměle žijících, sociálně izolovaných</a:t>
          </a:r>
          <a:endParaRPr lang="en-US" sz="2000" dirty="0"/>
        </a:p>
      </dgm:t>
    </dgm:pt>
    <dgm:pt modelId="{F4D063B3-6529-409B-B78B-4DD5CAFCB971}" type="parTrans" cxnId="{C9A21EFF-A85F-4048-8521-238515DBEB8A}">
      <dgm:prSet/>
      <dgm:spPr/>
      <dgm:t>
        <a:bodyPr/>
        <a:lstStyle/>
        <a:p>
          <a:endParaRPr lang="en-US"/>
        </a:p>
      </dgm:t>
    </dgm:pt>
    <dgm:pt modelId="{55056437-EE73-4982-82FF-C9FF8A192F10}" type="sibTrans" cxnId="{C9A21EFF-A85F-4048-8521-238515DBEB8A}">
      <dgm:prSet/>
      <dgm:spPr/>
      <dgm:t>
        <a:bodyPr/>
        <a:lstStyle/>
        <a:p>
          <a:endParaRPr lang="en-US"/>
        </a:p>
      </dgm:t>
    </dgm:pt>
    <dgm:pt modelId="{7709EC0C-2691-45C7-BB0B-A01F44D705D6}">
      <dgm:prSet custT="1"/>
      <dgm:spPr/>
      <dgm:t>
        <a:bodyPr/>
        <a:lstStyle/>
        <a:p>
          <a:r>
            <a:rPr lang="cs-CZ" sz="2000" b="1" dirty="0"/>
            <a:t>Nedostatečná, neadekvátní výživa</a:t>
          </a:r>
          <a:endParaRPr lang="en-US" sz="2000" dirty="0"/>
        </a:p>
      </dgm:t>
    </dgm:pt>
    <dgm:pt modelId="{1F1DD094-9C54-4959-806A-9B3E11041422}" type="parTrans" cxnId="{62174895-2B6D-45A1-8D70-19AFB740D6D2}">
      <dgm:prSet/>
      <dgm:spPr/>
      <dgm:t>
        <a:bodyPr/>
        <a:lstStyle/>
        <a:p>
          <a:endParaRPr lang="en-US"/>
        </a:p>
      </dgm:t>
    </dgm:pt>
    <dgm:pt modelId="{B54B802B-E59E-4EC4-B598-3B78699F9B09}" type="sibTrans" cxnId="{62174895-2B6D-45A1-8D70-19AFB740D6D2}">
      <dgm:prSet/>
      <dgm:spPr/>
      <dgm:t>
        <a:bodyPr/>
        <a:lstStyle/>
        <a:p>
          <a:endParaRPr lang="en-US"/>
        </a:p>
      </dgm:t>
    </dgm:pt>
    <dgm:pt modelId="{1E304D18-E9B8-44FC-AC9D-D680F73CAE9C}">
      <dgm:prSet custT="1"/>
      <dgm:spPr/>
      <dgm:t>
        <a:bodyPr/>
        <a:lstStyle/>
        <a:p>
          <a:r>
            <a:rPr lang="cs-CZ" sz="2000"/>
            <a:t>6-8 % seniorů žijících v domácím prostředí má klinické a laboratorní známky malnutrice</a:t>
          </a:r>
          <a:endParaRPr lang="en-US" sz="2000"/>
        </a:p>
      </dgm:t>
    </dgm:pt>
    <dgm:pt modelId="{3DFE920F-8221-4897-ADA4-26A1A63D6231}" type="parTrans" cxnId="{89E933FA-7BD2-4332-B9CC-254A83F4C24E}">
      <dgm:prSet/>
      <dgm:spPr/>
      <dgm:t>
        <a:bodyPr/>
        <a:lstStyle/>
        <a:p>
          <a:endParaRPr lang="en-US"/>
        </a:p>
      </dgm:t>
    </dgm:pt>
    <dgm:pt modelId="{3FE37B3A-0634-4E5B-A1D8-EE3232127B19}" type="sibTrans" cxnId="{89E933FA-7BD2-4332-B9CC-254A83F4C24E}">
      <dgm:prSet/>
      <dgm:spPr/>
      <dgm:t>
        <a:bodyPr/>
        <a:lstStyle/>
        <a:p>
          <a:endParaRPr lang="en-US"/>
        </a:p>
      </dgm:t>
    </dgm:pt>
    <dgm:pt modelId="{67EF916C-8F95-46FF-A134-C9D885D71EA3}">
      <dgm:prSet custT="1"/>
      <dgm:spPr/>
      <dgm:t>
        <a:bodyPr/>
        <a:lstStyle/>
        <a:p>
          <a:r>
            <a:rPr lang="cs-CZ" sz="2000" dirty="0"/>
            <a:t>výskyt malnutrice u hospitalizovaných seniorů a seniorů dlouhodobě žijících v ústavní péči dle epidemiologických studií dosahuje 25-60 %</a:t>
          </a:r>
          <a:endParaRPr lang="en-US" sz="2000" dirty="0"/>
        </a:p>
      </dgm:t>
    </dgm:pt>
    <dgm:pt modelId="{AA61A8CA-18F0-41E2-B3C6-0FFDA6C4E3F6}" type="parTrans" cxnId="{21E8F00E-701A-4619-8994-98AAF3533023}">
      <dgm:prSet/>
      <dgm:spPr/>
      <dgm:t>
        <a:bodyPr/>
        <a:lstStyle/>
        <a:p>
          <a:endParaRPr lang="en-US"/>
        </a:p>
      </dgm:t>
    </dgm:pt>
    <dgm:pt modelId="{2F827064-6E57-41AE-9A37-9506F593201F}" type="sibTrans" cxnId="{21E8F00E-701A-4619-8994-98AAF3533023}">
      <dgm:prSet/>
      <dgm:spPr/>
      <dgm:t>
        <a:bodyPr/>
        <a:lstStyle/>
        <a:p>
          <a:endParaRPr lang="en-US"/>
        </a:p>
      </dgm:t>
    </dgm:pt>
    <dgm:pt modelId="{0EC81D2F-E0AA-4103-8B45-F73093086226}" type="pres">
      <dgm:prSet presAssocID="{1934F701-07DB-4E7E-92C8-4F15708325E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ED73FDA-604A-473C-B626-267AAD503A4F}" type="pres">
      <dgm:prSet presAssocID="{9290F959-62B1-43C1-92CA-25E943D5D893}" presName="parentLin" presStyleCnt="0"/>
      <dgm:spPr/>
    </dgm:pt>
    <dgm:pt modelId="{FCC2CDB5-236E-4EE6-9C49-945325246E18}" type="pres">
      <dgm:prSet presAssocID="{9290F959-62B1-43C1-92CA-25E943D5D893}" presName="parentLeftMargin" presStyleLbl="node1" presStyleIdx="0" presStyleCnt="4"/>
      <dgm:spPr/>
      <dgm:t>
        <a:bodyPr/>
        <a:lstStyle/>
        <a:p>
          <a:endParaRPr lang="cs-CZ"/>
        </a:p>
      </dgm:t>
    </dgm:pt>
    <dgm:pt modelId="{99485EAB-B2EC-473B-8A24-B6D65884A4CC}" type="pres">
      <dgm:prSet presAssocID="{9290F959-62B1-43C1-92CA-25E943D5D89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5CBE820-0879-4E03-9C04-6967F9FC2575}" type="pres">
      <dgm:prSet presAssocID="{9290F959-62B1-43C1-92CA-25E943D5D893}" presName="negativeSpace" presStyleCnt="0"/>
      <dgm:spPr/>
    </dgm:pt>
    <dgm:pt modelId="{94CBA787-F801-4006-8952-A8FD26EECB38}" type="pres">
      <dgm:prSet presAssocID="{9290F959-62B1-43C1-92CA-25E943D5D893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38FDB0B-E113-4D41-B55A-060A593CC0FE}" type="pres">
      <dgm:prSet presAssocID="{728FED8F-316C-4E04-B50C-79E749B2C0C7}" presName="spaceBetweenRectangles" presStyleCnt="0"/>
      <dgm:spPr/>
    </dgm:pt>
    <dgm:pt modelId="{B4A60AF8-BC4E-44C8-9E9B-69B64737577D}" type="pres">
      <dgm:prSet presAssocID="{1D9484E4-42C7-42DF-968D-E55309FA893B}" presName="parentLin" presStyleCnt="0"/>
      <dgm:spPr/>
    </dgm:pt>
    <dgm:pt modelId="{D6D4CA9B-AEF7-43F8-A4D5-D994431B2DBA}" type="pres">
      <dgm:prSet presAssocID="{1D9484E4-42C7-42DF-968D-E55309FA893B}" presName="parentLeftMargin" presStyleLbl="node1" presStyleIdx="0" presStyleCnt="4"/>
      <dgm:spPr/>
      <dgm:t>
        <a:bodyPr/>
        <a:lstStyle/>
        <a:p>
          <a:endParaRPr lang="cs-CZ"/>
        </a:p>
      </dgm:t>
    </dgm:pt>
    <dgm:pt modelId="{64CCD67F-5FA6-4D62-B16A-DA936C90CC29}" type="pres">
      <dgm:prSet presAssocID="{1D9484E4-42C7-42DF-968D-E55309FA893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9A869D0-E8D4-46A1-B4D9-8BFAF3CE9844}" type="pres">
      <dgm:prSet presAssocID="{1D9484E4-42C7-42DF-968D-E55309FA893B}" presName="negativeSpace" presStyleCnt="0"/>
      <dgm:spPr/>
    </dgm:pt>
    <dgm:pt modelId="{ECFF19E7-8FB3-4B20-830F-F99E9E5BF427}" type="pres">
      <dgm:prSet presAssocID="{1D9484E4-42C7-42DF-968D-E55309FA893B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601E0FB-F0E8-4A16-B784-361ACC2160A0}" type="pres">
      <dgm:prSet presAssocID="{ED03BD28-E4F8-4EAD-9C05-E744FB14116D}" presName="spaceBetweenRectangles" presStyleCnt="0"/>
      <dgm:spPr/>
    </dgm:pt>
    <dgm:pt modelId="{DCFACB62-2354-4270-8175-55F5BB1B11C6}" type="pres">
      <dgm:prSet presAssocID="{BCBB9702-BA00-473A-BAA8-8B4AD3F6C0AC}" presName="parentLin" presStyleCnt="0"/>
      <dgm:spPr/>
    </dgm:pt>
    <dgm:pt modelId="{090FF9F6-F8AF-4A52-801D-2D57046315EC}" type="pres">
      <dgm:prSet presAssocID="{BCBB9702-BA00-473A-BAA8-8B4AD3F6C0AC}" presName="parentLeftMargin" presStyleLbl="node1" presStyleIdx="1" presStyleCnt="4"/>
      <dgm:spPr/>
      <dgm:t>
        <a:bodyPr/>
        <a:lstStyle/>
        <a:p>
          <a:endParaRPr lang="cs-CZ"/>
        </a:p>
      </dgm:t>
    </dgm:pt>
    <dgm:pt modelId="{5E04B98E-96A8-4752-92BF-6A8A24A281A5}" type="pres">
      <dgm:prSet presAssocID="{BCBB9702-BA00-473A-BAA8-8B4AD3F6C0A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418ED69-B4E0-4AE2-B462-B0619F9E9BB4}" type="pres">
      <dgm:prSet presAssocID="{BCBB9702-BA00-473A-BAA8-8B4AD3F6C0AC}" presName="negativeSpace" presStyleCnt="0"/>
      <dgm:spPr/>
    </dgm:pt>
    <dgm:pt modelId="{1CCD6553-DE71-445D-8AFB-B5C5DBF82A45}" type="pres">
      <dgm:prSet presAssocID="{BCBB9702-BA00-473A-BAA8-8B4AD3F6C0AC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7B434E4-C423-4DAC-8D13-ED9F4501D937}" type="pres">
      <dgm:prSet presAssocID="{3A37A2C0-67DD-43AB-B394-1BA9A2D268B4}" presName="spaceBetweenRectangles" presStyleCnt="0"/>
      <dgm:spPr/>
    </dgm:pt>
    <dgm:pt modelId="{6247C7F5-392B-49FC-824C-E4F7EEB5341C}" type="pres">
      <dgm:prSet presAssocID="{7709EC0C-2691-45C7-BB0B-A01F44D705D6}" presName="parentLin" presStyleCnt="0"/>
      <dgm:spPr/>
    </dgm:pt>
    <dgm:pt modelId="{4388C748-C089-4E46-9C09-52E7E5E2CF3B}" type="pres">
      <dgm:prSet presAssocID="{7709EC0C-2691-45C7-BB0B-A01F44D705D6}" presName="parentLeftMargin" presStyleLbl="node1" presStyleIdx="2" presStyleCnt="4"/>
      <dgm:spPr/>
      <dgm:t>
        <a:bodyPr/>
        <a:lstStyle/>
        <a:p>
          <a:endParaRPr lang="cs-CZ"/>
        </a:p>
      </dgm:t>
    </dgm:pt>
    <dgm:pt modelId="{77BA6DB0-C9AF-49BB-98CD-2AAD3854800F}" type="pres">
      <dgm:prSet presAssocID="{7709EC0C-2691-45C7-BB0B-A01F44D705D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457AE75-8AF9-4BF8-86F4-96FAC5B61FAC}" type="pres">
      <dgm:prSet presAssocID="{7709EC0C-2691-45C7-BB0B-A01F44D705D6}" presName="negativeSpace" presStyleCnt="0"/>
      <dgm:spPr/>
    </dgm:pt>
    <dgm:pt modelId="{C42A1C1D-6A03-4A84-8421-2757074D7E2C}" type="pres">
      <dgm:prSet presAssocID="{7709EC0C-2691-45C7-BB0B-A01F44D705D6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F368530-20E7-45D2-84BC-D95DB9AF34D4}" type="presOf" srcId="{16C4E3CC-74C6-490D-984C-20ADDFF88D79}" destId="{94CBA787-F801-4006-8952-A8FD26EECB38}" srcOrd="0" destOrd="0" presId="urn:microsoft.com/office/officeart/2005/8/layout/list1"/>
    <dgm:cxn modelId="{54BA5B04-D748-41CF-9603-0154104445FD}" type="presOf" srcId="{7709EC0C-2691-45C7-BB0B-A01F44D705D6}" destId="{4388C748-C089-4E46-9C09-52E7E5E2CF3B}" srcOrd="0" destOrd="0" presId="urn:microsoft.com/office/officeart/2005/8/layout/list1"/>
    <dgm:cxn modelId="{76342F52-5E26-4996-B20A-3D68569E39DD}" srcId="{9290F959-62B1-43C1-92CA-25E943D5D893}" destId="{2BCDDDB9-1E0F-41A8-963B-EDF06E65030C}" srcOrd="1" destOrd="0" parTransId="{968BEAD7-9753-44D7-A7CA-24BA8664AB0E}" sibTransId="{6C905267-BEDA-4A51-91E5-CD94901E1EEE}"/>
    <dgm:cxn modelId="{09F2DF0E-39AD-403B-9799-6DFDA161F20E}" srcId="{1934F701-07DB-4E7E-92C8-4F15708325E4}" destId="{9290F959-62B1-43C1-92CA-25E943D5D893}" srcOrd="0" destOrd="0" parTransId="{BB4723E2-9A0B-4FA3-9392-B60356B38A70}" sibTransId="{728FED8F-316C-4E04-B50C-79E749B2C0C7}"/>
    <dgm:cxn modelId="{C9A21EFF-A85F-4048-8521-238515DBEB8A}" srcId="{BCBB9702-BA00-473A-BAA8-8B4AD3F6C0AC}" destId="{7CB02778-DC17-48D2-AB94-DCA63C92025D}" srcOrd="1" destOrd="0" parTransId="{F4D063B3-6529-409B-B78B-4DD5CAFCB971}" sibTransId="{55056437-EE73-4982-82FF-C9FF8A192F10}"/>
    <dgm:cxn modelId="{9A144396-38C6-4C07-8DE9-45FC5374229B}" type="presOf" srcId="{1A497D23-682E-4834-993E-7D085B401B19}" destId="{ECFF19E7-8FB3-4B20-830F-F99E9E5BF427}" srcOrd="0" destOrd="0" presId="urn:microsoft.com/office/officeart/2005/8/layout/list1"/>
    <dgm:cxn modelId="{A37EE1AA-7AF8-4538-AB82-08025F23C25D}" type="presOf" srcId="{7709EC0C-2691-45C7-BB0B-A01F44D705D6}" destId="{77BA6DB0-C9AF-49BB-98CD-2AAD3854800F}" srcOrd="1" destOrd="0" presId="urn:microsoft.com/office/officeart/2005/8/layout/list1"/>
    <dgm:cxn modelId="{21E8F00E-701A-4619-8994-98AAF3533023}" srcId="{7709EC0C-2691-45C7-BB0B-A01F44D705D6}" destId="{67EF916C-8F95-46FF-A134-C9D885D71EA3}" srcOrd="1" destOrd="0" parTransId="{AA61A8CA-18F0-41E2-B3C6-0FFDA6C4E3F6}" sibTransId="{2F827064-6E57-41AE-9A37-9506F593201F}"/>
    <dgm:cxn modelId="{07A79439-3333-437C-8E66-439B030368A2}" type="presOf" srcId="{1D9484E4-42C7-42DF-968D-E55309FA893B}" destId="{64CCD67F-5FA6-4D62-B16A-DA936C90CC29}" srcOrd="1" destOrd="0" presId="urn:microsoft.com/office/officeart/2005/8/layout/list1"/>
    <dgm:cxn modelId="{7A1C9D0F-D3EB-413F-BE3A-23DECEA0DD27}" type="presOf" srcId="{1934F701-07DB-4E7E-92C8-4F15708325E4}" destId="{0EC81D2F-E0AA-4103-8B45-F73093086226}" srcOrd="0" destOrd="0" presId="urn:microsoft.com/office/officeart/2005/8/layout/list1"/>
    <dgm:cxn modelId="{FE72EFE4-2CC0-4FCC-9B45-B98A7D256297}" type="presOf" srcId="{BCBB9702-BA00-473A-BAA8-8B4AD3F6C0AC}" destId="{5E04B98E-96A8-4752-92BF-6A8A24A281A5}" srcOrd="1" destOrd="0" presId="urn:microsoft.com/office/officeart/2005/8/layout/list1"/>
    <dgm:cxn modelId="{84F34712-7BBB-4C9A-92E7-DBCB21801C5B}" type="presOf" srcId="{734FEB26-8AEC-4AF3-8CDC-973A9865F5BE}" destId="{ECFF19E7-8FB3-4B20-830F-F99E9E5BF427}" srcOrd="0" destOrd="2" presId="urn:microsoft.com/office/officeart/2005/8/layout/list1"/>
    <dgm:cxn modelId="{A1EB6B6B-A8CD-4F21-A352-A549E3388A1E}" srcId="{9290F959-62B1-43C1-92CA-25E943D5D893}" destId="{16C4E3CC-74C6-490D-984C-20ADDFF88D79}" srcOrd="0" destOrd="0" parTransId="{C2739D55-299E-442E-A381-C7434A1430A8}" sibTransId="{EA787688-D779-469E-A0B6-FF848F2C1116}"/>
    <dgm:cxn modelId="{90D2778D-1740-4C42-99BA-1561F3DE12C0}" type="presOf" srcId="{1E304D18-E9B8-44FC-AC9D-D680F73CAE9C}" destId="{C42A1C1D-6A03-4A84-8421-2757074D7E2C}" srcOrd="0" destOrd="0" presId="urn:microsoft.com/office/officeart/2005/8/layout/list1"/>
    <dgm:cxn modelId="{E42D484D-C819-4BF5-8B2F-BB0BB06C94D3}" type="presOf" srcId="{2BCDDDB9-1E0F-41A8-963B-EDF06E65030C}" destId="{94CBA787-F801-4006-8952-A8FD26EECB38}" srcOrd="0" destOrd="1" presId="urn:microsoft.com/office/officeart/2005/8/layout/list1"/>
    <dgm:cxn modelId="{FCECD9CD-A52E-450E-8719-F22731C4608B}" type="presOf" srcId="{9290F959-62B1-43C1-92CA-25E943D5D893}" destId="{FCC2CDB5-236E-4EE6-9C49-945325246E18}" srcOrd="0" destOrd="0" presId="urn:microsoft.com/office/officeart/2005/8/layout/list1"/>
    <dgm:cxn modelId="{08321663-7295-4999-BDBA-3E778731BC2C}" srcId="{BCBB9702-BA00-473A-BAA8-8B4AD3F6C0AC}" destId="{2FF27E80-1161-4CA5-9E7E-01D3D16BE8BA}" srcOrd="0" destOrd="0" parTransId="{8C0C37D5-27B1-48D7-80CA-04454CEE79D4}" sibTransId="{EE04001E-FA2A-4A97-B013-788239281079}"/>
    <dgm:cxn modelId="{BC4CC1B2-2709-465E-ACA9-D9DDD2F8E280}" srcId="{1D9484E4-42C7-42DF-968D-E55309FA893B}" destId="{734FEB26-8AEC-4AF3-8CDC-973A9865F5BE}" srcOrd="2" destOrd="0" parTransId="{5B6FF4F6-45B4-409E-9117-D2425CDCD703}" sibTransId="{A054DF07-CB51-43E3-88F0-73818AF5CD24}"/>
    <dgm:cxn modelId="{407771A4-3DF6-477F-8246-61E85BA88B39}" srcId="{1934F701-07DB-4E7E-92C8-4F15708325E4}" destId="{BCBB9702-BA00-473A-BAA8-8B4AD3F6C0AC}" srcOrd="2" destOrd="0" parTransId="{8FC41594-FA7C-4A86-B926-FD57D0A99B75}" sibTransId="{3A37A2C0-67DD-43AB-B394-1BA9A2D268B4}"/>
    <dgm:cxn modelId="{40B7C6FD-0BCE-412D-B033-762916025DD6}" srcId="{1D9484E4-42C7-42DF-968D-E55309FA893B}" destId="{1A497D23-682E-4834-993E-7D085B401B19}" srcOrd="0" destOrd="0" parTransId="{31D08B18-C55F-4311-AF3E-744B5BB160B7}" sibTransId="{D7D800B3-8ADA-413C-9990-0E27776D296D}"/>
    <dgm:cxn modelId="{4FA39552-4427-40EF-9867-0EBACFCB0D64}" srcId="{1D9484E4-42C7-42DF-968D-E55309FA893B}" destId="{2A248DC1-A846-4701-AAC6-7AD99CEE06B3}" srcOrd="1" destOrd="0" parTransId="{1843E65D-FA3E-47F9-AB02-ED9C8469C6B2}" sibTransId="{D8D65262-C67F-4F99-B2EA-6507697C31A4}"/>
    <dgm:cxn modelId="{5AC5AE81-2C25-43EA-BA85-BB2DC042EA63}" type="presOf" srcId="{7CB02778-DC17-48D2-AB94-DCA63C92025D}" destId="{1CCD6553-DE71-445D-8AFB-B5C5DBF82A45}" srcOrd="0" destOrd="1" presId="urn:microsoft.com/office/officeart/2005/8/layout/list1"/>
    <dgm:cxn modelId="{737DC177-8BBD-4F60-965F-74C85D24C32E}" type="presOf" srcId="{67EF916C-8F95-46FF-A134-C9D885D71EA3}" destId="{C42A1C1D-6A03-4A84-8421-2757074D7E2C}" srcOrd="0" destOrd="1" presId="urn:microsoft.com/office/officeart/2005/8/layout/list1"/>
    <dgm:cxn modelId="{631DC395-6366-4EC0-87F8-63EB13C68471}" type="presOf" srcId="{BCBB9702-BA00-473A-BAA8-8B4AD3F6C0AC}" destId="{090FF9F6-F8AF-4A52-801D-2D57046315EC}" srcOrd="0" destOrd="0" presId="urn:microsoft.com/office/officeart/2005/8/layout/list1"/>
    <dgm:cxn modelId="{340FE609-EB83-4253-9735-E4703B0C8F3F}" type="presOf" srcId="{2FF27E80-1161-4CA5-9E7E-01D3D16BE8BA}" destId="{1CCD6553-DE71-445D-8AFB-B5C5DBF82A45}" srcOrd="0" destOrd="0" presId="urn:microsoft.com/office/officeart/2005/8/layout/list1"/>
    <dgm:cxn modelId="{9CB1463E-87DF-433A-B226-E620E5845612}" srcId="{1934F701-07DB-4E7E-92C8-4F15708325E4}" destId="{1D9484E4-42C7-42DF-968D-E55309FA893B}" srcOrd="1" destOrd="0" parTransId="{D4F294BD-62EF-49ED-90BE-ACF90891847B}" sibTransId="{ED03BD28-E4F8-4EAD-9C05-E744FB14116D}"/>
    <dgm:cxn modelId="{6A36DBAE-72F7-46C0-8DEF-ADB935A97426}" type="presOf" srcId="{1D9484E4-42C7-42DF-968D-E55309FA893B}" destId="{D6D4CA9B-AEF7-43F8-A4D5-D994431B2DBA}" srcOrd="0" destOrd="0" presId="urn:microsoft.com/office/officeart/2005/8/layout/list1"/>
    <dgm:cxn modelId="{89E933FA-7BD2-4332-B9CC-254A83F4C24E}" srcId="{7709EC0C-2691-45C7-BB0B-A01F44D705D6}" destId="{1E304D18-E9B8-44FC-AC9D-D680F73CAE9C}" srcOrd="0" destOrd="0" parTransId="{3DFE920F-8221-4897-ADA4-26A1A63D6231}" sibTransId="{3FE37B3A-0634-4E5B-A1D8-EE3232127B19}"/>
    <dgm:cxn modelId="{2411A281-90A7-41BC-92E0-9F6C0BEDE104}" type="presOf" srcId="{2A248DC1-A846-4701-AAC6-7AD99CEE06B3}" destId="{ECFF19E7-8FB3-4B20-830F-F99E9E5BF427}" srcOrd="0" destOrd="1" presId="urn:microsoft.com/office/officeart/2005/8/layout/list1"/>
    <dgm:cxn modelId="{62174895-2B6D-45A1-8D70-19AFB740D6D2}" srcId="{1934F701-07DB-4E7E-92C8-4F15708325E4}" destId="{7709EC0C-2691-45C7-BB0B-A01F44D705D6}" srcOrd="3" destOrd="0" parTransId="{1F1DD094-9C54-4959-806A-9B3E11041422}" sibTransId="{B54B802B-E59E-4EC4-B598-3B78699F9B09}"/>
    <dgm:cxn modelId="{1356A8EA-A5B5-4B16-B863-540251AF8906}" type="presOf" srcId="{9290F959-62B1-43C1-92CA-25E943D5D893}" destId="{99485EAB-B2EC-473B-8A24-B6D65884A4CC}" srcOrd="1" destOrd="0" presId="urn:microsoft.com/office/officeart/2005/8/layout/list1"/>
    <dgm:cxn modelId="{EB1E81B6-1B17-480F-B24D-24E9F80D0E69}" type="presParOf" srcId="{0EC81D2F-E0AA-4103-8B45-F73093086226}" destId="{9ED73FDA-604A-473C-B626-267AAD503A4F}" srcOrd="0" destOrd="0" presId="urn:microsoft.com/office/officeart/2005/8/layout/list1"/>
    <dgm:cxn modelId="{634ABA6C-B654-40C4-B8A2-C4B23623028F}" type="presParOf" srcId="{9ED73FDA-604A-473C-B626-267AAD503A4F}" destId="{FCC2CDB5-236E-4EE6-9C49-945325246E18}" srcOrd="0" destOrd="0" presId="urn:microsoft.com/office/officeart/2005/8/layout/list1"/>
    <dgm:cxn modelId="{F30A64FF-53BC-4979-9C02-EEA486E750D4}" type="presParOf" srcId="{9ED73FDA-604A-473C-B626-267AAD503A4F}" destId="{99485EAB-B2EC-473B-8A24-B6D65884A4CC}" srcOrd="1" destOrd="0" presId="urn:microsoft.com/office/officeart/2005/8/layout/list1"/>
    <dgm:cxn modelId="{E0D392CD-EB98-4382-B239-240A48CE8BDC}" type="presParOf" srcId="{0EC81D2F-E0AA-4103-8B45-F73093086226}" destId="{D5CBE820-0879-4E03-9C04-6967F9FC2575}" srcOrd="1" destOrd="0" presId="urn:microsoft.com/office/officeart/2005/8/layout/list1"/>
    <dgm:cxn modelId="{C7B83D30-20D8-4E9A-BF4E-20668253CDB1}" type="presParOf" srcId="{0EC81D2F-E0AA-4103-8B45-F73093086226}" destId="{94CBA787-F801-4006-8952-A8FD26EECB38}" srcOrd="2" destOrd="0" presId="urn:microsoft.com/office/officeart/2005/8/layout/list1"/>
    <dgm:cxn modelId="{C84CC846-A79A-48EB-A922-F856CF305FC2}" type="presParOf" srcId="{0EC81D2F-E0AA-4103-8B45-F73093086226}" destId="{C38FDB0B-E113-4D41-B55A-060A593CC0FE}" srcOrd="3" destOrd="0" presId="urn:microsoft.com/office/officeart/2005/8/layout/list1"/>
    <dgm:cxn modelId="{7F939341-FC4B-41CB-A161-50A61064CDC1}" type="presParOf" srcId="{0EC81D2F-E0AA-4103-8B45-F73093086226}" destId="{B4A60AF8-BC4E-44C8-9E9B-69B64737577D}" srcOrd="4" destOrd="0" presId="urn:microsoft.com/office/officeart/2005/8/layout/list1"/>
    <dgm:cxn modelId="{C008DB60-B6BC-434F-B088-0FCA1160F17A}" type="presParOf" srcId="{B4A60AF8-BC4E-44C8-9E9B-69B64737577D}" destId="{D6D4CA9B-AEF7-43F8-A4D5-D994431B2DBA}" srcOrd="0" destOrd="0" presId="urn:microsoft.com/office/officeart/2005/8/layout/list1"/>
    <dgm:cxn modelId="{C67BA620-D901-410A-8EAA-EE05D8A57ECE}" type="presParOf" srcId="{B4A60AF8-BC4E-44C8-9E9B-69B64737577D}" destId="{64CCD67F-5FA6-4D62-B16A-DA936C90CC29}" srcOrd="1" destOrd="0" presId="urn:microsoft.com/office/officeart/2005/8/layout/list1"/>
    <dgm:cxn modelId="{CAD214AF-22CF-4FAD-B152-7E91A90B3821}" type="presParOf" srcId="{0EC81D2F-E0AA-4103-8B45-F73093086226}" destId="{09A869D0-E8D4-46A1-B4D9-8BFAF3CE9844}" srcOrd="5" destOrd="0" presId="urn:microsoft.com/office/officeart/2005/8/layout/list1"/>
    <dgm:cxn modelId="{0D454885-4688-43E5-BBDC-3582ECA3CDA9}" type="presParOf" srcId="{0EC81D2F-E0AA-4103-8B45-F73093086226}" destId="{ECFF19E7-8FB3-4B20-830F-F99E9E5BF427}" srcOrd="6" destOrd="0" presId="urn:microsoft.com/office/officeart/2005/8/layout/list1"/>
    <dgm:cxn modelId="{955D3CD4-7B06-4280-B210-DBEF7FECD7E8}" type="presParOf" srcId="{0EC81D2F-E0AA-4103-8B45-F73093086226}" destId="{C601E0FB-F0E8-4A16-B784-361ACC2160A0}" srcOrd="7" destOrd="0" presId="urn:microsoft.com/office/officeart/2005/8/layout/list1"/>
    <dgm:cxn modelId="{3BD8FD82-365E-4D63-84B7-2D283D0EC4F4}" type="presParOf" srcId="{0EC81D2F-E0AA-4103-8B45-F73093086226}" destId="{DCFACB62-2354-4270-8175-55F5BB1B11C6}" srcOrd="8" destOrd="0" presId="urn:microsoft.com/office/officeart/2005/8/layout/list1"/>
    <dgm:cxn modelId="{4DA16D28-5E7C-4CEC-88E4-68BC371A2579}" type="presParOf" srcId="{DCFACB62-2354-4270-8175-55F5BB1B11C6}" destId="{090FF9F6-F8AF-4A52-801D-2D57046315EC}" srcOrd="0" destOrd="0" presId="urn:microsoft.com/office/officeart/2005/8/layout/list1"/>
    <dgm:cxn modelId="{EC2081D7-DA58-4953-BF7D-176C7FD31848}" type="presParOf" srcId="{DCFACB62-2354-4270-8175-55F5BB1B11C6}" destId="{5E04B98E-96A8-4752-92BF-6A8A24A281A5}" srcOrd="1" destOrd="0" presId="urn:microsoft.com/office/officeart/2005/8/layout/list1"/>
    <dgm:cxn modelId="{4908AC69-3D96-42D9-A7AE-239C44E0A580}" type="presParOf" srcId="{0EC81D2F-E0AA-4103-8B45-F73093086226}" destId="{8418ED69-B4E0-4AE2-B462-B0619F9E9BB4}" srcOrd="9" destOrd="0" presId="urn:microsoft.com/office/officeart/2005/8/layout/list1"/>
    <dgm:cxn modelId="{3F5CE942-A982-4A3D-8C16-D242943D83AB}" type="presParOf" srcId="{0EC81D2F-E0AA-4103-8B45-F73093086226}" destId="{1CCD6553-DE71-445D-8AFB-B5C5DBF82A45}" srcOrd="10" destOrd="0" presId="urn:microsoft.com/office/officeart/2005/8/layout/list1"/>
    <dgm:cxn modelId="{225F0571-AC42-4D28-8249-E8C509D89D05}" type="presParOf" srcId="{0EC81D2F-E0AA-4103-8B45-F73093086226}" destId="{E7B434E4-C423-4DAC-8D13-ED9F4501D937}" srcOrd="11" destOrd="0" presId="urn:microsoft.com/office/officeart/2005/8/layout/list1"/>
    <dgm:cxn modelId="{00CA8CC9-71FA-4A9C-89AF-E067558A724B}" type="presParOf" srcId="{0EC81D2F-E0AA-4103-8B45-F73093086226}" destId="{6247C7F5-392B-49FC-824C-E4F7EEB5341C}" srcOrd="12" destOrd="0" presId="urn:microsoft.com/office/officeart/2005/8/layout/list1"/>
    <dgm:cxn modelId="{23BB6FBE-2909-4979-8A26-39B51B2DDC4E}" type="presParOf" srcId="{6247C7F5-392B-49FC-824C-E4F7EEB5341C}" destId="{4388C748-C089-4E46-9C09-52E7E5E2CF3B}" srcOrd="0" destOrd="0" presId="urn:microsoft.com/office/officeart/2005/8/layout/list1"/>
    <dgm:cxn modelId="{E193894A-9C6B-4EF6-8093-6620C338DF78}" type="presParOf" srcId="{6247C7F5-392B-49FC-824C-E4F7EEB5341C}" destId="{77BA6DB0-C9AF-49BB-98CD-2AAD3854800F}" srcOrd="1" destOrd="0" presId="urn:microsoft.com/office/officeart/2005/8/layout/list1"/>
    <dgm:cxn modelId="{9AA1D408-4CB3-4DC8-81AD-82BC3E788E3F}" type="presParOf" srcId="{0EC81D2F-E0AA-4103-8B45-F73093086226}" destId="{C457AE75-8AF9-4BF8-86F4-96FAC5B61FAC}" srcOrd="13" destOrd="0" presId="urn:microsoft.com/office/officeart/2005/8/layout/list1"/>
    <dgm:cxn modelId="{0875FB3C-DD70-4D6C-A0EF-F88E4E85E32E}" type="presParOf" srcId="{0EC81D2F-E0AA-4103-8B45-F73093086226}" destId="{C42A1C1D-6A03-4A84-8421-2757074D7E2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BE637-F53D-4D73-9F3D-77348931001E}">
      <dsp:nvSpPr>
        <dsp:cNvPr id="0" name=""/>
        <dsp:cNvSpPr/>
      </dsp:nvSpPr>
      <dsp:spPr>
        <a:xfrm>
          <a:off x="53580" y="0"/>
          <a:ext cx="9392941" cy="1400274"/>
        </a:xfrm>
        <a:prstGeom prst="roundRect">
          <a:avLst>
            <a:gd name="adj" fmla="val 10000"/>
          </a:avLst>
        </a:prstGeom>
        <a:solidFill>
          <a:schemeClr val="tx1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>
              <a:solidFill>
                <a:srgbClr val="002060"/>
              </a:solidFill>
            </a:rPr>
            <a:t>Skupina 60-70letých</a:t>
          </a:r>
          <a:endParaRPr lang="en-US" sz="2400" kern="1200" dirty="0">
            <a:solidFill>
              <a:srgbClr val="002060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kern="1200" dirty="0">
              <a:solidFill>
                <a:srgbClr val="002060"/>
              </a:solidFill>
            </a:rPr>
            <a:t>relativně nízký výskyt výživových karencí, zvýšený výskyt nevhodných stravovacích návyků , </a:t>
          </a:r>
          <a:r>
            <a:rPr lang="cs-CZ" sz="2200" kern="1200" dirty="0">
              <a:solidFill>
                <a:srgbClr val="002060"/>
              </a:solidFill>
              <a:sym typeface="Wingdings 3" panose="05040102010807070707" pitchFamily="18" charset="2"/>
            </a:rPr>
            <a:t></a:t>
          </a:r>
          <a:r>
            <a:rPr lang="cs-CZ" sz="2200" kern="1200" dirty="0">
              <a:solidFill>
                <a:srgbClr val="002060"/>
              </a:solidFill>
            </a:rPr>
            <a:t> energie, </a:t>
          </a:r>
          <a:r>
            <a:rPr lang="cs-CZ" sz="2200" kern="1200" dirty="0">
              <a:solidFill>
                <a:srgbClr val="002060"/>
              </a:solidFill>
              <a:sym typeface="Wingdings 3" panose="05040102010807070707" pitchFamily="18" charset="2"/>
            </a:rPr>
            <a:t></a:t>
          </a:r>
          <a:r>
            <a:rPr lang="cs-CZ" sz="2200" kern="1200" dirty="0">
              <a:solidFill>
                <a:srgbClr val="002060"/>
              </a:solidFill>
            </a:rPr>
            <a:t> tuků, </a:t>
          </a:r>
          <a:r>
            <a:rPr lang="cs-CZ" sz="2200" kern="1200" dirty="0">
              <a:solidFill>
                <a:srgbClr val="002060"/>
              </a:solidFill>
              <a:sym typeface="Wingdings 3" panose="05040102010807070707" pitchFamily="18" charset="2"/>
            </a:rPr>
            <a:t></a:t>
          </a:r>
          <a:r>
            <a:rPr lang="cs-CZ" sz="2200" kern="1200" dirty="0">
              <a:solidFill>
                <a:srgbClr val="002060"/>
              </a:solidFill>
            </a:rPr>
            <a:t> jednoduchých sacharidů, vyšší prevalence nadváhy a obezity</a:t>
          </a:r>
          <a:endParaRPr lang="en-US" sz="2200" kern="1200" dirty="0">
            <a:solidFill>
              <a:srgbClr val="002060"/>
            </a:solidFill>
          </a:endParaRPr>
        </a:p>
      </dsp:txBody>
      <dsp:txXfrm>
        <a:off x="94593" y="41013"/>
        <a:ext cx="7898053" cy="1318248"/>
      </dsp:txXfrm>
    </dsp:sp>
    <dsp:sp modelId="{AF73FA6C-0C5A-42C8-860F-6177B1605C97}">
      <dsp:nvSpPr>
        <dsp:cNvPr id="0" name=""/>
        <dsp:cNvSpPr/>
      </dsp:nvSpPr>
      <dsp:spPr>
        <a:xfrm>
          <a:off x="838244" y="1633653"/>
          <a:ext cx="9500102" cy="1400274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/>
            <a:t>Skupina 71-80letých</a:t>
          </a:r>
          <a:endParaRPr lang="en-US" sz="24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kern="1200" dirty="0"/>
            <a:t>posun k nutričním deficitům a </a:t>
          </a:r>
          <a:r>
            <a:rPr lang="cs-CZ" sz="2200" kern="1200" dirty="0" err="1"/>
            <a:t>proteino</a:t>
          </a:r>
          <a:r>
            <a:rPr lang="cs-CZ" sz="2200" kern="1200" dirty="0"/>
            <a:t>-energetické malnutrici</a:t>
          </a:r>
          <a:endParaRPr lang="en-US" sz="2200" kern="1200" dirty="0"/>
        </a:p>
      </dsp:txBody>
      <dsp:txXfrm>
        <a:off x="879257" y="1674666"/>
        <a:ext cx="7669653" cy="1318248"/>
      </dsp:txXfrm>
    </dsp:sp>
    <dsp:sp modelId="{45326715-7C1F-4D3D-A4A8-C4258AE0CAB3}">
      <dsp:nvSpPr>
        <dsp:cNvPr id="0" name=""/>
        <dsp:cNvSpPr/>
      </dsp:nvSpPr>
      <dsp:spPr>
        <a:xfrm>
          <a:off x="1676488" y="3267307"/>
          <a:ext cx="9500102" cy="1400274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b="1" kern="1200" dirty="0"/>
            <a:t>Skupina </a:t>
          </a:r>
          <a:r>
            <a:rPr lang="en-US" sz="2600" b="1" kern="1200" dirty="0"/>
            <a:t>&gt;</a:t>
          </a:r>
          <a:r>
            <a:rPr lang="cs-CZ" sz="2600" b="1" kern="1200" dirty="0"/>
            <a:t>80 let</a:t>
          </a:r>
          <a:endParaRPr lang="en-US" sz="26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kern="1200" dirty="0"/>
            <a:t>nejméně příznivá výživová situace</a:t>
          </a:r>
          <a:endParaRPr lang="en-US" sz="2400" kern="1200" dirty="0"/>
        </a:p>
      </dsp:txBody>
      <dsp:txXfrm>
        <a:off x="1717501" y="3308320"/>
        <a:ext cx="7669653" cy="1318248"/>
      </dsp:txXfrm>
    </dsp:sp>
    <dsp:sp modelId="{9232C3F5-8C2C-4CF6-87B6-53C09271B110}">
      <dsp:nvSpPr>
        <dsp:cNvPr id="0" name=""/>
        <dsp:cNvSpPr/>
      </dsp:nvSpPr>
      <dsp:spPr>
        <a:xfrm>
          <a:off x="8589923" y="1061874"/>
          <a:ext cx="910178" cy="91017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8794713" y="1061874"/>
        <a:ext cx="500598" cy="684909"/>
      </dsp:txXfrm>
    </dsp:sp>
    <dsp:sp modelId="{D8259B7D-63B1-4F6E-9C88-0FD6EBA14D95}">
      <dsp:nvSpPr>
        <dsp:cNvPr id="0" name=""/>
        <dsp:cNvSpPr/>
      </dsp:nvSpPr>
      <dsp:spPr>
        <a:xfrm>
          <a:off x="9428168" y="2686193"/>
          <a:ext cx="910178" cy="91017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9632958" y="2686193"/>
        <a:ext cx="500598" cy="6849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BA787-F801-4006-8952-A8FD26EECB38}">
      <dsp:nvSpPr>
        <dsp:cNvPr id="0" name=""/>
        <dsp:cNvSpPr/>
      </dsp:nvSpPr>
      <dsp:spPr>
        <a:xfrm>
          <a:off x="0" y="173563"/>
          <a:ext cx="10719391" cy="96075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944" tIns="208280" rIns="83194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/>
            <a:t>u soběstačných manželských párů žijících ve vlastní domácnosti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/>
            <a:t>u seniorů ve vícegeneračních rodinách</a:t>
          </a:r>
          <a:endParaRPr lang="en-US" sz="2000" kern="1200" dirty="0"/>
        </a:p>
      </dsp:txBody>
      <dsp:txXfrm>
        <a:off x="0" y="173563"/>
        <a:ext cx="10719391" cy="960750"/>
      </dsp:txXfrm>
    </dsp:sp>
    <dsp:sp modelId="{99485EAB-B2EC-473B-8A24-B6D65884A4CC}">
      <dsp:nvSpPr>
        <dsp:cNvPr id="0" name=""/>
        <dsp:cNvSpPr/>
      </dsp:nvSpPr>
      <dsp:spPr>
        <a:xfrm>
          <a:off x="535969" y="25963"/>
          <a:ext cx="7503573" cy="295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3617" tIns="0" rIns="28361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/>
            <a:t>Nejpříznivější situace</a:t>
          </a:r>
          <a:r>
            <a:rPr lang="cs-CZ" sz="2000" kern="1200" dirty="0"/>
            <a:t> </a:t>
          </a:r>
          <a:endParaRPr lang="en-US" sz="2000" kern="1200" dirty="0"/>
        </a:p>
      </dsp:txBody>
      <dsp:txXfrm>
        <a:off x="550379" y="40373"/>
        <a:ext cx="7474753" cy="266380"/>
      </dsp:txXfrm>
    </dsp:sp>
    <dsp:sp modelId="{ECFF19E7-8FB3-4B20-830F-F99E9E5BF427}">
      <dsp:nvSpPr>
        <dsp:cNvPr id="0" name=""/>
        <dsp:cNvSpPr/>
      </dsp:nvSpPr>
      <dsp:spPr>
        <a:xfrm>
          <a:off x="0" y="1335913"/>
          <a:ext cx="10719391" cy="12915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944" tIns="208280" rIns="83194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/>
            <a:t>v sociálních zařízeních poskytujících zároveň pečovatelské služby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/>
            <a:t>u manželských párů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/>
            <a:t>v kvalifikovaně vedených ústavech s odbornou péčí o stravování</a:t>
          </a:r>
          <a:endParaRPr lang="en-US" sz="2000" kern="1200" dirty="0"/>
        </a:p>
      </dsp:txBody>
      <dsp:txXfrm>
        <a:off x="0" y="1335913"/>
        <a:ext cx="10719391" cy="1291500"/>
      </dsp:txXfrm>
    </dsp:sp>
    <dsp:sp modelId="{64CCD67F-5FA6-4D62-B16A-DA936C90CC29}">
      <dsp:nvSpPr>
        <dsp:cNvPr id="0" name=""/>
        <dsp:cNvSpPr/>
      </dsp:nvSpPr>
      <dsp:spPr>
        <a:xfrm>
          <a:off x="535969" y="1188313"/>
          <a:ext cx="7503573" cy="295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3617" tIns="0" rIns="28361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/>
            <a:t>Uspokojivá situace</a:t>
          </a:r>
          <a:endParaRPr lang="en-US" sz="2000" kern="1200" dirty="0"/>
        </a:p>
      </dsp:txBody>
      <dsp:txXfrm>
        <a:off x="550379" y="1202723"/>
        <a:ext cx="7474753" cy="266380"/>
      </dsp:txXfrm>
    </dsp:sp>
    <dsp:sp modelId="{1CCD6553-DE71-445D-8AFB-B5C5DBF82A45}">
      <dsp:nvSpPr>
        <dsp:cNvPr id="0" name=""/>
        <dsp:cNvSpPr/>
      </dsp:nvSpPr>
      <dsp:spPr>
        <a:xfrm>
          <a:off x="0" y="2829014"/>
          <a:ext cx="10719391" cy="96075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944" tIns="208280" rIns="83194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/>
            <a:t>v části domovů pro seniory a v lůžkových objektech pro dlouhodobě nemocné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/>
            <a:t>u osaměle žijících, sociálně izolovaných</a:t>
          </a:r>
          <a:endParaRPr lang="en-US" sz="2000" kern="1200" dirty="0"/>
        </a:p>
      </dsp:txBody>
      <dsp:txXfrm>
        <a:off x="0" y="2829014"/>
        <a:ext cx="10719391" cy="960750"/>
      </dsp:txXfrm>
    </dsp:sp>
    <dsp:sp modelId="{5E04B98E-96A8-4752-92BF-6A8A24A281A5}">
      <dsp:nvSpPr>
        <dsp:cNvPr id="0" name=""/>
        <dsp:cNvSpPr/>
      </dsp:nvSpPr>
      <dsp:spPr>
        <a:xfrm>
          <a:off x="535969" y="2681414"/>
          <a:ext cx="7503573" cy="295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3617" tIns="0" rIns="28361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/>
            <a:t>Nejhorší výživová situace</a:t>
          </a:r>
          <a:r>
            <a:rPr lang="cs-CZ" sz="2000" kern="1200" dirty="0"/>
            <a:t> </a:t>
          </a:r>
          <a:endParaRPr lang="en-US" sz="2000" kern="1200" dirty="0"/>
        </a:p>
      </dsp:txBody>
      <dsp:txXfrm>
        <a:off x="550379" y="2695824"/>
        <a:ext cx="7474753" cy="266380"/>
      </dsp:txXfrm>
    </dsp:sp>
    <dsp:sp modelId="{C42A1C1D-6A03-4A84-8421-2757074D7E2C}">
      <dsp:nvSpPr>
        <dsp:cNvPr id="0" name=""/>
        <dsp:cNvSpPr/>
      </dsp:nvSpPr>
      <dsp:spPr>
        <a:xfrm>
          <a:off x="0" y="3991364"/>
          <a:ext cx="10719391" cy="15435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944" tIns="208280" rIns="83194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/>
            <a:t>6-8 % seniorů žijících v domácím prostředí má klinické a laboratorní známky malnutrice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/>
            <a:t>výskyt malnutrice u hospitalizovaných seniorů a seniorů dlouhodobě žijících v ústavní péči dle epidemiologických studií dosahuje 25-60 %</a:t>
          </a:r>
          <a:endParaRPr lang="en-US" sz="2000" kern="1200" dirty="0"/>
        </a:p>
      </dsp:txBody>
      <dsp:txXfrm>
        <a:off x="0" y="3991364"/>
        <a:ext cx="10719391" cy="1543500"/>
      </dsp:txXfrm>
    </dsp:sp>
    <dsp:sp modelId="{77BA6DB0-C9AF-49BB-98CD-2AAD3854800F}">
      <dsp:nvSpPr>
        <dsp:cNvPr id="0" name=""/>
        <dsp:cNvSpPr/>
      </dsp:nvSpPr>
      <dsp:spPr>
        <a:xfrm>
          <a:off x="535969" y="3843764"/>
          <a:ext cx="7503573" cy="295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3617" tIns="0" rIns="28361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/>
            <a:t>Nedostatečná, neadekvátní výživa</a:t>
          </a:r>
          <a:endParaRPr lang="en-US" sz="2000" kern="1200" dirty="0"/>
        </a:p>
      </dsp:txBody>
      <dsp:txXfrm>
        <a:off x="550379" y="3858174"/>
        <a:ext cx="7474753" cy="266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2E196-ADA2-4440-8F47-BAB90D868C53}" type="datetimeFigureOut">
              <a:rPr lang="sk-SK" smtClean="0"/>
              <a:t>1. 4. 2019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9639F-8DEE-492D-B5FE-F5746B2E78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3926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Zástupný symbol pro obrázek snímku 1">
            <a:extLst>
              <a:ext uri="{FF2B5EF4-FFF2-40B4-BE49-F238E27FC236}">
                <a16:creationId xmlns:a16="http://schemas.microsoft.com/office/drawing/2014/main" id="{BB4EAF35-BEBD-4BD5-968C-A515F71630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Zástupný symbol pro poznámky 2">
            <a:extLst>
              <a:ext uri="{FF2B5EF4-FFF2-40B4-BE49-F238E27FC236}">
                <a16:creationId xmlns:a16="http://schemas.microsoft.com/office/drawing/2014/main" id="{794F6C70-CF46-4E34-8D55-189F4A5D5E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sk-SK" dirty="0"/>
          </a:p>
        </p:txBody>
      </p:sp>
      <p:sp>
        <p:nvSpPr>
          <p:cNvPr id="91140" name="Zástupný symbol pro číslo snímku 3">
            <a:extLst>
              <a:ext uri="{FF2B5EF4-FFF2-40B4-BE49-F238E27FC236}">
                <a16:creationId xmlns:a16="http://schemas.microsoft.com/office/drawing/2014/main" id="{EA7201E1-0B1A-4D68-A2A1-2E26174508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24216A6-B924-4172-9BF8-1AAE8743EC14}" type="slidenum">
              <a:rPr lang="cs-CZ" altLang="sk-SK"/>
              <a:pPr/>
              <a:t>2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848213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Zástupný symbol pro obrázek snímku 1">
            <a:extLst>
              <a:ext uri="{FF2B5EF4-FFF2-40B4-BE49-F238E27FC236}">
                <a16:creationId xmlns:a16="http://schemas.microsoft.com/office/drawing/2014/main" id="{D5ADE1FF-0C3F-4C01-98A5-2026DD57FD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Zástupný symbol pro poznámky 2">
            <a:extLst>
              <a:ext uri="{FF2B5EF4-FFF2-40B4-BE49-F238E27FC236}">
                <a16:creationId xmlns:a16="http://schemas.microsoft.com/office/drawing/2014/main" id="{A2A2B319-620A-4855-B800-76E04711E9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/>
              <a:t>Dle Kaspera nedostatek vitaminu B12 zjištěn u 40 % seniorů – následek neurologické a psychiatrické poruchy</a:t>
            </a:r>
          </a:p>
        </p:txBody>
      </p:sp>
      <p:sp>
        <p:nvSpPr>
          <p:cNvPr id="96260" name="Zástupný symbol pro číslo snímku 3">
            <a:extLst>
              <a:ext uri="{FF2B5EF4-FFF2-40B4-BE49-F238E27FC236}">
                <a16:creationId xmlns:a16="http://schemas.microsoft.com/office/drawing/2014/main" id="{6803DD80-2A8D-43F3-AA95-BCFB1375E4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20201BC1-1F33-4BA7-82AC-F45086E82E60}" type="slidenum">
              <a:rPr lang="cs-CZ" altLang="cs-CZ"/>
              <a:pPr/>
              <a:t>34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23668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Zástupný symbol pro obrázek snímku 1">
            <a:extLst>
              <a:ext uri="{FF2B5EF4-FFF2-40B4-BE49-F238E27FC236}">
                <a16:creationId xmlns:a16="http://schemas.microsoft.com/office/drawing/2014/main" id="{BB4EAF35-BEBD-4BD5-968C-A515F71630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Zástupný symbol pro poznámky 2">
            <a:extLst>
              <a:ext uri="{FF2B5EF4-FFF2-40B4-BE49-F238E27FC236}">
                <a16:creationId xmlns:a16="http://schemas.microsoft.com/office/drawing/2014/main" id="{794F6C70-CF46-4E34-8D55-189F4A5D5E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sk-SK" dirty="0"/>
          </a:p>
        </p:txBody>
      </p:sp>
      <p:sp>
        <p:nvSpPr>
          <p:cNvPr id="91140" name="Zástupný symbol pro číslo snímku 3">
            <a:extLst>
              <a:ext uri="{FF2B5EF4-FFF2-40B4-BE49-F238E27FC236}">
                <a16:creationId xmlns:a16="http://schemas.microsoft.com/office/drawing/2014/main" id="{EA7201E1-0B1A-4D68-A2A1-2E26174508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24216A6-B924-4172-9BF8-1AAE8743EC14}" type="slidenum">
              <a:rPr lang="cs-CZ" altLang="sk-SK"/>
              <a:pPr/>
              <a:t>3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465192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9639F-8DEE-492D-B5FE-F5746B2E78C0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6456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6498B-6E75-4022-A953-A87E866F876B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9726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6498B-6E75-4022-A953-A87E866F876B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171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6498B-6E75-4022-A953-A87E866F876B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8813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Zástupný symbol pro obrázek snímku 1">
            <a:extLst>
              <a:ext uri="{FF2B5EF4-FFF2-40B4-BE49-F238E27FC236}">
                <a16:creationId xmlns:a16="http://schemas.microsoft.com/office/drawing/2014/main" id="{CD85779C-E8F1-4AF3-8B91-CBDA896E79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Zástupný symbol pro poznámky 2">
            <a:extLst>
              <a:ext uri="{FF2B5EF4-FFF2-40B4-BE49-F238E27FC236}">
                <a16:creationId xmlns:a16="http://schemas.microsoft.com/office/drawing/2014/main" id="{60C3B9C0-84E5-49CA-87C6-1F3221321D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sk-SK"/>
              <a:t>Nařízení Komise (EU) č. 432/2012</a:t>
            </a:r>
          </a:p>
          <a:p>
            <a:r>
              <a:rPr lang="cs-CZ" altLang="sk-SK"/>
              <a:t>Nařízení Komise (EU) č. 536/2013</a:t>
            </a:r>
          </a:p>
          <a:p>
            <a:endParaRPr lang="cs-CZ" altLang="sk-SK"/>
          </a:p>
          <a:p>
            <a:endParaRPr lang="cs-CZ" altLang="sk-SK"/>
          </a:p>
        </p:txBody>
      </p:sp>
      <p:sp>
        <p:nvSpPr>
          <p:cNvPr id="102404" name="Zástupný symbol pro číslo snímku 3">
            <a:extLst>
              <a:ext uri="{FF2B5EF4-FFF2-40B4-BE49-F238E27FC236}">
                <a16:creationId xmlns:a16="http://schemas.microsoft.com/office/drawing/2014/main" id="{E7E69268-CFD1-47C2-9E90-350FFDF510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2BCACB5E-A43D-4D0A-8031-E88BA2DA99F4}" type="slidenum">
              <a:rPr lang="cs-CZ" altLang="sk-SK"/>
              <a:pPr/>
              <a:t>27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557666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Zástupný symbol pro obrázek snímku 1">
            <a:extLst>
              <a:ext uri="{FF2B5EF4-FFF2-40B4-BE49-F238E27FC236}">
                <a16:creationId xmlns:a16="http://schemas.microsoft.com/office/drawing/2014/main" id="{CD85779C-E8F1-4AF3-8B91-CBDA896E79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Zástupný symbol pro poznámky 2">
            <a:extLst>
              <a:ext uri="{FF2B5EF4-FFF2-40B4-BE49-F238E27FC236}">
                <a16:creationId xmlns:a16="http://schemas.microsoft.com/office/drawing/2014/main" id="{60C3B9C0-84E5-49CA-87C6-1F3221321D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sk-SK"/>
              <a:t>Nařízení Komise (EU) č. 432/2012</a:t>
            </a:r>
          </a:p>
          <a:p>
            <a:r>
              <a:rPr lang="cs-CZ" altLang="sk-SK"/>
              <a:t>Nařízení Komise (EU) č. 536/2013</a:t>
            </a:r>
          </a:p>
          <a:p>
            <a:endParaRPr lang="cs-CZ" altLang="sk-SK"/>
          </a:p>
          <a:p>
            <a:endParaRPr lang="cs-CZ" altLang="sk-SK"/>
          </a:p>
        </p:txBody>
      </p:sp>
      <p:sp>
        <p:nvSpPr>
          <p:cNvPr id="102404" name="Zástupný symbol pro číslo snímku 3">
            <a:extLst>
              <a:ext uri="{FF2B5EF4-FFF2-40B4-BE49-F238E27FC236}">
                <a16:creationId xmlns:a16="http://schemas.microsoft.com/office/drawing/2014/main" id="{E7E69268-CFD1-47C2-9E90-350FFDF510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2BCACB5E-A43D-4D0A-8031-E88BA2DA99F4}" type="slidenum">
              <a:rPr lang="cs-CZ" altLang="sk-SK"/>
              <a:pPr/>
              <a:t>28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305171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Zástupný symbol pro obrázek snímku 1">
            <a:extLst>
              <a:ext uri="{FF2B5EF4-FFF2-40B4-BE49-F238E27FC236}">
                <a16:creationId xmlns:a16="http://schemas.microsoft.com/office/drawing/2014/main" id="{A9DEA346-9E17-4939-94A1-DB7EFA6C9F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Zástupný symbol pro poznámky 2">
            <a:extLst>
              <a:ext uri="{FF2B5EF4-FFF2-40B4-BE49-F238E27FC236}">
                <a16:creationId xmlns:a16="http://schemas.microsoft.com/office/drawing/2014/main" id="{4BDBCD56-05BA-4F4D-A81F-294F857E42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altLang="sk-SK"/>
          </a:p>
        </p:txBody>
      </p:sp>
      <p:sp>
        <p:nvSpPr>
          <p:cNvPr id="92164" name="Zástupný symbol pro číslo snímku 3">
            <a:extLst>
              <a:ext uri="{FF2B5EF4-FFF2-40B4-BE49-F238E27FC236}">
                <a16:creationId xmlns:a16="http://schemas.microsoft.com/office/drawing/2014/main" id="{54AD79FE-D388-4253-82AB-314311218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7A9CFA0-C09A-4276-91D5-FE11B1904BB9}" type="slidenum">
              <a:rPr lang="cs-CZ" altLang="sk-SK"/>
              <a:pPr/>
              <a:t>29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35900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10CF40-AEF4-4F72-9EF0-8A0D411F2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08A2180-D13F-432F-A3C4-31EBFB1C3F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AD0A2AD-68A0-45F9-871C-BB974E134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AD39-35C5-4517-B428-4C954ACE6E07}" type="datetimeFigureOut">
              <a:rPr lang="sk-SK" smtClean="0"/>
              <a:t>1. 4. 2019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0E4901F-2C7E-44A3-9177-E9D486F1E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D37C416-30D7-4EFE-B584-EBC9CE30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FB03-68E4-4753-B99C-C0AD229E2F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8788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8420A2-C80A-4134-A89C-67BC02B1B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96FE27FD-A9C3-4D4B-8B56-8B0150167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6273ACF-C521-4919-9E1E-3DFBD06F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AD39-35C5-4517-B428-4C954ACE6E07}" type="datetimeFigureOut">
              <a:rPr lang="sk-SK" smtClean="0"/>
              <a:t>1. 4. 2019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6175491-FE6D-424D-B7E7-E53207315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E24506A-F6FC-4C6B-BD15-B9762ACAD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FB03-68E4-4753-B99C-C0AD229E2F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0876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13C0277A-0FF0-4D4D-A4A9-368509F6D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6411E2FC-DFDF-4699-88C6-5D2D6F4606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0B8A5E7-46D3-4E36-88F5-AF67C48E4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AD39-35C5-4517-B428-4C954ACE6E07}" type="datetimeFigureOut">
              <a:rPr lang="sk-SK" smtClean="0"/>
              <a:t>1. 4. 2019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20BEB93-A533-4971-BEC4-AA9FE275A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6D4BDA2-9D71-423D-B5E0-287400D3F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FB03-68E4-4753-B99C-C0AD229E2F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394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503C7D-F431-40A2-8648-073D39903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1318552-F4BE-452A-80AA-2390580A8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B013DDA-CBE8-498A-BFA4-76AC38228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AD39-35C5-4517-B428-4C954ACE6E07}" type="datetimeFigureOut">
              <a:rPr lang="sk-SK" smtClean="0"/>
              <a:t>1. 4. 2019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3BADCC8-9186-4B10-A795-7B6DBE9E3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16805F6-437B-4801-B6BE-53F84E5AC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FB03-68E4-4753-B99C-C0AD229E2F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177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75443F-62B4-446F-B2D7-93892ADA1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A0EB7EAF-35B8-413A-B77B-531867570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6A6D176-6A70-4E73-9AE7-3052EBCE2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AD39-35C5-4517-B428-4C954ACE6E07}" type="datetimeFigureOut">
              <a:rPr lang="sk-SK" smtClean="0"/>
              <a:t>1. 4. 2019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8B2BCCE-449C-4F80-8DD1-E7599E6A5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6CC4EA1-736F-4242-AF84-5BAC9F7EE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FB03-68E4-4753-B99C-C0AD229E2F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7894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2B67FD-5571-45B3-A335-C2EE1FF49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0033ACB-9E6F-4E1B-8C02-B76EFDA2F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9E9DFA8-101A-48D0-B7A9-2BE19F654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A455D36-ABED-4E4B-8C1A-FE5BCCCF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AD39-35C5-4517-B428-4C954ACE6E07}" type="datetimeFigureOut">
              <a:rPr lang="sk-SK" smtClean="0"/>
              <a:t>1. 4. 2019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6093ED2-721A-437A-93FC-8AE84CA15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EF1BE84-D193-4397-9D04-7CA9A182A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FB03-68E4-4753-B99C-C0AD229E2F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3309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1422A8-F336-45C4-B703-DED91EF58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B3F51B0B-64CB-4350-8798-0C0B0F03C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47DECF7D-DB0E-4F69-8424-3FF87E2F4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4798B166-0750-4703-8D5E-65C77D9316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A2AB6339-E286-4324-9BC9-4FC155453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9A1BA5FF-DA97-4B50-B12C-4CFFEFAE5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AD39-35C5-4517-B428-4C954ACE6E07}" type="datetimeFigureOut">
              <a:rPr lang="sk-SK" smtClean="0"/>
              <a:t>1. 4. 2019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BAADA782-E5E5-4429-B288-388ECBEC0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C0383264-131A-4549-B3A9-745F9066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FB03-68E4-4753-B99C-C0AD229E2F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313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F8FC83-067C-4A5F-A9E9-B1DFCA8E1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4DE1A562-F927-49B0-867C-094A5BA04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AD39-35C5-4517-B428-4C954ACE6E07}" type="datetimeFigureOut">
              <a:rPr lang="sk-SK" smtClean="0"/>
              <a:t>1. 4. 2019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89A70BE5-E157-4204-A464-E916E6853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5390281-0908-4E96-B7EF-4DC9F3A2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FB03-68E4-4753-B99C-C0AD229E2F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254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4A9D9F05-CB3A-4AA1-87A8-83D431047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AD39-35C5-4517-B428-4C954ACE6E07}" type="datetimeFigureOut">
              <a:rPr lang="sk-SK" smtClean="0"/>
              <a:t>1. 4. 2019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8801372F-7B24-4AAD-AA9B-029568CBF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1DC36B3-79F5-48DD-8342-8B8C22A1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FB03-68E4-4753-B99C-C0AD229E2F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893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1F60AD-D81A-4C2E-87B4-D30CEDB60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ECFD373-919D-4E28-97CC-616AF0D05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AF9AA08A-E0F2-4E7A-9797-A32EF0805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DF5D8AC-C709-49BB-A3AE-0B579032F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AD39-35C5-4517-B428-4C954ACE6E07}" type="datetimeFigureOut">
              <a:rPr lang="sk-SK" smtClean="0"/>
              <a:t>1. 4. 2019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4230ED8-0464-4487-B697-47B09D27C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192DBC8-5D1C-47FF-BE8D-27EACDCC5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FB03-68E4-4753-B99C-C0AD229E2F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379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7AB2B0-EED7-4E15-AE18-9D473D644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2460F113-B6A8-4E9A-8971-4478C4E8CE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35CF132E-CF5F-4892-B95A-9D0A6AF69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C379FE4-2F00-4C66-B29D-EE562444F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CAD39-35C5-4517-B428-4C954ACE6E07}" type="datetimeFigureOut">
              <a:rPr lang="sk-SK" smtClean="0"/>
              <a:t>1. 4. 2019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C4EB4C5-3A38-4B04-BF53-803403E03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BD6BB8D-825B-4C38-AA27-7BD032ABA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FB03-68E4-4753-B99C-C0AD229E2F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775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D6A6EA03-6C6A-43EE-82E9-88335F69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9C03DEE7-CE3A-4429-B9C1-43207AB6F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AC10412-09E7-49CA-9EA5-0C2CBC05ED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CAD39-35C5-4517-B428-4C954ACE6E07}" type="datetimeFigureOut">
              <a:rPr lang="sk-SK" smtClean="0"/>
              <a:t>1. 4. 2019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6B8D878-E169-472C-809A-7608638320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7B48894-CCA8-443D-A74A-A32C2952C4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3FB03-68E4-4753-B99C-C0AD229E2F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360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pn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pn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zu.cz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VÃ½sledok vyhÄ¾adÃ¡vania obrÃ¡zkov pre dopyt seniori">
            <a:extLst>
              <a:ext uri="{FF2B5EF4-FFF2-40B4-BE49-F238E27FC236}">
                <a16:creationId xmlns:a16="http://schemas.microsoft.com/office/drawing/2014/main" id="{0A205061-803F-476D-A055-D4C8C1185F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0" r="19169"/>
          <a:stretch/>
        </p:blipFill>
        <p:spPr bwMode="auto"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ADA750D-62A8-4B64-80F2-20E8F3464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3" y="3320859"/>
            <a:ext cx="4524973" cy="2076333"/>
          </a:xfrm>
        </p:spPr>
        <p:txBody>
          <a:bodyPr anchor="t">
            <a:normAutofit/>
          </a:bodyPr>
          <a:lstStyle/>
          <a:p>
            <a:pPr algn="l"/>
            <a:r>
              <a:rPr lang="cs-CZ" sz="4800" b="1" dirty="0"/>
              <a:t>Výživa seniorů </a:t>
            </a:r>
            <a:br>
              <a:rPr lang="cs-CZ" sz="4800" b="1" dirty="0"/>
            </a:br>
            <a:r>
              <a:rPr lang="cs-CZ" sz="4800" b="1" dirty="0"/>
              <a:t>v rámci komunitní výživy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EA8A15E-56F7-4633-AC81-1D9E91628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3" y="2348680"/>
            <a:ext cx="4524973" cy="972180"/>
          </a:xfrm>
        </p:spPr>
        <p:txBody>
          <a:bodyPr anchor="b">
            <a:normAutofit/>
          </a:bodyPr>
          <a:lstStyle/>
          <a:p>
            <a:pPr algn="l"/>
            <a:r>
              <a:rPr lang="cs-CZ" sz="2000" dirty="0"/>
              <a:t>Mgr. Jana Petrová</a:t>
            </a:r>
          </a:p>
          <a:p>
            <a:pPr algn="l"/>
            <a:r>
              <a:rPr lang="cs-CZ" sz="2000" dirty="0"/>
              <a:t>Mgr. Lenka Slobodníková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67DE2BA-7A49-40E2-B4E0-D37191BDA5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6913" y="6014720"/>
            <a:ext cx="2971800" cy="483235"/>
          </a:xfrm>
        </p:spPr>
        <p:txBody>
          <a:bodyPr/>
          <a:lstStyle/>
          <a:p>
            <a:fld id="{6DC929DF-549D-490C-AA26-85B6790B3FD5}" type="datetime1">
              <a:rPr lang="sk-SK" sz="1800" smtClean="0"/>
              <a:t>1. 4. 2019</a:t>
            </a:fld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3872978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3B0DF90E-6BAD-4E82-8FDF-717C9A3573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B581CF82-3203-43E4-986E-0B06A7786E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6631" y="138907"/>
            <a:ext cx="10678633" cy="1139825"/>
          </a:xfrm>
        </p:spPr>
        <p:txBody>
          <a:bodyPr/>
          <a:lstStyle/>
          <a:p>
            <a:pPr algn="ctr" eaLnBrk="1" hangingPunct="1"/>
            <a:r>
              <a:rPr lang="cs-CZ" altLang="cs-CZ" sz="4000" b="1" dirty="0"/>
              <a:t>Fyziologické a metabolické faktory, </a:t>
            </a:r>
            <a:br>
              <a:rPr lang="cs-CZ" altLang="cs-CZ" sz="4000" b="1" dirty="0"/>
            </a:br>
            <a:r>
              <a:rPr lang="cs-CZ" altLang="cs-CZ" sz="3600" b="1" dirty="0"/>
              <a:t>které mohou měnit potřeby nutrientů ve stáří</a:t>
            </a:r>
          </a:p>
        </p:txBody>
      </p:sp>
      <p:graphicFrame>
        <p:nvGraphicFramePr>
          <p:cNvPr id="10" name="Group 42">
            <a:extLst>
              <a:ext uri="{FF2B5EF4-FFF2-40B4-BE49-F238E27FC236}">
                <a16:creationId xmlns:a16="http://schemas.microsoft.com/office/drawing/2014/main" id="{BC499304-8DE8-4474-8B99-15D86FC0C4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356315"/>
              </p:ext>
            </p:extLst>
          </p:nvPr>
        </p:nvGraphicFramePr>
        <p:xfrm>
          <a:off x="1785459" y="1417639"/>
          <a:ext cx="8893175" cy="5260974"/>
        </p:xfrm>
        <a:graphic>
          <a:graphicData uri="http://schemas.openxmlformats.org/drawingml/2006/table">
            <a:tbl>
              <a:tblPr/>
              <a:tblGrid>
                <a:gridCol w="4446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6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8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Faktor nebo stav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Vliv na potřebu nutrientů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9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Atrofická gastritida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sym typeface="Wingdings 3" panose="05040102010807070707" pitchFamily="18" charset="2"/>
                        </a:rPr>
                        <a:t>díky snížené absorpci  potřeba </a:t>
                      </a: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sym typeface="Wingdings 3" panose="05040102010807070707" pitchFamily="18" charset="2"/>
                        </a:rPr>
                        <a:t>folátů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sym typeface="Wingdings 3" panose="05040102010807070707" pitchFamily="18" charset="2"/>
                        </a:rPr>
                        <a:t>, Ca, vitaminu K, vitaminu B12, </a:t>
                      </a: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sym typeface="Wingdings 3" panose="05040102010807070707" pitchFamily="18" charset="2"/>
                        </a:rPr>
                        <a:t>Fe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sym typeface="Wingdings 3" panose="05040102010807070707" pitchFamily="18" charset="2"/>
                        </a:rPr>
                        <a:t> 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0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Omezená syntéza vitaminu D v kůži, zhoršená renální aktivace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sym typeface="Wingdings 3" panose="05040102010807070707" pitchFamily="18" charset="2"/>
                        </a:rPr>
                        <a:t> potřeba vitaminu D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Retence vitaminu A, změna jaterního metabolizmu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sym typeface="Wingdings 3" panose="05040102010807070707" pitchFamily="18" charset="2"/>
                        </a:rPr>
                        <a:t> 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potřeba vitaminu 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Zvýšení </a:t>
                      </a: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homocysteinu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související </a:t>
                      </a:r>
                      <a:b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 věkem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Možná 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sym typeface="Wingdings 3" panose="05040102010807070707" pitchFamily="18" charset="2"/>
                        </a:rPr>
                        <a:t>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potřeba folátů a vitaminu B12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Menopauza, ukončení menstruace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sym typeface="Wingdings 3" panose="05040102010807070707" pitchFamily="18" charset="2"/>
                        </a:rPr>
                        <a:t> 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potřeba Fe pro ženy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1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Špatná regulace bilance tekutin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Potřeba může být 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sym typeface="Wingdings 3" panose="05040102010807070707" pitchFamily="18" charset="2"/>
                        </a:rPr>
                        <a:t> nebo , potřeba sledovat 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30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Snížení celkového energetického výdeje, snížení tělesné svalové hmoty, snížení aktivity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sym typeface="Wingdings 3" panose="05040102010807070707" pitchFamily="18" charset="2"/>
                        </a:rPr>
                        <a:t> 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potřeba energie, 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sym typeface="Wingdings 3" panose="05040102010807070707" pitchFamily="18" charset="2"/>
                        </a:rPr>
                        <a:t>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potřeba nutriční </a:t>
                      </a: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denzity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stravy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91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Snížená imunita vlivem věku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Možná 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sym typeface="Wingdings 3" panose="05040102010807070707" pitchFamily="18" charset="2"/>
                        </a:rPr>
                        <a:t>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potřeba </a:t>
                      </a: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Zn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, Se, </a:t>
                      </a: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Fe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a ostatních </a:t>
                      </a: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nutrientů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464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3B0DF90E-6BAD-4E82-8FDF-717C9A3573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8" name="Tabulka 3">
            <a:extLst>
              <a:ext uri="{FF2B5EF4-FFF2-40B4-BE49-F238E27FC236}">
                <a16:creationId xmlns:a16="http://schemas.microsoft.com/office/drawing/2014/main" id="{8DEE29A0-154C-4610-86E0-6B930821A3EB}"/>
              </a:ext>
            </a:extLst>
          </p:cNvPr>
          <p:cNvGraphicFramePr>
            <a:graphicFrameLocks/>
          </p:cNvGraphicFramePr>
          <p:nvPr/>
        </p:nvGraphicFramePr>
        <p:xfrm>
          <a:off x="1981200" y="1600201"/>
          <a:ext cx="8229600" cy="4530726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0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Psychosociální faktory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Možné důsledky na stav výživy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2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sym typeface="Wingdings 3" panose="05040102010807070707" pitchFamily="18" charset="2"/>
                        </a:rPr>
                        <a:t>Sociální izolace,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sym typeface="Wingdings 3" panose="05040102010807070707" pitchFamily="18" charset="2"/>
                        </a:rPr>
                        <a:t>osamělost,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sym typeface="Wingdings 3" panose="05040102010807070707" pitchFamily="18" charset="2"/>
                        </a:rPr>
                        <a:t>chybějící podpora rodiny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Lhostejnost, nezájem o jídlo, </a:t>
                      </a:r>
                      <a:b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pokles příjmu stravy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8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sym typeface="Wingdings 3" panose="05040102010807070707" pitchFamily="18" charset="2"/>
                        </a:rPr>
                        <a:t>Omezené finanční prostředky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Kvalitativní i kvantitativní zhoršení výživy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798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Freeform: Shape 199">
            <a:extLst>
              <a:ext uri="{FF2B5EF4-FFF2-40B4-BE49-F238E27FC236}">
                <a16:creationId xmlns:a16="http://schemas.microsoft.com/office/drawing/2014/main" id="{CF62D2A7-8207-488C-9F46-316BA81A16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SÃºvisiaci obrÃ¡zok">
            <a:extLst>
              <a:ext uri="{FF2B5EF4-FFF2-40B4-BE49-F238E27FC236}">
                <a16:creationId xmlns:a16="http://schemas.microsoft.com/office/drawing/2014/main" id="{4441BD2A-65E1-4D78-A5DE-9CD794F27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5" r="-1" b="-1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>
            <a:extLst>
              <a:ext uri="{FF2B5EF4-FFF2-40B4-BE49-F238E27FC236}">
                <a16:creationId xmlns:a16="http://schemas.microsoft.com/office/drawing/2014/main" id="{A9D0657A-E5C1-4599-A430-5AFB442116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8716" y="402594"/>
            <a:ext cx="6432698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1" dirty="0"/>
              <a:t>Faktory ovlivňující výživu seniorů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3BB90FC-0377-4046-A8B4-84019FAC5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8716" y="1911489"/>
            <a:ext cx="11536326" cy="5114260"/>
          </a:xfrm>
        </p:spPr>
        <p:txBody>
          <a:bodyPr anchor="t">
            <a:normAutofit fontScale="92500" lnSpcReduction="20000"/>
          </a:bodyPr>
          <a:lstStyle/>
          <a:p>
            <a:pPr eaLnBrk="1" hangingPunct="1">
              <a:buSzPct val="70000"/>
              <a:buFont typeface="Wingdings" panose="05000000000000000000" pitchFamily="2" charset="2"/>
              <a:buBlip>
                <a:blip r:embed="rId3">
                  <a:extLst/>
                </a:blip>
              </a:buBlip>
            </a:pPr>
            <a:r>
              <a:rPr lang="cs-CZ" altLang="cs-CZ" sz="2400" dirty="0"/>
              <a:t>chronické nemoci </a:t>
            </a:r>
          </a:p>
          <a:p>
            <a:pPr eaLnBrk="1" hangingPunct="1">
              <a:buSzPct val="70000"/>
              <a:buFont typeface="Wingdings" panose="05000000000000000000" pitchFamily="2" charset="2"/>
              <a:buBlip>
                <a:blip r:embed="rId3">
                  <a:extLst/>
                </a:blip>
              </a:buBlip>
            </a:pPr>
            <a:r>
              <a:rPr lang="cs-CZ" altLang="cs-CZ" sz="2400" dirty="0"/>
              <a:t>snížené chuťové a čichové vnímání (až u 80 %),</a:t>
            </a:r>
          </a:p>
          <a:p>
            <a:pPr marL="0" indent="0" eaLnBrk="1" hangingPunct="1">
              <a:buSzPct val="70000"/>
              <a:buNone/>
            </a:pPr>
            <a:r>
              <a:rPr lang="cs-CZ" altLang="cs-CZ" sz="2400" dirty="0"/>
              <a:t>   atrofie chuťových pohárků, stařecká anorexie, </a:t>
            </a:r>
          </a:p>
          <a:p>
            <a:pPr marL="0" indent="0" eaLnBrk="1" hangingPunct="1">
              <a:buSzPct val="70000"/>
              <a:buNone/>
            </a:pPr>
            <a:r>
              <a:rPr lang="cs-CZ" altLang="cs-CZ" sz="2400" dirty="0"/>
              <a:t>   vnímání sladké chuti zůstává uchována nejlépe</a:t>
            </a:r>
          </a:p>
          <a:p>
            <a:pPr eaLnBrk="1" hangingPunct="1">
              <a:buSzPct val="70000"/>
              <a:buFont typeface="Wingdings" panose="05000000000000000000" pitchFamily="2" charset="2"/>
              <a:buBlip>
                <a:blip r:embed="rId3">
                  <a:extLst/>
                </a:blip>
              </a:buBlip>
            </a:pPr>
            <a:r>
              <a:rPr lang="cs-CZ" altLang="cs-CZ" sz="2400" dirty="0"/>
              <a:t>snížený pocit žízně a snížená potřeba pít</a:t>
            </a:r>
          </a:p>
          <a:p>
            <a:pPr eaLnBrk="1" hangingPunct="1">
              <a:buSzPct val="70000"/>
              <a:buFont typeface="Wingdings" panose="05000000000000000000" pitchFamily="2" charset="2"/>
              <a:buBlip>
                <a:blip r:embed="rId3">
                  <a:extLst/>
                </a:blip>
              </a:buBlip>
            </a:pPr>
            <a:r>
              <a:rPr lang="cs-CZ" altLang="cs-CZ" sz="2400" dirty="0"/>
              <a:t>konzumace většího množství léčiv</a:t>
            </a:r>
          </a:p>
          <a:p>
            <a:pPr eaLnBrk="1" hangingPunct="1">
              <a:buSzPct val="70000"/>
              <a:buFont typeface="Wingdings" panose="05000000000000000000" pitchFamily="2" charset="2"/>
              <a:buBlip>
                <a:blip r:embed="rId3">
                  <a:extLst/>
                </a:blip>
              </a:buBlip>
            </a:pPr>
            <a:r>
              <a:rPr lang="cs-CZ" altLang="cs-CZ" sz="2400" dirty="0"/>
              <a:t>problémy s chrupem, umělý chrup, snížená tvorba slin</a:t>
            </a:r>
          </a:p>
          <a:p>
            <a:pPr eaLnBrk="1" hangingPunct="1">
              <a:buSzPct val="70000"/>
              <a:buFont typeface="Wingdings" panose="05000000000000000000" pitchFamily="2" charset="2"/>
              <a:buBlip>
                <a:blip r:embed="rId3">
                  <a:extLst/>
                </a:blip>
              </a:buBlip>
            </a:pPr>
            <a:r>
              <a:rPr lang="cs-CZ" altLang="cs-CZ" sz="2400" dirty="0"/>
              <a:t>suchost v ústech, choroby dásní, poruchy polykání</a:t>
            </a:r>
          </a:p>
          <a:p>
            <a:pPr eaLnBrk="1" hangingPunct="1">
              <a:buSzPct val="70000"/>
              <a:buFont typeface="Wingdings" panose="05000000000000000000" pitchFamily="2" charset="2"/>
              <a:buBlip>
                <a:blip r:embed="rId3">
                  <a:extLst/>
                </a:blip>
              </a:buBlip>
            </a:pPr>
            <a:r>
              <a:rPr lang="cs-CZ" altLang="cs-CZ" sz="2400" dirty="0"/>
              <a:t>omezení pohyblivosti, zhoršený zrak</a:t>
            </a:r>
          </a:p>
          <a:p>
            <a:pPr eaLnBrk="1" hangingPunct="1">
              <a:buSzPct val="70000"/>
              <a:buFont typeface="Wingdings" panose="05000000000000000000" pitchFamily="2" charset="2"/>
              <a:buBlip>
                <a:blip r:embed="rId3">
                  <a:extLst/>
                </a:blip>
              </a:buBlip>
            </a:pPr>
            <a:r>
              <a:rPr lang="cs-CZ" altLang="cs-CZ" sz="2400" dirty="0"/>
              <a:t>zhoršení duševních funkcí, například zapomnětlivost </a:t>
            </a:r>
          </a:p>
          <a:p>
            <a:pPr eaLnBrk="1" hangingPunct="1">
              <a:buSzPct val="70000"/>
              <a:buFont typeface="Wingdings" panose="05000000000000000000" pitchFamily="2" charset="2"/>
              <a:buBlip>
                <a:blip r:embed="rId3">
                  <a:extLst/>
                </a:blip>
              </a:buBlip>
            </a:pPr>
            <a:r>
              <a:rPr lang="cs-CZ" altLang="cs-CZ" sz="2400" dirty="0"/>
              <a:t>snížené vstřebávání živin ze stravy, snížené využití </a:t>
            </a:r>
          </a:p>
          <a:p>
            <a:pPr eaLnBrk="1" hangingPunct="1">
              <a:buSzPct val="70000"/>
              <a:buFont typeface="Wingdings" panose="05000000000000000000" pitchFamily="2" charset="2"/>
              <a:buBlip>
                <a:blip r:embed="rId3">
                  <a:extLst/>
                </a:blip>
              </a:buBlip>
            </a:pPr>
            <a:r>
              <a:rPr lang="cs-CZ" altLang="cs-CZ" sz="2400" dirty="0"/>
              <a:t>snižuje se sekrece trávicích šťáv, ochabuje činnost trávicího traktu, snižuje se funkčnost tenkého střeva</a:t>
            </a:r>
          </a:p>
          <a:p>
            <a:pPr eaLnBrk="1" hangingPunct="1">
              <a:buSzPct val="70000"/>
              <a:buFont typeface="Wingdings" panose="05000000000000000000" pitchFamily="2" charset="2"/>
              <a:buBlip>
                <a:blip r:embed="rId3">
                  <a:extLst/>
                </a:blip>
              </a:buBlip>
            </a:pPr>
            <a:r>
              <a:rPr lang="cs-CZ" altLang="cs-CZ" sz="2400" dirty="0"/>
              <a:t>omezené finanční prostředky, osamělost, sociální </a:t>
            </a:r>
            <a:r>
              <a:rPr lang="cs-CZ" altLang="cs-CZ" sz="2400" dirty="0" err="1"/>
              <a:t>izolace,nezájem</a:t>
            </a:r>
            <a:r>
              <a:rPr lang="cs-CZ" altLang="cs-CZ" sz="2400" dirty="0"/>
              <a:t>, apatie, lhostejnost</a:t>
            </a:r>
          </a:p>
        </p:txBody>
      </p:sp>
    </p:spTree>
    <p:extLst>
      <p:ext uri="{BB962C8B-B14F-4D97-AF65-F5344CB8AC3E}">
        <p14:creationId xmlns:p14="http://schemas.microsoft.com/office/powerpoint/2010/main" val="490996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49">
            <a:extLst>
              <a:ext uri="{FF2B5EF4-FFF2-40B4-BE49-F238E27FC236}">
                <a16:creationId xmlns:a16="http://schemas.microsoft.com/office/drawing/2014/main" id="{EF9B8DF2-C3F5-49A2-94D2-F7B65A0F1F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4" y="581159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VÃ½sledok vyhÄ¾adÃ¡vania obrÃ¡zkov pre dopyt senior lÃ©ky">
            <a:extLst>
              <a:ext uri="{FF2B5EF4-FFF2-40B4-BE49-F238E27FC236}">
                <a16:creationId xmlns:a16="http://schemas.microsoft.com/office/drawing/2014/main" id="{33EF3B95-AE0F-440C-8673-3FD621F099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8" r="18567" b="1"/>
          <a:stretch/>
        </p:blipFill>
        <p:spPr bwMode="auto">
          <a:xfrm>
            <a:off x="6893317" y="760562"/>
            <a:ext cx="5298683" cy="6097438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2376" y="271893"/>
            <a:ext cx="5277333" cy="1325563"/>
          </a:xfrm>
        </p:spPr>
        <p:txBody>
          <a:bodyPr>
            <a:norm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Interakce léky/výživa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14086" y="1507754"/>
            <a:ext cx="6579231" cy="4423649"/>
          </a:xfrm>
        </p:spPr>
        <p:txBody>
          <a:bodyPr anchor="t"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100000"/>
              <a:buFont typeface="Wingdings" pitchFamily="2" charset="2"/>
              <a:buChar char="§"/>
            </a:pPr>
            <a:r>
              <a:rPr lang="cs-CZ" sz="2000" dirty="0"/>
              <a:t>S přibývajícím věkem se zvyšuje výskyt chronických onemocnění jako DM, KVO, hypertenze, onemocnění plic, artrózy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100000"/>
              <a:buFont typeface="Wingdings" pitchFamily="2" charset="2"/>
              <a:buChar char="§"/>
            </a:pPr>
            <a:endParaRPr lang="cs-CZ" sz="200"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100000"/>
              <a:buFont typeface="Wingdings" pitchFamily="2" charset="2"/>
              <a:buChar char="§"/>
            </a:pPr>
            <a:r>
              <a:rPr lang="cs-CZ" sz="2000" dirty="0"/>
              <a:t>Senioři jsou zpravidla konzumenty více druhů léků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100000"/>
              <a:buFont typeface="Wingdings" pitchFamily="2" charset="2"/>
              <a:buChar char="§"/>
            </a:pPr>
            <a:endParaRPr lang="cs-CZ" sz="200"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100000"/>
              <a:buFont typeface="Wingdings" pitchFamily="2" charset="2"/>
              <a:buChar char="§"/>
            </a:pPr>
            <a:r>
              <a:rPr lang="cs-CZ" sz="2000" dirty="0" err="1"/>
              <a:t>Warfarin</a:t>
            </a:r>
            <a:r>
              <a:rPr lang="cs-CZ" sz="2000" dirty="0"/>
              <a:t> – vitamin K/vláknina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100000"/>
              <a:buFont typeface="Wingdings" pitchFamily="2" charset="2"/>
              <a:buChar char="§"/>
            </a:pPr>
            <a:endParaRPr lang="cs-CZ" sz="200"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100000"/>
              <a:buFont typeface="Wingdings" pitchFamily="2" charset="2"/>
              <a:buChar char="§"/>
            </a:pPr>
            <a:r>
              <a:rPr lang="cs-CZ" sz="2000" dirty="0" err="1"/>
              <a:t>Acetylosalicylová</a:t>
            </a:r>
            <a:r>
              <a:rPr lang="cs-CZ" sz="2000" dirty="0"/>
              <a:t> kyselina - </a:t>
            </a:r>
            <a:r>
              <a:rPr lang="cs-CZ" sz="2000" dirty="0">
                <a:sym typeface="Wingdings 3"/>
              </a:rPr>
              <a:t> sérovou hladinu </a:t>
            </a:r>
            <a:r>
              <a:rPr lang="cs-CZ" sz="2000" dirty="0" err="1">
                <a:sym typeface="Wingdings 3"/>
              </a:rPr>
              <a:t>folátů</a:t>
            </a:r>
            <a:endParaRPr lang="cs-CZ" sz="2000"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100000"/>
              <a:buFont typeface="Wingdings" pitchFamily="2" charset="2"/>
              <a:buChar char="§"/>
            </a:pPr>
            <a:endParaRPr lang="cs-CZ" sz="200"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100000"/>
              <a:buFont typeface="Wingdings" pitchFamily="2" charset="2"/>
              <a:buChar char="§"/>
            </a:pPr>
            <a:r>
              <a:rPr lang="cs-CZ" sz="2000" dirty="0"/>
              <a:t>Změny kvality chuti – inhibitory ACE, </a:t>
            </a:r>
            <a:r>
              <a:rPr lang="cs-CZ" sz="2000" dirty="0" err="1"/>
              <a:t>Amiodaron</a:t>
            </a:r>
            <a:r>
              <a:rPr lang="cs-CZ" sz="2000" dirty="0"/>
              <a:t> – kovová pachuť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100000"/>
              <a:buFont typeface="Wingdings" pitchFamily="2" charset="2"/>
              <a:buChar char="§"/>
            </a:pPr>
            <a:endParaRPr lang="cs-CZ" sz="200"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100000"/>
              <a:buFont typeface="Wingdings" pitchFamily="2" charset="2"/>
              <a:buChar char="§"/>
            </a:pPr>
            <a:r>
              <a:rPr lang="cs-CZ" sz="2000" dirty="0"/>
              <a:t>Nechutenství – ATB, antiflogistika, digoxin, </a:t>
            </a:r>
            <a:r>
              <a:rPr lang="cs-CZ" sz="2000" dirty="0" err="1"/>
              <a:t>metformin</a:t>
            </a:r>
            <a:r>
              <a:rPr lang="cs-CZ" sz="2000" dirty="0"/>
              <a:t>, cytostatika, hrozí při každé rozsáhlejší farmakoterapii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100000"/>
              <a:buFont typeface="Wingdings" pitchFamily="2" charset="2"/>
              <a:buChar char="§"/>
            </a:pPr>
            <a:endParaRPr lang="cs-CZ" sz="200"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100000"/>
              <a:buFont typeface="Wingdings" pitchFamily="2" charset="2"/>
              <a:buChar char="§"/>
            </a:pPr>
            <a:r>
              <a:rPr lang="cs-CZ" sz="2000" dirty="0"/>
              <a:t>Grepová šťáva – inhibiční účinek</a:t>
            </a:r>
          </a:p>
          <a:p>
            <a:pPr marL="731520" lvl="1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70000"/>
              <a:buFont typeface="Wingdings" pitchFamily="2" charset="2"/>
              <a:buChar char="§"/>
            </a:pPr>
            <a:endParaRPr lang="cs-CZ" sz="2000"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SzPct val="70000"/>
              <a:buNone/>
            </a:pPr>
            <a:r>
              <a:rPr lang="cs-CZ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64025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Freeform 49">
            <a:extLst>
              <a:ext uri="{FF2B5EF4-FFF2-40B4-BE49-F238E27FC236}">
                <a16:creationId xmlns:a16="http://schemas.microsoft.com/office/drawing/2014/main" id="{EF9B8DF2-C3F5-49A2-94D2-F7B65A0F1F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4" y="581159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80" name="Picture 8" descr="VÃ½sledok vyhÄ¾adÃ¡vania obrÃ¡zkov pre dopyt sarkopenia">
            <a:extLst>
              <a:ext uri="{FF2B5EF4-FFF2-40B4-BE49-F238E27FC236}">
                <a16:creationId xmlns:a16="http://schemas.microsoft.com/office/drawing/2014/main" id="{1EBE918E-C4EF-432D-8890-4DB0A6276D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9" r="22090" b="-1"/>
          <a:stretch/>
        </p:blipFill>
        <p:spPr bwMode="auto">
          <a:xfrm>
            <a:off x="6893317" y="760562"/>
            <a:ext cx="5298683" cy="6097438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8355" y="354159"/>
            <a:ext cx="7875763" cy="1325563"/>
          </a:xfrm>
        </p:spPr>
        <p:txBody>
          <a:bodyPr>
            <a:norm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Důsledky nedostatečné výživy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3112" y="1204244"/>
            <a:ext cx="6240802" cy="4533713"/>
          </a:xfrm>
        </p:spPr>
        <p:txBody>
          <a:bodyPr anchor="t">
            <a:noAutofit/>
          </a:bodyPr>
          <a:lstStyle/>
          <a:p>
            <a:pPr>
              <a:buSzPct val="70000"/>
              <a:buNone/>
            </a:pPr>
            <a:r>
              <a:rPr 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>
              <a:buClr>
                <a:srgbClr val="FFC000"/>
              </a:buClr>
              <a:buSzPct val="100000"/>
              <a:buFont typeface="Wingdings" pitchFamily="2" charset="2"/>
              <a:buChar char="§"/>
            </a:pPr>
            <a:r>
              <a:rPr lang="cs-CZ" sz="2200" dirty="0" err="1"/>
              <a:t>sarkopenie</a:t>
            </a:r>
            <a:r>
              <a:rPr lang="cs-CZ" sz="2200" dirty="0"/>
              <a:t> - úbytek svalové hmoty</a:t>
            </a:r>
          </a:p>
          <a:p>
            <a:pPr lvl="1">
              <a:buClr>
                <a:srgbClr val="FFC000"/>
              </a:buClr>
              <a:buSzPct val="100000"/>
              <a:buFont typeface="Wingdings" pitchFamily="2" charset="2"/>
              <a:buChar char="§"/>
            </a:pPr>
            <a:r>
              <a:rPr lang="cs-CZ" sz="1900" dirty="0"/>
              <a:t>snížená svalová síla</a:t>
            </a:r>
          </a:p>
          <a:p>
            <a:pPr>
              <a:buClr>
                <a:srgbClr val="FFC000"/>
              </a:buClr>
              <a:buSzPct val="100000"/>
              <a:buFont typeface="Wingdings" pitchFamily="2" charset="2"/>
              <a:buChar char="§"/>
            </a:pPr>
            <a:r>
              <a:rPr lang="cs-CZ" sz="2200" dirty="0"/>
              <a:t>potlačení imunitních funkcí</a:t>
            </a:r>
          </a:p>
          <a:p>
            <a:pPr lvl="1">
              <a:buClr>
                <a:srgbClr val="FFC000"/>
              </a:buClr>
              <a:buSzPct val="100000"/>
              <a:buFont typeface="Wingdings" pitchFamily="2" charset="2"/>
              <a:buChar char="§"/>
            </a:pPr>
            <a:r>
              <a:rPr lang="cs-CZ" sz="1900" dirty="0"/>
              <a:t>častější výskyt infekcí </a:t>
            </a:r>
          </a:p>
          <a:p>
            <a:pPr>
              <a:buClr>
                <a:srgbClr val="FFC000"/>
              </a:buClr>
              <a:buSzPct val="100000"/>
              <a:buFont typeface="Wingdings" pitchFamily="2" charset="2"/>
              <a:buChar char="§"/>
            </a:pPr>
            <a:r>
              <a:rPr lang="cs-CZ" sz="2200" dirty="0"/>
              <a:t>oslabení reparačních procesů při obnově poškozených tkání</a:t>
            </a:r>
          </a:p>
          <a:p>
            <a:pPr lvl="1">
              <a:buClr>
                <a:srgbClr val="FFC000"/>
              </a:buClr>
              <a:buSzPct val="100000"/>
              <a:buFont typeface="Wingdings" pitchFamily="2" charset="2"/>
              <a:buChar char="§"/>
            </a:pPr>
            <a:r>
              <a:rPr lang="cs-CZ" sz="1900" dirty="0"/>
              <a:t>oslabení dechového svalstva (sklon k bronchopulmonálním infekcím)</a:t>
            </a:r>
          </a:p>
          <a:p>
            <a:pPr lvl="1">
              <a:buClr>
                <a:srgbClr val="FFC000"/>
              </a:buClr>
              <a:buSzPct val="100000"/>
              <a:buFont typeface="Wingdings" pitchFamily="2" charset="2"/>
              <a:buChar char="§"/>
            </a:pPr>
            <a:r>
              <a:rPr lang="cs-CZ" sz="1900" dirty="0"/>
              <a:t>vyšší riziko vzniku proleženin i jejich zhoršené hojení </a:t>
            </a:r>
          </a:p>
          <a:p>
            <a:pPr>
              <a:buClr>
                <a:srgbClr val="FFC000"/>
              </a:buClr>
              <a:buSzPct val="100000"/>
              <a:buFont typeface="Wingdings" pitchFamily="2" charset="2"/>
              <a:buChar char="§"/>
            </a:pPr>
            <a:r>
              <a:rPr lang="cs-CZ" sz="2200" dirty="0"/>
              <a:t>pokles krevních bílkovin (</a:t>
            </a:r>
            <a:r>
              <a:rPr lang="cs-CZ" sz="2200" dirty="0">
                <a:sym typeface="Wingdings 3"/>
              </a:rPr>
              <a:t></a:t>
            </a:r>
            <a:r>
              <a:rPr lang="cs-CZ" sz="2200" dirty="0"/>
              <a:t> účinnost léků, které se v krvi na bílkoviny váží)</a:t>
            </a:r>
          </a:p>
          <a:p>
            <a:pPr>
              <a:buClr>
                <a:srgbClr val="FFC000"/>
              </a:buClr>
              <a:buSzPct val="100000"/>
              <a:buFont typeface="Wingdings" pitchFamily="2" charset="2"/>
              <a:buChar char="§"/>
            </a:pPr>
            <a:r>
              <a:rPr lang="cs-CZ" sz="2200" dirty="0"/>
              <a:t>zhoršení funkčního stavu, pokles aktivity a snížená soběstačnost </a:t>
            </a:r>
            <a:r>
              <a:rPr lang="cs-CZ" sz="2200" dirty="0">
                <a:sym typeface="Wingdings 3"/>
              </a:rPr>
              <a:t></a:t>
            </a:r>
            <a:r>
              <a:rPr lang="cs-CZ" sz="2200" dirty="0"/>
              <a:t> zhoršení kvality života </a:t>
            </a:r>
            <a:r>
              <a:rPr lang="cs-CZ" sz="2200" dirty="0">
                <a:sym typeface="Wingdings 3"/>
              </a:rPr>
              <a:t></a:t>
            </a:r>
            <a:r>
              <a:rPr lang="cs-CZ" sz="2200" dirty="0"/>
              <a:t> zvýšení mortality a morbidity.</a:t>
            </a:r>
          </a:p>
        </p:txBody>
      </p:sp>
    </p:spTree>
    <p:extLst>
      <p:ext uri="{BB962C8B-B14F-4D97-AF65-F5344CB8AC3E}">
        <p14:creationId xmlns:p14="http://schemas.microsoft.com/office/powerpoint/2010/main" val="2375614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Výživa seniorů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06" y="1555241"/>
            <a:ext cx="10515598" cy="4801109"/>
          </a:xfrm>
        </p:spPr>
        <p:txBody>
          <a:bodyPr>
            <a:normAutofit/>
          </a:bodyPr>
          <a:lstStyle/>
          <a:p>
            <a:pPr>
              <a:buSzPct val="70000"/>
              <a:buNone/>
            </a:pPr>
            <a:r>
              <a:rPr lang="cs-CZ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>
              <a:buClr>
                <a:srgbClr val="FFC000"/>
              </a:buClr>
              <a:buSzPct val="100000"/>
              <a:buFont typeface="Wingdings" pitchFamily="2" charset="2"/>
              <a:buChar char="§"/>
            </a:pPr>
            <a:r>
              <a:rPr lang="cs-CZ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 Standardizace nutriční péče v domovech pro seniory</a:t>
            </a:r>
          </a:p>
          <a:p>
            <a:pPr lvl="1">
              <a:buClr>
                <a:srgbClr val="FFC000"/>
              </a:buClr>
              <a:buSzPct val="100000"/>
              <a:buFont typeface="Wingdings" pitchFamily="2" charset="2"/>
              <a:buChar char="§"/>
            </a:pPr>
            <a:r>
              <a:rPr lang="cs-CZ" dirty="0">
                <a:solidFill>
                  <a:srgbClr val="FFFFFF"/>
                </a:solidFill>
              </a:rPr>
              <a:t>Standardy vycházejí z Mezinárodních akreditačních standardů (JCI) a Národních akreditačních standardů (SAK ČR), a jsou v souladu s platnou legislativou.</a:t>
            </a:r>
          </a:p>
          <a:p>
            <a:pPr lvl="1">
              <a:buClr>
                <a:srgbClr val="FFC000"/>
              </a:buClr>
              <a:buSzPct val="100000"/>
              <a:buFont typeface="Wingdings" pitchFamily="2" charset="2"/>
              <a:buChar char="§"/>
            </a:pPr>
            <a:r>
              <a:rPr lang="cs-CZ" dirty="0">
                <a:solidFill>
                  <a:srgbClr val="FFFFFF"/>
                </a:solidFill>
              </a:rPr>
              <a:t>Systematické posuzování výživového stavu každého klienta zařízení a včasnou identifikaci klientů v nutričním riziku.</a:t>
            </a:r>
          </a:p>
          <a:p>
            <a:pPr lvl="1">
              <a:buClr>
                <a:srgbClr val="FFC000"/>
              </a:buClr>
              <a:buSzPct val="100000"/>
              <a:buFont typeface="Wingdings" pitchFamily="2" charset="2"/>
              <a:buChar char="§"/>
            </a:pPr>
            <a:r>
              <a:rPr lang="cs-CZ" dirty="0">
                <a:solidFill>
                  <a:srgbClr val="FFFFFF"/>
                </a:solidFill>
              </a:rPr>
              <a:t>Odpovídající úpravu stravy podle konkrétní potřeby a schopností daného klienta a včasné zajištění adekvátní nutriční podpory pro ty klienty, kteří byli identifikováni jako nutričně rizikoví.</a:t>
            </a:r>
          </a:p>
          <a:p>
            <a:pPr lvl="1">
              <a:buClr>
                <a:srgbClr val="FFC000"/>
              </a:buClr>
              <a:buSzPct val="100000"/>
              <a:buFont typeface="Wingdings" pitchFamily="2" charset="2"/>
              <a:buChar char="§"/>
            </a:pPr>
            <a:r>
              <a:rPr lang="cs-CZ" dirty="0">
                <a:solidFill>
                  <a:srgbClr val="FFFFFF"/>
                </a:solidFill>
              </a:rPr>
              <a:t>Sledování a dokumentování efektu nutriční léčby. </a:t>
            </a:r>
            <a:endParaRPr lang="cs-CZ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rgbClr val="FFC000"/>
              </a:buClr>
              <a:buSzPct val="100000"/>
              <a:buFont typeface="Wingdings" pitchFamily="2" charset="2"/>
              <a:buChar char="§"/>
            </a:pPr>
            <a:endParaRPr lang="cs-CZ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SzPct val="70000"/>
              <a:buBlip>
                <a:blip r:embed="rId3">
                  <a:extLst/>
                </a:blip>
              </a:buBlip>
            </a:pPr>
            <a:endParaRPr lang="cs-CZ" sz="2000" dirty="0">
              <a:solidFill>
                <a:srgbClr val="FFFFFF"/>
              </a:solidFill>
            </a:endParaRP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A41CC9E-3E92-4D96-9B31-D445813A7040}" type="slidenum">
              <a:rPr lang="cs-CZ">
                <a:solidFill>
                  <a:srgbClr val="FFFFFF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15</a:t>
            </a:fld>
            <a:endParaRPr lang="cs-CZ">
              <a:solidFill>
                <a:srgbClr val="FFFFFF">
                  <a:alpha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8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CF62D2A7-8207-488C-9F46-316BA81A16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8" name="Picture 4" descr="VÃ½sledok vyhÄ¾adÃ¡vania obrÃ¡zkov pre dopyt antropometria">
            <a:extLst>
              <a:ext uri="{FF2B5EF4-FFF2-40B4-BE49-F238E27FC236}">
                <a16:creationId xmlns:a16="http://schemas.microsoft.com/office/drawing/2014/main" id="{E14E0964-EC06-47D8-B9A4-3175CB8DA5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2" r="34479" b="-1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Rectangle 2">
            <a:extLst>
              <a:ext uri="{FF2B5EF4-FFF2-40B4-BE49-F238E27FC236}">
                <a16:creationId xmlns:a16="http://schemas.microsoft.com/office/drawing/2014/main" id="{4A714CF7-1D1A-4E2A-8F70-8FCE00D08E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4669" y="328889"/>
            <a:ext cx="547403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1" dirty="0"/>
              <a:t>Hodnocení výživového stavu seniorů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F7C08DE-4EDD-4C7A-8BC3-F6812F0A84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4669" y="1654452"/>
            <a:ext cx="6826103" cy="4980265"/>
          </a:xfrm>
        </p:spPr>
        <p:txBody>
          <a:bodyPr anchor="t">
            <a:normAutofit fontScale="85000" lnSpcReduction="20000"/>
          </a:bodyPr>
          <a:lstStyle/>
          <a:p>
            <a:pPr eaLnBrk="1" hangingPunct="1">
              <a:buSzPct val="70000"/>
              <a:buFont typeface="Wingdings" panose="05000000000000000000" pitchFamily="2" charset="2"/>
              <a:buBlip>
                <a:blip r:embed="rId3">
                  <a:extLst/>
                </a:blip>
              </a:buBlip>
              <a:defRPr/>
            </a:pPr>
            <a:r>
              <a:rPr lang="cs-CZ" altLang="cs-CZ" sz="2600" b="1" dirty="0"/>
              <a:t>Nutriční anamnéza!!!</a:t>
            </a:r>
          </a:p>
          <a:p>
            <a:pPr lvl="1" eaLnBrk="1" hangingPunct="1">
              <a:buClr>
                <a:srgbClr val="3A7214"/>
              </a:buClr>
              <a:buSzPct val="70000"/>
              <a:buFont typeface="Wingdings 2" panose="05020102010507070707" pitchFamily="18" charset="2"/>
              <a:buChar char="P"/>
              <a:defRPr/>
            </a:pPr>
            <a:endParaRPr lang="cs-CZ" altLang="cs-CZ" sz="2600" dirty="0"/>
          </a:p>
          <a:p>
            <a:pPr eaLnBrk="1" hangingPunct="1">
              <a:buSzPct val="70000"/>
              <a:buFont typeface="Wingdings" panose="05000000000000000000" pitchFamily="2" charset="2"/>
              <a:buBlip>
                <a:blip r:embed="rId3">
                  <a:extLst/>
                </a:blip>
              </a:buBlip>
              <a:defRPr/>
            </a:pPr>
            <a:r>
              <a:rPr lang="cs-CZ" altLang="cs-CZ" sz="2600" b="1" dirty="0"/>
              <a:t>Fyzikální a antropometrická vyšetření</a:t>
            </a:r>
          </a:p>
          <a:p>
            <a:pPr lvl="1" eaLnBrk="1" hangingPunct="1">
              <a:buSzPct val="70000"/>
              <a:buFont typeface="Wingdings" panose="05000000000000000000" pitchFamily="2" charset="2"/>
              <a:buBlip>
                <a:blip r:embed="rId3">
                  <a:extLst/>
                </a:blip>
              </a:buBlip>
              <a:defRPr/>
            </a:pPr>
            <a:r>
              <a:rPr lang="cs-CZ" altLang="cs-CZ" sz="2600" dirty="0"/>
              <a:t>výška, hmotnost (obvyklá/aktuální), </a:t>
            </a:r>
            <a:r>
              <a:rPr lang="cs-CZ" altLang="cs-CZ" sz="2600" b="1" dirty="0"/>
              <a:t>vývoj hmotnosti</a:t>
            </a:r>
            <a:r>
              <a:rPr lang="cs-CZ" altLang="cs-CZ" sz="2600" dirty="0"/>
              <a:t> </a:t>
            </a:r>
            <a:r>
              <a:rPr lang="cs-CZ" altLang="cs-CZ" sz="2600" b="1" dirty="0"/>
              <a:t>– zhubnutí (neúmyslné)</a:t>
            </a:r>
            <a:r>
              <a:rPr lang="cs-CZ" altLang="cs-CZ" sz="2600" dirty="0"/>
              <a:t>, BMI</a:t>
            </a:r>
          </a:p>
          <a:p>
            <a:pPr lvl="1" eaLnBrk="1" hangingPunct="1">
              <a:buSzPct val="70000"/>
              <a:buFont typeface="Wingdings" panose="05000000000000000000" pitchFamily="2" charset="2"/>
              <a:buBlip>
                <a:blip r:embed="rId3">
                  <a:extLst/>
                </a:blip>
              </a:buBlip>
              <a:defRPr/>
            </a:pPr>
            <a:r>
              <a:rPr lang="cs-CZ" altLang="cs-CZ" sz="2600" dirty="0"/>
              <a:t>střední </a:t>
            </a:r>
            <a:r>
              <a:rPr lang="cs-CZ" altLang="cs-CZ" sz="2600" b="1" dirty="0"/>
              <a:t>obvod paže</a:t>
            </a:r>
            <a:r>
              <a:rPr lang="cs-CZ" altLang="cs-CZ" sz="2600" dirty="0"/>
              <a:t>, střední obvod svalstva paže, kožní řasy</a:t>
            </a:r>
          </a:p>
          <a:p>
            <a:pPr lvl="1" eaLnBrk="1" hangingPunct="1">
              <a:buSzPct val="70000"/>
              <a:buFont typeface="Wingdings" panose="05000000000000000000" pitchFamily="2" charset="2"/>
              <a:buBlip>
                <a:blip r:embed="rId3">
                  <a:extLst/>
                </a:blip>
              </a:buBlip>
              <a:defRPr/>
            </a:pPr>
            <a:r>
              <a:rPr lang="cs-CZ" altLang="cs-CZ" sz="2600" dirty="0"/>
              <a:t>BIA</a:t>
            </a:r>
          </a:p>
          <a:p>
            <a:pPr lvl="1" eaLnBrk="1" hangingPunct="1">
              <a:buClr>
                <a:srgbClr val="3A7214"/>
              </a:buClr>
              <a:buSzPct val="70000"/>
              <a:buFont typeface="Wingdings 2" panose="05020102010507070707" pitchFamily="18" charset="2"/>
              <a:buChar char="P"/>
              <a:defRPr/>
            </a:pPr>
            <a:endParaRPr lang="cs-CZ" altLang="cs-CZ" sz="2600" b="1" dirty="0"/>
          </a:p>
          <a:p>
            <a:pPr eaLnBrk="1" hangingPunct="1">
              <a:buSzPct val="70000"/>
              <a:buFont typeface="Wingdings" panose="05000000000000000000" pitchFamily="2" charset="2"/>
              <a:buBlip>
                <a:blip r:embed="rId3">
                  <a:extLst/>
                </a:blip>
              </a:buBlip>
              <a:defRPr/>
            </a:pPr>
            <a:r>
              <a:rPr lang="cs-CZ" altLang="cs-CZ" sz="2600" b="1" dirty="0"/>
              <a:t>Laboratorní vyšetření</a:t>
            </a:r>
          </a:p>
          <a:p>
            <a:pPr lvl="1" eaLnBrk="1" hangingPunct="1">
              <a:buSzPct val="70000"/>
              <a:buFont typeface="Wingdings" panose="05000000000000000000" pitchFamily="2" charset="2"/>
              <a:buBlip>
                <a:blip r:embed="rId3">
                  <a:extLst/>
                </a:blip>
              </a:buBlip>
              <a:defRPr/>
            </a:pPr>
            <a:r>
              <a:rPr lang="cs-CZ" altLang="cs-CZ" sz="2600" dirty="0"/>
              <a:t>albumin, </a:t>
            </a:r>
            <a:r>
              <a:rPr lang="cs-CZ" altLang="cs-CZ" sz="2600" dirty="0" err="1"/>
              <a:t>prealbumin</a:t>
            </a:r>
            <a:r>
              <a:rPr lang="cs-CZ" altLang="cs-CZ" sz="2600" dirty="0"/>
              <a:t>, transferin, CRP, CB,…</a:t>
            </a:r>
          </a:p>
          <a:p>
            <a:pPr lvl="1" eaLnBrk="1" hangingPunct="1">
              <a:buClr>
                <a:srgbClr val="3A7214"/>
              </a:buClr>
              <a:buSzPct val="70000"/>
              <a:buFont typeface="Wingdings 2" panose="05020102010507070707" pitchFamily="18" charset="2"/>
              <a:buChar char="P"/>
              <a:defRPr/>
            </a:pPr>
            <a:endParaRPr lang="cs-CZ" altLang="cs-CZ" sz="2600" dirty="0"/>
          </a:p>
          <a:p>
            <a:pPr eaLnBrk="1" hangingPunct="1">
              <a:buSzPct val="70000"/>
              <a:buFont typeface="Wingdings" panose="05000000000000000000" pitchFamily="2" charset="2"/>
              <a:buBlip>
                <a:blip r:embed="rId3">
                  <a:extLst/>
                </a:blip>
              </a:buBlip>
              <a:defRPr/>
            </a:pPr>
            <a:r>
              <a:rPr lang="cs-CZ" altLang="cs-CZ" sz="2600" b="1" dirty="0"/>
              <a:t>Standardizované dotazníky</a:t>
            </a:r>
          </a:p>
          <a:p>
            <a:pPr lvl="1" eaLnBrk="1" hangingPunct="1">
              <a:buSzPct val="70000"/>
              <a:buFont typeface="Wingdings" panose="05000000000000000000" pitchFamily="2" charset="2"/>
              <a:buBlip>
                <a:blip r:embed="rId3">
                  <a:extLst/>
                </a:blip>
              </a:buBlip>
              <a:defRPr/>
            </a:pPr>
            <a:r>
              <a:rPr lang="cs-CZ" altLang="cs-CZ" sz="2600" b="1" dirty="0"/>
              <a:t>MNA – Mini </a:t>
            </a:r>
            <a:r>
              <a:rPr lang="cs-CZ" altLang="cs-CZ" sz="2600" b="1" dirty="0" err="1"/>
              <a:t>Nutritional</a:t>
            </a:r>
            <a:r>
              <a:rPr lang="cs-CZ" altLang="cs-CZ" sz="2600" b="1" dirty="0"/>
              <a:t> </a:t>
            </a:r>
            <a:r>
              <a:rPr lang="cs-CZ" altLang="cs-CZ" sz="2600" b="1" dirty="0" err="1"/>
              <a:t>Assessment</a:t>
            </a:r>
            <a:endParaRPr lang="cs-CZ" altLang="cs-CZ" sz="2600" b="1" dirty="0"/>
          </a:p>
          <a:p>
            <a:pPr lvl="1" eaLnBrk="1" hangingPunct="1">
              <a:buSzPct val="70000"/>
              <a:buFont typeface="Wingdings" panose="05000000000000000000" pitchFamily="2" charset="2"/>
              <a:buBlip>
                <a:blip r:embed="rId3">
                  <a:extLst/>
                </a:blip>
              </a:buBlip>
              <a:defRPr/>
            </a:pPr>
            <a:r>
              <a:rPr lang="cs-CZ" altLang="cs-CZ" sz="2600" dirty="0"/>
              <a:t>NRS – Nutriční rizikový screening</a:t>
            </a:r>
          </a:p>
          <a:p>
            <a:pPr lvl="1" eaLnBrk="1" hangingPunct="1">
              <a:buSzPct val="70000"/>
              <a:buFont typeface="Wingdings" panose="05000000000000000000" pitchFamily="2" charset="2"/>
              <a:buNone/>
              <a:defRPr/>
            </a:pPr>
            <a:endParaRPr lang="cs-CZ" altLang="cs-CZ" sz="1100" dirty="0"/>
          </a:p>
          <a:p>
            <a:pPr eaLnBrk="1" hangingPunct="1">
              <a:defRPr/>
            </a:pPr>
            <a:endParaRPr lang="cs-CZ" altLang="cs-CZ" sz="1100" dirty="0"/>
          </a:p>
        </p:txBody>
      </p:sp>
    </p:spTree>
    <p:extLst>
      <p:ext uri="{BB962C8B-B14F-4D97-AF65-F5344CB8AC3E}">
        <p14:creationId xmlns:p14="http://schemas.microsoft.com/office/powerpoint/2010/main" val="2216035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EA67B5B4-3A24-436E-B663-1B2EBFF8A0C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C023ADD5-9993-4817-BE77-55031E989E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3097" y="288123"/>
            <a:ext cx="10520702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1" dirty="0">
                <a:solidFill>
                  <a:srgbClr val="FFFFFF"/>
                </a:solidFill>
              </a:rPr>
              <a:t>MNA – Mini </a:t>
            </a:r>
            <a:r>
              <a:rPr lang="cs-CZ" altLang="cs-CZ" b="1" dirty="0" err="1">
                <a:solidFill>
                  <a:srgbClr val="FFFFFF"/>
                </a:solidFill>
              </a:rPr>
              <a:t>Nutritional</a:t>
            </a:r>
            <a:r>
              <a:rPr lang="cs-CZ" altLang="cs-CZ" b="1" dirty="0">
                <a:solidFill>
                  <a:srgbClr val="FFFFFF"/>
                </a:solidFill>
              </a:rPr>
              <a:t> </a:t>
            </a:r>
            <a:r>
              <a:rPr lang="cs-CZ" altLang="cs-CZ" b="1" dirty="0" err="1">
                <a:solidFill>
                  <a:srgbClr val="FFFFFF"/>
                </a:solidFill>
              </a:rPr>
              <a:t>Assessment</a:t>
            </a:r>
            <a:endParaRPr lang="cs-CZ" altLang="cs-CZ" b="1" dirty="0">
              <a:solidFill>
                <a:srgbClr val="FFFFFF"/>
              </a:solidFill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6D5B96E-0CD3-4D98-B01D-B664B25AC4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1" y="1386039"/>
            <a:ext cx="10515598" cy="4790924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200" dirty="0">
                <a:solidFill>
                  <a:srgbClr val="FFFFFF"/>
                </a:solidFill>
              </a:rPr>
              <a:t>Komplexní a jednoduchý prostředek k posouzení nutričního stavu seniorů</a:t>
            </a:r>
            <a:r>
              <a:rPr lang="en-US" altLang="cs-CZ" sz="2200" dirty="0">
                <a:solidFill>
                  <a:srgbClr val="FFFFFF"/>
                </a:solidFill>
              </a:rPr>
              <a:t>;</a:t>
            </a:r>
            <a:r>
              <a:rPr lang="cs-CZ" altLang="cs-CZ" sz="2200" dirty="0">
                <a:solidFill>
                  <a:srgbClr val="FFFFFF"/>
                </a:solidFill>
              </a:rPr>
              <a:t> mezinárodně uznávaný</a:t>
            </a:r>
          </a:p>
          <a:p>
            <a:pPr eaLnBrk="1" hangingPunct="1"/>
            <a:r>
              <a:rPr lang="cs-CZ" altLang="cs-CZ" sz="2200" b="1" dirty="0">
                <a:solidFill>
                  <a:srgbClr val="FFFFFF"/>
                </a:solidFill>
              </a:rPr>
              <a:t>Cíl</a:t>
            </a:r>
          </a:p>
          <a:p>
            <a:pPr lvl="1" eaLnBrk="1" hangingPunct="1"/>
            <a:r>
              <a:rPr lang="cs-CZ" altLang="cs-CZ" sz="2200" dirty="0">
                <a:solidFill>
                  <a:srgbClr val="FFFFFF"/>
                </a:solidFill>
              </a:rPr>
              <a:t>Identifikace osob s rizikem vzniku malnutrice nebo s její přítomností</a:t>
            </a:r>
          </a:p>
          <a:p>
            <a:pPr eaLnBrk="1" hangingPunct="1"/>
            <a:r>
              <a:rPr lang="cs-CZ" altLang="cs-CZ" sz="2200" dirty="0">
                <a:solidFill>
                  <a:srgbClr val="FFFFFF"/>
                </a:solidFill>
              </a:rPr>
              <a:t>Jednoduchost a vhodnost použití jak pro seniory ve zdravotnických/sociálních službách, tak i v domácím prostředí</a:t>
            </a:r>
          </a:p>
          <a:p>
            <a:pPr eaLnBrk="1" hangingPunct="1"/>
            <a:r>
              <a:rPr lang="cs-CZ" altLang="cs-CZ" sz="2200" b="1" dirty="0">
                <a:solidFill>
                  <a:srgbClr val="FFFFFF"/>
                </a:solidFill>
              </a:rPr>
              <a:t>4 oblasti</a:t>
            </a:r>
          </a:p>
          <a:p>
            <a:pPr lvl="1" eaLnBrk="1" hangingPunct="1"/>
            <a:r>
              <a:rPr lang="cs-CZ" altLang="cs-CZ" sz="2200" dirty="0">
                <a:solidFill>
                  <a:srgbClr val="FFFFFF"/>
                </a:solidFill>
              </a:rPr>
              <a:t>Antropometrie</a:t>
            </a:r>
          </a:p>
          <a:p>
            <a:pPr lvl="1" eaLnBrk="1" hangingPunct="1"/>
            <a:r>
              <a:rPr lang="cs-CZ" altLang="cs-CZ" sz="2200" dirty="0">
                <a:solidFill>
                  <a:srgbClr val="FFFFFF"/>
                </a:solidFill>
              </a:rPr>
              <a:t>Celkové hodnocení</a:t>
            </a:r>
          </a:p>
          <a:p>
            <a:pPr lvl="1" eaLnBrk="1" hangingPunct="1"/>
            <a:r>
              <a:rPr lang="cs-CZ" altLang="cs-CZ" sz="2200" dirty="0">
                <a:solidFill>
                  <a:srgbClr val="FFFFFF"/>
                </a:solidFill>
              </a:rPr>
              <a:t>Nutriční dotazník</a:t>
            </a:r>
          </a:p>
          <a:p>
            <a:pPr lvl="1" eaLnBrk="1" hangingPunct="1"/>
            <a:r>
              <a:rPr lang="cs-CZ" altLang="cs-CZ" sz="2200" dirty="0">
                <a:solidFill>
                  <a:srgbClr val="FFFFFF"/>
                </a:solidFill>
              </a:rPr>
              <a:t>Subjektivní posouzení zdraví a stavu výživy</a:t>
            </a:r>
          </a:p>
          <a:p>
            <a:pPr eaLnBrk="1" hangingPunct="1"/>
            <a:r>
              <a:rPr lang="cs-CZ" altLang="cs-CZ" sz="2200" dirty="0">
                <a:solidFill>
                  <a:srgbClr val="FFFFFF"/>
                </a:solidFill>
              </a:rPr>
              <a:t>Možno využít i zkrácenou verzi SF – MNA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200" dirty="0">
                <a:solidFill>
                  <a:srgbClr val="FFFFFF"/>
                </a:solidFill>
              </a:rPr>
              <a:t>	http://www.mna-elderly.org/mna_forms.html</a:t>
            </a:r>
          </a:p>
        </p:txBody>
      </p:sp>
    </p:spTree>
    <p:extLst>
      <p:ext uri="{BB962C8B-B14F-4D97-AF65-F5344CB8AC3E}">
        <p14:creationId xmlns:p14="http://schemas.microsoft.com/office/powerpoint/2010/main" val="2345550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6DE4A57-177A-4391-A1A1-B71FA853E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716268" cy="1325563"/>
          </a:xfrm>
        </p:spPr>
        <p:txBody>
          <a:bodyPr>
            <a:norm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Hodnocení malnutrice podle klinické závažnosti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F88F0AB-2C49-487A-937F-8AFF91609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 fontScale="92500"/>
          </a:bodyPr>
          <a:lstStyle/>
          <a:p>
            <a:endParaRPr lang="sk-SK" sz="2000" dirty="0">
              <a:solidFill>
                <a:srgbClr val="FFFFFF"/>
              </a:solidFill>
            </a:endParaRPr>
          </a:p>
          <a:p>
            <a:endParaRPr lang="sk-SK" sz="2000" dirty="0">
              <a:solidFill>
                <a:srgbClr val="FFFFFF"/>
              </a:solidFill>
            </a:endParaRPr>
          </a:p>
          <a:p>
            <a:endParaRPr lang="sk-SK" sz="2000" dirty="0">
              <a:solidFill>
                <a:srgbClr val="FFFFFF"/>
              </a:solidFill>
            </a:endParaRPr>
          </a:p>
          <a:p>
            <a:endParaRPr lang="sk-SK" sz="2000" dirty="0">
              <a:solidFill>
                <a:srgbClr val="FFFFFF"/>
              </a:solidFill>
            </a:endParaRPr>
          </a:p>
          <a:p>
            <a:endParaRPr lang="sk-SK" sz="2000" dirty="0">
              <a:solidFill>
                <a:srgbClr val="FFFFFF"/>
              </a:solidFill>
            </a:endParaRPr>
          </a:p>
          <a:p>
            <a:endParaRPr lang="sk-SK" sz="2000" dirty="0">
              <a:solidFill>
                <a:srgbClr val="FFFFFF"/>
              </a:solidFill>
            </a:endParaRPr>
          </a:p>
          <a:p>
            <a:endParaRPr lang="sk-SK" sz="2000" dirty="0">
              <a:solidFill>
                <a:srgbClr val="FFFFFF"/>
              </a:solidFill>
            </a:endParaRPr>
          </a:p>
          <a:p>
            <a:endParaRPr lang="sk-SK" sz="2000" dirty="0">
              <a:solidFill>
                <a:srgbClr val="FFFFFF"/>
              </a:solidFill>
            </a:endParaRPr>
          </a:p>
          <a:p>
            <a:endParaRPr lang="sk-SK" sz="2000" dirty="0">
              <a:solidFill>
                <a:srgbClr val="FFFFFF"/>
              </a:solidFill>
            </a:endParaRPr>
          </a:p>
          <a:p>
            <a:r>
              <a:rPr lang="cs-CZ" sz="2000" dirty="0"/>
              <a:t>* U starších osob je doporučená normální hodnota BMI 20-24, tedy o něco vyšší než ve středním věku, podle některých autorů až 27. Podle studie SENECA byla mortalita seniorů s BMI 24 a vyšším nejnižší.</a:t>
            </a:r>
          </a:p>
          <a:p>
            <a:endParaRPr lang="sk-SK" sz="2000" dirty="0">
              <a:solidFill>
                <a:srgbClr val="FFFFFF"/>
              </a:solidFill>
            </a:endParaRPr>
          </a:p>
        </p:txBody>
      </p:sp>
      <p:graphicFrame>
        <p:nvGraphicFramePr>
          <p:cNvPr id="7" name="Zástupný symbol pro obsah 4">
            <a:extLst>
              <a:ext uri="{FF2B5EF4-FFF2-40B4-BE49-F238E27FC236}">
                <a16:creationId xmlns:a16="http://schemas.microsoft.com/office/drawing/2014/main" id="{DB8D59CF-64A1-4E8D-A545-FC8ED0C264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479645"/>
              </p:ext>
            </p:extLst>
          </p:nvPr>
        </p:nvGraphicFramePr>
        <p:xfrm>
          <a:off x="1865627" y="1880419"/>
          <a:ext cx="8858312" cy="3429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2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8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8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4632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Závažnost malnutrice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BMI  (kg/m2)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Charakteristika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67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Lehká, klinicky nevýznamná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&gt;</a:t>
                      </a:r>
                      <a:r>
                        <a:rPr lang="cs-CZ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18-20*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pokles hmotnosti méně než 10 % původní za 6 měsíců, </a:t>
                      </a:r>
                    </a:p>
                    <a:p>
                      <a:r>
                        <a:rPr lang="cs-CZ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bez somatických a funkčních poruch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67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Středně závažná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16-17,9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pokles hmotnosti 10 a více %, úbytek podkožního tuku,</a:t>
                      </a:r>
                    </a:p>
                    <a:p>
                      <a:r>
                        <a:rPr lang="cs-CZ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nejsou funkční poruchy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1053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Těžká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&lt;</a:t>
                      </a:r>
                      <a:r>
                        <a:rPr lang="cs-CZ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pokles hmotnosti o 15 %, deplece podkožního tuku,</a:t>
                      </a:r>
                    </a:p>
                    <a:p>
                      <a:r>
                        <a:rPr lang="cs-CZ" sz="16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svalová atrofie, otoky, špatné hojení ran, nízká vitální kapacita atd.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ovéPole 6">
            <a:extLst>
              <a:ext uri="{FF2B5EF4-FFF2-40B4-BE49-F238E27FC236}">
                <a16:creationId xmlns:a16="http://schemas.microsoft.com/office/drawing/2014/main" id="{237606E5-510D-463C-8EDF-6FE7EF56CB77}"/>
              </a:ext>
            </a:extLst>
          </p:cNvPr>
          <p:cNvSpPr txBox="1"/>
          <p:nvPr/>
        </p:nvSpPr>
        <p:spPr>
          <a:xfrm>
            <a:off x="1040343" y="6319144"/>
            <a:ext cx="6643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200" dirty="0">
                <a:solidFill>
                  <a:schemeClr val="accent4">
                    <a:lumMod val="75000"/>
                  </a:schemeClr>
                </a:solidFill>
              </a:rPr>
              <a:t> Topinková, E., Geriatrie pro praxi.</a:t>
            </a:r>
          </a:p>
        </p:txBody>
      </p:sp>
    </p:spTree>
    <p:extLst>
      <p:ext uri="{BB962C8B-B14F-4D97-AF65-F5344CB8AC3E}">
        <p14:creationId xmlns:p14="http://schemas.microsoft.com/office/powerpoint/2010/main" val="4213567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4F74D28C-3268-4E35-8EE1-D92CB4A85A7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532" name="Picture 4" descr="koš ovoce">
            <a:extLst>
              <a:ext uri="{FF2B5EF4-FFF2-40B4-BE49-F238E27FC236}">
                <a16:creationId xmlns:a16="http://schemas.microsoft.com/office/drawing/2014/main" id="{BCC10DA7-3D2A-4A99-A9E3-BD4853D7E6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r="20071"/>
          <a:stretch/>
        </p:blipFill>
        <p:spPr bwMode="auto"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>
            <a:extLst>
              <a:ext uri="{FF2B5EF4-FFF2-40B4-BE49-F238E27FC236}">
                <a16:creationId xmlns:a16="http://schemas.microsoft.com/office/drawing/2014/main" id="{A654E710-F373-4931-9A6B-56E0F48E3A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4333" y="289383"/>
            <a:ext cx="5541949" cy="14046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b="1" dirty="0"/>
              <a:t>STRAVOVÁNÍ SENIORŮ</a:t>
            </a:r>
            <a:br>
              <a:rPr lang="cs-CZ" altLang="cs-CZ" sz="4000" b="1" dirty="0"/>
            </a:br>
            <a:r>
              <a:rPr lang="cs-CZ" altLang="cs-CZ" sz="4000" b="1" dirty="0"/>
              <a:t>obecné zásady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6A69864-082E-4D75-9FDD-136116602E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4333" y="1665618"/>
            <a:ext cx="6237171" cy="5064343"/>
          </a:xfrm>
        </p:spPr>
        <p:txBody>
          <a:bodyPr anchor="t">
            <a:normAutofit fontScale="85000" lnSpcReduction="20000"/>
          </a:bodyPr>
          <a:lstStyle/>
          <a:p>
            <a:pPr eaLnBrk="1" hangingPunct="1">
              <a:buSzPct val="70000"/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cs-CZ" altLang="cs-CZ" sz="2600" b="1" u="sng" dirty="0"/>
              <a:t>Pravidelnost</a:t>
            </a:r>
          </a:p>
          <a:p>
            <a:pPr lvl="1" eaLnBrk="1" hangingPunct="1">
              <a:buSzPct val="70000"/>
              <a:buFont typeface="Wingdings" panose="05000000000000000000" pitchFamily="2" charset="2"/>
              <a:buBlip>
                <a:blip r:embed="rId3">
                  <a:extLst/>
                </a:blip>
              </a:buBlip>
              <a:defRPr/>
            </a:pPr>
            <a:r>
              <a:rPr lang="cs-CZ" altLang="cs-CZ" sz="2600" dirty="0"/>
              <a:t>rozložit stravu do více menších denních dávek</a:t>
            </a:r>
          </a:p>
          <a:p>
            <a:pPr marL="457200" lvl="1" indent="0" eaLnBrk="1" hangingPunct="1">
              <a:buSzPct val="70000"/>
              <a:buNone/>
              <a:defRPr/>
            </a:pPr>
            <a:r>
              <a:rPr lang="cs-CZ" altLang="cs-CZ" sz="2600" dirty="0"/>
              <a:t>   5-6x denně</a:t>
            </a:r>
          </a:p>
          <a:p>
            <a:pPr eaLnBrk="1" hangingPunct="1">
              <a:buSzPct val="70000"/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cs-CZ" altLang="cs-CZ" sz="2600" b="1" u="sng" dirty="0"/>
              <a:t>Pestrost</a:t>
            </a:r>
          </a:p>
          <a:p>
            <a:pPr lvl="1" eaLnBrk="1" hangingPunct="1">
              <a:buSzPct val="70000"/>
              <a:buFont typeface="Wingdings" panose="05000000000000000000" pitchFamily="2" charset="2"/>
              <a:buBlip>
                <a:blip r:embed="rId3">
                  <a:extLst/>
                </a:blip>
              </a:buBlip>
              <a:defRPr/>
            </a:pPr>
            <a:r>
              <a:rPr lang="cs-CZ" altLang="cs-CZ" sz="2600" dirty="0"/>
              <a:t>u velmi starého člověka je prioritou prevence podvýživy</a:t>
            </a:r>
          </a:p>
          <a:p>
            <a:pPr lvl="1" eaLnBrk="1" hangingPunct="1">
              <a:buSzPct val="70000"/>
              <a:buFont typeface="Wingdings" panose="05000000000000000000" pitchFamily="2" charset="2"/>
              <a:buBlip>
                <a:blip r:embed="rId3">
                  <a:extLst/>
                </a:blip>
              </a:buBlip>
              <a:defRPr/>
            </a:pPr>
            <a:r>
              <a:rPr lang="cs-CZ" altLang="cs-CZ" sz="2600" dirty="0"/>
              <a:t>pokud to není nezbytně nutné ze zdravotních důvodů, zvážit význam dietního omezení a zbytečně neredukovat výběr potravin a pokrmů</a:t>
            </a:r>
          </a:p>
          <a:p>
            <a:pPr eaLnBrk="1" hangingPunct="1">
              <a:buSzPct val="70000"/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cs-CZ" altLang="cs-CZ" sz="2600" dirty="0"/>
              <a:t>Vhodná technologická úprava stravy, úprava konzistence</a:t>
            </a:r>
          </a:p>
          <a:p>
            <a:pPr eaLnBrk="1" hangingPunct="1">
              <a:buSzPct val="70000"/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cs-CZ" altLang="cs-CZ" sz="2600" b="1" u="sng" dirty="0"/>
              <a:t>Podpora chuti k jídlu</a:t>
            </a:r>
          </a:p>
          <a:p>
            <a:pPr lvl="1" eaLnBrk="1" hangingPunct="1">
              <a:buSzPct val="70000"/>
              <a:buFont typeface="Wingdings" panose="05000000000000000000" pitchFamily="2" charset="2"/>
              <a:buBlip>
                <a:blip r:embed="rId3">
                  <a:extLst/>
                </a:blip>
              </a:buBlip>
              <a:defRPr/>
            </a:pPr>
            <a:r>
              <a:rPr lang="cs-CZ" altLang="cs-CZ" sz="2600" dirty="0"/>
              <a:t>kultura stolování</a:t>
            </a:r>
          </a:p>
          <a:p>
            <a:pPr lvl="1" eaLnBrk="1" hangingPunct="1">
              <a:buSzPct val="70000"/>
              <a:buFont typeface="Wingdings" panose="05000000000000000000" pitchFamily="2" charset="2"/>
              <a:buBlip>
                <a:blip r:embed="rId3">
                  <a:extLst/>
                </a:blip>
              </a:buBlip>
              <a:defRPr/>
            </a:pPr>
            <a:r>
              <a:rPr lang="cs-CZ" altLang="cs-CZ" sz="2600" dirty="0"/>
              <a:t>strava lákavá na pohled</a:t>
            </a:r>
          </a:p>
          <a:p>
            <a:pPr lvl="1" eaLnBrk="1" hangingPunct="1">
              <a:buSzPct val="70000"/>
              <a:buFont typeface="Wingdings" panose="05000000000000000000" pitchFamily="2" charset="2"/>
              <a:buBlip>
                <a:blip r:embed="rId3">
                  <a:extLst/>
                </a:blip>
              </a:buBlip>
              <a:defRPr/>
            </a:pPr>
            <a:r>
              <a:rPr lang="cs-CZ" altLang="cs-CZ" sz="2600" dirty="0"/>
              <a:t>výraznější koření</a:t>
            </a:r>
          </a:p>
          <a:p>
            <a:pPr lvl="1" eaLnBrk="1" hangingPunct="1">
              <a:buSzPct val="70000"/>
              <a:buFont typeface="Wingdings" panose="05000000000000000000" pitchFamily="2" charset="2"/>
              <a:buBlip>
                <a:blip r:embed="rId3">
                  <a:extLst/>
                </a:blip>
              </a:buBlip>
              <a:defRPr/>
            </a:pPr>
            <a:r>
              <a:rPr lang="cs-CZ" altLang="cs-CZ" sz="2600" dirty="0"/>
              <a:t>oblíbené pokrmy</a:t>
            </a:r>
          </a:p>
          <a:p>
            <a:pPr eaLnBrk="1" hangingPunct="1">
              <a:defRPr/>
            </a:pPr>
            <a:endParaRPr lang="cs-CZ" altLang="cs-CZ" sz="500" dirty="0"/>
          </a:p>
        </p:txBody>
      </p:sp>
    </p:spTree>
    <p:extLst>
      <p:ext uri="{BB962C8B-B14F-4D97-AF65-F5344CB8AC3E}">
        <p14:creationId xmlns:p14="http://schemas.microsoft.com/office/powerpoint/2010/main" val="3062107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C6A2225-94AF-4BC4-98F4-77746E7B10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648F5915-2CE1-4F74-88C5-D4366893D2D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VÃ½sledok vyhÄ¾adÃ¡vania obrÃ¡zkov pre dopyt vÃ½Å¾iva seniorov">
            <a:extLst>
              <a:ext uri="{FF2B5EF4-FFF2-40B4-BE49-F238E27FC236}">
                <a16:creationId xmlns:a16="http://schemas.microsoft.com/office/drawing/2014/main" id="{F096121A-1E6D-46A8-BF89-B75084F647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5" r="15020"/>
          <a:stretch/>
        </p:blipFill>
        <p:spPr bwMode="auto"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4C32C40-A1F6-4544-B77A-8E3D4858A245}"/>
              </a:ext>
            </a:extLst>
          </p:cNvPr>
          <p:cNvPicPr/>
          <p:nvPr/>
        </p:nvPicPr>
        <p:blipFill rotWithShape="1">
          <a:blip r:embed="rId4" cstate="print"/>
          <a:srcRect r="731" b="4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solidFill>
            <a:srgbClr val="FFFFFF"/>
          </a:solidFill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72282DB5-6CD8-4770-BB67-EEA9F4DA6B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5542" y="535395"/>
            <a:ext cx="6387102" cy="118871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1" dirty="0"/>
              <a:t>VÝŽIVA SENIORŮ - úvod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C704E7F-0601-4A4B-B789-54EDAEDF70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5542" y="1591056"/>
            <a:ext cx="7606938" cy="4572000"/>
          </a:xfrm>
        </p:spPr>
        <p:txBody>
          <a:bodyPr anchor="t">
            <a:normAutofit fontScale="92500"/>
          </a:bodyPr>
          <a:lstStyle/>
          <a:p>
            <a:pPr eaLnBrk="1" hangingPunct="1">
              <a:buSzPct val="70000"/>
              <a:buFont typeface="Wingdings" panose="05000000000000000000" pitchFamily="2" charset="2"/>
              <a:buBlip>
                <a:blip r:embed="rId5"/>
              </a:buBlip>
            </a:pPr>
            <a:r>
              <a:rPr lang="cs-CZ" altLang="cs-CZ" sz="2400" dirty="0"/>
              <a:t>Stáří dle WHO</a:t>
            </a:r>
          </a:p>
          <a:p>
            <a:pPr lvl="1" eaLnBrk="1" hangingPunct="1">
              <a:buSzPct val="70000"/>
              <a:buFont typeface="Wingdings" panose="05000000000000000000" pitchFamily="2" charset="2"/>
              <a:buBlip>
                <a:blip r:embed="rId5">
                  <a:extLst/>
                </a:blip>
              </a:buBlip>
            </a:pPr>
            <a:r>
              <a:rPr lang="cs-CZ" altLang="cs-CZ" dirty="0"/>
              <a:t>60-74 let časné stáří (senescence)</a:t>
            </a:r>
          </a:p>
          <a:p>
            <a:pPr lvl="1" eaLnBrk="1" hangingPunct="1">
              <a:buSzPct val="70000"/>
              <a:buFont typeface="Wingdings" panose="05000000000000000000" pitchFamily="2" charset="2"/>
              <a:buBlip>
                <a:blip r:embed="rId5">
                  <a:extLst/>
                </a:blip>
              </a:buBlip>
            </a:pPr>
            <a:r>
              <a:rPr lang="cs-CZ" altLang="cs-CZ" dirty="0"/>
              <a:t>75-89 vlastní stáří (</a:t>
            </a:r>
            <a:r>
              <a:rPr lang="cs-CZ" altLang="cs-CZ" dirty="0" err="1"/>
              <a:t>senium</a:t>
            </a:r>
            <a:r>
              <a:rPr lang="cs-CZ" altLang="cs-CZ" dirty="0"/>
              <a:t>)</a:t>
            </a:r>
          </a:p>
          <a:p>
            <a:pPr lvl="1" eaLnBrk="1" hangingPunct="1">
              <a:buSzPct val="70000"/>
              <a:buFont typeface="Wingdings" panose="05000000000000000000" pitchFamily="2" charset="2"/>
              <a:buBlip>
                <a:blip r:embed="rId5">
                  <a:extLst/>
                </a:blip>
              </a:buBlip>
            </a:pPr>
            <a:r>
              <a:rPr lang="en-US" altLang="cs-CZ" dirty="0"/>
              <a:t>&gt;</a:t>
            </a:r>
            <a:r>
              <a:rPr lang="cs-CZ" altLang="cs-CZ" dirty="0"/>
              <a:t>90 let dlouhověkost (</a:t>
            </a:r>
            <a:r>
              <a:rPr lang="cs-CZ" altLang="cs-CZ" dirty="0" err="1"/>
              <a:t>patriarchum</a:t>
            </a:r>
            <a:r>
              <a:rPr lang="cs-CZ" altLang="cs-CZ" dirty="0"/>
              <a:t>)</a:t>
            </a:r>
          </a:p>
          <a:p>
            <a:pPr lvl="1" eaLnBrk="1" hangingPunct="1">
              <a:buClr>
                <a:srgbClr val="3A7214"/>
              </a:buClr>
              <a:buSzPct val="70000"/>
              <a:buFont typeface="Wingdings 2" panose="05020102010507070707" pitchFamily="18" charset="2"/>
              <a:buChar char=""/>
            </a:pPr>
            <a:endParaRPr lang="cs-CZ" altLang="cs-CZ" dirty="0"/>
          </a:p>
          <a:p>
            <a:pPr eaLnBrk="1" hangingPunct="1">
              <a:buSzPct val="70000"/>
              <a:buFont typeface="Wingdings" panose="05000000000000000000" pitchFamily="2" charset="2"/>
              <a:buBlip>
                <a:blip r:embed="rId5"/>
              </a:buBlip>
            </a:pPr>
            <a:r>
              <a:rPr lang="cs-CZ" altLang="cs-CZ" sz="2400" b="1" i="1" dirty="0"/>
              <a:t>„Jsem starý, už toho tolik nepotřebuji“ </a:t>
            </a:r>
            <a:r>
              <a:rPr lang="cs-CZ" altLang="cs-CZ" sz="2400" dirty="0">
                <a:cs typeface="Times New Roman" panose="02020603050405020304" pitchFamily="18" charset="0"/>
              </a:rPr>
              <a:t>→</a:t>
            </a:r>
            <a:r>
              <a:rPr lang="cs-CZ" altLang="cs-CZ" sz="2400" dirty="0"/>
              <a:t> mylná představa                  </a:t>
            </a:r>
          </a:p>
          <a:p>
            <a:pPr eaLnBrk="1" hangingPunct="1">
              <a:buSzPct val="70000"/>
              <a:buFont typeface="Wingdings" panose="05000000000000000000" pitchFamily="2" charset="2"/>
              <a:buBlip>
                <a:blip r:embed="rId5"/>
              </a:buBlip>
            </a:pPr>
            <a:endParaRPr lang="cs-CZ" altLang="cs-CZ" sz="2400" dirty="0"/>
          </a:p>
          <a:p>
            <a:pPr eaLnBrk="1" hangingPunct="1">
              <a:buSzPct val="70000"/>
              <a:buFont typeface="Wingdings" panose="05000000000000000000" pitchFamily="2" charset="2"/>
              <a:buBlip>
                <a:blip r:embed="rId5"/>
              </a:buBlip>
            </a:pPr>
            <a:r>
              <a:rPr lang="cs-CZ" altLang="cs-CZ" sz="2400" dirty="0"/>
              <a:t>Ve vyšším věku má adekvátní výživa </a:t>
            </a:r>
            <a:r>
              <a:rPr lang="cs-CZ" altLang="cs-CZ" sz="2400" b="1" dirty="0"/>
              <a:t>zásadní význam</a:t>
            </a:r>
            <a:r>
              <a:rPr lang="cs-CZ" altLang="cs-CZ" sz="2400" dirty="0"/>
              <a:t> </a:t>
            </a:r>
            <a:br>
              <a:rPr lang="cs-CZ" altLang="cs-CZ" sz="2400" dirty="0"/>
            </a:br>
            <a:r>
              <a:rPr lang="cs-CZ" altLang="cs-CZ" sz="2400" dirty="0"/>
              <a:t>pro udržení dobrého zdraví a pro podporu kvalitního života!</a:t>
            </a:r>
          </a:p>
          <a:p>
            <a:pPr eaLnBrk="1" hangingPunct="1">
              <a:buSzPct val="70000"/>
              <a:buFont typeface="Wingdings" panose="05000000000000000000" pitchFamily="2" charset="2"/>
              <a:buBlip>
                <a:blip r:embed="rId5"/>
              </a:buBlip>
            </a:pPr>
            <a:r>
              <a:rPr lang="cs-CZ" altLang="cs-CZ" sz="2400" dirty="0"/>
              <a:t>U seniorů - častější výskyt poruch výživy, především </a:t>
            </a:r>
            <a:r>
              <a:rPr lang="cs-CZ" altLang="cs-CZ" sz="2400" b="1" dirty="0"/>
              <a:t>malnutrice</a:t>
            </a:r>
            <a:r>
              <a:rPr lang="cs-CZ" altLang="cs-CZ" sz="2400" dirty="0"/>
              <a:t>, která ohrožuje jedince závažnými zdravotními komplikacemi, zvýšenou nemocností i úmrtností</a:t>
            </a:r>
          </a:p>
          <a:p>
            <a:pPr eaLnBrk="1" hangingPunct="1"/>
            <a:endParaRPr lang="cs-CZ" altLang="cs-CZ" sz="1300" dirty="0"/>
          </a:p>
        </p:txBody>
      </p:sp>
    </p:spTree>
    <p:extLst>
      <p:ext uri="{BB962C8B-B14F-4D97-AF65-F5344CB8AC3E}">
        <p14:creationId xmlns:p14="http://schemas.microsoft.com/office/powerpoint/2010/main" val="3950206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Freeform 49">
            <a:extLst>
              <a:ext uri="{FF2B5EF4-FFF2-40B4-BE49-F238E27FC236}">
                <a16:creationId xmlns:a16="http://schemas.microsoft.com/office/drawing/2014/main" id="{EF9B8DF2-C3F5-49A2-94D2-F7B65A0F1F1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4" y="581159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0" name="Picture 2" descr="SÃºvisiaci obrÃ¡zok">
            <a:extLst>
              <a:ext uri="{FF2B5EF4-FFF2-40B4-BE49-F238E27FC236}">
                <a16:creationId xmlns:a16="http://schemas.microsoft.com/office/drawing/2014/main" id="{3FC52278-F29C-4E6E-906D-16E6FC51F3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" r="-2" b="816"/>
          <a:stretch/>
        </p:blipFill>
        <p:spPr bwMode="auto">
          <a:xfrm>
            <a:off x="6893317" y="760562"/>
            <a:ext cx="5298683" cy="6097438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Rectangle 2">
            <a:extLst>
              <a:ext uri="{FF2B5EF4-FFF2-40B4-BE49-F238E27FC236}">
                <a16:creationId xmlns:a16="http://schemas.microsoft.com/office/drawing/2014/main" id="{883D294C-EA1A-4AFD-B360-8EAE96D931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1098" y="1396289"/>
            <a:ext cx="5277333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1" dirty="0"/>
              <a:t>Strategie ke zvýšení příjmu stravy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1BF6711C-5B4A-4C87-BDDB-2F858A69A1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5543" y="2871982"/>
            <a:ext cx="5272888" cy="3181684"/>
          </a:xfrm>
        </p:spPr>
        <p:txBody>
          <a:bodyPr anchor="t">
            <a:normAutofit/>
          </a:bodyPr>
          <a:lstStyle/>
          <a:p>
            <a:pPr eaLnBrk="1" hangingPunct="1"/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837862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55">
            <a:extLst>
              <a:ext uri="{FF2B5EF4-FFF2-40B4-BE49-F238E27FC236}">
                <a16:creationId xmlns:a16="http://schemas.microsoft.com/office/drawing/2014/main" id="{73ED6512-6858-4552-B699-9A97FE9A4EA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4038CB10-1F5C-4D54-9DF7-12586DE5B0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4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VÃ½sledok vyhÄ¾adÃ¡vania obrÃ¡zkov pre dopyt spoloÄnÃ© jedenie seniori">
            <a:extLst>
              <a:ext uri="{FF2B5EF4-FFF2-40B4-BE49-F238E27FC236}">
                <a16:creationId xmlns:a16="http://schemas.microsoft.com/office/drawing/2014/main" id="{78F328A5-59AD-4B4B-944D-9A6E34F7F2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9" r="2" b="2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Rectangle 2">
            <a:extLst>
              <a:ext uri="{FF2B5EF4-FFF2-40B4-BE49-F238E27FC236}">
                <a16:creationId xmlns:a16="http://schemas.microsoft.com/office/drawing/2014/main" id="{9CE35E2C-0335-4B56-A7DE-3395525C2C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 eaLnBrk="1" hangingPunct="1"/>
            <a:r>
              <a:rPr lang="cs-CZ" altLang="cs-CZ" b="1" dirty="0">
                <a:solidFill>
                  <a:srgbClr val="FFFFFF"/>
                </a:solidFill>
              </a:rPr>
              <a:t>Strategie ke zvýšení příjmu stravy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7B15C92C-F8AC-4F7E-8F3E-688E752822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34655" y="717876"/>
            <a:ext cx="4335613" cy="5984777"/>
          </a:xfrm>
        </p:spPr>
        <p:txBody>
          <a:bodyPr anchor="ctr">
            <a:normAutofit/>
          </a:bodyPr>
          <a:lstStyle/>
          <a:p>
            <a:pPr eaLnBrk="1" hangingPunct="1">
              <a:spcBef>
                <a:spcPct val="0"/>
              </a:spcBef>
              <a:buSzPct val="70000"/>
              <a:buFont typeface="Wingdings" panose="05000000000000000000" pitchFamily="2" charset="2"/>
              <a:buBlip>
                <a:blip r:embed="rId3">
                  <a:extLst/>
                </a:blip>
              </a:buBlip>
            </a:pPr>
            <a:r>
              <a:rPr lang="cs-CZ" altLang="cs-CZ" sz="2400" dirty="0">
                <a:solidFill>
                  <a:srgbClr val="FFFFFF"/>
                </a:solidFill>
              </a:rPr>
              <a:t>Strava bez zbytečných zákazů a omezení</a:t>
            </a:r>
          </a:p>
          <a:p>
            <a:pPr eaLnBrk="1" hangingPunct="1">
              <a:spcBef>
                <a:spcPct val="0"/>
              </a:spcBef>
              <a:buSzPct val="70000"/>
              <a:buFont typeface="Wingdings" panose="05000000000000000000" pitchFamily="2" charset="2"/>
              <a:buBlip>
                <a:blip r:embed="rId3">
                  <a:extLst/>
                </a:blip>
              </a:buBlip>
            </a:pPr>
            <a:r>
              <a:rPr lang="cs-CZ" altLang="cs-CZ" sz="2400" dirty="0">
                <a:solidFill>
                  <a:srgbClr val="FFFFFF"/>
                </a:solidFill>
              </a:rPr>
              <a:t>Stravování společně s ostatními, kolektivní stravování</a:t>
            </a:r>
          </a:p>
          <a:p>
            <a:pPr eaLnBrk="1" hangingPunct="1">
              <a:spcBef>
                <a:spcPct val="0"/>
              </a:spcBef>
              <a:buSzPct val="70000"/>
              <a:buFont typeface="Wingdings" panose="05000000000000000000" pitchFamily="2" charset="2"/>
              <a:buBlip>
                <a:blip r:embed="rId3">
                  <a:extLst/>
                </a:blip>
              </a:buBlip>
            </a:pPr>
            <a:r>
              <a:rPr lang="cs-CZ" altLang="cs-CZ" sz="2400" dirty="0">
                <a:solidFill>
                  <a:srgbClr val="FFFFFF"/>
                </a:solidFill>
              </a:rPr>
              <a:t>Strava doručovaná domů</a:t>
            </a:r>
          </a:p>
          <a:p>
            <a:pPr eaLnBrk="1" hangingPunct="1">
              <a:spcBef>
                <a:spcPct val="0"/>
              </a:spcBef>
              <a:buSzPct val="70000"/>
              <a:buFont typeface="Wingdings" panose="05000000000000000000" pitchFamily="2" charset="2"/>
              <a:buBlip>
                <a:blip r:embed="rId3">
                  <a:extLst/>
                </a:blip>
              </a:buBlip>
            </a:pPr>
            <a:r>
              <a:rPr lang="cs-CZ" altLang="cs-CZ" sz="2400" dirty="0">
                <a:solidFill>
                  <a:srgbClr val="FFFFFF"/>
                </a:solidFill>
              </a:rPr>
              <a:t>Zajištění asistence</a:t>
            </a:r>
          </a:p>
          <a:p>
            <a:pPr eaLnBrk="1" hangingPunct="1">
              <a:spcBef>
                <a:spcPct val="0"/>
              </a:spcBef>
              <a:buSzPct val="70000"/>
              <a:buFont typeface="Wingdings" panose="05000000000000000000" pitchFamily="2" charset="2"/>
              <a:buBlip>
                <a:blip r:embed="rId3">
                  <a:extLst/>
                </a:blip>
              </a:buBlip>
            </a:pPr>
            <a:r>
              <a:rPr lang="cs-CZ" altLang="cs-CZ" sz="2400" dirty="0">
                <a:solidFill>
                  <a:srgbClr val="FFFFFF"/>
                </a:solidFill>
              </a:rPr>
              <a:t>Svačiny</a:t>
            </a:r>
          </a:p>
          <a:p>
            <a:pPr eaLnBrk="1" hangingPunct="1">
              <a:spcBef>
                <a:spcPct val="0"/>
              </a:spcBef>
              <a:buSzPct val="70000"/>
              <a:buFont typeface="Wingdings" panose="05000000000000000000" pitchFamily="2" charset="2"/>
              <a:buBlip>
                <a:blip r:embed="rId3">
                  <a:extLst/>
                </a:blip>
              </a:buBlip>
            </a:pPr>
            <a:r>
              <a:rPr lang="cs-CZ" altLang="cs-CZ" sz="2400" dirty="0">
                <a:solidFill>
                  <a:srgbClr val="FFFFFF"/>
                </a:solidFill>
              </a:rPr>
              <a:t>Příjemné prostředí s minimálním rozptylováním, rušením</a:t>
            </a:r>
          </a:p>
          <a:p>
            <a:pPr eaLnBrk="1" hangingPunct="1">
              <a:spcBef>
                <a:spcPct val="0"/>
              </a:spcBef>
              <a:buSzPct val="70000"/>
              <a:buFont typeface="Wingdings" panose="05000000000000000000" pitchFamily="2" charset="2"/>
              <a:buBlip>
                <a:blip r:embed="rId3">
                  <a:extLst/>
                </a:blip>
              </a:buBlip>
            </a:pPr>
            <a:r>
              <a:rPr lang="cs-CZ" altLang="cs-CZ" sz="2400" dirty="0">
                <a:solidFill>
                  <a:srgbClr val="FFFFFF"/>
                </a:solidFill>
              </a:rPr>
              <a:t>Pochvala, povzbuzení</a:t>
            </a:r>
          </a:p>
          <a:p>
            <a:pPr eaLnBrk="1" hangingPunct="1">
              <a:spcBef>
                <a:spcPct val="0"/>
              </a:spcBef>
              <a:buSzPct val="70000"/>
              <a:buFont typeface="Wingdings" panose="05000000000000000000" pitchFamily="2" charset="2"/>
              <a:buBlip>
                <a:blip r:embed="rId3">
                  <a:extLst/>
                </a:blip>
              </a:buBlip>
            </a:pPr>
            <a:r>
              <a:rPr lang="cs-CZ" altLang="cs-CZ" sz="2400" dirty="0">
                <a:solidFill>
                  <a:srgbClr val="FFFFFF"/>
                </a:solidFill>
              </a:rPr>
              <a:t>Stimulace apetitu </a:t>
            </a:r>
          </a:p>
          <a:p>
            <a:pPr eaLnBrk="1" hangingPunct="1">
              <a:spcBef>
                <a:spcPct val="0"/>
              </a:spcBef>
              <a:buSzPct val="70000"/>
              <a:buFont typeface="Wingdings" panose="05000000000000000000" pitchFamily="2" charset="2"/>
              <a:buBlip>
                <a:blip r:embed="rId3">
                  <a:extLst/>
                </a:blip>
              </a:buBlip>
            </a:pPr>
            <a:r>
              <a:rPr lang="cs-CZ" altLang="cs-CZ" sz="2400" dirty="0">
                <a:solidFill>
                  <a:srgbClr val="FFFFFF"/>
                </a:solidFill>
              </a:rPr>
              <a:t>Obohacení pokrmů, sipping, </a:t>
            </a:r>
            <a:r>
              <a:rPr lang="cs-CZ" altLang="cs-CZ" sz="2400" dirty="0" err="1">
                <a:solidFill>
                  <a:srgbClr val="FFFFFF"/>
                </a:solidFill>
              </a:rPr>
              <a:t>eventuelně</a:t>
            </a:r>
            <a:r>
              <a:rPr lang="cs-CZ" altLang="cs-CZ" sz="2400" dirty="0">
                <a:solidFill>
                  <a:srgbClr val="FFFFFF"/>
                </a:solidFill>
              </a:rPr>
              <a:t> </a:t>
            </a:r>
            <a:r>
              <a:rPr lang="cs-CZ" altLang="cs-CZ" sz="2400" dirty="0" err="1">
                <a:solidFill>
                  <a:srgbClr val="FFFFFF"/>
                </a:solidFill>
              </a:rPr>
              <a:t>suplementa</a:t>
            </a:r>
            <a:endParaRPr lang="cs-CZ" altLang="cs-CZ" sz="2400" dirty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SzPct val="70000"/>
              <a:buFont typeface="Wingdings" panose="05000000000000000000" pitchFamily="2" charset="2"/>
              <a:buBlip>
                <a:blip r:embed="rId3">
                  <a:extLst/>
                </a:blip>
              </a:buBlip>
            </a:pPr>
            <a:r>
              <a:rPr lang="cs-CZ" altLang="cs-CZ" sz="2400" b="1" dirty="0">
                <a:solidFill>
                  <a:srgbClr val="FFFFFF"/>
                </a:solidFill>
              </a:rPr>
              <a:t>Důsledně sledovat množství zkonzumované stravy</a:t>
            </a:r>
          </a:p>
          <a:p>
            <a:pPr marL="0" indent="0" eaLnBrk="1" hangingPunct="1">
              <a:spcBef>
                <a:spcPct val="0"/>
              </a:spcBef>
              <a:buSzPct val="70000"/>
              <a:buNone/>
            </a:pPr>
            <a:endParaRPr lang="cs-CZ" altLang="cs-CZ" sz="2000" dirty="0">
              <a:solidFill>
                <a:srgbClr val="FFFFFF"/>
              </a:solidFill>
            </a:endParaRPr>
          </a:p>
          <a:p>
            <a:pPr eaLnBrk="1" hangingPunct="1"/>
            <a:endParaRPr lang="cs-CZ" altLang="cs-CZ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53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3B0DF90E-6BAD-4E82-8FDF-717C9A3573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7EB9C13-01A6-4B0B-9D01-B1F73CFF5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8" t="21223" r="30803" b="34999"/>
          <a:stretch>
            <a:fillRect/>
          </a:stretch>
        </p:blipFill>
        <p:spPr>
          <a:xfrm>
            <a:off x="1774825" y="1484314"/>
            <a:ext cx="8642350" cy="5176837"/>
          </a:xfrm>
          <a:prstGeom prst="rect">
            <a:avLst/>
          </a:prstGeom>
          <a:noFill/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419413A4-7890-474A-838B-2D0F4BB254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58751"/>
            <a:ext cx="10515600" cy="1325563"/>
          </a:xfrm>
        </p:spPr>
        <p:txBody>
          <a:bodyPr/>
          <a:lstStyle/>
          <a:p>
            <a:pPr algn="ctr" eaLnBrk="1" hangingPunct="1"/>
            <a:r>
              <a:rPr lang="cs-CZ" altLang="cs-CZ" sz="4000" b="1" dirty="0"/>
              <a:t>POTRAVINOVÁ PYRAMIDA </a:t>
            </a:r>
            <a:br>
              <a:rPr lang="cs-CZ" altLang="cs-CZ" sz="4000" b="1" dirty="0"/>
            </a:br>
            <a:r>
              <a:rPr lang="cs-CZ" altLang="cs-CZ" sz="4000" b="1" dirty="0"/>
              <a:t>pro seniory</a:t>
            </a:r>
          </a:p>
        </p:txBody>
      </p:sp>
    </p:spTree>
    <p:extLst>
      <p:ext uri="{BB962C8B-B14F-4D97-AF65-F5344CB8AC3E}">
        <p14:creationId xmlns:p14="http://schemas.microsoft.com/office/powerpoint/2010/main" val="1493664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3B0DF90E-6BAD-4E82-8FDF-717C9A3573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2" descr="http://www.elderlynursing.com/images/pyramid.jpg">
            <a:extLst>
              <a:ext uri="{FF2B5EF4-FFF2-40B4-BE49-F238E27FC236}">
                <a16:creationId xmlns:a16="http://schemas.microsoft.com/office/drawing/2014/main" id="{853C5CCA-07D1-4604-85DD-EBFE9035F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0"/>
          <a:stretch>
            <a:fillRect/>
          </a:stretch>
        </p:blipFill>
        <p:spPr>
          <a:xfrm>
            <a:off x="2855914" y="1484314"/>
            <a:ext cx="6264275" cy="5373687"/>
          </a:xfrm>
          <a:prstGeom prst="rect">
            <a:avLst/>
          </a:prstGeom>
          <a:noFill/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0E254A18-BEA7-4B77-8F97-5CE39B287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940" y="157089"/>
            <a:ext cx="10515600" cy="1325563"/>
          </a:xfrm>
        </p:spPr>
        <p:txBody>
          <a:bodyPr>
            <a:normAutofit/>
          </a:bodyPr>
          <a:lstStyle/>
          <a:p>
            <a:r>
              <a:rPr lang="sk-SK" b="1" dirty="0" err="1"/>
              <a:t>Food</a:t>
            </a:r>
            <a:r>
              <a:rPr lang="sk-SK" b="1" dirty="0"/>
              <a:t> </a:t>
            </a:r>
            <a:r>
              <a:rPr lang="sk-SK" b="1" dirty="0" err="1"/>
              <a:t>Guide</a:t>
            </a:r>
            <a:r>
              <a:rPr lang="sk-SK" b="1" dirty="0"/>
              <a:t> </a:t>
            </a:r>
            <a:r>
              <a:rPr lang="sk-SK" b="1" dirty="0" err="1"/>
              <a:t>Pyramid</a:t>
            </a:r>
            <a:r>
              <a:rPr lang="sk-SK" b="1" dirty="0"/>
              <a:t> </a:t>
            </a:r>
            <a:r>
              <a:rPr lang="sk-SK" b="1" dirty="0" err="1"/>
              <a:t>for</a:t>
            </a:r>
            <a:r>
              <a:rPr lang="sk-SK" b="1" dirty="0"/>
              <a:t> </a:t>
            </a:r>
            <a:r>
              <a:rPr lang="sk-SK" b="1" dirty="0" err="1"/>
              <a:t>Older</a:t>
            </a:r>
            <a:r>
              <a:rPr lang="sk-SK" b="1" dirty="0"/>
              <a:t> </a:t>
            </a:r>
            <a:r>
              <a:rPr lang="sk-SK" b="1" dirty="0" err="1"/>
              <a:t>Adult</a:t>
            </a:r>
            <a:endParaRPr lang="sk-SK" b="1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F4A18F1C-5C60-4338-8E85-5496028EC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7381" y="1115939"/>
            <a:ext cx="62372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cs-CZ" altLang="cs-CZ" dirty="0"/>
              <a:t>http://www.elderlynursing.com/elderlypyramid.htm </a:t>
            </a:r>
          </a:p>
        </p:txBody>
      </p:sp>
    </p:spTree>
    <p:extLst>
      <p:ext uri="{BB962C8B-B14F-4D97-AF65-F5344CB8AC3E}">
        <p14:creationId xmlns:p14="http://schemas.microsoft.com/office/powerpoint/2010/main" val="314478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E1FC7B4-E4A7-4452-B413-1A623E3A723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48C5D256-D785-47F5-9421-9903D8332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3002" y="448253"/>
            <a:ext cx="10520702" cy="770947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1" dirty="0"/>
              <a:t>POTŘEBA ENERGIE</a:t>
            </a:r>
            <a:r>
              <a:rPr lang="cs-CZ" altLang="cs-CZ" dirty="0"/>
              <a:t> 	…individuální!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9D4C3261-8EF2-47EA-B396-F9506845E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13841"/>
            <a:ext cx="9149080" cy="512549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400" dirty="0"/>
              <a:t>S věkem se snižuje</a:t>
            </a:r>
          </a:p>
          <a:p>
            <a:pPr lvl="1" eaLnBrk="1" hangingPunct="1">
              <a:buSzPct val="70000"/>
              <a:buFont typeface="Wingdings" panose="05000000000000000000" pitchFamily="2" charset="2"/>
              <a:buBlip>
                <a:blip r:embed="rId2">
                  <a:extLst/>
                </a:blip>
              </a:buBlip>
            </a:pPr>
            <a:r>
              <a:rPr lang="cs-CZ" altLang="cs-CZ" sz="2200" dirty="0"/>
              <a:t>pokles bazálního metabolizmu</a:t>
            </a:r>
          </a:p>
          <a:p>
            <a:pPr lvl="1" eaLnBrk="1" hangingPunct="1">
              <a:buSzPct val="70000"/>
              <a:buFont typeface="Wingdings" panose="05000000000000000000" pitchFamily="2" charset="2"/>
              <a:buBlip>
                <a:blip r:embed="rId2">
                  <a:extLst/>
                </a:blip>
              </a:buBlip>
            </a:pPr>
            <a:r>
              <a:rPr lang="cs-CZ" altLang="cs-CZ" sz="2200" dirty="0"/>
              <a:t>pokles aktivní tělesné hmoty (</a:t>
            </a:r>
            <a:r>
              <a:rPr lang="cs-CZ" altLang="cs-CZ" sz="2200" dirty="0" err="1"/>
              <a:t>sarkopenie</a:t>
            </a:r>
            <a:r>
              <a:rPr lang="cs-CZ" altLang="cs-CZ" sz="2200" dirty="0"/>
              <a:t>), nárůst tukové tkáně</a:t>
            </a:r>
          </a:p>
          <a:p>
            <a:pPr lvl="1" eaLnBrk="1" hangingPunct="1">
              <a:buSzPct val="70000"/>
              <a:buFont typeface="Wingdings" panose="05000000000000000000" pitchFamily="2" charset="2"/>
              <a:buBlip>
                <a:blip r:embed="rId2">
                  <a:extLst/>
                </a:blip>
              </a:buBlip>
            </a:pPr>
            <a:r>
              <a:rPr lang="cs-CZ" altLang="cs-CZ" sz="2200" dirty="0"/>
              <a:t>pokles energetického výdeje z fyzické aktivity</a:t>
            </a:r>
          </a:p>
          <a:p>
            <a:pPr>
              <a:buSzPct val="70000"/>
              <a:buBlip>
                <a:blip r:embed="rId3"/>
              </a:buBlip>
            </a:pPr>
            <a:r>
              <a:rPr lang="cs-CZ" sz="2400" b="1" dirty="0"/>
              <a:t>25-30 kcal/kg a den</a:t>
            </a:r>
          </a:p>
          <a:p>
            <a:pPr lvl="1">
              <a:buSzPct val="70000"/>
              <a:buBlip>
                <a:blip r:embed="rId3"/>
              </a:buBlip>
            </a:pPr>
            <a:r>
              <a:rPr lang="cs-CZ" sz="2200" dirty="0"/>
              <a:t>doporučená výše energetického příjmu osob </a:t>
            </a:r>
            <a:r>
              <a:rPr lang="en-US" sz="2200" dirty="0"/>
              <a:t>&gt;60</a:t>
            </a:r>
            <a:r>
              <a:rPr lang="cs-CZ" sz="2200" dirty="0"/>
              <a:t> let se pohybuje v rozmezí </a:t>
            </a:r>
            <a:br>
              <a:rPr lang="cs-CZ" sz="2200" dirty="0"/>
            </a:br>
            <a:r>
              <a:rPr lang="cs-CZ" sz="2200" dirty="0"/>
              <a:t>8000</a:t>
            </a:r>
            <a:r>
              <a:rPr lang="en-US" sz="2200" dirty="0"/>
              <a:t> </a:t>
            </a:r>
            <a:r>
              <a:rPr lang="cs-CZ" sz="2200" dirty="0"/>
              <a:t>-</a:t>
            </a:r>
            <a:r>
              <a:rPr lang="en-US" sz="2200" dirty="0"/>
              <a:t> </a:t>
            </a:r>
            <a:r>
              <a:rPr lang="cs-CZ" sz="2200" dirty="0"/>
              <a:t>8400 kJ</a:t>
            </a:r>
          </a:p>
          <a:p>
            <a:pPr eaLnBrk="1" hangingPunct="1"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400" dirty="0"/>
              <a:t>Ovlivněna aktuálním zdravotním stavem a FA</a:t>
            </a:r>
          </a:p>
          <a:p>
            <a:pPr>
              <a:buSzPct val="70000"/>
              <a:buBlip>
                <a:blip r:embed="rId3"/>
              </a:buBlip>
            </a:pPr>
            <a:r>
              <a:rPr lang="cs-CZ" sz="2400" dirty="0"/>
              <a:t>Energeticky bohatší stravu potřebují senioři </a:t>
            </a:r>
          </a:p>
          <a:p>
            <a:pPr lvl="1">
              <a:buSzPct val="70000"/>
              <a:buBlip>
                <a:blip r:embed="rId3"/>
              </a:buBlip>
            </a:pPr>
            <a:r>
              <a:rPr lang="cs-CZ" sz="2200" dirty="0"/>
              <a:t>v době rekonvalescence, </a:t>
            </a:r>
          </a:p>
          <a:p>
            <a:pPr lvl="1">
              <a:buSzPct val="70000"/>
              <a:buBlip>
                <a:blip r:embed="rId3"/>
              </a:buBlip>
            </a:pPr>
            <a:r>
              <a:rPr lang="cs-CZ" sz="2200" dirty="0"/>
              <a:t>u některých srdečních chorob</a:t>
            </a:r>
          </a:p>
          <a:p>
            <a:pPr lvl="1">
              <a:buSzPct val="70000"/>
              <a:buBlip>
                <a:blip r:embed="rId3"/>
              </a:buBlip>
            </a:pPr>
            <a:r>
              <a:rPr lang="cs-CZ" sz="2200" dirty="0"/>
              <a:t>při dechové nedostatečnosti</a:t>
            </a:r>
          </a:p>
          <a:p>
            <a:pPr lvl="1">
              <a:buSzPct val="70000"/>
              <a:buBlip>
                <a:blip r:embed="rId3"/>
              </a:buBlip>
            </a:pPr>
            <a:r>
              <a:rPr lang="cs-CZ" sz="2200" dirty="0"/>
              <a:t>ve stresu</a:t>
            </a:r>
          </a:p>
          <a:p>
            <a:pPr lvl="1">
              <a:buSzPct val="70000"/>
              <a:buBlip>
                <a:blip r:embed="rId3"/>
              </a:buBlip>
            </a:pPr>
            <a:r>
              <a:rPr lang="cs-CZ" sz="2200" dirty="0"/>
              <a:t>při náročné léčbě, jakou je například ozařování nebo chemoterapie</a:t>
            </a:r>
            <a:endParaRPr lang="cs-CZ" sz="2200" dirty="0">
              <a:solidFill>
                <a:schemeClr val="bg2">
                  <a:lumMod val="10000"/>
                </a:schemeClr>
              </a:solidFill>
            </a:endParaRPr>
          </a:p>
          <a:p>
            <a:pPr eaLnBrk="1" hangingPunct="1"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400" dirty="0"/>
              <a:t>BMI – pozor na extrémy!, lehká nadváha ve středním věku</a:t>
            </a:r>
          </a:p>
          <a:p>
            <a:pPr eaLnBrk="1" hangingPunct="1">
              <a:buSzPct val="70000"/>
              <a:buFont typeface="Wingdings" panose="05000000000000000000" pitchFamily="2" charset="2"/>
              <a:buBlip>
                <a:blip r:embed="rId2"/>
              </a:buBlip>
            </a:pPr>
            <a:endParaRPr lang="cs-CZ" altLang="cs-CZ" sz="2000" dirty="0"/>
          </a:p>
          <a:p>
            <a:pPr eaLnBrk="1" hangingPunct="1"/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005365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68A4132F-DEC6-4332-A00C-A11AD4519B6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4" name="Picture 3">
            <a:extLst>
              <a:ext uri="{FF2B5EF4-FFF2-40B4-BE49-F238E27FC236}">
                <a16:creationId xmlns:a16="http://schemas.microsoft.com/office/drawing/2014/main" id="{CA6EC83C-D8D4-4E3E-97FC-DA2D0C7CC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85" y="1934528"/>
            <a:ext cx="4994054" cy="374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64965EAE-E41A-435F-B993-07E824B6C9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152F8994-E6D4-4311-9548-C3607BC436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06DF0633-72FA-4ED7-A195-096E0C6280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4359" y="250031"/>
            <a:ext cx="5529943" cy="1325563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4000" b="1" dirty="0"/>
              <a:t>RIZIKOVÉ ŽIVINY		</a:t>
            </a:r>
            <a:br>
              <a:rPr lang="cs-CZ" altLang="cs-CZ" sz="4000" b="1" dirty="0"/>
            </a:br>
            <a:r>
              <a:rPr lang="cs-CZ" altLang="cs-CZ" sz="4000" b="1" dirty="0"/>
              <a:t>ve výživě seniorů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4D2DCD8B-3D9A-44AA-8B04-7A445D2AE7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4359" y="1825625"/>
            <a:ext cx="4465321" cy="3854443"/>
          </a:xfrm>
        </p:spPr>
        <p:txBody>
          <a:bodyPr>
            <a:normAutofit/>
          </a:bodyPr>
          <a:lstStyle/>
          <a:p>
            <a:pPr eaLnBrk="1" hangingPunct="1">
              <a:buSzPct val="70000"/>
              <a:buFont typeface="Wingdings" panose="05000000000000000000" pitchFamily="2" charset="2"/>
              <a:buBlip>
                <a:blip r:embed="rId3">
                  <a:extLst/>
                </a:blip>
              </a:buBlip>
            </a:pPr>
            <a:r>
              <a:rPr lang="cs-CZ" altLang="cs-CZ" sz="2400" dirty="0"/>
              <a:t>Bílkoviny</a:t>
            </a:r>
          </a:p>
          <a:p>
            <a:pPr eaLnBrk="1" hangingPunct="1">
              <a:buSzPct val="70000"/>
              <a:buFont typeface="Wingdings" panose="05000000000000000000" pitchFamily="2" charset="2"/>
              <a:buBlip>
                <a:blip r:embed="rId3">
                  <a:extLst/>
                </a:blip>
              </a:buBlip>
            </a:pPr>
            <a:r>
              <a:rPr lang="cs-CZ" altLang="cs-CZ" sz="2400" dirty="0"/>
              <a:t>Polynenasycené mastné kyseliny</a:t>
            </a:r>
          </a:p>
          <a:p>
            <a:pPr eaLnBrk="1" hangingPunct="1">
              <a:buSzPct val="70000"/>
              <a:buFont typeface="Wingdings" panose="05000000000000000000" pitchFamily="2" charset="2"/>
              <a:buBlip>
                <a:blip r:embed="rId3">
                  <a:extLst/>
                </a:blip>
              </a:buBlip>
            </a:pPr>
            <a:r>
              <a:rPr lang="cs-CZ" altLang="cs-CZ" sz="2400" dirty="0"/>
              <a:t>Vitaminy - D, C, B</a:t>
            </a:r>
            <a:r>
              <a:rPr lang="cs-CZ" altLang="cs-CZ" sz="2400" baseline="-14000" dirty="0"/>
              <a:t>12</a:t>
            </a:r>
            <a:r>
              <a:rPr lang="cs-CZ" altLang="cs-CZ" sz="2400" dirty="0"/>
              <a:t>, kyselina listová</a:t>
            </a:r>
          </a:p>
          <a:p>
            <a:pPr eaLnBrk="1" hangingPunct="1">
              <a:buSzPct val="70000"/>
              <a:buFont typeface="Wingdings" panose="05000000000000000000" pitchFamily="2" charset="2"/>
              <a:buBlip>
                <a:blip r:embed="rId3">
                  <a:extLst/>
                </a:blip>
              </a:buBlip>
            </a:pPr>
            <a:r>
              <a:rPr lang="cs-CZ" altLang="cs-CZ" sz="2400" dirty="0"/>
              <a:t>Minerální látky - vápník, železo</a:t>
            </a:r>
            <a:r>
              <a:rPr lang="en-US" altLang="cs-CZ" sz="2400" dirty="0"/>
              <a:t>, </a:t>
            </a:r>
            <a:r>
              <a:rPr lang="cs-CZ" altLang="cs-CZ" sz="2400" dirty="0"/>
              <a:t>zinek</a:t>
            </a:r>
          </a:p>
          <a:p>
            <a:pPr eaLnBrk="1" hangingPunct="1">
              <a:buSzPct val="70000"/>
              <a:buFont typeface="Wingdings" panose="05000000000000000000" pitchFamily="2" charset="2"/>
              <a:buBlip>
                <a:blip r:embed="rId3">
                  <a:extLst/>
                </a:blip>
              </a:buBlip>
            </a:pPr>
            <a:r>
              <a:rPr lang="cs-CZ" altLang="cs-CZ" sz="2400" dirty="0"/>
              <a:t>Vláknina</a:t>
            </a:r>
          </a:p>
          <a:p>
            <a:pPr eaLnBrk="1" hangingPunct="1">
              <a:buSzPct val="70000"/>
              <a:buFont typeface="Wingdings" panose="05000000000000000000" pitchFamily="2" charset="2"/>
              <a:buBlip>
                <a:blip r:embed="rId3">
                  <a:extLst/>
                </a:blip>
              </a:buBlip>
            </a:pPr>
            <a:r>
              <a:rPr lang="cs-CZ" altLang="cs-CZ" sz="2400" dirty="0"/>
              <a:t>+ pitný režim</a:t>
            </a:r>
          </a:p>
        </p:txBody>
      </p:sp>
    </p:spTree>
    <p:extLst>
      <p:ext uri="{BB962C8B-B14F-4D97-AF65-F5344CB8AC3E}">
        <p14:creationId xmlns:p14="http://schemas.microsoft.com/office/powerpoint/2010/main" val="1257439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C2B1CF60-7C39-47C8-96B1-3313CBF92E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BÍLKOVINY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C83D153-F4C3-4898-B761-C056CBB3E8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10515600" cy="480885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cs-CZ" altLang="cs-CZ" sz="2400" dirty="0">
                <a:solidFill>
                  <a:srgbClr val="1B1810"/>
                </a:solidFill>
              </a:rPr>
              <a:t>Zvýšené nároky na příjem bílkovin v </a:t>
            </a:r>
            <a:r>
              <a:rPr lang="cs-CZ" altLang="cs-CZ" sz="2400" dirty="0" err="1">
                <a:solidFill>
                  <a:srgbClr val="1B1810"/>
                </a:solidFill>
              </a:rPr>
              <a:t>seniu</a:t>
            </a:r>
            <a:endParaRPr lang="cs-CZ" altLang="cs-CZ" sz="2400" dirty="0">
              <a:solidFill>
                <a:srgbClr val="1B1810"/>
              </a:solidFill>
            </a:endParaRPr>
          </a:p>
          <a:p>
            <a:pPr lvl="1"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cs-CZ" altLang="cs-CZ" sz="2000" dirty="0">
                <a:solidFill>
                  <a:srgbClr val="1B1810"/>
                </a:solidFill>
              </a:rPr>
              <a:t>zvýšená nemocnost, rány</a:t>
            </a:r>
          </a:p>
          <a:p>
            <a:pPr lvl="1"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cs-CZ" altLang="cs-CZ" sz="2000" dirty="0">
                <a:solidFill>
                  <a:srgbClr val="1B1810"/>
                </a:solidFill>
              </a:rPr>
              <a:t>úbytek svalové hmoty</a:t>
            </a:r>
          </a:p>
          <a:p>
            <a:pPr marL="457200" lvl="1" indent="0">
              <a:buSzPct val="70000"/>
              <a:buNone/>
              <a:defRPr/>
            </a:pPr>
            <a:endParaRPr lang="cs-CZ" altLang="cs-CZ" sz="1050" dirty="0">
              <a:solidFill>
                <a:srgbClr val="1B1810"/>
              </a:solidFill>
            </a:endParaRPr>
          </a:p>
          <a:p>
            <a:pPr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cs-CZ" altLang="cs-CZ" sz="2400" dirty="0">
                <a:solidFill>
                  <a:srgbClr val="1B1810"/>
                </a:solidFill>
              </a:rPr>
              <a:t>Nedostatek způsobuje zhoršené hojení ran, poruchy imunity, úbytek svalové hmoty, tvorbu otoků</a:t>
            </a:r>
          </a:p>
          <a:p>
            <a:pPr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  <a:defRPr/>
            </a:pPr>
            <a:endParaRPr lang="cs-CZ" altLang="cs-CZ" sz="1050" dirty="0">
              <a:solidFill>
                <a:srgbClr val="1B1810"/>
              </a:solidFill>
            </a:endParaRPr>
          </a:p>
          <a:p>
            <a:pPr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cs-CZ" altLang="cs-CZ" dirty="0">
                <a:solidFill>
                  <a:srgbClr val="1B1810"/>
                </a:solidFill>
              </a:rPr>
              <a:t>Doporučený příjem </a:t>
            </a:r>
            <a:r>
              <a:rPr lang="cs-CZ" altLang="cs-CZ" b="1" dirty="0">
                <a:solidFill>
                  <a:srgbClr val="1B1810"/>
                </a:solidFill>
              </a:rPr>
              <a:t>0,8 g/kg/den</a:t>
            </a:r>
            <a:r>
              <a:rPr lang="cs-CZ" altLang="cs-CZ" dirty="0">
                <a:solidFill>
                  <a:srgbClr val="1B1810"/>
                </a:solidFill>
              </a:rPr>
              <a:t> </a:t>
            </a:r>
            <a:r>
              <a:rPr lang="cs-CZ" altLang="cs-CZ" sz="2400" dirty="0">
                <a:solidFill>
                  <a:srgbClr val="1B1810"/>
                </a:solidFill>
              </a:rPr>
              <a:t>(DACH, 2011)</a:t>
            </a:r>
          </a:p>
          <a:p>
            <a:pPr lvl="1"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cs-CZ" altLang="cs-CZ" dirty="0">
                <a:solidFill>
                  <a:srgbClr val="1B1810"/>
                </a:solidFill>
              </a:rPr>
              <a:t>denně 54 g / 44 g (m/ž) </a:t>
            </a:r>
            <a:r>
              <a:rPr lang="cs-CZ" altLang="cs-CZ" sz="1600" dirty="0">
                <a:solidFill>
                  <a:srgbClr val="1B1810"/>
                </a:solidFill>
              </a:rPr>
              <a:t>– vztaženo na referenční tělesnou hmotnost</a:t>
            </a:r>
            <a:endParaRPr lang="cs-CZ" altLang="cs-CZ" sz="1600" b="1" dirty="0">
              <a:solidFill>
                <a:srgbClr val="1B1810"/>
              </a:solidFill>
            </a:endParaRPr>
          </a:p>
          <a:p>
            <a:pPr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  <a:defRPr/>
            </a:pPr>
            <a:endParaRPr lang="cs-CZ" altLang="cs-CZ" sz="1200" b="1" dirty="0">
              <a:solidFill>
                <a:srgbClr val="1B1810"/>
              </a:solidFill>
            </a:endParaRPr>
          </a:p>
          <a:p>
            <a:pPr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cs-CZ" altLang="cs-CZ" sz="2400" dirty="0">
                <a:solidFill>
                  <a:srgbClr val="1B1810"/>
                </a:solidFill>
              </a:rPr>
              <a:t>Nutno dbát nejen na dostatečné množství bílkovin, ale i na jejich kvalitu</a:t>
            </a:r>
          </a:p>
          <a:p>
            <a:pPr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  <a:defRPr/>
            </a:pPr>
            <a:endParaRPr lang="cs-CZ" altLang="cs-CZ" sz="1050" dirty="0">
              <a:solidFill>
                <a:srgbClr val="1B1810"/>
              </a:solidFill>
            </a:endParaRPr>
          </a:p>
          <a:p>
            <a:pPr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cs-CZ" altLang="cs-CZ" sz="2400" dirty="0">
                <a:solidFill>
                  <a:srgbClr val="1B1810"/>
                </a:solidFill>
              </a:rPr>
              <a:t>Zdroje bílkovin</a:t>
            </a:r>
          </a:p>
          <a:p>
            <a:pPr lvl="1"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cs-CZ" altLang="cs-CZ" dirty="0">
                <a:solidFill>
                  <a:srgbClr val="1B1810"/>
                </a:solidFill>
              </a:rPr>
              <a:t>živočišné x rostlinné</a:t>
            </a:r>
          </a:p>
          <a:p>
            <a:pPr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  <a:defRPr/>
            </a:pPr>
            <a:endParaRPr lang="cs-CZ" altLang="cs-CZ" sz="1800" dirty="0">
              <a:solidFill>
                <a:srgbClr val="674D26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</p:txBody>
      </p:sp>
      <p:pic>
        <p:nvPicPr>
          <p:cNvPr id="1030" name="Picture 6" descr="SÃºvisiaci obrÃ¡zok">
            <a:extLst>
              <a:ext uri="{FF2B5EF4-FFF2-40B4-BE49-F238E27FC236}">
                <a16:creationId xmlns:a16="http://schemas.microsoft.com/office/drawing/2014/main" id="{7634D99A-2532-43C8-8392-0B49B1524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480" y="180340"/>
            <a:ext cx="4958080" cy="209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943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>
            <a:extLst>
              <a:ext uri="{FF2B5EF4-FFF2-40B4-BE49-F238E27FC236}">
                <a16:creationId xmlns:a16="http://schemas.microsoft.com/office/drawing/2014/main" id="{97F4F468-92D4-4C5C-918C-DDD52B70C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b="1"/>
              <a:t>POLYNENASYCENÉ MK</a:t>
            </a:r>
          </a:p>
        </p:txBody>
      </p:sp>
      <p:sp>
        <p:nvSpPr>
          <p:cNvPr id="58371" name="Zástupný symbol pro obsah 2">
            <a:extLst>
              <a:ext uri="{FF2B5EF4-FFF2-40B4-BE49-F238E27FC236}">
                <a16:creationId xmlns:a16="http://schemas.microsoft.com/office/drawing/2014/main" id="{D1B038E0-BECB-46AF-AC9C-CD72A8585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2089"/>
            <a:ext cx="10979426" cy="5141705"/>
          </a:xfrm>
        </p:spPr>
        <p:txBody>
          <a:bodyPr>
            <a:normAutofit fontScale="92500" lnSpcReduction="10000"/>
          </a:bodyPr>
          <a:lstStyle/>
          <a:p>
            <a:pPr>
              <a:buSzPct val="70000"/>
              <a:buBlip>
                <a:blip r:embed="rId3"/>
              </a:buBlip>
            </a:pPr>
            <a:r>
              <a:rPr lang="cs-CZ" sz="2900" dirty="0">
                <a:solidFill>
                  <a:schemeClr val="bg2">
                    <a:lumMod val="10000"/>
                  </a:schemeClr>
                </a:solidFill>
              </a:rPr>
              <a:t>PUFA řady omega-3 </a:t>
            </a:r>
            <a:r>
              <a:rPr lang="cs-CZ" sz="2900" dirty="0">
                <a:solidFill>
                  <a:schemeClr val="bg2">
                    <a:lumMod val="10000"/>
                  </a:schemeClr>
                </a:solidFill>
                <a:sym typeface="Wingdings 3"/>
              </a:rPr>
              <a:t></a:t>
            </a:r>
            <a:r>
              <a:rPr lang="el-GR" sz="2900" dirty="0">
                <a:solidFill>
                  <a:schemeClr val="bg2">
                    <a:lumMod val="10000"/>
                  </a:schemeClr>
                </a:solidFill>
                <a:sym typeface="Wingdings 3"/>
              </a:rPr>
              <a:t>α</a:t>
            </a:r>
            <a:r>
              <a:rPr lang="cs-CZ" sz="2900" dirty="0">
                <a:solidFill>
                  <a:schemeClr val="bg2">
                    <a:lumMod val="10000"/>
                  </a:schemeClr>
                </a:solidFill>
                <a:sym typeface="Wingdings 3"/>
              </a:rPr>
              <a:t>LA, </a:t>
            </a:r>
            <a:r>
              <a:rPr lang="cs-CZ" sz="2900" dirty="0">
                <a:solidFill>
                  <a:schemeClr val="bg2">
                    <a:lumMod val="10000"/>
                  </a:schemeClr>
                </a:solidFill>
              </a:rPr>
              <a:t>DHA, EPA</a:t>
            </a:r>
          </a:p>
          <a:p>
            <a:pPr>
              <a:buSzPct val="70000"/>
              <a:buBlip>
                <a:blip r:embed="rId3"/>
              </a:buBlip>
            </a:pPr>
            <a:r>
              <a:rPr lang="cs-CZ" sz="2900" dirty="0">
                <a:solidFill>
                  <a:schemeClr val="bg2">
                    <a:lumMod val="10000"/>
                  </a:schemeClr>
                </a:solidFill>
              </a:rPr>
              <a:t>snížení rizika vzniku demence a onemocnění srdce a cév</a:t>
            </a:r>
          </a:p>
          <a:p>
            <a:pPr lvl="1">
              <a:buClr>
                <a:srgbClr val="3A7214"/>
              </a:buClr>
              <a:buSzPct val="70000"/>
              <a:buFont typeface="Wingdings 2" pitchFamily="18" charset="2"/>
              <a:buChar char="P"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zlepšení pružnosti cév</a:t>
            </a:r>
          </a:p>
          <a:p>
            <a:pPr lvl="1">
              <a:buClr>
                <a:srgbClr val="3A7214"/>
              </a:buClr>
              <a:buSzPct val="70000"/>
              <a:buFont typeface="Wingdings 2" pitchFamily="18" charset="2"/>
              <a:buChar char="P"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snížení TAG, </a:t>
            </a:r>
            <a:r>
              <a:rPr lang="cs-CZ" dirty="0">
                <a:solidFill>
                  <a:schemeClr val="bg2">
                    <a:lumMod val="10000"/>
                  </a:schemeClr>
                </a:solidFill>
                <a:sym typeface="Wingdings 3"/>
              </a:rPr>
              <a:t> HDL</a:t>
            </a:r>
            <a:endParaRPr lang="cs-CZ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buClr>
                <a:srgbClr val="3A7214"/>
              </a:buClr>
              <a:buSzPct val="70000"/>
              <a:buFont typeface="Wingdings 2" pitchFamily="18" charset="2"/>
              <a:buChar char="P"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snížení hodnoty krevního tlaku</a:t>
            </a:r>
          </a:p>
          <a:p>
            <a:pPr>
              <a:buClr>
                <a:srgbClr val="3A7214"/>
              </a:buClr>
              <a:buSzPct val="70000"/>
              <a:buBlip>
                <a:blip r:embed="rId3"/>
              </a:buBlip>
            </a:pPr>
            <a:r>
              <a:rPr lang="cs-CZ" sz="2900" dirty="0">
                <a:solidFill>
                  <a:schemeClr val="bg2">
                    <a:lumMod val="10000"/>
                  </a:schemeClr>
                </a:solidFill>
              </a:rPr>
              <a:t>pozitivní vliv na projevy deprese, zlepšení subjektivního pocitu fyzické i psychické pohody</a:t>
            </a:r>
          </a:p>
          <a:p>
            <a:pPr>
              <a:buSzPct val="70000"/>
              <a:buBlip>
                <a:blip r:embed="rId3"/>
              </a:buBlip>
            </a:pPr>
            <a:r>
              <a:rPr lang="cs-CZ" sz="2900" dirty="0">
                <a:solidFill>
                  <a:schemeClr val="bg2">
                    <a:lumMod val="10000"/>
                  </a:schemeClr>
                </a:solidFill>
              </a:rPr>
              <a:t>tlumení zánětlivých reakcí</a:t>
            </a:r>
          </a:p>
          <a:p>
            <a:pPr>
              <a:buSzPct val="70000"/>
              <a:buBlip>
                <a:blip r:embed="rId3"/>
              </a:buBlip>
            </a:pPr>
            <a:r>
              <a:rPr lang="cs-CZ" sz="2900" dirty="0">
                <a:solidFill>
                  <a:schemeClr val="bg2">
                    <a:lumMod val="10000"/>
                  </a:schemeClr>
                </a:solidFill>
              </a:rPr>
              <a:t>příznivé ovlivnění imunity</a:t>
            </a:r>
          </a:p>
          <a:p>
            <a:pPr>
              <a:buSzPct val="70000"/>
              <a:buBlip>
                <a:blip r:embed="rId3"/>
              </a:buBlip>
            </a:pPr>
            <a:r>
              <a:rPr lang="cs-CZ" sz="2900" dirty="0">
                <a:solidFill>
                  <a:schemeClr val="bg2">
                    <a:lumMod val="10000"/>
                  </a:schemeClr>
                </a:solidFill>
              </a:rPr>
              <a:t>zdroje v potravinách</a:t>
            </a:r>
          </a:p>
          <a:p>
            <a:pPr lvl="1">
              <a:buClr>
                <a:srgbClr val="3A7214"/>
              </a:buClr>
              <a:buSzPct val="70000"/>
              <a:buFont typeface="Wingdings 2" pitchFamily="18" charset="2"/>
              <a:buChar char="P"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  <a:ea typeface="Lucida Sans Unicode"/>
                <a:cs typeface="Tahoma"/>
              </a:rPr>
              <a:t>rybí olej, tučné ryby</a:t>
            </a:r>
          </a:p>
          <a:p>
            <a:pPr lvl="1">
              <a:buClr>
                <a:srgbClr val="3A7214"/>
              </a:buClr>
              <a:buSzPct val="70000"/>
              <a:buFont typeface="Wingdings 2" pitchFamily="18" charset="2"/>
              <a:buChar char="P"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  <a:ea typeface="Lucida Sans Unicode"/>
                <a:cs typeface="Tahoma"/>
              </a:rPr>
              <a:t>rostlinné oleje, rostlinné margaríny</a:t>
            </a:r>
          </a:p>
          <a:p>
            <a:pPr lvl="1">
              <a:buClr>
                <a:srgbClr val="3A7214"/>
              </a:buClr>
              <a:buSzPct val="70000"/>
              <a:buFont typeface="Wingdings 2" pitchFamily="18" charset="2"/>
              <a:buChar char="P"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  <a:ea typeface="Lucida Sans Unicode"/>
                <a:cs typeface="Tahoma"/>
              </a:rPr>
              <a:t>vlašské ořechy…</a:t>
            </a:r>
            <a:endParaRPr lang="cs-CZ" altLang="sk-SK" dirty="0"/>
          </a:p>
        </p:txBody>
      </p:sp>
      <p:pic>
        <p:nvPicPr>
          <p:cNvPr id="5" name="obrázek 6">
            <a:extLst>
              <a:ext uri="{FF2B5EF4-FFF2-40B4-BE49-F238E27FC236}">
                <a16:creationId xmlns:a16="http://schemas.microsoft.com/office/drawing/2014/main" id="{7C0990A9-8153-4D3A-9DFF-481BC000E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2" y="3905538"/>
            <a:ext cx="3213859" cy="271275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7212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>
            <a:extLst>
              <a:ext uri="{FF2B5EF4-FFF2-40B4-BE49-F238E27FC236}">
                <a16:creationId xmlns:a16="http://schemas.microsoft.com/office/drawing/2014/main" id="{97F4F468-92D4-4C5C-918C-DDD52B70C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b="1"/>
              <a:t>POLYNENASYCENÉ MK</a:t>
            </a:r>
          </a:p>
        </p:txBody>
      </p:sp>
      <p:sp>
        <p:nvSpPr>
          <p:cNvPr id="58371" name="Zástupný symbol pro obsah 2">
            <a:extLst>
              <a:ext uri="{FF2B5EF4-FFF2-40B4-BE49-F238E27FC236}">
                <a16:creationId xmlns:a16="http://schemas.microsoft.com/office/drawing/2014/main" id="{D1B038E0-BECB-46AF-AC9C-CD72A8585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2089"/>
            <a:ext cx="10979426" cy="5141705"/>
          </a:xfrm>
        </p:spPr>
        <p:txBody>
          <a:bodyPr/>
          <a:lstStyle/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cs-CZ" altLang="sk-SK" sz="2400" b="1" dirty="0"/>
              <a:t>Kyselina linolová </a:t>
            </a:r>
            <a:r>
              <a:rPr lang="cs-CZ" altLang="sk-SK" sz="2400" dirty="0"/>
              <a:t>přispívá k udržení normální hladiny cholesterolu v krvi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cs-CZ" altLang="sk-SK" sz="2400" b="1" dirty="0"/>
              <a:t>Kyselina </a:t>
            </a:r>
            <a:r>
              <a:rPr lang="el-GR" altLang="sk-SK" sz="2400" b="1" dirty="0"/>
              <a:t>α</a:t>
            </a:r>
            <a:r>
              <a:rPr lang="cs-CZ" altLang="sk-SK" sz="2400" b="1" dirty="0"/>
              <a:t>-linolenová </a:t>
            </a:r>
            <a:r>
              <a:rPr lang="cs-CZ" altLang="sk-SK" sz="2400" dirty="0"/>
              <a:t>přispívá k udržení normální hladiny cholesterolu v krvi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cs-CZ" altLang="sk-SK" sz="2400" b="1" dirty="0"/>
              <a:t>DHA</a:t>
            </a:r>
            <a:r>
              <a:rPr lang="cs-CZ" altLang="sk-SK" sz="2400" dirty="0"/>
              <a:t> přispívá k udržení normální činnosti mozku a normálního stavu zraku, k udržení normální hladiny triglyceridů v krvi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cs-CZ" altLang="sk-SK" sz="2400" b="1" dirty="0"/>
              <a:t>EPA/DHA</a:t>
            </a:r>
            <a:r>
              <a:rPr lang="cs-CZ" altLang="sk-SK" sz="2400" i="1" dirty="0"/>
              <a:t> </a:t>
            </a:r>
            <a:r>
              <a:rPr lang="cs-CZ" altLang="sk-SK" sz="2400" dirty="0"/>
              <a:t>přispívají k normální činnosti srdce, přispívají k udržení normálního krevního tlaku, k udržení normální</a:t>
            </a:r>
            <a:r>
              <a:rPr lang="cs-CZ" altLang="sk-SK" dirty="0"/>
              <a:t> </a:t>
            </a:r>
            <a:r>
              <a:rPr lang="cs-CZ" altLang="sk-SK" sz="2400" dirty="0"/>
              <a:t>hladiny TAG v krvi</a:t>
            </a:r>
            <a:endParaRPr lang="cs-CZ" altLang="sk-SK" sz="2000" dirty="0"/>
          </a:p>
          <a:p>
            <a:endParaRPr lang="cs-CZ" altLang="sk-SK" dirty="0"/>
          </a:p>
        </p:txBody>
      </p:sp>
      <p:pic>
        <p:nvPicPr>
          <p:cNvPr id="58372" name="obrázek 6">
            <a:extLst>
              <a:ext uri="{FF2B5EF4-FFF2-40B4-BE49-F238E27FC236}">
                <a16:creationId xmlns:a16="http://schemas.microsoft.com/office/drawing/2014/main" id="{6E8EB4FE-239C-4CC7-88CD-D7E001F69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2" y="3905538"/>
            <a:ext cx="3213859" cy="271275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1226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05034CA-F87A-45DF-A44D-3F20AAB463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VITAMIN A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605C78FA-3AA9-4ACE-8AC0-1B3C6563D7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SzPct val="70000"/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cs-CZ" altLang="cs-CZ" sz="2400" dirty="0">
                <a:solidFill>
                  <a:srgbClr val="1B1810"/>
                </a:solidFill>
              </a:rPr>
              <a:t>Potřeba vitaminu A se s věkem nemění</a:t>
            </a:r>
          </a:p>
          <a:p>
            <a:pPr eaLnBrk="1" hangingPunct="1">
              <a:lnSpc>
                <a:spcPct val="150000"/>
              </a:lnSpc>
              <a:buSzPct val="70000"/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cs-CZ" altLang="cs-CZ" sz="2400" dirty="0">
                <a:solidFill>
                  <a:srgbClr val="1B1810"/>
                </a:solidFill>
              </a:rPr>
              <a:t>Může se zvyšovat retence vitaminu v těle</a:t>
            </a:r>
          </a:p>
          <a:p>
            <a:pPr lvl="1" eaLnBrk="1" hangingPunct="1">
              <a:lnSpc>
                <a:spcPct val="150000"/>
              </a:lnSpc>
              <a:buSzPct val="70000"/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cs-CZ" altLang="cs-CZ" sz="2000" dirty="0">
                <a:solidFill>
                  <a:srgbClr val="1B1810"/>
                </a:solidFill>
              </a:rPr>
              <a:t>pravděpodobně díky poklesu odstraňování z periferie</a:t>
            </a:r>
          </a:p>
          <a:p>
            <a:pPr lvl="1" eaLnBrk="1" hangingPunct="1">
              <a:lnSpc>
                <a:spcPct val="150000"/>
              </a:lnSpc>
              <a:buSzPct val="70000"/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cs-CZ" altLang="cs-CZ" sz="2000" dirty="0">
                <a:solidFill>
                  <a:srgbClr val="1B1810"/>
                </a:solidFill>
              </a:rPr>
              <a:t>u osob konzumujících nadbytek vitaminu A ze suplement a fortifikovaných potravin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Zvýšené </a:t>
            </a:r>
            <a:r>
              <a:rPr lang="cs-CZ" altLang="cs-CZ" sz="2400" dirty="0">
                <a:solidFill>
                  <a:srgbClr val="1B1810"/>
                </a:solidFill>
              </a:rPr>
              <a:t>hodnoty vitaminu A jsou spojovány se zvýšeným rizikem </a:t>
            </a:r>
            <a:r>
              <a:rPr lang="cs-CZ" altLang="cs-CZ" sz="2400" dirty="0" err="1">
                <a:solidFill>
                  <a:srgbClr val="1B1810"/>
                </a:solidFill>
              </a:rPr>
              <a:t>osteoporotických</a:t>
            </a:r>
            <a:r>
              <a:rPr lang="cs-CZ" altLang="cs-CZ" sz="2400" dirty="0">
                <a:solidFill>
                  <a:srgbClr val="1B1810"/>
                </a:solidFill>
              </a:rPr>
              <a:t> zlomenin u žen i mužů + </a:t>
            </a:r>
            <a:r>
              <a:rPr lang="cs-CZ" altLang="cs-CZ" sz="2400" dirty="0" err="1">
                <a:solidFill>
                  <a:srgbClr val="1B1810"/>
                </a:solidFill>
              </a:rPr>
              <a:t>hepatotoxicita</a:t>
            </a:r>
            <a:r>
              <a:rPr lang="cs-CZ" altLang="cs-CZ" sz="2400" dirty="0">
                <a:solidFill>
                  <a:srgbClr val="1B1810"/>
                </a:solidFill>
              </a:rPr>
              <a:t>  a </a:t>
            </a:r>
            <a:r>
              <a:rPr lang="cs-CZ" altLang="cs-CZ" sz="2400" dirty="0" err="1">
                <a:solidFill>
                  <a:srgbClr val="1B1810"/>
                </a:solidFill>
              </a:rPr>
              <a:t>neurotoxicita</a:t>
            </a:r>
            <a:endParaRPr lang="cs-CZ" altLang="cs-CZ" sz="2400" dirty="0">
              <a:solidFill>
                <a:srgbClr val="1B1810"/>
              </a:solidFill>
            </a:endParaRP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solidFill>
                  <a:srgbClr val="1B1810"/>
                </a:solidFill>
              </a:rPr>
              <a:t>DDD ≥ 65 let 1 mg ekvivalentu RE (m), </a:t>
            </a:r>
          </a:p>
          <a:p>
            <a:pPr marL="0" indent="0">
              <a:buNone/>
              <a:defRPr/>
            </a:pPr>
            <a:r>
              <a:rPr lang="cs-CZ" altLang="cs-CZ" sz="2400" dirty="0">
                <a:solidFill>
                  <a:srgbClr val="1B1810"/>
                </a:solidFill>
              </a:rPr>
              <a:t>                        0,8 mg ekvivalentu RE (ž)</a:t>
            </a:r>
          </a:p>
        </p:txBody>
      </p:sp>
      <p:pic>
        <p:nvPicPr>
          <p:cNvPr id="27650" name="Picture 2" descr="http://t2.gstatic.com/images?q=tbn:ANd9GcTmZxxZ2MmJuoLRuOT4NglRRunNrjmNQ1N41RRKVnklg_uG5EHN6w">
            <a:extLst>
              <a:ext uri="{FF2B5EF4-FFF2-40B4-BE49-F238E27FC236}">
                <a16:creationId xmlns:a16="http://schemas.microsoft.com/office/drawing/2014/main" id="{A463AFF3-6375-4BC1-AD2A-B4F788ABE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4977" y="365125"/>
            <a:ext cx="2540428" cy="23449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5717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C6A2225-94AF-4BC4-98F4-77746E7B10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648F5915-2CE1-4F74-88C5-D4366893D2D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VÃ½sledok vyhÄ¾adÃ¡vania obrÃ¡zkov pre dopyt vÃ½Å¾iva seniorov">
            <a:extLst>
              <a:ext uri="{FF2B5EF4-FFF2-40B4-BE49-F238E27FC236}">
                <a16:creationId xmlns:a16="http://schemas.microsoft.com/office/drawing/2014/main" id="{F096121A-1E6D-46A8-BF89-B75084F647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5" r="15020"/>
          <a:stretch/>
        </p:blipFill>
        <p:spPr bwMode="auto"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4C32C40-A1F6-4544-B77A-8E3D4858A245}"/>
              </a:ext>
            </a:extLst>
          </p:cNvPr>
          <p:cNvPicPr/>
          <p:nvPr/>
        </p:nvPicPr>
        <p:blipFill rotWithShape="1">
          <a:blip r:embed="rId4" cstate="print"/>
          <a:srcRect r="731" b="4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solidFill>
            <a:srgbClr val="FFFFFF"/>
          </a:solidFill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72282DB5-6CD8-4770-BB67-EEA9F4DA6B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5542" y="535395"/>
            <a:ext cx="6387102" cy="118871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1" dirty="0"/>
              <a:t>VÝŽIVA SENIORŮ - úvod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C704E7F-0601-4A4B-B789-54EDAEDF70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5542" y="1591056"/>
            <a:ext cx="7606938" cy="4572000"/>
          </a:xfrm>
        </p:spPr>
        <p:txBody>
          <a:bodyPr anchor="t">
            <a:noAutofit/>
          </a:bodyPr>
          <a:lstStyle/>
          <a:p>
            <a:pPr>
              <a:buSzPct val="70000"/>
              <a:buNone/>
            </a:pPr>
            <a:r>
              <a:rPr 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>
              <a:buClr>
                <a:srgbClr val="FFC000"/>
              </a:buClr>
              <a:buSzPct val="100000"/>
              <a:buFont typeface="Wingdings" pitchFamily="2" charset="2"/>
              <a:buChar char="§"/>
            </a:pPr>
            <a:r>
              <a:rPr 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České republice osoby starší nad 65 let </a:t>
            </a:r>
            <a:br>
              <a:rPr 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tvoří přibližně 18 % populace.</a:t>
            </a:r>
          </a:p>
          <a:p>
            <a:pPr>
              <a:buClr>
                <a:srgbClr val="FFC000"/>
              </a:buClr>
              <a:buSzPct val="100000"/>
              <a:buFont typeface="Wingdings" pitchFamily="2" charset="2"/>
              <a:buChar char="§"/>
            </a:pPr>
            <a:endParaRPr lang="cs-CZ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C000"/>
              </a:buClr>
              <a:buSzPct val="100000"/>
              <a:buFont typeface="Wingdings" pitchFamily="2" charset="2"/>
              <a:buChar char="§"/>
            </a:pPr>
            <a:r>
              <a:rPr 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Podíl samostatně žijících žen je 27 %, mužů 7%. </a:t>
            </a:r>
          </a:p>
          <a:p>
            <a:pPr>
              <a:buClr>
                <a:srgbClr val="FFC000"/>
              </a:buClr>
              <a:buSzPct val="100000"/>
              <a:buFont typeface="Wingdings" pitchFamily="2" charset="2"/>
              <a:buChar char="§"/>
            </a:pPr>
            <a:endParaRPr lang="cs-CZ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C000"/>
              </a:buClr>
              <a:buSzPct val="100000"/>
              <a:buFont typeface="Wingdings" pitchFamily="2" charset="2"/>
              <a:buChar char="§"/>
            </a:pPr>
            <a:r>
              <a:rPr 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domovech důchodců a penzionech žije zhruba 50 tisíc seniorů, přičemž cca 80 000 žadatelů zůstává každoročně neuspokojeno. </a:t>
            </a:r>
          </a:p>
          <a:p>
            <a:pPr>
              <a:buClr>
                <a:srgbClr val="FFC000"/>
              </a:buClr>
              <a:buSzPct val="100000"/>
              <a:buFont typeface="Wingdings" pitchFamily="2" charset="2"/>
              <a:buChar char="§"/>
            </a:pPr>
            <a:endParaRPr lang="cs-CZ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C000"/>
              </a:buClr>
              <a:buSzPct val="100000"/>
              <a:buFont typeface="Wingdings" pitchFamily="2" charset="2"/>
              <a:buChar char="§"/>
            </a:pPr>
            <a:r>
              <a:rPr 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Péče o seniory závislé na pomoci druhých je v 80% zajišťována rodinou.</a:t>
            </a:r>
          </a:p>
          <a:p>
            <a:pPr>
              <a:buSzPct val="70000"/>
              <a:buBlip>
                <a:blip r:embed="rId5">
                  <a:extLst/>
                </a:blip>
              </a:buBlip>
            </a:pPr>
            <a:endParaRPr lang="cs-CZ" sz="2200" dirty="0"/>
          </a:p>
          <a:p>
            <a:pPr eaLnBrk="1" hangingPunct="1"/>
            <a:endParaRPr lang="cs-CZ" altLang="cs-CZ" sz="2200" dirty="0"/>
          </a:p>
        </p:txBody>
      </p:sp>
    </p:spTree>
    <p:extLst>
      <p:ext uri="{BB962C8B-B14F-4D97-AF65-F5344CB8AC3E}">
        <p14:creationId xmlns:p14="http://schemas.microsoft.com/office/powerpoint/2010/main" val="1974256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2A92A42B-F661-4E42-A13F-16F0E21C80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VITAMIN D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50583C9-8463-47C5-AC1F-DEB9291A9E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8687" y="1339573"/>
            <a:ext cx="10886440" cy="551842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400" dirty="0">
                <a:solidFill>
                  <a:srgbClr val="1B1810"/>
                </a:solidFill>
              </a:rPr>
              <a:t>Reguluje metabolizmus Ca a P</a:t>
            </a:r>
          </a:p>
          <a:p>
            <a:pPr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400" dirty="0">
                <a:solidFill>
                  <a:srgbClr val="1B1810"/>
                </a:solidFill>
              </a:rPr>
              <a:t>Vysoce rizikový u seniorů </a:t>
            </a:r>
            <a:r>
              <a:rPr lang="cs-CZ" altLang="cs-CZ" sz="2400" dirty="0">
                <a:solidFill>
                  <a:srgbClr val="1B1810"/>
                </a:solidFill>
                <a:sym typeface="Wingdings 3" panose="05040102010807070707" pitchFamily="18" charset="2"/>
              </a:rPr>
              <a:t> </a:t>
            </a:r>
            <a:r>
              <a:rPr lang="cs-CZ" altLang="cs-CZ" sz="2400" dirty="0">
                <a:solidFill>
                  <a:srgbClr val="1B1810"/>
                </a:solidFill>
              </a:rPr>
              <a:t>zvýšená potřeba vitaminu D</a:t>
            </a:r>
          </a:p>
          <a:p>
            <a:pPr lvl="1"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200" dirty="0">
                <a:solidFill>
                  <a:srgbClr val="1B1810"/>
                </a:solidFill>
              </a:rPr>
              <a:t>významný pokles endogenní syntézy v kůži</a:t>
            </a:r>
          </a:p>
          <a:p>
            <a:pPr lvl="1"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200" dirty="0">
                <a:solidFill>
                  <a:srgbClr val="1B1810"/>
                </a:solidFill>
              </a:rPr>
              <a:t>snížená resorpce podmíněná postupujícím věkem</a:t>
            </a:r>
          </a:p>
          <a:p>
            <a:pPr lvl="1"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200" dirty="0">
                <a:solidFill>
                  <a:srgbClr val="1B1810"/>
                </a:solidFill>
              </a:rPr>
              <a:t>omezený pohyb venku na slunci </a:t>
            </a:r>
            <a:r>
              <a:rPr lang="cs-CZ" altLang="cs-CZ" sz="2200" dirty="0">
                <a:solidFill>
                  <a:srgbClr val="1B1810"/>
                </a:solidFill>
                <a:sym typeface="Wingdings 3" panose="05040102010807070707" pitchFamily="18" charset="2"/>
              </a:rPr>
              <a:t> snížená expozice UV záření</a:t>
            </a:r>
          </a:p>
          <a:p>
            <a:pPr lvl="1"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200" dirty="0">
                <a:solidFill>
                  <a:srgbClr val="1B1810"/>
                </a:solidFill>
              </a:rPr>
              <a:t>snížená přeměna cholekalciferolu na účinné metabolity může být při těžkých onemocněních jater a renální insuficienci</a:t>
            </a:r>
          </a:p>
          <a:p>
            <a:pPr lvl="2" eaLnBrk="1" hangingPunct="1">
              <a:lnSpc>
                <a:spcPct val="80000"/>
              </a:lnSpc>
              <a:buClr>
                <a:srgbClr val="3A7214"/>
              </a:buClr>
              <a:buSzPct val="70000"/>
              <a:buFont typeface="Wingdings 2" panose="05020102010507070707" pitchFamily="18" charset="2"/>
              <a:buChar char="P"/>
            </a:pPr>
            <a:endParaRPr lang="cs-CZ" altLang="cs-CZ" sz="800" dirty="0">
              <a:solidFill>
                <a:srgbClr val="1B1810"/>
              </a:solidFill>
            </a:endParaRPr>
          </a:p>
          <a:p>
            <a:pPr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400" dirty="0">
                <a:solidFill>
                  <a:srgbClr val="1B1810"/>
                </a:solidFill>
              </a:rPr>
              <a:t>Při nedostatku se objevuje</a:t>
            </a:r>
          </a:p>
          <a:p>
            <a:pPr lvl="1"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200" dirty="0">
                <a:solidFill>
                  <a:srgbClr val="1B1810"/>
                </a:solidFill>
              </a:rPr>
              <a:t>svalová slabost a funkční poškození</a:t>
            </a:r>
          </a:p>
          <a:p>
            <a:pPr lvl="1"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200" dirty="0">
                <a:solidFill>
                  <a:srgbClr val="1B1810"/>
                </a:solidFill>
              </a:rPr>
              <a:t>zvýšené riziko pádů a zlomenin</a:t>
            </a:r>
            <a:endParaRPr lang="cs-CZ" altLang="cs-CZ" sz="800" dirty="0">
              <a:solidFill>
                <a:srgbClr val="1B1810"/>
              </a:solidFill>
            </a:endParaRPr>
          </a:p>
          <a:p>
            <a:pPr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400" dirty="0">
                <a:solidFill>
                  <a:srgbClr val="1B1810"/>
                </a:solidFill>
              </a:rPr>
              <a:t>Doporučený příjem ≥ 65 let 10 </a:t>
            </a:r>
            <a:r>
              <a:rPr lang="el-GR" altLang="cs-CZ" sz="2400" dirty="0">
                <a:solidFill>
                  <a:srgbClr val="1B1810"/>
                </a:solidFill>
                <a:latin typeface="Calibri" panose="020F0502020204030204" pitchFamily="34" charset="0"/>
              </a:rPr>
              <a:t>μ</a:t>
            </a:r>
            <a:r>
              <a:rPr lang="cs-CZ" altLang="cs-CZ" sz="2400" dirty="0">
                <a:solidFill>
                  <a:srgbClr val="1B1810"/>
                </a:solidFill>
              </a:rPr>
              <a:t>g/den </a:t>
            </a:r>
            <a:br>
              <a:rPr lang="cs-CZ" altLang="cs-CZ" sz="2400" dirty="0">
                <a:solidFill>
                  <a:srgbClr val="1B1810"/>
                </a:solidFill>
              </a:rPr>
            </a:br>
            <a:r>
              <a:rPr lang="cs-CZ" altLang="cs-CZ" sz="2400" dirty="0">
                <a:solidFill>
                  <a:srgbClr val="1B1810"/>
                </a:solidFill>
              </a:rPr>
              <a:t>		         ≥ 70 let 15 </a:t>
            </a:r>
            <a:r>
              <a:rPr lang="el-GR" altLang="cs-CZ" sz="2400" dirty="0">
                <a:solidFill>
                  <a:srgbClr val="1B1810"/>
                </a:solidFill>
                <a:latin typeface="Calibri" panose="020F0502020204030204" pitchFamily="34" charset="0"/>
              </a:rPr>
              <a:t>μ</a:t>
            </a:r>
            <a:r>
              <a:rPr lang="cs-CZ" altLang="cs-CZ" sz="2400" dirty="0">
                <a:solidFill>
                  <a:srgbClr val="1B1810"/>
                </a:solidFill>
              </a:rPr>
              <a:t>g/den </a:t>
            </a:r>
            <a:br>
              <a:rPr lang="cs-CZ" altLang="cs-CZ" sz="2400" dirty="0">
                <a:solidFill>
                  <a:srgbClr val="1B1810"/>
                </a:solidFill>
              </a:rPr>
            </a:br>
            <a:r>
              <a:rPr lang="cs-CZ" altLang="cs-CZ" sz="2400" dirty="0">
                <a:solidFill>
                  <a:srgbClr val="1B1810"/>
                </a:solidFill>
              </a:rPr>
              <a:t>		        (x dospělá populace 5 </a:t>
            </a:r>
            <a:r>
              <a:rPr lang="el-GR" altLang="cs-CZ" sz="2400" dirty="0">
                <a:solidFill>
                  <a:srgbClr val="1B1810"/>
                </a:solidFill>
                <a:latin typeface="Calibri" panose="020F0502020204030204" pitchFamily="34" charset="0"/>
              </a:rPr>
              <a:t>μ</a:t>
            </a:r>
            <a:r>
              <a:rPr lang="cs-CZ" altLang="cs-CZ" sz="2400" dirty="0">
                <a:solidFill>
                  <a:srgbClr val="1B1810"/>
                </a:solidFill>
              </a:rPr>
              <a:t>g/den)  - </a:t>
            </a:r>
            <a:r>
              <a:rPr lang="cs-CZ" altLang="cs-CZ" sz="2400" dirty="0">
                <a:solidFill>
                  <a:srgbClr val="0033CC"/>
                </a:solidFill>
              </a:rPr>
              <a:t>Dříve</a:t>
            </a:r>
          </a:p>
          <a:p>
            <a:pPr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400" b="1" u="sng" dirty="0">
                <a:solidFill>
                  <a:srgbClr val="0033CC"/>
                </a:solidFill>
              </a:rPr>
              <a:t>Dnes</a:t>
            </a:r>
            <a:r>
              <a:rPr lang="cs-CZ" altLang="cs-CZ" sz="2400" dirty="0">
                <a:solidFill>
                  <a:srgbClr val="1B1810"/>
                </a:solidFill>
              </a:rPr>
              <a:t> 20 </a:t>
            </a:r>
            <a:r>
              <a:rPr lang="el-GR" altLang="cs-CZ" sz="2400" dirty="0">
                <a:solidFill>
                  <a:srgbClr val="1B1810"/>
                </a:solidFill>
                <a:latin typeface="Calibri" panose="020F0502020204030204" pitchFamily="34" charset="0"/>
              </a:rPr>
              <a:t>μ</a:t>
            </a:r>
            <a:r>
              <a:rPr lang="cs-CZ" altLang="cs-CZ" sz="2400" dirty="0">
                <a:solidFill>
                  <a:srgbClr val="1B1810"/>
                </a:solidFill>
              </a:rPr>
              <a:t>g/den - pro dospělé i seniory stejně</a:t>
            </a:r>
          </a:p>
          <a:p>
            <a:pPr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400" dirty="0">
                <a:solidFill>
                  <a:srgbClr val="1B1810"/>
                </a:solidFill>
              </a:rPr>
              <a:t>Zdroje vitaminu D:</a:t>
            </a:r>
          </a:p>
          <a:p>
            <a:pPr lvl="1"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200" dirty="0">
                <a:solidFill>
                  <a:srgbClr val="1B1810"/>
                </a:solidFill>
              </a:rPr>
              <a:t>sluneční záření</a:t>
            </a:r>
          </a:p>
          <a:p>
            <a:pPr lvl="1"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200" dirty="0">
                <a:solidFill>
                  <a:srgbClr val="1B1810"/>
                </a:solidFill>
              </a:rPr>
              <a:t>rybí tuk, tučné ryby, játra, vaječný žloutek, margaríny (obohacené vitaminem D), další fortifikované potraviny</a:t>
            </a:r>
          </a:p>
          <a:p>
            <a:pPr eaLnBrk="1" hangingPunct="1">
              <a:lnSpc>
                <a:spcPct val="80000"/>
              </a:lnSpc>
            </a:pPr>
            <a:endParaRPr lang="cs-CZ" altLang="cs-CZ" dirty="0"/>
          </a:p>
        </p:txBody>
      </p:sp>
      <p:pic>
        <p:nvPicPr>
          <p:cNvPr id="2050" name="Picture 2" descr="VÃ½sledok vyhÄ¾adÃ¡vania obrÃ¡zkov pre dopyt vitamin d">
            <a:extLst>
              <a:ext uri="{FF2B5EF4-FFF2-40B4-BE49-F238E27FC236}">
                <a16:creationId xmlns:a16="http://schemas.microsoft.com/office/drawing/2014/main" id="{954C6EDE-F579-4954-8B6D-2EBA8D047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458" y="136208"/>
            <a:ext cx="2514683" cy="231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45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9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6753252F-4873-4F63-801D-CC719279A7D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9D8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VÃ½sledok vyhÄ¾adÃ¡vania obrÃ¡zkov pre dopyt metabolizmus vitaminu d">
            <a:extLst>
              <a:ext uri="{FF2B5EF4-FFF2-40B4-BE49-F238E27FC236}">
                <a16:creationId xmlns:a16="http://schemas.microsoft.com/office/drawing/2014/main" id="{1081C96F-5F48-48E3-8091-ED2E693965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0" t="1781" r="640" b="3117"/>
          <a:stretch/>
        </p:blipFill>
        <p:spPr bwMode="auto">
          <a:xfrm>
            <a:off x="3471892" y="174120"/>
            <a:ext cx="8222268" cy="650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2" name="Rectangle 2">
            <a:extLst>
              <a:ext uri="{FF2B5EF4-FFF2-40B4-BE49-F238E27FC236}">
                <a16:creationId xmlns:a16="http://schemas.microsoft.com/office/drawing/2014/main" id="{A46AE9EA-6330-4F3B-96C1-033165B82F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cs-CZ" sz="2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Vitamin D - metabolismus</a:t>
            </a:r>
          </a:p>
        </p:txBody>
      </p:sp>
    </p:spTree>
    <p:extLst>
      <p:ext uri="{BB962C8B-B14F-4D97-AF65-F5344CB8AC3E}">
        <p14:creationId xmlns:p14="http://schemas.microsoft.com/office/powerpoint/2010/main" val="95631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>
            <a:extLst>
              <a:ext uri="{FF2B5EF4-FFF2-40B4-BE49-F238E27FC236}">
                <a16:creationId xmlns:a16="http://schemas.microsoft.com/office/drawing/2014/main" id="{94ED5A3B-5303-4EFB-94C1-647BDF1D9ECA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6263" y="0"/>
            <a:ext cx="4249738" cy="3398838"/>
          </a:xfrm>
          <a:noFill/>
        </p:spPr>
      </p:pic>
      <p:pic>
        <p:nvPicPr>
          <p:cNvPr id="41987" name="Picture 5">
            <a:extLst>
              <a:ext uri="{FF2B5EF4-FFF2-40B4-BE49-F238E27FC236}">
                <a16:creationId xmlns:a16="http://schemas.microsoft.com/office/drawing/2014/main" id="{A619E5E8-928B-44DC-B44E-61568118F14F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826" y="3400426"/>
            <a:ext cx="4321175" cy="3457575"/>
          </a:xfrm>
          <a:noFill/>
        </p:spPr>
      </p:pic>
      <p:pic>
        <p:nvPicPr>
          <p:cNvPr id="41988" name="Picture 6">
            <a:extLst>
              <a:ext uri="{FF2B5EF4-FFF2-40B4-BE49-F238E27FC236}">
                <a16:creationId xmlns:a16="http://schemas.microsoft.com/office/drawing/2014/main" id="{642196FE-5740-4E8C-92FB-950A9BF31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1"/>
            <a:ext cx="3608388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989" name="Picture 7">
            <a:extLst>
              <a:ext uri="{FF2B5EF4-FFF2-40B4-BE49-F238E27FC236}">
                <a16:creationId xmlns:a16="http://schemas.microsoft.com/office/drawing/2014/main" id="{5B24ED90-7BB0-4DBC-8A32-B6CDFD3C5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3949700"/>
            <a:ext cx="3635375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448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ADE4BE2B-6E06-4CE7-AC5E-B369721168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4840" y="164781"/>
            <a:ext cx="10515600" cy="1325563"/>
          </a:xfrm>
        </p:spPr>
        <p:txBody>
          <a:bodyPr/>
          <a:lstStyle/>
          <a:p>
            <a:pPr eaLnBrk="1" hangingPunct="1"/>
            <a:r>
              <a:rPr lang="cs-CZ" altLang="cs-CZ" b="1" dirty="0"/>
              <a:t>VITAMIN C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47834787-EA4E-4DC0-8396-98690CEEF8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4840" y="1490344"/>
            <a:ext cx="10515600" cy="489013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400" dirty="0">
                <a:solidFill>
                  <a:srgbClr val="1B1810"/>
                </a:solidFill>
              </a:rPr>
              <a:t>u seniorů je častý nízký příjem syrové zeleniny a ovoce</a:t>
            </a:r>
          </a:p>
          <a:p>
            <a:pPr marL="0" indent="0" eaLnBrk="1" hangingPunct="1">
              <a:buSzPct val="70000"/>
              <a:buNone/>
            </a:pPr>
            <a:r>
              <a:rPr lang="cs-CZ" altLang="cs-CZ" sz="2400" dirty="0">
                <a:solidFill>
                  <a:srgbClr val="1B1810"/>
                </a:solidFill>
              </a:rPr>
              <a:t>  (problémy s kousáním)</a:t>
            </a:r>
          </a:p>
          <a:p>
            <a:pPr eaLnBrk="1" hangingPunct="1">
              <a:buSzPct val="70000"/>
              <a:buFont typeface="Wingdings" panose="05000000000000000000" pitchFamily="2" charset="2"/>
              <a:buBlip>
                <a:blip r:embed="rId2"/>
              </a:buBlip>
            </a:pPr>
            <a:endParaRPr lang="cs-CZ" altLang="cs-CZ" sz="900" dirty="0">
              <a:solidFill>
                <a:srgbClr val="1B1810"/>
              </a:solidFill>
            </a:endParaRPr>
          </a:p>
          <a:p>
            <a:pPr eaLnBrk="1" hangingPunct="1"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400" dirty="0">
                <a:solidFill>
                  <a:srgbClr val="1B1810"/>
                </a:solidFill>
              </a:rPr>
              <a:t>vyšší potřeba díky zvýšené nemocnosti</a:t>
            </a:r>
          </a:p>
          <a:p>
            <a:pPr eaLnBrk="1" hangingPunct="1">
              <a:buSzPct val="70000"/>
              <a:buFont typeface="Wingdings" panose="05000000000000000000" pitchFamily="2" charset="2"/>
              <a:buBlip>
                <a:blip r:embed="rId2"/>
              </a:buBlip>
            </a:pPr>
            <a:endParaRPr lang="cs-CZ" altLang="cs-CZ" sz="900" dirty="0">
              <a:solidFill>
                <a:srgbClr val="1B1810"/>
              </a:solidFill>
            </a:endParaRPr>
          </a:p>
          <a:p>
            <a:pPr eaLnBrk="1" hangingPunct="1"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400" dirty="0">
                <a:solidFill>
                  <a:srgbClr val="1B1810"/>
                </a:solidFill>
              </a:rPr>
              <a:t>doporučená denní dávka ≥ 65 let 100 mg</a:t>
            </a:r>
          </a:p>
          <a:p>
            <a:pPr eaLnBrk="1" hangingPunct="1">
              <a:buSzPct val="70000"/>
              <a:buFont typeface="Wingdings" panose="05000000000000000000" pitchFamily="2" charset="2"/>
              <a:buBlip>
                <a:blip r:embed="rId2"/>
              </a:buBlip>
            </a:pPr>
            <a:endParaRPr lang="cs-CZ" altLang="cs-CZ" sz="900" dirty="0">
              <a:solidFill>
                <a:srgbClr val="1B1810"/>
              </a:solidFill>
            </a:endParaRPr>
          </a:p>
          <a:p>
            <a:pPr eaLnBrk="1" hangingPunct="1"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400" dirty="0">
                <a:solidFill>
                  <a:srgbClr val="1B1810"/>
                </a:solidFill>
              </a:rPr>
              <a:t>důsledek nedostatku</a:t>
            </a:r>
          </a:p>
          <a:p>
            <a:pPr lvl="1" eaLnBrk="1" hangingPunct="1"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dirty="0">
                <a:solidFill>
                  <a:srgbClr val="1B1810"/>
                </a:solidFill>
              </a:rPr>
              <a:t>zhoršená obranyschopnost organizmu, zvýšená náchylnost k infekcím</a:t>
            </a:r>
          </a:p>
          <a:p>
            <a:pPr lvl="1" eaLnBrk="1" hangingPunct="1"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dirty="0">
                <a:solidFill>
                  <a:srgbClr val="1B1810"/>
                </a:solidFill>
              </a:rPr>
              <a:t>zpomalené hojení ran, bolest v kostech, kloubech a svalech </a:t>
            </a:r>
          </a:p>
          <a:p>
            <a:pPr lvl="1" eaLnBrk="1" hangingPunct="1"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dirty="0">
                <a:solidFill>
                  <a:srgbClr val="1B1810"/>
                </a:solidFill>
              </a:rPr>
              <a:t>únava, slabost</a:t>
            </a:r>
          </a:p>
          <a:p>
            <a:pPr lvl="1" eaLnBrk="1" hangingPunct="1"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dirty="0">
                <a:solidFill>
                  <a:srgbClr val="1B1810"/>
                </a:solidFill>
              </a:rPr>
              <a:t>krvácivé projevy</a:t>
            </a:r>
          </a:p>
          <a:p>
            <a:pPr marL="457200" lvl="1" indent="0" eaLnBrk="1" hangingPunct="1">
              <a:buSzPct val="70000"/>
              <a:buNone/>
            </a:pPr>
            <a:endParaRPr lang="cs-CZ" altLang="cs-CZ" sz="2000" dirty="0">
              <a:solidFill>
                <a:srgbClr val="1B1810"/>
              </a:solidFill>
            </a:endParaRPr>
          </a:p>
          <a:p>
            <a:pPr eaLnBrk="1" hangingPunct="1"/>
            <a:r>
              <a:rPr lang="cs-CZ" altLang="cs-CZ" sz="2400" dirty="0">
                <a:solidFill>
                  <a:srgbClr val="0070C0"/>
                </a:solidFill>
              </a:rPr>
              <a:t>Jak navýšit konzumaci ovoce a zeleniny?</a:t>
            </a:r>
          </a:p>
        </p:txBody>
      </p:sp>
      <p:pic>
        <p:nvPicPr>
          <p:cNvPr id="4100" name="Picture 4" descr="VÃ½sledok vyhÄ¾adÃ¡vania obrÃ¡zkov pre dopyt vitamin c">
            <a:extLst>
              <a:ext uri="{FF2B5EF4-FFF2-40B4-BE49-F238E27FC236}">
                <a16:creationId xmlns:a16="http://schemas.microsoft.com/office/drawing/2014/main" id="{58FD6D5F-89E2-43C3-BB0D-F256E885F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508" y="389255"/>
            <a:ext cx="2439902" cy="234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4475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38BAEAAB-0911-4E4D-BEAB-3F64AAD206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VITAMIN B</a:t>
            </a:r>
            <a:r>
              <a:rPr lang="cs-CZ" altLang="cs-CZ" b="1" baseline="-10000" dirty="0"/>
              <a:t>12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D2E13829-B23A-492C-A7BB-E8578E46D6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06378"/>
            <a:ext cx="10916920" cy="5242291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SzPct val="60000"/>
              <a:buFont typeface="Wingdings" panose="05000000000000000000" pitchFamily="2" charset="2"/>
              <a:buBlip>
                <a:blip r:embed="rId3"/>
              </a:buBlip>
            </a:pPr>
            <a:r>
              <a:rPr lang="cs-CZ" altLang="cs-CZ" dirty="0">
                <a:solidFill>
                  <a:srgbClr val="1B1810"/>
                </a:solidFill>
              </a:rPr>
              <a:t>Riziko nedostatku - </a:t>
            </a:r>
            <a:r>
              <a:rPr lang="cs-CZ" altLang="cs-CZ" sz="2400" dirty="0">
                <a:solidFill>
                  <a:srgbClr val="1B1810"/>
                </a:solidFill>
              </a:rPr>
              <a:t>zhoršená absorpce</a:t>
            </a:r>
            <a:r>
              <a:rPr lang="cs-CZ" altLang="cs-CZ" dirty="0">
                <a:solidFill>
                  <a:srgbClr val="1B1810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anose="05000000000000000000" pitchFamily="2" charset="2"/>
              <a:buBlip>
                <a:blip r:embed="rId3"/>
              </a:buBlip>
            </a:pPr>
            <a:r>
              <a:rPr lang="cs-CZ" altLang="cs-CZ" dirty="0">
                <a:solidFill>
                  <a:srgbClr val="1B1810"/>
                </a:solidFill>
              </a:rPr>
              <a:t>vliv léčiv 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anose="05000000000000000000" pitchFamily="2" charset="2"/>
              <a:buBlip>
                <a:blip r:embed="rId3"/>
              </a:buBlip>
            </a:pPr>
            <a:r>
              <a:rPr lang="cs-CZ" altLang="cs-CZ" dirty="0">
                <a:solidFill>
                  <a:srgbClr val="1B1810"/>
                </a:solidFill>
              </a:rPr>
              <a:t>atrofická gastritida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anose="05000000000000000000" pitchFamily="2" charset="2"/>
              <a:buBlip>
                <a:blip r:embed="rId3"/>
              </a:buBlip>
            </a:pPr>
            <a:r>
              <a:rPr lang="cs-CZ" altLang="cs-CZ" dirty="0">
                <a:solidFill>
                  <a:srgbClr val="1B1810"/>
                </a:solidFill>
              </a:rPr>
              <a:t>klesá tvorba vnitřního faktoru </a:t>
            </a:r>
          </a:p>
          <a:p>
            <a:pPr eaLnBrk="1" hangingPunct="1">
              <a:lnSpc>
                <a:spcPct val="90000"/>
              </a:lnSpc>
              <a:buSzPct val="60000"/>
              <a:buFont typeface="Wingdings" panose="05000000000000000000" pitchFamily="2" charset="2"/>
              <a:buBlip>
                <a:blip r:embed="rId3"/>
              </a:buBlip>
            </a:pPr>
            <a:endParaRPr lang="cs-CZ" altLang="cs-CZ" sz="1000" dirty="0">
              <a:solidFill>
                <a:srgbClr val="1B1810"/>
              </a:solidFill>
            </a:endParaRPr>
          </a:p>
          <a:p>
            <a:pPr eaLnBrk="1" hangingPunct="1">
              <a:lnSpc>
                <a:spcPct val="90000"/>
              </a:lnSpc>
              <a:buSzPct val="60000"/>
              <a:buFont typeface="Wingdings" panose="05000000000000000000" pitchFamily="2" charset="2"/>
              <a:buBlip>
                <a:blip r:embed="rId3"/>
              </a:buBlip>
            </a:pPr>
            <a:r>
              <a:rPr lang="cs-CZ" altLang="cs-CZ" dirty="0">
                <a:solidFill>
                  <a:srgbClr val="1B1810"/>
                </a:solidFill>
              </a:rPr>
              <a:t>Funkce a zdravotní význam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anose="05000000000000000000" pitchFamily="2" charset="2"/>
              <a:buBlip>
                <a:blip r:embed="rId3"/>
              </a:buBlip>
            </a:pPr>
            <a:r>
              <a:rPr lang="cs-CZ" altLang="cs-CZ" dirty="0">
                <a:solidFill>
                  <a:srgbClr val="1B1810"/>
                </a:solidFill>
              </a:rPr>
              <a:t>vliv na vývoj mozkových funkcí, ovlivnění kognitivních funkcí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anose="05000000000000000000" pitchFamily="2" charset="2"/>
              <a:buBlip>
                <a:blip r:embed="rId3"/>
              </a:buBlip>
            </a:pPr>
            <a:r>
              <a:rPr lang="cs-CZ" altLang="cs-CZ" dirty="0">
                <a:solidFill>
                  <a:srgbClr val="1B1810"/>
                </a:solidFill>
              </a:rPr>
              <a:t>snížení rizika vzniku Alzheimery choroby a demence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anose="05000000000000000000" pitchFamily="2" charset="2"/>
              <a:buBlip>
                <a:blip r:embed="rId3"/>
              </a:buBlip>
            </a:pPr>
            <a:r>
              <a:rPr lang="cs-CZ" altLang="cs-CZ" dirty="0">
                <a:solidFill>
                  <a:srgbClr val="1B1810"/>
                </a:solidFill>
              </a:rPr>
              <a:t>tvorba červených krvinek (megaloblastická anémie)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anose="05000000000000000000" pitchFamily="2" charset="2"/>
              <a:buBlip>
                <a:blip r:embed="rId3"/>
              </a:buBlip>
            </a:pPr>
            <a:r>
              <a:rPr lang="cs-CZ" altLang="cs-CZ" dirty="0">
                <a:solidFill>
                  <a:srgbClr val="1B1810"/>
                </a:solidFill>
              </a:rPr>
              <a:t>snížení hladiny </a:t>
            </a:r>
            <a:r>
              <a:rPr lang="cs-CZ" altLang="cs-CZ" dirty="0" err="1">
                <a:solidFill>
                  <a:srgbClr val="1B1810"/>
                </a:solidFill>
              </a:rPr>
              <a:t>homocysteinu</a:t>
            </a:r>
            <a:r>
              <a:rPr lang="cs-CZ" altLang="cs-CZ" dirty="0">
                <a:solidFill>
                  <a:srgbClr val="1B1810"/>
                </a:solidFill>
              </a:rPr>
              <a:t> </a:t>
            </a:r>
            <a:r>
              <a:rPr lang="cs-CZ" altLang="cs-CZ" dirty="0">
                <a:solidFill>
                  <a:srgbClr val="1B1810"/>
                </a:solidFill>
                <a:sym typeface="Wingdings 3" panose="05040102010807070707" pitchFamily="18" charset="2"/>
              </a:rPr>
              <a:t> </a:t>
            </a:r>
            <a:r>
              <a:rPr lang="cs-CZ" altLang="cs-CZ" dirty="0">
                <a:solidFill>
                  <a:srgbClr val="1B1810"/>
                </a:solidFill>
              </a:rPr>
              <a:t>rizikový faktor KVO</a:t>
            </a:r>
          </a:p>
          <a:p>
            <a:pPr eaLnBrk="1" hangingPunct="1">
              <a:lnSpc>
                <a:spcPct val="90000"/>
              </a:lnSpc>
              <a:buSzPct val="60000"/>
              <a:buFont typeface="Wingdings" panose="05000000000000000000" pitchFamily="2" charset="2"/>
              <a:buBlip>
                <a:blip r:embed="rId3"/>
              </a:buBlip>
            </a:pPr>
            <a:endParaRPr lang="cs-CZ" altLang="cs-CZ" sz="1000" dirty="0">
              <a:solidFill>
                <a:srgbClr val="1B1810"/>
              </a:solidFill>
            </a:endParaRPr>
          </a:p>
          <a:p>
            <a:pPr eaLnBrk="1" hangingPunct="1">
              <a:lnSpc>
                <a:spcPct val="90000"/>
              </a:lnSpc>
              <a:buSzPct val="60000"/>
              <a:buFont typeface="Wingdings" panose="05000000000000000000" pitchFamily="2" charset="2"/>
              <a:buBlip>
                <a:blip r:embed="rId3"/>
              </a:buBlip>
            </a:pPr>
            <a:r>
              <a:rPr lang="cs-CZ" altLang="cs-CZ" dirty="0">
                <a:solidFill>
                  <a:srgbClr val="1B1810"/>
                </a:solidFill>
              </a:rPr>
              <a:t>Doporučená denní dávka ≥ 65 let 3</a:t>
            </a:r>
            <a:r>
              <a:rPr lang="el-GR" altLang="cs-CZ" dirty="0">
                <a:solidFill>
                  <a:srgbClr val="1B1810"/>
                </a:solidFill>
                <a:latin typeface="Calibri" panose="020F0502020204030204" pitchFamily="34" charset="0"/>
              </a:rPr>
              <a:t>μ</a:t>
            </a:r>
            <a:r>
              <a:rPr lang="cs-CZ" altLang="cs-CZ" dirty="0">
                <a:solidFill>
                  <a:srgbClr val="1B1810"/>
                </a:solidFill>
              </a:rPr>
              <a:t>g</a:t>
            </a:r>
          </a:p>
          <a:p>
            <a:pPr eaLnBrk="1" hangingPunct="1">
              <a:lnSpc>
                <a:spcPct val="90000"/>
              </a:lnSpc>
              <a:buSzPct val="60000"/>
              <a:buFont typeface="Wingdings" panose="05000000000000000000" pitchFamily="2" charset="2"/>
              <a:buBlip>
                <a:blip r:embed="rId3"/>
              </a:buBlip>
            </a:pPr>
            <a:r>
              <a:rPr lang="cs-CZ" altLang="cs-CZ" dirty="0">
                <a:solidFill>
                  <a:srgbClr val="1B1810"/>
                </a:solidFill>
              </a:rPr>
              <a:t>Zdroje v potravinách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anose="05000000000000000000" pitchFamily="2" charset="2"/>
              <a:buBlip>
                <a:blip r:embed="rId3"/>
              </a:buBlip>
            </a:pPr>
            <a:r>
              <a:rPr lang="cs-CZ" altLang="cs-CZ" dirty="0">
                <a:solidFill>
                  <a:srgbClr val="1B1810"/>
                </a:solidFill>
              </a:rPr>
              <a:t>živočišné produkty – játra, maso, ryby, mléko, mléčné výrobky, vejce</a:t>
            </a:r>
          </a:p>
        </p:txBody>
      </p:sp>
      <p:pic>
        <p:nvPicPr>
          <p:cNvPr id="5124" name="Picture 4" descr="SÃºvisiaci obrÃ¡zok">
            <a:extLst>
              <a:ext uri="{FF2B5EF4-FFF2-40B4-BE49-F238E27FC236}">
                <a16:creationId xmlns:a16="http://schemas.microsoft.com/office/drawing/2014/main" id="{52E8CD30-0FD9-4B42-AC97-DBE8C5806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469" y="365125"/>
            <a:ext cx="3810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46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FF703BE2-551B-42F4-9787-C776B53477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KYSELINA LISTOVÁ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3279C16F-030D-40F8-9CDD-9411723612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dirty="0">
                <a:solidFill>
                  <a:srgbClr val="1B1810"/>
                </a:solidFill>
              </a:rPr>
              <a:t>Projevy nedostatku</a:t>
            </a:r>
          </a:p>
          <a:p>
            <a:pPr lvl="1"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dirty="0">
                <a:solidFill>
                  <a:srgbClr val="1B1810"/>
                </a:solidFill>
              </a:rPr>
              <a:t>poruchy krvetvorby, poruchy sliznice GIT, záněty v dutině ústní, slabost, únava, nechutenství, podrážděnost, </a:t>
            </a:r>
            <a:r>
              <a:rPr lang="cs-CZ" altLang="cs-CZ" dirty="0" err="1">
                <a:solidFill>
                  <a:srgbClr val="1B1810"/>
                </a:solidFill>
              </a:rPr>
              <a:t>hyperhomocysteinemie</a:t>
            </a:r>
            <a:r>
              <a:rPr lang="cs-CZ" altLang="cs-CZ" dirty="0">
                <a:solidFill>
                  <a:srgbClr val="1B1810"/>
                </a:solidFill>
              </a:rPr>
              <a:t> </a:t>
            </a:r>
            <a:r>
              <a:rPr lang="cs-CZ" altLang="cs-CZ" b="1" dirty="0">
                <a:solidFill>
                  <a:srgbClr val="1B18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cs-CZ" altLang="cs-CZ" dirty="0">
                <a:solidFill>
                  <a:srgbClr val="1B1810"/>
                </a:solidFill>
              </a:rPr>
              <a:t> zvýšení rizika kardiálních a ischemických komplikací, poruchy kognitivních funkcí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dirty="0">
              <a:solidFill>
                <a:srgbClr val="1B1810"/>
              </a:solidFill>
            </a:endParaRPr>
          </a:p>
          <a:p>
            <a:pPr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dirty="0">
                <a:solidFill>
                  <a:srgbClr val="1B1810"/>
                </a:solidFill>
              </a:rPr>
              <a:t>Doporučená denní dávka ≥ 65 let 400 </a:t>
            </a:r>
            <a:r>
              <a:rPr lang="el-GR" altLang="cs-CZ" dirty="0">
                <a:solidFill>
                  <a:srgbClr val="1B1810"/>
                </a:solidFill>
                <a:latin typeface="Calibri" panose="020F0502020204030204" pitchFamily="34" charset="0"/>
              </a:rPr>
              <a:t>μ</a:t>
            </a:r>
            <a:r>
              <a:rPr lang="cs-CZ" altLang="cs-CZ" dirty="0">
                <a:solidFill>
                  <a:srgbClr val="1B1810"/>
                </a:solidFill>
              </a:rPr>
              <a:t>g</a:t>
            </a:r>
          </a:p>
          <a:p>
            <a:pPr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endParaRPr lang="cs-CZ" altLang="cs-CZ" sz="1200" dirty="0">
              <a:solidFill>
                <a:srgbClr val="1B1810"/>
              </a:solidFill>
            </a:endParaRPr>
          </a:p>
          <a:p>
            <a:pPr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dirty="0">
                <a:solidFill>
                  <a:srgbClr val="1B1810"/>
                </a:solidFill>
              </a:rPr>
              <a:t>Zdroje v potravinách</a:t>
            </a:r>
          </a:p>
          <a:p>
            <a:pPr lvl="1"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800" dirty="0">
                <a:solidFill>
                  <a:srgbClr val="1B1810"/>
                </a:solidFill>
              </a:rPr>
              <a:t>listová zelenina, rajčata, okurky, maso, játra, kvasnice, vejce, luštěniny, celozrnné obiloviny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/>
          </a:p>
        </p:txBody>
      </p:sp>
      <p:pic>
        <p:nvPicPr>
          <p:cNvPr id="22532" name="Picture 4" descr="http://www.rodicum.cz/Files/articles/68afc4d3-42a0-4957-bb4d-ee6da3e6508a_big.jpg">
            <a:extLst>
              <a:ext uri="{FF2B5EF4-FFF2-40B4-BE49-F238E27FC236}">
                <a16:creationId xmlns:a16="http://schemas.microsoft.com/office/drawing/2014/main" id="{7F9A0DA5-9086-4F58-B9DC-1AEF39A36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2496" y="260498"/>
            <a:ext cx="2188076" cy="16408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2026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F46E9CD7-FBBA-4874-986E-2B6576EEC5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VÁPNÍK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7732F119-3739-4EFC-9B58-DC4B7FD423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9372600" cy="47625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cs-CZ" altLang="cs-CZ" dirty="0"/>
              <a:t>Ve stáří dochází ke snižování kostní </a:t>
            </a:r>
            <a:r>
              <a:rPr lang="cs-CZ" altLang="cs-CZ" dirty="0" err="1"/>
              <a:t>denzity</a:t>
            </a:r>
            <a:r>
              <a:rPr lang="cs-CZ" altLang="cs-CZ" dirty="0"/>
              <a:t>, </a:t>
            </a:r>
          </a:p>
          <a:p>
            <a:pPr marL="0" indent="0" eaLnBrk="1" hangingPunct="1">
              <a:lnSpc>
                <a:spcPct val="90000"/>
              </a:lnSpc>
              <a:buClr>
                <a:schemeClr val="accent4"/>
              </a:buClr>
              <a:buNone/>
            </a:pPr>
            <a:r>
              <a:rPr lang="cs-CZ" altLang="cs-CZ" dirty="0"/>
              <a:t>  zvyšuje se riziko osteoporózy</a:t>
            </a:r>
          </a:p>
          <a:p>
            <a:pPr eaLnBrk="1" hangingPunct="1">
              <a:lnSpc>
                <a:spcPct val="9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cs-CZ" altLang="cs-CZ" dirty="0"/>
              <a:t>DDD</a:t>
            </a:r>
            <a:r>
              <a:rPr lang="en-US" altLang="cs-CZ" dirty="0"/>
              <a:t>&gt;</a:t>
            </a:r>
            <a:r>
              <a:rPr lang="cs-CZ" altLang="cs-CZ" dirty="0"/>
              <a:t>65 let 1000 mg/den</a:t>
            </a:r>
          </a:p>
          <a:p>
            <a:pPr eaLnBrk="1" hangingPunct="1">
              <a:lnSpc>
                <a:spcPct val="9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cs-CZ" altLang="cs-CZ" dirty="0"/>
              <a:t>Zdroje v potravinách</a:t>
            </a:r>
          </a:p>
          <a:p>
            <a:pPr lvl="1" eaLnBrk="1" hangingPunct="1">
              <a:lnSpc>
                <a:spcPct val="9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cs-CZ" altLang="cs-CZ" dirty="0"/>
              <a:t>Mléko a mléčné výrobky</a:t>
            </a:r>
          </a:p>
          <a:p>
            <a:pPr lvl="2" eaLnBrk="1" hangingPunct="1">
              <a:lnSpc>
                <a:spcPct val="9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cs-CZ" altLang="cs-CZ" dirty="0"/>
              <a:t>Zakysané ml. výrobky, sýry, tvaroh, sušené mléko</a:t>
            </a:r>
          </a:p>
          <a:p>
            <a:pPr lvl="1" eaLnBrk="1" hangingPunct="1">
              <a:lnSpc>
                <a:spcPct val="9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cs-CZ" altLang="cs-CZ" dirty="0"/>
              <a:t>Zelenina s nízkým obsahem šťavelanů</a:t>
            </a:r>
          </a:p>
          <a:p>
            <a:pPr lvl="2" eaLnBrk="1" hangingPunct="1">
              <a:lnSpc>
                <a:spcPct val="9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cs-CZ" altLang="cs-CZ" dirty="0"/>
              <a:t>Brokolice, hlávkový salát, čínské zelí, kapusta, kedlubna, petržel</a:t>
            </a:r>
          </a:p>
          <a:p>
            <a:pPr lvl="1" eaLnBrk="1" hangingPunct="1">
              <a:lnSpc>
                <a:spcPct val="9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cs-CZ" altLang="cs-CZ" dirty="0"/>
              <a:t>Sardinky (s kostmi)</a:t>
            </a:r>
          </a:p>
          <a:p>
            <a:pPr lvl="1" eaLnBrk="1" hangingPunct="1">
              <a:lnSpc>
                <a:spcPct val="9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cs-CZ" altLang="cs-CZ" dirty="0"/>
              <a:t>Skořápkové ovoce, mák</a:t>
            </a:r>
          </a:p>
          <a:p>
            <a:pPr lvl="1" eaLnBrk="1" hangingPunct="1">
              <a:lnSpc>
                <a:spcPct val="9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cs-CZ" altLang="cs-CZ" dirty="0"/>
              <a:t>Tvrdá pitná voda</a:t>
            </a:r>
          </a:p>
        </p:txBody>
      </p:sp>
      <p:pic>
        <p:nvPicPr>
          <p:cNvPr id="6148" name="Picture 4" descr="http://www.sportuj.com/userfiles/image/vyziva/vapnik-mleko.jpg">
            <a:extLst>
              <a:ext uri="{FF2B5EF4-FFF2-40B4-BE49-F238E27FC236}">
                <a16:creationId xmlns:a16="http://schemas.microsoft.com/office/drawing/2014/main" id="{AFD7AD29-E7EE-4788-90CF-6F356E10C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8413" y="444638"/>
            <a:ext cx="2403326" cy="19308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3935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>
            <a:extLst>
              <a:ext uri="{FF2B5EF4-FFF2-40B4-BE49-F238E27FC236}">
                <a16:creationId xmlns:a16="http://schemas.microsoft.com/office/drawing/2014/main" id="{F856CE4C-66AC-4B0D-A40D-B66B751D84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Vápník ve stravě</a:t>
            </a:r>
          </a:p>
        </p:txBody>
      </p:sp>
      <p:graphicFrame>
        <p:nvGraphicFramePr>
          <p:cNvPr id="93192" name="Group 8">
            <a:extLst>
              <a:ext uri="{FF2B5EF4-FFF2-40B4-BE49-F238E27FC236}">
                <a16:creationId xmlns:a16="http://schemas.microsoft.com/office/drawing/2014/main" id="{F52B959F-51B8-4F01-A8F9-DB3B49F34B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2370815"/>
              </p:ext>
            </p:extLst>
          </p:nvPr>
        </p:nvGraphicFramePr>
        <p:xfrm>
          <a:off x="699052" y="1451114"/>
          <a:ext cx="11009244" cy="4999381"/>
        </p:xfrm>
        <a:graphic>
          <a:graphicData uri="http://schemas.openxmlformats.org/drawingml/2006/table">
            <a:tbl>
              <a:tblPr/>
              <a:tblGrid>
                <a:gridCol w="4514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9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6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83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2435"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Typ sýra</a:t>
                      </a:r>
                      <a:r>
                        <a:rPr kumimoji="0" lang="cs-CZ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Ca (mg/100g)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 (mg/100g)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Na (mg/100g)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921"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1) Měkký tvaroh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169"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2) Tučný tvaroh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170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169"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3) Tvarůžky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270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1900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169"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4) Hermelín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300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1100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921"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5) Eidam 30 % tuku v sušině (</a:t>
                      </a:r>
                      <a:r>
                        <a:rPr kumimoji="0" lang="cs-CZ" altLang="cs-CZ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tvs</a:t>
                      </a: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620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850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169"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6) Eidam 45 % </a:t>
                      </a:r>
                      <a:r>
                        <a:rPr kumimoji="0" lang="cs-CZ" altLang="cs-CZ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tvs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570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780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169"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7) Čedar 50 % </a:t>
                      </a:r>
                      <a:r>
                        <a:rPr kumimoji="0" lang="cs-CZ" altLang="cs-CZ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tvs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530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490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169"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8) Ementál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650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229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0921"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9) Tavený sýr 30 % </a:t>
                      </a:r>
                      <a:r>
                        <a:rPr kumimoji="0" lang="cs-CZ" altLang="cs-CZ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tvs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180 -1200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920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9169"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10) Tavený sýr 70 % </a:t>
                      </a:r>
                      <a:r>
                        <a:rPr kumimoji="0" lang="cs-CZ" altLang="cs-CZ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tvs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prům. 700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750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0118336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>
            <a:extLst>
              <a:ext uri="{FF2B5EF4-FFF2-40B4-BE49-F238E27FC236}">
                <a16:creationId xmlns:a16="http://schemas.microsoft.com/office/drawing/2014/main" id="{F856CE4C-66AC-4B0D-A40D-B66B751D84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85003"/>
            <a:ext cx="10515600" cy="1325563"/>
          </a:xfrm>
        </p:spPr>
        <p:txBody>
          <a:bodyPr/>
          <a:lstStyle/>
          <a:p>
            <a:pPr eaLnBrk="1" hangingPunct="1"/>
            <a:r>
              <a:rPr lang="cs-CZ" altLang="cs-CZ" b="1" dirty="0"/>
              <a:t>Vápník ve stravě</a:t>
            </a:r>
          </a:p>
        </p:txBody>
      </p:sp>
      <p:pic>
        <p:nvPicPr>
          <p:cNvPr id="7170" name="Picture 2" descr="VÃ½sledok vyhÄ¾adÃ¡vania obrÃ¡zkov pre dopyt mÃ¤kkÃ½ tvaroh">
            <a:extLst>
              <a:ext uri="{FF2B5EF4-FFF2-40B4-BE49-F238E27FC236}">
                <a16:creationId xmlns:a16="http://schemas.microsoft.com/office/drawing/2014/main" id="{A20CF9D9-B6EA-44D3-B779-FE5620123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49" y="1462201"/>
            <a:ext cx="2200910" cy="220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VÃ½sledok vyhÄ¾adÃ¡vania obrÃ¡zkov pre dopyt tvarÃ´Å¾ky">
            <a:extLst>
              <a:ext uri="{FF2B5EF4-FFF2-40B4-BE49-F238E27FC236}">
                <a16:creationId xmlns:a16="http://schemas.microsoft.com/office/drawing/2014/main" id="{27E30ABF-18E3-4716-A60E-6BEECCA57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612" y="1654923"/>
            <a:ext cx="1769605" cy="176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VÃ½sledok vyhÄ¾adÃ¡vania obrÃ¡zkov pre dopyt tuÄnÃ½ tvaroh">
            <a:extLst>
              <a:ext uri="{FF2B5EF4-FFF2-40B4-BE49-F238E27FC236}">
                <a16:creationId xmlns:a16="http://schemas.microsoft.com/office/drawing/2014/main" id="{BA8C67ED-DE2B-4B5D-8AE1-7F84093D0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207" y="1654923"/>
            <a:ext cx="2178558" cy="181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VÃ½sledok vyhÄ¾adÃ¡vania obrÃ¡zkov pre dopyt hermelin syr">
            <a:extLst>
              <a:ext uri="{FF2B5EF4-FFF2-40B4-BE49-F238E27FC236}">
                <a16:creationId xmlns:a16="http://schemas.microsoft.com/office/drawing/2014/main" id="{27CBDD23-604F-48D3-B9C5-204A1DA30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684" y="1897380"/>
            <a:ext cx="1960880" cy="190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VÃ½sledok vyhÄ¾adÃ¡vania obrÃ¡zkov pre dopyt eidam 30">
            <a:extLst>
              <a:ext uri="{FF2B5EF4-FFF2-40B4-BE49-F238E27FC236}">
                <a16:creationId xmlns:a16="http://schemas.microsoft.com/office/drawing/2014/main" id="{60682ED7-1183-417B-9FF2-AD18D767F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410" y="1897380"/>
            <a:ext cx="1831340" cy="183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VÃ½sledok vyhÄ¾adÃ¡vania obrÃ¡zkov pre dopyt eidam 45">
            <a:extLst>
              <a:ext uri="{FF2B5EF4-FFF2-40B4-BE49-F238E27FC236}">
                <a16:creationId xmlns:a16="http://schemas.microsoft.com/office/drawing/2014/main" id="{0EEB0DBA-A634-4832-8C9D-DF6082E59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08" y="3947714"/>
            <a:ext cx="1861820" cy="186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VÃ½sledok vyhÄ¾adÃ¡vania obrÃ¡zkov pre dopyt Äedar 50 %">
            <a:extLst>
              <a:ext uri="{FF2B5EF4-FFF2-40B4-BE49-F238E27FC236}">
                <a16:creationId xmlns:a16="http://schemas.microsoft.com/office/drawing/2014/main" id="{24BB8BA2-DCD0-4424-9F3C-4F84FC71D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442" y="3750854"/>
            <a:ext cx="2229227" cy="225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VÃ½sledok vyhÄ¾adÃ¡vania obrÃ¡zkov pre dopyt ementÃ¡l">
            <a:extLst>
              <a:ext uri="{FF2B5EF4-FFF2-40B4-BE49-F238E27FC236}">
                <a16:creationId xmlns:a16="http://schemas.microsoft.com/office/drawing/2014/main" id="{176F4292-BD43-4330-8811-ED3511997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051" y="3789159"/>
            <a:ext cx="161925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VÃ½sledok vyhÄ¾adÃ¡vania obrÃ¡zkov pre dopyt tavenÃ½ sÃ½r 70">
            <a:extLst>
              <a:ext uri="{FF2B5EF4-FFF2-40B4-BE49-F238E27FC236}">
                <a16:creationId xmlns:a16="http://schemas.microsoft.com/office/drawing/2014/main" id="{78248DCF-DAC1-49E6-9E0B-D8AE710277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2" b="27105"/>
          <a:stretch/>
        </p:blipFill>
        <p:spPr bwMode="auto">
          <a:xfrm rot="21304805">
            <a:off x="7480988" y="4133555"/>
            <a:ext cx="2361040" cy="134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2" descr="Kiri z tvarohu a smetany 6 porcÃ­ 100g">
            <a:extLst>
              <a:ext uri="{FF2B5EF4-FFF2-40B4-BE49-F238E27FC236}">
                <a16:creationId xmlns:a16="http://schemas.microsoft.com/office/drawing/2014/main" id="{4706DAEC-A889-4A0F-9C72-661305D3D4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7"/>
          <a:stretch/>
        </p:blipFill>
        <p:spPr bwMode="auto">
          <a:xfrm rot="1390043">
            <a:off x="10010686" y="4131876"/>
            <a:ext cx="2006461" cy="184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B9C638F1-B5DA-4897-9F27-A6811132619F}"/>
              </a:ext>
            </a:extLst>
          </p:cNvPr>
          <p:cNvSpPr txBox="1"/>
          <p:nvPr/>
        </p:nvSpPr>
        <p:spPr>
          <a:xfrm>
            <a:off x="7742023" y="5642145"/>
            <a:ext cx="143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30 % t. v s.</a:t>
            </a: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284BF1D4-F34A-47FC-B7CA-C6AEF9B11285}"/>
              </a:ext>
            </a:extLst>
          </p:cNvPr>
          <p:cNvSpPr txBox="1"/>
          <p:nvPr/>
        </p:nvSpPr>
        <p:spPr>
          <a:xfrm>
            <a:off x="10122894" y="5642145"/>
            <a:ext cx="143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70 % t. v s.</a:t>
            </a: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8105C38A-F82B-4144-80D3-020476A94323}"/>
              </a:ext>
            </a:extLst>
          </p:cNvPr>
          <p:cNvSpPr txBox="1"/>
          <p:nvPr/>
        </p:nvSpPr>
        <p:spPr>
          <a:xfrm>
            <a:off x="242432" y="1897380"/>
            <a:ext cx="39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1)</a:t>
            </a: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BE04E0E5-3CC4-4921-ABA1-95E224D5AEF4}"/>
              </a:ext>
            </a:extLst>
          </p:cNvPr>
          <p:cNvSpPr txBox="1"/>
          <p:nvPr/>
        </p:nvSpPr>
        <p:spPr>
          <a:xfrm>
            <a:off x="2573808" y="1897380"/>
            <a:ext cx="39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2)</a:t>
            </a: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0C722CB0-CE27-47DC-9A8A-FBD7AF664D91}"/>
              </a:ext>
            </a:extLst>
          </p:cNvPr>
          <p:cNvSpPr txBox="1"/>
          <p:nvPr/>
        </p:nvSpPr>
        <p:spPr>
          <a:xfrm>
            <a:off x="9530011" y="1902582"/>
            <a:ext cx="39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5)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19669DE1-1EB8-4185-B9B8-7673ECF38B43}"/>
              </a:ext>
            </a:extLst>
          </p:cNvPr>
          <p:cNvSpPr txBox="1"/>
          <p:nvPr/>
        </p:nvSpPr>
        <p:spPr>
          <a:xfrm>
            <a:off x="7250325" y="1902582"/>
            <a:ext cx="39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4)</a:t>
            </a: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8EDE1BB4-047C-4A68-8C0B-1514887CB363}"/>
              </a:ext>
            </a:extLst>
          </p:cNvPr>
          <p:cNvSpPr txBox="1"/>
          <p:nvPr/>
        </p:nvSpPr>
        <p:spPr>
          <a:xfrm>
            <a:off x="198435" y="4098290"/>
            <a:ext cx="39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6)</a:t>
            </a: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7414F51F-7DFE-47B9-A17C-01089B5D8C14}"/>
              </a:ext>
            </a:extLst>
          </p:cNvPr>
          <p:cNvSpPr txBox="1"/>
          <p:nvPr/>
        </p:nvSpPr>
        <p:spPr>
          <a:xfrm>
            <a:off x="5206212" y="1897380"/>
            <a:ext cx="39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3)</a:t>
            </a: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311DE3AC-8060-4D7C-A01F-25886FCF4B0B}"/>
              </a:ext>
            </a:extLst>
          </p:cNvPr>
          <p:cNvSpPr txBox="1"/>
          <p:nvPr/>
        </p:nvSpPr>
        <p:spPr>
          <a:xfrm>
            <a:off x="2377863" y="4098290"/>
            <a:ext cx="39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7)</a:t>
            </a:r>
          </a:p>
        </p:txBody>
      </p:sp>
      <p:sp>
        <p:nvSpPr>
          <p:cNvPr id="26" name="BlokTextu 25">
            <a:extLst>
              <a:ext uri="{FF2B5EF4-FFF2-40B4-BE49-F238E27FC236}">
                <a16:creationId xmlns:a16="http://schemas.microsoft.com/office/drawing/2014/main" id="{24361038-195E-4DF6-80DB-A26A615429E2}"/>
              </a:ext>
            </a:extLst>
          </p:cNvPr>
          <p:cNvSpPr txBox="1"/>
          <p:nvPr/>
        </p:nvSpPr>
        <p:spPr>
          <a:xfrm>
            <a:off x="4982868" y="4098290"/>
            <a:ext cx="39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8)</a:t>
            </a:r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id="{5C75C74C-2C85-4E9F-B78F-4E9D9070C250}"/>
              </a:ext>
            </a:extLst>
          </p:cNvPr>
          <p:cNvSpPr txBox="1"/>
          <p:nvPr/>
        </p:nvSpPr>
        <p:spPr>
          <a:xfrm>
            <a:off x="7179217" y="4098290"/>
            <a:ext cx="39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9)</a:t>
            </a:r>
          </a:p>
        </p:txBody>
      </p:sp>
      <p:sp>
        <p:nvSpPr>
          <p:cNvPr id="29" name="BlokTextu 28">
            <a:extLst>
              <a:ext uri="{FF2B5EF4-FFF2-40B4-BE49-F238E27FC236}">
                <a16:creationId xmlns:a16="http://schemas.microsoft.com/office/drawing/2014/main" id="{52997A46-1FA7-4940-93A8-EE167B1C1676}"/>
              </a:ext>
            </a:extLst>
          </p:cNvPr>
          <p:cNvSpPr txBox="1"/>
          <p:nvPr/>
        </p:nvSpPr>
        <p:spPr>
          <a:xfrm>
            <a:off x="9715473" y="4096507"/>
            <a:ext cx="545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10)</a:t>
            </a:r>
          </a:p>
        </p:txBody>
      </p:sp>
    </p:spTree>
    <p:extLst>
      <p:ext uri="{BB962C8B-B14F-4D97-AF65-F5344CB8AC3E}">
        <p14:creationId xmlns:p14="http://schemas.microsoft.com/office/powerpoint/2010/main" val="2887364939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>
            <a:extLst>
              <a:ext uri="{FF2B5EF4-FFF2-40B4-BE49-F238E27FC236}">
                <a16:creationId xmlns:a16="http://schemas.microsoft.com/office/drawing/2014/main" id="{F856CE4C-66AC-4B0D-A40D-B66B751D84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85003"/>
            <a:ext cx="10515600" cy="1325563"/>
          </a:xfrm>
        </p:spPr>
        <p:txBody>
          <a:bodyPr/>
          <a:lstStyle/>
          <a:p>
            <a:pPr eaLnBrk="1" hangingPunct="1"/>
            <a:r>
              <a:rPr lang="cs-CZ" altLang="cs-CZ" b="1" dirty="0"/>
              <a:t>Vápník ve stravě</a:t>
            </a:r>
          </a:p>
        </p:txBody>
      </p:sp>
      <p:pic>
        <p:nvPicPr>
          <p:cNvPr id="7170" name="Picture 2" descr="VÃ½sledok vyhÄ¾adÃ¡vania obrÃ¡zkov pre dopyt mÃ¤kkÃ½ tvaroh">
            <a:extLst>
              <a:ext uri="{FF2B5EF4-FFF2-40B4-BE49-F238E27FC236}">
                <a16:creationId xmlns:a16="http://schemas.microsoft.com/office/drawing/2014/main" id="{A20CF9D9-B6EA-44D3-B779-FE5620123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846" y="4039287"/>
            <a:ext cx="2200910" cy="220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VÃ½sledok vyhÄ¾adÃ¡vania obrÃ¡zkov pre dopyt tvarÃ´Å¾ky">
            <a:extLst>
              <a:ext uri="{FF2B5EF4-FFF2-40B4-BE49-F238E27FC236}">
                <a16:creationId xmlns:a16="http://schemas.microsoft.com/office/drawing/2014/main" id="{27E30ABF-18E3-4716-A60E-6BEECCA57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820" y="4098290"/>
            <a:ext cx="1769605" cy="176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VÃ½sledok vyhÄ¾adÃ¡vania obrÃ¡zkov pre dopyt tuÄnÃ½ tvaroh">
            <a:extLst>
              <a:ext uri="{FF2B5EF4-FFF2-40B4-BE49-F238E27FC236}">
                <a16:creationId xmlns:a16="http://schemas.microsoft.com/office/drawing/2014/main" id="{BA8C67ED-DE2B-4B5D-8AE1-7F84093D0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335" y="4280549"/>
            <a:ext cx="2178558" cy="181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VÃ½sledok vyhÄ¾adÃ¡vania obrÃ¡zkov pre dopyt hermelin syr">
            <a:extLst>
              <a:ext uri="{FF2B5EF4-FFF2-40B4-BE49-F238E27FC236}">
                <a16:creationId xmlns:a16="http://schemas.microsoft.com/office/drawing/2014/main" id="{27CBDD23-604F-48D3-B9C5-204A1DA30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4" y="4328639"/>
            <a:ext cx="1960880" cy="190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VÃ½sledok vyhÄ¾adÃ¡vania obrÃ¡zkov pre dopyt eidam 30">
            <a:extLst>
              <a:ext uri="{FF2B5EF4-FFF2-40B4-BE49-F238E27FC236}">
                <a16:creationId xmlns:a16="http://schemas.microsoft.com/office/drawing/2014/main" id="{60682ED7-1183-417B-9FF2-AD18D767F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99" y="1677237"/>
            <a:ext cx="1831340" cy="183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VÃ½sledok vyhÄ¾adÃ¡vania obrÃ¡zkov pre dopyt eidam 45">
            <a:extLst>
              <a:ext uri="{FF2B5EF4-FFF2-40B4-BE49-F238E27FC236}">
                <a16:creationId xmlns:a16="http://schemas.microsoft.com/office/drawing/2014/main" id="{0EEB0DBA-A634-4832-8C9D-DF6082E59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211" y="1669678"/>
            <a:ext cx="1861820" cy="186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VÃ½sledok vyhÄ¾adÃ¡vania obrÃ¡zkov pre dopyt Äedar 50 %">
            <a:extLst>
              <a:ext uri="{FF2B5EF4-FFF2-40B4-BE49-F238E27FC236}">
                <a16:creationId xmlns:a16="http://schemas.microsoft.com/office/drawing/2014/main" id="{24BB8BA2-DCD0-4424-9F3C-4F84FC71D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489" y="1601646"/>
            <a:ext cx="2229227" cy="225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VÃ½sledok vyhÄ¾adÃ¡vania obrÃ¡zkov pre dopyt ementÃ¡l">
            <a:extLst>
              <a:ext uri="{FF2B5EF4-FFF2-40B4-BE49-F238E27FC236}">
                <a16:creationId xmlns:a16="http://schemas.microsoft.com/office/drawing/2014/main" id="{176F4292-BD43-4330-8811-ED3511997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08" y="1425622"/>
            <a:ext cx="161925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VÃ½sledok vyhÄ¾adÃ¡vania obrÃ¡zkov pre dopyt tavenÃ½ sÃ½r 70">
            <a:extLst>
              <a:ext uri="{FF2B5EF4-FFF2-40B4-BE49-F238E27FC236}">
                <a16:creationId xmlns:a16="http://schemas.microsoft.com/office/drawing/2014/main" id="{78248DCF-DAC1-49E6-9E0B-D8AE710277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2" b="27105"/>
          <a:stretch/>
        </p:blipFill>
        <p:spPr bwMode="auto">
          <a:xfrm rot="21304805">
            <a:off x="9619662" y="1768449"/>
            <a:ext cx="2361040" cy="134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2" descr="Kiri z tvarohu a smetany 6 porcÃ­ 100g">
            <a:extLst>
              <a:ext uri="{FF2B5EF4-FFF2-40B4-BE49-F238E27FC236}">
                <a16:creationId xmlns:a16="http://schemas.microsoft.com/office/drawing/2014/main" id="{4706DAEC-A889-4A0F-9C72-661305D3D4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7"/>
          <a:stretch/>
        </p:blipFill>
        <p:spPr bwMode="auto">
          <a:xfrm rot="1390043">
            <a:off x="2660840" y="4070267"/>
            <a:ext cx="2006461" cy="184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B9C638F1-B5DA-4897-9F27-A6811132619F}"/>
              </a:ext>
            </a:extLst>
          </p:cNvPr>
          <p:cNvSpPr txBox="1"/>
          <p:nvPr/>
        </p:nvSpPr>
        <p:spPr>
          <a:xfrm>
            <a:off x="9917428" y="3099059"/>
            <a:ext cx="143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30 % t. v s.</a:t>
            </a: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284BF1D4-F34A-47FC-B7CA-C6AEF9B11285}"/>
              </a:ext>
            </a:extLst>
          </p:cNvPr>
          <p:cNvSpPr txBox="1"/>
          <p:nvPr/>
        </p:nvSpPr>
        <p:spPr>
          <a:xfrm>
            <a:off x="2890466" y="5548173"/>
            <a:ext cx="143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70 % t. v s.</a:t>
            </a: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8105C38A-F82B-4144-80D3-020476A94323}"/>
              </a:ext>
            </a:extLst>
          </p:cNvPr>
          <p:cNvSpPr txBox="1"/>
          <p:nvPr/>
        </p:nvSpPr>
        <p:spPr>
          <a:xfrm>
            <a:off x="242432" y="1897380"/>
            <a:ext cx="39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8)</a:t>
            </a: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BE04E0E5-3CC4-4921-ABA1-95E224D5AEF4}"/>
              </a:ext>
            </a:extLst>
          </p:cNvPr>
          <p:cNvSpPr txBox="1"/>
          <p:nvPr/>
        </p:nvSpPr>
        <p:spPr>
          <a:xfrm>
            <a:off x="2220761" y="1882516"/>
            <a:ext cx="39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5)</a:t>
            </a: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0C722CB0-CE27-47DC-9A8A-FBD7AF664D91}"/>
              </a:ext>
            </a:extLst>
          </p:cNvPr>
          <p:cNvSpPr txBox="1"/>
          <p:nvPr/>
        </p:nvSpPr>
        <p:spPr>
          <a:xfrm>
            <a:off x="9244013" y="1907364"/>
            <a:ext cx="39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9)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19669DE1-1EB8-4185-B9B8-7673ECF38B43}"/>
              </a:ext>
            </a:extLst>
          </p:cNvPr>
          <p:cNvSpPr txBox="1"/>
          <p:nvPr/>
        </p:nvSpPr>
        <p:spPr>
          <a:xfrm>
            <a:off x="6489702" y="1891461"/>
            <a:ext cx="39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7)</a:t>
            </a: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8EDE1BB4-047C-4A68-8C0B-1514887CB363}"/>
              </a:ext>
            </a:extLst>
          </p:cNvPr>
          <p:cNvSpPr txBox="1"/>
          <p:nvPr/>
        </p:nvSpPr>
        <p:spPr>
          <a:xfrm>
            <a:off x="168257" y="4410272"/>
            <a:ext cx="39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4)</a:t>
            </a: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7414F51F-7DFE-47B9-A17C-01089B5D8C14}"/>
              </a:ext>
            </a:extLst>
          </p:cNvPr>
          <p:cNvSpPr txBox="1"/>
          <p:nvPr/>
        </p:nvSpPr>
        <p:spPr>
          <a:xfrm>
            <a:off x="4347582" y="1891461"/>
            <a:ext cx="39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6)</a:t>
            </a: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311DE3AC-8060-4D7C-A01F-25886FCF4B0B}"/>
              </a:ext>
            </a:extLst>
          </p:cNvPr>
          <p:cNvSpPr txBox="1"/>
          <p:nvPr/>
        </p:nvSpPr>
        <p:spPr>
          <a:xfrm>
            <a:off x="2377863" y="4098290"/>
            <a:ext cx="555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10)</a:t>
            </a:r>
          </a:p>
        </p:txBody>
      </p:sp>
      <p:sp>
        <p:nvSpPr>
          <p:cNvPr id="26" name="BlokTextu 25">
            <a:extLst>
              <a:ext uri="{FF2B5EF4-FFF2-40B4-BE49-F238E27FC236}">
                <a16:creationId xmlns:a16="http://schemas.microsoft.com/office/drawing/2014/main" id="{24361038-195E-4DF6-80DB-A26A615429E2}"/>
              </a:ext>
            </a:extLst>
          </p:cNvPr>
          <p:cNvSpPr txBox="1"/>
          <p:nvPr/>
        </p:nvSpPr>
        <p:spPr>
          <a:xfrm>
            <a:off x="4634599" y="4111597"/>
            <a:ext cx="39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3)</a:t>
            </a:r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id="{5C75C74C-2C85-4E9F-B78F-4E9D9070C250}"/>
              </a:ext>
            </a:extLst>
          </p:cNvPr>
          <p:cNvSpPr txBox="1"/>
          <p:nvPr/>
        </p:nvSpPr>
        <p:spPr>
          <a:xfrm>
            <a:off x="6658790" y="4111597"/>
            <a:ext cx="39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1)</a:t>
            </a:r>
          </a:p>
        </p:txBody>
      </p:sp>
      <p:sp>
        <p:nvSpPr>
          <p:cNvPr id="29" name="BlokTextu 28">
            <a:extLst>
              <a:ext uri="{FF2B5EF4-FFF2-40B4-BE49-F238E27FC236}">
                <a16:creationId xmlns:a16="http://schemas.microsoft.com/office/drawing/2014/main" id="{52997A46-1FA7-4940-93A8-EE167B1C1676}"/>
              </a:ext>
            </a:extLst>
          </p:cNvPr>
          <p:cNvSpPr txBox="1"/>
          <p:nvPr/>
        </p:nvSpPr>
        <p:spPr>
          <a:xfrm>
            <a:off x="9272286" y="4095883"/>
            <a:ext cx="38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2)</a:t>
            </a:r>
          </a:p>
        </p:txBody>
      </p:sp>
    </p:spTree>
    <p:extLst>
      <p:ext uri="{BB962C8B-B14F-4D97-AF65-F5344CB8AC3E}">
        <p14:creationId xmlns:p14="http://schemas.microsoft.com/office/powerpoint/2010/main" val="273031947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A67B5B4-3A24-436E-B663-1B2EBFF8A0C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21216159-0BDE-422A-AC32-1F8C59B295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b="1" dirty="0">
                <a:solidFill>
                  <a:srgbClr val="FFFFFF"/>
                </a:solidFill>
              </a:rPr>
              <a:t>Věková struktura obyvatelstva ČR</a:t>
            </a:r>
            <a:br>
              <a:rPr lang="cs-CZ" altLang="cs-CZ" b="1" dirty="0">
                <a:solidFill>
                  <a:srgbClr val="FFFFFF"/>
                </a:solidFill>
              </a:rPr>
            </a:br>
            <a:r>
              <a:rPr lang="cs-CZ" altLang="cs-CZ" b="1" dirty="0">
                <a:solidFill>
                  <a:srgbClr val="FFFFFF"/>
                </a:solidFill>
              </a:rPr>
              <a:t>v letech 1989 – 2011 – (2050)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C0EC3BDE-59A9-4616-B7D8-76C3FB719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7004" y="1885331"/>
            <a:ext cx="9437268" cy="4147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5922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>
            <a:extLst>
              <a:ext uri="{FF2B5EF4-FFF2-40B4-BE49-F238E27FC236}">
                <a16:creationId xmlns:a16="http://schemas.microsoft.com/office/drawing/2014/main" id="{F856CE4C-66AC-4B0D-A40D-B66B751D84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Vápník ve stravě</a:t>
            </a:r>
          </a:p>
        </p:txBody>
      </p:sp>
      <p:graphicFrame>
        <p:nvGraphicFramePr>
          <p:cNvPr id="93192" name="Group 8">
            <a:extLst>
              <a:ext uri="{FF2B5EF4-FFF2-40B4-BE49-F238E27FC236}">
                <a16:creationId xmlns:a16="http://schemas.microsoft.com/office/drawing/2014/main" id="{F52B959F-51B8-4F01-A8F9-DB3B49F34B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7063255"/>
              </p:ext>
            </p:extLst>
          </p:nvPr>
        </p:nvGraphicFramePr>
        <p:xfrm>
          <a:off x="699052" y="1451114"/>
          <a:ext cx="11009244" cy="4999381"/>
        </p:xfrm>
        <a:graphic>
          <a:graphicData uri="http://schemas.openxmlformats.org/drawingml/2006/table">
            <a:tbl>
              <a:tblPr/>
              <a:tblGrid>
                <a:gridCol w="4514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9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6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83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2435"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Typ sýra</a:t>
                      </a: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Ca (mg/100g)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 (mg/100g)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Na (mg/100g)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921"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1) Měkký tvaroh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169"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2) Tučný tvaroh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170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169"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3) Tvarůžky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150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270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1900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169"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4) Hermelín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400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300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1100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921"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5) Eidam 30 % tuku v sušině (</a:t>
                      </a:r>
                      <a:r>
                        <a:rPr kumimoji="0" lang="cs-CZ" altLang="cs-CZ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tvs</a:t>
                      </a: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900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620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850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169"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6) Eidam 45 % </a:t>
                      </a:r>
                      <a:r>
                        <a:rPr kumimoji="0" lang="cs-CZ" altLang="cs-CZ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tvs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750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570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780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169"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7) Čedar 50 % </a:t>
                      </a:r>
                      <a:r>
                        <a:rPr kumimoji="0" lang="cs-CZ" altLang="cs-CZ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tvs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750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530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490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169"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8) Ementál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1010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650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229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0921"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9) Tavený sýr 30 % </a:t>
                      </a:r>
                      <a:r>
                        <a:rPr kumimoji="0" lang="cs-CZ" altLang="cs-CZ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tvs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490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180 -1200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920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9169"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10) Tavený sýr 70 % </a:t>
                      </a:r>
                      <a:r>
                        <a:rPr kumimoji="0" lang="cs-CZ" altLang="cs-CZ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tvs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280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prům. 700</a:t>
                      </a:r>
                      <a:endParaRPr kumimoji="0" lang="cs-CZ" altLang="cs-CZ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defTabSz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defTabSz="449263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defTabSz="44926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defTabSz="4492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2900" marR="0" lvl="0" indent="-34290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750</a:t>
                      </a:r>
                      <a:endParaRPr kumimoji="0" lang="cs-CZ" altLang="cs-CZ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91546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811678B3-2DFC-4A3B-8C38-53749F193C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ŽELEZO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D941354C-BAA6-4B17-ADB1-090F9A42C6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61493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400" dirty="0">
                <a:solidFill>
                  <a:srgbClr val="1B1810"/>
                </a:solidFill>
              </a:rPr>
              <a:t>často nedostatečný přívod potravou, drobné krevní ztráty, zhoršení absorpce při </a:t>
            </a:r>
            <a:r>
              <a:rPr lang="cs-CZ" altLang="cs-CZ" sz="2400" dirty="0" err="1">
                <a:solidFill>
                  <a:srgbClr val="1B1810"/>
                </a:solidFill>
              </a:rPr>
              <a:t>hypo</a:t>
            </a:r>
            <a:r>
              <a:rPr lang="cs-CZ" altLang="cs-CZ" sz="2400" dirty="0">
                <a:solidFill>
                  <a:srgbClr val="1B1810"/>
                </a:solidFill>
              </a:rPr>
              <a:t>- a achlorhydrii při atrofické gastritidě</a:t>
            </a:r>
          </a:p>
          <a:p>
            <a:pPr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endParaRPr lang="cs-CZ" altLang="cs-CZ" sz="1050" dirty="0">
              <a:solidFill>
                <a:srgbClr val="1B1810"/>
              </a:solidFill>
            </a:endParaRPr>
          </a:p>
          <a:p>
            <a:pPr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400" dirty="0">
                <a:solidFill>
                  <a:srgbClr val="1B1810"/>
                </a:solidFill>
              </a:rPr>
              <a:t>nedostatek železa negativně ovlivňuje krvetvorbu, u starších nemocných se podílí na vzniku syndromu neklidných nohou </a:t>
            </a:r>
          </a:p>
          <a:p>
            <a:pPr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endParaRPr lang="cs-CZ" altLang="cs-CZ" sz="1050" dirty="0">
              <a:solidFill>
                <a:srgbClr val="1B1810"/>
              </a:solidFill>
            </a:endParaRPr>
          </a:p>
          <a:p>
            <a:pPr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400" dirty="0">
                <a:solidFill>
                  <a:srgbClr val="1B1810"/>
                </a:solidFill>
              </a:rPr>
              <a:t>doporučená denní dávka ≥ 65 let 10 mg</a:t>
            </a:r>
          </a:p>
          <a:p>
            <a:pPr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endParaRPr lang="cs-CZ" altLang="cs-CZ" sz="1050" dirty="0">
              <a:solidFill>
                <a:srgbClr val="1B1810"/>
              </a:solidFill>
            </a:endParaRPr>
          </a:p>
          <a:p>
            <a:pPr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400" dirty="0">
                <a:solidFill>
                  <a:srgbClr val="1B1810"/>
                </a:solidFill>
              </a:rPr>
              <a:t>zdroje v potravě </a:t>
            </a:r>
          </a:p>
          <a:p>
            <a:pPr lvl="1"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200" dirty="0">
                <a:solidFill>
                  <a:srgbClr val="1B1810"/>
                </a:solidFill>
              </a:rPr>
              <a:t>maso, vnitřnosti, živočišné výrobky – hemové železo</a:t>
            </a:r>
          </a:p>
          <a:p>
            <a:pPr lvl="1"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200" dirty="0">
                <a:solidFill>
                  <a:srgbClr val="1B1810"/>
                </a:solidFill>
              </a:rPr>
              <a:t>rostlinné zdroje – </a:t>
            </a:r>
            <a:r>
              <a:rPr lang="cs-CZ" altLang="cs-CZ" sz="2200" dirty="0" err="1">
                <a:solidFill>
                  <a:srgbClr val="1B1810"/>
                </a:solidFill>
              </a:rPr>
              <a:t>nehemové</a:t>
            </a:r>
            <a:r>
              <a:rPr lang="cs-CZ" altLang="cs-CZ" sz="2200" dirty="0">
                <a:solidFill>
                  <a:srgbClr val="1B1810"/>
                </a:solidFill>
              </a:rPr>
              <a:t> železo – obilné klíčky, celozrnné potraviny, luštěniny, zelenina, ovoce</a:t>
            </a:r>
          </a:p>
          <a:p>
            <a:pPr lvl="1"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200" dirty="0">
                <a:solidFill>
                  <a:srgbClr val="1B1810"/>
                </a:solidFill>
              </a:rPr>
              <a:t>využitelnost zlepšuje …</a:t>
            </a:r>
          </a:p>
          <a:p>
            <a:pPr lvl="1"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200" dirty="0">
                <a:solidFill>
                  <a:srgbClr val="1B1810"/>
                </a:solidFill>
              </a:rPr>
              <a:t>využitelnost zhoršuje …</a:t>
            </a:r>
          </a:p>
          <a:p>
            <a:pPr eaLnBrk="1" hangingPunct="1">
              <a:lnSpc>
                <a:spcPct val="90000"/>
              </a:lnSpc>
            </a:pPr>
            <a:endParaRPr lang="cs-CZ" altLang="cs-CZ" sz="3200" dirty="0"/>
          </a:p>
        </p:txBody>
      </p:sp>
      <p:pic>
        <p:nvPicPr>
          <p:cNvPr id="16386" name="Picture 2" descr="http://www.medicues.com/wp-content/uploads/2009/01/redbloodcellbg.jpg">
            <a:extLst>
              <a:ext uri="{FF2B5EF4-FFF2-40B4-BE49-F238E27FC236}">
                <a16:creationId xmlns:a16="http://schemas.microsoft.com/office/drawing/2014/main" id="{D0B47F54-E764-419B-B165-31CBF55C0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4757" y="170188"/>
            <a:ext cx="1830158" cy="13730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4917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A399E3A8-2643-441A-8343-3A41698B49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ZINEK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B76E5878-01FA-44EA-B677-6261F9D6C4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00809"/>
            <a:ext cx="10515600" cy="513853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400" dirty="0">
                <a:solidFill>
                  <a:srgbClr val="1B1810"/>
                </a:solidFill>
              </a:rPr>
              <a:t>absorpce zinku s věkem klesá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400" dirty="0">
                <a:solidFill>
                  <a:srgbClr val="1B1810"/>
                </a:solidFill>
              </a:rPr>
              <a:t>projevy nedostatku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200" dirty="0">
                <a:solidFill>
                  <a:srgbClr val="1B1810"/>
                </a:solidFill>
              </a:rPr>
              <a:t>nechutenství, průjem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200" dirty="0">
                <a:solidFill>
                  <a:srgbClr val="1B1810"/>
                </a:solidFill>
              </a:rPr>
              <a:t>kožní změny - ekzém v obličeji, v kožních záhybech, alopecie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200" dirty="0">
                <a:solidFill>
                  <a:srgbClr val="1B1810"/>
                </a:solidFill>
              </a:rPr>
              <a:t>psychické změny, podrážděnost, deprese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200" dirty="0">
                <a:solidFill>
                  <a:srgbClr val="1B1810"/>
                </a:solidFill>
              </a:rPr>
              <a:t>snížení imunity, špatné hojení ran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200" dirty="0">
                <a:solidFill>
                  <a:srgbClr val="1B1810"/>
                </a:solidFill>
              </a:rPr>
              <a:t>šeroslepost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200" dirty="0">
                <a:solidFill>
                  <a:srgbClr val="1B1810"/>
                </a:solidFill>
              </a:rPr>
              <a:t>glukózová intolerance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3A7214"/>
              </a:buClr>
              <a:buFont typeface="Wingdings 2" panose="05020102010507070707" pitchFamily="18" charset="2"/>
              <a:buChar char="P"/>
            </a:pPr>
            <a:endParaRPr lang="cs-CZ" altLang="cs-CZ" sz="1050" dirty="0">
              <a:solidFill>
                <a:srgbClr val="1B1810"/>
              </a:solidFill>
            </a:endParaRPr>
          </a:p>
          <a:p>
            <a:pPr eaLnBrk="1" hangingPunct="1"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400" dirty="0">
                <a:solidFill>
                  <a:srgbClr val="1B1810"/>
                </a:solidFill>
              </a:rPr>
              <a:t>doporučená denní dávka je 10 mg pro muže a 7 mg pro ženy</a:t>
            </a:r>
          </a:p>
          <a:p>
            <a:pPr eaLnBrk="1" hangingPunct="1">
              <a:buSzPct val="70000"/>
              <a:buFont typeface="Wingdings" panose="05000000000000000000" pitchFamily="2" charset="2"/>
              <a:buBlip>
                <a:blip r:embed="rId2"/>
              </a:buBlip>
            </a:pPr>
            <a:endParaRPr lang="cs-CZ" altLang="cs-CZ" sz="1050" dirty="0">
              <a:solidFill>
                <a:srgbClr val="1B1810"/>
              </a:solidFill>
            </a:endParaRPr>
          </a:p>
          <a:p>
            <a:pPr eaLnBrk="1" hangingPunct="1"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400" dirty="0">
                <a:solidFill>
                  <a:srgbClr val="1B1810"/>
                </a:solidFill>
              </a:rPr>
              <a:t>zdroje v potravinách </a:t>
            </a:r>
          </a:p>
          <a:p>
            <a:pPr lvl="1" eaLnBrk="1" hangingPunct="1"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200" dirty="0">
                <a:solidFill>
                  <a:srgbClr val="1B1810"/>
                </a:solidFill>
              </a:rPr>
              <a:t>játra, červené maso, ryby, mléčné výrobky, vejce (žloutek), celozrnné výrobky, pšeničné klíčky, otruby, ořechy a semena (dýňová semena), luštěniny</a:t>
            </a:r>
          </a:p>
          <a:p>
            <a:pPr eaLnBrk="1" hangingPunct="1"/>
            <a:endParaRPr lang="cs-CZ" altLang="cs-CZ" sz="2400" dirty="0"/>
          </a:p>
        </p:txBody>
      </p:sp>
      <p:pic>
        <p:nvPicPr>
          <p:cNvPr id="56324" name="Picture 4" descr="Pyramida">
            <a:extLst>
              <a:ext uri="{FF2B5EF4-FFF2-40B4-BE49-F238E27FC236}">
                <a16:creationId xmlns:a16="http://schemas.microsoft.com/office/drawing/2014/main" id="{3EEAF41F-F319-49D3-ADEE-D06EDA50E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6" y="188914"/>
            <a:ext cx="2435225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77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36880DE6-4362-4559-91E0-8B07D44547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VLÁKNINA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A410C27C-D653-4175-A390-ECC329C58A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461052"/>
            <a:ext cx="10515600" cy="522798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dirty="0">
                <a:solidFill>
                  <a:srgbClr val="1B1810"/>
                </a:solidFill>
              </a:rPr>
              <a:t>Prevence zácpy, divertikulózy, DM 2. typu, KVO…</a:t>
            </a:r>
          </a:p>
          <a:p>
            <a:pPr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endParaRPr lang="cs-CZ" altLang="cs-CZ" sz="1400" dirty="0">
              <a:solidFill>
                <a:srgbClr val="1B1810"/>
              </a:solidFill>
            </a:endParaRPr>
          </a:p>
          <a:p>
            <a:pPr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dirty="0">
                <a:solidFill>
                  <a:srgbClr val="1B1810"/>
                </a:solidFill>
              </a:rPr>
              <a:t>DDD 25-30 g</a:t>
            </a:r>
          </a:p>
          <a:p>
            <a:pPr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endParaRPr lang="cs-CZ" altLang="cs-CZ" sz="1400" dirty="0">
              <a:solidFill>
                <a:srgbClr val="1B1810"/>
              </a:solidFill>
            </a:endParaRPr>
          </a:p>
          <a:p>
            <a:pPr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dirty="0">
                <a:solidFill>
                  <a:srgbClr val="1B1810"/>
                </a:solidFill>
              </a:rPr>
              <a:t>Zdroje </a:t>
            </a:r>
          </a:p>
          <a:p>
            <a:pPr lvl="1"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dirty="0">
                <a:solidFill>
                  <a:srgbClr val="1B1810"/>
                </a:solidFill>
              </a:rPr>
              <a:t>obiloviny a výrobky z obilovin (celozrnné) </a:t>
            </a:r>
          </a:p>
          <a:p>
            <a:pPr lvl="1"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dirty="0">
                <a:solidFill>
                  <a:srgbClr val="1B1810"/>
                </a:solidFill>
              </a:rPr>
              <a:t>zelenina a ovoce </a:t>
            </a:r>
          </a:p>
          <a:p>
            <a:pPr lvl="1"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dirty="0">
                <a:solidFill>
                  <a:srgbClr val="1B1810"/>
                </a:solidFill>
              </a:rPr>
              <a:t>luštěniny </a:t>
            </a:r>
          </a:p>
          <a:p>
            <a:pPr lvl="1"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dirty="0">
                <a:solidFill>
                  <a:srgbClr val="1B1810"/>
                </a:solidFill>
              </a:rPr>
              <a:t>ořechy a olejnatá semena</a:t>
            </a:r>
          </a:p>
          <a:p>
            <a:pPr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endParaRPr lang="cs-CZ" altLang="cs-CZ" sz="1400" dirty="0">
              <a:solidFill>
                <a:srgbClr val="1B1810"/>
              </a:solidFill>
            </a:endParaRPr>
          </a:p>
          <a:p>
            <a:pPr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dirty="0">
                <a:solidFill>
                  <a:srgbClr val="1B1810"/>
                </a:solidFill>
              </a:rPr>
              <a:t>U seniorů –  často potíže s konzumací potravin </a:t>
            </a:r>
            <a:br>
              <a:rPr lang="cs-CZ" altLang="cs-CZ" dirty="0">
                <a:solidFill>
                  <a:srgbClr val="1B1810"/>
                </a:solidFill>
              </a:rPr>
            </a:br>
            <a:r>
              <a:rPr lang="cs-CZ" altLang="cs-CZ" dirty="0">
                <a:solidFill>
                  <a:srgbClr val="1B1810"/>
                </a:solidFill>
              </a:rPr>
              <a:t>s vysokým obsahem vlákniny, nesnášenlivost </a:t>
            </a:r>
            <a:r>
              <a:rPr lang="cs-CZ" altLang="cs-CZ" dirty="0">
                <a:solidFill>
                  <a:srgbClr val="1B1810"/>
                </a:solidFill>
                <a:sym typeface="Wingdings 3" panose="05040102010807070707" pitchFamily="18" charset="2"/>
              </a:rPr>
              <a:t> vyhýbání se těmto potravinám, vyřazování z jídelníčku</a:t>
            </a:r>
            <a:endParaRPr lang="cs-CZ" altLang="cs-CZ" dirty="0">
              <a:solidFill>
                <a:srgbClr val="1B1810"/>
              </a:solidFill>
            </a:endParaRPr>
          </a:p>
          <a:p>
            <a:pPr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endParaRPr lang="cs-CZ" altLang="cs-CZ" sz="2200" dirty="0">
              <a:solidFill>
                <a:srgbClr val="1B181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altLang="cs-CZ" dirty="0"/>
          </a:p>
        </p:txBody>
      </p:sp>
      <p:pic>
        <p:nvPicPr>
          <p:cNvPr id="12290" name="Picture 2" descr="http://www.komplexnizdravi.cz/res/data/003/000630_04_002992.jpg?seek=1277632730">
            <a:extLst>
              <a:ext uri="{FF2B5EF4-FFF2-40B4-BE49-F238E27FC236}">
                <a16:creationId xmlns:a16="http://schemas.microsoft.com/office/drawing/2014/main" id="{7E85953C-EC0B-4906-B253-53EE64C70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7517" y="2352268"/>
            <a:ext cx="2606609" cy="2255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112229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9C15357F-17FA-4F07-9EA5-55140E9228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Vláknina v jídelníčku seniorů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839100C7-BD1A-41A7-9B5E-7CA16EF3C5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490871"/>
            <a:ext cx="10939670" cy="527767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3000" b="1" dirty="0">
                <a:solidFill>
                  <a:srgbClr val="1B1810"/>
                </a:solidFill>
              </a:rPr>
              <a:t>Obiloviny</a:t>
            </a:r>
          </a:p>
          <a:p>
            <a:pPr lvl="1"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200" dirty="0">
                <a:solidFill>
                  <a:srgbClr val="1B1810"/>
                </a:solidFill>
              </a:rPr>
              <a:t>pečivo  - zařadit i pečivo s obsahem celozrnné mouky, žitné mouky, grahamové mouky</a:t>
            </a:r>
          </a:p>
          <a:p>
            <a:pPr lvl="1"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200" dirty="0">
                <a:solidFill>
                  <a:srgbClr val="1B1810"/>
                </a:solidFill>
              </a:rPr>
              <a:t>vložky do polévek – ovesné vločky, kroupy, krupky, krupice, pohanka, jáhly, kuskus</a:t>
            </a:r>
          </a:p>
          <a:p>
            <a:pPr lvl="1"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200" dirty="0">
                <a:solidFill>
                  <a:srgbClr val="1B1810"/>
                </a:solidFill>
              </a:rPr>
              <a:t>kaše, nákypy</a:t>
            </a:r>
          </a:p>
          <a:p>
            <a:pPr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3000" b="1" dirty="0">
                <a:solidFill>
                  <a:srgbClr val="1B1810"/>
                </a:solidFill>
              </a:rPr>
              <a:t>Zelenina a ovoce</a:t>
            </a:r>
          </a:p>
          <a:p>
            <a:pPr lvl="1"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200" dirty="0">
                <a:solidFill>
                  <a:srgbClr val="1B1810"/>
                </a:solidFill>
              </a:rPr>
              <a:t>syrová zelenina – tvrdé druhy upravit strouháním, oblohy, saláty </a:t>
            </a:r>
            <a:br>
              <a:rPr lang="cs-CZ" altLang="cs-CZ" sz="2200" dirty="0">
                <a:solidFill>
                  <a:srgbClr val="1B1810"/>
                </a:solidFill>
              </a:rPr>
            </a:br>
            <a:r>
              <a:rPr lang="cs-CZ" altLang="cs-CZ" sz="2200" dirty="0">
                <a:solidFill>
                  <a:srgbClr val="1B1810"/>
                </a:solidFill>
              </a:rPr>
              <a:t>(i v kombinaci s ovocem), součást pomazánek </a:t>
            </a:r>
          </a:p>
          <a:p>
            <a:pPr lvl="1"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200" dirty="0">
                <a:solidFill>
                  <a:srgbClr val="1B1810"/>
                </a:solidFill>
              </a:rPr>
              <a:t>vařená a dušená zelenina – polévky, nákypy, součást hlavních pokrmů, přídavek v příloze</a:t>
            </a:r>
          </a:p>
          <a:p>
            <a:pPr lvl="1"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200" dirty="0">
                <a:solidFill>
                  <a:srgbClr val="1B1810"/>
                </a:solidFill>
              </a:rPr>
              <a:t>syrové ovoce – měkké kusové ovoce, nastrouhané, mixované, saláty, součást pokrmů</a:t>
            </a:r>
          </a:p>
          <a:p>
            <a:pPr lvl="1"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200" dirty="0">
                <a:solidFill>
                  <a:srgbClr val="1B1810"/>
                </a:solidFill>
              </a:rPr>
              <a:t>tepelně upravené ovoce – kompoty, pyré, džusy s obsahem vlákniny, součást hlavních pokrmů slaných i sladkých</a:t>
            </a:r>
          </a:p>
          <a:p>
            <a:pPr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3000" b="1" dirty="0">
                <a:solidFill>
                  <a:srgbClr val="1B1810"/>
                </a:solidFill>
              </a:rPr>
              <a:t>Luštěniny</a:t>
            </a:r>
          </a:p>
          <a:p>
            <a:pPr lvl="1"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200" dirty="0">
                <a:solidFill>
                  <a:srgbClr val="1B1810"/>
                </a:solidFill>
              </a:rPr>
              <a:t>úprava lisováním, mixováním, odstranění slupek</a:t>
            </a:r>
          </a:p>
          <a:p>
            <a:pPr lvl="1"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200" dirty="0">
                <a:solidFill>
                  <a:srgbClr val="1B1810"/>
                </a:solidFill>
              </a:rPr>
              <a:t>používání v menším množství do polévek, pokrmů, luštěninové mouky</a:t>
            </a:r>
          </a:p>
          <a:p>
            <a:pPr lvl="1"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200" dirty="0">
                <a:solidFill>
                  <a:srgbClr val="1B1810"/>
                </a:solidFill>
              </a:rPr>
              <a:t>luštěninové pomazánky, pyré, kaše, polévkové krémy</a:t>
            </a:r>
            <a:endParaRPr lang="cs-CZ" altLang="cs-CZ" sz="2200" dirty="0">
              <a:solidFill>
                <a:srgbClr val="1B1810"/>
              </a:solidFill>
              <a:sym typeface="Wingdings 3" panose="05040102010807070707" pitchFamily="18" charset="2"/>
            </a:endParaRPr>
          </a:p>
          <a:p>
            <a:pPr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3000" b="1" dirty="0">
                <a:solidFill>
                  <a:srgbClr val="1B1810"/>
                </a:solidFill>
                <a:sym typeface="Wingdings 3" panose="05040102010807070707" pitchFamily="18" charset="2"/>
              </a:rPr>
              <a:t>Ořechy a semena</a:t>
            </a:r>
          </a:p>
          <a:p>
            <a:pPr lvl="1"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200" dirty="0">
                <a:solidFill>
                  <a:srgbClr val="1B1810"/>
                </a:solidFill>
                <a:sym typeface="Wingdings 3" panose="05040102010807070707" pitchFamily="18" charset="2"/>
              </a:rPr>
              <a:t>úprava mletím, drcením, nádivky</a:t>
            </a:r>
            <a:endParaRPr lang="cs-CZ" altLang="cs-CZ" sz="2200" dirty="0">
              <a:solidFill>
                <a:srgbClr val="674D26"/>
              </a:solidFill>
            </a:endParaRPr>
          </a:p>
          <a:p>
            <a:pPr eaLnBrk="1" hangingPunct="1"/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9977636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5FD8C485-265D-4F27-8DD3-6B2BA8AC8D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TEKUTINY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D157D0A8-3128-460B-944B-3113CFDFB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11168270" cy="506888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600" dirty="0">
                <a:solidFill>
                  <a:srgbClr val="1B1810"/>
                </a:solidFill>
              </a:rPr>
              <a:t>Dehydratace je problémem více než 10 % seniorů</a:t>
            </a:r>
          </a:p>
          <a:p>
            <a:pPr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600" dirty="0">
                <a:solidFill>
                  <a:srgbClr val="1B1810"/>
                </a:solidFill>
              </a:rPr>
              <a:t>Snížení pocitu žízně</a:t>
            </a:r>
          </a:p>
          <a:p>
            <a:pPr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600" dirty="0">
                <a:solidFill>
                  <a:srgbClr val="1B1810"/>
                </a:solidFill>
              </a:rPr>
              <a:t>Optimální příjem: 30 ml/kg/den (v nápojích i ve stravě) 		         </a:t>
            </a:r>
          </a:p>
          <a:p>
            <a:pPr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600" dirty="0">
                <a:solidFill>
                  <a:srgbClr val="1B1810"/>
                </a:solidFill>
              </a:rPr>
              <a:t>1500 – 2000 ml </a:t>
            </a:r>
            <a:r>
              <a:rPr lang="cs-CZ" altLang="cs-CZ" sz="2600" dirty="0">
                <a:solidFill>
                  <a:srgbClr val="1B1810"/>
                </a:solidFill>
                <a:sym typeface="Wingdings 3" panose="05040102010807070707" pitchFamily="18" charset="2"/>
              </a:rPr>
              <a:t></a:t>
            </a:r>
            <a:r>
              <a:rPr lang="cs-CZ" altLang="cs-CZ" sz="2600" dirty="0">
                <a:solidFill>
                  <a:srgbClr val="1B1810"/>
                </a:solidFill>
              </a:rPr>
              <a:t> </a:t>
            </a:r>
            <a:r>
              <a:rPr lang="cs-CZ" altLang="cs-CZ" sz="2600" b="1" dirty="0">
                <a:solidFill>
                  <a:srgbClr val="0033CC"/>
                </a:solidFill>
              </a:rPr>
              <a:t>cca 8 sklenic</a:t>
            </a:r>
            <a:r>
              <a:rPr lang="cs-CZ" altLang="cs-CZ" sz="2600" dirty="0">
                <a:solidFill>
                  <a:srgbClr val="1B1810"/>
                </a:solidFill>
              </a:rPr>
              <a:t> </a:t>
            </a:r>
          </a:p>
          <a:p>
            <a:pPr lvl="1"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dirty="0">
                <a:solidFill>
                  <a:srgbClr val="1B1810"/>
                </a:solidFill>
              </a:rPr>
              <a:t>kromě stavů, kdy dochází ke zvýšeným ztrátám tekutin </a:t>
            </a:r>
          </a:p>
          <a:p>
            <a:pPr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endParaRPr lang="cs-CZ" altLang="cs-CZ" sz="2600" dirty="0">
              <a:solidFill>
                <a:srgbClr val="1B1810"/>
              </a:solidFill>
            </a:endParaRPr>
          </a:p>
          <a:p>
            <a:pPr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600" dirty="0">
                <a:solidFill>
                  <a:srgbClr val="1B1810"/>
                </a:solidFill>
              </a:rPr>
              <a:t>Střídat různé druhy nápojů</a:t>
            </a:r>
          </a:p>
          <a:p>
            <a:pPr lvl="1"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dirty="0">
                <a:solidFill>
                  <a:srgbClr val="1B1810"/>
                </a:solidFill>
              </a:rPr>
              <a:t>voda, voda s citrónem, čaje, ovocné a zeleninové šťávy, ředěné džusy, minerální vody a perlivé nápoje – omezený příjem</a:t>
            </a:r>
          </a:p>
          <a:p>
            <a:pPr lvl="1"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dirty="0">
                <a:solidFill>
                  <a:srgbClr val="1B1810"/>
                </a:solidFill>
              </a:rPr>
              <a:t>mléko, mléčné nápoje, bílá káva, melta, čaj</a:t>
            </a:r>
          </a:p>
          <a:p>
            <a:pPr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600" dirty="0">
                <a:solidFill>
                  <a:srgbClr val="1B1810"/>
                </a:solidFill>
              </a:rPr>
              <a:t>Tekutiny v polévkách</a:t>
            </a:r>
          </a:p>
          <a:p>
            <a:pPr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600" dirty="0">
                <a:solidFill>
                  <a:srgbClr val="1B1810"/>
                </a:solidFill>
              </a:rPr>
              <a:t>Do pitného režimu nezapočítáváme nápoje s obsahem kofeinu, alkoholické nápoje</a:t>
            </a:r>
          </a:p>
          <a:p>
            <a:pPr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600" dirty="0">
                <a:solidFill>
                  <a:srgbClr val="1B1810"/>
                </a:solidFill>
              </a:rPr>
              <a:t>Sledování příjmu tekutin, tekutiny ve sklence po ruce na viditelném místě</a:t>
            </a:r>
          </a:p>
          <a:p>
            <a:pPr eaLnBrk="1" hangingPunct="1">
              <a:lnSpc>
                <a:spcPct val="8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600" dirty="0">
                <a:solidFill>
                  <a:srgbClr val="1B1810"/>
                </a:solidFill>
              </a:rPr>
              <a:t>Při potížích s pitím může pomoci použití brčka</a:t>
            </a:r>
          </a:p>
          <a:p>
            <a:pPr eaLnBrk="1" hangingPunct="1">
              <a:lnSpc>
                <a:spcPct val="80000"/>
              </a:lnSpc>
            </a:pPr>
            <a:endParaRPr lang="cs-CZ" altLang="cs-CZ" dirty="0"/>
          </a:p>
        </p:txBody>
      </p:sp>
      <p:pic>
        <p:nvPicPr>
          <p:cNvPr id="8194" name="Picture 2" descr="VÃ½sledok vyhÄ¾adÃ¡vania obrÃ¡zkov pre dopyt tekutiny">
            <a:extLst>
              <a:ext uri="{FF2B5EF4-FFF2-40B4-BE49-F238E27FC236}">
                <a16:creationId xmlns:a16="http://schemas.microsoft.com/office/drawing/2014/main" id="{ED05AC96-DF42-4DE4-B53E-FCF59D46D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625" y="118893"/>
            <a:ext cx="3473808" cy="217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7048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EE8B68C6-E365-4B72-8393-1C553C6258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/>
              <a:t>Technologická úprava, konzistence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83A83126-3C8D-48D9-A27A-0EECC73F82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b="1" dirty="0">
                <a:solidFill>
                  <a:srgbClr val="1B1810"/>
                </a:solidFill>
              </a:rPr>
              <a:t>Úprava konzistence</a:t>
            </a:r>
            <a:r>
              <a:rPr lang="cs-CZ" altLang="cs-CZ" dirty="0">
                <a:solidFill>
                  <a:srgbClr val="1B1810"/>
                </a:solidFill>
              </a:rPr>
              <a:t> – běžné úpravy</a:t>
            </a:r>
          </a:p>
          <a:p>
            <a:pPr lvl="1"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dirty="0">
                <a:solidFill>
                  <a:srgbClr val="1B1810"/>
                </a:solidFill>
              </a:rPr>
              <a:t>uvaření doměkka</a:t>
            </a:r>
          </a:p>
          <a:p>
            <a:pPr lvl="1"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dirty="0">
                <a:solidFill>
                  <a:srgbClr val="1B1810"/>
                </a:solidFill>
              </a:rPr>
              <a:t>rozmačkání vidličkou</a:t>
            </a:r>
          </a:p>
          <a:p>
            <a:pPr lvl="1"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dirty="0" err="1">
                <a:solidFill>
                  <a:srgbClr val="1B1810"/>
                </a:solidFill>
              </a:rPr>
              <a:t>šťouchání</a:t>
            </a:r>
            <a:endParaRPr lang="cs-CZ" altLang="cs-CZ" dirty="0">
              <a:solidFill>
                <a:srgbClr val="1B1810"/>
              </a:solidFill>
            </a:endParaRPr>
          </a:p>
          <a:p>
            <a:pPr lvl="1"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dirty="0">
                <a:solidFill>
                  <a:srgbClr val="1B1810"/>
                </a:solidFill>
              </a:rPr>
              <a:t>mletí</a:t>
            </a:r>
          </a:p>
          <a:p>
            <a:pPr lvl="1"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dirty="0">
                <a:solidFill>
                  <a:srgbClr val="1B1810"/>
                </a:solidFill>
              </a:rPr>
              <a:t>mixování</a:t>
            </a:r>
          </a:p>
          <a:p>
            <a:pPr lvl="1"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dirty="0">
                <a:solidFill>
                  <a:srgbClr val="1B1810"/>
                </a:solidFill>
              </a:rPr>
              <a:t>pasírování</a:t>
            </a:r>
          </a:p>
          <a:p>
            <a:pPr lvl="1"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dirty="0">
                <a:solidFill>
                  <a:srgbClr val="1B1810"/>
                </a:solidFill>
              </a:rPr>
              <a:t>vhodné formy – kaše, pudinky, nákypy</a:t>
            </a:r>
          </a:p>
          <a:p>
            <a:pPr lvl="1" eaLnBrk="1" hangingPunct="1">
              <a:lnSpc>
                <a:spcPct val="90000"/>
              </a:lnSpc>
              <a:buClr>
                <a:srgbClr val="3A7214"/>
              </a:buClr>
              <a:buSzPct val="70000"/>
              <a:buFont typeface="Wingdings 2" panose="05020102010507070707" pitchFamily="18" charset="2"/>
              <a:buChar char="P"/>
            </a:pPr>
            <a:endParaRPr lang="cs-CZ" altLang="cs-CZ" sz="1050" dirty="0">
              <a:solidFill>
                <a:srgbClr val="1B1810"/>
              </a:solidFill>
            </a:endParaRPr>
          </a:p>
          <a:p>
            <a:pPr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b="1" dirty="0">
                <a:solidFill>
                  <a:srgbClr val="1B1810"/>
                </a:solidFill>
              </a:rPr>
              <a:t>Potíže při polykání</a:t>
            </a:r>
          </a:p>
          <a:p>
            <a:pPr lvl="1"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dirty="0">
                <a:solidFill>
                  <a:srgbClr val="1B1810"/>
                </a:solidFill>
              </a:rPr>
              <a:t>kašovitá úprava stravy</a:t>
            </a:r>
          </a:p>
          <a:p>
            <a:pPr lvl="1"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dirty="0">
                <a:solidFill>
                  <a:srgbClr val="1B1810"/>
                </a:solidFill>
              </a:rPr>
              <a:t>přípravky měnící hustotu tekutin (</a:t>
            </a:r>
            <a:r>
              <a:rPr lang="cs-CZ" altLang="cs-CZ" dirty="0" err="1">
                <a:solidFill>
                  <a:srgbClr val="1B1810"/>
                </a:solidFill>
              </a:rPr>
              <a:t>Nutilis</a:t>
            </a:r>
            <a:r>
              <a:rPr lang="cs-CZ" altLang="cs-CZ" dirty="0">
                <a:solidFill>
                  <a:srgbClr val="1B181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/>
          </a:p>
        </p:txBody>
      </p:sp>
      <p:pic>
        <p:nvPicPr>
          <p:cNvPr id="62468" name="Picture 5" descr="NUTILIS POWDER  1X300GM Prášek">
            <a:extLst>
              <a:ext uri="{FF2B5EF4-FFF2-40B4-BE49-F238E27FC236}">
                <a16:creationId xmlns:a16="http://schemas.microsoft.com/office/drawing/2014/main" id="{F4185C88-03A0-4156-BF39-94ED3BF4D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451" y="3040062"/>
            <a:ext cx="3136901" cy="313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4527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FCF1FB1D-3359-43D3-919B-ACC4356987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Suchost v ústech?</a:t>
            </a:r>
            <a:r>
              <a:rPr lang="cs-CZ" altLang="cs-CZ"/>
              <a:t> 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5199EBEA-6C55-4B9C-AD59-4CCBAC4089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00810"/>
            <a:ext cx="10515600" cy="535719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400" dirty="0">
                <a:solidFill>
                  <a:srgbClr val="1B1810"/>
                </a:solidFill>
              </a:rPr>
              <a:t>Nekonzumovat suchá, příliš slaná a kořeněná jídla - </a:t>
            </a:r>
            <a:r>
              <a:rPr lang="cs-CZ" altLang="cs-CZ" sz="2000" dirty="0">
                <a:solidFill>
                  <a:srgbClr val="1B1810"/>
                </a:solidFill>
              </a:rPr>
              <a:t>vysušují sliznici</a:t>
            </a:r>
          </a:p>
          <a:p>
            <a:pPr lvl="1" eaLnBrk="1" hangingPunct="1">
              <a:lnSpc>
                <a:spcPct val="90000"/>
              </a:lnSpc>
              <a:buClr>
                <a:srgbClr val="3A7214"/>
              </a:buClr>
              <a:buSzPct val="70000"/>
              <a:buFont typeface="Wingdings 2" panose="05020102010507070707" pitchFamily="18" charset="2"/>
              <a:buChar char="P"/>
            </a:pPr>
            <a:endParaRPr lang="cs-CZ" altLang="cs-CZ" sz="600" dirty="0">
              <a:solidFill>
                <a:srgbClr val="1B1810"/>
              </a:solidFill>
            </a:endParaRPr>
          </a:p>
          <a:p>
            <a:pPr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400" dirty="0">
                <a:solidFill>
                  <a:srgbClr val="1B1810"/>
                </a:solidFill>
              </a:rPr>
              <a:t>Konzumovat pokrmy s masovými šťávami, omáčkami, dresinky </a:t>
            </a:r>
            <a:br>
              <a:rPr lang="cs-CZ" altLang="cs-CZ" sz="2400" dirty="0">
                <a:solidFill>
                  <a:srgbClr val="1B1810"/>
                </a:solidFill>
              </a:rPr>
            </a:br>
            <a:r>
              <a:rPr lang="cs-CZ" altLang="cs-CZ" sz="2400" dirty="0">
                <a:solidFill>
                  <a:srgbClr val="1B1810"/>
                </a:solidFill>
              </a:rPr>
              <a:t>k usnadnění polykání. </a:t>
            </a:r>
          </a:p>
          <a:p>
            <a:pPr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endParaRPr lang="cs-CZ" altLang="cs-CZ" sz="700" dirty="0">
              <a:solidFill>
                <a:srgbClr val="1B1810"/>
              </a:solidFill>
            </a:endParaRPr>
          </a:p>
          <a:p>
            <a:pPr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400" dirty="0">
                <a:solidFill>
                  <a:srgbClr val="1B1810"/>
                </a:solidFill>
              </a:rPr>
              <a:t>Měkké jídlo – kaše, pudinky, tvarohy, jogurty, kompoty, zmrzlina, banány apod. se lépe polykají, ale nezvyšují tvorbu slin</a:t>
            </a:r>
          </a:p>
          <a:p>
            <a:pPr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endParaRPr lang="cs-CZ" altLang="cs-CZ" sz="700" dirty="0">
              <a:solidFill>
                <a:srgbClr val="1B1810"/>
              </a:solidFill>
            </a:endParaRPr>
          </a:p>
          <a:p>
            <a:pPr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400" dirty="0">
                <a:solidFill>
                  <a:srgbClr val="1B1810"/>
                </a:solidFill>
              </a:rPr>
              <a:t>Tvorbu slin zvyšují kyselá jídla, ale nejsou vhodná u jedinců s bolestmi v dutině ústní</a:t>
            </a:r>
          </a:p>
          <a:p>
            <a:pPr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endParaRPr lang="cs-CZ" altLang="cs-CZ" sz="700" dirty="0">
              <a:solidFill>
                <a:srgbClr val="1B1810"/>
              </a:solidFill>
            </a:endParaRPr>
          </a:p>
          <a:p>
            <a:pPr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400" dirty="0">
                <a:solidFill>
                  <a:srgbClr val="1B1810"/>
                </a:solidFill>
              </a:rPr>
              <a:t>Dutinu ústní zvlhčovat častým popíjením malého množství vody</a:t>
            </a:r>
          </a:p>
          <a:p>
            <a:pPr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endParaRPr lang="cs-CZ" altLang="cs-CZ" sz="700" dirty="0">
              <a:solidFill>
                <a:srgbClr val="1B1810"/>
              </a:solidFill>
            </a:endParaRPr>
          </a:p>
          <a:p>
            <a:pPr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400" dirty="0">
                <a:solidFill>
                  <a:srgbClr val="1B1810"/>
                </a:solidFill>
              </a:rPr>
              <a:t>Ke zvýšení množství slin cucat tvrdé kyselé bonbóny nebo kostky ledu. Doporučení není vhodné při zvýšené citlivosti sliznice v dutině ústní.</a:t>
            </a:r>
          </a:p>
          <a:p>
            <a:pPr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endParaRPr lang="cs-CZ" altLang="cs-CZ" sz="700" dirty="0">
              <a:solidFill>
                <a:srgbClr val="1B1810"/>
              </a:solidFill>
            </a:endParaRPr>
          </a:p>
          <a:p>
            <a:pPr eaLnBrk="1" hangingPunct="1">
              <a:lnSpc>
                <a:spcPct val="90000"/>
              </a:lnSpc>
              <a:buSzPct val="70000"/>
              <a:buFont typeface="Wingdings" panose="05000000000000000000" pitchFamily="2" charset="2"/>
              <a:buBlip>
                <a:blip r:embed="rId2"/>
              </a:buBlip>
            </a:pPr>
            <a:r>
              <a:rPr lang="cs-CZ" altLang="cs-CZ" sz="2400" dirty="0">
                <a:solidFill>
                  <a:srgbClr val="1B1810"/>
                </a:solidFill>
              </a:rPr>
              <a:t>Žvýkat žvýkačky bez cukru – zvyšují vylučování slin a pomáhají udržovat dobrou hygienu dutiny ústní.</a:t>
            </a:r>
          </a:p>
          <a:p>
            <a:pPr eaLnBrk="1" hangingPunct="1"/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12153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34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1">
            <a:extLst>
              <a:ext uri="{FF2B5EF4-FFF2-40B4-BE49-F238E27FC236}">
                <a16:creationId xmlns:a16="http://schemas.microsoft.com/office/drawing/2014/main" id="{F3C482B9-84ED-463A-955E-1C5A46EB6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4000" b="1" dirty="0"/>
              <a:t>Další doporučení ke zlepšení stravovacích návyků </a:t>
            </a:r>
          </a:p>
        </p:txBody>
      </p:sp>
      <p:sp>
        <p:nvSpPr>
          <p:cNvPr id="65539" name="Zástupný symbol pro obsah 2">
            <a:extLst>
              <a:ext uri="{FF2B5EF4-FFF2-40B4-BE49-F238E27FC236}">
                <a16:creationId xmlns:a16="http://schemas.microsoft.com/office/drawing/2014/main" id="{0260DC15-1F2C-4C60-BBEA-D8FD7C52C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870"/>
            <a:ext cx="10515600" cy="513853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cs-CZ" altLang="cs-CZ" sz="2400" dirty="0"/>
              <a:t>Klást důraz na </a:t>
            </a:r>
            <a:r>
              <a:rPr lang="cs-CZ" altLang="cs-CZ" sz="2400" dirty="0">
                <a:solidFill>
                  <a:srgbClr val="0070C0"/>
                </a:solidFill>
              </a:rPr>
              <a:t>pravidelné stravování </a:t>
            </a:r>
            <a:r>
              <a:rPr lang="cs-CZ" altLang="cs-CZ" sz="2400" dirty="0"/>
              <a:t>v malých dávkách a častěji</a:t>
            </a:r>
          </a:p>
          <a:p>
            <a:pPr eaLnBrk="1" hangingPunct="1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cs-CZ" altLang="cs-CZ" sz="2400" dirty="0"/>
              <a:t>Věnovat pozornost </a:t>
            </a:r>
            <a:r>
              <a:rPr lang="cs-CZ" altLang="cs-CZ" sz="2400" dirty="0">
                <a:solidFill>
                  <a:srgbClr val="0070C0"/>
                </a:solidFill>
              </a:rPr>
              <a:t>stolování</a:t>
            </a:r>
          </a:p>
          <a:p>
            <a:pPr eaLnBrk="1" hangingPunct="1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cs-CZ" altLang="cs-CZ" sz="2400" dirty="0"/>
              <a:t>Nezapomenout na </a:t>
            </a:r>
            <a:r>
              <a:rPr lang="cs-CZ" altLang="cs-CZ" sz="2400" dirty="0">
                <a:solidFill>
                  <a:srgbClr val="0070C0"/>
                </a:solidFill>
              </a:rPr>
              <a:t>estetickou úpravu pokrmů i prostředí</a:t>
            </a:r>
          </a:p>
          <a:p>
            <a:pPr eaLnBrk="1" hangingPunct="1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cs-CZ" altLang="cs-CZ" sz="2400" dirty="0"/>
              <a:t>Informovat seniora, jak lze energeticky obohatit polévky</a:t>
            </a:r>
          </a:p>
          <a:p>
            <a:pPr eaLnBrk="1" hangingPunct="1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rgbClr val="0070C0"/>
                </a:solidFill>
              </a:rPr>
              <a:t>Ovoce a zeleninu </a:t>
            </a:r>
            <a:r>
              <a:rPr lang="cs-CZ" altLang="cs-CZ" sz="2400" dirty="0"/>
              <a:t>chápat jako zdroj vitaminů, minerálních látek, vody a vlákniny</a:t>
            </a:r>
          </a:p>
          <a:p>
            <a:pPr eaLnBrk="1" hangingPunct="1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cs-CZ" altLang="cs-CZ" sz="2400" dirty="0"/>
              <a:t>Dodržovat </a:t>
            </a:r>
            <a:r>
              <a:rPr lang="cs-CZ" altLang="cs-CZ" sz="2400" dirty="0">
                <a:solidFill>
                  <a:srgbClr val="0070C0"/>
                </a:solidFill>
              </a:rPr>
              <a:t>pitný režim</a:t>
            </a:r>
            <a:r>
              <a:rPr lang="cs-CZ" altLang="cs-CZ" sz="2400" dirty="0"/>
              <a:t>, plánovat pití tekutin mezi jídly, vybírat vhodné nápoje. Možnost využít záznam pitného režimu.</a:t>
            </a:r>
          </a:p>
          <a:p>
            <a:pPr eaLnBrk="1" hangingPunct="1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cs-CZ" altLang="cs-CZ" sz="2400" dirty="0"/>
              <a:t>Při nechutenství zvýšit příjem energeticky bohatých tekutých přídavků a neomezovat příjem tuků</a:t>
            </a:r>
          </a:p>
          <a:p>
            <a:pPr eaLnBrk="1" hangingPunct="1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cs-CZ" altLang="cs-CZ" sz="2400" dirty="0"/>
              <a:t>Sdělit </a:t>
            </a:r>
            <a:r>
              <a:rPr lang="cs-CZ" altLang="cs-CZ" sz="2400" dirty="0">
                <a:solidFill>
                  <a:srgbClr val="0070C0"/>
                </a:solidFill>
              </a:rPr>
              <a:t>význam nutriční podpory</a:t>
            </a:r>
            <a:r>
              <a:rPr lang="cs-CZ" altLang="cs-CZ" sz="2400" dirty="0"/>
              <a:t>. Na trhu je celá škála přípravků. Výhodou je vysoký obsah energie v malém množství přípravku s možností výrazného ochucení</a:t>
            </a:r>
          </a:p>
          <a:p>
            <a:pPr eaLnBrk="1" hangingPunct="1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rgbClr val="0070C0"/>
                </a:solidFill>
              </a:rPr>
              <a:t>Sledovat příjem </a:t>
            </a:r>
            <a:r>
              <a:rPr lang="cs-CZ" altLang="cs-CZ" sz="2400" dirty="0"/>
              <a:t>stravy a tekutin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181346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D519C23B-9198-4832-A064-5DF160343C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DOPORUČENÁ LITERATURA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799EA98F-AB10-4938-B80C-5F48A11D86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533400" indent="-533400"/>
            <a:r>
              <a:rPr lang="cs-CZ" altLang="cs-CZ" sz="1800"/>
              <a:t>BOYLE, M. A., HOLBEN, D.H. </a:t>
            </a:r>
            <a:r>
              <a:rPr lang="cs-CZ" altLang="cs-CZ" sz="1800" i="1"/>
              <a:t>Community Nutrition in Action. </a:t>
            </a:r>
            <a:br>
              <a:rPr lang="cs-CZ" altLang="cs-CZ" sz="1800" i="1"/>
            </a:br>
            <a:r>
              <a:rPr lang="cs-CZ" altLang="cs-CZ" sz="1800" i="1"/>
              <a:t>An entrepreneurial approach</a:t>
            </a:r>
            <a:r>
              <a:rPr lang="cs-CZ" altLang="cs-CZ" sz="1800"/>
              <a:t>. Thomson Wadsworth, 2006.</a:t>
            </a:r>
          </a:p>
          <a:p>
            <a:pPr marL="533400" indent="-533400"/>
            <a:r>
              <a:rPr lang="cs-CZ" altLang="cs-CZ" sz="1800"/>
              <a:t>EDELSTEIN, S., SHARLIN, J. </a:t>
            </a:r>
            <a:r>
              <a:rPr lang="cs-CZ" altLang="cs-CZ" sz="1800" i="1"/>
              <a:t>Life Cycle Nutrition: an evidence-based approach</a:t>
            </a:r>
            <a:r>
              <a:rPr lang="cs-CZ" altLang="cs-CZ" sz="1800"/>
              <a:t>. Sudbury, Mass: Jones and Bartlett Publishers, 2009. 532 p. </a:t>
            </a:r>
          </a:p>
          <a:p>
            <a:pPr marL="533400" indent="-533400"/>
            <a:r>
              <a:rPr lang="cs-CZ" altLang="cs-CZ" sz="1800" i="1"/>
              <a:t>Referenční hodnoty pro příjem živin</a:t>
            </a:r>
            <a:r>
              <a:rPr lang="cs-CZ" altLang="cs-CZ" sz="1800"/>
              <a:t>. Praha: Společnost pro</a:t>
            </a:r>
            <a:br>
              <a:rPr lang="cs-CZ" altLang="cs-CZ" sz="1800"/>
            </a:br>
            <a:r>
              <a:rPr lang="cs-CZ" altLang="cs-CZ" sz="1800"/>
              <a:t>výživu, 2011. 192 s.</a:t>
            </a:r>
          </a:p>
          <a:p>
            <a:pPr marL="533400" indent="-533400"/>
            <a:r>
              <a:rPr lang="cs-CZ" altLang="cs-CZ" sz="1800"/>
              <a:t>STÁVKOVÁ, J. </a:t>
            </a:r>
            <a:r>
              <a:rPr lang="cs-CZ" altLang="cs-CZ" sz="1800" i="1"/>
              <a:t>Výživa ve stáří</a:t>
            </a:r>
            <a:r>
              <a:rPr lang="cs-CZ" altLang="cs-CZ" sz="1800"/>
              <a:t>. Brno: 2012. Diplomová práce. Masarykova univerzita Brno, Fakulta lékařská.</a:t>
            </a:r>
          </a:p>
          <a:p>
            <a:pPr marL="533400" indent="-533400"/>
            <a:r>
              <a:rPr lang="cs-CZ" altLang="cs-CZ" sz="1800"/>
              <a:t>TOPINKOVÁ, E. </a:t>
            </a:r>
            <a:r>
              <a:rPr lang="cs-CZ" altLang="cs-CZ" sz="1800" i="1"/>
              <a:t>Geriatrie pro praxi</a:t>
            </a:r>
            <a:r>
              <a:rPr lang="cs-CZ" altLang="cs-CZ" sz="1800"/>
              <a:t>. Praha: Galén, 2005. 270 s.</a:t>
            </a:r>
          </a:p>
          <a:p>
            <a:pPr marL="533400" indent="-533400"/>
            <a:r>
              <a:rPr lang="cs-CZ" altLang="cs-CZ" sz="1800">
                <a:hlinkClick r:id="rId2"/>
              </a:rPr>
              <a:t>www.szu.cz</a:t>
            </a:r>
            <a:endParaRPr lang="cs-CZ" altLang="cs-CZ" sz="1800"/>
          </a:p>
          <a:p>
            <a:pPr marL="533400" indent="-533400"/>
            <a:r>
              <a:rPr lang="cs-CZ" altLang="cs-CZ" sz="1800"/>
              <a:t>Národní akční plán podporující pozitivní stárnutí pro období let 2013 až 2017.</a:t>
            </a:r>
          </a:p>
          <a:p>
            <a:pPr marL="533400" indent="-533400"/>
            <a:r>
              <a:rPr lang="cs-CZ" altLang="cs-CZ" sz="1800"/>
              <a:t>Zdraví pro všechny v 21. století.</a:t>
            </a:r>
          </a:p>
          <a:p>
            <a:pPr marL="533400" indent="-533400"/>
            <a:r>
              <a:rPr lang="cs-CZ" altLang="sk-SK" sz="1800"/>
              <a:t>Zdraví 2020 – Národní strategie ochrany a podpory zdraví a prevence nemocí.</a:t>
            </a:r>
          </a:p>
          <a:p>
            <a:pPr marL="533400" indent="-533400"/>
            <a:endParaRPr lang="cs-CZ" altLang="cs-CZ" sz="1800"/>
          </a:p>
          <a:p>
            <a:pPr marL="533400" indent="-533400"/>
            <a:endParaRPr lang="cs-CZ" altLang="cs-CZ" sz="1800"/>
          </a:p>
          <a:p>
            <a:pPr marL="533400" indent="-533400">
              <a:buNone/>
            </a:pPr>
            <a:r>
              <a:rPr lang="cs-CZ" altLang="cs-CZ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3496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A41CC9E-3E92-4D96-9B31-D445813A7040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3275" t="16360" r="16440" b="4891"/>
          <a:stretch>
            <a:fillRect/>
          </a:stretch>
        </p:blipFill>
        <p:spPr bwMode="auto">
          <a:xfrm>
            <a:off x="1524000" y="404664"/>
            <a:ext cx="914501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37183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 descr="senior vaří">
            <a:extLst>
              <a:ext uri="{FF2B5EF4-FFF2-40B4-BE49-F238E27FC236}">
                <a16:creationId xmlns:a16="http://schemas.microsoft.com/office/drawing/2014/main" id="{1BF13FD9-A5A8-4BBB-8B5C-2E64671327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6" b="10444"/>
          <a:stretch/>
        </p:blipFill>
        <p:spPr bwMode="auto">
          <a:xfrm>
            <a:off x="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CDAEC91-5BCE-4B55-9CC0-43EF94CB734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066" name="Rectangle 2">
            <a:extLst>
              <a:ext uri="{FF2B5EF4-FFF2-40B4-BE49-F238E27FC236}">
                <a16:creationId xmlns:a16="http://schemas.microsoft.com/office/drawing/2014/main" id="{B329A5B4-2CC9-4F1E-9ADC-25BB7EB29E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cs-CZ" sz="4000" b="1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930103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3B0DF90E-6BAD-4E82-8FDF-717C9A3573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972310FC-EA0E-4C44-A036-BB38E297A8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1"/>
              <a:t>Výživový stav seniorů dle věku</a:t>
            </a:r>
          </a:p>
        </p:txBody>
      </p:sp>
      <p:graphicFrame>
        <p:nvGraphicFramePr>
          <p:cNvPr id="10245" name="Rectangle 3">
            <a:extLst>
              <a:ext uri="{FF2B5EF4-FFF2-40B4-BE49-F238E27FC236}">
                <a16:creationId xmlns:a16="http://schemas.microsoft.com/office/drawing/2014/main" id="{E3AF0A8B-5D38-42E1-9C3C-1F20C536C5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5752047"/>
              </p:ext>
            </p:extLst>
          </p:nvPr>
        </p:nvGraphicFramePr>
        <p:xfrm>
          <a:off x="624458" y="1690688"/>
          <a:ext cx="11176591" cy="4667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3044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3B0DF90E-6BAD-4E82-8FDF-717C9A3573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B4459FD4-F0F7-4D90-AF95-EFBC28FA76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199" y="258800"/>
            <a:ext cx="10520702" cy="99584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1" dirty="0"/>
              <a:t>Poruchy výživy u seniorů</a:t>
            </a:r>
          </a:p>
        </p:txBody>
      </p:sp>
      <p:graphicFrame>
        <p:nvGraphicFramePr>
          <p:cNvPr id="12293" name="Rectangle 3">
            <a:extLst>
              <a:ext uri="{FF2B5EF4-FFF2-40B4-BE49-F238E27FC236}">
                <a16:creationId xmlns:a16="http://schemas.microsoft.com/office/drawing/2014/main" id="{9AF9BD17-028C-4291-8F57-FF64ED7645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119266"/>
              </p:ext>
            </p:extLst>
          </p:nvPr>
        </p:nvGraphicFramePr>
        <p:xfrm>
          <a:off x="838199" y="1158949"/>
          <a:ext cx="10719391" cy="5560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2320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Freeform: Shape 136">
            <a:extLst>
              <a:ext uri="{FF2B5EF4-FFF2-40B4-BE49-F238E27FC236}">
                <a16:creationId xmlns:a16="http://schemas.microsoft.com/office/drawing/2014/main" id="{CF62D2A7-8207-488C-9F46-316BA81A16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292" name="Picture 5" descr="otaznik">
            <a:extLst>
              <a:ext uri="{FF2B5EF4-FFF2-40B4-BE49-F238E27FC236}">
                <a16:creationId xmlns:a16="http://schemas.microsoft.com/office/drawing/2014/main" id="{E72877A1-C2FA-4A51-9FFA-3FCB07D874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" r="463" b="1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>
            <a:extLst>
              <a:ext uri="{FF2B5EF4-FFF2-40B4-BE49-F238E27FC236}">
                <a16:creationId xmlns:a16="http://schemas.microsoft.com/office/drawing/2014/main" id="{FC8BFC46-05A0-4B54-A93D-0D6C406ACE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1" y="803325"/>
            <a:ext cx="6372446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1" dirty="0"/>
              <a:t>Faktory ovlivňující výživu seniorů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B053ED17-3C64-49D4-AE75-7513247D67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pPr eaLnBrk="1" hangingPunct="1"/>
            <a:r>
              <a:rPr lang="cs-CZ" altLang="cs-CZ" sz="2400" dirty="0"/>
              <a:t>Příjem stravy a její využití ovlivňují ve vyšším věku různé, na první pohled mnohdy nesouvisející faktory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3200" dirty="0"/>
          </a:p>
          <a:p>
            <a:pPr lvl="1" eaLnBrk="1" hangingPunct="1"/>
            <a:r>
              <a:rPr lang="cs-CZ" altLang="cs-CZ" sz="3200" b="1" dirty="0"/>
              <a:t>Fyziologické</a:t>
            </a:r>
          </a:p>
          <a:p>
            <a:pPr lvl="1" eaLnBrk="1" hangingPunct="1"/>
            <a:r>
              <a:rPr lang="cs-CZ" altLang="cs-CZ" sz="3200" b="1" dirty="0"/>
              <a:t>Psychosociální</a:t>
            </a:r>
          </a:p>
        </p:txBody>
      </p:sp>
    </p:spTree>
    <p:extLst>
      <p:ext uri="{BB962C8B-B14F-4D97-AF65-F5344CB8AC3E}">
        <p14:creationId xmlns:p14="http://schemas.microsoft.com/office/powerpoint/2010/main" val="2343393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3B0DF90E-6BAD-4E82-8FDF-717C9A3573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7" name="Group 41">
            <a:extLst>
              <a:ext uri="{FF2B5EF4-FFF2-40B4-BE49-F238E27FC236}">
                <a16:creationId xmlns:a16="http://schemas.microsoft.com/office/drawing/2014/main" id="{42CD1EAD-EA00-4C5C-82FF-EB91D353EE9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265274" y="372139"/>
          <a:ext cx="9867014" cy="6274467"/>
        </p:xfrm>
        <a:graphic>
          <a:graphicData uri="http://schemas.openxmlformats.org/drawingml/2006/table">
            <a:tbl>
              <a:tblPr/>
              <a:tblGrid>
                <a:gridCol w="5053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3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8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Fyziologické faktory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Možné důsledky na stav výživy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6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sym typeface="Wingdings 3" panose="05040102010807070707" pitchFamily="18" charset="2"/>
                        </a:rPr>
                        <a:t>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látkové přeměny, 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sym typeface="Wingdings 3" panose="05040102010807070707" pitchFamily="18" charset="2"/>
                        </a:rPr>
                        <a:t>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fyzické aktivity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sym typeface="Wingdings 3" panose="05040102010807070707" pitchFamily="18" charset="2"/>
                        </a:rPr>
                        <a:t>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svalové hmoty, celkové tělesné vody, </a:t>
                      </a:r>
                      <a:b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sym typeface="Wingdings 3" panose="05040102010807070707" pitchFamily="18" charset="2"/>
                        </a:rPr>
                        <a:t> tukové hmoty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Tendence  k obezitě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8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sym typeface="Wingdings 3" panose="05040102010807070707" pitchFamily="18" charset="2"/>
                        </a:rPr>
                        <a:t>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sekrece slin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Suchost v ústech </a:t>
                      </a: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(omezení příjmu stravy)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7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anose="05040102010807070707" pitchFamily="18" charset="2"/>
                        <a:buChar char="$"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chuti, čichové ostrosti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slábnoucí zrak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Nezájem o jídlo, snížený příjem potravy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7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Poruchy hybnosti, imobilita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1B1810"/>
                          </a:solidFill>
                          <a:effectLst/>
                          <a:latin typeface="Verdana" panose="020B0604030504040204" pitchFamily="34" charset="0"/>
                        </a:rPr>
                        <a:t>Snížení schopnosti nákupu a přípravy pokrmů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16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Ztráta dentice, problémy s protézou, záněty v dutině ústní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Jednostranná výživa, preference některých pokrmů, často převaha sacharidů s nedostatkem vlákniny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9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Zhoršení duševních funkcí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1B1810"/>
                          </a:solidFill>
                          <a:effectLst/>
                          <a:latin typeface="Verdana" panose="020B0604030504040204" pitchFamily="34" charset="0"/>
                        </a:rPr>
                        <a:t>Vynechávání denních jídel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716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sym typeface="Wingdings 3" panose="05040102010807070707" pitchFamily="18" charset="2"/>
                        </a:rPr>
                        <a:t>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sekrece žaludečních a ostatních trávicích šťáv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Zhoršené trávení a vstřebávání živin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8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sym typeface="Wingdings 3" panose="05040102010807070707" pitchFamily="18" charset="2"/>
                        </a:rPr>
                        <a:t>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gastrointestinální peristaltiky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Zácpa, hemeroidy, divertikulóza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13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3" panose="05040102010807070707" pitchFamily="18" charset="2"/>
                        <a:buChar char="$"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koncentrační schopnosti ledvin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Dehydratace, snížený příjem stravy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388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</TotalTime>
  <Words>2561</Words>
  <Application>Microsoft Office PowerPoint</Application>
  <PresentationFormat>Širokoúhlá obrazovka</PresentationFormat>
  <Paragraphs>599</Paragraphs>
  <Slides>50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61" baseType="lpstr">
      <vt:lpstr>Arial</vt:lpstr>
      <vt:lpstr>Calibri</vt:lpstr>
      <vt:lpstr>Calibri Light</vt:lpstr>
      <vt:lpstr>Lucida Sans Unicode</vt:lpstr>
      <vt:lpstr>Tahoma</vt:lpstr>
      <vt:lpstr>Times New Roman</vt:lpstr>
      <vt:lpstr>Verdana</vt:lpstr>
      <vt:lpstr>Wingdings</vt:lpstr>
      <vt:lpstr>Wingdings 2</vt:lpstr>
      <vt:lpstr>Wingdings 3</vt:lpstr>
      <vt:lpstr>Motív balíka Office</vt:lpstr>
      <vt:lpstr>Výživa seniorů  v rámci komunitní výživy</vt:lpstr>
      <vt:lpstr>VÝŽIVA SENIORŮ - úvod</vt:lpstr>
      <vt:lpstr>VÝŽIVA SENIORŮ - úvod</vt:lpstr>
      <vt:lpstr>Věková struktura obyvatelstva ČR v letech 1989 – 2011 – (2050)</vt:lpstr>
      <vt:lpstr>Prezentace aplikace PowerPoint</vt:lpstr>
      <vt:lpstr>Výživový stav seniorů dle věku</vt:lpstr>
      <vt:lpstr>Poruchy výživy u seniorů</vt:lpstr>
      <vt:lpstr>Faktory ovlivňující výživu seniorů</vt:lpstr>
      <vt:lpstr>Prezentace aplikace PowerPoint</vt:lpstr>
      <vt:lpstr>Fyziologické a metabolické faktory,  které mohou měnit potřeby nutrientů ve stáří</vt:lpstr>
      <vt:lpstr>Prezentace aplikace PowerPoint</vt:lpstr>
      <vt:lpstr>Faktory ovlivňující výživu seniorů</vt:lpstr>
      <vt:lpstr>Interakce léky/výživa</vt:lpstr>
      <vt:lpstr>Důsledky nedostatečné výživy</vt:lpstr>
      <vt:lpstr>Výživa seniorů </vt:lpstr>
      <vt:lpstr>Hodnocení výživového stavu seniorů</vt:lpstr>
      <vt:lpstr>MNA – Mini Nutritional Assessment</vt:lpstr>
      <vt:lpstr>Hodnocení malnutrice podle klinické závažnosti</vt:lpstr>
      <vt:lpstr>STRAVOVÁNÍ SENIORŮ obecné zásady</vt:lpstr>
      <vt:lpstr>Strategie ke zvýšení příjmu stravy</vt:lpstr>
      <vt:lpstr>Strategie ke zvýšení příjmu stravy</vt:lpstr>
      <vt:lpstr>POTRAVINOVÁ PYRAMIDA  pro seniory</vt:lpstr>
      <vt:lpstr>Food Guide Pyramid for Older Adult</vt:lpstr>
      <vt:lpstr>POTŘEBA ENERGIE  …individuální!</vt:lpstr>
      <vt:lpstr>RIZIKOVÉ ŽIVINY   ve výživě seniorů</vt:lpstr>
      <vt:lpstr>BÍLKOVINY</vt:lpstr>
      <vt:lpstr>POLYNENASYCENÉ MK</vt:lpstr>
      <vt:lpstr>POLYNENASYCENÉ MK</vt:lpstr>
      <vt:lpstr>VITAMIN A</vt:lpstr>
      <vt:lpstr>VITAMIN D</vt:lpstr>
      <vt:lpstr>Vitamin D - metabolismus</vt:lpstr>
      <vt:lpstr>Prezentace aplikace PowerPoint</vt:lpstr>
      <vt:lpstr>VITAMIN C</vt:lpstr>
      <vt:lpstr>VITAMIN B12</vt:lpstr>
      <vt:lpstr>KYSELINA LISTOVÁ</vt:lpstr>
      <vt:lpstr>VÁPNÍK</vt:lpstr>
      <vt:lpstr>Vápník ve stravě</vt:lpstr>
      <vt:lpstr>Vápník ve stravě</vt:lpstr>
      <vt:lpstr>Vápník ve stravě</vt:lpstr>
      <vt:lpstr>Vápník ve stravě</vt:lpstr>
      <vt:lpstr>ŽELEZO</vt:lpstr>
      <vt:lpstr>ZINEK</vt:lpstr>
      <vt:lpstr>VLÁKNINA</vt:lpstr>
      <vt:lpstr>Vláknina v jídelníčku seniorů</vt:lpstr>
      <vt:lpstr>TEKUTINY</vt:lpstr>
      <vt:lpstr>Technologická úprava, konzistence</vt:lpstr>
      <vt:lpstr>Suchost v ústech? </vt:lpstr>
      <vt:lpstr>Další doporučení ke zlepšení stravovacích návyků </vt:lpstr>
      <vt:lpstr>DOPORUČENÁ LITERATURA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Výživa seniorů  v rámci komunitní péče</dc:title>
  <dc:creator>Lenka Slobodníková</dc:creator>
  <cp:lastModifiedBy>Kamila Jančeková</cp:lastModifiedBy>
  <cp:revision>59</cp:revision>
  <dcterms:created xsi:type="dcterms:W3CDTF">2018-04-09T16:23:23Z</dcterms:created>
  <dcterms:modified xsi:type="dcterms:W3CDTF">2019-04-01T13:35:08Z</dcterms:modified>
</cp:coreProperties>
</file>