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notesSlides/notesSlide29.xml" ContentType="application/vnd.openxmlformats-officedocument.presentationml.notesSlide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tags/tag45.xml" ContentType="application/vnd.openxmlformats-officedocument.presentationml.tags+xml"/>
  <Override PartName="/ppt/notesSlides/notesSlide31.xml" ContentType="application/vnd.openxmlformats-officedocument.presentationml.notesSlide+xml"/>
  <Override PartName="/ppt/tags/tag46.xml" ContentType="application/vnd.openxmlformats-officedocument.presentationml.tags+xml"/>
  <Override PartName="/ppt/notesSlides/notesSlide32.xml" ContentType="application/vnd.openxmlformats-officedocument.presentationml.notesSlide+xml"/>
  <Override PartName="/ppt/tags/tag47.xml" ContentType="application/vnd.openxmlformats-officedocument.presentationml.tags+xml"/>
  <Override PartName="/ppt/notesSlides/notesSlide33.xml" ContentType="application/vnd.openxmlformats-officedocument.presentationml.notesSlide+xml"/>
  <Override PartName="/ppt/tags/tag48.xml" ContentType="application/vnd.openxmlformats-officedocument.presentationml.tags+xml"/>
  <Override PartName="/ppt/notesSlides/notesSlide34.xml" ContentType="application/vnd.openxmlformats-officedocument.presentationml.notesSlide+xml"/>
  <Override PartName="/ppt/tags/tag49.xml" ContentType="application/vnd.openxmlformats-officedocument.presentationml.tags+xml"/>
  <Override PartName="/ppt/notesSlides/notesSlide35.xml" ContentType="application/vnd.openxmlformats-officedocument.presentationml.notesSlide+xml"/>
  <Override PartName="/ppt/tags/tag50.xml" ContentType="application/vnd.openxmlformats-officedocument.presentationml.tags+xml"/>
  <Override PartName="/ppt/notesSlides/notesSlide36.xml" ContentType="application/vnd.openxmlformats-officedocument.presentationml.notesSlide+xml"/>
  <Override PartName="/ppt/tags/tag51.xml" ContentType="application/vnd.openxmlformats-officedocument.presentationml.tags+xml"/>
  <Override PartName="/ppt/notesSlides/notesSlide37.xml" ContentType="application/vnd.openxmlformats-officedocument.presentationml.notesSlide+xml"/>
  <Override PartName="/ppt/tags/tag52.xml" ContentType="application/vnd.openxmlformats-officedocument.presentationml.tags+xml"/>
  <Override PartName="/ppt/notesSlides/notesSlide38.xml" ContentType="application/vnd.openxmlformats-officedocument.presentationml.notesSlide+xml"/>
  <Override PartName="/ppt/tags/tag53.xml" ContentType="application/vnd.openxmlformats-officedocument.presentationml.tags+xml"/>
  <Override PartName="/ppt/notesSlides/notesSlide3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0.xml" ContentType="application/vnd.openxmlformats-officedocument.presentationml.notesSlide+xml"/>
  <Override PartName="/ppt/tags/tag56.xml" ContentType="application/vnd.openxmlformats-officedocument.presentationml.tags+xml"/>
  <Override PartName="/ppt/notesSlides/notesSlide41.xml" ContentType="application/vnd.openxmlformats-officedocument.presentationml.notesSlide+xml"/>
  <Override PartName="/ppt/tags/tag57.xml" ContentType="application/vnd.openxmlformats-officedocument.presentationml.tags+xml"/>
  <Override PartName="/ppt/notesSlides/notesSlide42.xml" ContentType="application/vnd.openxmlformats-officedocument.presentationml.notesSlide+xml"/>
  <Override PartName="/ppt/tags/tag58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5" r:id="rId3"/>
    <p:sldId id="259" r:id="rId4"/>
    <p:sldId id="316" r:id="rId5"/>
    <p:sldId id="261" r:id="rId6"/>
    <p:sldId id="264" r:id="rId7"/>
    <p:sldId id="286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</p:sldIdLst>
  <p:sldSz cx="12192000" cy="6858000"/>
  <p:notesSz cx="6797675" cy="9926638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129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1-3 bolest mírná</a:t>
            </a:r>
          </a:p>
          <a:p>
            <a:pPr eaLnBrk="1" hangingPunct="1"/>
            <a:r>
              <a:rPr lang="cs-CZ" altLang="cs-CZ" smtClean="0"/>
              <a:t>3-6 bolest střední</a:t>
            </a:r>
          </a:p>
          <a:p>
            <a:pPr eaLnBrk="1" hangingPunct="1"/>
            <a:r>
              <a:rPr lang="cs-CZ" altLang="cs-CZ" smtClean="0"/>
              <a:t>6-9 bolesti silná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582C02-532A-4AEC-A6A4-77F3316B81FF}" type="slidenum">
              <a:rPr lang="fr-FR" altLang="cs-CZ"/>
              <a:pPr algn="r" eaLnBrk="1" hangingPunct="1">
                <a:spcBef>
                  <a:spcPct val="0"/>
                </a:spcBef>
              </a:pPr>
              <a:t>3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91221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8406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Pethidin – krátkodobé podání, riziko vzniku závislosti psychické</a:t>
            </a:r>
          </a:p>
        </p:txBody>
      </p:sp>
    </p:spTree>
    <p:extLst>
      <p:ext uri="{BB962C8B-B14F-4D97-AF65-F5344CB8AC3E}">
        <p14:creationId xmlns:p14="http://schemas.microsoft.com/office/powerpoint/2010/main" val="210676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403583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Dihydrokodein = ucinnost mezi morfinem a kodeinem , taky antitusické ucinky</a:t>
            </a:r>
          </a:p>
          <a:p>
            <a:r>
              <a:rPr lang="cs-CZ" altLang="cs-CZ" smtClean="0"/>
              <a:t>	lecba chronické nádorové bolesti strední intenzity</a:t>
            </a:r>
          </a:p>
        </p:txBody>
      </p:sp>
    </p:spTree>
    <p:extLst>
      <p:ext uri="{BB962C8B-B14F-4D97-AF65-F5344CB8AC3E}">
        <p14:creationId xmlns:p14="http://schemas.microsoft.com/office/powerpoint/2010/main" val="142976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nižší afinita k </a:t>
            </a:r>
            <a:r>
              <a:rPr lang="cs-CZ" altLang="cs-CZ" b="1" smtClean="0"/>
              <a:t>μ</a:t>
            </a:r>
            <a:r>
              <a:rPr lang="sk-SK" altLang="cs-CZ" smtClean="0"/>
              <a:t> receptorům,  silná afinita ke</a:t>
            </a:r>
            <a:r>
              <a:rPr lang="sk-SK" altLang="cs-CZ" b="1" smtClean="0"/>
              <a:t> </a:t>
            </a:r>
            <a:r>
              <a:rPr lang="cs-CZ" altLang="cs-CZ" b="1" smtClean="0"/>
              <a:t>κ</a:t>
            </a:r>
            <a:r>
              <a:rPr lang="cs-CZ" altLang="cs-CZ" smtClean="0"/>
              <a:t> rcp.</a:t>
            </a:r>
          </a:p>
          <a:p>
            <a:r>
              <a:rPr lang="cs-CZ" altLang="cs-CZ" smtClean="0"/>
              <a:t>Zavislost mala proto nepodlehaji zákonu o omamných látkách</a:t>
            </a:r>
          </a:p>
          <a:p>
            <a:r>
              <a:rPr lang="cs-CZ" altLang="cs-CZ" smtClean="0"/>
              <a:t>Buprenorfin jako analgetikum i k odvykací terapii při závisl.na opioidech</a:t>
            </a:r>
          </a:p>
          <a:p>
            <a:endParaRPr lang="cs-CZ" altLang="cs-CZ" smtClean="0"/>
          </a:p>
          <a:p>
            <a:r>
              <a:rPr lang="cs-CZ" altLang="cs-CZ" smtClean="0"/>
              <a:t>PENTAZOCIN NALBUDIN- pro akutní nebo kratkodobou bolest, riziko vzniku závislosti</a:t>
            </a:r>
          </a:p>
          <a:p>
            <a:endParaRPr lang="cs-CZ" altLang="cs-CZ" smtClean="0"/>
          </a:p>
          <a:p>
            <a:r>
              <a:rPr lang="cs-CZ" altLang="cs-CZ" smtClean="0"/>
              <a:t>Nalbuphin OrPha obsahuje nalbufin, injekční roztok, se podává ke krátkodobé léčbě středně silných a silných bolestí. Může být také používán pro před- a pooperační analgezii.</a:t>
            </a:r>
            <a:br>
              <a:rPr lang="cs-CZ" altLang="cs-CZ" smtClean="0"/>
            </a:b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685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Serotoninový syndrom </a:t>
            </a:r>
          </a:p>
          <a:p>
            <a:endParaRPr lang="cs-CZ" altLang="cs-CZ" smtClean="0"/>
          </a:p>
          <a:p>
            <a:r>
              <a:rPr lang="cs-CZ" altLang="cs-CZ" b="1" smtClean="0">
                <a:solidFill>
                  <a:srgbClr val="FF0066"/>
                </a:solidFill>
              </a:rPr>
              <a:t>Tilidin</a:t>
            </a:r>
          </a:p>
          <a:p>
            <a:r>
              <a:rPr lang="cs-CZ" altLang="cs-CZ" smtClean="0"/>
              <a:t>– v játrech methylací vzniká vlastní účinná látka</a:t>
            </a:r>
          </a:p>
          <a:p>
            <a:r>
              <a:rPr lang="cs-CZ" altLang="cs-CZ" smtClean="0"/>
              <a:t>– vylučuje se ledvinami</a:t>
            </a:r>
          </a:p>
          <a:p>
            <a:r>
              <a:rPr lang="cs-CZ" altLang="cs-CZ" b="1" smtClean="0"/>
              <a:t> Tapentadol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pro léčbu akutní (i chronické bolesti – např.</a:t>
            </a:r>
          </a:p>
          <a:p>
            <a:pPr eaLnBrk="1" hangingPunct="1"/>
            <a:r>
              <a:rPr lang="cs-CZ" altLang="cs-CZ" smtClean="0"/>
              <a:t>  vertebrogenní; navíc účinný i u diabetické </a:t>
            </a:r>
          </a:p>
          <a:p>
            <a:pPr eaLnBrk="1" hangingPunct="1"/>
            <a:r>
              <a:rPr lang="cs-CZ" altLang="cs-CZ" smtClean="0"/>
              <a:t>  neuropatie – neuropatická bolest)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Char char="•"/>
            </a:pPr>
            <a:r>
              <a:rPr lang="cs-CZ" altLang="cs-CZ" smtClean="0"/>
              <a:t> relativně málo NÚ (v porovnání s</a:t>
            </a:r>
          </a:p>
          <a:p>
            <a:pPr eaLnBrk="1" hangingPunct="1"/>
            <a:r>
              <a:rPr lang="cs-CZ" altLang="cs-CZ" smtClean="0"/>
              <a:t>  klasickými silnými opioidy, např. oxykodonem)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Char char="•"/>
            </a:pPr>
            <a:r>
              <a:rPr lang="cs-CZ" altLang="cs-CZ" smtClean="0"/>
              <a:t> p.o. podání (tbl. s řízeným uvolňováním)</a:t>
            </a:r>
          </a:p>
          <a:p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1945778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a</a:t>
            </a:r>
            <a:r>
              <a:rPr lang="sk-SK" altLang="cs-CZ" smtClean="0"/>
              <a:t>ntagonista </a:t>
            </a:r>
            <a:r>
              <a:rPr lang="sk-SK" altLang="cs-CZ" smtClean="0">
                <a:sym typeface="Symbol" panose="05050102010706020507" pitchFamily="18" charset="2"/>
              </a:rPr>
              <a:t>,</a:t>
            </a:r>
            <a:r>
              <a:rPr lang="el-GR" altLang="cs-CZ" smtClean="0">
                <a:cs typeface="Tahoma" panose="020B0604030504040204" pitchFamily="34" charset="0"/>
                <a:sym typeface="Symbol" panose="05050102010706020507" pitchFamily="18" charset="2"/>
              </a:rPr>
              <a:t>δ</a:t>
            </a:r>
            <a:r>
              <a:rPr lang="sk-SK" altLang="cs-CZ" smtClean="0"/>
              <a:t>, parc. </a:t>
            </a:r>
            <a:r>
              <a:rPr lang="cs-CZ" altLang="cs-CZ" smtClean="0"/>
              <a:t>a</a:t>
            </a:r>
            <a:r>
              <a:rPr lang="sk-SK" altLang="cs-CZ" smtClean="0"/>
              <a:t>gonista </a:t>
            </a:r>
            <a:r>
              <a:rPr lang="en-US" altLang="cs-CZ" smtClean="0">
                <a:cs typeface="Tahoma" panose="020B0604030504040204" pitchFamily="34" charset="0"/>
              </a:rPr>
              <a:t>Ƙ</a:t>
            </a:r>
            <a:endParaRPr lang="sk-SK" altLang="cs-CZ" smtClean="0">
              <a:cs typeface="Tahoma" panose="020B0604030504040204" pitchFamily="34" charset="0"/>
            </a:endParaRPr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19595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389946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b="1" smtClean="0"/>
              <a:t>Terapie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mtClean="0"/>
              <a:t>naloxon i.v.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mtClean="0"/>
              <a:t>ventilace, vitální funkce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mtClean="0"/>
              <a:t>v bezvědomí parenterálně tekutiny</a:t>
            </a:r>
          </a:p>
          <a:p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85043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35643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1-3 bolest mírná</a:t>
            </a:r>
          </a:p>
          <a:p>
            <a:pPr eaLnBrk="1" hangingPunct="1"/>
            <a:r>
              <a:rPr lang="cs-CZ" altLang="cs-CZ" smtClean="0"/>
              <a:t>3-6 bolest střední</a:t>
            </a:r>
          </a:p>
          <a:p>
            <a:pPr eaLnBrk="1" hangingPunct="1"/>
            <a:r>
              <a:rPr lang="cs-CZ" altLang="cs-CZ" smtClean="0"/>
              <a:t>6-9 bolesti silná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582C02-532A-4AEC-A6A4-77F3316B81FF}" type="slidenum">
              <a:rPr lang="fr-FR" altLang="cs-CZ"/>
              <a:pPr algn="r" eaLnBrk="1" hangingPunct="1">
                <a:spcBef>
                  <a:spcPct val="0"/>
                </a:spcBef>
              </a:pPr>
              <a:t>4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637024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02235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761021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03723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93BA72A3-0851-4E7D-8859-6B4B1D1C534E}" type="slidenum">
              <a:rPr lang="cs-CZ" altLang="en-US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30</a:t>
            </a:fld>
            <a:endParaRPr lang="cs-CZ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54063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38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/>
            <a:r>
              <a:rPr lang="cs-CZ" altLang="en-US" smtClean="0"/>
              <a:t>Eikosanoidy deriváty 20 uhlíkatých esenciálních MK se 3 až 5 = vazbami</a:t>
            </a:r>
          </a:p>
        </p:txBody>
      </p:sp>
    </p:spTree>
    <p:extLst>
      <p:ext uri="{BB962C8B-B14F-4D97-AF65-F5344CB8AC3E}">
        <p14:creationId xmlns:p14="http://schemas.microsoft.com/office/powerpoint/2010/main" val="2236250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3846513" y="942975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3700">
              <a:spcBef>
                <a:spcPct val="30000"/>
              </a:spcBef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5C519305-72CD-4928-8D60-A717F5345566}" type="slidenum">
              <a:rPr lang="cs-CZ" altLang="en-US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31</a:t>
            </a:fld>
            <a:endParaRPr lang="cs-CZ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54063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38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/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029799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PG2 PGI2= zlepšují prokrvení sliznice, ↑ produkci hlenu, ↓ HCl</a:t>
            </a:r>
          </a:p>
          <a:p>
            <a:r>
              <a:rPr lang="cs-CZ" altLang="en-US" smtClean="0"/>
              <a:t>Inhibice syntentezy tromboxanu-Tromboxan dulezity pro agregaci krevních destiček</a:t>
            </a:r>
          </a:p>
          <a:p>
            <a:r>
              <a:rPr lang="cs-CZ" altLang="en-US" smtClean="0"/>
              <a:t>Ledviny =  hyperkalemie, zadrzovaní Na a vody= edémy</a:t>
            </a:r>
          </a:p>
          <a:p>
            <a:r>
              <a:rPr lang="cs-CZ" altLang="en-US" b="1" smtClean="0">
                <a:solidFill>
                  <a:schemeClr val="accent2"/>
                </a:solidFill>
              </a:rPr>
              <a:t>Selektivní inhibitory COX2 riziko vzniku trombolitických kardiovaskulárních a cerebrovaskulárních komplikací</a:t>
            </a:r>
          </a:p>
          <a:p>
            <a:pPr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cs-CZ" altLang="en-US" smtClean="0"/>
              <a:t>Řešení Nú</a:t>
            </a:r>
          </a:p>
          <a:p>
            <a:pPr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cs-CZ" altLang="en-US" smtClean="0"/>
              <a:t>r</a:t>
            </a:r>
            <a:r>
              <a:rPr lang="en-US" altLang="en-US" smtClean="0"/>
              <a:t>edu</a:t>
            </a:r>
            <a:r>
              <a:rPr lang="cs-CZ" altLang="en-US" smtClean="0"/>
              <a:t>kce dávky nebo změna LF</a:t>
            </a:r>
            <a:endParaRPr lang="en-US" altLang="en-US" smtClean="0"/>
          </a:p>
          <a:p>
            <a:pPr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cs-CZ" altLang="en-US" smtClean="0"/>
              <a:t>kombinace s protektivními léčivy</a:t>
            </a:r>
            <a:endParaRPr lang="en-US" altLang="en-US" smtClean="0"/>
          </a:p>
          <a:p>
            <a:pPr lvl="1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antiulcer</a:t>
            </a:r>
            <a:r>
              <a:rPr lang="cs-CZ" altLang="en-US" smtClean="0"/>
              <a:t>óza</a:t>
            </a:r>
            <a:r>
              <a:rPr lang="en-US" altLang="en-US" smtClean="0"/>
              <a:t> – </a:t>
            </a:r>
            <a:r>
              <a:rPr lang="cs-CZ" altLang="en-US" smtClean="0"/>
              <a:t>inhibitory protonové pumpy </a:t>
            </a:r>
          </a:p>
          <a:p>
            <a:pPr lvl="1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prostaglandin</a:t>
            </a:r>
            <a:r>
              <a:rPr lang="cs-CZ" altLang="en-US" smtClean="0"/>
              <a:t>ové</a:t>
            </a:r>
            <a:r>
              <a:rPr lang="en-US" altLang="en-US" smtClean="0"/>
              <a:t> analog</a:t>
            </a:r>
            <a:r>
              <a:rPr lang="cs-CZ" altLang="en-US" smtClean="0"/>
              <a:t>y</a:t>
            </a:r>
            <a:r>
              <a:rPr lang="en-US" altLang="en-US" smtClean="0"/>
              <a:t> (substitu</a:t>
            </a:r>
            <a:r>
              <a:rPr lang="cs-CZ" altLang="en-US" smtClean="0"/>
              <a:t>ce</a:t>
            </a:r>
            <a:r>
              <a:rPr lang="en-US" altLang="en-US" smtClean="0"/>
              <a:t>)</a:t>
            </a:r>
          </a:p>
          <a:p>
            <a:pPr lvl="1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 antihistamin</a:t>
            </a:r>
            <a:r>
              <a:rPr lang="cs-CZ" altLang="en-US" smtClean="0"/>
              <a:t>ika</a:t>
            </a:r>
            <a:endParaRPr lang="en-US" altLang="en-US" smtClean="0"/>
          </a:p>
          <a:p>
            <a:pPr lvl="1"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mtClean="0"/>
              <a:t>antacid</a:t>
            </a:r>
            <a:r>
              <a:rPr lang="cs-CZ" altLang="en-US" smtClean="0"/>
              <a:t>a </a:t>
            </a:r>
          </a:p>
          <a:p>
            <a:pPr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cs-CZ" altLang="en-US" smtClean="0"/>
              <a:t>zvážit podání COX-2 inh.</a:t>
            </a:r>
          </a:p>
          <a:p>
            <a:endParaRPr lang="cs-CZ" altLang="en-US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7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Kys. Salicylová již inhibuje COX reverzibilně</a:t>
            </a:r>
          </a:p>
          <a:p>
            <a:r>
              <a:rPr lang="cs-CZ" altLang="en-US" smtClean="0"/>
              <a:t>POZOR ne u dny protože může snížit vylučování kys. Močové</a:t>
            </a:r>
          </a:p>
          <a:p>
            <a:r>
              <a:rPr lang="cs-CZ" altLang="en-US" smtClean="0"/>
              <a:t>Agregabilita destiček je porušena po celou dobu  jejich života  až 7 dní.</a:t>
            </a:r>
          </a:p>
          <a:p>
            <a:r>
              <a:rPr lang="cs-CZ" altLang="en-US" smtClean="0"/>
              <a:t>Salicylismus= poruchy sluchu, tinitus, hluchota, vertigo</a:t>
            </a:r>
          </a:p>
          <a:p>
            <a:r>
              <a:rPr lang="cs-CZ" altLang="en-US" smtClean="0"/>
              <a:t>Reyův syndrom= metabolická acidóza, křeče, vysoká teplota, hyperpnoe. Je z důvodu neschopnost jater u dětí odstraňovat N+ a poté toxické hromadění NH3. Vytěsnení bilirubinu z vazby na plazmatické bilkoviny.</a:t>
            </a:r>
          </a:p>
        </p:txBody>
      </p:sp>
    </p:spTree>
    <p:extLst>
      <p:ext uri="{BB962C8B-B14F-4D97-AF65-F5344CB8AC3E}">
        <p14:creationId xmlns:p14="http://schemas.microsoft.com/office/powerpoint/2010/main" val="1313938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Naproxen- relativně šetrný ke GIT, málo NÚ</a:t>
            </a:r>
          </a:p>
          <a:p>
            <a:r>
              <a:rPr lang="cs-CZ" altLang="en-US" smtClean="0"/>
              <a:t>Ketoprofen pouze lokálně, protože je vysoké riziko GIT krvácení</a:t>
            </a:r>
          </a:p>
          <a:p>
            <a:endParaRPr lang="cs-CZ" altLang="en-US" smtClean="0"/>
          </a:p>
          <a:p>
            <a:r>
              <a:rPr lang="en-GB" altLang="en-US" b="1" smtClean="0"/>
              <a:t>Dexkeroprofen </a:t>
            </a:r>
            <a:r>
              <a:rPr lang="en-GB" altLang="en-US" smtClean="0"/>
              <a:t>je S (+) izomer ketoprofenu, který je indikován u bolestí mírné a středních intenzity, např. muskuloskeletární bolest, dysmenorea a bolesti zubů. </a:t>
            </a:r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2432309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Starší látky vysoká toxicita aminofenazon (karcenogenita), GIT vředy krvácení</a:t>
            </a:r>
          </a:p>
          <a:p>
            <a:r>
              <a:rPr lang="cs-CZ" altLang="en-US" smtClean="0"/>
              <a:t>		fenylbutazon poruchy hemopoézy</a:t>
            </a:r>
          </a:p>
          <a:p>
            <a:r>
              <a:rPr lang="cs-CZ" altLang="en-US" smtClean="0"/>
              <a:t>Valetol (pacacet.+kofein), Saridon (paracet. + kofein)</a:t>
            </a:r>
          </a:p>
          <a:p>
            <a:r>
              <a:rPr lang="cs-CZ" altLang="en-US" smtClean="0"/>
              <a:t>Metamizol NÚ alergie, nauzea, inhibice hematopoézy, nefrotoxicita</a:t>
            </a:r>
          </a:p>
          <a:p>
            <a:r>
              <a:rPr lang="cs-CZ" altLang="en-US" smtClean="0"/>
              <a:t>		pouzití i kratkodobě k potlačení bolestí u osteoporózy, zejména nezánětlivé bolesti</a:t>
            </a:r>
          </a:p>
        </p:txBody>
      </p:sp>
    </p:spTree>
    <p:extLst>
      <p:ext uri="{BB962C8B-B14F-4D97-AF65-F5344CB8AC3E}">
        <p14:creationId xmlns:p14="http://schemas.microsoft.com/office/powerpoint/2010/main" val="3096710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SULINDAC proléčivo – metabolit 500x účinnější nežádoucí kožní reakce</a:t>
            </a:r>
          </a:p>
          <a:p>
            <a:r>
              <a:rPr lang="cs-CZ" altLang="en-US" smtClean="0"/>
              <a:t>DICLOFENAK NÚ: fotosenzitivita, bolest hlavy,, nespavost, podrážděnost, GIT poruchy, fotosenzitivita</a:t>
            </a:r>
          </a:p>
          <a:p>
            <a:r>
              <a:rPr lang="cs-CZ" altLang="en-US" smtClean="0"/>
              <a:t>Krátký biologický poločas, proto především retardované tablety.</a:t>
            </a:r>
          </a:p>
          <a:p>
            <a:r>
              <a:rPr lang="cs-CZ" altLang="en-US" smtClean="0"/>
              <a:t>Používá se při akutních bolestech , svalové, gynekologie, nádorové</a:t>
            </a:r>
          </a:p>
          <a:p>
            <a:r>
              <a:rPr lang="cs-CZ" altLang="en-US" smtClean="0"/>
              <a:t>- Snižuje účinnost diuretik a zvyšuje učinnost antidiabetik (der. Sulfonylurey)</a:t>
            </a:r>
          </a:p>
          <a:p>
            <a:r>
              <a:rPr lang="cs-CZ" altLang="en-US" smtClean="0"/>
              <a:t>INDOMETACIN pouze u akutních stavů, nebezpečí GIT krvácení </a:t>
            </a:r>
          </a:p>
          <a:p>
            <a:r>
              <a:rPr lang="cs-CZ" altLang="en-US" sz="900" smtClean="0"/>
              <a:t>Používaný při záchvatech dny </a:t>
            </a:r>
            <a:r>
              <a:rPr lang="cs-CZ" altLang="en-US" smtClean="0"/>
              <a:t>silný neselektivní inhibitor COX, trombocytopenie, halucinace, poškození chrupavky</a:t>
            </a:r>
          </a:p>
          <a:p>
            <a:r>
              <a:rPr lang="cs-CZ" altLang="en-US" smtClean="0"/>
              <a:t>Pouze na předpis= Vyskytuje se v ocních kapkach a pouze jenom v cípcích</a:t>
            </a:r>
          </a:p>
        </p:txBody>
      </p:sp>
    </p:spTree>
    <p:extLst>
      <p:ext uri="{BB962C8B-B14F-4D97-AF65-F5344CB8AC3E}">
        <p14:creationId xmlns:p14="http://schemas.microsoft.com/office/powerpoint/2010/main" val="289510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FC6948-6787-47D6-85FB-806FE346AC22}" type="slidenum">
              <a:rPr lang="fr-FR" altLang="cs-CZ"/>
              <a:pPr algn="r" eaLnBrk="1" hangingPunct="1">
                <a:spcBef>
                  <a:spcPct val="0"/>
                </a:spcBef>
              </a:pPr>
              <a:t>5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747326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Piroxicam</a:t>
            </a:r>
            <a:r>
              <a:rPr lang="cs-CZ" dirty="0" smtClean="0"/>
              <a:t> ne u starších pacientu kumulace!!!</a:t>
            </a:r>
          </a:p>
          <a:p>
            <a:pPr>
              <a:defRPr/>
            </a:pPr>
            <a:r>
              <a:rPr lang="cs-CZ" dirty="0" err="1" smtClean="0"/>
              <a:t>Meloxicam</a:t>
            </a:r>
            <a:r>
              <a:rPr lang="cs-CZ" dirty="0" smtClean="0"/>
              <a:t> má i antipyretický </a:t>
            </a:r>
            <a:r>
              <a:rPr lang="cs-CZ" dirty="0" err="1" smtClean="0"/>
              <a:t>učinek</a:t>
            </a:r>
            <a:r>
              <a:rPr lang="cs-CZ" dirty="0" smtClean="0"/>
              <a:t> ale toho se nevyužívá, poločas 20 hod.</a:t>
            </a:r>
          </a:p>
          <a:p>
            <a:pPr>
              <a:defRPr/>
            </a:pPr>
            <a:endParaRPr lang="cs-CZ" dirty="0" smtClean="0"/>
          </a:p>
          <a:p>
            <a:pPr marL="431800" indent="-250825" eaLnBrk="1" hangingPunct="1">
              <a:spcBef>
                <a:spcPts val="400"/>
              </a:spcBef>
              <a:spcAft>
                <a:spcPts val="400"/>
              </a:spcAft>
              <a:buSzPct val="45000"/>
              <a:buFont typeface="Calibri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dodržování bezpečného dávkování</a:t>
            </a:r>
          </a:p>
          <a:p>
            <a:pPr marL="431800" indent="-250825" eaLnBrk="1" hangingPunct="1">
              <a:spcBef>
                <a:spcPts val="400"/>
              </a:spcBef>
              <a:spcAft>
                <a:spcPts val="400"/>
              </a:spcAft>
              <a:buSzPct val="45000"/>
              <a:buFont typeface="Calibri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nepřehlížet nadužívání, zneužívání, „návyk“</a:t>
            </a:r>
          </a:p>
          <a:p>
            <a:pPr marL="431800" indent="-250825" eaLnBrk="1" hangingPunct="1">
              <a:spcBef>
                <a:spcPts val="400"/>
              </a:spcBef>
              <a:spcAft>
                <a:spcPts val="400"/>
              </a:spcAft>
              <a:buSzPct val="45000"/>
              <a:buFont typeface="Calibri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ochrana žaludku a ledvin</a:t>
            </a:r>
          </a:p>
          <a:p>
            <a:pPr marL="431800" indent="-250825" eaLnBrk="1" hangingPunct="1">
              <a:spcBef>
                <a:spcPts val="400"/>
              </a:spcBef>
              <a:spcAft>
                <a:spcPts val="400"/>
              </a:spcAft>
              <a:buSzPct val="45000"/>
              <a:buFont typeface="Calibri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edukace pacientů i zdravotnických pracovníků</a:t>
            </a:r>
          </a:p>
          <a:p>
            <a:pPr marL="431800" indent="-250825" eaLnBrk="1" hangingPunct="1">
              <a:spcBef>
                <a:spcPts val="400"/>
              </a:spcBef>
              <a:spcAft>
                <a:spcPts val="400"/>
              </a:spcAft>
              <a:buSzPct val="45000"/>
              <a:buFont typeface="Calibri" charset="0"/>
              <a:buChar char="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/>
              <a:t>pozor na interakce s dalšími léčivy</a:t>
            </a:r>
          </a:p>
          <a:p>
            <a:pPr marL="180975" eaLnBrk="1" hangingPunct="1">
              <a:spcBef>
                <a:spcPts val="400"/>
              </a:spcBef>
              <a:spcAft>
                <a:spcPts val="400"/>
              </a:spcAft>
              <a:buSzPct val="45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 smtClean="0"/>
              <a:t>Lornoxikam</a:t>
            </a:r>
            <a:endParaRPr lang="cs-CZ" dirty="0" smtClean="0"/>
          </a:p>
          <a:p>
            <a:pPr>
              <a:defRPr/>
            </a:pPr>
            <a:r>
              <a:rPr lang="pt-BR" dirty="0" smtClean="0"/>
              <a:t>vyvážená blokáda COX 1 a 2</a:t>
            </a:r>
          </a:p>
          <a:p>
            <a:pPr>
              <a:defRPr/>
            </a:pPr>
            <a:r>
              <a:rPr lang="en-GB" dirty="0" smtClean="0"/>
              <a:t>• </a:t>
            </a:r>
            <a:r>
              <a:rPr lang="en-GB" dirty="0" err="1" smtClean="0"/>
              <a:t>příznivý</a:t>
            </a:r>
            <a:r>
              <a:rPr lang="en-GB" dirty="0" smtClean="0"/>
              <a:t> </a:t>
            </a:r>
            <a:r>
              <a:rPr lang="en-GB" dirty="0" err="1" smtClean="0"/>
              <a:t>bezpečnostní</a:t>
            </a:r>
            <a:r>
              <a:rPr lang="en-GB" dirty="0" smtClean="0"/>
              <a:t> </a:t>
            </a:r>
            <a:r>
              <a:rPr lang="en-GB" dirty="0" err="1" smtClean="0"/>
              <a:t>profil</a:t>
            </a:r>
            <a:r>
              <a:rPr lang="en-GB" dirty="0" smtClean="0"/>
              <a:t> (</a:t>
            </a:r>
            <a:r>
              <a:rPr lang="en-GB" dirty="0" err="1" smtClean="0"/>
              <a:t>nižší</a:t>
            </a:r>
            <a:r>
              <a:rPr lang="en-GB" dirty="0" smtClean="0"/>
              <a:t> </a:t>
            </a:r>
            <a:r>
              <a:rPr lang="en-GB" dirty="0" err="1" smtClean="0"/>
              <a:t>výskyt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zažívacích</a:t>
            </a:r>
            <a:r>
              <a:rPr lang="en-GB" dirty="0" smtClean="0"/>
              <a:t> </a:t>
            </a:r>
            <a:r>
              <a:rPr lang="en-GB" dirty="0" err="1" smtClean="0"/>
              <a:t>potíží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srovnání</a:t>
            </a:r>
            <a:r>
              <a:rPr lang="en-GB" dirty="0" smtClean="0"/>
              <a:t> s </a:t>
            </a:r>
            <a:r>
              <a:rPr lang="en-GB" dirty="0" err="1" smtClean="0"/>
              <a:t>ostatními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NSPZL)</a:t>
            </a:r>
            <a:endParaRPr lang="cs-CZ" dirty="0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27E6BB-3E0A-430E-B37A-1EE7EE0B98D9}" type="slidenum">
              <a:rPr lang="fr-FR" altLang="en-US"/>
              <a:pPr algn="r" eaLnBrk="1" hangingPunct="1">
                <a:spcBef>
                  <a:spcPct val="0"/>
                </a:spcBef>
              </a:pPr>
              <a:t>37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87633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Nimesulid analgetický a antiflogistický uc srovnatelný s ostatními NSAID</a:t>
            </a:r>
          </a:p>
          <a:p>
            <a:r>
              <a:rPr lang="cs-CZ" altLang="en-US" smtClean="0"/>
              <a:t>Nabumeton – prolečivo u nás neregistrovaný</a:t>
            </a:r>
          </a:p>
          <a:p>
            <a:endParaRPr lang="cs-CZ" altLang="en-US" smtClean="0"/>
          </a:p>
          <a:p>
            <a:r>
              <a:rPr lang="cs-CZ" altLang="en-US" smtClean="0"/>
              <a:t>Ve vyšších dávkách stále ovlivnují agregaci trombocitů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5B205D-7061-4BBC-8378-F1B05691294F}" type="slidenum">
              <a:rPr lang="fr-FR" altLang="en-US"/>
              <a:pPr algn="r" eaLnBrk="1" hangingPunct="1">
                <a:spcBef>
                  <a:spcPct val="0"/>
                </a:spcBef>
              </a:pPr>
              <a:t>38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35061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100 krát specifičtější ke COX 2 (100 násobně vyšší afinita ke COX2)</a:t>
            </a:r>
          </a:p>
          <a:p>
            <a:r>
              <a:rPr lang="cs-CZ" altLang="en-US" smtClean="0"/>
              <a:t>Ostatní NÚ však zustavají včetně ovlivnování renálních funkcí.</a:t>
            </a:r>
          </a:p>
          <a:p>
            <a:r>
              <a:rPr lang="cs-CZ" altLang="en-US" smtClean="0"/>
              <a:t>Neovlivnují agregaci trombocytu</a:t>
            </a:r>
          </a:p>
          <a:p>
            <a:r>
              <a:rPr lang="cs-CZ" altLang="en-US" smtClean="0"/>
              <a:t>KV = kardiovaskulární a CV= cerebrovaskulární  CMP= cevní mozková příhoda</a:t>
            </a:r>
          </a:p>
          <a:p>
            <a:r>
              <a:rPr lang="cs-CZ" altLang="en-US" smtClean="0"/>
              <a:t>Celecoxib 11 hodin poločas přes cytochrom</a:t>
            </a:r>
          </a:p>
          <a:p>
            <a:r>
              <a:rPr lang="cs-CZ" altLang="en-US" smtClean="0"/>
              <a:t>	ne akutní bolesti účinek nastupuje pozvolna</a:t>
            </a:r>
          </a:p>
          <a:p>
            <a:r>
              <a:rPr lang="cs-CZ" altLang="en-US" smtClean="0"/>
              <a:t>KI: těhotenství, kojení (inhibice kontrakce uteru, předčasný uzávěr ductus arteriosus Botalli</a:t>
            </a:r>
          </a:p>
          <a:p>
            <a:endParaRPr lang="cs-CZ" altLang="en-US" smtClean="0"/>
          </a:p>
          <a:p>
            <a:r>
              <a:rPr lang="cs-CZ" altLang="en-US" smtClean="0"/>
              <a:t>V současné době není jasné, nakolik má selektivní inhibice COX2 klinické přednosti oproti neselektvním inhibici COX.</a:t>
            </a: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685CFD-929A-441E-9D85-342BF6B8204E}" type="slidenum">
              <a:rPr lang="fr-FR" altLang="en-US"/>
              <a:pPr algn="r" eaLnBrk="1" hangingPunct="1">
                <a:spcBef>
                  <a:spcPct val="0"/>
                </a:spcBef>
              </a:pPr>
              <a:t>39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03239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latin typeface="Arial" panose="020B0604020202020204" pitchFamily="34" charset="0"/>
              </a:rPr>
              <a:t>http://www.youtube.com/watch?v=YRsUVlG_1c0&amp;feature=related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1168371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Fenacetin nefrotoxický metabolizován na paracetamol</a:t>
            </a:r>
          </a:p>
          <a:p>
            <a:r>
              <a:rPr lang="cs-CZ" altLang="en-US" smtClean="0"/>
              <a:t>Analgeticku antipyretické účinky srovnatelné s ASA</a:t>
            </a:r>
          </a:p>
          <a:p>
            <a:r>
              <a:rPr lang="cs-CZ" altLang="en-US" smtClean="0"/>
              <a:t>Prostaglandiny řady E mohou nastavit termoregulační centrum na vyšší bod  a podílí se na vzniku horečky</a:t>
            </a:r>
          </a:p>
          <a:p>
            <a:r>
              <a:rPr lang="cs-CZ" altLang="en-US" smtClean="0"/>
              <a:t>Paracetamol nepřímo působí i na 5-HT3 v míse a urychluje na periferiích přeměnu PGG2 na PGH2 a tím se sníží prozánětlivý úč. Nestabilního endoperoxidu PGG2. </a:t>
            </a:r>
          </a:p>
          <a:p>
            <a:r>
              <a:rPr lang="cs-CZ" altLang="en-US" smtClean="0"/>
              <a:t>ACC long donor – SH skupiny nejpozději do 10 hodin po intoxikaci</a:t>
            </a:r>
          </a:p>
        </p:txBody>
      </p:sp>
    </p:spTree>
    <p:extLst>
      <p:ext uri="{BB962C8B-B14F-4D97-AF65-F5344CB8AC3E}">
        <p14:creationId xmlns:p14="http://schemas.microsoft.com/office/powerpoint/2010/main" val="3488507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latin typeface="Arial" panose="020B0604020202020204" pitchFamily="34" charset="0"/>
              </a:rPr>
              <a:t>http://www.youtube.com/watch?v=YRsUVlG_1c0&amp;feature=related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4261316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RA </a:t>
            </a:r>
          </a:p>
          <a:p>
            <a:r>
              <a:rPr lang="cs-CZ" altLang="en-US" smtClean="0"/>
              <a:t>Bolest, ztuhlost, deformity kloubu, zeny časteji nez muzi jsou postizene</a:t>
            </a:r>
          </a:p>
          <a:p>
            <a:r>
              <a:rPr lang="cs-CZ" altLang="en-US" smtClean="0"/>
              <a:t>Presná příčina neznámá</a:t>
            </a:r>
          </a:p>
          <a:p>
            <a:r>
              <a:rPr lang="cs-CZ" altLang="en-US" smtClean="0"/>
              <a:t>vyvolavajici podnet spustí kaskádu nespecifických imunitních obraných reakcí.</a:t>
            </a:r>
          </a:p>
          <a:p>
            <a:r>
              <a:rPr lang="cs-CZ" altLang="en-US" smtClean="0"/>
              <a:t>Zvýšená propustnost cev a zánetlivá infiltrace synoviální membrány aktivovanými zanetlivými bunkami. Membrana se ztluštuje a vyváři se granulacni tkán která prorůsta a nicí okolní chrupavku</a:t>
            </a:r>
          </a:p>
        </p:txBody>
      </p:sp>
    </p:spTree>
    <p:extLst>
      <p:ext uri="{BB962C8B-B14F-4D97-AF65-F5344CB8AC3E}">
        <p14:creationId xmlns:p14="http://schemas.microsoft.com/office/powerpoint/2010/main" val="3193397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en-US" smtClean="0"/>
          </a:p>
          <a:p>
            <a:r>
              <a:rPr lang="cs-CZ" altLang="en-US" smtClean="0"/>
              <a:t>Dlouhodobá léčba</a:t>
            </a:r>
          </a:p>
        </p:txBody>
      </p:sp>
    </p:spTree>
    <p:extLst>
      <p:ext uri="{BB962C8B-B14F-4D97-AF65-F5344CB8AC3E}">
        <p14:creationId xmlns:p14="http://schemas.microsoft.com/office/powerpoint/2010/main" val="843950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Chorobu modifikující léčiva</a:t>
            </a:r>
          </a:p>
          <a:p>
            <a:r>
              <a:rPr lang="cs-CZ" altLang="en-US" smtClean="0"/>
              <a:t>Sulfasalazin postupné zvyšování dávky -)nástup účinku za 1 – 2 měsíce</a:t>
            </a:r>
          </a:p>
          <a:p>
            <a:r>
              <a:rPr lang="cs-CZ" altLang="en-US" smtClean="0"/>
              <a:t>Sloučeniny zlata i</a:t>
            </a:r>
            <a:r>
              <a:rPr lang="en-US" altLang="en-US" smtClean="0"/>
              <a:t>nhib</a:t>
            </a:r>
            <a:r>
              <a:rPr lang="cs-CZ" altLang="en-US" smtClean="0"/>
              <a:t>ují fagocytózu a tím </a:t>
            </a:r>
            <a:r>
              <a:rPr lang="en-US" altLang="en-US" smtClean="0"/>
              <a:t>imun</a:t>
            </a:r>
            <a:r>
              <a:rPr lang="cs-CZ" altLang="en-US" smtClean="0"/>
              <a:t>itní odpověď</a:t>
            </a:r>
          </a:p>
          <a:p>
            <a:pPr lvl="1"/>
            <a:r>
              <a:rPr lang="cs-CZ" altLang="en-US" smtClean="0"/>
              <a:t>30-40% NÚ: kožní a slizniční změny, poruchy krvetvorby, poškození jater a ledvin</a:t>
            </a:r>
            <a:endParaRPr lang="en-GB" altLang="en-US" smtClean="0"/>
          </a:p>
          <a:p>
            <a:pPr lvl="1"/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1228566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latin typeface="Arial" panose="020B0604020202020204" pitchFamily="34" charset="0"/>
              </a:rPr>
              <a:t>http://www.youtube.com/watch?v=rBfjfwQ45ZU</a:t>
            </a:r>
          </a:p>
          <a:p>
            <a:r>
              <a:rPr lang="cs-CZ" altLang="en-US" smtClean="0"/>
              <a:t>Nesmí se podávat u akutních infekcnich onemoc, a 3mesice po ukonceni terapie se nesmi ockovat zivymi oslabenymi vakcinami</a:t>
            </a:r>
          </a:p>
          <a:p>
            <a:r>
              <a:rPr lang="cs-CZ" altLang="en-US" smtClean="0">
                <a:solidFill>
                  <a:schemeClr val="tx2"/>
                </a:solidFill>
              </a:rPr>
              <a:t>anti-TNF látky:</a:t>
            </a:r>
          </a:p>
          <a:p>
            <a:pPr lvl="1"/>
            <a:r>
              <a:rPr lang="cs-CZ" altLang="en-US" smtClean="0"/>
              <a:t>rychlý nástup účinku, zástava progrese, relaps po vysazení</a:t>
            </a:r>
          </a:p>
          <a:p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54359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en-US" smtClean="0"/>
          </a:p>
          <a:p>
            <a:pPr eaLnBrk="1" hangingPunct="1">
              <a:spcBef>
                <a:spcPct val="0"/>
              </a:spcBef>
            </a:pPr>
            <a:endParaRPr lang="cs-CZ" altLang="en-US" b="1" u="sng" smtClean="0"/>
          </a:p>
        </p:txBody>
      </p:sp>
    </p:spTree>
    <p:extLst>
      <p:ext uri="{BB962C8B-B14F-4D97-AF65-F5344CB8AC3E}">
        <p14:creationId xmlns:p14="http://schemas.microsoft.com/office/powerpoint/2010/main" val="2653455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latin typeface="Arial" panose="020B0604020202020204" pitchFamily="34" charset="0"/>
              </a:rPr>
              <a:t>http://www.youtube.com/watch?v=SH_ceFaKLA8</a:t>
            </a:r>
          </a:p>
          <a:p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11104516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Kys mocova konecny produkt metabolismu purinu 90% purinu zpetne vyuzito zbytek je premenen xantinoxydázou na xantin a pak na kys. mocovou</a:t>
            </a:r>
          </a:p>
          <a:p>
            <a:r>
              <a:rPr lang="cs-CZ" altLang="en-US" smtClean="0"/>
              <a:t> vysoku hladina je nad 6 mg / l</a:t>
            </a:r>
          </a:p>
        </p:txBody>
      </p:sp>
    </p:spTree>
    <p:extLst>
      <p:ext uri="{BB962C8B-B14F-4D97-AF65-F5344CB8AC3E}">
        <p14:creationId xmlns:p14="http://schemas.microsoft.com/office/powerpoint/2010/main" val="1291210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Terapie hyperurikemie / prevence dny </a:t>
            </a:r>
          </a:p>
          <a:p>
            <a:r>
              <a:rPr lang="cs-CZ" altLang="en-US" smtClean="0"/>
              <a:t>	vylučování k. močové</a:t>
            </a:r>
          </a:p>
          <a:p>
            <a:r>
              <a:rPr lang="cs-CZ" altLang="en-US" smtClean="0"/>
              <a:t>	blok syntézy k. močové</a:t>
            </a:r>
          </a:p>
          <a:p>
            <a:r>
              <a:rPr lang="cs-CZ" altLang="en-US" smtClean="0"/>
              <a:t>	dieta </a:t>
            </a:r>
          </a:p>
          <a:p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177853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Terapie akutního záchvatu</a:t>
            </a:r>
          </a:p>
          <a:p>
            <a:r>
              <a:rPr lang="cs-CZ" altLang="en-US" smtClean="0"/>
              <a:t>	potlačení zánětu, bolesti</a:t>
            </a:r>
          </a:p>
          <a:p>
            <a:r>
              <a:rPr lang="cs-CZ" altLang="en-US" smtClean="0"/>
              <a:t>	inhibice migrace leukocytů do kloubu</a:t>
            </a:r>
          </a:p>
          <a:p>
            <a:r>
              <a:rPr lang="cs-CZ" altLang="en-US" smtClean="0"/>
              <a:t>další NSAID s </a:t>
            </a:r>
            <a:r>
              <a:rPr lang="en-US" altLang="en-US" b="1" smtClean="0">
                <a:solidFill>
                  <a:schemeClr val="tx2"/>
                </a:solidFill>
              </a:rPr>
              <a:t>di</a:t>
            </a:r>
            <a:r>
              <a:rPr lang="cs-CZ" altLang="en-US" b="1" smtClean="0">
                <a:solidFill>
                  <a:schemeClr val="tx2"/>
                </a:solidFill>
              </a:rPr>
              <a:t>k</a:t>
            </a:r>
            <a:r>
              <a:rPr lang="en-US" altLang="en-US" b="1" smtClean="0">
                <a:solidFill>
                  <a:schemeClr val="tx2"/>
                </a:solidFill>
              </a:rPr>
              <a:t>lofena</a:t>
            </a:r>
            <a:r>
              <a:rPr lang="cs-CZ" altLang="en-US" b="1" smtClean="0">
                <a:solidFill>
                  <a:schemeClr val="tx2"/>
                </a:solidFill>
              </a:rPr>
              <a:t>k</a:t>
            </a:r>
            <a:r>
              <a:rPr lang="en-US" altLang="en-US" smtClean="0">
                <a:solidFill>
                  <a:schemeClr val="tx2"/>
                </a:solidFill>
              </a:rPr>
              <a:t>, </a:t>
            </a:r>
            <a:r>
              <a:rPr lang="en-US" altLang="en-US" b="1" smtClean="0">
                <a:solidFill>
                  <a:schemeClr val="tx2"/>
                </a:solidFill>
              </a:rPr>
              <a:t>indometacin</a:t>
            </a:r>
            <a:r>
              <a:rPr lang="en-US" altLang="en-US" smtClean="0">
                <a:solidFill>
                  <a:schemeClr val="tx2"/>
                </a:solidFill>
              </a:rPr>
              <a:t>, </a:t>
            </a:r>
            <a:r>
              <a:rPr lang="cs-CZ" altLang="en-US" b="1" smtClean="0">
                <a:solidFill>
                  <a:schemeClr val="tx2"/>
                </a:solidFill>
              </a:rPr>
              <a:t>piroxikam</a:t>
            </a:r>
          </a:p>
        </p:txBody>
      </p:sp>
    </p:spTree>
    <p:extLst>
      <p:ext uri="{BB962C8B-B14F-4D97-AF65-F5344CB8AC3E}">
        <p14:creationId xmlns:p14="http://schemas.microsoft.com/office/powerpoint/2010/main" val="197350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Využití anodyn: analgetika, antitusika (kodein, etylmorfin, dextrometorfan)</a:t>
            </a:r>
          </a:p>
          <a:p>
            <a:r>
              <a:rPr lang="cs-CZ" altLang="cs-CZ" smtClean="0"/>
              <a:t>Substituční terapie (metadon, buprenorfin)</a:t>
            </a:r>
          </a:p>
          <a:p>
            <a:r>
              <a:rPr lang="cs-CZ" altLang="cs-CZ" smtClean="0"/>
              <a:t>Antidiarhoika (loperamid, difenoxylat), antagonisté</a:t>
            </a:r>
          </a:p>
          <a:p>
            <a:endParaRPr lang="cs-CZ" altLang="cs-CZ" smtClean="0"/>
          </a:p>
          <a:p>
            <a:r>
              <a:rPr lang="cs-CZ" altLang="cs-CZ" smtClean="0"/>
              <a:t>ROTACE OPIOIDŮ</a:t>
            </a:r>
          </a:p>
        </p:txBody>
      </p:sp>
    </p:spTree>
    <p:extLst>
      <p:ext uri="{BB962C8B-B14F-4D97-AF65-F5344CB8AC3E}">
        <p14:creationId xmlns:p14="http://schemas.microsoft.com/office/powerpoint/2010/main" val="191532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8900" indent="-88900" eaLnBrk="1" hangingPunct="1">
              <a:defRPr/>
            </a:pPr>
            <a:r>
              <a:rPr lang="sk-SK" altLang="cs-CZ" b="1" smtClean="0">
                <a:cs typeface="Tahoma" panose="020B0604030504040204" pitchFamily="34" charset="0"/>
              </a:rPr>
              <a:t>Opiáty</a:t>
            </a:r>
          </a:p>
          <a:p>
            <a:pPr marL="88900" indent="-88900" eaLnBrk="1" hangingPunct="1">
              <a:defRPr/>
            </a:pPr>
            <a:r>
              <a:rPr lang="sk-SK" altLang="cs-CZ" smtClean="0">
                <a:cs typeface="Tahoma" panose="020B0604030504040204" pitchFamily="34" charset="0"/>
              </a:rPr>
              <a:t> látky s analget. účinky podobnými strukturálně morfinu (přír. původu, dnes vyráběné synteticky)</a:t>
            </a:r>
          </a:p>
          <a:p>
            <a:pPr marL="88900" indent="-88900" eaLnBrk="1" hangingPunct="1">
              <a:defRPr/>
            </a:pPr>
            <a:r>
              <a:rPr lang="sk-SK" altLang="cs-CZ" b="1" smtClean="0">
                <a:cs typeface="Tahoma" panose="020B0604030504040204" pitchFamily="34" charset="0"/>
              </a:rPr>
              <a:t>Opioidy</a:t>
            </a:r>
          </a:p>
          <a:p>
            <a:pPr marL="88900" indent="-88900" eaLnBrk="1" hangingPunct="1">
              <a:defRPr/>
            </a:pPr>
            <a:r>
              <a:rPr lang="sk-SK" altLang="cs-CZ" smtClean="0">
                <a:cs typeface="Tahoma" panose="020B0604030504040204" pitchFamily="34" charset="0"/>
              </a:rPr>
              <a:t> </a:t>
            </a:r>
            <a:r>
              <a:rPr lang="en-US" altLang="cs-CZ" smtClean="0">
                <a:cs typeface="Tahoma" panose="020B0604030504040204" pitchFamily="34" charset="0"/>
              </a:rPr>
              <a:t>+ syntetick</a:t>
            </a:r>
            <a:r>
              <a:rPr lang="sk-SK" altLang="cs-CZ" smtClean="0">
                <a:cs typeface="Tahoma" panose="020B0604030504040204" pitchFamily="34" charset="0"/>
              </a:rPr>
              <a:t>é</a:t>
            </a:r>
            <a:r>
              <a:rPr lang="en-US" altLang="cs-CZ" smtClean="0">
                <a:cs typeface="Tahoma" panose="020B0604030504040204" pitchFamily="34" charset="0"/>
              </a:rPr>
              <a:t>, polosyntetick</a:t>
            </a:r>
            <a:r>
              <a:rPr lang="sk-SK" altLang="cs-CZ" smtClean="0">
                <a:cs typeface="Tahoma" panose="020B0604030504040204" pitchFamily="34" charset="0"/>
              </a:rPr>
              <a:t>é</a:t>
            </a:r>
            <a:r>
              <a:rPr lang="en-US" altLang="cs-CZ" smtClean="0">
                <a:cs typeface="Tahoma" panose="020B0604030504040204" pitchFamily="34" charset="0"/>
              </a:rPr>
              <a:t> a endogenn</a:t>
            </a:r>
            <a:r>
              <a:rPr lang="cs-CZ" altLang="cs-CZ" smtClean="0">
                <a:cs typeface="Tahoma" panose="020B0604030504040204" pitchFamily="34" charset="0"/>
              </a:rPr>
              <a:t>í opioidní peptidy</a:t>
            </a:r>
            <a:r>
              <a:rPr lang="sk-SK" altLang="cs-CZ" smtClean="0">
                <a:cs typeface="Tahoma" panose="020B0604030504040204" pitchFamily="34" charset="0"/>
              </a:rPr>
              <a:t> a </a:t>
            </a:r>
            <a:r>
              <a:rPr lang="cs-CZ" altLang="cs-CZ" smtClean="0">
                <a:cs typeface="Tahoma" panose="020B0604030504040204" pitchFamily="34" charset="0"/>
              </a:rPr>
              <a:t>exogenní opioidní analgetika</a:t>
            </a:r>
            <a:r>
              <a:rPr lang="en-US" altLang="cs-CZ" smtClean="0">
                <a:cs typeface="Tahoma" panose="020B0604030504040204" pitchFamily="34" charset="0"/>
              </a:rPr>
              <a:t> </a:t>
            </a:r>
            <a:endParaRPr lang="sk-SK" altLang="cs-CZ" smtClean="0">
              <a:cs typeface="Tahoma" panose="020B0604030504040204" pitchFamily="34" charset="0"/>
            </a:endParaRPr>
          </a:p>
          <a:p>
            <a:pPr>
              <a:defRPr/>
            </a:pPr>
            <a:endParaRPr lang="cs-CZ" altLang="cs-CZ" smtClean="0"/>
          </a:p>
          <a:p>
            <a:pPr>
              <a:defRPr/>
            </a:pPr>
            <a:endParaRPr lang="cs-CZ" altLang="cs-CZ" smtClean="0"/>
          </a:p>
          <a:p>
            <a:pPr>
              <a:defRPr/>
            </a:pPr>
            <a:r>
              <a:rPr lang="cs-CZ" altLang="cs-CZ" smtClean="0"/>
              <a:t>Papaver somniferum- mák setý (papaveraceae) alkaloidy</a:t>
            </a:r>
          </a:p>
          <a:p>
            <a:pPr>
              <a:defRPr/>
            </a:pPr>
            <a:r>
              <a:rPr lang="cs-CZ" altLang="cs-CZ" smtClean="0"/>
              <a:t>Systémová aplikace endogenních opioidu neučinna protože neprochází </a:t>
            </a:r>
            <a:r>
              <a:rPr lang="cs-CZ" altLang="cs-CZ" b="1" smtClean="0"/>
              <a:t>přes HEM</a:t>
            </a:r>
          </a:p>
          <a:p>
            <a:pPr>
              <a:defRPr/>
            </a:pPr>
            <a:r>
              <a:rPr lang="cs-CZ" altLang="cs-CZ" smtClean="0"/>
              <a:t>Blokují přenos signálů bolesti mezi buňkami CNS (v míše, v mozku),</a:t>
            </a:r>
          </a:p>
          <a:p>
            <a:pPr>
              <a:defRPr/>
            </a:pPr>
            <a:r>
              <a:rPr lang="cs-CZ" altLang="cs-CZ" smtClean="0"/>
              <a:t>Diky G proteinum dochází k ovlivnění i iontových kanálů.</a:t>
            </a:r>
          </a:p>
          <a:p>
            <a:pPr>
              <a:defRPr/>
            </a:pPr>
            <a:r>
              <a:rPr lang="cs-CZ" altLang="cs-CZ" smtClean="0"/>
              <a:t>Opiodidy také aktivuji gangliové buňky antinociceptivního systému již v centrální šedi.</a:t>
            </a:r>
          </a:p>
        </p:txBody>
      </p:sp>
    </p:spTree>
    <p:extLst>
      <p:ext uri="{BB962C8B-B14F-4D97-AF65-F5344CB8AC3E}">
        <p14:creationId xmlns:p14="http://schemas.microsoft.com/office/powerpoint/2010/main" val="286936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http://www.youtube.com/watch?v=paAzzwZi3vk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2128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Morfin v játrech podléhá metabolizaci (konjugaci) s kys. Glukuronovou, vznikají 2 metabolity (glukuronidy) 3 glukuronid méně účinný a 6 glukuronid vice účinný než morfin (vyšší analgetický uc).Morfin prestupuje i placentarní bariéru- pozor utlum dychání novorozence</a:t>
            </a:r>
          </a:p>
          <a:p>
            <a:r>
              <a:rPr lang="cs-CZ" altLang="cs-CZ" smtClean="0"/>
              <a:t>Buprenorphin musí se davat jen i.v. protože se vůbec nevstreba</a:t>
            </a:r>
          </a:p>
        </p:txBody>
      </p:sp>
    </p:spTree>
    <p:extLst>
      <p:ext uri="{BB962C8B-B14F-4D97-AF65-F5344CB8AC3E}">
        <p14:creationId xmlns:p14="http://schemas.microsoft.com/office/powerpoint/2010/main" val="1915150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útlum dechu </a:t>
            </a:r>
            <a:r>
              <a:rPr lang="cs-CZ" dirty="0" smtClean="0"/>
              <a:t>– ↓ citlivosti dechového centra na pCO2</a:t>
            </a:r>
          </a:p>
          <a:p>
            <a:pPr>
              <a:defRPr/>
            </a:pPr>
            <a:r>
              <a:rPr lang="cs-CZ" dirty="0" err="1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sedace</a:t>
            </a:r>
            <a:r>
              <a:rPr lang="cs-CZ" dirty="0" smtClean="0"/>
              <a:t> </a:t>
            </a:r>
            <a:r>
              <a:rPr lang="cs-CZ" sz="1100" dirty="0" smtClean="0"/>
              <a:t>→</a:t>
            </a:r>
            <a:r>
              <a:rPr lang="cs-CZ" dirty="0" smtClean="0"/>
              <a:t> ospalost </a:t>
            </a:r>
            <a:r>
              <a:rPr lang="cs-CZ" sz="1100" dirty="0" smtClean="0"/>
              <a:t>→</a:t>
            </a:r>
            <a:r>
              <a:rPr lang="cs-CZ" dirty="0" smtClean="0"/>
              <a:t> spánek </a:t>
            </a:r>
            <a:r>
              <a:rPr lang="cs-CZ" sz="1100" dirty="0" smtClean="0"/>
              <a:t>→</a:t>
            </a:r>
            <a:r>
              <a:rPr lang="cs-CZ" dirty="0" smtClean="0"/>
              <a:t> kóma</a:t>
            </a:r>
          </a:p>
          <a:p>
            <a:pPr>
              <a:defRPr/>
            </a:pPr>
            <a:r>
              <a:rPr lang="cs-CZ" dirty="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mióza</a:t>
            </a:r>
            <a:r>
              <a:rPr lang="cs-CZ" dirty="0" smtClean="0"/>
              <a:t> – drážděním </a:t>
            </a:r>
            <a:r>
              <a:rPr lang="cs-CZ" i="1" dirty="0" smtClean="0"/>
              <a:t>n. </a:t>
            </a:r>
            <a:r>
              <a:rPr lang="cs-CZ" i="1" dirty="0" err="1" smtClean="0"/>
              <a:t>oculomotorius</a:t>
            </a:r>
            <a:r>
              <a:rPr lang="cs-CZ" dirty="0" smtClean="0"/>
              <a:t>, nevzniká návyk = vždy je přítomna</a:t>
            </a:r>
          </a:p>
          <a:p>
            <a:pPr>
              <a:defRPr/>
            </a:pPr>
            <a:r>
              <a:rPr lang="cs-CZ" dirty="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antitusika</a:t>
            </a:r>
            <a:r>
              <a:rPr lang="cs-CZ" dirty="0" smtClean="0"/>
              <a:t> – ↓ citlivosti centra pro kašel (</a:t>
            </a:r>
            <a:r>
              <a:rPr lang="cs-CZ" dirty="0" err="1" smtClean="0"/>
              <a:t>subanalg</a:t>
            </a:r>
            <a:r>
              <a:rPr lang="cs-CZ" dirty="0" smtClean="0"/>
              <a:t>. dávky)</a:t>
            </a:r>
          </a:p>
          <a:p>
            <a:pPr>
              <a:defRPr/>
            </a:pPr>
            <a:r>
              <a:rPr lang="cs-CZ" b="1" dirty="0" smtClean="0"/>
              <a:t>ZÁVISLOST TOLERANCE</a:t>
            </a:r>
          </a:p>
        </p:txBody>
      </p:sp>
    </p:spTree>
    <p:extLst>
      <p:ext uri="{BB962C8B-B14F-4D97-AF65-F5344CB8AC3E}">
        <p14:creationId xmlns:p14="http://schemas.microsoft.com/office/powerpoint/2010/main" val="38659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=""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=""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4AE7-E66B-4CB4-8A63-AC78F593CEBF}" type="datetimeFigureOut">
              <a:rPr lang="fr-FR"/>
              <a:pPr>
                <a:defRPr/>
              </a:pPr>
              <a:t>16/05/2019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33EF-F350-4401-980C-4146F01607E3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24054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BAF3-0671-47A5-B9BF-56340DF9A631}" type="datetimeFigureOut">
              <a:rPr lang="fr-FR"/>
              <a:pPr>
                <a:defRPr/>
              </a:pPr>
              <a:t>16/05/2019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CBE6-2000-476D-ABB1-FC2808336C7A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416744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8B1E-8901-4ED4-9939-01D403EB934E}" type="datetimeFigureOut">
              <a:rPr lang="fr-FR"/>
              <a:pPr>
                <a:defRPr/>
              </a:pPr>
              <a:t>16/05/2019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0460-8C76-44BB-9A34-979D87E2C1D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1254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6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 smtClean="0"/>
              <a:t>Farmakoterapie bolesti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41350" y="719457"/>
            <a:ext cx="6840537" cy="11430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00DC"/>
                </a:solidFill>
              </a:rPr>
              <a:t>Analgetika – </a:t>
            </a:r>
            <a:r>
              <a:rPr lang="cs-CZ" altLang="cs-CZ" b="1" dirty="0" err="1" smtClean="0">
                <a:solidFill>
                  <a:srgbClr val="0000DC"/>
                </a:solidFill>
              </a:rPr>
              <a:t>anodyna</a:t>
            </a:r>
            <a:endParaRPr lang="cs-CZ" altLang="cs-CZ" b="1" dirty="0" smtClean="0">
              <a:solidFill>
                <a:srgbClr val="0000DC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41350" y="1862457"/>
            <a:ext cx="8591550" cy="4857750"/>
          </a:xfrm>
        </p:spPr>
        <p:txBody>
          <a:bodyPr/>
          <a:lstStyle/>
          <a:p>
            <a:r>
              <a:rPr lang="cs-CZ" altLang="cs-CZ" sz="2400" dirty="0"/>
              <a:t>zaschlá šťáva z makovic → opium (morfin,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dirty="0"/>
              <a:t>	 kodein, papaverin)</a:t>
            </a:r>
          </a:p>
          <a:p>
            <a:endParaRPr lang="cs-CZ" altLang="cs-CZ" sz="1000" dirty="0"/>
          </a:p>
          <a:p>
            <a:endParaRPr lang="cs-CZ" altLang="cs-CZ" sz="1000" b="1" dirty="0"/>
          </a:p>
          <a:p>
            <a:r>
              <a:rPr lang="cs-CZ" altLang="cs-CZ" sz="2400" b="1" dirty="0"/>
              <a:t>MÚ</a:t>
            </a:r>
            <a:r>
              <a:rPr lang="cs-CZ" altLang="cs-CZ" sz="2400" dirty="0"/>
              <a:t>: </a:t>
            </a:r>
            <a:r>
              <a:rPr lang="cs-CZ" altLang="cs-CZ" sz="2400" b="1" dirty="0">
                <a:solidFill>
                  <a:srgbClr val="FF0066"/>
                </a:solidFill>
              </a:rPr>
              <a:t>vazba na </a:t>
            </a:r>
            <a:r>
              <a:rPr lang="cs-CZ" altLang="cs-CZ" sz="2400" b="1" dirty="0" err="1">
                <a:solidFill>
                  <a:srgbClr val="FF0066"/>
                </a:solidFill>
              </a:rPr>
              <a:t>opioidní</a:t>
            </a:r>
            <a:r>
              <a:rPr lang="cs-CZ" altLang="cs-CZ" sz="2400" b="1" dirty="0">
                <a:solidFill>
                  <a:srgbClr val="FF0066"/>
                </a:solidFill>
              </a:rPr>
              <a:t> receptory</a:t>
            </a:r>
            <a:r>
              <a:rPr lang="cs-CZ" altLang="cs-CZ" sz="2400" dirty="0">
                <a:solidFill>
                  <a:srgbClr val="FF0066"/>
                </a:solidFill>
              </a:rPr>
              <a:t> </a:t>
            </a:r>
            <a:r>
              <a:rPr lang="cs-CZ" altLang="cs-CZ" sz="2400" dirty="0"/>
              <a:t>(spřaženy s G proteiny)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dirty="0"/>
              <a:t>	→ </a:t>
            </a:r>
            <a:r>
              <a:rPr lang="cs-CZ" altLang="cs-CZ" sz="2400" b="1" dirty="0" err="1" smtClean="0"/>
              <a:t>hyperpolarizace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(inhibice vedení nervového signálu) + </a:t>
            </a:r>
            <a:r>
              <a:rPr lang="cs-CZ" altLang="cs-CZ" sz="2400" b="1" dirty="0"/>
              <a:t>↓uvolnění neurotransmiterů</a:t>
            </a:r>
            <a:r>
              <a:rPr lang="cs-CZ" altLang="cs-CZ" sz="2400" dirty="0"/>
              <a:t> (ACH, NA, 5-HT…)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1000" dirty="0"/>
          </a:p>
          <a:p>
            <a:r>
              <a:rPr lang="cs-CZ" altLang="cs-CZ" sz="2400" dirty="0"/>
              <a:t>látky endogenní, přírodní (opiáty), </a:t>
            </a:r>
            <a:r>
              <a:rPr lang="cs-CZ" altLang="cs-CZ" sz="2400" dirty="0" err="1"/>
              <a:t>polosyntetické</a:t>
            </a:r>
            <a:r>
              <a:rPr lang="cs-CZ" altLang="cs-CZ" sz="2400" dirty="0"/>
              <a:t>, syntetické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opiáty/</a:t>
            </a:r>
            <a:r>
              <a:rPr lang="cs-CZ" altLang="cs-CZ" sz="2400" dirty="0" err="1" smtClean="0"/>
              <a:t>opioidy</a:t>
            </a:r>
            <a:endParaRPr lang="cs-CZ" altLang="cs-CZ" sz="2400" dirty="0"/>
          </a:p>
        </p:txBody>
      </p:sp>
      <p:pic>
        <p:nvPicPr>
          <p:cNvPr id="20484" name="Picture 6" descr="pop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18" y="293309"/>
            <a:ext cx="20399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7" y="3691057"/>
            <a:ext cx="1435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0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641185" y="409575"/>
            <a:ext cx="8229600" cy="1143001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0000DC"/>
                </a:solidFill>
              </a:rPr>
              <a:t>Opioidní</a:t>
            </a:r>
            <a:r>
              <a:rPr lang="cs-CZ" altLang="cs-CZ" b="1" dirty="0" smtClean="0">
                <a:solidFill>
                  <a:srgbClr val="0000DC"/>
                </a:solidFill>
              </a:rPr>
              <a:t> receptory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641185" y="1390509"/>
            <a:ext cx="11423436" cy="5732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b="1" dirty="0"/>
              <a:t>Výskyt: </a:t>
            </a:r>
            <a:r>
              <a:rPr lang="cs-CZ" altLang="cs-CZ" sz="2600" dirty="0"/>
              <a:t>CNS, nervové pleteně střeva + močový měchýř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endParaRPr lang="cs-CZ" altLang="cs-CZ" sz="1000" dirty="0">
              <a:solidFill>
                <a:schemeClr val="accent2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μ [mí]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/>
              <a:t>– silné analgetické působení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 smtClean="0"/>
              <a:t>– </a:t>
            </a:r>
            <a:r>
              <a:rPr lang="cs-CZ" altLang="cs-CZ" sz="2400" dirty="0" err="1" smtClean="0"/>
              <a:t>supraspinální</a:t>
            </a:r>
            <a:r>
              <a:rPr lang="cs-CZ" altLang="cs-CZ" sz="2400" dirty="0" smtClean="0"/>
              <a:t> a spinální analgezie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sedace</a:t>
            </a:r>
            <a:r>
              <a:rPr lang="cs-CZ" altLang="cs-CZ" sz="2400" dirty="0"/>
              <a:t>, útlum dechu, ↓ motility GIT a řasinek, mióza, euforie, psychická a fyzická závislost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κ [kappa]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/>
              <a:t>– spinální a periferní analgezie, </a:t>
            </a:r>
            <a:r>
              <a:rPr lang="cs-CZ" altLang="cs-CZ" sz="2400" dirty="0" err="1"/>
              <a:t>sedace</a:t>
            </a:r>
            <a:r>
              <a:rPr lang="cs-CZ" altLang="cs-CZ" sz="2400" dirty="0"/>
              <a:t>, mióza, ↓ motility GIT a řasinek, spíše dysforie (+ nižší účinnost než μ)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δ [delta] 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/>
              <a:t>– spinální analgezie, útlum dechu, ↓ motility GIT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endParaRPr lang="cs-CZ" altLang="cs-CZ" sz="1400" dirty="0"/>
          </a:p>
          <a:p>
            <a:pPr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/>
              <a:t>σ [sigma] </a:t>
            </a:r>
            <a:r>
              <a:rPr lang="cs-CZ" altLang="cs-CZ" sz="2400" dirty="0"/>
              <a:t>– halucinace (není </a:t>
            </a:r>
            <a:r>
              <a:rPr lang="cs-CZ" altLang="cs-CZ" sz="2400" dirty="0" err="1"/>
              <a:t>opioidní</a:t>
            </a:r>
            <a:r>
              <a:rPr lang="cs-CZ" altLang="cs-CZ" sz="2400" dirty="0"/>
              <a:t> receptor, ale některé </a:t>
            </a:r>
            <a:r>
              <a:rPr lang="cs-CZ" altLang="cs-CZ" sz="2400" dirty="0" err="1"/>
              <a:t>opioidy</a:t>
            </a:r>
            <a:r>
              <a:rPr lang="cs-CZ" altLang="cs-CZ" sz="2400" dirty="0"/>
              <a:t> ho stimulují)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0199688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36468" y="498025"/>
            <a:ext cx="8229600" cy="100965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00DC"/>
                </a:solidFill>
              </a:rPr>
              <a:t>Rozdělení </a:t>
            </a:r>
            <a:r>
              <a:rPr lang="cs-CZ" altLang="cs-CZ" dirty="0" err="1" smtClean="0">
                <a:solidFill>
                  <a:srgbClr val="0000DC"/>
                </a:solidFill>
              </a:rPr>
              <a:t>opioidů</a:t>
            </a:r>
            <a:endParaRPr lang="cs-CZ" altLang="cs-CZ" dirty="0" smtClean="0">
              <a:solidFill>
                <a:srgbClr val="0000DC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36468" y="1507675"/>
            <a:ext cx="8280400" cy="4857750"/>
          </a:xfrm>
        </p:spPr>
        <p:txBody>
          <a:bodyPr/>
          <a:lstStyle/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/>
              <a:t>Podle receptorových účinků:</a:t>
            </a:r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endParaRPr lang="cs-CZ" altLang="cs-CZ" sz="500" dirty="0"/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1. Čistí agonisté:</a:t>
            </a:r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/>
              <a:t>a) </a:t>
            </a:r>
            <a:r>
              <a:rPr lang="cs-CZ" altLang="cs-CZ" sz="2400" b="1" dirty="0"/>
              <a:t>silní </a:t>
            </a:r>
            <a:r>
              <a:rPr lang="cs-CZ" altLang="cs-CZ" sz="2400" dirty="0"/>
              <a:t>(morfin, </a:t>
            </a:r>
            <a:r>
              <a:rPr lang="cs-CZ" altLang="cs-CZ" sz="2400" dirty="0" err="1"/>
              <a:t>pethidin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methadon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fentanily</a:t>
            </a:r>
            <a:r>
              <a:rPr lang="cs-CZ" altLang="cs-CZ" sz="2400" dirty="0"/>
              <a:t>)</a:t>
            </a:r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dirty="0"/>
              <a:t>b) </a:t>
            </a:r>
            <a:r>
              <a:rPr lang="cs-CZ" altLang="cs-CZ" sz="2400" b="1" dirty="0"/>
              <a:t>středně a slabě účinní </a:t>
            </a:r>
            <a:r>
              <a:rPr lang="cs-CZ" altLang="cs-CZ" sz="2400" dirty="0"/>
              <a:t>(kodein, </a:t>
            </a:r>
            <a:r>
              <a:rPr lang="cs-CZ" altLang="cs-CZ" sz="2400" dirty="0" err="1"/>
              <a:t>oxycodon</a:t>
            </a:r>
            <a:r>
              <a:rPr lang="cs-CZ" altLang="cs-CZ" sz="2400" dirty="0"/>
              <a:t>, </a:t>
            </a:r>
            <a:r>
              <a:rPr lang="cs-CZ" altLang="cs-CZ" sz="2400" dirty="0" err="1" smtClean="0"/>
              <a:t>dextropropoxyfen</a:t>
            </a:r>
            <a:r>
              <a:rPr lang="cs-CZ" altLang="cs-CZ" sz="2400" dirty="0"/>
              <a:t>)</a:t>
            </a:r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endParaRPr lang="cs-CZ" altLang="cs-CZ" sz="500" b="1" dirty="0"/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2. Parciální agonisté </a:t>
            </a:r>
            <a:r>
              <a:rPr lang="cs-CZ" altLang="cs-CZ" sz="2400" dirty="0"/>
              <a:t>(buprenorfin) </a:t>
            </a:r>
            <a:r>
              <a:rPr lang="cs-CZ" altLang="cs-CZ" sz="2400" b="1" dirty="0">
                <a:solidFill>
                  <a:srgbClr val="FF0066"/>
                </a:solidFill>
              </a:rPr>
              <a:t>a </a:t>
            </a:r>
            <a:r>
              <a:rPr lang="cs-CZ" altLang="cs-CZ" sz="2400" b="1" dirty="0" err="1">
                <a:solidFill>
                  <a:srgbClr val="FF0066"/>
                </a:solidFill>
              </a:rPr>
              <a:t>agonisté-antagonisté</a:t>
            </a:r>
            <a:r>
              <a:rPr lang="cs-CZ" altLang="cs-CZ" sz="2400" b="1" dirty="0">
                <a:solidFill>
                  <a:srgbClr val="FF0066"/>
                </a:solidFill>
              </a:rPr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butorfanol</a:t>
            </a:r>
            <a:r>
              <a:rPr lang="cs-CZ" altLang="cs-CZ" sz="2400" dirty="0"/>
              <a:t>, pentazocin)</a:t>
            </a:r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endParaRPr lang="cs-CZ" altLang="cs-CZ" sz="500" b="1" dirty="0"/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3. Atypické </a:t>
            </a:r>
            <a:r>
              <a:rPr lang="cs-CZ" altLang="cs-CZ" sz="2400" b="1" dirty="0" err="1">
                <a:solidFill>
                  <a:srgbClr val="FF0066"/>
                </a:solidFill>
              </a:rPr>
              <a:t>opioidy</a:t>
            </a:r>
            <a:r>
              <a:rPr lang="cs-CZ" altLang="cs-CZ" sz="2400" b="1" dirty="0">
                <a:solidFill>
                  <a:srgbClr val="FF0066"/>
                </a:solidFill>
              </a:rPr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tramadol</a:t>
            </a:r>
            <a:r>
              <a:rPr lang="cs-CZ" altLang="cs-CZ" sz="2400" dirty="0"/>
              <a:t>, tilidin)</a:t>
            </a:r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endParaRPr lang="cs-CZ" altLang="cs-CZ" sz="500" b="1" dirty="0"/>
          </a:p>
          <a:p>
            <a:pPr marL="533400" indent="-533400">
              <a:spcBef>
                <a:spcPts val="400"/>
              </a:spcBef>
              <a:spcAft>
                <a:spcPts val="400"/>
              </a:spcAft>
              <a:buSzPct val="45000"/>
            </a:pPr>
            <a:r>
              <a:rPr lang="cs-CZ" altLang="cs-CZ" sz="2400" b="1" dirty="0">
                <a:solidFill>
                  <a:srgbClr val="FF0066"/>
                </a:solidFill>
              </a:rPr>
              <a:t>4. Antagonisté </a:t>
            </a:r>
            <a:r>
              <a:rPr lang="cs-CZ" altLang="cs-CZ" sz="2400" dirty="0"/>
              <a:t>( </a:t>
            </a:r>
            <a:r>
              <a:rPr lang="cs-CZ" altLang="cs-CZ" sz="2400" dirty="0" err="1"/>
              <a:t>naloxon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naltrexon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methylnaltrexon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nalmefen</a:t>
            </a:r>
            <a:r>
              <a:rPr lang="cs-CZ" altLang="cs-CZ" sz="2400" dirty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44" y="1002850"/>
            <a:ext cx="4099745" cy="25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9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739254" y="478633"/>
            <a:ext cx="8229600" cy="85090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00DC"/>
                </a:solidFill>
              </a:rPr>
              <a:t>Farmakologické účinky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739253" y="1341438"/>
            <a:ext cx="10069774" cy="4784725"/>
          </a:xfrm>
        </p:spPr>
        <p:txBody>
          <a:bodyPr/>
          <a:lstStyle/>
          <a:p>
            <a:r>
              <a:rPr lang="cs-CZ" altLang="cs-CZ" sz="2600" dirty="0"/>
              <a:t>Většina silných analgetik → agonisté na μ (κ) receptorech</a:t>
            </a:r>
          </a:p>
          <a:p>
            <a:endParaRPr lang="cs-CZ" altLang="cs-CZ" sz="1000" b="1" dirty="0"/>
          </a:p>
          <a:p>
            <a:r>
              <a:rPr lang="cs-CZ" altLang="cs-CZ" sz="2600" b="1" dirty="0"/>
              <a:t>FK</a:t>
            </a:r>
            <a:r>
              <a:rPr lang="cs-CZ" altLang="cs-CZ" sz="2600" dirty="0"/>
              <a:t>:	- </a:t>
            </a:r>
            <a:r>
              <a:rPr lang="cs-CZ" altLang="cs-CZ" sz="2600" b="1" dirty="0"/>
              <a:t>lipofilní</a:t>
            </a:r>
            <a:r>
              <a:rPr lang="cs-CZ" altLang="cs-CZ" sz="2600" dirty="0"/>
              <a:t> prostupují HEM (</a:t>
            </a:r>
            <a:r>
              <a:rPr lang="cs-CZ" altLang="cs-CZ" sz="2600" dirty="0" err="1"/>
              <a:t>fentanyl</a:t>
            </a:r>
            <a:r>
              <a:rPr lang="cs-CZ" altLang="cs-CZ" sz="2600" dirty="0"/>
              <a:t>, </a:t>
            </a:r>
            <a:r>
              <a:rPr lang="cs-CZ" altLang="cs-CZ" sz="2600" dirty="0" err="1" smtClean="0"/>
              <a:t>sufentanyl</a:t>
            </a:r>
            <a:r>
              <a:rPr lang="cs-CZ" altLang="cs-CZ" sz="2600" dirty="0"/>
              <a:t>), placentu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		- vstřebání z GIT → </a:t>
            </a:r>
            <a:r>
              <a:rPr lang="cs-CZ" altLang="cs-CZ" sz="2600" b="1" dirty="0" err="1"/>
              <a:t>first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pass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effect</a:t>
            </a:r>
            <a:r>
              <a:rPr lang="cs-CZ" altLang="cs-CZ" sz="2600" b="1" dirty="0"/>
              <a:t> </a:t>
            </a:r>
            <a:r>
              <a:rPr lang="cs-CZ" altLang="cs-CZ" sz="2600" dirty="0"/>
              <a:t>→ ↓úč. než po </a:t>
            </a:r>
            <a:r>
              <a:rPr lang="cs-CZ" altLang="cs-CZ" sz="2600" dirty="0" err="1"/>
              <a:t>i.v</a:t>
            </a:r>
            <a:r>
              <a:rPr lang="cs-CZ" altLang="cs-CZ" sz="26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		- možnost biotransformace na účinnější metabolity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		- exkrece močí, žlučí </a:t>
            </a:r>
          </a:p>
          <a:p>
            <a:endParaRPr lang="cs-CZ" altLang="cs-CZ" sz="1000" dirty="0"/>
          </a:p>
          <a:p>
            <a:r>
              <a:rPr lang="cs-CZ" altLang="cs-CZ" sz="2600" b="1" dirty="0"/>
              <a:t>Podání</a:t>
            </a:r>
            <a:r>
              <a:rPr lang="cs-CZ" altLang="cs-CZ" sz="2600" dirty="0"/>
              <a:t>: </a:t>
            </a:r>
            <a:r>
              <a:rPr lang="cs-CZ" altLang="cs-CZ" sz="2600" dirty="0" err="1"/>
              <a:t>p.o</a:t>
            </a:r>
            <a:r>
              <a:rPr lang="cs-CZ" altLang="cs-CZ" sz="2600" dirty="0"/>
              <a:t>., parenterálně, TTS, per </a:t>
            </a:r>
            <a:r>
              <a:rPr lang="cs-CZ" altLang="cs-CZ" sz="2600" dirty="0" err="1"/>
              <a:t>rect</a:t>
            </a:r>
            <a:r>
              <a:rPr lang="cs-CZ" altLang="cs-CZ" sz="2600" dirty="0"/>
              <a:t>.</a:t>
            </a:r>
          </a:p>
          <a:p>
            <a:endParaRPr lang="cs-CZ" altLang="cs-CZ" sz="1000" dirty="0"/>
          </a:p>
          <a:p>
            <a:endParaRPr lang="cs-CZ" altLang="cs-CZ" sz="2600" dirty="0" smtClean="0"/>
          </a:p>
          <a:p>
            <a:r>
              <a:rPr lang="cs-CZ" altLang="cs-CZ" sz="2600" dirty="0" smtClean="0"/>
              <a:t>Návykové </a:t>
            </a:r>
            <a:r>
              <a:rPr lang="cs-CZ" altLang="cs-CZ" sz="2600" dirty="0"/>
              <a:t>látky → závislost, tolerance, </a:t>
            </a:r>
            <a:r>
              <a:rPr lang="cs-CZ" altLang="cs-CZ" sz="2600" dirty="0" err="1"/>
              <a:t>craving</a:t>
            </a:r>
            <a:r>
              <a:rPr lang="cs-CZ" altLang="cs-CZ" sz="2600" dirty="0"/>
              <a:t>, abstinenční syndrom → podléhají Zákonu o návykových </a:t>
            </a:r>
            <a:r>
              <a:rPr lang="cs-CZ" altLang="cs-CZ" sz="2600" dirty="0" smtClean="0"/>
              <a:t>látkách </a:t>
            </a:r>
            <a:r>
              <a:rPr lang="cs-CZ" altLang="cs-CZ" sz="2600" dirty="0"/>
              <a:t>→ </a:t>
            </a:r>
            <a:r>
              <a:rPr lang="cs-CZ" altLang="cs-CZ" sz="2600" b="1" dirty="0" err="1"/>
              <a:t>Rp</a:t>
            </a:r>
            <a:r>
              <a:rPr lang="cs-CZ" altLang="cs-CZ" sz="2600" b="1" dirty="0"/>
              <a:t>. s modrým pruhem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66635" y="5218783"/>
            <a:ext cx="27368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FF0066"/>
                </a:solidFill>
                <a:latin typeface="+mn-lt"/>
              </a:rPr>
              <a:t>Morfium- detekovatelné v moči 2-4 dny, v krvi 1-3 dny, ve vlasech 90 dní</a:t>
            </a:r>
          </a:p>
        </p:txBody>
      </p:sp>
      <p:pic>
        <p:nvPicPr>
          <p:cNvPr id="5" name="Picture 3" descr="Rp s modrým pru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1620" r="3815" b="540"/>
          <a:stretch>
            <a:fillRect/>
          </a:stretch>
        </p:blipFill>
        <p:spPr bwMode="auto">
          <a:xfrm>
            <a:off x="3655657" y="2817947"/>
            <a:ext cx="28543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8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Ú</a:t>
            </a:r>
            <a:r>
              <a:rPr lang="cs-CZ" altLang="cs-CZ" b="1" dirty="0" smtClean="0">
                <a:solidFill>
                  <a:srgbClr val="0000DC"/>
                </a:solidFill>
              </a:rPr>
              <a:t>činky </a:t>
            </a:r>
            <a:r>
              <a:rPr lang="cs-CZ" altLang="cs-CZ" b="1" dirty="0" err="1" smtClean="0">
                <a:solidFill>
                  <a:srgbClr val="0000DC"/>
                </a:solidFill>
              </a:rPr>
              <a:t>opioidů</a:t>
            </a:r>
            <a:r>
              <a:rPr lang="cs-CZ" altLang="cs-CZ" b="1" dirty="0" smtClean="0">
                <a:solidFill>
                  <a:srgbClr val="0000DC"/>
                </a:solidFill>
              </a:rPr>
              <a:t>: centrální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889379" y="1668986"/>
            <a:ext cx="8229600" cy="4784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err="1"/>
              <a:t>Analgézie</a:t>
            </a:r>
            <a:endParaRPr lang="cs-CZ" alt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Útlum dechového centra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 err="1"/>
              <a:t>Sedace</a:t>
            </a:r>
            <a:r>
              <a:rPr lang="cs-CZ" altLang="cs-CZ" sz="2600" dirty="0"/>
              <a:t>/dysforie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Mióza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Antitusický účinek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Nauzea, zvracení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Euforie → vznik psychické a somatické </a:t>
            </a:r>
            <a:r>
              <a:rPr lang="cs-CZ" altLang="cs-CZ" sz="2600" b="1" dirty="0"/>
              <a:t>závislosti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Neuroendokrinní účinky </a:t>
            </a:r>
            <a:r>
              <a:rPr lang="cs-CZ" altLang="cs-CZ" sz="2400" dirty="0"/>
              <a:t>(</a:t>
            </a:r>
            <a:r>
              <a:rPr lang="cs-CZ" altLang="cs-CZ" sz="2400" dirty="0">
                <a:sym typeface="Symbol" panose="05050102010706020507" pitchFamily="18" charset="2"/>
              </a:rPr>
              <a:t></a:t>
            </a:r>
            <a:r>
              <a:rPr lang="cs-CZ" altLang="cs-CZ" sz="2400" dirty="0"/>
              <a:t>sekrece ADH, </a:t>
            </a:r>
            <a:r>
              <a:rPr lang="cs-CZ" altLang="cs-CZ" sz="2400" dirty="0">
                <a:sym typeface="Symbol" panose="05050102010706020507" pitchFamily="18" charset="2"/>
              </a:rPr>
              <a:t> </a:t>
            </a:r>
            <a:r>
              <a:rPr lang="cs-CZ" altLang="cs-CZ" sz="2400" dirty="0" err="1">
                <a:sym typeface="Symbol" panose="05050102010706020507" pitchFamily="18" charset="2"/>
              </a:rPr>
              <a:t>GnRH</a:t>
            </a:r>
            <a:r>
              <a:rPr lang="cs-CZ" altLang="cs-CZ" sz="2400" dirty="0">
                <a:sym typeface="Symbol" panose="05050102010706020507" pitchFamily="18" charset="2"/>
              </a:rPr>
              <a:t>, FSH, LH, ACTH, kortikotropinu)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600" dirty="0"/>
              <a:t>Zvýšená pohotovost ke křečím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148688" y="1436427"/>
            <a:ext cx="8507413" cy="5068888"/>
          </a:xfrm>
        </p:spPr>
        <p:txBody>
          <a:bodyPr/>
          <a:lstStyle/>
          <a:p>
            <a:r>
              <a:rPr lang="cs-CZ" altLang="cs-CZ" sz="2600" dirty="0"/>
              <a:t>↑ tonu hladkého svalstva GIT → ↓ motility → </a:t>
            </a:r>
            <a:r>
              <a:rPr lang="cs-CZ" altLang="cs-CZ" sz="2600" b="1" dirty="0"/>
              <a:t>obstipace</a:t>
            </a:r>
          </a:p>
          <a:p>
            <a:endParaRPr lang="cs-CZ" altLang="cs-CZ" sz="1000" b="1" dirty="0"/>
          </a:p>
          <a:p>
            <a:r>
              <a:rPr lang="cs-CZ" altLang="cs-CZ" sz="2600" b="1" dirty="0"/>
              <a:t>Spazmus </a:t>
            </a:r>
            <a:r>
              <a:rPr lang="cs-CZ" altLang="cs-CZ" sz="2600" b="1" dirty="0" err="1"/>
              <a:t>detrusoru</a:t>
            </a:r>
            <a:r>
              <a:rPr lang="cs-CZ" altLang="cs-CZ" sz="2600" b="1" dirty="0"/>
              <a:t>, sfinkteru žlučníku </a:t>
            </a:r>
            <a:r>
              <a:rPr lang="cs-CZ" altLang="cs-CZ" sz="2600" dirty="0" smtClean="0"/>
              <a:t>(=&gt; KI koliky)</a:t>
            </a:r>
            <a:endParaRPr lang="cs-CZ" altLang="cs-CZ" sz="2600" dirty="0"/>
          </a:p>
          <a:p>
            <a:endParaRPr lang="cs-CZ" altLang="cs-CZ" sz="1000" dirty="0"/>
          </a:p>
          <a:p>
            <a:r>
              <a:rPr lang="cs-CZ" altLang="cs-CZ" sz="2600" dirty="0"/>
              <a:t>Spazmus sfinkteru močového měchýře → </a:t>
            </a:r>
            <a:r>
              <a:rPr lang="cs-CZ" altLang="cs-CZ" sz="2600" b="1" dirty="0"/>
              <a:t>retence moči</a:t>
            </a:r>
          </a:p>
          <a:p>
            <a:endParaRPr lang="cs-CZ" altLang="cs-CZ" sz="1000" dirty="0"/>
          </a:p>
          <a:p>
            <a:r>
              <a:rPr lang="cs-CZ" altLang="cs-CZ" sz="2600" b="1" dirty="0"/>
              <a:t>KVS vazodilatace, ortostatická hypotenze, </a:t>
            </a:r>
            <a:r>
              <a:rPr lang="cs-CZ" altLang="cs-CZ" sz="2600" b="1" dirty="0" err="1" smtClean="0"/>
              <a:t>bronchokonstrikce</a:t>
            </a:r>
            <a:r>
              <a:rPr lang="cs-CZ" altLang="cs-CZ" sz="2600" dirty="0" smtClean="0"/>
              <a:t> (zvýšené vyplavení histaminu)</a:t>
            </a:r>
            <a:endParaRPr lang="cs-CZ" altLang="cs-CZ" sz="2600" dirty="0"/>
          </a:p>
          <a:p>
            <a:endParaRPr lang="cs-CZ" altLang="cs-CZ" sz="1000" dirty="0"/>
          </a:p>
          <a:p>
            <a:r>
              <a:rPr lang="cs-CZ" altLang="cs-CZ" sz="2600" b="1" dirty="0" smtClean="0"/>
              <a:t>Sterilita (</a:t>
            </a:r>
            <a:r>
              <a:rPr lang="cs-CZ" altLang="cs-CZ" sz="2600" dirty="0" smtClean="0"/>
              <a:t>↓ </a:t>
            </a:r>
            <a:r>
              <a:rPr lang="cs-CZ" altLang="cs-CZ" sz="2600" dirty="0"/>
              <a:t>pohyb řasinkového epitelu </a:t>
            </a:r>
            <a:r>
              <a:rPr lang="cs-CZ" altLang="cs-CZ" sz="2600" dirty="0" smtClean="0"/>
              <a:t>ve vejcovodech)</a:t>
            </a:r>
          </a:p>
          <a:p>
            <a:endParaRPr lang="cs-CZ" altLang="cs-CZ" sz="2600" dirty="0"/>
          </a:p>
          <a:p>
            <a:r>
              <a:rPr lang="cs-CZ" altLang="cs-CZ" dirty="0" smtClean="0"/>
              <a:t>děloha  </a:t>
            </a:r>
            <a:r>
              <a:rPr lang="cs-CZ" altLang="cs-CZ" dirty="0">
                <a:sym typeface="Symbol" panose="05050102010706020507" pitchFamily="18" charset="2"/>
              </a:rPr>
              <a:t></a:t>
            </a:r>
            <a:r>
              <a:rPr lang="cs-CZ" altLang="cs-CZ" dirty="0"/>
              <a:t> tonu, motility</a:t>
            </a:r>
            <a:endParaRPr lang="cs-CZ" altLang="cs-CZ" sz="2600" dirty="0"/>
          </a:p>
          <a:p>
            <a:pPr>
              <a:buFont typeface="Arial" panose="020B0604020202020204" pitchFamily="34" charset="0"/>
              <a:buNone/>
            </a:pPr>
            <a:endParaRPr lang="cs-CZ" altLang="cs-CZ" sz="26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Ú</a:t>
            </a:r>
            <a:r>
              <a:rPr lang="cs-CZ" altLang="cs-CZ" b="1" dirty="0" smtClean="0">
                <a:solidFill>
                  <a:srgbClr val="0000DC"/>
                </a:solidFill>
              </a:rPr>
              <a:t>činky </a:t>
            </a:r>
            <a:r>
              <a:rPr lang="cs-CZ" altLang="cs-CZ" b="1" dirty="0" err="1" smtClean="0">
                <a:solidFill>
                  <a:srgbClr val="0000DC"/>
                </a:solidFill>
              </a:rPr>
              <a:t>opioidů</a:t>
            </a:r>
            <a:r>
              <a:rPr lang="cs-CZ" altLang="cs-CZ" b="1" dirty="0" smtClean="0">
                <a:solidFill>
                  <a:srgbClr val="0000DC"/>
                </a:solidFill>
              </a:rPr>
              <a:t>: </a:t>
            </a:r>
            <a:r>
              <a:rPr lang="cs-CZ" altLang="cs-CZ" dirty="0" smtClean="0">
                <a:solidFill>
                  <a:srgbClr val="0000DC"/>
                </a:solidFill>
              </a:rPr>
              <a:t>perifer</a:t>
            </a:r>
            <a:r>
              <a:rPr lang="cs-CZ" altLang="cs-CZ" b="1" dirty="0" smtClean="0">
                <a:solidFill>
                  <a:srgbClr val="0000DC"/>
                </a:solidFill>
              </a:rPr>
              <a:t>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0116" y="395785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Silně účinní čistí agonisté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0116" y="1205103"/>
            <a:ext cx="11366311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b="1" dirty="0"/>
              <a:t>Indikace:</a:t>
            </a:r>
          </a:p>
          <a:p>
            <a:pPr marL="457200" indent="-457200"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/>
              <a:t>chronické bolesti při nádor. onemocnění</a:t>
            </a:r>
          </a:p>
          <a:p>
            <a:pPr marL="457200" indent="-457200"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/>
              <a:t>bolesti po operačních výkonech</a:t>
            </a:r>
          </a:p>
          <a:p>
            <a:pPr marL="457200" indent="-457200"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/>
              <a:t>bolesti po úrazech</a:t>
            </a:r>
          </a:p>
          <a:p>
            <a:pPr marL="457200" indent="-457200"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/>
              <a:t>při AIM</a:t>
            </a:r>
          </a:p>
          <a:p>
            <a:pPr marL="457200" indent="-457200"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/>
              <a:t>premedikace před CA</a:t>
            </a: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endParaRPr lang="cs-CZ" altLang="cs-CZ" sz="26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b="1" dirty="0">
                <a:solidFill>
                  <a:srgbClr val="0000DC"/>
                </a:solidFill>
              </a:rPr>
              <a:t>morfin </a:t>
            </a:r>
          </a:p>
          <a:p>
            <a:pPr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None/>
            </a:pPr>
            <a:r>
              <a:rPr lang="cs-CZ" altLang="cs-CZ" sz="2600" dirty="0"/>
              <a:t>– standart pro vyhodnocení účinku </a:t>
            </a:r>
            <a:r>
              <a:rPr lang="cs-CZ" altLang="cs-CZ" sz="2600" dirty="0" err="1"/>
              <a:t>anodyn</a:t>
            </a:r>
            <a:r>
              <a:rPr lang="cs-CZ" altLang="cs-CZ" sz="2600" dirty="0"/>
              <a:t> </a:t>
            </a:r>
          </a:p>
          <a:p>
            <a:pPr eaLnBrk="1" hangingPunct="1">
              <a:lnSpc>
                <a:spcPct val="80000"/>
              </a:lnSpc>
              <a:buSzPct val="45000"/>
              <a:buFont typeface="Arial" panose="020B0604020202020204" pitchFamily="34" charset="0"/>
              <a:buNone/>
            </a:pPr>
            <a:r>
              <a:rPr lang="cs-CZ" altLang="cs-CZ" sz="2600" dirty="0" smtClean="0"/>
              <a:t>– </a:t>
            </a:r>
            <a:r>
              <a:rPr lang="cs-CZ" altLang="cs-CZ" sz="2600" dirty="0" err="1"/>
              <a:t>i.m</a:t>
            </a:r>
            <a:r>
              <a:rPr lang="cs-CZ" altLang="cs-CZ" sz="2600" dirty="0"/>
              <a:t>., </a:t>
            </a:r>
            <a:r>
              <a:rPr lang="cs-CZ" altLang="cs-CZ" sz="2600" dirty="0" err="1"/>
              <a:t>s.c</a:t>
            </a:r>
            <a:r>
              <a:rPr lang="cs-CZ" altLang="cs-CZ" sz="2600" dirty="0"/>
              <a:t>., působí 4-5 hod</a:t>
            </a:r>
          </a:p>
          <a:p>
            <a:pPr eaLnBrk="1" hangingPunct="1">
              <a:lnSpc>
                <a:spcPct val="80000"/>
              </a:lnSpc>
              <a:buSzPct val="45000"/>
              <a:buFontTx/>
              <a:buNone/>
            </a:pPr>
            <a:r>
              <a:rPr lang="cs-CZ" altLang="cs-CZ" sz="2600" dirty="0"/>
              <a:t>– chronické bolesti při nádor. onemocnění, bolesti po operačních výkonech, </a:t>
            </a:r>
            <a:r>
              <a:rPr lang="cs-CZ" altLang="cs-CZ" sz="2600" dirty="0" smtClean="0"/>
              <a:t>úrazech</a:t>
            </a:r>
          </a:p>
          <a:p>
            <a:pPr eaLnBrk="1" hangingPunct="1">
              <a:lnSpc>
                <a:spcPct val="80000"/>
              </a:lnSpc>
              <a:buSzPct val="45000"/>
              <a:buFontTx/>
              <a:buNone/>
            </a:pPr>
            <a:endParaRPr lang="cs-CZ" altLang="cs-CZ" sz="2600" dirty="0"/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endParaRPr lang="cs-CZ" altLang="cs-CZ" sz="1000" dirty="0">
              <a:solidFill>
                <a:srgbClr val="0000DC"/>
              </a:solidFill>
            </a:endParaRP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b="1" dirty="0" err="1">
                <a:solidFill>
                  <a:srgbClr val="0000DC"/>
                </a:solidFill>
              </a:rPr>
              <a:t>methadon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dirty="0"/>
              <a:t>– delší biologický poločas, odvykací léčba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endParaRPr lang="cs-CZ" alt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9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/>
          </p:cNvSpPr>
          <p:nvPr>
            <p:ph type="title"/>
          </p:nvPr>
        </p:nvSpPr>
        <p:spPr>
          <a:xfrm>
            <a:off x="486605" y="273052"/>
            <a:ext cx="8229600" cy="779462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Silně účinní čistí agonisté</a:t>
            </a:r>
          </a:p>
        </p:txBody>
      </p:sp>
      <p:sp>
        <p:nvSpPr>
          <p:cNvPr id="31747" name="Rectangle 8"/>
          <p:cNvSpPr>
            <a:spLocks noGrp="1"/>
          </p:cNvSpPr>
          <p:nvPr>
            <p:ph type="body" idx="1"/>
          </p:nvPr>
        </p:nvSpPr>
        <p:spPr>
          <a:xfrm>
            <a:off x="643719" y="1067798"/>
            <a:ext cx="8229600" cy="5976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b="1" dirty="0" err="1">
                <a:solidFill>
                  <a:srgbClr val="0000DC"/>
                </a:solidFill>
              </a:rPr>
              <a:t>oxykodon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dirty="0"/>
              <a:t>– kombinace s paracetamolem</a:t>
            </a: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endParaRPr lang="cs-CZ" altLang="cs-CZ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b="1" dirty="0" err="1">
                <a:solidFill>
                  <a:srgbClr val="0000DC"/>
                </a:solidFill>
              </a:rPr>
              <a:t>pethidin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r>
              <a:rPr lang="cs-CZ" altLang="cs-CZ" sz="2600" dirty="0"/>
              <a:t>– </a:t>
            </a:r>
            <a:r>
              <a:rPr lang="cs-CZ" altLang="cs-CZ" sz="2600" dirty="0">
                <a:sym typeface="Symbol" panose="05050102010706020507" pitchFamily="18" charset="2"/>
              </a:rPr>
              <a:t> útlum </a:t>
            </a:r>
            <a:r>
              <a:rPr lang="cs-CZ" altLang="cs-CZ" sz="2600" dirty="0" err="1">
                <a:sym typeface="Symbol" panose="05050102010706020507" pitchFamily="18" charset="2"/>
              </a:rPr>
              <a:t>d.c</a:t>
            </a:r>
            <a:r>
              <a:rPr lang="cs-CZ" altLang="cs-CZ" sz="2600" dirty="0">
                <a:sym typeface="Symbol" panose="05050102010706020507" pitchFamily="18" charset="2"/>
              </a:rPr>
              <a:t>. než u morfinu, nižší analgetická účinnost</a:t>
            </a:r>
          </a:p>
          <a:p>
            <a:pPr eaLnBrk="1" hangingPunct="1">
              <a:lnSpc>
                <a:spcPct val="80000"/>
              </a:lnSpc>
              <a:buSzPct val="45000"/>
              <a:buFont typeface="Wingdings" panose="05000000000000000000" pitchFamily="2" charset="2"/>
              <a:buNone/>
            </a:pPr>
            <a:endParaRPr lang="cs-CZ" altLang="cs-CZ" sz="800" b="1" dirty="0">
              <a:solidFill>
                <a:srgbClr val="FF0066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b="1" dirty="0" err="1">
                <a:solidFill>
                  <a:srgbClr val="0000DC"/>
                </a:solidFill>
              </a:rPr>
              <a:t>fentanyl</a:t>
            </a:r>
            <a:r>
              <a:rPr lang="cs-CZ" altLang="cs-CZ" sz="2600" b="1" dirty="0">
                <a:solidFill>
                  <a:srgbClr val="0000DC"/>
                </a:solidFill>
              </a:rPr>
              <a:t>, </a:t>
            </a:r>
            <a:r>
              <a:rPr lang="cs-CZ" altLang="cs-CZ" sz="2600" b="1" dirty="0" err="1" smtClean="0">
                <a:solidFill>
                  <a:srgbClr val="0000DC"/>
                </a:solidFill>
              </a:rPr>
              <a:t>sufentanyl</a:t>
            </a:r>
            <a:r>
              <a:rPr lang="cs-CZ" altLang="cs-CZ" sz="2600" b="1" dirty="0">
                <a:solidFill>
                  <a:srgbClr val="0000DC"/>
                </a:solidFill>
              </a:rPr>
              <a:t>, </a:t>
            </a:r>
            <a:r>
              <a:rPr lang="cs-CZ" altLang="cs-CZ" sz="2600" b="1" dirty="0" err="1" smtClean="0">
                <a:solidFill>
                  <a:srgbClr val="0000DC"/>
                </a:solidFill>
              </a:rPr>
              <a:t>alfentanyl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– nejúčinnější </a:t>
            </a:r>
            <a:r>
              <a:rPr lang="cs-CZ" altLang="cs-CZ" sz="2600" dirty="0" err="1"/>
              <a:t>opioidy</a:t>
            </a:r>
            <a:r>
              <a:rPr lang="cs-CZ" altLang="cs-CZ" sz="2600" dirty="0"/>
              <a:t>, vysoce lipofilní = výborný průnik přes membrány, krátký účinek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– málo ovlivňují KVS, anestézie, </a:t>
            </a:r>
            <a:r>
              <a:rPr lang="cs-CZ" altLang="cs-CZ" sz="2600" dirty="0" err="1"/>
              <a:t>neuroleptanalgezie</a:t>
            </a:r>
            <a:r>
              <a:rPr lang="cs-CZ" altLang="cs-CZ" sz="2600" dirty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 smtClean="0"/>
              <a:t>–TTS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sublinguální</a:t>
            </a:r>
            <a:r>
              <a:rPr lang="cs-CZ" altLang="cs-CZ" sz="2600" dirty="0"/>
              <a:t> </a:t>
            </a:r>
            <a:r>
              <a:rPr lang="cs-CZ" altLang="cs-CZ" sz="2600" dirty="0" err="1"/>
              <a:t>tbl</a:t>
            </a:r>
            <a:r>
              <a:rPr lang="cs-CZ" altLang="cs-CZ" sz="2600" dirty="0"/>
              <a:t>., nosní sprej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800" dirty="0">
              <a:solidFill>
                <a:srgbClr val="0000DC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b="1" dirty="0">
                <a:solidFill>
                  <a:srgbClr val="0000DC"/>
                </a:solidFill>
              </a:rPr>
              <a:t>piritramid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– menší dechová deprese než u morfinu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– parenterální podání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5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0000DC"/>
                </a:solidFill>
              </a:rPr>
              <a:t>Středně a slabě účinní agonisté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cs-CZ" altLang="cs-CZ" sz="2600" b="1" dirty="0">
                <a:solidFill>
                  <a:srgbClr val="0000DC"/>
                </a:solidFill>
              </a:rPr>
              <a:t>Kodein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dirty="0"/>
              <a:t>– z 10 % </a:t>
            </a:r>
            <a:r>
              <a:rPr lang="cs-CZ" altLang="cs-CZ" sz="2600" dirty="0" err="1"/>
              <a:t>mtb</a:t>
            </a:r>
            <a:r>
              <a:rPr lang="cs-CZ" altLang="cs-CZ" sz="2600" dirty="0"/>
              <a:t>. na morfin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600" dirty="0"/>
              <a:t>– snižuje sekreci bronchů → antitusikum: 10-15 mg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600" dirty="0"/>
              <a:t>– analgetikum do kombinací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cs-CZ" altLang="cs-CZ" sz="1000" dirty="0">
              <a:solidFill>
                <a:schemeClr val="accent2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600" b="1" dirty="0">
                <a:solidFill>
                  <a:srgbClr val="0000DC"/>
                </a:solidFill>
              </a:rPr>
              <a:t>Dihydrokodein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600" dirty="0"/>
              <a:t>– retardované </a:t>
            </a:r>
            <a:r>
              <a:rPr lang="cs-CZ" altLang="cs-CZ" sz="2600" dirty="0" err="1"/>
              <a:t>tbl</a:t>
            </a:r>
            <a:r>
              <a:rPr lang="cs-CZ" altLang="cs-CZ" sz="2600" dirty="0"/>
              <a:t>. účinnost až 12hod.</a:t>
            </a:r>
            <a:endParaRPr lang="cs-CZ" altLang="cs-CZ" sz="2600" dirty="0">
              <a:solidFill>
                <a:schemeClr val="accent2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cs-CZ" altLang="cs-CZ" sz="1000" dirty="0">
              <a:solidFill>
                <a:srgbClr val="0000DC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600" b="1" dirty="0" err="1">
                <a:solidFill>
                  <a:srgbClr val="0000DC"/>
                </a:solidFill>
              </a:rPr>
              <a:t>Dextropropoxyfen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altLang="cs-CZ" sz="2600" dirty="0"/>
              <a:t>– poloviční účinnost než kodein</a:t>
            </a:r>
          </a:p>
        </p:txBody>
      </p:sp>
      <p:pic>
        <p:nvPicPr>
          <p:cNvPr id="36868" name="Picture 4" descr="cod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341438"/>
            <a:ext cx="2663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rticle_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3716338"/>
            <a:ext cx="2087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09432" y="538162"/>
            <a:ext cx="9614091" cy="1143001"/>
          </a:xfrm>
        </p:spPr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</a:rPr>
              <a:t>Parciální agonisté a </a:t>
            </a:r>
            <a:r>
              <a:rPr lang="cs-CZ" altLang="cs-CZ" sz="3600" dirty="0" err="1">
                <a:solidFill>
                  <a:srgbClr val="0000DC"/>
                </a:solidFill>
              </a:rPr>
              <a:t>agonisté-antagonisté</a:t>
            </a:r>
            <a:endParaRPr lang="cs-CZ" altLang="cs-CZ" sz="3600" dirty="0">
              <a:solidFill>
                <a:srgbClr val="0000DC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09431" y="1560039"/>
            <a:ext cx="10604311" cy="61087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nižší </a:t>
            </a:r>
            <a:r>
              <a:rPr lang="cs-CZ" altLang="cs-CZ" sz="2600" dirty="0"/>
              <a:t>analgetický </a:t>
            </a:r>
            <a:r>
              <a:rPr lang="cs-CZ" altLang="cs-CZ" sz="2600" dirty="0" smtClean="0"/>
              <a:t>účinek, </a:t>
            </a:r>
            <a:r>
              <a:rPr lang="cs-CZ" altLang="cs-CZ" sz="2600" dirty="0"/>
              <a:t>méně NÚ, menší riziko vzniku </a:t>
            </a:r>
            <a:r>
              <a:rPr lang="cs-CZ" altLang="cs-CZ" sz="2600" dirty="0" err="1" smtClean="0"/>
              <a:t>závistlosti</a:t>
            </a:r>
            <a:endParaRPr lang="cs-CZ" altLang="cs-CZ" sz="2600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600" dirty="0"/>
          </a:p>
          <a:p>
            <a:pPr>
              <a:lnSpc>
                <a:spcPct val="80000"/>
              </a:lnSpc>
            </a:pPr>
            <a:endParaRPr lang="cs-CZ" altLang="cs-CZ" sz="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b="1" dirty="0">
                <a:solidFill>
                  <a:srgbClr val="0000DC"/>
                </a:solidFill>
              </a:rPr>
              <a:t>Buprenorfin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dirty="0"/>
              <a:t>– parciální agonista  μ receptorů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dirty="0"/>
              <a:t>– ↑ </a:t>
            </a:r>
            <a:r>
              <a:rPr lang="cs-CZ" altLang="cs-CZ" sz="2600" dirty="0" err="1"/>
              <a:t>first</a:t>
            </a:r>
            <a:r>
              <a:rPr lang="cs-CZ" altLang="cs-CZ" sz="2600" dirty="0"/>
              <a:t> </a:t>
            </a:r>
            <a:r>
              <a:rPr lang="cs-CZ" altLang="cs-CZ" sz="2600" dirty="0" err="1"/>
              <a:t>pass</a:t>
            </a:r>
            <a:r>
              <a:rPr lang="cs-CZ" altLang="cs-CZ" sz="2600" dirty="0"/>
              <a:t> </a:t>
            </a:r>
            <a:r>
              <a:rPr lang="cs-CZ" altLang="cs-CZ" sz="2600" dirty="0" err="1"/>
              <a:t>effect</a:t>
            </a:r>
            <a:r>
              <a:rPr lang="cs-CZ" altLang="cs-CZ" sz="2600" dirty="0"/>
              <a:t> → TTS, </a:t>
            </a:r>
            <a:r>
              <a:rPr lang="cs-CZ" altLang="cs-CZ" sz="2600" dirty="0" err="1"/>
              <a:t>sublinguální</a:t>
            </a:r>
            <a:endParaRPr lang="cs-CZ" altLang="cs-CZ" sz="26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dirty="0"/>
              <a:t>– ↓ riziko vzniku závislosti než po podání plných agonistů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dirty="0"/>
              <a:t>– analgetikum, odvykací léčba při závislostech na </a:t>
            </a:r>
            <a:r>
              <a:rPr lang="cs-CZ" altLang="cs-CZ" sz="2600" dirty="0" err="1"/>
              <a:t>opioidech</a:t>
            </a:r>
            <a:endParaRPr lang="cs-CZ" altLang="cs-CZ" sz="26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6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b="1" dirty="0" err="1">
                <a:solidFill>
                  <a:srgbClr val="0000DC"/>
                </a:solidFill>
              </a:rPr>
              <a:t>Nalbufin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b="1" dirty="0" err="1">
                <a:solidFill>
                  <a:srgbClr val="0000DC"/>
                </a:solidFill>
              </a:rPr>
              <a:t>Butorphanol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9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b="1" dirty="0">
                <a:solidFill>
                  <a:srgbClr val="0000DC"/>
                </a:solidFill>
              </a:rPr>
              <a:t>Pentazocin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dirty="0"/>
              <a:t>– smíšený agonista (κ a δ) a antagonista (μ) = slabý analgetický úč.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600" dirty="0"/>
              <a:t>– aktivace σ-</a:t>
            </a:r>
            <a:r>
              <a:rPr lang="cs-CZ" altLang="cs-CZ" sz="2600" dirty="0" err="1"/>
              <a:t>rec</a:t>
            </a:r>
            <a:r>
              <a:rPr lang="cs-CZ" altLang="cs-CZ" sz="2600" dirty="0"/>
              <a:t>. = halucinace, divoké sny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435071"/>
            <a:ext cx="10753200" cy="451576"/>
          </a:xfrm>
        </p:spPr>
        <p:txBody>
          <a:bodyPr/>
          <a:lstStyle/>
          <a:p>
            <a:r>
              <a:rPr lang="cs-CZ" dirty="0" smtClean="0"/>
              <a:t>Bolest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10896" y="1171576"/>
            <a:ext cx="11411712" cy="5396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sz="2600" kern="0" dirty="0" smtClean="0"/>
              <a:t> je </a:t>
            </a:r>
            <a:r>
              <a:rPr lang="sk-SK" altLang="cs-CZ" sz="2600" kern="0" dirty="0" err="1" smtClean="0"/>
              <a:t>nepříjemný</a:t>
            </a:r>
            <a:r>
              <a:rPr lang="sk-SK" altLang="cs-CZ" sz="2600" kern="0" dirty="0" smtClean="0"/>
              <a:t> </a:t>
            </a:r>
            <a:r>
              <a:rPr lang="sk-SK" altLang="cs-CZ" sz="2600" kern="0" dirty="0" err="1" smtClean="0"/>
              <a:t>smyslový</a:t>
            </a:r>
            <a:r>
              <a:rPr lang="sk-SK" altLang="cs-CZ" sz="2600" kern="0" dirty="0" smtClean="0"/>
              <a:t> a emoční </a:t>
            </a:r>
            <a:r>
              <a:rPr lang="sk-SK" altLang="cs-CZ" sz="2600" kern="0" dirty="0" err="1" smtClean="0"/>
              <a:t>zážitek</a:t>
            </a:r>
            <a:r>
              <a:rPr lang="sk-SK" altLang="cs-CZ" sz="2600" kern="0" dirty="0" smtClean="0"/>
              <a:t> spojený </a:t>
            </a:r>
            <a:r>
              <a:rPr lang="sk-SK" altLang="cs-CZ" sz="2600" kern="0" dirty="0" err="1" smtClean="0"/>
              <a:t>se</a:t>
            </a:r>
            <a:r>
              <a:rPr lang="sk-SK" altLang="cs-CZ" sz="2600" kern="0" dirty="0" smtClean="0"/>
              <a:t> </a:t>
            </a:r>
            <a:r>
              <a:rPr lang="sk-SK" altLang="cs-CZ" sz="2600" kern="0" dirty="0" err="1" smtClean="0"/>
              <a:t>skutečným</a:t>
            </a:r>
            <a:r>
              <a:rPr lang="sk-SK" altLang="cs-CZ" sz="2600" kern="0" dirty="0" smtClean="0"/>
              <a:t> nebo </a:t>
            </a:r>
            <a:r>
              <a:rPr lang="sk-SK" altLang="cs-CZ" sz="2600" kern="0" dirty="0" err="1" smtClean="0"/>
              <a:t>potenciálním</a:t>
            </a:r>
            <a:r>
              <a:rPr lang="sk-SK" altLang="cs-CZ" sz="2600" kern="0" dirty="0" smtClean="0"/>
              <a:t> </a:t>
            </a:r>
            <a:r>
              <a:rPr lang="sk-SK" altLang="cs-CZ" sz="2600" kern="0" dirty="0" err="1" smtClean="0"/>
              <a:t>poškozením</a:t>
            </a:r>
            <a:r>
              <a:rPr lang="sk-SK" altLang="cs-CZ" sz="2600" kern="0" dirty="0" smtClean="0"/>
              <a:t> </a:t>
            </a:r>
            <a:r>
              <a:rPr lang="sk-SK" altLang="cs-CZ" sz="2600" kern="0" dirty="0" err="1" smtClean="0"/>
              <a:t>tkáně</a:t>
            </a:r>
            <a:r>
              <a:rPr lang="sk-SK" altLang="cs-CZ" sz="2600" kern="0" dirty="0" smtClean="0"/>
              <a:t>, s </a:t>
            </a:r>
            <a:r>
              <a:rPr lang="sk-SK" altLang="cs-CZ" sz="2600" kern="0" dirty="0" err="1" smtClean="0"/>
              <a:t>odezvou</a:t>
            </a:r>
            <a:r>
              <a:rPr lang="sk-SK" altLang="cs-CZ" sz="2600" kern="0" dirty="0" smtClean="0"/>
              <a:t> v oblasti motorické a </a:t>
            </a:r>
            <a:r>
              <a:rPr lang="sk-SK" altLang="cs-CZ" sz="2600" kern="0" dirty="0" err="1" smtClean="0"/>
              <a:t>vegetativní</a:t>
            </a:r>
            <a:endParaRPr lang="sk-SK" altLang="cs-CZ" sz="2600" kern="0" dirty="0" smtClean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u="sng" kern="0" dirty="0" smtClean="0"/>
              <a:t>Typy bolesti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600" kern="0" dirty="0" smtClean="0"/>
              <a:t>Dle délky trvání 	– akutní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kern="0" dirty="0" smtClean="0"/>
              <a:t>				– chronická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600" kern="0" dirty="0" smtClean="0"/>
              <a:t>Dle patofyziologie – </a:t>
            </a:r>
            <a:r>
              <a:rPr lang="cs-CZ" altLang="cs-CZ" sz="2600" kern="0" dirty="0" err="1" smtClean="0"/>
              <a:t>nociceptivní</a:t>
            </a:r>
            <a:r>
              <a:rPr lang="cs-CZ" altLang="cs-CZ" sz="2600" kern="0" dirty="0" smtClean="0"/>
              <a:t> ( dráždění </a:t>
            </a:r>
            <a:r>
              <a:rPr lang="cs-CZ" altLang="cs-CZ" sz="2600" kern="0" dirty="0" err="1" smtClean="0"/>
              <a:t>nociceptorů</a:t>
            </a:r>
            <a:r>
              <a:rPr lang="cs-CZ" altLang="cs-CZ" sz="2600" kern="0" dirty="0" smtClean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kern="0" dirty="0" smtClean="0"/>
              <a:t>			    	 – neuropatická (dysfunkce PNS či CNS)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kern="0" dirty="0" smtClean="0"/>
              <a:t>			   	 – psychogenní (psychofarmaka)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600" kern="0" dirty="0" smtClean="0"/>
              <a:t>				 – smíšená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kern="0" dirty="0" smtClean="0"/>
          </a:p>
          <a:p>
            <a:pPr>
              <a:buFont typeface="Arial" panose="020B0604020202020204" pitchFamily="34" charset="0"/>
              <a:buNone/>
            </a:pPr>
            <a:endParaRPr lang="cs-CZ" alt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4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320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1628775"/>
            <a:ext cx="1835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/>
          </p:cNvSpPr>
          <p:nvPr>
            <p:ph type="title"/>
          </p:nvPr>
        </p:nvSpPr>
        <p:spPr>
          <a:xfrm>
            <a:off x="357116" y="409576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Atypické </a:t>
            </a:r>
            <a:r>
              <a:rPr lang="cs-CZ" altLang="cs-CZ" dirty="0" err="1">
                <a:solidFill>
                  <a:srgbClr val="0000DC"/>
                </a:solidFill>
              </a:rPr>
              <a:t>opioidy</a:t>
            </a:r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xfrm>
            <a:off x="470944" y="1241425"/>
            <a:ext cx="10011320" cy="56165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b="1" dirty="0" err="1">
                <a:solidFill>
                  <a:srgbClr val="0000DC"/>
                </a:solidFill>
              </a:rPr>
              <a:t>Tramadol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dirty="0"/>
              <a:t>– </a:t>
            </a:r>
            <a:r>
              <a:rPr lang="cs-CZ" altLang="cs-CZ" sz="2600" b="1" dirty="0"/>
              <a:t>MÚ</a:t>
            </a:r>
            <a:r>
              <a:rPr lang="cs-CZ" altLang="cs-CZ" sz="2600" dirty="0"/>
              <a:t>: nízká afinita k </a:t>
            </a:r>
            <a:r>
              <a:rPr lang="cs-CZ" altLang="cs-CZ" sz="2600" dirty="0" err="1"/>
              <a:t>opioidním</a:t>
            </a:r>
            <a:r>
              <a:rPr lang="cs-CZ" altLang="cs-CZ" sz="2600" dirty="0"/>
              <a:t> </a:t>
            </a:r>
            <a:r>
              <a:rPr lang="cs-CZ" altLang="cs-CZ" sz="2600" dirty="0" err="1"/>
              <a:t>rp</a:t>
            </a:r>
            <a:r>
              <a:rPr lang="cs-CZ" altLang="cs-CZ" sz="2600" dirty="0"/>
              <a:t>. + </a:t>
            </a:r>
            <a:r>
              <a:rPr lang="cs-CZ" altLang="cs-CZ" sz="2600" dirty="0">
                <a:solidFill>
                  <a:srgbClr val="FF0066"/>
                </a:solidFill>
              </a:rPr>
              <a:t>inhibice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dirty="0">
                <a:solidFill>
                  <a:srgbClr val="FF0066"/>
                </a:solidFill>
              </a:rPr>
              <a:t>	zpětného vychytávání 5-HT a NA v CNS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dirty="0"/>
              <a:t>– častá kombinace s paracetamolem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dirty="0" smtClean="0"/>
              <a:t>– </a:t>
            </a:r>
            <a:r>
              <a:rPr lang="cs-CZ" altLang="cs-CZ" sz="2600" dirty="0"/>
              <a:t>netlumí dech. centrum, nevyvolává obstipaci, </a:t>
            </a:r>
            <a:br>
              <a:rPr lang="cs-CZ" altLang="cs-CZ" sz="2600" dirty="0"/>
            </a:br>
            <a:r>
              <a:rPr lang="cs-CZ" altLang="cs-CZ" sz="2600" dirty="0"/>
              <a:t>riziko závislosti je minimální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dirty="0"/>
              <a:t>– nepodávat s SSRI ani alkoholem (zvracení)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cs-CZ" altLang="cs-CZ" sz="8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600" b="1" dirty="0" err="1">
                <a:solidFill>
                  <a:srgbClr val="0000DC"/>
                </a:solidFill>
              </a:rPr>
              <a:t>Tapentadol</a:t>
            </a:r>
            <a:endParaRPr lang="cs-CZ" altLang="cs-CZ" sz="2600" b="1" dirty="0">
              <a:solidFill>
                <a:srgbClr val="0000DC"/>
              </a:solidFill>
            </a:endParaRPr>
          </a:p>
          <a:p>
            <a:pPr>
              <a:defRPr/>
            </a:pPr>
            <a:r>
              <a:rPr lang="cs-CZ" altLang="cs-CZ" sz="2600" dirty="0"/>
              <a:t>– </a:t>
            </a:r>
            <a:r>
              <a:rPr lang="cs-CZ" altLang="cs-CZ" sz="2600" b="1" dirty="0"/>
              <a:t>MÚ: </a:t>
            </a:r>
            <a:r>
              <a:rPr lang="cs-CZ" altLang="cs-CZ" sz="2600" dirty="0"/>
              <a:t>agonista na </a:t>
            </a:r>
            <a:r>
              <a:rPr lang="el-GR" altLang="cs-CZ" sz="2600" dirty="0"/>
              <a:t>μ</a:t>
            </a:r>
            <a:r>
              <a:rPr lang="cs-CZ" altLang="cs-CZ" sz="2600" dirty="0"/>
              <a:t> </a:t>
            </a:r>
            <a:r>
              <a:rPr lang="cs-CZ" altLang="cs-CZ" sz="2600" dirty="0" err="1"/>
              <a:t>rp</a:t>
            </a:r>
            <a:r>
              <a:rPr lang="cs-CZ" altLang="cs-CZ" sz="2600" dirty="0"/>
              <a:t>. + inhibice zpětného vychytávání NA</a:t>
            </a:r>
          </a:p>
          <a:p>
            <a:pPr>
              <a:defRPr/>
            </a:pPr>
            <a:r>
              <a:rPr lang="cs-CZ" altLang="cs-CZ" sz="2600" dirty="0"/>
              <a:t>– účinnější než </a:t>
            </a:r>
            <a:r>
              <a:rPr lang="cs-CZ" altLang="cs-CZ" sz="2600" dirty="0" err="1" smtClean="0"/>
              <a:t>tramadol</a:t>
            </a:r>
            <a:endParaRPr lang="cs-CZ" altLang="cs-CZ" sz="2600" dirty="0"/>
          </a:p>
          <a:p>
            <a:pPr>
              <a:defRPr/>
            </a:pPr>
            <a:r>
              <a:rPr lang="cs-CZ" altLang="cs-CZ" sz="2600" dirty="0" smtClean="0"/>
              <a:t> (analgezie srovnatelná </a:t>
            </a:r>
            <a:r>
              <a:rPr lang="cs-CZ" altLang="cs-CZ" sz="2600" dirty="0"/>
              <a:t>s </a:t>
            </a:r>
            <a:r>
              <a:rPr lang="cs-CZ" altLang="cs-CZ" sz="2600" dirty="0" err="1" smtClean="0"/>
              <a:t>oxykodonem</a:t>
            </a:r>
            <a:r>
              <a:rPr lang="cs-CZ" altLang="cs-CZ" sz="2600" dirty="0" smtClean="0"/>
              <a:t>)</a:t>
            </a:r>
            <a:endParaRPr lang="cs-CZ" altLang="cs-CZ" sz="2600" dirty="0"/>
          </a:p>
          <a:p>
            <a:pPr>
              <a:defRPr/>
            </a:pPr>
            <a:r>
              <a:rPr lang="cs-CZ" altLang="cs-CZ" sz="2600" dirty="0" smtClean="0"/>
              <a:t>– </a:t>
            </a:r>
            <a:r>
              <a:rPr lang="cs-CZ" altLang="cs-CZ" sz="2600" dirty="0" err="1"/>
              <a:t>p.o</a:t>
            </a:r>
            <a:r>
              <a:rPr lang="cs-CZ" altLang="cs-CZ" sz="2600" dirty="0"/>
              <a:t>. podání (</a:t>
            </a:r>
            <a:r>
              <a:rPr lang="cs-CZ" altLang="cs-CZ" sz="2600" dirty="0" err="1"/>
              <a:t>tbl</a:t>
            </a:r>
            <a:r>
              <a:rPr lang="cs-CZ" altLang="cs-CZ" sz="2600" dirty="0"/>
              <a:t>. s řízeným uvolňováním)</a:t>
            </a:r>
          </a:p>
          <a:p>
            <a:pPr>
              <a:defRPr/>
            </a:pPr>
            <a:endParaRPr lang="cs-CZ" altLang="cs-CZ" sz="2600" dirty="0"/>
          </a:p>
          <a:p>
            <a:pPr>
              <a:buFont typeface="Calibri" panose="020F0502020204030204" pitchFamily="34" charset="0"/>
              <a:buChar char="₋"/>
              <a:defRPr/>
            </a:pPr>
            <a:endParaRPr lang="cs-CZ" altLang="cs-CZ" sz="26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cs-CZ" altLang="cs-CZ" sz="2600" dirty="0"/>
          </a:p>
        </p:txBody>
      </p:sp>
      <p:pic>
        <p:nvPicPr>
          <p:cNvPr id="40965" name="Picture 6" descr="article_imag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9" y="100013"/>
            <a:ext cx="2016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403850"/>
            <a:ext cx="25130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6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66298" y="319870"/>
            <a:ext cx="8229600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00DC"/>
                </a:solidFill>
              </a:rPr>
              <a:t>Antagonisté </a:t>
            </a:r>
            <a:r>
              <a:rPr lang="cs-CZ" altLang="cs-CZ" dirty="0" err="1" smtClean="0">
                <a:solidFill>
                  <a:srgbClr val="0000DC"/>
                </a:solidFill>
              </a:rPr>
              <a:t>opioidních</a:t>
            </a:r>
            <a:r>
              <a:rPr lang="cs-CZ" altLang="cs-CZ" dirty="0" smtClean="0">
                <a:solidFill>
                  <a:srgbClr val="0000DC"/>
                </a:solidFill>
              </a:rPr>
              <a:t> analgetik</a:t>
            </a:r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643719" y="1162619"/>
            <a:ext cx="11093356" cy="59483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b="1" dirty="0" smtClean="0"/>
              <a:t>Využití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léčba intoxikace </a:t>
            </a:r>
            <a:r>
              <a:rPr lang="cs-CZ" altLang="cs-CZ" sz="2400" dirty="0" err="1"/>
              <a:t>opioidy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	- léčba respirační deprese vyvolaná </a:t>
            </a:r>
            <a:r>
              <a:rPr lang="cs-CZ" altLang="cs-CZ" sz="2400" dirty="0" err="1"/>
              <a:t>opioidy</a:t>
            </a:r>
            <a:r>
              <a:rPr lang="cs-CZ" altLang="cs-CZ" sz="2400" dirty="0"/>
              <a:t>, 			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	- diagnostika závislosti (abstinenční příznaky)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	- probuzení z anestezie vyvolané </a:t>
            </a:r>
            <a:r>
              <a:rPr lang="cs-CZ" altLang="cs-CZ" sz="2400" dirty="0" smtClean="0"/>
              <a:t>opiáty (</a:t>
            </a:r>
            <a:r>
              <a:rPr lang="cs-CZ" altLang="cs-CZ" sz="2400" dirty="0" err="1" smtClean="0"/>
              <a:t>neuroleptanalgezie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  <a:defRPr/>
            </a:pPr>
            <a:endParaRPr lang="cs-CZ" altLang="cs-CZ" sz="1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b="1" dirty="0" err="1">
                <a:solidFill>
                  <a:srgbClr val="0000DC"/>
                </a:solidFill>
              </a:rPr>
              <a:t>Naloxon</a:t>
            </a:r>
            <a:endParaRPr lang="cs-CZ" altLang="cs-CZ" sz="2400" b="1" dirty="0">
              <a:solidFill>
                <a:srgbClr val="0000DC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– ↑ </a:t>
            </a:r>
            <a:r>
              <a:rPr lang="cs-CZ" altLang="cs-CZ" sz="2400" dirty="0" err="1"/>
              <a:t>first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effect</a:t>
            </a:r>
            <a:r>
              <a:rPr lang="cs-CZ" altLang="cs-CZ" sz="2400" dirty="0"/>
              <a:t> → parenterální podání (</a:t>
            </a:r>
            <a:r>
              <a:rPr lang="cs-CZ" altLang="cs-CZ" sz="2400" dirty="0" err="1"/>
              <a:t>i.v</a:t>
            </a:r>
            <a:r>
              <a:rPr lang="cs-CZ" altLang="cs-CZ" sz="2400" dirty="0"/>
              <a:t>., </a:t>
            </a:r>
            <a:r>
              <a:rPr lang="cs-CZ" altLang="cs-CZ" sz="2400" dirty="0" err="1"/>
              <a:t>i.m</a:t>
            </a:r>
            <a:r>
              <a:rPr lang="cs-CZ" altLang="cs-CZ" sz="2400" dirty="0"/>
              <a:t>.), 2-4 hod.</a:t>
            </a:r>
            <a:endParaRPr lang="cs-CZ" altLang="cs-CZ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b="1" dirty="0" err="1" smtClean="0">
                <a:solidFill>
                  <a:srgbClr val="0000DC"/>
                </a:solidFill>
              </a:rPr>
              <a:t>Naltrexon</a:t>
            </a:r>
            <a:endParaRPr lang="cs-CZ" altLang="cs-CZ" sz="2400" b="1" dirty="0" smtClean="0">
              <a:solidFill>
                <a:srgbClr val="0000DC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– </a:t>
            </a:r>
            <a:r>
              <a:rPr lang="cs-CZ" altLang="cs-CZ" sz="2400" dirty="0" err="1"/>
              <a:t>p.o</a:t>
            </a:r>
            <a:r>
              <a:rPr lang="cs-CZ" altLang="cs-CZ" sz="2400" dirty="0"/>
              <a:t>., delší doba působení (10 hod.)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b="1" dirty="0" err="1">
                <a:solidFill>
                  <a:srgbClr val="0000DC"/>
                </a:solidFill>
              </a:rPr>
              <a:t>Methylnaltrexon</a:t>
            </a:r>
            <a:endParaRPr lang="cs-CZ" altLang="cs-CZ" sz="2400" b="1" dirty="0">
              <a:solidFill>
                <a:srgbClr val="0000DC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– periferní antagonista → neprochází HEM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b="1" dirty="0" err="1">
                <a:solidFill>
                  <a:srgbClr val="0000DC"/>
                </a:solidFill>
              </a:rPr>
              <a:t>Nalmefen</a:t>
            </a:r>
            <a:endParaRPr lang="cs-CZ" altLang="cs-CZ" sz="2400" b="1" dirty="0">
              <a:solidFill>
                <a:srgbClr val="0000DC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– a</a:t>
            </a:r>
            <a:r>
              <a:rPr lang="sk-SK" altLang="cs-CZ" sz="2400" dirty="0" err="1"/>
              <a:t>ntagonista</a:t>
            </a:r>
            <a:r>
              <a:rPr lang="sk-SK" altLang="cs-CZ" sz="2400" dirty="0"/>
              <a:t> </a:t>
            </a:r>
            <a:r>
              <a:rPr lang="sk-SK" altLang="cs-CZ" sz="2400" dirty="0">
                <a:sym typeface="Symbol" panose="05050102010706020507" pitchFamily="18" charset="2"/>
              </a:rPr>
              <a:t>,</a:t>
            </a:r>
            <a:r>
              <a:rPr lang="el-GR" altLang="cs-CZ" sz="2400" dirty="0">
                <a:cs typeface="Tahoma" panose="020B0604030504040204" pitchFamily="34" charset="0"/>
                <a:sym typeface="Symbol" panose="05050102010706020507" pitchFamily="18" charset="2"/>
              </a:rPr>
              <a:t>δ</a:t>
            </a:r>
            <a:r>
              <a:rPr lang="cs-CZ" altLang="cs-CZ" sz="2400" dirty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sk-SK" altLang="cs-CZ" sz="2400" dirty="0">
                <a:sym typeface="Symbol" panose="05050102010706020507" pitchFamily="18" charset="2"/>
              </a:rPr>
              <a:t>+ </a:t>
            </a:r>
            <a:r>
              <a:rPr lang="sk-SK" altLang="cs-CZ" sz="2400" dirty="0" err="1"/>
              <a:t>parc</a:t>
            </a:r>
            <a:r>
              <a:rPr lang="sk-SK" altLang="cs-CZ" sz="2400" dirty="0"/>
              <a:t>. </a:t>
            </a:r>
            <a:r>
              <a:rPr lang="cs-CZ" altLang="cs-CZ" sz="2400" dirty="0"/>
              <a:t>a</a:t>
            </a:r>
            <a:r>
              <a:rPr lang="sk-SK" altLang="cs-CZ" sz="2400" dirty="0" err="1"/>
              <a:t>gonista</a:t>
            </a:r>
            <a:r>
              <a:rPr lang="sk-SK" altLang="cs-CZ" sz="2400" dirty="0"/>
              <a:t> </a:t>
            </a:r>
            <a:r>
              <a:rPr lang="en-US" altLang="cs-CZ" sz="2400" dirty="0">
                <a:cs typeface="Tahoma" panose="020B0604030504040204" pitchFamily="34" charset="0"/>
              </a:rPr>
              <a:t>Ƙ</a:t>
            </a:r>
            <a:endParaRPr lang="cs-CZ" altLang="cs-CZ" sz="24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– </a:t>
            </a:r>
            <a:r>
              <a:rPr lang="sk-SK" sz="2400" dirty="0"/>
              <a:t>proti </a:t>
            </a:r>
            <a:r>
              <a:rPr lang="sk-SK" sz="2400" dirty="0" err="1"/>
              <a:t>naltrexonu</a:t>
            </a:r>
            <a:r>
              <a:rPr lang="sk-SK" sz="2400" dirty="0"/>
              <a:t> </a:t>
            </a:r>
            <a:r>
              <a:rPr lang="sk-SK" sz="2400" dirty="0" smtClean="0"/>
              <a:t>má </a:t>
            </a:r>
            <a:r>
              <a:rPr lang="sk-SK" sz="2400" dirty="0" err="1"/>
              <a:t>delší</a:t>
            </a:r>
            <a:r>
              <a:rPr lang="sk-SK" sz="2400" dirty="0"/>
              <a:t> biologický </a:t>
            </a:r>
            <a:r>
              <a:rPr lang="sk-SK" sz="2400" dirty="0" err="1"/>
              <a:t>poločas</a:t>
            </a:r>
            <a:r>
              <a:rPr lang="sk-SK" sz="2400" dirty="0"/>
              <a:t>, vyšší </a:t>
            </a:r>
            <a:r>
              <a:rPr lang="sk-SK" sz="2400" dirty="0" err="1"/>
              <a:t>biodostupnost</a:t>
            </a:r>
            <a:r>
              <a:rPr lang="sk-SK" sz="2400" dirty="0"/>
              <a:t> </a:t>
            </a:r>
            <a:r>
              <a:rPr lang="sk-SK" sz="2400" dirty="0" err="1"/>
              <a:t>při</a:t>
            </a:r>
            <a:r>
              <a:rPr lang="sk-SK" sz="2400" dirty="0"/>
              <a:t> </a:t>
            </a:r>
            <a:r>
              <a:rPr lang="cs-CZ" sz="2400" dirty="0" err="1" smtClean="0"/>
              <a:t>p.o</a:t>
            </a:r>
            <a:r>
              <a:rPr lang="cs-CZ" sz="2400" dirty="0" smtClean="0"/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 smtClean="0">
                <a:cs typeface="Tahoma" panose="020B0604030504040204" pitchFamily="34" charset="0"/>
              </a:rPr>
              <a:t>- „kontrolované </a:t>
            </a:r>
            <a:r>
              <a:rPr lang="cs-CZ" altLang="cs-CZ" sz="2400" dirty="0" err="1" smtClean="0">
                <a:cs typeface="Tahoma" panose="020B0604030504040204" pitchFamily="34" charset="0"/>
              </a:rPr>
              <a:t>pití“,“kontrolovaný</a:t>
            </a:r>
            <a:r>
              <a:rPr lang="cs-CZ" altLang="cs-CZ" sz="2400" dirty="0" smtClean="0">
                <a:cs typeface="Tahoma" panose="020B0604030504040204" pitchFamily="34" charset="0"/>
              </a:rPr>
              <a:t> </a:t>
            </a:r>
            <a:r>
              <a:rPr lang="cs-CZ" altLang="cs-CZ" sz="2400" dirty="0" err="1" smtClean="0">
                <a:cs typeface="Tahoma" panose="020B0604030504040204" pitchFamily="34" charset="0"/>
              </a:rPr>
              <a:t>gambling</a:t>
            </a:r>
            <a:r>
              <a:rPr lang="cs-CZ" altLang="cs-CZ" sz="2400" dirty="0" smtClean="0">
                <a:cs typeface="Tahoma" panose="020B0604030504040204" pitchFamily="34" charset="0"/>
              </a:rPr>
              <a:t>“</a:t>
            </a:r>
            <a:endParaRPr lang="en-US" altLang="cs-CZ" sz="24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sk-SK" altLang="cs-CZ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cs-CZ" altLang="cs-CZ" sz="26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5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Nežádoucí účinky </a:t>
            </a:r>
            <a:r>
              <a:rPr lang="cs-CZ" altLang="cs-CZ" dirty="0" err="1">
                <a:solidFill>
                  <a:srgbClr val="0000DC"/>
                </a:solidFill>
              </a:rPr>
              <a:t>opioidů</a:t>
            </a:r>
            <a:endParaRPr lang="en-GB" altLang="cs-CZ" dirty="0">
              <a:solidFill>
                <a:srgbClr val="0000DC"/>
              </a:solidFill>
            </a:endParaRP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/>
              <a:t>dechová</a:t>
            </a:r>
            <a:r>
              <a:rPr lang="en-GB" altLang="cs-CZ" dirty="0"/>
              <a:t> </a:t>
            </a:r>
            <a:r>
              <a:rPr lang="en-GB" altLang="cs-CZ" dirty="0" err="1"/>
              <a:t>deprese</a:t>
            </a:r>
            <a:endParaRPr lang="en-GB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/>
              <a:t>nauzea</a:t>
            </a:r>
            <a:r>
              <a:rPr lang="en-GB" altLang="cs-CZ" dirty="0"/>
              <a:t> a </a:t>
            </a:r>
            <a:r>
              <a:rPr lang="en-GB" altLang="cs-CZ" dirty="0" err="1"/>
              <a:t>zvracení</a:t>
            </a:r>
            <a:endParaRPr lang="en-GB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/>
              <a:t>sedace</a:t>
            </a:r>
            <a:r>
              <a:rPr lang="en-GB" altLang="cs-CZ" dirty="0"/>
              <a:t>, </a:t>
            </a:r>
            <a:r>
              <a:rPr lang="en-GB" altLang="cs-CZ" dirty="0" err="1"/>
              <a:t>útlum</a:t>
            </a:r>
            <a:r>
              <a:rPr lang="en-GB" altLang="cs-CZ" dirty="0"/>
              <a:t> </a:t>
            </a:r>
            <a:r>
              <a:rPr lang="en-GB" altLang="cs-CZ" dirty="0" err="1"/>
              <a:t>kognitivních</a:t>
            </a:r>
            <a:r>
              <a:rPr lang="en-GB" altLang="cs-CZ" dirty="0"/>
              <a:t> </a:t>
            </a:r>
            <a:r>
              <a:rPr lang="en-GB" altLang="cs-CZ" dirty="0" err="1"/>
              <a:t>funkcí</a:t>
            </a:r>
            <a:endParaRPr lang="en-GB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/>
              <a:t>zácpa</a:t>
            </a:r>
            <a:endParaRPr lang="en-GB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/>
              <a:t>závislost</a:t>
            </a:r>
            <a:endParaRPr lang="en-GB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 smtClean="0"/>
              <a:t>zvýšení</a:t>
            </a:r>
            <a:r>
              <a:rPr lang="en-GB" altLang="cs-CZ" dirty="0" smtClean="0"/>
              <a:t> </a:t>
            </a:r>
            <a:r>
              <a:rPr lang="en-GB" altLang="cs-CZ" dirty="0" err="1"/>
              <a:t>pohotovosti</a:t>
            </a:r>
            <a:r>
              <a:rPr lang="en-GB" altLang="cs-CZ" dirty="0"/>
              <a:t> </a:t>
            </a:r>
            <a:r>
              <a:rPr lang="en-GB" altLang="cs-CZ" dirty="0" err="1"/>
              <a:t>ke</a:t>
            </a:r>
            <a:r>
              <a:rPr lang="en-GB" altLang="cs-CZ" dirty="0"/>
              <a:t> </a:t>
            </a:r>
            <a:r>
              <a:rPr lang="en-GB" altLang="cs-CZ" dirty="0" err="1" smtClean="0"/>
              <a:t>křečím</a:t>
            </a:r>
            <a:endParaRPr lang="en-GB" alt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cs-CZ" dirty="0" err="1"/>
              <a:t>zvýšení</a:t>
            </a:r>
            <a:r>
              <a:rPr lang="en-GB" altLang="cs-CZ" dirty="0"/>
              <a:t> </a:t>
            </a:r>
            <a:r>
              <a:rPr lang="en-GB" altLang="cs-CZ" dirty="0" err="1"/>
              <a:t>intrakraniálního</a:t>
            </a:r>
            <a:r>
              <a:rPr lang="en-GB" altLang="cs-CZ" dirty="0"/>
              <a:t> </a:t>
            </a:r>
            <a:r>
              <a:rPr lang="en-GB" altLang="cs-CZ" dirty="0" err="1"/>
              <a:t>tlaku</a:t>
            </a:r>
            <a:endParaRPr lang="en-GB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Intoxikace </a:t>
            </a:r>
            <a:r>
              <a:rPr lang="cs-CZ" altLang="cs-CZ" dirty="0" err="1">
                <a:solidFill>
                  <a:srgbClr val="0000DC"/>
                </a:solidFill>
              </a:rPr>
              <a:t>opioidními</a:t>
            </a:r>
            <a:r>
              <a:rPr lang="cs-CZ" altLang="cs-CZ" dirty="0">
                <a:solidFill>
                  <a:srgbClr val="0000DC"/>
                </a:solidFill>
              </a:rPr>
              <a:t> agonisty</a:t>
            </a:r>
            <a:endParaRPr lang="en-GB" altLang="cs-CZ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600" b="1"/>
              <a:t>Zpočátku: </a:t>
            </a:r>
            <a:r>
              <a:rPr lang="cs-CZ" altLang="cs-CZ" sz="2600"/>
              <a:t>nevolnost, zčervenání a pocit tepla v obličeji, hučení v uších, apatie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6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600" b="1"/>
              <a:t>Později: </a:t>
            </a:r>
            <a:r>
              <a:rPr lang="cs-CZ" altLang="cs-CZ" sz="2600"/>
              <a:t>hluboký spánek, povrchové dýchání, kůže je cyanotická a studená, mióza,rychlý tep  koma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algn="ctr">
              <a:buFont typeface="Arial" panose="020B0604020202020204" pitchFamily="34" charset="0"/>
              <a:buNone/>
            </a:pPr>
            <a:r>
              <a:rPr lang="cs-CZ" altLang="cs-CZ" b="1">
                <a:solidFill>
                  <a:srgbClr val="FF0066"/>
                </a:solidFill>
              </a:rPr>
              <a:t>TRIÁDA: kóma, útlum dechu, mióza</a:t>
            </a:r>
          </a:p>
          <a:p>
            <a:endParaRPr lang="en-GB" alt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4868863"/>
            <a:ext cx="36353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3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66"/>
                </a:solidFill>
              </a:rPr>
              <a:t>Další indikace opioidů?</a:t>
            </a:r>
            <a:endParaRPr lang="en-GB" altLang="cs-CZ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316" y="1641143"/>
            <a:ext cx="8229600" cy="49974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600" b="1" dirty="0"/>
              <a:t>Antitusický účinek</a:t>
            </a:r>
          </a:p>
          <a:p>
            <a:pPr marL="1714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800" dirty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600" b="1" dirty="0" smtClean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b="1" dirty="0" smtClean="0"/>
              <a:t>Obstipační </a:t>
            </a:r>
            <a:r>
              <a:rPr lang="cs-CZ" altLang="cs-CZ" sz="2600" b="1" dirty="0"/>
              <a:t>účinek </a:t>
            </a:r>
          </a:p>
          <a:p>
            <a:pPr marL="171450" lvl="1" indent="-1714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800" dirty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600" b="1" dirty="0" smtClean="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b="1" dirty="0" smtClean="0"/>
              <a:t>Premedikace </a:t>
            </a:r>
            <a:r>
              <a:rPr lang="cs-CZ" altLang="cs-CZ" sz="2600" b="1" dirty="0"/>
              <a:t>před anestezií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smtClean="0"/>
              <a:t>	- vede </a:t>
            </a:r>
            <a:r>
              <a:rPr lang="cs-CZ" altLang="cs-CZ" sz="2600" dirty="0"/>
              <a:t>k uklidnění nemocného 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smtClean="0"/>
              <a:t>	- na </a:t>
            </a:r>
            <a:r>
              <a:rPr lang="cs-CZ" altLang="cs-CZ" sz="2600" dirty="0"/>
              <a:t>základě synergismu se snižuje celková </a:t>
            </a:r>
            <a:r>
              <a:rPr lang="cs-CZ" altLang="cs-CZ" sz="2600" dirty="0" smtClean="0"/>
              <a:t>	dávka </a:t>
            </a:r>
            <a:r>
              <a:rPr lang="cs-CZ" altLang="cs-CZ" sz="2600" dirty="0"/>
              <a:t>narkotika </a:t>
            </a:r>
            <a:r>
              <a:rPr lang="cs-CZ" altLang="cs-CZ" sz="2600" dirty="0" smtClean="0"/>
              <a:t>(bezpečnost </a:t>
            </a:r>
            <a:r>
              <a:rPr lang="cs-CZ" altLang="cs-CZ" sz="2600" dirty="0"/>
              <a:t>narkózy)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smtClean="0"/>
              <a:t>	</a:t>
            </a:r>
            <a:r>
              <a:rPr lang="cs-CZ" altLang="cs-CZ" sz="2600" dirty="0" err="1" smtClean="0"/>
              <a:t>neuroleptanalgezie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fentanyl</a:t>
            </a:r>
            <a:r>
              <a:rPr lang="cs-CZ" altLang="cs-CZ" sz="2600" dirty="0" smtClean="0"/>
              <a:t> + </a:t>
            </a:r>
            <a:r>
              <a:rPr lang="cs-CZ" altLang="cs-CZ" sz="2600" dirty="0" err="1" smtClean="0"/>
              <a:t>droperidol</a:t>
            </a:r>
            <a:r>
              <a:rPr lang="cs-CZ" altLang="cs-CZ" sz="2600" dirty="0" smtClean="0"/>
              <a:t>) </a:t>
            </a:r>
          </a:p>
          <a:p>
            <a:pPr marL="4572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600" b="1" dirty="0" smtClean="0"/>
          </a:p>
          <a:p>
            <a:pPr marL="457200" lvl="1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600" b="1" dirty="0" smtClean="0"/>
              <a:t>Substituční terapie závislosti </a:t>
            </a:r>
            <a:r>
              <a:rPr lang="cs-CZ" altLang="cs-CZ" sz="2600" dirty="0" smtClean="0"/>
              <a:t>na heroinu nebo jiných </a:t>
            </a:r>
            <a:r>
              <a:rPr lang="cs-CZ" altLang="cs-CZ" sz="2600" dirty="0" err="1" smtClean="0"/>
              <a:t>opioidech</a:t>
            </a:r>
            <a:r>
              <a:rPr lang="cs-CZ" altLang="cs-CZ" sz="2600" dirty="0" smtClean="0"/>
              <a:t> – metadon, buprenorfin </a:t>
            </a:r>
          </a:p>
          <a:p>
            <a:endParaRPr lang="en-GB" alt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7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 smtClean="0">
                <a:solidFill>
                  <a:srgbClr val="0000DC"/>
                </a:solidFill>
              </a:rPr>
              <a:t>Neopioidní</a:t>
            </a:r>
            <a:r>
              <a:rPr lang="cs-CZ" altLang="en-US" dirty="0" smtClean="0">
                <a:solidFill>
                  <a:srgbClr val="0000DC"/>
                </a:solidFill>
              </a:rPr>
              <a:t> analgetika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848436" y="1682088"/>
            <a:ext cx="8362950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en-US" b="1" dirty="0" smtClean="0"/>
              <a:t>Analgetika – antipyretika</a:t>
            </a:r>
          </a:p>
          <a:p>
            <a:pPr lvl="1" eaLnBrk="1" hangingPunct="1"/>
            <a:r>
              <a:rPr lang="cs-CZ" altLang="en-US" dirty="0" smtClean="0"/>
              <a:t>léčiva snižující horečku a tlumící bolest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dirty="0" smtClean="0"/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en-US" b="1" dirty="0" smtClean="0"/>
              <a:t>Nesteroidní antiflogistika</a:t>
            </a:r>
            <a:r>
              <a:rPr lang="cs-CZ" altLang="en-US" dirty="0" smtClean="0"/>
              <a:t> = </a:t>
            </a:r>
            <a:r>
              <a:rPr lang="cs-CZ" altLang="en-US" dirty="0" err="1" smtClean="0"/>
              <a:t>NSAIDs</a:t>
            </a:r>
            <a:r>
              <a:rPr lang="cs-CZ" altLang="en-US" dirty="0" smtClean="0"/>
              <a:t> (NSPZL)</a:t>
            </a:r>
          </a:p>
          <a:p>
            <a:pPr lvl="1" eaLnBrk="1" hangingPunct="1"/>
            <a:r>
              <a:rPr lang="cs-CZ" altLang="en-US" dirty="0" smtClean="0"/>
              <a:t>léčiva působící protizánětlivě, analgeticky, antipyreticky</a:t>
            </a:r>
          </a:p>
          <a:p>
            <a:pPr lvl="1" algn="r" eaLnBrk="1" hangingPunct="1">
              <a:buFont typeface="Arial" panose="020B0604020202020204" pitchFamily="34" charset="0"/>
              <a:buNone/>
            </a:pPr>
            <a:endParaRPr lang="cs-CZ" alt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600" dirty="0"/>
              <a:t>→ Jejich účinky se částečně </a:t>
            </a:r>
            <a:r>
              <a:rPr lang="cs-CZ" altLang="en-US" sz="2600" dirty="0" smtClean="0"/>
              <a:t>překrývají</a:t>
            </a:r>
            <a:endParaRPr lang="cs-CZ" altLang="en-US" sz="2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2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53185" y="402491"/>
            <a:ext cx="8229600" cy="1441450"/>
          </a:xfrm>
        </p:spPr>
        <p:txBody>
          <a:bodyPr/>
          <a:lstStyle/>
          <a:p>
            <a:pPr eaLnBrk="1" hangingPunct="1"/>
            <a:r>
              <a:rPr lang="cs-CZ" altLang="en-US" b="1" dirty="0" err="1" smtClean="0">
                <a:solidFill>
                  <a:srgbClr val="0000DC"/>
                </a:solidFill>
              </a:rPr>
              <a:t>NSAIDs</a:t>
            </a:r>
            <a:r>
              <a:rPr lang="cs-CZ" altLang="en-US" b="1" dirty="0" smtClean="0">
                <a:solidFill>
                  <a:srgbClr val="0000DC"/>
                </a:solidFill>
              </a:rPr>
              <a:t/>
            </a:r>
            <a:br>
              <a:rPr lang="cs-CZ" altLang="en-US" b="1" dirty="0" smtClean="0">
                <a:solidFill>
                  <a:srgbClr val="0000DC"/>
                </a:solidFill>
              </a:rPr>
            </a:br>
            <a:r>
              <a:rPr lang="cs-CZ" altLang="en-US" sz="2800" dirty="0">
                <a:solidFill>
                  <a:srgbClr val="0000DC"/>
                </a:solidFill>
              </a:rPr>
              <a:t>(Non-</a:t>
            </a:r>
            <a:r>
              <a:rPr lang="cs-CZ" altLang="en-US" sz="2800" dirty="0" err="1">
                <a:solidFill>
                  <a:srgbClr val="0000DC"/>
                </a:solidFill>
              </a:rPr>
              <a:t>Steroidal</a:t>
            </a:r>
            <a:r>
              <a:rPr lang="cs-CZ" altLang="en-US" sz="2800" dirty="0">
                <a:solidFill>
                  <a:srgbClr val="0000DC"/>
                </a:solidFill>
              </a:rPr>
              <a:t> </a:t>
            </a:r>
            <a:r>
              <a:rPr lang="cs-CZ" altLang="en-US" sz="2800" dirty="0" err="1">
                <a:solidFill>
                  <a:srgbClr val="0000DC"/>
                </a:solidFill>
              </a:rPr>
              <a:t>AntiInflammatory</a:t>
            </a:r>
            <a:r>
              <a:rPr lang="cs-CZ" altLang="en-US" sz="2800" dirty="0">
                <a:solidFill>
                  <a:srgbClr val="0000DC"/>
                </a:solidFill>
              </a:rPr>
              <a:t> </a:t>
            </a:r>
            <a:r>
              <a:rPr lang="cs-CZ" altLang="en-US" sz="2800" dirty="0" err="1">
                <a:solidFill>
                  <a:srgbClr val="0000DC"/>
                </a:solidFill>
              </a:rPr>
              <a:t>Drugs</a:t>
            </a:r>
            <a:r>
              <a:rPr lang="cs-CZ" altLang="en-US" sz="2800" dirty="0">
                <a:solidFill>
                  <a:srgbClr val="0000DC"/>
                </a:solidFill>
              </a:rPr>
              <a:t>)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553185" y="1859082"/>
            <a:ext cx="10733514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en-US" sz="10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600" b="1" dirty="0"/>
              <a:t>MÚ:</a:t>
            </a:r>
            <a:r>
              <a:rPr lang="cs-CZ" altLang="en-US" sz="2600" dirty="0"/>
              <a:t> </a:t>
            </a:r>
            <a:r>
              <a:rPr lang="cs-CZ" altLang="en-US" sz="2600" b="1" dirty="0"/>
              <a:t>inhibice </a:t>
            </a:r>
            <a:r>
              <a:rPr lang="cs-CZ" altLang="en-US" sz="2600" b="1" dirty="0" err="1"/>
              <a:t>cyklooxygenázy</a:t>
            </a:r>
            <a:r>
              <a:rPr lang="cs-CZ" altLang="en-US" sz="2600" dirty="0"/>
              <a:t> → snížená tvorba </a:t>
            </a:r>
            <a:r>
              <a:rPr lang="cs-CZ" altLang="en-US" sz="2600" dirty="0" err="1"/>
              <a:t>prostanoidů</a:t>
            </a:r>
            <a:r>
              <a:rPr lang="cs-CZ" altLang="en-US" sz="2600" dirty="0"/>
              <a:t> 	</a:t>
            </a:r>
            <a:endParaRPr lang="cs-CZ" altLang="en-US" sz="10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en-US" sz="2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600" b="1" dirty="0" smtClean="0"/>
              <a:t>I</a:t>
            </a:r>
            <a:r>
              <a:rPr lang="cs-CZ" altLang="en-US" sz="2600" b="1" dirty="0"/>
              <a:t>:</a:t>
            </a:r>
            <a:r>
              <a:rPr lang="cs-CZ" altLang="en-US" sz="2600" dirty="0"/>
              <a:t> </a:t>
            </a:r>
            <a:r>
              <a:rPr lang="cs-CZ" altLang="en-US" sz="2600" dirty="0" smtClean="0"/>
              <a:t>bolest </a:t>
            </a:r>
            <a:r>
              <a:rPr lang="cs-CZ" altLang="en-US" sz="2600" dirty="0"/>
              <a:t>(především periferními mechanismy), </a:t>
            </a:r>
            <a:r>
              <a:rPr lang="cs-CZ" altLang="en-US" sz="2600" dirty="0" smtClean="0"/>
              <a:t>zánět, horečka</a:t>
            </a:r>
            <a:endParaRPr lang="cs-CZ" altLang="en-US" sz="2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en-US" sz="10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en-US" sz="2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600" b="1" dirty="0" smtClean="0"/>
              <a:t>Aplikace</a:t>
            </a:r>
            <a:r>
              <a:rPr lang="cs-CZ" altLang="en-US" sz="2600" dirty="0" smtClean="0"/>
              <a:t>: per </a:t>
            </a:r>
            <a:r>
              <a:rPr lang="cs-CZ" altLang="en-US" sz="2600" dirty="0"/>
              <a:t>os, per </a:t>
            </a:r>
            <a:r>
              <a:rPr lang="cs-CZ" altLang="en-US" sz="2600" dirty="0" err="1"/>
              <a:t>rectum</a:t>
            </a:r>
            <a:r>
              <a:rPr lang="cs-CZ" altLang="en-US" sz="2600" dirty="0"/>
              <a:t>, parenterálně, lokálně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en-US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600" b="1" dirty="0"/>
              <a:t>FK:</a:t>
            </a:r>
            <a:r>
              <a:rPr lang="cs-CZ" altLang="en-US" sz="2600" dirty="0"/>
              <a:t>	- dobré vstřebání z GIT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en-US" sz="2600" dirty="0"/>
              <a:t>	</a:t>
            </a:r>
            <a:r>
              <a:rPr lang="cs-CZ" altLang="en-US" sz="2600" dirty="0" smtClean="0"/>
              <a:t>- </a:t>
            </a:r>
            <a:r>
              <a:rPr lang="cs-CZ" altLang="en-US" sz="2600" dirty="0"/>
              <a:t>pronikají do synoviální tekutiny, prostupují přes HEM, 	</a:t>
            </a:r>
            <a:r>
              <a:rPr lang="cs-CZ" altLang="en-US" sz="2600" dirty="0" smtClean="0"/>
              <a:t>placentu</a:t>
            </a:r>
            <a:r>
              <a:rPr lang="cs-CZ" altLang="en-US" sz="2600" dirty="0"/>
              <a:t>	</a:t>
            </a:r>
            <a:r>
              <a:rPr lang="cs-CZ" altLang="en-US" sz="2600" dirty="0" smtClean="0"/>
              <a:t>- </a:t>
            </a:r>
            <a:r>
              <a:rPr lang="cs-CZ" altLang="en-US" sz="2600" dirty="0"/>
              <a:t>vysoká vazba na plazmatické bílkoviny = </a:t>
            </a:r>
            <a:r>
              <a:rPr lang="cs-CZ" altLang="en-US" sz="2600" dirty="0" smtClean="0"/>
              <a:t>interakce</a:t>
            </a:r>
            <a:endParaRPr lang="cs-CZ" alt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6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 smtClean="0">
                <a:solidFill>
                  <a:srgbClr val="0000DC"/>
                </a:solidFill>
              </a:rPr>
              <a:t>Izoformy</a:t>
            </a:r>
            <a:r>
              <a:rPr lang="cs-CZ" altLang="en-US" b="1" dirty="0" smtClean="0">
                <a:solidFill>
                  <a:srgbClr val="0000DC"/>
                </a:solidFill>
              </a:rPr>
              <a:t> COX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774825" y="1600201"/>
            <a:ext cx="10057784" cy="4525963"/>
          </a:xfrm>
        </p:spPr>
        <p:txBody>
          <a:bodyPr/>
          <a:lstStyle/>
          <a:p>
            <a:r>
              <a:rPr lang="cs-CZ" altLang="en-US" sz="2400" b="1" dirty="0"/>
              <a:t>COX 1</a:t>
            </a:r>
            <a:r>
              <a:rPr lang="cs-CZ" altLang="en-US" sz="2400" dirty="0"/>
              <a:t> </a:t>
            </a:r>
            <a:r>
              <a:rPr lang="cs-CZ" altLang="en-US" sz="2400" b="1" dirty="0"/>
              <a:t>=</a:t>
            </a:r>
            <a:r>
              <a:rPr lang="cs-CZ" altLang="en-US" sz="2400" dirty="0"/>
              <a:t> Konstituční (fyziologická)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400" dirty="0"/>
              <a:t>		→ ve většině buněk, trvale aktivní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400" dirty="0"/>
              <a:t>		</a:t>
            </a:r>
            <a:r>
              <a:rPr lang="cs-CZ" altLang="en-US" sz="2400" dirty="0" smtClean="0"/>
              <a:t>→ </a:t>
            </a:r>
            <a:r>
              <a:rPr lang="cs-CZ" altLang="en-US" sz="2400" dirty="0" err="1"/>
              <a:t>prostanoidy</a:t>
            </a:r>
            <a:r>
              <a:rPr lang="cs-CZ" altLang="en-US" sz="2400" dirty="0"/>
              <a:t> zajišťující </a:t>
            </a:r>
            <a:r>
              <a:rPr lang="cs-CZ" altLang="en-US" sz="2400" dirty="0" err="1" smtClean="0"/>
              <a:t>fyziol</a:t>
            </a:r>
            <a:r>
              <a:rPr lang="cs-CZ" altLang="en-US" sz="2400" dirty="0" smtClean="0"/>
              <a:t>. </a:t>
            </a:r>
            <a:r>
              <a:rPr lang="cs-CZ" altLang="en-US" sz="2400" dirty="0"/>
              <a:t>a </a:t>
            </a:r>
            <a:r>
              <a:rPr lang="cs-CZ" altLang="en-US" sz="2400" dirty="0" err="1"/>
              <a:t>homeos</a:t>
            </a:r>
            <a:r>
              <a:rPr lang="cs-CZ" altLang="en-US" sz="2400" dirty="0"/>
              <a:t>. funkce</a:t>
            </a:r>
          </a:p>
          <a:p>
            <a:endParaRPr lang="cs-CZ" altLang="en-US" sz="2400" dirty="0"/>
          </a:p>
          <a:p>
            <a:r>
              <a:rPr lang="cs-CZ" altLang="en-US" sz="2400" b="1" dirty="0"/>
              <a:t>COX 2 = </a:t>
            </a:r>
            <a:r>
              <a:rPr lang="cs-CZ" altLang="en-US" sz="2400" dirty="0" err="1"/>
              <a:t>Indukovatelná</a:t>
            </a:r>
            <a:endParaRPr lang="cs-CZ" altLang="en-US" sz="2400" b="1" dirty="0"/>
          </a:p>
          <a:p>
            <a:pPr>
              <a:buFont typeface="Arial" panose="020B0604020202020204" pitchFamily="34" charset="0"/>
              <a:buNone/>
            </a:pPr>
            <a:r>
              <a:rPr lang="cs-CZ" altLang="en-US" sz="2400" dirty="0"/>
              <a:t>		→ indukují ji mediátory zánětu (IL-2, TNF-</a:t>
            </a:r>
            <a:r>
              <a:rPr lang="el-GR" altLang="en-US" sz="2400" dirty="0"/>
              <a:t>α</a:t>
            </a:r>
            <a:r>
              <a:rPr lang="cs-CZ" altLang="en-US" sz="2400" dirty="0"/>
              <a:t>..) v místě zánětu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400" dirty="0"/>
              <a:t>		→ </a:t>
            </a:r>
            <a:r>
              <a:rPr lang="cs-CZ" altLang="en-US" sz="2400" dirty="0" err="1"/>
              <a:t>prostanoidy</a:t>
            </a:r>
            <a:r>
              <a:rPr lang="cs-CZ" altLang="en-US" sz="2400" dirty="0"/>
              <a:t> působící zánět, horečku, bolest  </a:t>
            </a:r>
          </a:p>
          <a:p>
            <a:endParaRPr lang="cs-CZ" altLang="en-US" sz="2400" dirty="0"/>
          </a:p>
          <a:p>
            <a:r>
              <a:rPr lang="cs-CZ" altLang="en-US" sz="2400" b="1" dirty="0"/>
              <a:t>COX 3 =</a:t>
            </a:r>
            <a:r>
              <a:rPr lang="cs-CZ" altLang="en-US" sz="2400" dirty="0"/>
              <a:t> asi v CNS a srdci  </a:t>
            </a:r>
          </a:p>
          <a:p>
            <a:pPr>
              <a:buFont typeface="Arial" panose="020B0604020202020204" pitchFamily="34" charset="0"/>
              <a:buNone/>
            </a:pPr>
            <a:endParaRPr lang="el-GR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3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yclooxygenase-1_with_bound_ibuprofen_1EQ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333376"/>
            <a:ext cx="3889375" cy="3495675"/>
          </a:xfr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3287713" y="4221164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/>
              <a:t>COX 1</a:t>
            </a:r>
          </a:p>
        </p:txBody>
      </p:sp>
      <p:pic>
        <p:nvPicPr>
          <p:cNvPr id="14340" name="Picture 10" descr="Cyclooxygenase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916113"/>
            <a:ext cx="4176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7608888" y="5661026"/>
            <a:ext cx="80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/>
              <a:t>COX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>
                <a:solidFill>
                  <a:srgbClr val="0000DC"/>
                </a:solidFill>
              </a:rPr>
              <a:t>NSAIDs</a:t>
            </a:r>
            <a:endParaRPr lang="cs-CZ" altLang="en-US" dirty="0" smtClean="0">
              <a:solidFill>
                <a:srgbClr val="0000D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297" y="1648086"/>
            <a:ext cx="9537511" cy="464185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cs-CZ" b="1" dirty="0" smtClean="0"/>
              <a:t>Rozdělení podle míry inhibice COX1/COX2</a:t>
            </a:r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r>
              <a:rPr lang="cs-CZ" sz="2600" b="1" dirty="0"/>
              <a:t>1. neselektivní </a:t>
            </a:r>
            <a:r>
              <a:rPr lang="cs-CZ" sz="2600" dirty="0" smtClean="0">
                <a:solidFill>
                  <a:srgbClr val="000000"/>
                </a:solidFill>
              </a:rPr>
              <a:t>(</a:t>
            </a:r>
            <a:r>
              <a:rPr lang="cs-CZ" sz="2600" dirty="0">
                <a:solidFill>
                  <a:srgbClr val="000000"/>
                </a:solidFill>
              </a:rPr>
              <a:t>COX1~COX2)</a:t>
            </a:r>
            <a:r>
              <a:rPr lang="cs-CZ" sz="2600" dirty="0"/>
              <a:t>  </a:t>
            </a:r>
            <a:r>
              <a:rPr lang="cs-CZ" sz="2400" dirty="0">
                <a:solidFill>
                  <a:srgbClr val="FF0066"/>
                </a:solidFill>
              </a:rPr>
              <a:t>ASA, </a:t>
            </a:r>
            <a:r>
              <a:rPr lang="cs-CZ" sz="2400" dirty="0" err="1">
                <a:solidFill>
                  <a:srgbClr val="FF0066"/>
                </a:solidFill>
              </a:rPr>
              <a:t>ibup</a:t>
            </a:r>
            <a:r>
              <a:rPr lang="cs-CZ" sz="2400" dirty="0">
                <a:solidFill>
                  <a:srgbClr val="FF0066"/>
                </a:solidFill>
              </a:rPr>
              <a:t>., </a:t>
            </a:r>
            <a:r>
              <a:rPr lang="cs-CZ" sz="2400" dirty="0" err="1">
                <a:solidFill>
                  <a:srgbClr val="FF0066"/>
                </a:solidFill>
              </a:rPr>
              <a:t>diclofenac</a:t>
            </a:r>
            <a:endParaRPr lang="cs-CZ" sz="2400" dirty="0">
              <a:solidFill>
                <a:srgbClr val="FF0066"/>
              </a:solidFill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endParaRPr lang="cs-CZ" sz="1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600" b="1" dirty="0"/>
              <a:t>2. selektivní </a:t>
            </a:r>
            <a:r>
              <a:rPr lang="cs-CZ" sz="2600" dirty="0"/>
              <a:t>(preferenční</a:t>
            </a:r>
            <a:r>
              <a:rPr lang="cs-CZ" sz="2600" dirty="0" smtClean="0"/>
              <a:t>)</a:t>
            </a:r>
            <a:r>
              <a:rPr lang="cs-CZ" sz="2600" dirty="0" smtClean="0">
                <a:solidFill>
                  <a:srgbClr val="000000"/>
                </a:solidFill>
              </a:rPr>
              <a:t>(</a:t>
            </a:r>
            <a:r>
              <a:rPr lang="cs-CZ" sz="2600" dirty="0">
                <a:solidFill>
                  <a:srgbClr val="000000"/>
                </a:solidFill>
              </a:rPr>
              <a:t>COX1&lt;COX2)</a:t>
            </a:r>
            <a:r>
              <a:rPr lang="cs-CZ" sz="2600" dirty="0"/>
              <a:t> </a:t>
            </a:r>
            <a:r>
              <a:rPr lang="cs-CZ" sz="2400" dirty="0" err="1">
                <a:solidFill>
                  <a:srgbClr val="FF0066"/>
                </a:solidFill>
              </a:rPr>
              <a:t>nimesulid</a:t>
            </a:r>
            <a:r>
              <a:rPr lang="cs-CZ" sz="2400" dirty="0">
                <a:solidFill>
                  <a:srgbClr val="FF0066"/>
                </a:solidFill>
              </a:rPr>
              <a:t>, </a:t>
            </a:r>
            <a:r>
              <a:rPr lang="cs-CZ" sz="2400" dirty="0" err="1">
                <a:solidFill>
                  <a:srgbClr val="FF0066"/>
                </a:solidFill>
              </a:rPr>
              <a:t>meloxicam</a:t>
            </a:r>
            <a:endParaRPr lang="cs-CZ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1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600" b="1" dirty="0"/>
              <a:t>3. s</a:t>
            </a:r>
            <a:r>
              <a:rPr lang="cs-CZ" sz="2600" b="1" dirty="0" smtClean="0"/>
              <a:t>pecifické </a:t>
            </a:r>
            <a:r>
              <a:rPr lang="cs-CZ" sz="2600" dirty="0" smtClean="0">
                <a:solidFill>
                  <a:srgbClr val="000000"/>
                </a:solidFill>
              </a:rPr>
              <a:t>(COX1</a:t>
            </a:r>
            <a:r>
              <a:rPr lang="cs-CZ" sz="2600" dirty="0">
                <a:solidFill>
                  <a:srgbClr val="000000"/>
                </a:solidFill>
              </a:rPr>
              <a:t>&lt;&lt;COX2)</a:t>
            </a:r>
            <a:r>
              <a:rPr lang="cs-CZ" sz="2600" dirty="0"/>
              <a:t> </a:t>
            </a:r>
            <a:r>
              <a:rPr lang="cs-CZ" sz="2400" dirty="0" err="1" smtClean="0">
                <a:solidFill>
                  <a:srgbClr val="FF0066"/>
                </a:solidFill>
              </a:rPr>
              <a:t>koxiby</a:t>
            </a:r>
            <a:endParaRPr lang="cs-CZ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66297" y="4415863"/>
            <a:ext cx="10397321" cy="2209257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sk-SK" altLang="en-US" sz="2400" kern="0" dirty="0" smtClean="0"/>
              <a:t>Deriváty kyseliny salicylové = </a:t>
            </a:r>
            <a:r>
              <a:rPr lang="sk-SK" altLang="en-US" sz="2400" kern="0" dirty="0" err="1" smtClean="0"/>
              <a:t>salicyláty</a:t>
            </a: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smtClean="0"/>
              <a:t>Deriváty </a:t>
            </a:r>
            <a:r>
              <a:rPr lang="sk-SK" altLang="en-US" sz="2400" kern="0" dirty="0" err="1" smtClean="0"/>
              <a:t>anilinu</a:t>
            </a: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err="1" smtClean="0"/>
              <a:t>Pyrazolony</a:t>
            </a: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smtClean="0"/>
              <a:t>Deriváty kyseliny </a:t>
            </a:r>
            <a:r>
              <a:rPr lang="sk-SK" altLang="en-US" sz="2400" kern="0" dirty="0" err="1" smtClean="0"/>
              <a:t>propionové</a:t>
            </a: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smtClean="0"/>
              <a:t>Deriváty kyseliny octové</a:t>
            </a:r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err="1" smtClean="0"/>
              <a:t>Fenamáty</a:t>
            </a: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err="1" smtClean="0"/>
              <a:t>Oxikamy</a:t>
            </a:r>
            <a:endParaRPr lang="sk-SK" altLang="en-US" sz="2400" kern="0" dirty="0" smtClean="0"/>
          </a:p>
          <a:p>
            <a:pPr marL="609600" indent="-609600">
              <a:buFontTx/>
              <a:buAutoNum type="arabicPeriod"/>
            </a:pPr>
            <a:r>
              <a:rPr lang="sk-SK" altLang="en-US" sz="2400" kern="0" dirty="0" smtClean="0"/>
              <a:t>Preferenční </a:t>
            </a:r>
            <a:r>
              <a:rPr lang="sk-SK" altLang="en-US" sz="2400" kern="0" dirty="0" err="1" smtClean="0"/>
              <a:t>inhibitory</a:t>
            </a:r>
            <a:r>
              <a:rPr lang="sk-SK" altLang="en-US" sz="2400" kern="0" dirty="0" smtClean="0"/>
              <a:t> COX-2</a:t>
            </a:r>
            <a:endParaRPr lang="cs-CZ" altLang="en-US" sz="2400" kern="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218061" y="3889297"/>
            <a:ext cx="784291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2800" b="1" dirty="0" smtClean="0">
                <a:latin typeface="+mn-lt"/>
              </a:rPr>
              <a:t>Rozdělení podle </a:t>
            </a:r>
            <a:r>
              <a:rPr lang="cs-CZ" sz="2800" b="1" dirty="0" err="1" smtClean="0">
                <a:latin typeface="+mn-lt"/>
              </a:rPr>
              <a:t>chem.složení</a:t>
            </a:r>
            <a:endParaRPr lang="cs-CZ" sz="2800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0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6433" y="439484"/>
            <a:ext cx="8229600" cy="587883"/>
          </a:xfrm>
        </p:spPr>
        <p:txBody>
          <a:bodyPr/>
          <a:lstStyle/>
          <a:p>
            <a:pPr eaLnBrk="1" hangingPunct="1"/>
            <a:r>
              <a:rPr lang="cs-CZ" altLang="cs-CZ" dirty="0"/>
              <a:t>Intenzita bolesti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54990" y="1238505"/>
            <a:ext cx="8229600" cy="720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 smtClean="0"/>
              <a:t>VAS = vizuální analogová škála 1 – 10.</a:t>
            </a:r>
            <a:endParaRPr lang="fr-FR" altLang="cs-CZ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3" y="4663948"/>
            <a:ext cx="6516687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0" y="1835531"/>
            <a:ext cx="64087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6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67263" y="646114"/>
            <a:ext cx="1993900" cy="492125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449263">
              <a:tabLst>
                <a:tab pos="723900" algn="l"/>
                <a:tab pos="1447800" algn="l"/>
              </a:tabLst>
            </a:pPr>
            <a:r>
              <a:rPr lang="cs-CZ" altLang="en-US" sz="2000"/>
              <a:t>Fosfolipidy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13301" y="1741489"/>
            <a:ext cx="199231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600">
                <a:solidFill>
                  <a:srgbClr val="000000"/>
                </a:solidFill>
                <a:ea typeface="SimSun" panose="02010600030101010101" pitchFamily="2" charset="-122"/>
              </a:rPr>
              <a:t>Kyselina arachidonová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063751" y="2565400"/>
            <a:ext cx="19923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400">
                <a:solidFill>
                  <a:srgbClr val="000000"/>
                </a:solidFill>
                <a:ea typeface="SimSun" panose="02010600030101010101" pitchFamily="2" charset="-122"/>
              </a:rPr>
              <a:t>Cyklické endoperoxidy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8285163" y="3662364"/>
            <a:ext cx="20891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alergická reakce (astma bronchiale)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mobilizace fagocytózy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80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703388" y="5084764"/>
            <a:ext cx="24304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</a:t>
            </a:r>
            <a:r>
              <a:rPr lang="cs-CZ" altLang="en-US" sz="1600">
                <a:latin typeface="Arial" panose="020B0604020202020204" pitchFamily="34" charset="0"/>
              </a:rPr>
              <a:t> </a:t>
            </a:r>
            <a:r>
              <a:rPr lang="cs-CZ" altLang="en-US" sz="1600"/>
              <a:t>bolest, horečka, zánět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</a:t>
            </a:r>
            <a:r>
              <a:rPr lang="cs-CZ" altLang="en-US" sz="1600">
                <a:cs typeface="Arial" panose="020B0604020202020204" pitchFamily="34" charset="0"/>
              </a:rPr>
              <a:t>↑ žalud. hlen, ↓ HCl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kontrakce dělohy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</a:t>
            </a:r>
            <a:r>
              <a:rPr lang="cs-CZ" altLang="en-US" sz="1800">
                <a:latin typeface="Arial" panose="020B0604020202020204" pitchFamily="34" charset="0"/>
              </a:rPr>
              <a:t>↑ </a:t>
            </a:r>
            <a:r>
              <a:rPr lang="cs-CZ" altLang="en-US" sz="1600"/>
              <a:t>prokrvení ledvin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</a:t>
            </a:r>
            <a:r>
              <a:rPr lang="cs-CZ" altLang="en-US" sz="1800">
                <a:latin typeface="Arial" panose="020B0604020202020204" pitchFamily="34" charset="0"/>
              </a:rPr>
              <a:t> ↑ </a:t>
            </a:r>
            <a:r>
              <a:rPr lang="cs-CZ" altLang="en-US" sz="1600"/>
              <a:t>vylučování Na</a:t>
            </a:r>
            <a:r>
              <a:rPr lang="cs-CZ" altLang="en-US" sz="1600" baseline="30000"/>
              <a:t>+ </a:t>
            </a:r>
            <a:r>
              <a:rPr lang="cs-CZ" altLang="en-US" sz="1600"/>
              <a:t> a H</a:t>
            </a:r>
            <a:r>
              <a:rPr lang="cs-CZ" altLang="en-US" sz="1600" baseline="-25000"/>
              <a:t>2</a:t>
            </a:r>
            <a:r>
              <a:rPr lang="cs-CZ" altLang="en-US" sz="1600"/>
              <a:t>O</a:t>
            </a:r>
            <a:endParaRPr lang="cs-CZ" altLang="en-US" sz="1600">
              <a:cs typeface="Arial" panose="020B0604020202020204" pitchFamily="34" charset="0"/>
            </a:endParaRP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600">
              <a:cs typeface="Arial" panose="020B060402020202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583113" y="5491164"/>
            <a:ext cx="19923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</a:t>
            </a:r>
            <a:r>
              <a:rPr lang="cs-CZ" altLang="en-US" sz="1600">
                <a:solidFill>
                  <a:srgbClr val="000000"/>
                </a:solidFill>
              </a:rPr>
              <a:t>vazodilatace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</a:t>
            </a:r>
            <a:r>
              <a:rPr lang="cs-CZ" altLang="en-US" sz="1600">
                <a:solidFill>
                  <a:srgbClr val="000000"/>
                </a:solidFill>
              </a:rPr>
              <a:t>inhibice agregace trombocytů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7097714" y="5467351"/>
            <a:ext cx="22320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</a:t>
            </a:r>
            <a:r>
              <a:rPr lang="cs-CZ" altLang="en-US" sz="1600">
                <a:solidFill>
                  <a:srgbClr val="000000"/>
                </a:solidFill>
              </a:rPr>
              <a:t>vazokonstrikce</a:t>
            </a:r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600"/>
              <a:t>→ </a:t>
            </a:r>
            <a:r>
              <a:rPr lang="cs-CZ" altLang="en-US" sz="1800">
                <a:latin typeface="Arial" panose="020B0604020202020204" pitchFamily="34" charset="0"/>
              </a:rPr>
              <a:t>↑ </a:t>
            </a:r>
            <a:r>
              <a:rPr lang="cs-CZ" altLang="en-US" sz="1600">
                <a:solidFill>
                  <a:srgbClr val="000000"/>
                </a:solidFill>
              </a:rPr>
              <a:t>agregace trombocytů</a:t>
            </a: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H="1">
            <a:off x="5751514" y="406400"/>
            <a:ext cx="7937" cy="3317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5775325" y="1046164"/>
            <a:ext cx="1588" cy="784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H="1">
            <a:off x="3719513" y="2060575"/>
            <a:ext cx="1243012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6743700" y="2420938"/>
            <a:ext cx="1657350" cy="863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H="1">
            <a:off x="2640013" y="3429001"/>
            <a:ext cx="144462" cy="1008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3287714" y="3716339"/>
            <a:ext cx="1368425" cy="136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3648075" y="3716339"/>
            <a:ext cx="3600450" cy="136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08889" y="2420938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449263">
              <a:lnSpc>
                <a:spcPct val="102000"/>
              </a:lnSpc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cs-CZ" sz="28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SimSun" charset="-122"/>
              </a:rPr>
              <a:t>LOX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432176" y="1844675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cs-CZ" alt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COX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4756151" y="0"/>
            <a:ext cx="19923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000">
                <a:solidFill>
                  <a:srgbClr val="000000"/>
                </a:solidFill>
                <a:ea typeface="SimSun" panose="02010600030101010101" pitchFamily="2" charset="-122"/>
              </a:rPr>
              <a:t>Esenciální MK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24563" y="1125538"/>
            <a:ext cx="21145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cs-CZ" altLang="en-US" sz="2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Fosfolipasa A2</a:t>
            </a:r>
          </a:p>
        </p:txBody>
      </p:sp>
      <p:sp>
        <p:nvSpPr>
          <p:cNvPr id="19476" name="Obdélník 1"/>
          <p:cNvSpPr>
            <a:spLocks noChangeArrowheads="1"/>
          </p:cNvSpPr>
          <p:nvPr/>
        </p:nvSpPr>
        <p:spPr bwMode="auto">
          <a:xfrm>
            <a:off x="1617664" y="4597400"/>
            <a:ext cx="2333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en-US" sz="1800" b="1">
                <a:latin typeface="Arial" panose="020B0604020202020204" pitchFamily="34" charset="0"/>
                <a:ea typeface="SimSun" panose="02010600030101010101" pitchFamily="2" charset="-122"/>
              </a:rPr>
              <a:t>PROSTAGLANDINY</a:t>
            </a:r>
            <a:endParaRPr lang="cs-CZ" altLang="en-US" sz="1800" b="1">
              <a:latin typeface="Arial" panose="020B0604020202020204" pitchFamily="34" charset="0"/>
            </a:endParaRPr>
          </a:p>
        </p:txBody>
      </p:sp>
      <p:sp>
        <p:nvSpPr>
          <p:cNvPr id="19477" name="Obdélník 2"/>
          <p:cNvSpPr>
            <a:spLocks noChangeArrowheads="1"/>
          </p:cNvSpPr>
          <p:nvPr/>
        </p:nvSpPr>
        <p:spPr bwMode="auto">
          <a:xfrm>
            <a:off x="4448175" y="5189538"/>
            <a:ext cx="19891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en-US" sz="1800" b="1">
                <a:latin typeface="Arial" panose="020B0604020202020204" pitchFamily="34" charset="0"/>
                <a:ea typeface="SimSun" panose="02010600030101010101" pitchFamily="2" charset="-122"/>
              </a:rPr>
              <a:t>PROSTACYKLIN</a:t>
            </a:r>
            <a:endParaRPr lang="cs-CZ" altLang="en-US" sz="1800" b="1">
              <a:latin typeface="Arial" panose="020B0604020202020204" pitchFamily="34" charset="0"/>
            </a:endParaRPr>
          </a:p>
        </p:txBody>
      </p:sp>
      <p:sp>
        <p:nvSpPr>
          <p:cNvPr id="19478" name="Obdélník 3"/>
          <p:cNvSpPr>
            <a:spLocks noChangeArrowheads="1"/>
          </p:cNvSpPr>
          <p:nvPr/>
        </p:nvSpPr>
        <p:spPr bwMode="auto">
          <a:xfrm>
            <a:off x="6959601" y="5189538"/>
            <a:ext cx="18510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en-US" sz="1800" b="1">
                <a:latin typeface="Arial" panose="020B0604020202020204" pitchFamily="34" charset="0"/>
                <a:ea typeface="SimSun" panose="02010600030101010101" pitchFamily="2" charset="-122"/>
              </a:rPr>
              <a:t>TROMBOXANY</a:t>
            </a:r>
            <a:endParaRPr lang="cs-CZ" altLang="en-US" sz="1800" b="1">
              <a:latin typeface="Arial" panose="020B0604020202020204" pitchFamily="34" charset="0"/>
            </a:endParaRPr>
          </a:p>
        </p:txBody>
      </p:sp>
      <p:sp>
        <p:nvSpPr>
          <p:cNvPr id="19479" name="Obdélník 4"/>
          <p:cNvSpPr>
            <a:spLocks noChangeArrowheads="1"/>
          </p:cNvSpPr>
          <p:nvPr/>
        </p:nvSpPr>
        <p:spPr bwMode="auto">
          <a:xfrm>
            <a:off x="8191501" y="3335338"/>
            <a:ext cx="18399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en-US" sz="1800" b="1">
                <a:latin typeface="Arial" panose="020B0604020202020204" pitchFamily="34" charset="0"/>
                <a:ea typeface="SimSun" panose="02010600030101010101" pitchFamily="2" charset="-122"/>
              </a:rPr>
              <a:t>LEUKOTRIENY</a:t>
            </a:r>
            <a:endParaRPr lang="cs-CZ" altLang="en-US" sz="1800" b="1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377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67263" y="646114"/>
            <a:ext cx="1993900" cy="492125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449263">
              <a:tabLst>
                <a:tab pos="723900" algn="l"/>
                <a:tab pos="1447800" algn="l"/>
              </a:tabLst>
            </a:pPr>
            <a:r>
              <a:rPr lang="cs-CZ" altLang="en-US" sz="2000"/>
              <a:t>Fosfolipidy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813301" y="1741489"/>
            <a:ext cx="199231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600">
                <a:solidFill>
                  <a:srgbClr val="000000"/>
                </a:solidFill>
                <a:ea typeface="SimSun" panose="02010600030101010101" pitchFamily="2" charset="-122"/>
              </a:rPr>
              <a:t>Kyselina arachidonová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063751" y="2565400"/>
            <a:ext cx="19923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400">
                <a:solidFill>
                  <a:srgbClr val="000000"/>
                </a:solidFill>
                <a:ea typeface="SimSun" panose="02010600030101010101" pitchFamily="2" charset="-122"/>
              </a:rPr>
              <a:t>Cyklické endoperoxidy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328025" y="3357563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400" b="1">
                <a:ea typeface="SimSun" panose="02010600030101010101" pitchFamily="2" charset="-122"/>
              </a:rPr>
              <a:t>LEUKOTRIENY</a:t>
            </a:r>
            <a:endParaRPr lang="cs-CZ" altLang="en-US" sz="2400" b="1"/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600"/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80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703388" y="4508501"/>
            <a:ext cx="24304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400" b="1">
                <a:ea typeface="SimSun" panose="02010600030101010101" pitchFamily="2" charset="-122"/>
              </a:rPr>
              <a:t>PROSTAGLANDINY</a:t>
            </a:r>
            <a:endParaRPr lang="cs-CZ" altLang="en-US" sz="2400" b="1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583113" y="5157789"/>
            <a:ext cx="1992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400" b="1">
                <a:ea typeface="SimSun" panose="02010600030101010101" pitchFamily="2" charset="-122"/>
              </a:rPr>
              <a:t>PROSTACYKLIN</a:t>
            </a:r>
            <a:endParaRPr lang="cs-CZ" altLang="en-US" sz="2400" b="1"/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600">
              <a:solidFill>
                <a:srgbClr val="000000"/>
              </a:solidFill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6959601" y="5084764"/>
            <a:ext cx="2232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400" b="1">
                <a:ea typeface="SimSun" panose="02010600030101010101" pitchFamily="2" charset="-122"/>
              </a:rPr>
              <a:t>TROMBOXANY</a:t>
            </a:r>
            <a:endParaRPr lang="cs-CZ" altLang="en-US" sz="2400" b="1"/>
          </a:p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600">
              <a:solidFill>
                <a:srgbClr val="000000"/>
              </a:solidFill>
            </a:endParaRPr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H="1">
            <a:off x="5751514" y="406400"/>
            <a:ext cx="7937" cy="3317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5775325" y="1046164"/>
            <a:ext cx="1588" cy="784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 flipH="1">
            <a:off x="3575051" y="2060576"/>
            <a:ext cx="1387475" cy="576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6743700" y="2420938"/>
            <a:ext cx="1657350" cy="863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 flipH="1">
            <a:off x="2640013" y="3429001"/>
            <a:ext cx="144462" cy="12239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3287714" y="3716339"/>
            <a:ext cx="1368425" cy="136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>
            <a:off x="3648075" y="3716339"/>
            <a:ext cx="3600450" cy="1368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08889" y="2420938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449263">
              <a:lnSpc>
                <a:spcPct val="102000"/>
              </a:lnSpc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cs-CZ" sz="28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SimSun" charset="-122"/>
              </a:rPr>
              <a:t>LOX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75051" y="1628775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cs-CZ" alt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COX</a:t>
            </a:r>
            <a:r>
              <a:rPr lang="cs-CZ" alt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4756151" y="0"/>
            <a:ext cx="19923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2000">
                <a:solidFill>
                  <a:srgbClr val="000000"/>
                </a:solidFill>
                <a:ea typeface="SimSun" panose="02010600030101010101" pitchFamily="2" charset="-122"/>
              </a:rPr>
              <a:t>Esenciální MK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24563" y="1125538"/>
            <a:ext cx="21145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cs-CZ" altLang="en-US" sz="2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Fosfolipasa A2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7896226" y="115888"/>
            <a:ext cx="2500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chemeClr val="accent2"/>
                </a:solidFill>
              </a:rPr>
              <a:t>glukokortikoidy</a:t>
            </a:r>
          </a:p>
        </p:txBody>
      </p:sp>
      <p:sp>
        <p:nvSpPr>
          <p:cNvPr id="21526" name="Line 12"/>
          <p:cNvSpPr>
            <a:spLocks noChangeShapeType="1"/>
          </p:cNvSpPr>
          <p:nvPr/>
        </p:nvSpPr>
        <p:spPr bwMode="auto">
          <a:xfrm flipH="1">
            <a:off x="7391401" y="549276"/>
            <a:ext cx="936625" cy="5762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8112125" y="1844676"/>
            <a:ext cx="245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chemeClr val="accent2"/>
                </a:solidFill>
              </a:rPr>
              <a:t>antileukotrieny</a:t>
            </a:r>
          </a:p>
        </p:txBody>
      </p:sp>
      <p:sp>
        <p:nvSpPr>
          <p:cNvPr id="21528" name="Line 12"/>
          <p:cNvSpPr>
            <a:spLocks noChangeShapeType="1"/>
          </p:cNvSpPr>
          <p:nvPr/>
        </p:nvSpPr>
        <p:spPr bwMode="auto">
          <a:xfrm flipH="1">
            <a:off x="8256588" y="2349500"/>
            <a:ext cx="360362" cy="2159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1847851" y="941388"/>
            <a:ext cx="1122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solidFill>
                  <a:schemeClr val="accent2"/>
                </a:solidFill>
              </a:rPr>
              <a:t>NSAID</a:t>
            </a:r>
          </a:p>
        </p:txBody>
      </p:sp>
      <p:sp>
        <p:nvSpPr>
          <p:cNvPr id="132122" name="Rectangle 26"/>
          <p:cNvSpPr>
            <a:spLocks noChangeArrowheads="1"/>
          </p:cNvSpPr>
          <p:nvPr/>
        </p:nvSpPr>
        <p:spPr bwMode="auto">
          <a:xfrm>
            <a:off x="4295775" y="2525713"/>
            <a:ext cx="973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COX2</a:t>
            </a:r>
          </a:p>
        </p:txBody>
      </p:sp>
      <p:sp>
        <p:nvSpPr>
          <p:cNvPr id="21531" name="Line 10"/>
          <p:cNvSpPr>
            <a:spLocks noChangeShapeType="1"/>
          </p:cNvSpPr>
          <p:nvPr/>
        </p:nvSpPr>
        <p:spPr bwMode="auto">
          <a:xfrm flipH="1">
            <a:off x="3792539" y="2205039"/>
            <a:ext cx="790575" cy="7191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2" name="Line 11"/>
          <p:cNvSpPr>
            <a:spLocks noChangeShapeType="1"/>
          </p:cNvSpPr>
          <p:nvPr/>
        </p:nvSpPr>
        <p:spPr bwMode="auto">
          <a:xfrm>
            <a:off x="2640013" y="1341439"/>
            <a:ext cx="1655762" cy="136683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3" name="Line 11"/>
          <p:cNvSpPr>
            <a:spLocks noChangeShapeType="1"/>
          </p:cNvSpPr>
          <p:nvPr/>
        </p:nvSpPr>
        <p:spPr bwMode="auto">
          <a:xfrm>
            <a:off x="2640014" y="1341439"/>
            <a:ext cx="935037" cy="3587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>
            <a:off x="1919288" y="2708275"/>
            <a:ext cx="360362" cy="287338"/>
          </a:xfrm>
          <a:prstGeom prst="line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535" name="Line 33"/>
          <p:cNvSpPr>
            <a:spLocks noChangeShapeType="1"/>
          </p:cNvSpPr>
          <p:nvPr/>
        </p:nvSpPr>
        <p:spPr bwMode="auto">
          <a:xfrm flipV="1">
            <a:off x="1919288" y="2708276"/>
            <a:ext cx="360362" cy="288925"/>
          </a:xfrm>
          <a:prstGeom prst="line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911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90989" y="436729"/>
            <a:ext cx="8229600" cy="908050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Nežádoucí účinky </a:t>
            </a:r>
            <a:r>
              <a:rPr lang="cs-CZ" altLang="en-US" dirty="0" err="1">
                <a:solidFill>
                  <a:srgbClr val="0000DC"/>
                </a:solidFill>
              </a:rPr>
              <a:t>NSAIDs</a:t>
            </a:r>
            <a:endParaRPr lang="cs-CZ" altLang="en-US" dirty="0">
              <a:solidFill>
                <a:srgbClr val="0000DC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90988" y="1344779"/>
            <a:ext cx="10049799" cy="59055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400" dirty="0"/>
              <a:t>Vyplývají z neselektivního ovlivňování obou </a:t>
            </a:r>
            <a:r>
              <a:rPr lang="cs-CZ" altLang="en-US" sz="2400" dirty="0" err="1"/>
              <a:t>izoforem</a:t>
            </a:r>
            <a:r>
              <a:rPr lang="cs-CZ" altLang="en-US" sz="2400" dirty="0"/>
              <a:t> COX </a:t>
            </a:r>
            <a:br>
              <a:rPr lang="cs-CZ" altLang="en-US" sz="2400" dirty="0"/>
            </a:br>
            <a:r>
              <a:rPr lang="cs-CZ" altLang="en-US" sz="2400" dirty="0"/>
              <a:t>(NÚ v důsledku inhibice COX1)</a:t>
            </a: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en-US" sz="800" b="1" dirty="0">
              <a:solidFill>
                <a:srgbClr val="FF0066"/>
              </a:solidFill>
            </a:endParaRP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66"/>
                </a:solidFill>
              </a:rPr>
              <a:t> GIT</a:t>
            </a:r>
            <a:r>
              <a:rPr lang="cs-CZ" altLang="en-US" sz="2400" dirty="0" smtClean="0">
                <a:solidFill>
                  <a:srgbClr val="FF0066"/>
                </a:solidFill>
              </a:rPr>
              <a:t> </a:t>
            </a:r>
            <a:r>
              <a:rPr lang="cs-CZ" altLang="en-US" sz="2400" dirty="0"/>
              <a:t>- </a:t>
            </a:r>
            <a:r>
              <a:rPr lang="cs-CZ" altLang="en-US" sz="2400" dirty="0">
                <a:sym typeface="Symbol" panose="05050102010706020507" pitchFamily="18" charset="2"/>
              </a:rPr>
              <a:t> </a:t>
            </a:r>
            <a:r>
              <a:rPr lang="cs-CZ" altLang="en-US" sz="2400" dirty="0" err="1">
                <a:sym typeface="Symbol" panose="05050102010706020507" pitchFamily="18" charset="2"/>
              </a:rPr>
              <a:t>cytoprotektivně</a:t>
            </a:r>
            <a:r>
              <a:rPr lang="cs-CZ" altLang="en-US" sz="2400" dirty="0">
                <a:sym typeface="Symbol" panose="05050102010706020507" pitchFamily="18" charset="2"/>
              </a:rPr>
              <a:t> působících </a:t>
            </a:r>
            <a:r>
              <a:rPr lang="cs-CZ" altLang="en-US" sz="2400" dirty="0" err="1">
                <a:sym typeface="Symbol" panose="05050102010706020507" pitchFamily="18" charset="2"/>
              </a:rPr>
              <a:t>prostanoidů</a:t>
            </a:r>
            <a:r>
              <a:rPr lang="cs-CZ" altLang="en-US" sz="2400" dirty="0">
                <a:sym typeface="Symbol" panose="05050102010706020507" pitchFamily="18" charset="2"/>
              </a:rPr>
              <a:t> (PGE</a:t>
            </a:r>
            <a:r>
              <a:rPr lang="cs-CZ" altLang="en-US" sz="2400" baseline="-25000" dirty="0">
                <a:sym typeface="Symbol" panose="05050102010706020507" pitchFamily="18" charset="2"/>
              </a:rPr>
              <a:t>2</a:t>
            </a:r>
            <a:r>
              <a:rPr lang="cs-CZ" altLang="en-US" sz="2400" dirty="0">
                <a:sym typeface="Symbol" panose="05050102010706020507" pitchFamily="18" charset="2"/>
              </a:rPr>
              <a:t>, PGI</a:t>
            </a:r>
            <a:r>
              <a:rPr lang="cs-CZ" altLang="en-US" sz="2400" baseline="-25000" dirty="0">
                <a:sym typeface="Symbol" panose="05050102010706020507" pitchFamily="18" charset="2"/>
              </a:rPr>
              <a:t>2</a:t>
            </a:r>
            <a:r>
              <a:rPr lang="cs-CZ" altLang="en-US" sz="2400" dirty="0"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→</a:t>
            </a:r>
            <a:r>
              <a:rPr lang="cs-CZ" altLang="en-US" sz="2400" b="1" dirty="0">
                <a:sym typeface="Symbol" panose="05050102010706020507" pitchFamily="18" charset="2"/>
              </a:rPr>
              <a:t> eroze, ulcerace, vředy</a:t>
            </a: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en-US" sz="800" b="1" dirty="0">
              <a:sym typeface="Symbol" panose="05050102010706020507" pitchFamily="18" charset="2"/>
            </a:endParaRP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66"/>
                </a:solidFill>
                <a:sym typeface="Symbol" panose="05050102010706020507" pitchFamily="18" charset="2"/>
              </a:rPr>
              <a:t> trombocyty </a:t>
            </a:r>
            <a:r>
              <a:rPr lang="cs-CZ" altLang="en-US" sz="2400" dirty="0">
                <a:sym typeface="Symbol" panose="05050102010706020507" pitchFamily="18" charset="2"/>
              </a:rPr>
              <a:t>– inhibice syntézy </a:t>
            </a:r>
            <a:r>
              <a:rPr lang="cs-CZ" altLang="en-US" sz="2400" dirty="0" err="1">
                <a:sym typeface="Symbol" panose="05050102010706020507" pitchFamily="18" charset="2"/>
              </a:rPr>
              <a:t>tromboxanu</a:t>
            </a:r>
            <a:r>
              <a:rPr lang="cs-CZ" altLang="en-US" sz="2400" dirty="0">
                <a:sym typeface="Symbol" panose="05050102010706020507" pitchFamily="18" charset="2"/>
              </a:rPr>
              <a:t> ( TXA</a:t>
            </a:r>
            <a:r>
              <a:rPr lang="cs-CZ" altLang="en-US" sz="2400" baseline="-25000" dirty="0">
                <a:sym typeface="Symbol" panose="05050102010706020507" pitchFamily="18" charset="2"/>
              </a:rPr>
              <a:t>2</a:t>
            </a:r>
            <a:r>
              <a:rPr lang="cs-CZ" altLang="en-US" sz="2400" dirty="0"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→</a:t>
            </a:r>
            <a:r>
              <a:rPr lang="cs-CZ" altLang="en-US" sz="2400" b="1" dirty="0">
                <a:sym typeface="Symbol" panose="05050102010706020507" pitchFamily="18" charset="2"/>
              </a:rPr>
              <a:t> zvýšená krvácivost</a:t>
            </a: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en-US" sz="800" b="1" dirty="0">
              <a:solidFill>
                <a:srgbClr val="FF0066"/>
              </a:solidFill>
              <a:sym typeface="Symbol" panose="05050102010706020507" pitchFamily="18" charset="2"/>
            </a:endParaRP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66"/>
                </a:solidFill>
                <a:sym typeface="Symbol" panose="05050102010706020507" pitchFamily="18" charset="2"/>
              </a:rPr>
              <a:t> ledviny</a:t>
            </a:r>
            <a:r>
              <a:rPr lang="cs-CZ" altLang="en-US" sz="2400" dirty="0" smtClean="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cs-CZ" altLang="en-US" sz="2400" dirty="0">
                <a:sym typeface="Symbol" panose="05050102010706020507" pitchFamily="18" charset="2"/>
              </a:rPr>
              <a:t>- PGE</a:t>
            </a:r>
            <a:r>
              <a:rPr lang="cs-CZ" altLang="en-US" sz="2400" baseline="-25000" dirty="0">
                <a:sym typeface="Symbol" panose="05050102010706020507" pitchFamily="18" charset="2"/>
              </a:rPr>
              <a:t>2</a:t>
            </a:r>
            <a:r>
              <a:rPr lang="cs-CZ" altLang="en-US" sz="2400" dirty="0">
                <a:sym typeface="Symbol" panose="05050102010706020507" pitchFamily="18" charset="2"/>
              </a:rPr>
              <a:t>, PGI</a:t>
            </a:r>
            <a:r>
              <a:rPr lang="cs-CZ" altLang="en-US" sz="2400" baseline="-25000" dirty="0">
                <a:sym typeface="Symbol" panose="05050102010706020507" pitchFamily="18" charset="2"/>
              </a:rPr>
              <a:t>2 </a:t>
            </a:r>
            <a:r>
              <a:rPr lang="cs-CZ" altLang="en-US" sz="2400" dirty="0">
                <a:sym typeface="Symbol" panose="05050102010706020507" pitchFamily="18" charset="2"/>
              </a:rPr>
              <a:t>autoregulace renálních </a:t>
            </a:r>
            <a:r>
              <a:rPr lang="cs-CZ" altLang="en-US" sz="2400" dirty="0" err="1">
                <a:sym typeface="Symbol" panose="05050102010706020507" pitchFamily="18" charset="2"/>
              </a:rPr>
              <a:t>fcí</a:t>
            </a:r>
            <a:r>
              <a:rPr lang="cs-CZ" altLang="en-US" sz="2400" dirty="0">
                <a:sym typeface="Symbol" panose="05050102010706020507" pitchFamily="18" charset="2"/>
              </a:rPr>
              <a:t>:  množství </a:t>
            </a:r>
            <a:r>
              <a:rPr lang="en-US" altLang="en-US" sz="2400" dirty="0">
                <a:sym typeface="Symbol" panose="05050102010706020507" pitchFamily="18" charset="2"/>
              </a:rPr>
              <a:t>→ </a:t>
            </a:r>
            <a:r>
              <a:rPr lang="cs-CZ" altLang="en-US" sz="2400" dirty="0">
                <a:sym typeface="Symbol" panose="05050102010706020507" pitchFamily="18" charset="2"/>
              </a:rPr>
              <a:t>z</a:t>
            </a:r>
            <a:r>
              <a:rPr lang="cs-CZ" altLang="en-US" sz="2400" dirty="0"/>
              <a:t>horšení renálních funkcí, porucha elektronové rovnováhy (</a:t>
            </a:r>
            <a:r>
              <a:rPr lang="cs-CZ" altLang="en-US" sz="2400" b="1" dirty="0">
                <a:sym typeface="Symbol" panose="05050102010706020507" pitchFamily="18" charset="2"/>
              </a:rPr>
              <a:t>renální selhání)</a:t>
            </a: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en-US" sz="800" b="1" dirty="0">
              <a:sym typeface="Symbol" panose="05050102010706020507" pitchFamily="18" charset="2"/>
            </a:endParaRP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66"/>
                </a:solidFill>
                <a:sym typeface="Symbol" panose="05050102010706020507" pitchFamily="18" charset="2"/>
              </a:rPr>
              <a:t> bronchy</a:t>
            </a:r>
            <a:r>
              <a:rPr lang="cs-CZ" altLang="en-US" sz="2400" dirty="0" smtClean="0">
                <a:solidFill>
                  <a:srgbClr val="27831D"/>
                </a:solidFill>
                <a:sym typeface="Symbol" panose="05050102010706020507" pitchFamily="18" charset="2"/>
              </a:rPr>
              <a:t> </a:t>
            </a:r>
            <a:r>
              <a:rPr lang="cs-CZ" altLang="en-US" sz="2400" dirty="0">
                <a:sym typeface="Symbol" panose="05050102010706020507" pitchFamily="18" charset="2"/>
              </a:rPr>
              <a:t>-  produkce LT vyvolá u predisponovaných jedinců </a:t>
            </a:r>
            <a:r>
              <a:rPr lang="cs-CZ" altLang="en-US" sz="2400" dirty="0" err="1">
                <a:sym typeface="Symbol" panose="05050102010706020507" pitchFamily="18" charset="2"/>
              </a:rPr>
              <a:t>bronchokonstrikci</a:t>
            </a:r>
            <a:r>
              <a:rPr lang="cs-CZ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→</a:t>
            </a:r>
            <a:r>
              <a:rPr lang="cs-CZ" altLang="en-US" sz="2400" dirty="0">
                <a:sym typeface="Symbol" panose="05050102010706020507" pitchFamily="18" charset="2"/>
              </a:rPr>
              <a:t> </a:t>
            </a:r>
            <a:r>
              <a:rPr lang="cs-CZ" altLang="en-US" sz="2400" b="1" dirty="0">
                <a:sym typeface="Symbol" panose="05050102010706020507" pitchFamily="18" charset="2"/>
              </a:rPr>
              <a:t>astmatický záchvat</a:t>
            </a: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altLang="en-US" sz="800" b="1" dirty="0">
              <a:sym typeface="Symbol" panose="05050102010706020507" pitchFamily="18" charset="2"/>
            </a:endParaRPr>
          </a:p>
          <a:p>
            <a:pPr marL="28575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 smtClean="0">
                <a:solidFill>
                  <a:srgbClr val="FF0066"/>
                </a:solidFill>
                <a:sym typeface="Symbol" panose="05050102010706020507" pitchFamily="18" charset="2"/>
              </a:rPr>
              <a:t> děloha</a:t>
            </a:r>
            <a:r>
              <a:rPr lang="cs-CZ" altLang="en-US" sz="2400" dirty="0" smtClean="0">
                <a:sym typeface="Symbol" panose="05050102010706020507" pitchFamily="18" charset="2"/>
              </a:rPr>
              <a:t> </a:t>
            </a:r>
            <a:r>
              <a:rPr lang="cs-CZ" altLang="en-US" sz="2400" dirty="0">
                <a:sym typeface="Symbol" panose="05050102010706020507" pitchFamily="18" charset="2"/>
              </a:rPr>
              <a:t>-  PGE/F: inhibice </a:t>
            </a:r>
            <a:r>
              <a:rPr lang="cs-CZ" altLang="en-US" sz="2400" dirty="0" err="1">
                <a:sym typeface="Symbol" panose="05050102010706020507" pitchFamily="18" charset="2"/>
              </a:rPr>
              <a:t>uterokontrakce</a:t>
            </a:r>
            <a:r>
              <a:rPr lang="cs-CZ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→</a:t>
            </a:r>
            <a:r>
              <a:rPr lang="cs-CZ" altLang="en-US" sz="2400" dirty="0">
                <a:sym typeface="Symbol" panose="05050102010706020507" pitchFamily="18" charset="2"/>
              </a:rPr>
              <a:t> </a:t>
            </a:r>
            <a:r>
              <a:rPr lang="cs-CZ" altLang="en-US" sz="2400" b="1" dirty="0">
                <a:sym typeface="Symbol" panose="05050102010706020507" pitchFamily="18" charset="2"/>
              </a:rPr>
              <a:t>prodloužení a komplikace porodu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3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30225" y="366715"/>
            <a:ext cx="8229600" cy="865187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ASA = acetylsalicylová kyselina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52509" y="1052514"/>
            <a:ext cx="9665197" cy="5545137"/>
          </a:xfrm>
        </p:spPr>
        <p:txBody>
          <a:bodyPr/>
          <a:lstStyle/>
          <a:p>
            <a:r>
              <a:rPr lang="cs-CZ" altLang="en-US" sz="2600" dirty="0" err="1"/>
              <a:t>Neselektviní</a:t>
            </a:r>
            <a:r>
              <a:rPr lang="cs-CZ" altLang="en-US" sz="2600" dirty="0"/>
              <a:t>, </a:t>
            </a:r>
            <a:r>
              <a:rPr lang="cs-CZ" altLang="en-US" sz="2600" b="1" dirty="0"/>
              <a:t>ireverzibilní</a:t>
            </a:r>
            <a:r>
              <a:rPr lang="cs-CZ" altLang="en-US" sz="2600" dirty="0"/>
              <a:t> inhibitor COX</a:t>
            </a:r>
          </a:p>
          <a:p>
            <a:r>
              <a:rPr lang="cs-CZ" altLang="en-US" sz="2600" dirty="0"/>
              <a:t>V těle metabolizována ASA→ SA + </a:t>
            </a:r>
            <a:r>
              <a:rPr lang="cs-CZ" altLang="en-US" sz="2600" dirty="0" err="1"/>
              <a:t>kys</a:t>
            </a:r>
            <a:r>
              <a:rPr lang="cs-CZ" altLang="en-US" sz="2600" dirty="0"/>
              <a:t>. octovou</a:t>
            </a:r>
          </a:p>
          <a:p>
            <a:r>
              <a:rPr lang="cs-CZ" altLang="en-US" sz="2600" b="1" dirty="0"/>
              <a:t>Úč.:</a:t>
            </a:r>
            <a:r>
              <a:rPr lang="cs-CZ" altLang="en-US" sz="2600" dirty="0"/>
              <a:t>	</a:t>
            </a:r>
            <a:r>
              <a:rPr lang="cs-CZ" altLang="en-US" sz="2600" dirty="0" smtClean="0"/>
              <a:t>          antipyretický </a:t>
            </a:r>
            <a:r>
              <a:rPr lang="cs-CZ" altLang="en-US" sz="2600" dirty="0"/>
              <a:t>500 mg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dirty="0"/>
              <a:t>		analgetický 500 mg (4-6 hod.)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dirty="0"/>
              <a:t>		antiflogistický nad 1000 mg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dirty="0"/>
              <a:t>		</a:t>
            </a:r>
            <a:r>
              <a:rPr lang="cs-CZ" altLang="en-US" sz="2600" dirty="0" err="1"/>
              <a:t>antiagregační</a:t>
            </a:r>
            <a:r>
              <a:rPr lang="cs-CZ" altLang="en-US" sz="2600" dirty="0"/>
              <a:t> 30 – 100 mg</a:t>
            </a:r>
          </a:p>
          <a:p>
            <a:r>
              <a:rPr lang="cs-CZ" altLang="en-US" sz="2600" b="1" dirty="0"/>
              <a:t>NÚ</a:t>
            </a:r>
            <a:r>
              <a:rPr lang="cs-CZ" altLang="en-US" sz="2600" dirty="0"/>
              <a:t>: GIT obtíže, salicylismus (chronické podávání), 	bronchospazmus </a:t>
            </a:r>
            <a:r>
              <a:rPr lang="cs-CZ" altLang="en-US" sz="2600" b="1" dirty="0">
                <a:solidFill>
                  <a:srgbClr val="FF0066"/>
                </a:solidFill>
              </a:rPr>
              <a:t>„aspirinové astma“</a:t>
            </a:r>
            <a:r>
              <a:rPr lang="cs-CZ" altLang="en-US" sz="2600" b="1" dirty="0"/>
              <a:t>, </a:t>
            </a:r>
            <a:r>
              <a:rPr lang="cs-CZ" altLang="en-US" sz="2600" dirty="0"/>
              <a:t>hepatitida, 	nefropatie</a:t>
            </a:r>
          </a:p>
          <a:p>
            <a:r>
              <a:rPr lang="cs-CZ" altLang="en-US" sz="2600" b="1" dirty="0"/>
              <a:t>KI: </a:t>
            </a:r>
            <a:r>
              <a:rPr lang="cs-CZ" altLang="en-US" sz="2600" dirty="0"/>
              <a:t>3. trimestr, alergie, vředy, děti do 12 let </a:t>
            </a:r>
            <a:r>
              <a:rPr lang="cs-CZ" altLang="en-US" sz="2600" b="1" dirty="0">
                <a:solidFill>
                  <a:srgbClr val="FF0066"/>
                </a:solidFill>
              </a:rPr>
              <a:t>„</a:t>
            </a:r>
            <a:r>
              <a:rPr lang="cs-CZ" altLang="en-US" sz="2600" b="1" dirty="0" err="1">
                <a:solidFill>
                  <a:srgbClr val="FF0066"/>
                </a:solidFill>
              </a:rPr>
              <a:t>Reyův</a:t>
            </a:r>
            <a:r>
              <a:rPr lang="cs-CZ" altLang="en-US" sz="2600" b="1" dirty="0">
                <a:solidFill>
                  <a:srgbClr val="FF0066"/>
                </a:solidFill>
              </a:rPr>
              <a:t> syndrom“</a:t>
            </a:r>
          </a:p>
        </p:txBody>
      </p:sp>
      <p:pic>
        <p:nvPicPr>
          <p:cNvPr id="25604" name="Picture 6" descr="aspir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22" y="188913"/>
            <a:ext cx="273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 descr="000033_04_0038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734051"/>
            <a:ext cx="2665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9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561833" y="409575"/>
            <a:ext cx="8229600" cy="1143001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Deriváty </a:t>
            </a:r>
            <a:r>
              <a:rPr lang="cs-CZ" altLang="en-US" dirty="0" err="1">
                <a:solidFill>
                  <a:srgbClr val="0000DC"/>
                </a:solidFill>
              </a:rPr>
              <a:t>kys</a:t>
            </a:r>
            <a:r>
              <a:rPr lang="cs-CZ" altLang="en-US" dirty="0">
                <a:solidFill>
                  <a:srgbClr val="0000DC"/>
                </a:solidFill>
              </a:rPr>
              <a:t>. propionové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529758" y="1482773"/>
            <a:ext cx="8507412" cy="5688013"/>
          </a:xfrm>
        </p:spPr>
        <p:txBody>
          <a:bodyPr/>
          <a:lstStyle/>
          <a:p>
            <a:r>
              <a:rPr lang="cs-CZ" altLang="en-US" sz="2600" dirty="0">
                <a:solidFill>
                  <a:srgbClr val="0000DC"/>
                </a:solidFill>
              </a:rPr>
              <a:t>ibuprofen</a:t>
            </a:r>
          </a:p>
          <a:p>
            <a:pPr lvl="1">
              <a:lnSpc>
                <a:spcPct val="100000"/>
              </a:lnSpc>
            </a:pPr>
            <a:r>
              <a:rPr lang="cs-CZ" altLang="en-US" sz="2600" dirty="0"/>
              <a:t>dobrá snášenlivost → vhodný pro děti</a:t>
            </a:r>
          </a:p>
          <a:p>
            <a:pPr lvl="1">
              <a:lnSpc>
                <a:spcPct val="100000"/>
              </a:lnSpc>
            </a:pPr>
            <a:r>
              <a:rPr lang="cs-CZ" altLang="en-US" sz="2600" dirty="0"/>
              <a:t>dobrý analgetický a antiflogistický úč.</a:t>
            </a:r>
          </a:p>
          <a:p>
            <a:pPr lvl="1">
              <a:lnSpc>
                <a:spcPct val="100000"/>
              </a:lnSpc>
            </a:pPr>
            <a:r>
              <a:rPr lang="cs-CZ" altLang="en-US" sz="2600" dirty="0"/>
              <a:t>Dávka:	</a:t>
            </a:r>
            <a:r>
              <a:rPr lang="cs-CZ" altLang="en-US" sz="2600" dirty="0">
                <a:solidFill>
                  <a:srgbClr val="000000"/>
                </a:solidFill>
              </a:rPr>
              <a:t>200-400 mg analgetikum, </a:t>
            </a:r>
            <a:r>
              <a:rPr lang="cs-CZ" altLang="en-US" sz="2600" dirty="0" err="1">
                <a:solidFill>
                  <a:srgbClr val="000000"/>
                </a:solidFill>
              </a:rPr>
              <a:t>antipyr</a:t>
            </a:r>
            <a:r>
              <a:rPr lang="cs-CZ" altLang="en-US" sz="2600" dirty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altLang="en-US" sz="2600" dirty="0">
                <a:solidFill>
                  <a:srgbClr val="000000"/>
                </a:solidFill>
              </a:rPr>
              <a:t>			1400-1600 mg antiflogistikum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altLang="en-US" sz="2600" dirty="0">
                <a:solidFill>
                  <a:srgbClr val="000000"/>
                </a:solidFill>
              </a:rPr>
              <a:t>			max. 2400 mg/den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altLang="en-US" sz="800" dirty="0">
              <a:solidFill>
                <a:srgbClr val="000000"/>
              </a:solidFill>
            </a:endParaRPr>
          </a:p>
          <a:p>
            <a:r>
              <a:rPr lang="cs-CZ" altLang="en-US" sz="2600" dirty="0" err="1">
                <a:solidFill>
                  <a:srgbClr val="0000DC"/>
                </a:solidFill>
              </a:rPr>
              <a:t>ketoprofen</a:t>
            </a:r>
            <a:r>
              <a:rPr lang="cs-CZ" altLang="en-US" sz="2600" dirty="0">
                <a:solidFill>
                  <a:srgbClr val="0000DC"/>
                </a:solidFill>
              </a:rPr>
              <a:t> </a:t>
            </a:r>
            <a:r>
              <a:rPr lang="cs-CZ" altLang="en-US" sz="2600" dirty="0"/>
              <a:t>– </a:t>
            </a:r>
            <a:r>
              <a:rPr lang="cs-CZ" altLang="en-US" sz="2600" dirty="0">
                <a:solidFill>
                  <a:schemeClr val="accent2"/>
                </a:solidFill>
              </a:rPr>
              <a:t> </a:t>
            </a:r>
            <a:r>
              <a:rPr lang="cs-CZ" altLang="en-US" sz="2600" dirty="0"/>
              <a:t>lokální přípravky, pozor </a:t>
            </a:r>
            <a:r>
              <a:rPr lang="cs-CZ" altLang="en-US" sz="2600" dirty="0" err="1"/>
              <a:t>fototoxicita</a:t>
            </a:r>
            <a:endParaRPr lang="cs-CZ" altLang="en-US" sz="2600" dirty="0"/>
          </a:p>
          <a:p>
            <a:r>
              <a:rPr lang="cs-CZ" altLang="en-US" sz="2600" dirty="0" err="1">
                <a:solidFill>
                  <a:srgbClr val="FF0066"/>
                </a:solidFill>
              </a:rPr>
              <a:t>dexkeroprofen</a:t>
            </a:r>
            <a:r>
              <a:rPr lang="cs-CZ" altLang="en-US" sz="2600" dirty="0">
                <a:solidFill>
                  <a:srgbClr val="FF0066"/>
                </a:solidFill>
              </a:rPr>
              <a:t> – </a:t>
            </a:r>
            <a:r>
              <a:rPr lang="en-GB" altLang="en-US" sz="2600" dirty="0"/>
              <a:t>u </a:t>
            </a:r>
            <a:r>
              <a:rPr lang="en-GB" altLang="en-US" sz="2600" dirty="0" err="1"/>
              <a:t>bolestí</a:t>
            </a:r>
            <a:r>
              <a:rPr lang="en-GB" altLang="en-US" sz="2600" dirty="0"/>
              <a:t> </a:t>
            </a:r>
            <a:r>
              <a:rPr lang="en-GB" altLang="en-US" sz="2600" dirty="0" err="1"/>
              <a:t>mírné</a:t>
            </a:r>
            <a:r>
              <a:rPr lang="en-GB" altLang="en-US" sz="2600" dirty="0"/>
              <a:t> a </a:t>
            </a:r>
            <a:r>
              <a:rPr lang="en-GB" altLang="en-US" sz="2600" dirty="0" err="1"/>
              <a:t>středních</a:t>
            </a:r>
            <a:r>
              <a:rPr lang="en-GB" altLang="en-US" sz="2600" dirty="0"/>
              <a:t> </a:t>
            </a:r>
            <a:r>
              <a:rPr lang="en-GB" altLang="en-US" sz="2600" dirty="0" err="1"/>
              <a:t>intenzity</a:t>
            </a:r>
            <a:endParaRPr lang="cs-CZ" altLang="en-US" sz="2600" dirty="0">
              <a:solidFill>
                <a:srgbClr val="FF0066"/>
              </a:solidFill>
            </a:endParaRPr>
          </a:p>
          <a:p>
            <a:r>
              <a:rPr lang="cs-CZ" altLang="en-US" sz="2600" dirty="0" err="1">
                <a:solidFill>
                  <a:srgbClr val="0000DC"/>
                </a:solidFill>
              </a:rPr>
              <a:t>flurbiprofen</a:t>
            </a:r>
            <a:r>
              <a:rPr lang="cs-CZ" altLang="en-US" sz="2600" dirty="0">
                <a:solidFill>
                  <a:schemeClr val="accent2"/>
                </a:solidFill>
              </a:rPr>
              <a:t> </a:t>
            </a:r>
            <a:r>
              <a:rPr lang="cs-CZ" altLang="en-US" sz="2600" dirty="0"/>
              <a:t>– lokální přípravky (</a:t>
            </a:r>
            <a:r>
              <a:rPr lang="cs-CZ" altLang="en-US" sz="2600" dirty="0" err="1"/>
              <a:t>Strepfen</a:t>
            </a:r>
            <a:r>
              <a:rPr lang="cs-CZ" altLang="en-US" sz="2600" dirty="0"/>
              <a:t>)</a:t>
            </a:r>
          </a:p>
          <a:p>
            <a:r>
              <a:rPr lang="cs-CZ" altLang="en-US" sz="2600" dirty="0">
                <a:solidFill>
                  <a:srgbClr val="FF0066"/>
                </a:solidFill>
              </a:rPr>
              <a:t>naproxen</a:t>
            </a:r>
            <a:r>
              <a:rPr lang="cs-CZ" altLang="en-US" sz="2600" dirty="0">
                <a:solidFill>
                  <a:schemeClr val="accent2"/>
                </a:solidFill>
              </a:rPr>
              <a:t> </a:t>
            </a:r>
            <a:r>
              <a:rPr lang="cs-CZ" altLang="en-US" sz="2600" dirty="0"/>
              <a:t>–</a:t>
            </a:r>
            <a:r>
              <a:rPr lang="cs-CZ" altLang="en-US" sz="2600" dirty="0">
                <a:solidFill>
                  <a:schemeClr val="accent2"/>
                </a:solidFill>
              </a:rPr>
              <a:t> </a:t>
            </a:r>
            <a:r>
              <a:rPr lang="cs-CZ" altLang="en-US" sz="2600" dirty="0"/>
              <a:t>dlouhý biologický poločas 12 hod.</a:t>
            </a:r>
          </a:p>
          <a:p>
            <a:r>
              <a:rPr lang="cs-CZ" altLang="en-US" sz="2600" dirty="0" err="1">
                <a:solidFill>
                  <a:srgbClr val="0000DC"/>
                </a:solidFill>
              </a:rPr>
              <a:t>kys</a:t>
            </a:r>
            <a:r>
              <a:rPr lang="cs-CZ" altLang="en-US" sz="2600" dirty="0">
                <a:solidFill>
                  <a:srgbClr val="0000DC"/>
                </a:solidFill>
              </a:rPr>
              <a:t>. </a:t>
            </a:r>
            <a:r>
              <a:rPr lang="cs-CZ" altLang="en-US" sz="2600" dirty="0" err="1">
                <a:solidFill>
                  <a:srgbClr val="0000DC"/>
                </a:solidFill>
              </a:rPr>
              <a:t>tiaprofenová</a:t>
            </a:r>
            <a:r>
              <a:rPr lang="cs-CZ" altLang="en-US" sz="2600" dirty="0">
                <a:solidFill>
                  <a:srgbClr val="0000DC"/>
                </a:solidFill>
              </a:rPr>
              <a:t> </a:t>
            </a:r>
            <a:r>
              <a:rPr lang="cs-CZ" altLang="en-US" sz="2600" dirty="0"/>
              <a:t>– dobrý průnik do synoviální tekutiny</a:t>
            </a: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06" y="72232"/>
            <a:ext cx="241141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09" y="4337738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7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06648" y="445294"/>
            <a:ext cx="8229600" cy="1143001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Deriváty </a:t>
            </a:r>
            <a:r>
              <a:rPr lang="cs-CZ" altLang="en-US" dirty="0" err="1">
                <a:solidFill>
                  <a:srgbClr val="0000DC"/>
                </a:solidFill>
              </a:rPr>
              <a:t>pyrazolonu</a:t>
            </a:r>
            <a:endParaRPr lang="cs-CZ" altLang="en-US" dirty="0">
              <a:solidFill>
                <a:srgbClr val="0000DC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78879" y="1545432"/>
            <a:ext cx="8229600" cy="5184775"/>
          </a:xfrm>
        </p:spPr>
        <p:txBody>
          <a:bodyPr/>
          <a:lstStyle/>
          <a:p>
            <a:r>
              <a:rPr lang="cs-CZ" altLang="en-US" sz="2600" dirty="0"/>
              <a:t>ne chronické užívání → NÚ </a:t>
            </a:r>
          </a:p>
          <a:p>
            <a:r>
              <a:rPr lang="cs-CZ" altLang="en-US" sz="2600" dirty="0"/>
              <a:t>časté jsou jejich kombinace </a:t>
            </a:r>
          </a:p>
          <a:p>
            <a:pPr>
              <a:buFont typeface="Arial" panose="020B0604020202020204" pitchFamily="34" charset="0"/>
              <a:buNone/>
            </a:pPr>
            <a:endParaRPr lang="cs-CZ" altLang="en-US" sz="2600" dirty="0">
              <a:solidFill>
                <a:srgbClr val="FF0066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dirty="0" err="1">
                <a:solidFill>
                  <a:srgbClr val="0000DC"/>
                </a:solidFill>
              </a:rPr>
              <a:t>propyfenazon</a:t>
            </a:r>
            <a:endParaRPr lang="cs-CZ" altLang="en-US" sz="2600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altLang="en-US" sz="2600" dirty="0"/>
              <a:t>méně toxický </a:t>
            </a:r>
          </a:p>
          <a:p>
            <a:pPr lvl="1">
              <a:lnSpc>
                <a:spcPct val="100000"/>
              </a:lnSpc>
            </a:pPr>
            <a:endParaRPr lang="cs-CZ" altLang="en-US" sz="2600" dirty="0"/>
          </a:p>
          <a:p>
            <a:pPr lvl="1">
              <a:lnSpc>
                <a:spcPct val="100000"/>
              </a:lnSpc>
            </a:pPr>
            <a:r>
              <a:rPr lang="cs-CZ" altLang="en-US" sz="2600" dirty="0" err="1" smtClean="0">
                <a:solidFill>
                  <a:srgbClr val="0000DC"/>
                </a:solidFill>
              </a:rPr>
              <a:t>metamizol</a:t>
            </a:r>
            <a:endParaRPr lang="cs-CZ" altLang="en-US" sz="2600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altLang="en-US" sz="2600" dirty="0"/>
              <a:t>častá kombinace se </a:t>
            </a:r>
            <a:r>
              <a:rPr lang="cs-CZ" altLang="en-US" sz="2600" dirty="0" err="1"/>
              <a:t>spazmolytiky</a:t>
            </a:r>
            <a:r>
              <a:rPr lang="cs-CZ" altLang="en-US" sz="2600" dirty="0"/>
              <a:t> (</a:t>
            </a:r>
            <a:r>
              <a:rPr lang="cs-CZ" altLang="en-US" sz="2600" dirty="0" err="1"/>
              <a:t>fenpiverin</a:t>
            </a:r>
            <a:r>
              <a:rPr lang="cs-CZ" altLang="en-US" sz="2600" dirty="0"/>
              <a:t>, </a:t>
            </a:r>
            <a:r>
              <a:rPr lang="cs-CZ" altLang="en-US" sz="2600" dirty="0" err="1"/>
              <a:t>pitofenon</a:t>
            </a:r>
            <a:r>
              <a:rPr lang="cs-CZ" altLang="en-US" sz="2600" dirty="0"/>
              <a:t>) např. </a:t>
            </a:r>
            <a:r>
              <a:rPr lang="cs-CZ" altLang="en-US" sz="2600" dirty="0" err="1"/>
              <a:t>Algifen</a:t>
            </a:r>
            <a:r>
              <a:rPr lang="cs-CZ" altLang="en-US" sz="2600" dirty="0"/>
              <a:t> </a:t>
            </a:r>
            <a:r>
              <a:rPr lang="cs-CZ" altLang="en-US" sz="2600" dirty="0" err="1"/>
              <a:t>Neo</a:t>
            </a:r>
            <a:r>
              <a:rPr lang="cs-CZ" altLang="en-US" sz="2600" dirty="0"/>
              <a:t>, </a:t>
            </a:r>
            <a:r>
              <a:rPr lang="cs-CZ" altLang="en-US" sz="2600" dirty="0" err="1"/>
              <a:t>Novalgin</a:t>
            </a:r>
            <a:r>
              <a:rPr lang="cs-CZ" altLang="en-US" sz="2600" dirty="0"/>
              <a:t>.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altLang="en-US" sz="2600" dirty="0"/>
          </a:p>
        </p:txBody>
      </p:sp>
      <p:pic>
        <p:nvPicPr>
          <p:cNvPr id="29700" name="Picture 6" descr="article_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76" y="3695700"/>
            <a:ext cx="237648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26a473569052ee2a93e62a0116a23c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23" y="2322102"/>
            <a:ext cx="2619098" cy="200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229226"/>
            <a:ext cx="23812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/>
          </p:cNvSpPr>
          <p:nvPr>
            <p:ph type="title"/>
          </p:nvPr>
        </p:nvSpPr>
        <p:spPr>
          <a:xfrm>
            <a:off x="487364" y="293689"/>
            <a:ext cx="8229600" cy="1143000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Deriváty </a:t>
            </a:r>
            <a:r>
              <a:rPr lang="cs-CZ" altLang="en-US" dirty="0" err="1">
                <a:solidFill>
                  <a:srgbClr val="0000DC"/>
                </a:solidFill>
              </a:rPr>
              <a:t>kys</a:t>
            </a:r>
            <a:r>
              <a:rPr lang="cs-CZ" altLang="en-US" dirty="0">
                <a:solidFill>
                  <a:srgbClr val="0000DC"/>
                </a:solidFill>
              </a:rPr>
              <a:t>. octové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20677" y="1347932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en-US" sz="2600" dirty="0" err="1">
                <a:solidFill>
                  <a:srgbClr val="0000DC"/>
                </a:solidFill>
              </a:rPr>
              <a:t>diclofenak</a:t>
            </a:r>
            <a:endParaRPr lang="cs-CZ" altLang="en-US" sz="2600" dirty="0">
              <a:solidFill>
                <a:srgbClr val="0000DC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sz="2600" dirty="0"/>
              <a:t>dobrý antiflogistický, ale slabý antipyretický úč.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2600" dirty="0"/>
              <a:t>více NÚ než ASA (nově </a:t>
            </a:r>
            <a:r>
              <a:rPr lang="cs-CZ" altLang="en-US" sz="2600" dirty="0" err="1"/>
              <a:t>kardiotoxicita</a:t>
            </a:r>
            <a:r>
              <a:rPr lang="cs-CZ" altLang="en-US" sz="2600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2600" dirty="0"/>
              <a:t>dobrý průnik do </a:t>
            </a:r>
            <a:r>
              <a:rPr lang="cs-CZ" altLang="en-US" sz="2600" dirty="0" err="1"/>
              <a:t>synovia</a:t>
            </a:r>
            <a:r>
              <a:rPr lang="cs-CZ" altLang="en-US" sz="2600" dirty="0"/>
              <a:t> → kloubní onemocnění, RA </a:t>
            </a:r>
          </a:p>
          <a:p>
            <a:pPr lvl="1">
              <a:lnSpc>
                <a:spcPct val="90000"/>
              </a:lnSpc>
              <a:defRPr/>
            </a:pPr>
            <a:endParaRPr lang="cs-CZ" altLang="en-US" sz="26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altLang="en-US" sz="2600" dirty="0" err="1">
                <a:solidFill>
                  <a:srgbClr val="0000DC"/>
                </a:solidFill>
              </a:rPr>
              <a:t>indometacin</a:t>
            </a:r>
            <a:endParaRPr lang="cs-CZ" altLang="en-US" sz="2600" dirty="0">
              <a:solidFill>
                <a:srgbClr val="0000DC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sz="2600" dirty="0"/>
              <a:t>velmi silně účinný, pouze krátkodobě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2600" b="1" dirty="0"/>
              <a:t>NÚ</a:t>
            </a:r>
            <a:r>
              <a:rPr lang="cs-CZ" altLang="en-US" sz="2600" dirty="0"/>
              <a:t>: </a:t>
            </a:r>
            <a:r>
              <a:rPr lang="cs-CZ" altLang="en-US" sz="2600" dirty="0" err="1"/>
              <a:t>gastrotoxicita</a:t>
            </a:r>
            <a:r>
              <a:rPr lang="cs-CZ" altLang="en-US" sz="2600" dirty="0"/>
              <a:t>, změny KO, bolesti hlavy, </a:t>
            </a:r>
            <a:r>
              <a:rPr lang="cs-CZ" altLang="en-US" sz="2600" dirty="0" smtClean="0"/>
              <a:t>deprese</a:t>
            </a:r>
            <a:endParaRPr lang="cs-CZ" altLang="en-US" sz="2600" dirty="0"/>
          </a:p>
          <a:p>
            <a:pPr lvl="1">
              <a:lnSpc>
                <a:spcPct val="90000"/>
              </a:lnSpc>
              <a:defRPr/>
            </a:pPr>
            <a:r>
              <a:rPr lang="cs-CZ" altLang="en-US" sz="2600" b="1" dirty="0"/>
              <a:t>KI: </a:t>
            </a:r>
            <a:r>
              <a:rPr lang="cs-CZ" altLang="en-US" sz="2600" dirty="0"/>
              <a:t>děti (nevhodný i u seniorů)</a:t>
            </a:r>
          </a:p>
          <a:p>
            <a:pPr>
              <a:lnSpc>
                <a:spcPct val="90000"/>
              </a:lnSpc>
              <a:defRPr/>
            </a:pPr>
            <a:endParaRPr lang="cs-CZ" altLang="en-US" sz="2600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en-US" sz="2600" dirty="0" err="1">
                <a:solidFill>
                  <a:srgbClr val="FF0066"/>
                </a:solidFill>
              </a:rPr>
              <a:t>aceklofenak</a:t>
            </a:r>
            <a:endParaRPr lang="cs-CZ" altLang="en-US" sz="2600" dirty="0">
              <a:solidFill>
                <a:srgbClr val="FF0066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en-US" sz="2600" dirty="0"/>
              <a:t>terapii chronických degenerativních a zánětlivých kloubních onemocnění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cs-CZ" altLang="en-US" sz="2400" dirty="0"/>
          </a:p>
        </p:txBody>
      </p:sp>
      <p:pic>
        <p:nvPicPr>
          <p:cNvPr id="31749" name="Picture 6" descr="13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4" y="2710598"/>
            <a:ext cx="23034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1" y="293689"/>
            <a:ext cx="17319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4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altLang="en-US" dirty="0" err="1">
                <a:solidFill>
                  <a:srgbClr val="0000DC"/>
                </a:solidFill>
              </a:rPr>
              <a:t>Oxikamy</a:t>
            </a:r>
            <a:endParaRPr lang="cs-CZ" altLang="en-US" dirty="0">
              <a:solidFill>
                <a:srgbClr val="0000DC"/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520889" y="1456283"/>
            <a:ext cx="8229600" cy="4929188"/>
          </a:xfrm>
        </p:spPr>
        <p:txBody>
          <a:bodyPr/>
          <a:lstStyle/>
          <a:p>
            <a:pPr>
              <a:defRPr/>
            </a:pPr>
            <a:r>
              <a:rPr lang="cs-CZ" altLang="en-US" sz="2600" dirty="0"/>
              <a:t>dlouhé biologické poločasy </a:t>
            </a:r>
          </a:p>
          <a:p>
            <a:pPr>
              <a:defRPr/>
            </a:pPr>
            <a:r>
              <a:rPr lang="cs-CZ" altLang="en-US" sz="2600" dirty="0"/>
              <a:t>nedoporučují se u pacientů </a:t>
            </a:r>
            <a:r>
              <a:rPr lang="en-US" altLang="en-US" sz="2600" dirty="0"/>
              <a:t>&gt;</a:t>
            </a:r>
            <a:r>
              <a:rPr lang="cs-CZ" altLang="en-US" sz="2600" dirty="0"/>
              <a:t> 65 let</a:t>
            </a:r>
          </a:p>
          <a:p>
            <a:pPr>
              <a:defRPr/>
            </a:pPr>
            <a:r>
              <a:rPr lang="cs-CZ" altLang="en-US" sz="2600" b="1" dirty="0" smtClean="0"/>
              <a:t>selektivnější </a:t>
            </a:r>
            <a:r>
              <a:rPr lang="cs-CZ" altLang="en-US" sz="2600" b="1" dirty="0"/>
              <a:t>ke COX 2</a:t>
            </a:r>
            <a:r>
              <a:rPr lang="cs-CZ" altLang="en-US" sz="2600" dirty="0"/>
              <a:t>, méně NÚ hlavně na GIT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cs-CZ" altLang="en-US" sz="26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en-US" sz="2600" dirty="0" err="1">
                <a:solidFill>
                  <a:srgbClr val="0000DC"/>
                </a:solidFill>
              </a:rPr>
              <a:t>piroxikam</a:t>
            </a:r>
            <a:endParaRPr lang="cs-CZ" altLang="en-US" sz="2600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cs-CZ" altLang="en-US" sz="2600" dirty="0"/>
              <a:t>poločas 50 – 60 hod. (nebezpečí hromadění v </a:t>
            </a:r>
            <a:r>
              <a:rPr lang="cs-CZ" altLang="en-US" sz="2600" dirty="0" err="1"/>
              <a:t>org</a:t>
            </a:r>
            <a:r>
              <a:rPr lang="cs-CZ" altLang="en-US" sz="2600" dirty="0"/>
              <a:t>.)</a:t>
            </a:r>
          </a:p>
          <a:p>
            <a:pPr lvl="1">
              <a:lnSpc>
                <a:spcPct val="100000"/>
              </a:lnSpc>
              <a:defRPr/>
            </a:pPr>
            <a:endParaRPr lang="cs-CZ" altLang="en-US" sz="8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en-US" sz="2600" dirty="0" err="1">
                <a:solidFill>
                  <a:srgbClr val="FF0066"/>
                </a:solidFill>
              </a:rPr>
              <a:t>lornoxikam</a:t>
            </a:r>
            <a:endParaRPr lang="cs-CZ" altLang="en-US" sz="2600" dirty="0">
              <a:solidFill>
                <a:srgbClr val="FF0066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cs-CZ" altLang="en-US" sz="26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en-US" sz="2600" dirty="0" err="1">
                <a:solidFill>
                  <a:srgbClr val="0000DC"/>
                </a:solidFill>
              </a:rPr>
              <a:t>meloxikam</a:t>
            </a:r>
            <a:endParaRPr lang="cs-CZ" altLang="en-US" sz="2600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cs-CZ" altLang="en-US" sz="2600" dirty="0" smtClean="0"/>
              <a:t>dobrý </a:t>
            </a:r>
            <a:r>
              <a:rPr lang="cs-CZ" altLang="en-US" sz="2600" dirty="0"/>
              <a:t>průnik do </a:t>
            </a:r>
            <a:r>
              <a:rPr lang="cs-CZ" altLang="en-US" sz="2600" dirty="0" err="1"/>
              <a:t>synovia</a:t>
            </a:r>
            <a:r>
              <a:rPr lang="cs-CZ" altLang="en-US" sz="2600" dirty="0"/>
              <a:t> → degenerativní onemocnění</a:t>
            </a:r>
          </a:p>
          <a:p>
            <a:pPr>
              <a:defRPr/>
            </a:pPr>
            <a:endParaRPr lang="cs-CZ" altLang="en-US" sz="3000" dirty="0"/>
          </a:p>
          <a:p>
            <a:pPr lvl="1">
              <a:defRPr/>
            </a:pPr>
            <a:endParaRPr lang="cs-CZ" altLang="en-US" dirty="0" smtClean="0"/>
          </a:p>
          <a:p>
            <a:pPr lvl="1">
              <a:defRPr/>
            </a:pPr>
            <a:endParaRPr lang="cs-CZ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9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Selektivní inhibitory COX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89815"/>
            <a:ext cx="8569325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600" dirty="0" smtClean="0">
                <a:solidFill>
                  <a:srgbClr val="000000"/>
                </a:solidFill>
              </a:rPr>
              <a:t> COX1&lt;COX2  </a:t>
            </a:r>
            <a:r>
              <a:rPr lang="cs-CZ" sz="2600" dirty="0">
                <a:solidFill>
                  <a:srgbClr val="000000"/>
                </a:solidFill>
              </a:rPr>
              <a:t>→ méně NÚ </a:t>
            </a:r>
          </a:p>
          <a:p>
            <a:pPr>
              <a:defRPr/>
            </a:pPr>
            <a:endParaRPr lang="cs-CZ" sz="2600" dirty="0" smtClean="0">
              <a:solidFill>
                <a:srgbClr val="0000DC"/>
              </a:solidFill>
            </a:endParaRPr>
          </a:p>
          <a:p>
            <a:pPr>
              <a:defRPr/>
            </a:pPr>
            <a:r>
              <a:rPr lang="cs-CZ" sz="2600" b="1" dirty="0" err="1" smtClean="0">
                <a:solidFill>
                  <a:srgbClr val="0000DC"/>
                </a:solidFill>
              </a:rPr>
              <a:t>nimesulid</a:t>
            </a:r>
            <a:endParaRPr lang="cs-CZ" sz="2600" b="1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cs-CZ" sz="2600" dirty="0" smtClean="0"/>
              <a:t> dobrý </a:t>
            </a:r>
            <a:r>
              <a:rPr lang="cs-CZ" sz="2600" dirty="0"/>
              <a:t>úč. v zánětlivé tkáni, antioxidant, </a:t>
            </a: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cs-CZ" sz="2600" dirty="0" smtClean="0">
                <a:solidFill>
                  <a:srgbClr val="000000"/>
                </a:solidFill>
              </a:rPr>
              <a:t> inhibice </a:t>
            </a:r>
            <a:r>
              <a:rPr lang="cs-CZ" sz="2600" dirty="0" err="1">
                <a:solidFill>
                  <a:srgbClr val="000000"/>
                </a:solidFill>
              </a:rPr>
              <a:t>kolagenas</a:t>
            </a:r>
            <a:r>
              <a:rPr lang="cs-CZ" sz="2600" dirty="0">
                <a:solidFill>
                  <a:srgbClr val="000000"/>
                </a:solidFill>
              </a:rPr>
              <a:t> a </a:t>
            </a:r>
            <a:r>
              <a:rPr lang="cs-CZ" sz="2600" dirty="0" err="1">
                <a:solidFill>
                  <a:srgbClr val="000000"/>
                </a:solidFill>
              </a:rPr>
              <a:t>elastas</a:t>
            </a:r>
            <a:r>
              <a:rPr lang="cs-CZ" sz="2600" dirty="0">
                <a:solidFill>
                  <a:srgbClr val="000000"/>
                </a:solidFill>
              </a:rPr>
              <a:t> degradujících chrupavku</a:t>
            </a:r>
            <a:endParaRPr lang="cs-CZ" sz="2600" dirty="0"/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cs-CZ" sz="2600" dirty="0" smtClean="0">
                <a:solidFill>
                  <a:srgbClr val="000000"/>
                </a:solidFill>
              </a:rPr>
              <a:t> pouze </a:t>
            </a:r>
            <a:r>
              <a:rPr lang="cs-CZ" sz="2600" dirty="0">
                <a:solidFill>
                  <a:srgbClr val="000000"/>
                </a:solidFill>
              </a:rPr>
              <a:t>krátkodobě, </a:t>
            </a:r>
            <a:r>
              <a:rPr lang="cs-CZ" sz="2600" dirty="0" err="1">
                <a:solidFill>
                  <a:srgbClr val="000000"/>
                </a:solidFill>
              </a:rPr>
              <a:t>max</a:t>
            </a:r>
            <a:r>
              <a:rPr lang="cs-CZ" sz="2600" dirty="0">
                <a:solidFill>
                  <a:srgbClr val="000000"/>
                </a:solidFill>
              </a:rPr>
              <a:t> 14 dní → </a:t>
            </a:r>
            <a:r>
              <a:rPr lang="cs-CZ" sz="2600" b="1" dirty="0" err="1">
                <a:solidFill>
                  <a:srgbClr val="000000"/>
                </a:solidFill>
              </a:rPr>
              <a:t>hepatotoxicita</a:t>
            </a:r>
            <a:endParaRPr lang="cs-CZ" sz="26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cs-CZ" sz="2600" dirty="0" smtClean="0">
                <a:solidFill>
                  <a:srgbClr val="000000"/>
                </a:solidFill>
              </a:rPr>
              <a:t> max</a:t>
            </a:r>
            <a:r>
              <a:rPr lang="cs-CZ" sz="2600" dirty="0">
                <a:solidFill>
                  <a:srgbClr val="000000"/>
                </a:solidFill>
              </a:rPr>
              <a:t>. 200mg / den</a:t>
            </a:r>
            <a:endParaRPr lang="cs-CZ" sz="2600" dirty="0">
              <a:solidFill>
                <a:srgbClr val="C0504D"/>
              </a:solidFill>
            </a:endParaRPr>
          </a:p>
          <a:p>
            <a:pPr>
              <a:defRPr/>
            </a:pPr>
            <a:endParaRPr lang="cs-CZ" dirty="0" smtClean="0">
              <a:solidFill>
                <a:srgbClr val="C0504D"/>
              </a:solidFill>
            </a:endParaRPr>
          </a:p>
          <a:p>
            <a:pPr>
              <a:defRPr/>
            </a:pPr>
            <a:endParaRPr lang="cs-CZ" dirty="0">
              <a:solidFill>
                <a:srgbClr val="C0504D"/>
              </a:solidFill>
            </a:endParaRPr>
          </a:p>
          <a:p>
            <a:pPr marL="457200" lvl="1">
              <a:defRPr/>
            </a:pPr>
            <a:endParaRPr lang="cs-CZ" dirty="0" smtClean="0">
              <a:solidFill>
                <a:srgbClr val="000000"/>
              </a:solidFill>
            </a:endParaRPr>
          </a:p>
        </p:txBody>
      </p:sp>
      <p:pic>
        <p:nvPicPr>
          <p:cNvPr id="3584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20" y="3756215"/>
            <a:ext cx="2881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1138239"/>
            <a:ext cx="24923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1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09433" y="439739"/>
            <a:ext cx="9458942" cy="850900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Specifické inhibitory COX 2 = </a:t>
            </a:r>
            <a:r>
              <a:rPr lang="cs-CZ" altLang="en-US" dirty="0" err="1">
                <a:solidFill>
                  <a:srgbClr val="0000DC"/>
                </a:solidFill>
              </a:rPr>
              <a:t>koxiby</a:t>
            </a:r>
            <a:endParaRPr lang="cs-CZ" altLang="en-US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366" y="1290639"/>
            <a:ext cx="11498595" cy="58769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600" dirty="0" smtClean="0">
                <a:solidFill>
                  <a:srgbClr val="000000"/>
                </a:solidFill>
              </a:rPr>
              <a:t> COX1</a:t>
            </a:r>
            <a:r>
              <a:rPr lang="cs-CZ" sz="2600" dirty="0">
                <a:solidFill>
                  <a:srgbClr val="000000"/>
                </a:solidFill>
              </a:rPr>
              <a:t>&lt;&lt;COX2, minimum NÚ GIT</a:t>
            </a:r>
          </a:p>
          <a:p>
            <a:pPr>
              <a:buFont typeface="Arial" charset="0"/>
              <a:buChar char="•"/>
              <a:defRPr/>
            </a:pPr>
            <a:r>
              <a:rPr lang="cs-CZ" sz="2600" b="1" dirty="0" smtClean="0"/>
              <a:t> závažné </a:t>
            </a:r>
            <a:r>
              <a:rPr lang="cs-CZ" sz="2600" b="1" dirty="0"/>
              <a:t>NÚ </a:t>
            </a:r>
            <a:r>
              <a:rPr lang="cs-CZ" sz="2600" dirty="0"/>
              <a:t>→ vzestup </a:t>
            </a:r>
            <a:r>
              <a:rPr lang="cs-CZ" sz="2600" b="1" dirty="0"/>
              <a:t>tromboembolických</a:t>
            </a:r>
            <a:r>
              <a:rPr lang="cs-CZ" sz="2600" dirty="0"/>
              <a:t> KV a CV příhod </a:t>
            </a:r>
          </a:p>
          <a:p>
            <a:pPr>
              <a:buFont typeface="Arial" charset="0"/>
              <a:buChar char="•"/>
              <a:defRPr/>
            </a:pPr>
            <a:r>
              <a:rPr lang="cs-CZ" sz="2600" dirty="0" smtClean="0"/>
              <a:t> některé </a:t>
            </a:r>
            <a:r>
              <a:rPr lang="cs-CZ" sz="2600" dirty="0"/>
              <a:t>léky </a:t>
            </a:r>
            <a:r>
              <a:rPr lang="cs-CZ" sz="2600" b="1" dirty="0"/>
              <a:t>staženy</a:t>
            </a:r>
            <a:r>
              <a:rPr lang="cs-CZ" sz="2600" dirty="0"/>
              <a:t> (</a:t>
            </a:r>
            <a:r>
              <a:rPr lang="cs-CZ" sz="2600" dirty="0" err="1"/>
              <a:t>rofecoxib</a:t>
            </a:r>
            <a:r>
              <a:rPr lang="cs-CZ" sz="2600" dirty="0"/>
              <a:t>, </a:t>
            </a:r>
            <a:r>
              <a:rPr lang="cs-CZ" sz="2600" dirty="0" err="1"/>
              <a:t>valdecoxib</a:t>
            </a:r>
            <a:r>
              <a:rPr lang="cs-CZ" sz="2600" dirty="0"/>
              <a:t> → kromě KV </a:t>
            </a:r>
            <a:r>
              <a:rPr lang="cs-CZ" sz="2600" dirty="0" smtClean="0"/>
              <a:t>komplikací </a:t>
            </a:r>
            <a:r>
              <a:rPr lang="cs-CZ" sz="2600" dirty="0"/>
              <a:t>i </a:t>
            </a:r>
            <a:r>
              <a:rPr lang="cs-CZ" sz="2600" dirty="0" smtClean="0"/>
              <a:t>kožní)</a:t>
            </a:r>
            <a:endParaRPr lang="cs-CZ" sz="2600" dirty="0"/>
          </a:p>
          <a:p>
            <a:pPr>
              <a:buFont typeface="Arial" charset="0"/>
              <a:buChar char="•"/>
              <a:defRPr/>
            </a:pPr>
            <a:r>
              <a:rPr lang="cs-CZ" sz="2600" dirty="0" smtClean="0">
                <a:solidFill>
                  <a:srgbClr val="000000"/>
                </a:solidFill>
              </a:rPr>
              <a:t> preskripční </a:t>
            </a:r>
            <a:r>
              <a:rPr lang="cs-CZ" sz="2600" dirty="0">
                <a:solidFill>
                  <a:srgbClr val="000000"/>
                </a:solidFill>
              </a:rPr>
              <a:t>omezení (revmatolog, nutné zvážit pro a proti)</a:t>
            </a:r>
          </a:p>
          <a:p>
            <a:pPr>
              <a:buFont typeface="Arial" charset="0"/>
              <a:buChar char="•"/>
              <a:defRPr/>
            </a:pPr>
            <a:r>
              <a:rPr lang="cs-CZ" sz="2600" b="1" dirty="0" smtClean="0">
                <a:solidFill>
                  <a:srgbClr val="000000"/>
                </a:solidFill>
              </a:rPr>
              <a:t> KI</a:t>
            </a:r>
            <a:r>
              <a:rPr lang="cs-CZ" sz="2600" b="1" dirty="0">
                <a:solidFill>
                  <a:srgbClr val="000000"/>
                </a:solidFill>
              </a:rPr>
              <a:t>:</a:t>
            </a:r>
            <a:r>
              <a:rPr lang="cs-CZ" sz="2600" dirty="0">
                <a:solidFill>
                  <a:srgbClr val="000000"/>
                </a:solidFill>
              </a:rPr>
              <a:t> u pacientů s KVS rizikem</a:t>
            </a:r>
          </a:p>
          <a:p>
            <a:pPr>
              <a:defRPr/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sz="2600" dirty="0" err="1">
                <a:solidFill>
                  <a:srgbClr val="0000DC"/>
                </a:solidFill>
              </a:rPr>
              <a:t>celekoxib</a:t>
            </a:r>
            <a:endParaRPr lang="cs-CZ" sz="2600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cs-CZ" sz="2600" dirty="0"/>
              <a:t>u RA, osteoartrózy</a:t>
            </a:r>
          </a:p>
          <a:p>
            <a:pPr>
              <a:defRPr/>
            </a:pPr>
            <a:r>
              <a:rPr lang="cs-CZ" sz="2600" dirty="0" err="1">
                <a:solidFill>
                  <a:srgbClr val="0000DC"/>
                </a:solidFill>
              </a:rPr>
              <a:t>etorikoxib</a:t>
            </a:r>
            <a:endParaRPr lang="cs-CZ" sz="2600" dirty="0">
              <a:solidFill>
                <a:srgbClr val="0000DC"/>
              </a:solidFill>
            </a:endParaRPr>
          </a:p>
          <a:p>
            <a:pPr>
              <a:defRPr/>
            </a:pPr>
            <a:r>
              <a:rPr lang="cs-CZ" sz="2600" dirty="0" err="1">
                <a:solidFill>
                  <a:srgbClr val="0000DC"/>
                </a:solidFill>
              </a:rPr>
              <a:t>parekoxib</a:t>
            </a:r>
            <a:endParaRPr lang="cs-CZ" sz="2600" dirty="0">
              <a:solidFill>
                <a:srgbClr val="0000DC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endParaRPr lang="cs-CZ" dirty="0" smtClean="0"/>
          </a:p>
        </p:txBody>
      </p:sp>
      <p:pic>
        <p:nvPicPr>
          <p:cNvPr id="37892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508501"/>
            <a:ext cx="2406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4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6433" y="439484"/>
            <a:ext cx="8229600" cy="58788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Vznik a vedení </a:t>
            </a:r>
            <a:r>
              <a:rPr lang="cs-CZ" altLang="cs-CZ" dirty="0"/>
              <a:t>bolesti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04967" y="1284526"/>
            <a:ext cx="10000494" cy="58054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cs-CZ" sz="2600" kern="0" dirty="0" smtClean="0"/>
              <a:t> poškození tkáně </a:t>
            </a:r>
            <a:r>
              <a:rPr lang="cs-CZ" sz="2600" kern="0" dirty="0" smtClean="0">
                <a:sym typeface="Symbol" pitchFamily="18" charset="2"/>
              </a:rPr>
              <a:t>→</a:t>
            </a:r>
            <a:r>
              <a:rPr lang="cs-CZ" sz="2600" kern="0" dirty="0" smtClean="0"/>
              <a:t> </a:t>
            </a:r>
            <a:r>
              <a:rPr lang="cs-CZ" sz="2600" kern="0" dirty="0" smtClean="0">
                <a:sym typeface="Symbol" pitchFamily="18" charset="2"/>
              </a:rPr>
              <a:t>produkce mediátorů bolesti</a:t>
            </a:r>
            <a:r>
              <a:rPr lang="cs-CZ" sz="2600" kern="0" dirty="0" smtClean="0"/>
              <a:t> </a:t>
            </a:r>
            <a:r>
              <a:rPr lang="cs-CZ" sz="2600" kern="0" dirty="0" smtClean="0">
                <a:sym typeface="Symbol" pitchFamily="18" charset="2"/>
              </a:rPr>
              <a:t>→ p</a:t>
            </a:r>
            <a:r>
              <a:rPr lang="cs-CZ" sz="2600" kern="0" dirty="0" smtClean="0"/>
              <a:t>ů</a:t>
            </a:r>
            <a:r>
              <a:rPr lang="cs-CZ" sz="2600" kern="0" dirty="0" smtClean="0">
                <a:sym typeface="Symbol" pitchFamily="18" charset="2"/>
              </a:rPr>
              <a:t>sobení na nerv. zakončení (</a:t>
            </a:r>
            <a:r>
              <a:rPr lang="cs-CZ" sz="2600" b="1" kern="0" dirty="0" err="1" smtClean="0">
                <a:sym typeface="Symbol" pitchFamily="18" charset="2"/>
              </a:rPr>
              <a:t>nociceptory</a:t>
            </a:r>
            <a:r>
              <a:rPr lang="cs-CZ" sz="2600" kern="0" dirty="0" smtClean="0">
                <a:sym typeface="Symbol" pitchFamily="18" charset="2"/>
              </a:rPr>
              <a:t>) → vedení vzruchu do mozkových bun</a:t>
            </a:r>
            <a:r>
              <a:rPr lang="cs-CZ" sz="2600" kern="0" dirty="0" smtClean="0"/>
              <a:t>ě</a:t>
            </a:r>
            <a:r>
              <a:rPr lang="cs-CZ" sz="2600" kern="0" dirty="0" smtClean="0">
                <a:sym typeface="Symbol" pitchFamily="18" charset="2"/>
              </a:rPr>
              <a:t>k→</a:t>
            </a:r>
            <a:r>
              <a:rPr lang="cs-CZ" sz="2600" b="1" kern="0" dirty="0" smtClean="0">
                <a:sym typeface="Symbol" pitchFamily="18" charset="2"/>
              </a:rPr>
              <a:t> BOLEST.</a:t>
            </a:r>
            <a:endParaRPr lang="cs-CZ" sz="2600" kern="0" dirty="0" smtClean="0">
              <a:sym typeface="Symbol" pitchFamily="18" charset="2"/>
            </a:endParaRPr>
          </a:p>
          <a:p>
            <a:pPr>
              <a:defRPr/>
            </a:pPr>
            <a:endParaRPr lang="cs-CZ" sz="2000" b="1" kern="0" dirty="0" smtClean="0"/>
          </a:p>
          <a:p>
            <a:pPr>
              <a:defRPr/>
            </a:pPr>
            <a:r>
              <a:rPr lang="cs-CZ" sz="2600" b="1" kern="0" dirty="0" smtClean="0"/>
              <a:t>Mediátory bolesti: </a:t>
            </a:r>
          </a:p>
          <a:p>
            <a:pPr>
              <a:defRPr/>
            </a:pPr>
            <a:r>
              <a:rPr lang="cs-CZ" sz="2600" kern="0" dirty="0" smtClean="0"/>
              <a:t>– bradykinin, histamin, ACH, substance P, K</a:t>
            </a:r>
            <a:r>
              <a:rPr lang="cs-CZ" sz="2600" kern="0" baseline="30000" dirty="0" smtClean="0"/>
              <a:t>+ </a:t>
            </a:r>
            <a:r>
              <a:rPr lang="cs-CZ" sz="2600" kern="0" dirty="0" smtClean="0"/>
              <a:t>ionty, ↓pH</a:t>
            </a:r>
          </a:p>
          <a:p>
            <a:pPr>
              <a:defRPr/>
            </a:pPr>
            <a:r>
              <a:rPr lang="cs-CZ" sz="2600" kern="0" dirty="0" smtClean="0"/>
              <a:t>– prostaglandiny → zvyšují citlivost </a:t>
            </a:r>
            <a:r>
              <a:rPr lang="cs-CZ" sz="2600" kern="0" dirty="0" err="1" smtClean="0"/>
              <a:t>nociceptorů</a:t>
            </a:r>
            <a:endParaRPr lang="cs-CZ" sz="2600" kern="0" dirty="0" smtClean="0"/>
          </a:p>
          <a:p>
            <a:pPr>
              <a:defRPr/>
            </a:pPr>
            <a:endParaRPr lang="cs-CZ" sz="1200" kern="0" dirty="0" smtClean="0"/>
          </a:p>
          <a:p>
            <a:pPr>
              <a:defRPr/>
            </a:pPr>
            <a:r>
              <a:rPr lang="cs-CZ" sz="2600" b="1" kern="0" dirty="0" smtClean="0"/>
              <a:t>Endogenní látky tlumící bolest </a:t>
            </a:r>
            <a:r>
              <a:rPr lang="cs-CZ" sz="2400" kern="0" dirty="0" smtClean="0"/>
              <a:t>(endogenní </a:t>
            </a:r>
            <a:r>
              <a:rPr lang="cs-CZ" sz="2400" kern="0" dirty="0" err="1" smtClean="0"/>
              <a:t>opioidy</a:t>
            </a:r>
            <a:r>
              <a:rPr lang="cs-CZ" sz="2400" kern="0" dirty="0" smtClean="0"/>
              <a:t> + biogenní aminy):</a:t>
            </a:r>
          </a:p>
          <a:p>
            <a:pPr>
              <a:defRPr/>
            </a:pPr>
            <a:r>
              <a:rPr lang="cs-CZ" sz="2600" kern="0" dirty="0" smtClean="0"/>
              <a:t>– endorfiny, enkefaliny, </a:t>
            </a:r>
            <a:r>
              <a:rPr lang="cs-CZ" sz="2600" kern="0" dirty="0" err="1" smtClean="0"/>
              <a:t>dynorfiny</a:t>
            </a:r>
            <a:r>
              <a:rPr lang="cs-CZ" sz="2600" kern="0" dirty="0" smtClean="0"/>
              <a:t>, </a:t>
            </a:r>
            <a:r>
              <a:rPr lang="cs-CZ" sz="2600" kern="0" dirty="0" err="1" smtClean="0"/>
              <a:t>propiomelanokortiny</a:t>
            </a:r>
            <a:r>
              <a:rPr lang="cs-CZ" sz="2600" kern="0" dirty="0" smtClean="0"/>
              <a:t>(POMC), dopamin, 5-HT, noradrenalin</a:t>
            </a:r>
            <a:endParaRPr lang="fr-FR" sz="2600" kern="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3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1992313" y="1844676"/>
            <a:ext cx="8229600" cy="619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400" b="1" dirty="0">
                <a:solidFill>
                  <a:srgbClr val="0000DC"/>
                </a:solidFill>
              </a:rPr>
              <a:t>Analgetika – Antipyretika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9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595455" y="198438"/>
            <a:ext cx="8229600" cy="1143000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P</a:t>
            </a:r>
            <a:r>
              <a:rPr lang="cs-CZ" altLang="en-US" dirty="0" smtClean="0">
                <a:solidFill>
                  <a:srgbClr val="0000DC"/>
                </a:solidFill>
              </a:rPr>
              <a:t>aracetamol </a:t>
            </a:r>
            <a:r>
              <a:rPr lang="cs-CZ" altLang="en-US" dirty="0">
                <a:solidFill>
                  <a:srgbClr val="0000DC"/>
                </a:solidFill>
              </a:rPr>
              <a:t>(</a:t>
            </a:r>
            <a:r>
              <a:rPr lang="cs-CZ" altLang="en-US" dirty="0" err="1">
                <a:solidFill>
                  <a:srgbClr val="0000DC"/>
                </a:solidFill>
              </a:rPr>
              <a:t>acetaminofen</a:t>
            </a:r>
            <a:r>
              <a:rPr lang="cs-CZ" altLang="en-US" dirty="0">
                <a:solidFill>
                  <a:srgbClr val="0000DC"/>
                </a:solidFill>
              </a:rPr>
              <a:t>)</a:t>
            </a:r>
            <a:br>
              <a:rPr lang="cs-CZ" altLang="en-US" dirty="0">
                <a:solidFill>
                  <a:srgbClr val="0000DC"/>
                </a:solidFill>
              </a:rPr>
            </a:br>
            <a:r>
              <a:rPr lang="cs-CZ" altLang="en-US" sz="2800" dirty="0">
                <a:solidFill>
                  <a:srgbClr val="0000DC"/>
                </a:solidFill>
              </a:rPr>
              <a:t>anilinový derivát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595455" y="1575251"/>
            <a:ext cx="8229600" cy="5327650"/>
          </a:xfrm>
        </p:spPr>
        <p:txBody>
          <a:bodyPr/>
          <a:lstStyle/>
          <a:p>
            <a:r>
              <a:rPr lang="cs-CZ" altLang="en-US" sz="2600" dirty="0"/>
              <a:t>Analgetikum – antipyretikum, </a:t>
            </a:r>
            <a:r>
              <a:rPr lang="cs-CZ" altLang="en-US" sz="2600" b="1" dirty="0"/>
              <a:t>nemá</a:t>
            </a:r>
            <a:r>
              <a:rPr lang="cs-CZ" altLang="en-US" sz="2600" dirty="0"/>
              <a:t> antiflogistický úč.</a:t>
            </a:r>
          </a:p>
          <a:p>
            <a:r>
              <a:rPr lang="cs-CZ" altLang="en-US" sz="2600" b="1" dirty="0"/>
              <a:t>MÚ: </a:t>
            </a:r>
            <a:r>
              <a:rPr lang="cs-CZ" altLang="en-US" sz="2600" dirty="0"/>
              <a:t>pravděpodobně inhibicí </a:t>
            </a:r>
            <a:r>
              <a:rPr lang="cs-CZ" altLang="en-US" sz="2600" b="1" dirty="0"/>
              <a:t>COX 3</a:t>
            </a:r>
            <a:r>
              <a:rPr lang="cs-CZ" altLang="en-US" sz="2600" dirty="0"/>
              <a:t> v hypotalamu</a:t>
            </a:r>
          </a:p>
          <a:p>
            <a:r>
              <a:rPr lang="cs-CZ" altLang="en-US" sz="2600" b="1" dirty="0"/>
              <a:t>Dávka: </a:t>
            </a:r>
            <a:r>
              <a:rPr lang="cs-CZ" altLang="en-US" sz="2600" dirty="0"/>
              <a:t>10 – 15 mg/kg (časté </a:t>
            </a:r>
            <a:r>
              <a:rPr lang="cs-CZ" altLang="en-US" sz="2600" dirty="0" err="1"/>
              <a:t>poddávkování</a:t>
            </a:r>
            <a:r>
              <a:rPr lang="cs-CZ" altLang="en-US" sz="2600" dirty="0"/>
              <a:t>)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dirty="0"/>
              <a:t>	</a:t>
            </a:r>
            <a:r>
              <a:rPr lang="cs-CZ" altLang="en-US" sz="2600" dirty="0" smtClean="0"/>
              <a:t>   </a:t>
            </a:r>
            <a:r>
              <a:rPr lang="cs-CZ" altLang="en-US" sz="2600" dirty="0"/>
              <a:t>max. 4000 mg/den (8 </a:t>
            </a:r>
            <a:r>
              <a:rPr lang="cs-CZ" altLang="en-US" sz="2600" dirty="0" err="1"/>
              <a:t>tbl</a:t>
            </a:r>
            <a:r>
              <a:rPr lang="cs-CZ" altLang="en-US" sz="2600" dirty="0"/>
              <a:t>. </a:t>
            </a:r>
            <a:r>
              <a:rPr lang="cs-CZ" altLang="en-US" sz="2400" dirty="0">
                <a:solidFill>
                  <a:srgbClr val="000000"/>
                </a:solidFill>
              </a:rPr>
              <a:t>à 500 mg</a:t>
            </a:r>
            <a:r>
              <a:rPr lang="cs-CZ" altLang="en-US" sz="2600" dirty="0"/>
              <a:t>)</a:t>
            </a:r>
          </a:p>
          <a:p>
            <a:r>
              <a:rPr lang="cs-CZ" altLang="en-US" sz="2600" dirty="0"/>
              <a:t>dobře snášen (děti, senioři)</a:t>
            </a:r>
          </a:p>
          <a:p>
            <a:r>
              <a:rPr lang="cs-CZ" altLang="en-US" sz="2600" b="1" dirty="0"/>
              <a:t>NÚ: </a:t>
            </a:r>
            <a:r>
              <a:rPr lang="cs-CZ" altLang="en-US" sz="2600" dirty="0" err="1"/>
              <a:t>hepatotoxicita</a:t>
            </a:r>
            <a:r>
              <a:rPr lang="cs-CZ" altLang="en-US" sz="2600" dirty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000" dirty="0"/>
              <a:t>	(toxický metabolit N-</a:t>
            </a:r>
            <a:r>
              <a:rPr lang="cs-CZ" altLang="en-US" sz="2000" dirty="0" err="1"/>
              <a:t>acetylbenzochinonimin</a:t>
            </a:r>
            <a:r>
              <a:rPr lang="cs-CZ" altLang="en-US" sz="20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000" dirty="0"/>
              <a:t>	→ </a:t>
            </a:r>
            <a:r>
              <a:rPr lang="cs-CZ" altLang="en-US" sz="2000" dirty="0" err="1"/>
              <a:t>antidotum</a:t>
            </a:r>
            <a:r>
              <a:rPr lang="cs-CZ" altLang="en-US" sz="2000" dirty="0"/>
              <a:t> N- </a:t>
            </a:r>
            <a:r>
              <a:rPr lang="cs-CZ" altLang="en-US" sz="2000" dirty="0" err="1"/>
              <a:t>acetylcystein</a:t>
            </a:r>
            <a:r>
              <a:rPr lang="cs-CZ" altLang="en-US" sz="2000" dirty="0"/>
              <a:t> (ACC long)</a:t>
            </a:r>
          </a:p>
          <a:p>
            <a:r>
              <a:rPr lang="cs-CZ" altLang="en-US" sz="2600" dirty="0"/>
              <a:t>výhodná kombinace s kodeinem, kofeinem, </a:t>
            </a:r>
            <a:r>
              <a:rPr lang="cs-CZ" altLang="en-US" sz="2600" dirty="0" err="1"/>
              <a:t>tramadolem</a:t>
            </a:r>
            <a:r>
              <a:rPr lang="cs-CZ" altLang="en-US" sz="2600" dirty="0"/>
              <a:t>, </a:t>
            </a:r>
            <a:r>
              <a:rPr lang="cs-CZ" altLang="en-US" sz="2600" dirty="0" err="1"/>
              <a:t>propyfenazonem</a:t>
            </a:r>
            <a:r>
              <a:rPr lang="cs-CZ" altLang="en-US" sz="2600" dirty="0"/>
              <a:t> → ↓ dávek</a:t>
            </a:r>
          </a:p>
        </p:txBody>
      </p:sp>
      <p:pic>
        <p:nvPicPr>
          <p:cNvPr id="41988" name="Picture 4" descr="panadol_caps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276476"/>
            <a:ext cx="22336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paral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5516563"/>
            <a:ext cx="30241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1992313" y="1844676"/>
            <a:ext cx="8229600" cy="6191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en-US" sz="4400" b="1">
                <a:solidFill>
                  <a:srgbClr val="FF0066"/>
                </a:solidFill>
              </a:rPr>
              <a:t>ANTIREVMATIKA</a:t>
            </a:r>
            <a:endParaRPr lang="fr-FR" altLang="en-US" sz="4400" b="1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9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958975" y="0"/>
            <a:ext cx="8229600" cy="1143000"/>
          </a:xfrm>
        </p:spPr>
        <p:txBody>
          <a:bodyPr/>
          <a:lstStyle/>
          <a:p>
            <a:r>
              <a:rPr lang="cs-CZ" altLang="en-US" b="1" smtClean="0">
                <a:solidFill>
                  <a:srgbClr val="FF0066"/>
                </a:solidFill>
              </a:rPr>
              <a:t>Antirevmatika</a:t>
            </a:r>
          </a:p>
        </p:txBody>
      </p:sp>
      <p:sp>
        <p:nvSpPr>
          <p:cNvPr id="48131" name="Rectangle 7"/>
          <p:cNvSpPr>
            <a:spLocks noGrp="1"/>
          </p:cNvSpPr>
          <p:nvPr>
            <p:ph type="body" idx="4294967295"/>
          </p:nvPr>
        </p:nvSpPr>
        <p:spPr>
          <a:xfrm>
            <a:off x="1966914" y="936626"/>
            <a:ext cx="8580437" cy="4784725"/>
          </a:xfrm>
        </p:spPr>
        <p:txBody>
          <a:bodyPr/>
          <a:lstStyle/>
          <a:p>
            <a:r>
              <a:rPr lang="cs-CZ" altLang="en-US" sz="2600"/>
              <a:t>Revma postihuje pohybový aparát (klouby, kosti, šlachy).</a:t>
            </a:r>
          </a:p>
          <a:p>
            <a:r>
              <a:rPr lang="cs-CZ" altLang="en-US" sz="2600"/>
              <a:t>Nejčastější onem. RA→ systémové autoimunitní onem.</a:t>
            </a:r>
          </a:p>
          <a:p>
            <a:r>
              <a:rPr lang="cs-CZ" altLang="en-US" sz="2600"/>
              <a:t>Léčba dlouhodobá měla by být komplexní → medikamentózní i nemedikamentózní přístupy (rehabilitace, psychoterapie, lázeňská terapie).</a:t>
            </a:r>
          </a:p>
          <a:p>
            <a:endParaRPr lang="cs-CZ" altLang="en-US" sz="2600"/>
          </a:p>
          <a:p>
            <a:endParaRPr lang="cs-CZ" altLang="en-US" sz="2600"/>
          </a:p>
        </p:txBody>
      </p:sp>
      <p:pic>
        <p:nvPicPr>
          <p:cNvPr id="48132" name="Picture 8" descr="antiCPP-revmatiodni-artrit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365626"/>
            <a:ext cx="25923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0" descr="artrite-reumato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328988"/>
            <a:ext cx="48577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5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>
                <a:solidFill>
                  <a:srgbClr val="FF0066"/>
                </a:solidFill>
              </a:rPr>
              <a:t>Léčba RA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mtClean="0"/>
              <a:t>NSAIDs</a:t>
            </a:r>
          </a:p>
          <a:p>
            <a:r>
              <a:rPr lang="cs-CZ" altLang="en-US" smtClean="0"/>
              <a:t>DMARDs + biologická léčba</a:t>
            </a:r>
          </a:p>
          <a:p>
            <a:r>
              <a:rPr lang="cs-CZ" altLang="en-US" smtClean="0"/>
              <a:t>Další antirevmatika</a:t>
            </a:r>
          </a:p>
          <a:p>
            <a:pPr lvl="1"/>
            <a:r>
              <a:rPr lang="cs-CZ" altLang="en-US" smtClean="0"/>
              <a:t>glukokortikoidy</a:t>
            </a:r>
          </a:p>
          <a:p>
            <a:pPr lvl="1"/>
            <a:r>
              <a:rPr lang="en-US" altLang="en-US" smtClean="0"/>
              <a:t>cytostati</a:t>
            </a:r>
            <a:r>
              <a:rPr lang="cs-CZ" altLang="en-US" smtClean="0"/>
              <a:t>ka</a:t>
            </a:r>
            <a:r>
              <a:rPr lang="en-US" altLang="en-US" smtClean="0"/>
              <a:t> a antimetabolit</a:t>
            </a:r>
            <a:r>
              <a:rPr lang="cs-CZ" altLang="en-US" smtClean="0"/>
              <a:t>y </a:t>
            </a:r>
            <a:endParaRPr lang="en-US" altLang="en-US" smtClean="0"/>
          </a:p>
          <a:p>
            <a:pPr lvl="1"/>
            <a:r>
              <a:rPr lang="en-US" altLang="en-US" smtClean="0"/>
              <a:t>Imunosupresiv</a:t>
            </a:r>
            <a:r>
              <a:rPr lang="cs-CZ" altLang="en-US" smtClean="0"/>
              <a:t>a (cyclosporin A)</a:t>
            </a:r>
            <a:endParaRPr lang="en-US" altLang="en-US" smtClean="0"/>
          </a:p>
          <a:p>
            <a:pPr lvl="1"/>
            <a:r>
              <a:rPr lang="en-US" altLang="en-US" smtClean="0"/>
              <a:t>proteolytic</a:t>
            </a:r>
            <a:r>
              <a:rPr lang="cs-CZ" altLang="en-US" smtClean="0"/>
              <a:t>ké</a:t>
            </a:r>
            <a:r>
              <a:rPr lang="en-US" altLang="en-US" smtClean="0"/>
              <a:t> enzym</a:t>
            </a:r>
            <a:r>
              <a:rPr lang="cs-CZ" altLang="en-US" smtClean="0"/>
              <a:t>y (bromelain, papain, trypsin)</a:t>
            </a:r>
          </a:p>
          <a:p>
            <a:endParaRPr lang="cs-CZ" alt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0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0066"/>
                </a:solidFill>
              </a:rPr>
              <a:t>DMARDs</a:t>
            </a:r>
            <a:br>
              <a:rPr lang="cs-CZ" altLang="en-US">
                <a:solidFill>
                  <a:srgbClr val="FF0066"/>
                </a:solidFill>
              </a:rPr>
            </a:br>
            <a:r>
              <a:rPr lang="cs-CZ" altLang="en-US"/>
              <a:t> </a:t>
            </a:r>
            <a:r>
              <a:rPr lang="cs-CZ" altLang="en-US" sz="2600"/>
              <a:t>= Disease Modifying AntiRheumatic Drugs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981200" y="1484313"/>
            <a:ext cx="8229600" cy="4824412"/>
          </a:xfrm>
        </p:spPr>
        <p:txBody>
          <a:bodyPr/>
          <a:lstStyle/>
          <a:p>
            <a:pPr marL="609600" indent="-609600"/>
            <a:endParaRPr lang="cs-CZ" altLang="en-US" sz="1000"/>
          </a:p>
          <a:p>
            <a:pPr marL="609600" indent="-609600"/>
            <a:r>
              <a:rPr lang="cs-CZ" altLang="en-US" sz="2600" b="1">
                <a:solidFill>
                  <a:srgbClr val="FF0066"/>
                </a:solidFill>
              </a:rPr>
              <a:t>Sulfasalazin</a:t>
            </a:r>
          </a:p>
          <a:p>
            <a:pPr marL="609600" indent="-609600"/>
            <a:r>
              <a:rPr lang="cs-CZ" altLang="en-US" sz="2600"/>
              <a:t>– ve střevě rozklad na 5-aminosalicylovou kys.(antiflog.) + sulfapyridin</a:t>
            </a:r>
          </a:p>
          <a:p>
            <a:pPr marL="609600" indent="-609600"/>
            <a:endParaRPr lang="cs-CZ" altLang="en-US" sz="1000">
              <a:solidFill>
                <a:schemeClr val="accent2"/>
              </a:solidFill>
            </a:endParaRPr>
          </a:p>
          <a:p>
            <a:pPr marL="609600" indent="-609600"/>
            <a:r>
              <a:rPr lang="cs-CZ" altLang="en-US" sz="2600">
                <a:solidFill>
                  <a:srgbClr val="FF0066"/>
                </a:solidFill>
              </a:rPr>
              <a:t>Sloučeniny zlata</a:t>
            </a:r>
            <a:r>
              <a:rPr lang="cs-CZ" altLang="en-US" sz="2600">
                <a:solidFill>
                  <a:schemeClr val="accent2"/>
                </a:solidFill>
              </a:rPr>
              <a:t>	</a:t>
            </a:r>
          </a:p>
          <a:p>
            <a:pPr marL="609600" indent="-609600"/>
            <a:r>
              <a:rPr lang="cs-CZ" altLang="en-US" sz="2600">
                <a:solidFill>
                  <a:schemeClr val="accent2"/>
                </a:solidFill>
              </a:rPr>
              <a:t>	</a:t>
            </a:r>
            <a:r>
              <a:rPr lang="cs-CZ" altLang="en-US" sz="2600">
                <a:solidFill>
                  <a:srgbClr val="FF0066"/>
                </a:solidFill>
              </a:rPr>
              <a:t>– </a:t>
            </a:r>
            <a:r>
              <a:rPr lang="cs-CZ" altLang="en-US" sz="2600" b="1">
                <a:solidFill>
                  <a:srgbClr val="FF0066"/>
                </a:solidFill>
              </a:rPr>
              <a:t>Aurothiomaleát</a:t>
            </a:r>
            <a:r>
              <a:rPr lang="cs-CZ" altLang="en-US" sz="2600">
                <a:solidFill>
                  <a:srgbClr val="FF0066"/>
                </a:solidFill>
              </a:rPr>
              <a:t> </a:t>
            </a:r>
            <a:r>
              <a:rPr lang="cs-CZ" altLang="en-US" sz="2600"/>
              <a:t>(i.m.)</a:t>
            </a:r>
          </a:p>
          <a:p>
            <a:pPr marL="609600" indent="-609600"/>
            <a:r>
              <a:rPr lang="cs-CZ" altLang="en-US" sz="2600">
                <a:solidFill>
                  <a:schemeClr val="accent2"/>
                </a:solidFill>
              </a:rPr>
              <a:t>	</a:t>
            </a:r>
            <a:r>
              <a:rPr lang="cs-CZ" altLang="en-US" sz="2600">
                <a:solidFill>
                  <a:srgbClr val="FF0066"/>
                </a:solidFill>
              </a:rPr>
              <a:t>– </a:t>
            </a:r>
            <a:r>
              <a:rPr lang="cs-CZ" altLang="en-US" sz="2600" b="1">
                <a:solidFill>
                  <a:srgbClr val="FF0066"/>
                </a:solidFill>
              </a:rPr>
              <a:t>Auranofix </a:t>
            </a:r>
            <a:r>
              <a:rPr lang="cs-CZ" altLang="en-US" sz="2600"/>
              <a:t>(p.o.)</a:t>
            </a:r>
          </a:p>
          <a:p>
            <a:pPr marL="609600" indent="-609600"/>
            <a:endParaRPr lang="cs-CZ" altLang="en-US" sz="1000">
              <a:solidFill>
                <a:schemeClr val="accent2"/>
              </a:solidFill>
            </a:endParaRPr>
          </a:p>
          <a:p>
            <a:pPr marL="609600" indent="-609600"/>
            <a:r>
              <a:rPr lang="cs-CZ" altLang="en-US" sz="2600" b="1">
                <a:solidFill>
                  <a:srgbClr val="FF0066"/>
                </a:solidFill>
              </a:rPr>
              <a:t>Penicilamin</a:t>
            </a:r>
          </a:p>
          <a:p>
            <a:pPr marL="609600" indent="-609600"/>
            <a:r>
              <a:rPr lang="cs-CZ" altLang="en-US" sz="2600" b="1">
                <a:solidFill>
                  <a:srgbClr val="FF0066"/>
                </a:solidFill>
              </a:rPr>
              <a:t>Hydrochlorochin</a:t>
            </a:r>
            <a:r>
              <a:rPr lang="cs-CZ" altLang="en-US" sz="2600">
                <a:solidFill>
                  <a:schemeClr val="accent2"/>
                </a:solidFill>
              </a:rPr>
              <a:t> </a:t>
            </a:r>
            <a:r>
              <a:rPr lang="cs-CZ" altLang="en-US" sz="2600"/>
              <a:t>(antimalarikum)</a:t>
            </a:r>
          </a:p>
          <a:p>
            <a:pPr marL="609600" indent="-609600"/>
            <a:r>
              <a:rPr lang="cs-CZ" altLang="en-US" sz="2600" b="1">
                <a:solidFill>
                  <a:srgbClr val="FF0066"/>
                </a:solidFill>
              </a:rPr>
              <a:t>Chlorochin</a:t>
            </a:r>
            <a:r>
              <a:rPr lang="cs-CZ" altLang="en-US" sz="2600">
                <a:solidFill>
                  <a:schemeClr val="accent2"/>
                </a:solidFill>
              </a:rPr>
              <a:t> </a:t>
            </a:r>
            <a:r>
              <a:rPr lang="cs-CZ" altLang="en-US" sz="2600"/>
              <a:t>(antimalarikum)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0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>
                <a:solidFill>
                  <a:srgbClr val="FF0066"/>
                </a:solidFill>
              </a:rPr>
              <a:t>Biologická léčba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/>
              <a:t>cílený zásah do buněk imunitního systému </a:t>
            </a:r>
            <a:br>
              <a:rPr lang="cs-CZ" altLang="en-US"/>
            </a:br>
            <a:r>
              <a:rPr lang="cs-CZ" altLang="en-US"/>
              <a:t>a mediátorů rozvoje RA</a:t>
            </a:r>
          </a:p>
          <a:p>
            <a:r>
              <a:rPr lang="cs-CZ" altLang="en-US"/>
              <a:t>monoklonální protilátky nebo solubilní receptory</a:t>
            </a:r>
          </a:p>
          <a:p>
            <a:r>
              <a:rPr lang="cs-CZ" altLang="en-US"/>
              <a:t>vážou TNF-</a:t>
            </a:r>
            <a:r>
              <a:rPr lang="el-GR" altLang="en-US"/>
              <a:t>α</a:t>
            </a:r>
            <a:r>
              <a:rPr lang="cs-CZ" altLang="en-US"/>
              <a:t> = brání jeho funkci v zánětlivém procesu</a:t>
            </a:r>
          </a:p>
          <a:p>
            <a:r>
              <a:rPr lang="cs-CZ" altLang="en-US"/>
              <a:t>drahé, pouze při selhání předchozí léčby</a:t>
            </a:r>
          </a:p>
          <a:p>
            <a:endParaRPr lang="cs-CZ" altLang="en-US"/>
          </a:p>
          <a:p>
            <a:pPr>
              <a:buFont typeface="Arial" panose="020B0604020202020204" pitchFamily="34" charset="0"/>
              <a:buNone/>
            </a:pPr>
            <a:r>
              <a:rPr lang="cs-CZ" altLang="en-US" b="1" smtClean="0">
                <a:solidFill>
                  <a:srgbClr val="FF0066"/>
                </a:solidFill>
              </a:rPr>
              <a:t>Infliximab</a:t>
            </a:r>
            <a:r>
              <a:rPr lang="cs-CZ" altLang="en-US" smtClean="0">
                <a:solidFill>
                  <a:schemeClr val="accent2"/>
                </a:solidFill>
              </a:rPr>
              <a:t> </a:t>
            </a:r>
            <a:r>
              <a:rPr lang="cs-CZ" altLang="en-US" smtClean="0"/>
              <a:t>– </a:t>
            </a:r>
            <a:r>
              <a:rPr lang="cs-CZ" altLang="en-US" sz="2600"/>
              <a:t>vytváří s TNF-</a:t>
            </a:r>
            <a:r>
              <a:rPr lang="el-GR" altLang="en-US" sz="2600"/>
              <a:t>α</a:t>
            </a:r>
            <a:r>
              <a:rPr lang="cs-CZ" altLang="en-US" sz="2600"/>
              <a:t>  komplexy (↓ c)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b="1" smtClean="0">
                <a:solidFill>
                  <a:srgbClr val="FF0066"/>
                </a:solidFill>
              </a:rPr>
              <a:t>Etanercept</a:t>
            </a:r>
            <a:r>
              <a:rPr lang="cs-CZ" altLang="en-US" smtClean="0">
                <a:solidFill>
                  <a:schemeClr val="accent2"/>
                </a:solidFill>
              </a:rPr>
              <a:t> </a:t>
            </a:r>
            <a:r>
              <a:rPr lang="cs-CZ" altLang="en-US" sz="2600"/>
              <a:t>– solubilní rp. pro TNF-</a:t>
            </a:r>
            <a:r>
              <a:rPr lang="el-GR" altLang="en-US" sz="2600"/>
              <a:t>α</a:t>
            </a:r>
            <a:r>
              <a:rPr lang="cs-CZ" altLang="en-US" sz="26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3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C</a:t>
            </a:r>
            <a:r>
              <a:rPr lang="en-US" altLang="en-US" smtClean="0"/>
              <a:t>ytostati</a:t>
            </a:r>
            <a:r>
              <a:rPr lang="cs-CZ" altLang="en-US" smtClean="0"/>
              <a:t>ka</a:t>
            </a:r>
            <a:r>
              <a:rPr lang="en-US" altLang="en-US" smtClean="0"/>
              <a:t> a antimetabolit</a:t>
            </a:r>
            <a:r>
              <a:rPr lang="cs-CZ" altLang="en-US" smtClean="0"/>
              <a:t>y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cs-CZ" altLang="en-US" sz="2600" b="1">
                <a:solidFill>
                  <a:srgbClr val="FF0066"/>
                </a:solidFill>
              </a:rPr>
              <a:t>Methotrexát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/>
              <a:t>– antagonista kys. listové (antimetabolit)</a:t>
            </a:r>
            <a:endParaRPr lang="cs-CZ" altLang="en-US" sz="260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en-US" sz="100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b="1">
                <a:solidFill>
                  <a:srgbClr val="FF0066"/>
                </a:solidFill>
              </a:rPr>
              <a:t>Azathioprin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/>
              <a:t>– imunosuprese B a T lymfocytů</a:t>
            </a:r>
          </a:p>
          <a:p>
            <a:pPr>
              <a:buFont typeface="Arial" panose="020B0604020202020204" pitchFamily="34" charset="0"/>
              <a:buNone/>
            </a:pPr>
            <a:endParaRPr lang="cs-CZ" altLang="en-US" sz="1000"/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b="1">
                <a:solidFill>
                  <a:srgbClr val="FF0066"/>
                </a:solidFill>
              </a:rPr>
              <a:t>Cyclofosfamid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/>
              <a:t>– denaturace DNA (alkylační látka)</a:t>
            </a:r>
          </a:p>
          <a:p>
            <a:pPr>
              <a:buFont typeface="Arial" panose="020B0604020202020204" pitchFamily="34" charset="0"/>
              <a:buNone/>
            </a:pPr>
            <a:endParaRPr lang="cs-CZ" altLang="en-US" sz="1000"/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 b="1">
                <a:solidFill>
                  <a:srgbClr val="FF0066"/>
                </a:solidFill>
              </a:rPr>
              <a:t>Lefludomid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600"/>
              <a:t>– inhibice syntézy pyrimidinu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8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1981200" y="142876"/>
            <a:ext cx="8229600" cy="333375"/>
          </a:xfrm>
        </p:spPr>
        <p:txBody>
          <a:bodyPr/>
          <a:lstStyle/>
          <a:p>
            <a:pPr eaLnBrk="1" hangingPunct="1"/>
            <a:endParaRPr lang="cs-CZ" altLang="en-US" smtClean="0">
              <a:solidFill>
                <a:srgbClr val="F74EBC"/>
              </a:solidFill>
            </a:endParaRPr>
          </a:p>
        </p:txBody>
      </p:sp>
      <p:sp>
        <p:nvSpPr>
          <p:cNvPr id="57347" name="Espace réservé du contenu 2"/>
          <p:cNvSpPr>
            <a:spLocks noGrp="1"/>
          </p:cNvSpPr>
          <p:nvPr>
            <p:ph idx="1"/>
          </p:nvPr>
        </p:nvSpPr>
        <p:spPr>
          <a:xfrm>
            <a:off x="1992313" y="1484313"/>
            <a:ext cx="8229600" cy="16573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en-US" sz="4800" b="1">
                <a:solidFill>
                  <a:srgbClr val="FF0066"/>
                </a:solidFill>
              </a:rPr>
              <a:t>Antiuratika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en-US" sz="4800" b="1">
                <a:solidFill>
                  <a:srgbClr val="FF0066"/>
                </a:solidFill>
              </a:rPr>
              <a:t>Léčiva užívaná u dny</a:t>
            </a:r>
            <a:endParaRPr lang="fr-FR" altLang="en-US" sz="4800" b="1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0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r>
              <a:rPr lang="cs-CZ" altLang="en-US" b="1" smtClean="0">
                <a:solidFill>
                  <a:srgbClr val="FF0066"/>
                </a:solidFill>
              </a:rPr>
              <a:t>Příčiny dny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981200" y="1412876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600" b="1"/>
              <a:t>Primární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geneticky podmíněná </a:t>
            </a:r>
            <a:r>
              <a:rPr lang="cs-CZ" altLang="en-US" sz="2600" b="1"/>
              <a:t>porucha mtb. kys. močové</a:t>
            </a:r>
            <a:r>
              <a:rPr lang="cs-CZ" altLang="en-US" sz="2600"/>
              <a:t> → ukládání urátů v chrupavkách a kloubech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1000" b="1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600" b="1"/>
              <a:t>Sekundární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nadměrný rozpad nukleotidů (nádorová onem.)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nedostatečné vylučování kyseliny močové ledvinami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zvýšený přísun kyseliny močové z potravy (mořské plody, </a:t>
            </a:r>
            <a:r>
              <a:rPr lang="en-US" altLang="en-US" sz="2600"/>
              <a:t>al</a:t>
            </a:r>
            <a:r>
              <a:rPr lang="cs-CZ" altLang="en-US" sz="2600"/>
              <a:t>k</a:t>
            </a:r>
            <a:r>
              <a:rPr lang="en-US" altLang="en-US" sz="2600"/>
              <a:t>ohol, </a:t>
            </a:r>
            <a:r>
              <a:rPr lang="cs-CZ" altLang="en-US" sz="2600"/>
              <a:t>…)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600" b="1"/>
              <a:t>Problemati</a:t>
            </a:r>
            <a:r>
              <a:rPr lang="cs-CZ" altLang="en-US" sz="2600" b="1"/>
              <a:t>cká léčiva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nízké dávky ASA inhibují sekreci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thiazidová d</a:t>
            </a:r>
            <a:r>
              <a:rPr lang="en-US" altLang="en-US" sz="2600"/>
              <a:t>iureti</a:t>
            </a:r>
            <a:r>
              <a:rPr lang="cs-CZ" altLang="en-US" sz="2600"/>
              <a:t>ka (</a:t>
            </a:r>
            <a:r>
              <a:rPr lang="en-US" altLang="en-US" sz="2600"/>
              <a:t>hydrochlorothiazid</a:t>
            </a:r>
            <a:r>
              <a:rPr lang="cs-CZ" altLang="en-US" sz="2600"/>
              <a:t>)</a:t>
            </a:r>
          </a:p>
          <a:p>
            <a:pPr lvl="1">
              <a:lnSpc>
                <a:spcPct val="80000"/>
              </a:lnSpc>
            </a:pPr>
            <a:r>
              <a:rPr lang="cs-CZ" altLang="en-US" sz="2600"/>
              <a:t>i</a:t>
            </a:r>
            <a:r>
              <a:rPr lang="en-US" altLang="en-US" sz="2600"/>
              <a:t>munosupres</a:t>
            </a:r>
            <a:r>
              <a:rPr lang="cs-CZ" altLang="en-US" sz="2600"/>
              <a:t>iva</a:t>
            </a:r>
            <a:endParaRPr lang="cs-CZ" altLang="en-US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1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666434" y="1052514"/>
            <a:ext cx="6619947" cy="5400675"/>
          </a:xfrm>
        </p:spPr>
        <p:txBody>
          <a:bodyPr/>
          <a:lstStyle/>
          <a:p>
            <a:r>
              <a:rPr lang="cs-CZ" altLang="cs-CZ" b="1" dirty="0" err="1">
                <a:sym typeface="Symbol" panose="05050102010706020507" pitchFamily="18" charset="2"/>
              </a:rPr>
              <a:t>Tříneuronová</a:t>
            </a:r>
            <a:r>
              <a:rPr lang="cs-CZ" altLang="cs-CZ" b="1" dirty="0">
                <a:sym typeface="Symbol" panose="05050102010706020507" pitchFamily="18" charset="2"/>
              </a:rPr>
              <a:t> senzorická </a:t>
            </a:r>
            <a:r>
              <a:rPr lang="cs-CZ" altLang="cs-CZ" b="1" dirty="0" smtClean="0">
                <a:sym typeface="Symbol" panose="05050102010706020507" pitchFamily="18" charset="2"/>
              </a:rPr>
              <a:t>dráha</a:t>
            </a:r>
          </a:p>
          <a:p>
            <a:endParaRPr lang="cs-CZ" altLang="cs-CZ" sz="1000" b="1" dirty="0">
              <a:sym typeface="Symbol" panose="05050102010706020507" pitchFamily="18" charset="2"/>
            </a:endParaRPr>
          </a:p>
          <a:p>
            <a:r>
              <a:rPr lang="cs-CZ" altLang="cs-CZ" sz="2400" dirty="0">
                <a:sym typeface="Symbol" panose="05050102010706020507" pitchFamily="18" charset="2"/>
              </a:rPr>
              <a:t>1) </a:t>
            </a:r>
            <a:r>
              <a:rPr lang="cs-CZ" altLang="cs-CZ" sz="2000" b="1" dirty="0" err="1">
                <a:sym typeface="Symbol" panose="05050102010706020507" pitchFamily="18" charset="2"/>
              </a:rPr>
              <a:t>n</a:t>
            </a:r>
            <a:r>
              <a:rPr lang="cs-CZ" altLang="cs-CZ" sz="2000" b="1" dirty="0" err="1" smtClean="0">
                <a:sym typeface="Symbol" panose="05050102010706020507" pitchFamily="18" charset="2"/>
              </a:rPr>
              <a:t>ociceptory</a:t>
            </a:r>
            <a:r>
              <a:rPr lang="cs-CZ" altLang="cs-CZ" sz="2000" b="1" dirty="0" smtClean="0"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→  </a:t>
            </a:r>
            <a:r>
              <a:rPr lang="cs-CZ" altLang="cs-CZ" sz="2000" b="1" dirty="0" smtClean="0">
                <a:sym typeface="Symbol" panose="05050102010706020507" pitchFamily="18" charset="2"/>
              </a:rPr>
              <a:t>zadní rohy míšní </a:t>
            </a:r>
          </a:p>
          <a:p>
            <a:r>
              <a:rPr lang="cs-CZ" altLang="cs-CZ" sz="2000" dirty="0" err="1" smtClean="0">
                <a:sym typeface="Symbol" panose="05050102010706020507" pitchFamily="18" charset="2"/>
              </a:rPr>
              <a:t>Nociceptory</a:t>
            </a:r>
            <a:r>
              <a:rPr lang="cs-CZ" altLang="cs-CZ" sz="2000" dirty="0" smtClean="0">
                <a:sym typeface="Symbol" panose="05050102010706020507" pitchFamily="18" charset="2"/>
              </a:rPr>
              <a:t> - těla </a:t>
            </a:r>
            <a:r>
              <a:rPr lang="cs-CZ" altLang="cs-CZ" sz="2000" dirty="0">
                <a:sym typeface="Symbol" panose="05050102010706020507" pitchFamily="18" charset="2"/>
              </a:rPr>
              <a:t>leží ve spinálních </a:t>
            </a:r>
            <a:r>
              <a:rPr lang="cs-CZ" altLang="cs-CZ" sz="2000" dirty="0" smtClean="0">
                <a:sym typeface="Symbol" panose="05050102010706020507" pitchFamily="18" charset="2"/>
              </a:rPr>
              <a:t>gangliích  </a:t>
            </a:r>
          </a:p>
          <a:p>
            <a:r>
              <a:rPr lang="cs-CZ" altLang="cs-CZ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hl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cs-CZ" altLang="cs-CZ" sz="2000" dirty="0" err="1">
                <a:cs typeface="Times New Roman" panose="02020603050405020304" pitchFamily="18" charset="0"/>
                <a:sym typeface="Symbol" panose="05050102010706020507" pitchFamily="18" charset="2"/>
              </a:rPr>
              <a:t>transmitery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cs-CZ" altLang="cs-CZ" sz="2000" dirty="0">
                <a:solidFill>
                  <a:srgbClr val="FF00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substance P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cs-CZ" altLang="cs-CZ" sz="2000" dirty="0" err="1">
                <a:cs typeface="Times New Roman" panose="02020603050405020304" pitchFamily="18" charset="0"/>
                <a:sym typeface="Symbol" panose="05050102010706020507" pitchFamily="18" charset="2"/>
              </a:rPr>
              <a:t>neurokinin</a:t>
            </a:r>
            <a:r>
              <a:rPr lang="cs-CZ" alt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 A, glutamát</a:t>
            </a:r>
          </a:p>
          <a:p>
            <a:endParaRPr lang="cs-CZ" altLang="cs-CZ" sz="1000" dirty="0">
              <a:solidFill>
                <a:srgbClr val="000000"/>
              </a:solidFill>
            </a:endParaRPr>
          </a:p>
          <a:p>
            <a:r>
              <a:rPr lang="cs-CZ" altLang="cs-CZ" sz="2400" dirty="0">
                <a:sym typeface="Symbol" panose="05050102010706020507" pitchFamily="18" charset="2"/>
              </a:rPr>
              <a:t>2) </a:t>
            </a:r>
            <a:r>
              <a:rPr lang="cs-CZ" altLang="cs-CZ" sz="2000" b="1" dirty="0">
                <a:sym typeface="Symbol" panose="05050102010706020507" pitchFamily="18" charset="2"/>
              </a:rPr>
              <a:t>mícha → thalamus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ascendetní</a:t>
            </a:r>
            <a:r>
              <a:rPr lang="cs-CZ" altLang="cs-CZ" sz="2000" dirty="0" smtClean="0">
                <a:sym typeface="Symbol" panose="05050102010706020507" pitchFamily="18" charset="2"/>
              </a:rPr>
              <a:t> dráhy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</a:pPr>
            <a:r>
              <a:rPr lang="cs-CZ" altLang="cs-CZ" sz="2000" dirty="0" err="1">
                <a:sym typeface="Symbol" panose="05050102010706020507" pitchFamily="18" charset="2"/>
              </a:rPr>
              <a:t>Spinothalamický</a:t>
            </a:r>
            <a:r>
              <a:rPr lang="cs-CZ" altLang="cs-CZ" sz="2000" dirty="0">
                <a:sym typeface="Symbol" panose="05050102010706020507" pitchFamily="18" charset="2"/>
              </a:rPr>
              <a:t> trakt – ostrá, dobře lokalizovaná bolest</a:t>
            </a:r>
          </a:p>
          <a:p>
            <a:pPr lvl="1">
              <a:lnSpc>
                <a:spcPct val="100000"/>
              </a:lnSpc>
            </a:pPr>
            <a:r>
              <a:rPr lang="cs-CZ" altLang="cs-CZ" sz="2000" dirty="0" err="1">
                <a:sym typeface="Symbol" panose="05050102010706020507" pitchFamily="18" charset="2"/>
              </a:rPr>
              <a:t>Spinoretikulothalamický</a:t>
            </a:r>
            <a:r>
              <a:rPr lang="cs-CZ" altLang="cs-CZ" sz="2000" dirty="0">
                <a:sym typeface="Symbol" panose="05050102010706020507" pitchFamily="18" charset="2"/>
              </a:rPr>
              <a:t> trakt – tupá, </a:t>
            </a:r>
            <a:r>
              <a:rPr lang="cs-CZ" altLang="cs-CZ" sz="2000" dirty="0"/>
              <a:t>špatně lokalizovaná </a:t>
            </a:r>
          </a:p>
          <a:p>
            <a:endParaRPr lang="cs-CZ" altLang="cs-CZ" sz="2000" dirty="0">
              <a:sym typeface="Symbol" panose="05050102010706020507" pitchFamily="18" charset="2"/>
            </a:endParaRPr>
          </a:p>
          <a:p>
            <a:r>
              <a:rPr lang="cs-CZ" altLang="cs-CZ" sz="2400" dirty="0">
                <a:sym typeface="Symbol" panose="05050102010706020507" pitchFamily="18" charset="2"/>
              </a:rPr>
              <a:t>3) </a:t>
            </a:r>
            <a:r>
              <a:rPr lang="cs-CZ" altLang="cs-CZ" sz="2000" b="1" dirty="0">
                <a:sym typeface="Symbol" panose="05050102010706020507" pitchFamily="18" charset="2"/>
              </a:rPr>
              <a:t>thalamus → mozková kůra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thalamokortikální</a:t>
            </a:r>
            <a:r>
              <a:rPr lang="cs-CZ" altLang="cs-CZ" sz="2000" dirty="0" smtClean="0">
                <a:sym typeface="Symbol" panose="05050102010706020507" pitchFamily="18" charset="2"/>
              </a:rPr>
              <a:t> dráhy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</a:pPr>
            <a:r>
              <a:rPr lang="cs-CZ" altLang="cs-CZ" sz="2000" dirty="0" smtClean="0">
                <a:sym typeface="Symbol" panose="05050102010706020507" pitchFamily="18" charset="2"/>
              </a:rPr>
              <a:t>- lokalizace</a:t>
            </a:r>
            <a:r>
              <a:rPr lang="cs-CZ" altLang="cs-CZ" sz="2000" dirty="0">
                <a:sym typeface="Symbol" panose="05050102010706020507" pitchFamily="18" charset="2"/>
              </a:rPr>
              <a:t>, zdroj, původ bolesti + koordinovaná odpověď na bolest</a:t>
            </a:r>
          </a:p>
          <a:p>
            <a:endParaRPr lang="cs-CZ" altLang="cs-CZ" dirty="0" smtClean="0">
              <a:sym typeface="Symbol" panose="05050102010706020507" pitchFamily="18" charset="2"/>
            </a:endParaRPr>
          </a:p>
          <a:p>
            <a:endParaRPr lang="cs-CZ" altLang="cs-CZ" dirty="0" smtClean="0"/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66433" y="439484"/>
            <a:ext cx="8229600" cy="587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smtClean="0"/>
              <a:t>Vedení bolesti</a:t>
            </a:r>
            <a:endParaRPr lang="cs-CZ" altLang="cs-CZ" kern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 descr="pain-pathw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50" y="1804875"/>
            <a:ext cx="4649457" cy="38043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4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300">
                <a:solidFill>
                  <a:srgbClr val="FF0066"/>
                </a:solidFill>
              </a:rPr>
              <a:t>Léčiva užívaná k prevenci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1992313" y="1341439"/>
            <a:ext cx="8229600" cy="4668837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en-US" sz="100"/>
          </a:p>
          <a:p>
            <a:pPr>
              <a:lnSpc>
                <a:spcPct val="90000"/>
              </a:lnSpc>
            </a:pPr>
            <a:r>
              <a:rPr lang="cs-CZ" altLang="en-US"/>
              <a:t>dietní opatření –  ↓ příjem bílkovin, solí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en-US" sz="1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b="1">
                <a:solidFill>
                  <a:srgbClr val="FF0066"/>
                </a:solidFill>
              </a:rPr>
              <a:t>Allopurinol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/>
              <a:t>– blokátor syntézy kyseliny močové – inhibice xanthinoxidasy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en-US" sz="1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b="1">
                <a:solidFill>
                  <a:srgbClr val="FF0066"/>
                </a:solidFill>
              </a:rPr>
              <a:t>Probenecid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/>
              <a:t>– blokuje zpětnou resorpci v ledvinných tubulech (mnoho interakcí s dalšími léčivy)</a:t>
            </a:r>
          </a:p>
          <a:p>
            <a:pPr>
              <a:lnSpc>
                <a:spcPct val="90000"/>
              </a:lnSpc>
            </a:pPr>
            <a:endParaRPr lang="cs-CZ" altLang="en-US"/>
          </a:p>
          <a:p>
            <a:pPr>
              <a:lnSpc>
                <a:spcPct val="90000"/>
              </a:lnSpc>
            </a:pPr>
            <a:r>
              <a:rPr lang="cs-CZ" altLang="en-US"/>
              <a:t>léčba bolestí NSAIDs</a:t>
            </a:r>
            <a:endParaRPr lang="cs-CZ" alt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900">
                <a:solidFill>
                  <a:srgbClr val="FF0066"/>
                </a:solidFill>
              </a:rPr>
              <a:t>Léčiva při akutním dnavém záchvatu</a:t>
            </a:r>
          </a:p>
        </p:txBody>
      </p:sp>
      <p:sp>
        <p:nvSpPr>
          <p:cNvPr id="63491" name="Rectangle 6"/>
          <p:cNvSpPr>
            <a:spLocks noGrp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en-US" sz="26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b="1">
                <a:solidFill>
                  <a:srgbClr val="FF0066"/>
                </a:solidFill>
              </a:rPr>
              <a:t>NSAIDs</a:t>
            </a:r>
            <a:r>
              <a:rPr lang="cs-CZ" altLang="en-US" sz="2600"/>
              <a:t> (např. indomethacin – urikosurický účinek)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en-US" sz="1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 b="1">
                <a:solidFill>
                  <a:srgbClr val="FF0066"/>
                </a:solidFill>
              </a:rPr>
              <a:t>KOLCHICIN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−"/>
            </a:pPr>
            <a:r>
              <a:rPr lang="cs-CZ" altLang="en-US" sz="2600"/>
              <a:t>vazba na tubulin (zabraňuje tvorbě mikrotubulů), znemožnění migrace leukocytů do kloubů = nedochází </a:t>
            </a:r>
            <a:br>
              <a:rPr lang="cs-CZ" altLang="en-US" sz="2600"/>
            </a:br>
            <a:r>
              <a:rPr lang="cs-CZ" altLang="en-US" sz="2600"/>
              <a:t>k fagocytóze urátových krystalů → ↓ zánětu v kloubu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−"/>
            </a:pPr>
            <a:r>
              <a:rPr lang="cs-CZ" altLang="en-US" sz="2600"/>
              <a:t>vliv i na jiné buňky (epitelie) – podává se do prvního průjmu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cs-CZ" altLang="en-US" sz="1000" b="1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altLang="en-US" sz="2600" b="1">
                <a:solidFill>
                  <a:srgbClr val="FF0066"/>
                </a:solidFill>
              </a:rPr>
              <a:t>GLUKOKORTIKOIDY </a:t>
            </a:r>
            <a:r>
              <a:rPr lang="cs-CZ" altLang="en-US" sz="2600"/>
              <a:t>(i.m. nebo do postiženého kloubu)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4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 idx="4294967295"/>
          </p:nvPr>
        </p:nvSpPr>
        <p:spPr>
          <a:xfrm>
            <a:off x="1992313" y="476250"/>
            <a:ext cx="8229600" cy="719138"/>
          </a:xfrm>
        </p:spPr>
        <p:txBody>
          <a:bodyPr/>
          <a:lstStyle/>
          <a:p>
            <a:pPr eaLnBrk="1" hangingPunct="1"/>
            <a:endParaRPr lang="cs-CZ" altLang="cs-CZ" dirty="0">
              <a:solidFill>
                <a:srgbClr val="FF0066"/>
              </a:solidFill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body" idx="4294967295"/>
          </p:nvPr>
        </p:nvSpPr>
        <p:spPr>
          <a:xfrm>
            <a:off x="1337481" y="1856096"/>
            <a:ext cx="9826388" cy="4189862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smtClean="0"/>
              <a:t>Analgetika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smtClean="0"/>
              <a:t>Lokální </a:t>
            </a:r>
            <a:r>
              <a:rPr lang="cs-CZ" altLang="cs-CZ" dirty="0"/>
              <a:t>anestetika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Celková anestetika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Adjuvantní léčba (např. antidepresiva, </a:t>
            </a:r>
            <a:r>
              <a:rPr lang="cs-CZ" altLang="cs-CZ" dirty="0" err="1"/>
              <a:t>antimigrenika</a:t>
            </a:r>
            <a:r>
              <a:rPr lang="cs-CZ" altLang="cs-CZ" dirty="0"/>
              <a:t>, antipsychotika, antiepileptika, kortikoidy, kofein…)</a:t>
            </a:r>
          </a:p>
          <a:p>
            <a:endParaRPr lang="cs-CZ" altLang="cs-CZ" dirty="0"/>
          </a:p>
          <a:p>
            <a:endParaRPr lang="cs-CZ" altLang="cs-CZ" dirty="0" smtClean="0"/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66433" y="439484"/>
            <a:ext cx="8229600" cy="58788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 smtClean="0"/>
              <a:t>Ovlivnění bolesti</a:t>
            </a:r>
            <a:endParaRPr lang="cs-CZ" alt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631950" y="2828926"/>
            <a:ext cx="18684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000" b="1"/>
              <a:t>Analgetika</a:t>
            </a:r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 flipV="1">
            <a:off x="3287713" y="1557338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3287713" y="3378200"/>
            <a:ext cx="1079500" cy="1252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224338" y="836614"/>
            <a:ext cx="5473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/>
              <a:t>Opioidní (analgetika – anodyna)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648075" y="4630739"/>
            <a:ext cx="2128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b="1">
                <a:solidFill>
                  <a:srgbClr val="FF0066"/>
                </a:solidFill>
              </a:rPr>
              <a:t>Neopioidní</a:t>
            </a:r>
            <a:r>
              <a:rPr lang="cs-CZ" altLang="en-US" sz="28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 flipV="1">
            <a:off x="5664200" y="3933825"/>
            <a:ext cx="1079500" cy="86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5664201" y="5084764"/>
            <a:ext cx="936625" cy="6492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8401050" y="3573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6096000" y="5805489"/>
            <a:ext cx="4198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000" b="1">
                <a:solidFill>
                  <a:srgbClr val="FF0066"/>
                </a:solidFill>
              </a:rPr>
              <a:t>Analgetika – Antipyretika</a:t>
            </a: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7032625" y="3429001"/>
            <a:ext cx="172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3000" b="1">
                <a:solidFill>
                  <a:srgbClr val="FF0066"/>
                </a:solidFill>
              </a:rPr>
              <a:t>NSAIDs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7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20001" y="1501254"/>
            <a:ext cx="95527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600" b="1" dirty="0">
                <a:solidFill>
                  <a:srgbClr val="FF0066"/>
                </a:solidFill>
                <a:latin typeface="+mn-lt"/>
              </a:rPr>
              <a:t>1. stupeň (VAS 0-4)</a:t>
            </a:r>
          </a:p>
          <a:p>
            <a:pPr>
              <a:defRPr/>
            </a:pPr>
            <a:r>
              <a:rPr lang="cs-CZ" sz="2600" dirty="0" err="1">
                <a:latin typeface="+mn-lt"/>
              </a:rPr>
              <a:t>neopioidní</a:t>
            </a:r>
            <a:r>
              <a:rPr lang="cs-CZ" sz="2600" dirty="0">
                <a:latin typeface="+mn-lt"/>
              </a:rPr>
              <a:t> analgetika ± adjuvantní léčba</a:t>
            </a:r>
          </a:p>
          <a:p>
            <a:pPr>
              <a:defRPr/>
            </a:pPr>
            <a:endParaRPr lang="cs-CZ" sz="2600" dirty="0">
              <a:latin typeface="+mn-lt"/>
            </a:endParaRPr>
          </a:p>
          <a:p>
            <a:pPr>
              <a:defRPr/>
            </a:pPr>
            <a:r>
              <a:rPr lang="cs-CZ" sz="2600" b="1" dirty="0">
                <a:solidFill>
                  <a:srgbClr val="FF0066"/>
                </a:solidFill>
                <a:latin typeface="+mn-lt"/>
              </a:rPr>
              <a:t>2. stupeň (VAS 4-7)</a:t>
            </a:r>
          </a:p>
          <a:p>
            <a:pPr>
              <a:defRPr/>
            </a:pPr>
            <a:r>
              <a:rPr lang="cs-CZ" sz="2600" dirty="0">
                <a:latin typeface="+mn-lt"/>
              </a:rPr>
              <a:t>bolest přetrvává, zesiluje, </a:t>
            </a:r>
            <a:endParaRPr lang="cs-CZ" sz="2600" dirty="0" smtClean="0">
              <a:latin typeface="+mn-lt"/>
            </a:endParaRPr>
          </a:p>
          <a:p>
            <a:pPr>
              <a:defRPr/>
            </a:pPr>
            <a:r>
              <a:rPr lang="cs-CZ" sz="2600" dirty="0" smtClean="0">
                <a:latin typeface="+mn-lt"/>
              </a:rPr>
              <a:t>slabá </a:t>
            </a:r>
            <a:r>
              <a:rPr lang="cs-CZ" sz="2600" dirty="0" err="1">
                <a:latin typeface="+mn-lt"/>
              </a:rPr>
              <a:t>opioidní</a:t>
            </a:r>
            <a:r>
              <a:rPr lang="cs-CZ" sz="2600" dirty="0">
                <a:latin typeface="+mn-lt"/>
              </a:rPr>
              <a:t> analgetika ± </a:t>
            </a:r>
            <a:r>
              <a:rPr lang="cs-CZ" sz="2600" dirty="0" err="1">
                <a:latin typeface="+mn-lt"/>
              </a:rPr>
              <a:t>neopioidni</a:t>
            </a:r>
            <a:r>
              <a:rPr lang="cs-CZ" sz="2600" dirty="0">
                <a:latin typeface="+mn-lt"/>
              </a:rPr>
              <a:t> analgetika ± </a:t>
            </a:r>
            <a:r>
              <a:rPr lang="cs-CZ" sz="2600" dirty="0" err="1" smtClean="0">
                <a:latin typeface="+mn-lt"/>
              </a:rPr>
              <a:t>adjuvants</a:t>
            </a:r>
            <a:endParaRPr lang="cs-CZ" sz="2600" dirty="0">
              <a:latin typeface="+mn-lt"/>
            </a:endParaRPr>
          </a:p>
          <a:p>
            <a:pPr>
              <a:defRPr/>
            </a:pPr>
            <a:endParaRPr lang="cs-CZ" sz="2600" dirty="0">
              <a:latin typeface="+mn-lt"/>
            </a:endParaRPr>
          </a:p>
          <a:p>
            <a:pPr>
              <a:defRPr/>
            </a:pPr>
            <a:r>
              <a:rPr lang="cs-CZ" sz="2600" b="1" dirty="0">
                <a:solidFill>
                  <a:srgbClr val="FF0066"/>
                </a:solidFill>
                <a:latin typeface="+mn-lt"/>
              </a:rPr>
              <a:t>3. stupeň (VAS 7-10)</a:t>
            </a:r>
          </a:p>
          <a:p>
            <a:pPr>
              <a:defRPr/>
            </a:pPr>
            <a:r>
              <a:rPr lang="cs-CZ" sz="2600" dirty="0">
                <a:latin typeface="+mn-lt"/>
              </a:rPr>
              <a:t> bolest přetrvává, zesiluje, není indikace pro jinou léčbu</a:t>
            </a:r>
          </a:p>
          <a:p>
            <a:pPr>
              <a:defRPr/>
            </a:pPr>
            <a:r>
              <a:rPr lang="cs-CZ" sz="2600" dirty="0">
                <a:latin typeface="+mn-lt"/>
              </a:rPr>
              <a:t> silná </a:t>
            </a:r>
            <a:r>
              <a:rPr lang="cs-CZ" sz="2600" dirty="0" err="1">
                <a:latin typeface="+mn-lt"/>
              </a:rPr>
              <a:t>opioidní</a:t>
            </a:r>
            <a:r>
              <a:rPr lang="cs-CZ" sz="2600" dirty="0">
                <a:latin typeface="+mn-lt"/>
              </a:rPr>
              <a:t> analgetika ± </a:t>
            </a:r>
            <a:r>
              <a:rPr lang="cs-CZ" sz="2600" dirty="0" err="1">
                <a:latin typeface="+mn-lt"/>
              </a:rPr>
              <a:t>neopiodní</a:t>
            </a:r>
            <a:r>
              <a:rPr lang="cs-CZ" sz="2600" dirty="0">
                <a:latin typeface="+mn-lt"/>
              </a:rPr>
              <a:t> analgetika ± </a:t>
            </a:r>
            <a:r>
              <a:rPr lang="cs-CZ" sz="2600" dirty="0" err="1">
                <a:latin typeface="+mn-lt"/>
              </a:rPr>
              <a:t>adjuvantni</a:t>
            </a:r>
            <a:r>
              <a:rPr lang="cs-CZ" sz="2600" dirty="0">
                <a:latin typeface="+mn-lt"/>
              </a:rPr>
              <a:t> léčba ± slába </a:t>
            </a:r>
            <a:r>
              <a:rPr lang="cs-CZ" sz="2600" dirty="0" err="1">
                <a:latin typeface="+mn-lt"/>
              </a:rPr>
              <a:t>opioidní</a:t>
            </a:r>
            <a:r>
              <a:rPr lang="cs-CZ" sz="2600" dirty="0">
                <a:latin typeface="+mn-lt"/>
              </a:rPr>
              <a:t> analgetika</a:t>
            </a:r>
          </a:p>
        </p:txBody>
      </p:sp>
      <p:pic>
        <p:nvPicPr>
          <p:cNvPr id="4403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8844" y="0"/>
            <a:ext cx="3214356" cy="2850722"/>
          </a:xfr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léčby dle intenzity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3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1143000"/>
          </a:xfrm>
        </p:spPr>
        <p:txBody>
          <a:bodyPr/>
          <a:lstStyle/>
          <a:p>
            <a:pPr eaLnBrk="1" hangingPunct="1"/>
            <a:endParaRPr lang="cs-CZ" altLang="cs-CZ" smtClean="0">
              <a:solidFill>
                <a:srgbClr val="F74EBC"/>
              </a:solidFill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847850" y="1844676"/>
            <a:ext cx="8229600" cy="6191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4800" b="1" dirty="0" err="1">
                <a:solidFill>
                  <a:srgbClr val="0000DC"/>
                </a:solidFill>
              </a:rPr>
              <a:t>Opioidní</a:t>
            </a:r>
            <a:r>
              <a:rPr lang="cs-CZ" altLang="cs-CZ" sz="4800" b="1" dirty="0">
                <a:solidFill>
                  <a:srgbClr val="0000DC"/>
                </a:solidFill>
              </a:rPr>
              <a:t> analgetika = </a:t>
            </a:r>
            <a:r>
              <a:rPr lang="cs-CZ" altLang="cs-CZ" sz="4800" b="1" dirty="0" err="1">
                <a:solidFill>
                  <a:srgbClr val="0000DC"/>
                </a:solidFill>
              </a:rPr>
              <a:t>Anodyna</a:t>
            </a:r>
            <a:endParaRPr lang="fr-FR" altLang="cs-CZ" sz="4800" b="1" dirty="0">
              <a:solidFill>
                <a:srgbClr val="0000D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9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60acb01a-db66-40f6-a57e-caa2a52aaf61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6764</TotalTime>
  <Words>2892</Words>
  <Application>Microsoft Office PowerPoint</Application>
  <PresentationFormat>Širokoúhlá obrazovka</PresentationFormat>
  <Paragraphs>671</Paragraphs>
  <Slides>51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SimSun</vt:lpstr>
      <vt:lpstr>Arial</vt:lpstr>
      <vt:lpstr>Calibri</vt:lpstr>
      <vt:lpstr>Symbol</vt:lpstr>
      <vt:lpstr>Tahoma</vt:lpstr>
      <vt:lpstr>Times New Roman</vt:lpstr>
      <vt:lpstr>Wingdings</vt:lpstr>
      <vt:lpstr>Prezentace_MU_CZ</vt:lpstr>
      <vt:lpstr>Farmakoterapie bolesti</vt:lpstr>
      <vt:lpstr>Bolest</vt:lpstr>
      <vt:lpstr>Intenzita bolesti</vt:lpstr>
      <vt:lpstr>Vznik a vedení bolesti</vt:lpstr>
      <vt:lpstr>Prezentace aplikace PowerPoint</vt:lpstr>
      <vt:lpstr>Prezentace aplikace PowerPoint</vt:lpstr>
      <vt:lpstr>Prezentace aplikace PowerPoint</vt:lpstr>
      <vt:lpstr>Strategie léčby dle intenzity</vt:lpstr>
      <vt:lpstr>Prezentace aplikace PowerPoint</vt:lpstr>
      <vt:lpstr>Analgetika – anodyna</vt:lpstr>
      <vt:lpstr>Opioidní receptory</vt:lpstr>
      <vt:lpstr>Rozdělení opioidů</vt:lpstr>
      <vt:lpstr>Farmakologické účinky</vt:lpstr>
      <vt:lpstr>Účinky opioidů: centrální</vt:lpstr>
      <vt:lpstr>Účinky opioidů: periferní</vt:lpstr>
      <vt:lpstr>Silně účinní čistí agonisté</vt:lpstr>
      <vt:lpstr>Silně účinní čistí agonisté</vt:lpstr>
      <vt:lpstr>Středně a slabě účinní agonisté</vt:lpstr>
      <vt:lpstr>Parciální agonisté a agonisté-antagonisté</vt:lpstr>
      <vt:lpstr>Atypické opioidy</vt:lpstr>
      <vt:lpstr>Antagonisté opioidních analgetik</vt:lpstr>
      <vt:lpstr>Nežádoucí účinky opioidů</vt:lpstr>
      <vt:lpstr>Intoxikace opioidními agonisty</vt:lpstr>
      <vt:lpstr>Další indikace opioidů?</vt:lpstr>
      <vt:lpstr>Neopioidní analgetika</vt:lpstr>
      <vt:lpstr>NSAIDs (Non-Steroidal AntiInflammatory Drugs)</vt:lpstr>
      <vt:lpstr>Izoformy COX</vt:lpstr>
      <vt:lpstr>Prezentace aplikace PowerPoint</vt:lpstr>
      <vt:lpstr>NSAIDs</vt:lpstr>
      <vt:lpstr>Fosfolipidy</vt:lpstr>
      <vt:lpstr>Fosfolipidy</vt:lpstr>
      <vt:lpstr>Nežádoucí účinky NSAIDs</vt:lpstr>
      <vt:lpstr>ASA = acetylsalicylová kyselina</vt:lpstr>
      <vt:lpstr>Deriváty kys. propionové</vt:lpstr>
      <vt:lpstr>Deriváty pyrazolonu</vt:lpstr>
      <vt:lpstr>Deriváty kys. octové</vt:lpstr>
      <vt:lpstr>Oxikamy</vt:lpstr>
      <vt:lpstr>Selektivní inhibitory COX 2</vt:lpstr>
      <vt:lpstr>Specifické inhibitory COX 2 = koxiby</vt:lpstr>
      <vt:lpstr>Prezentace aplikace PowerPoint</vt:lpstr>
      <vt:lpstr>Paracetamol (acetaminofen) anilinový derivát</vt:lpstr>
      <vt:lpstr>Prezentace aplikace PowerPoint</vt:lpstr>
      <vt:lpstr>Antirevmatika</vt:lpstr>
      <vt:lpstr>Léčba RA</vt:lpstr>
      <vt:lpstr>DMARDs  = Disease Modifying AntiRheumatic Drugs</vt:lpstr>
      <vt:lpstr>Biologická léčba</vt:lpstr>
      <vt:lpstr>Cytostatika a antimetabolity</vt:lpstr>
      <vt:lpstr>Prezentace aplikace PowerPoint</vt:lpstr>
      <vt:lpstr>Příčiny dny</vt:lpstr>
      <vt:lpstr>Léčiva užívaná k prevenci</vt:lpstr>
      <vt:lpstr>Léčiva při akutním dnavém záchvatu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Cvičení</dc:title>
  <dc:creator>x</dc:creator>
  <cp:lastModifiedBy>Pe Amchova</cp:lastModifiedBy>
  <cp:revision>119</cp:revision>
  <cp:lastPrinted>2019-02-25T12:33:06Z</cp:lastPrinted>
  <dcterms:created xsi:type="dcterms:W3CDTF">2019-02-09T13:59:10Z</dcterms:created>
  <dcterms:modified xsi:type="dcterms:W3CDTF">2019-05-16T13:51:47Z</dcterms:modified>
</cp:coreProperties>
</file>