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1.xml" ContentType="application/vnd.openxmlformats-officedocument.presentationml.tags+xml"/>
  <Override PartName="/ppt/notesSlides/notesSlide18.xml" ContentType="application/vnd.openxmlformats-officedocument.presentationml.notesSlide+xml"/>
  <Override PartName="/ppt/tags/tag12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3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4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5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16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7.xml" ContentType="application/vnd.openxmlformats-officedocument.presentationml.tags+xml"/>
  <Override PartName="/ppt/notesSlides/notesSlide32.xml" ContentType="application/vnd.openxmlformats-officedocument.presentationml.notesSlide+xml"/>
  <Override PartName="/ppt/tags/tag18.xml" ContentType="application/vnd.openxmlformats-officedocument.presentationml.tags+xml"/>
  <Override PartName="/ppt/notesSlides/notesSlide33.xml" ContentType="application/vnd.openxmlformats-officedocument.presentationml.notesSlide+xml"/>
  <Override PartName="/ppt/tags/tag19.xml" ContentType="application/vnd.openxmlformats-officedocument.presentationml.tags+xml"/>
  <Override PartName="/ppt/notesSlides/notesSlide34.xml" ContentType="application/vnd.openxmlformats-officedocument.presentationml.notesSlide+xml"/>
  <Override PartName="/ppt/tags/tag20.xml" ContentType="application/vnd.openxmlformats-officedocument.presentationml.tags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0"/>
  </p:notesMasterIdLst>
  <p:sldIdLst>
    <p:sldId id="256" r:id="rId2"/>
    <p:sldId id="367" r:id="rId3"/>
    <p:sldId id="368" r:id="rId4"/>
    <p:sldId id="369" r:id="rId5"/>
    <p:sldId id="257" r:id="rId6"/>
    <p:sldId id="325" r:id="rId7"/>
    <p:sldId id="358" r:id="rId8"/>
    <p:sldId id="359" r:id="rId9"/>
    <p:sldId id="326" r:id="rId10"/>
    <p:sldId id="328" r:id="rId11"/>
    <p:sldId id="329" r:id="rId12"/>
    <p:sldId id="330" r:id="rId13"/>
    <p:sldId id="332" r:id="rId14"/>
    <p:sldId id="333" r:id="rId15"/>
    <p:sldId id="334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49" r:id="rId29"/>
    <p:sldId id="351" r:id="rId30"/>
    <p:sldId id="352" r:id="rId31"/>
    <p:sldId id="353" r:id="rId32"/>
    <p:sldId id="354" r:id="rId33"/>
    <p:sldId id="355" r:id="rId34"/>
    <p:sldId id="362" r:id="rId35"/>
    <p:sldId id="363" r:id="rId36"/>
    <p:sldId id="364" r:id="rId37"/>
    <p:sldId id="365" r:id="rId38"/>
    <p:sldId id="366" r:id="rId39"/>
  </p:sldIdLst>
  <p:sldSz cx="9144000" cy="6858000" type="screen4x3"/>
  <p:notesSz cx="6858000" cy="9144000"/>
  <p:custDataLst>
    <p:tags r:id="rId41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  <a:srgbClr val="66FF33"/>
    <a:srgbClr val="00CC00"/>
    <a:srgbClr val="FF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67590" autoAdjust="0"/>
  </p:normalViewPr>
  <p:slideViewPr>
    <p:cSldViewPr>
      <p:cViewPr varScale="1">
        <p:scale>
          <a:sx n="74" d="100"/>
          <a:sy n="74" d="100"/>
        </p:scale>
        <p:origin x="178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3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3FFD1-6E27-42A6-ABD7-647E8EBD6897}" type="datetimeFigureOut">
              <a:rPr lang="cs-CZ" smtClean="0"/>
              <a:pPr/>
              <a:t>22.05.2019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8ABD3-808E-42A3-9A18-9A164A8353E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8264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8ABD3-808E-42A3-9A18-9A164A8353E9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4324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8ABD3-808E-42A3-9A18-9A164A8353E9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425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8ABD3-808E-42A3-9A18-9A164A8353E9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425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8ABD3-808E-42A3-9A18-9A164A8353E9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425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8ABD3-808E-42A3-9A18-9A164A8353E9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425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8ABD3-808E-42A3-9A18-9A164A8353E9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425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8ABD3-808E-42A3-9A18-9A164A8353E9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4257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8ABD3-808E-42A3-9A18-9A164A8353E9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4257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8ABD3-808E-42A3-9A18-9A164A8353E9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4257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8ABD3-808E-42A3-9A18-9A164A8353E9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4257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8ABD3-808E-42A3-9A18-9A164A8353E9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425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8ABD3-808E-42A3-9A18-9A164A8353E9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4257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8ABD3-808E-42A3-9A18-9A164A8353E9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4257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8ABD3-808E-42A3-9A18-9A164A8353E9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4257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8ABD3-808E-42A3-9A18-9A164A8353E9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4257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8ABD3-808E-42A3-9A18-9A164A8353E9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4257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8ABD3-808E-42A3-9A18-9A164A8353E9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4257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8ABD3-808E-42A3-9A18-9A164A8353E9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4257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8ABD3-808E-42A3-9A18-9A164A8353E9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4257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8ABD3-808E-42A3-9A18-9A164A8353E9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4257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8ABD3-808E-42A3-9A18-9A164A8353E9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4257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8ABD3-808E-42A3-9A18-9A164A8353E9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425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8ABD3-808E-42A3-9A18-9A164A8353E9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4257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8ABD3-808E-42A3-9A18-9A164A8353E9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4257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8ABD3-808E-42A3-9A18-9A164A8353E9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08642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8ABD3-808E-42A3-9A18-9A164A8353E9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92003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8ABD3-808E-42A3-9A18-9A164A8353E9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68711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8ABD3-808E-42A3-9A18-9A164A8353E9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9304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8ABD3-808E-42A3-9A18-9A164A8353E9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9047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8ABD3-808E-42A3-9A18-9A164A8353E9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7506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8ABD3-808E-42A3-9A18-9A164A8353E9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703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Kapsaicin – náplasti, Koňská mast (</a:t>
            </a:r>
            <a:r>
              <a:rPr lang="cs-CZ" dirty="0" err="1" smtClean="0"/>
              <a:t>derivans</a:t>
            </a:r>
            <a:r>
              <a:rPr lang="cs-CZ" dirty="0" smtClean="0"/>
              <a:t>, </a:t>
            </a:r>
            <a:r>
              <a:rPr lang="cs-CZ" dirty="0" err="1" smtClean="0"/>
              <a:t>hyperemizující</a:t>
            </a:r>
            <a:r>
              <a:rPr lang="cs-CZ" baseline="0" dirty="0" smtClean="0"/>
              <a:t> účinek)</a:t>
            </a:r>
          </a:p>
          <a:p>
            <a:r>
              <a:rPr lang="cs-CZ" baseline="0" dirty="0" smtClean="0"/>
              <a:t>Černý pepř – nezralé plody, vysušené (enzymy způsobí při sušení zhnědnutí)</a:t>
            </a:r>
          </a:p>
          <a:p>
            <a:r>
              <a:rPr lang="cs-CZ" baseline="0" dirty="0" smtClean="0"/>
              <a:t>Bílý pepř – zralé plody zbavené oplodí</a:t>
            </a:r>
          </a:p>
          <a:p>
            <a:r>
              <a:rPr lang="cs-CZ" baseline="0" dirty="0" smtClean="0"/>
              <a:t>Zelený pepř – nezralé plody konzervované tak, aby si uchovaly zelenou barvu</a:t>
            </a:r>
          </a:p>
          <a:p>
            <a:r>
              <a:rPr lang="cs-CZ" baseline="0" dirty="0" smtClean="0"/>
              <a:t>Růžový pepř – jiná rostlina (peruánský/brazilský pepřovník)</a:t>
            </a:r>
          </a:p>
          <a:p>
            <a:r>
              <a:rPr lang="cs-CZ" baseline="0" dirty="0" err="1" smtClean="0"/>
              <a:t>Cinnamomum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chinensis</a:t>
            </a:r>
            <a:r>
              <a:rPr lang="cs-CZ" baseline="0" dirty="0" smtClean="0"/>
              <a:t> – droga horší kvality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8ABD3-808E-42A3-9A18-9A164A8353E9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425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8ABD3-808E-42A3-9A18-9A164A8353E9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425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Pelyněk – nejstarší použití jako anthelmintikum, přidával se na chuť i do piva</a:t>
            </a:r>
          </a:p>
          <a:p>
            <a:r>
              <a:rPr lang="cs-CZ" dirty="0" smtClean="0"/>
              <a:t>Účinky </a:t>
            </a:r>
            <a:r>
              <a:rPr lang="cs-CZ" dirty="0" err="1" smtClean="0"/>
              <a:t>thujonu</a:t>
            </a:r>
            <a:r>
              <a:rPr lang="cs-CZ" dirty="0" smtClean="0"/>
              <a:t> – otrava: akutní: KVS poruchy, křeče; chronická – </a:t>
            </a:r>
            <a:r>
              <a:rPr lang="cs-CZ" dirty="0" err="1" smtClean="0"/>
              <a:t>neurotoxicita</a:t>
            </a:r>
            <a:r>
              <a:rPr lang="cs-CZ" dirty="0" smtClean="0"/>
              <a:t>,</a:t>
            </a:r>
            <a:r>
              <a:rPr lang="cs-CZ" baseline="0" dirty="0" smtClean="0"/>
              <a:t> </a:t>
            </a:r>
            <a:r>
              <a:rPr lang="cs-CZ" dirty="0" err="1" smtClean="0"/>
              <a:t>absinthismus</a:t>
            </a:r>
            <a:r>
              <a:rPr lang="cs-CZ" dirty="0" smtClean="0"/>
              <a:t> = sluchové a zrakové bludy, manické stavy, poškození CNS</a:t>
            </a:r>
          </a:p>
          <a:p>
            <a:r>
              <a:rPr lang="cs-CZ" baseline="0" dirty="0" smtClean="0"/>
              <a:t>Limitní hodnota v EU: 35 mg/l nápoje</a:t>
            </a:r>
          </a:p>
          <a:p>
            <a:r>
              <a:rPr lang="cs-CZ" baseline="0" dirty="0" smtClean="0"/>
              <a:t>Abortivum</a:t>
            </a:r>
          </a:p>
          <a:p>
            <a:r>
              <a:rPr lang="cs-CZ" baseline="0" dirty="0" smtClean="0"/>
              <a:t>Správná příprava </a:t>
            </a:r>
            <a:r>
              <a:rPr lang="cs-CZ" baseline="0" dirty="0" err="1" smtClean="0"/>
              <a:t>absinthu</a:t>
            </a:r>
            <a:r>
              <a:rPr lang="cs-CZ" baseline="0" dirty="0" smtClean="0"/>
              <a:t>: video - http://www.youtube.com/watch?feature=player_embedded&amp;v=8tWyDxiOz70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8ABD3-808E-42A3-9A18-9A164A8353E9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425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8ABD3-808E-42A3-9A18-9A164A8353E9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425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C6DD6457-E7A6-4DB8-B894-FFF20FFD9AE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D165-3187-49C6-9D59-0F2472C5949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69FC-A8A0-4D54-8E06-8F9E85E99F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F2CB4B7-128C-4851-B89C-1869AFEE42E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4432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7DE3-9CFF-451A-894D-B9B7CED2C33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5FE20-AB88-46C3-8356-6902FE905C5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8ADD3-729B-4B55-A7CE-962FFD21205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19BE-2C96-4AAD-A210-14C36C3DFD1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A371-6804-4463-98BB-64C31F3D3D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3434-46AF-454C-ACD7-6CD71A6BEF3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49F73-AD90-460A-B02C-52181005A50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2388-61B3-4A5C-B112-2E2A9D9C6A3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C7D59CE4-DDEF-48D6-B7DC-D2B3FF9FBBE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hyperlink" Target="https://is.muni.cz/auth/do/med/el/lecive_rostliny/atlas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5" Type="http://schemas.openxmlformats.org/officeDocument/2006/relationships/image" Target="../media/image41.jpg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hyperlink" Target="https://www.ema.europa.eu/en/human-regulatory/herbal-medicinal-products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5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61.jp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g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6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64.jpeg"/><Relationship Id="rId5" Type="http://schemas.openxmlformats.org/officeDocument/2006/relationships/image" Target="../media/image63.jpg"/><Relationship Id="rId4" Type="http://schemas.openxmlformats.org/officeDocument/2006/relationships/image" Target="../media/image62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7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69.jpg"/><Relationship Id="rId5" Type="http://schemas.openxmlformats.org/officeDocument/2006/relationships/image" Target="../media/image68.jpg"/><Relationship Id="rId4" Type="http://schemas.openxmlformats.org/officeDocument/2006/relationships/image" Target="../media/image6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1LLmQY6ROoQ?t=38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hyperlink" Target="https://youtu.be/Dvxbg5C10VY?t=4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837877" y="199674"/>
            <a:ext cx="461857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cs-CZ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Léčivé rostliny </a:t>
            </a:r>
            <a:endParaRPr lang="cs-CZ" sz="4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cs-CZ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v terapii běžných </a:t>
            </a:r>
          </a:p>
          <a:p>
            <a:pPr algn="ctr"/>
            <a:r>
              <a:rPr lang="cs-CZ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onemocnění</a:t>
            </a:r>
            <a:endParaRPr lang="cs-CZ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708920"/>
            <a:ext cx="3931841" cy="261860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79512" y="195378"/>
            <a:ext cx="331236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60000">
              <a:buFont typeface="+mj-lt"/>
              <a:buAutoNum type="arabicPeriod"/>
            </a:pPr>
            <a:r>
              <a:rPr lang="cs-CZ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Antiulceróza</a:t>
            </a:r>
            <a:endParaRPr lang="cs-CZ" sz="2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indent="-360000">
              <a:buFont typeface="+mj-lt"/>
              <a:buAutoNum type="arabicPeriod"/>
            </a:pPr>
            <a:r>
              <a:rPr lang="cs-CZ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Stomachika:</a:t>
            </a:r>
          </a:p>
          <a:p>
            <a:pPr marL="914400" lvl="3" indent="-360000">
              <a:buFont typeface="Century Gothic" panose="020B0502020202020204" pitchFamily="34" charset="0"/>
              <a:buChar char="–"/>
            </a:pPr>
            <a:r>
              <a:rPr lang="cs-CZ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Digestiva</a:t>
            </a:r>
          </a:p>
          <a:p>
            <a:pPr marL="914400" lvl="3" indent="-360000">
              <a:buFont typeface="Century Gothic" panose="020B0502020202020204" pitchFamily="34" charset="0"/>
              <a:buChar char="–"/>
            </a:pPr>
            <a:r>
              <a:rPr lang="cs-CZ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Amara</a:t>
            </a:r>
          </a:p>
          <a:p>
            <a:pPr indent="-360000">
              <a:buFont typeface="+mj-lt"/>
              <a:buAutoNum type="arabicPeriod"/>
            </a:pPr>
            <a:r>
              <a:rPr lang="cs-CZ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Karminativa</a:t>
            </a:r>
          </a:p>
          <a:p>
            <a:pPr indent="-360000">
              <a:buFont typeface="+mj-lt"/>
              <a:buAutoNum type="arabicPeriod"/>
            </a:pPr>
            <a:r>
              <a:rPr lang="cs-CZ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Cholagoga</a:t>
            </a:r>
            <a:endParaRPr lang="cs-CZ" sz="2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indent="-360000">
              <a:buFont typeface="+mj-lt"/>
              <a:buAutoNum type="arabicPeriod"/>
            </a:pPr>
            <a:r>
              <a:rPr lang="cs-CZ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Hepatoprotektiva</a:t>
            </a:r>
            <a:endParaRPr lang="cs-CZ" sz="2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indent="-360000">
              <a:buFont typeface="+mj-lt"/>
              <a:buAutoNum type="arabicPeriod"/>
            </a:pPr>
            <a:r>
              <a:rPr lang="cs-CZ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Laxativa</a:t>
            </a:r>
          </a:p>
          <a:p>
            <a:pPr indent="-360000">
              <a:buFont typeface="+mj-lt"/>
              <a:buAutoNum type="arabicPeriod"/>
            </a:pPr>
            <a:r>
              <a:rPr lang="cs-CZ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Antidiarhoika</a:t>
            </a:r>
            <a:endParaRPr lang="cs-CZ" sz="2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indent="-360000">
              <a:buFont typeface="+mj-lt"/>
              <a:buAutoNum type="arabicPeriod"/>
            </a:pPr>
            <a:r>
              <a:rPr lang="cs-CZ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Psychofarmaka</a:t>
            </a:r>
          </a:p>
          <a:p>
            <a:pPr indent="-360000">
              <a:buFont typeface="+mj-lt"/>
              <a:buAutoNum type="arabicPeriod"/>
            </a:pPr>
            <a:r>
              <a:rPr lang="cs-CZ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Antitusika</a:t>
            </a:r>
          </a:p>
          <a:p>
            <a:pPr indent="-360000">
              <a:buFont typeface="+mj-lt"/>
              <a:buAutoNum type="arabicPeriod"/>
            </a:pPr>
            <a:r>
              <a:rPr lang="cs-CZ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Expektorancia</a:t>
            </a:r>
          </a:p>
          <a:p>
            <a:pPr indent="-360000">
              <a:buFont typeface="+mj-lt"/>
              <a:buAutoNum type="arabicPeriod"/>
            </a:pPr>
            <a:r>
              <a:rPr lang="cs-CZ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Diuretika,            </a:t>
            </a:r>
          </a:p>
          <a:p>
            <a:r>
              <a:rPr lang="cs-CZ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Antiseptika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23528" y="0"/>
            <a:ext cx="85844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STOMACHIKA – AMARA: HOŘČINY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251518" y="908720"/>
            <a:ext cx="7776866" cy="5949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Hořec žlutý 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Gentiana</a:t>
            </a:r>
            <a:r>
              <a:rPr lang="cs-CZ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lutea)</a:t>
            </a:r>
            <a:endParaRPr lang="cs-CZ" sz="24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Droga: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radix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(usušený kořen s oddenky)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Obsahové látky: 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hořčiny</a:t>
            </a:r>
            <a:r>
              <a:rPr lang="cs-CZ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gentiopikrosid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marL="0" indent="0">
              <a:buNone/>
            </a:pP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amarogentin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žluté barvivo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gentisin</a:t>
            </a:r>
            <a:endParaRPr lang="cs-CZ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horská trvalka, u nás chráněná, sbírá se 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 odkvětu, pro likérnictví se kořen fermentuje</a:t>
            </a:r>
          </a:p>
          <a:p>
            <a:pPr marL="0" indent="0">
              <a:buNone/>
            </a:pPr>
            <a:r>
              <a:rPr lang="cs-CZ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Tinktura amara 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vachta, pelyněk, oplodí sladkého pomeranče, hořec, skořicová silice</a:t>
            </a:r>
          </a:p>
          <a:p>
            <a:pPr marL="0" indent="0">
              <a:buNone/>
            </a:pPr>
            <a:r>
              <a:rPr lang="cs-CZ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Švédské kapky</a:t>
            </a: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Schwedenbitter</a:t>
            </a: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muškátový ořech, kurkuma, kardamom, hořec, skořice, aloe, reveň, andělika, myrha, šafrán, kozlík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podpora </a:t>
            </a: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činnosti GIT, ledvin, sedativum</a:t>
            </a:r>
          </a:p>
          <a:p>
            <a:pPr marL="0" indent="0">
              <a:buNone/>
            </a:pPr>
            <a:endParaRPr lang="cs-CZ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103" y="970495"/>
            <a:ext cx="1965708" cy="291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7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23528" y="0"/>
            <a:ext cx="85844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STOMACHIKA – AMARA: HOŘČINY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251519" y="908720"/>
            <a:ext cx="5472609" cy="5949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Pelyněk </a:t>
            </a:r>
            <a:r>
              <a:rPr lang="cs-CZ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pravý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Artemisia</a:t>
            </a:r>
            <a:r>
              <a:rPr lang="cs-CZ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absinthium</a:t>
            </a:r>
            <a:r>
              <a:rPr lang="cs-CZ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cs-CZ" sz="24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Droga: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Absinthii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herba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(usušená kvetoucí a olistěná nať)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Obsahové látky: 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hořčiny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absintin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artabsin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silice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thujol,thujon,felandren</a:t>
            </a:r>
            <a:endParaRPr lang="cs-CZ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Účinky: 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silný alergen (VI-IX), 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ilice 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spasmolytické (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abortivum)</a:t>
            </a:r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anthelmintikum</a:t>
            </a:r>
          </a:p>
          <a:p>
            <a:pPr marL="0" indent="0">
              <a:buNone/>
            </a:pPr>
            <a:r>
              <a:rPr lang="cs-CZ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thujon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otrava</a:t>
            </a: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cs-CZ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akutní</a:t>
            </a: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KVS poruchy, 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křeče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hronická: 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neurotoxicita</a:t>
            </a: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absinthismus</a:t>
            </a: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sluchové a zrakové bludy, manické stavy, poškození CNS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716" y="2924944"/>
            <a:ext cx="2902648" cy="374441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818" y="692697"/>
            <a:ext cx="2822443" cy="21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2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23528" y="0"/>
            <a:ext cx="85844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STOMACHIKA – AMARA: HOŘČINY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107503" y="908720"/>
            <a:ext cx="6168699" cy="5949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Chmel </a:t>
            </a:r>
            <a:r>
              <a:rPr lang="cs-CZ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otáčivý </a:t>
            </a:r>
            <a:r>
              <a:rPr lang="cs-CZ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28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Humulus</a:t>
            </a:r>
            <a:r>
              <a:rPr lang="cs-CZ" sz="2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lupulus</a:t>
            </a:r>
            <a:r>
              <a:rPr lang="cs-CZ" sz="2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cs-CZ" sz="28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Droga: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Lupuli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strobilus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flos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glandulae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= usušené samičí květenství</a:t>
            </a:r>
          </a:p>
          <a:p>
            <a:pPr marL="0" indent="0">
              <a:buNone/>
            </a:pPr>
            <a:endParaRPr lang="cs-CZ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Obsahové látky: </a:t>
            </a:r>
            <a:r>
              <a:rPr lang="cs-CZ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silice</a:t>
            </a:r>
            <a:r>
              <a:rPr 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myrcen,humulen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); 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pryskyřičné hořčiny (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humulon,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lupulon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 </a:t>
            </a:r>
          </a:p>
          <a:p>
            <a:pPr marL="0" indent="0">
              <a:buNone/>
            </a:pPr>
            <a:endParaRPr lang="cs-CZ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Účinky: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stomachikum, sedativum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390" y="908720"/>
            <a:ext cx="2782682" cy="201622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005064"/>
            <a:ext cx="3593976" cy="269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9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23528" y="0"/>
            <a:ext cx="85844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STOMACHIKA – AMARA: HOŘČINY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179511" y="860848"/>
            <a:ext cx="6552727" cy="5949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Puškvorec </a:t>
            </a:r>
            <a:r>
              <a:rPr lang="cs-CZ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obecný </a:t>
            </a:r>
            <a:r>
              <a:rPr lang="cs-CZ" sz="2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28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Acorus</a:t>
            </a:r>
            <a:r>
              <a:rPr lang="cs-CZ" sz="2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calamus</a:t>
            </a:r>
            <a:r>
              <a:rPr lang="cs-CZ" sz="2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cs-CZ" sz="28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1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Droga: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rhizoma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oloupané usušené oddenky sbírané na podzim)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Obsahové látky: 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silice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asaron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hořčina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akoron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třísloviny</a:t>
            </a:r>
          </a:p>
          <a:p>
            <a:pPr marL="342900" indent="-342900"/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Asarony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jsou genotoxické a pravděpodobně i kancerogenní </a:t>
            </a:r>
          </a:p>
          <a:p>
            <a:pPr marL="0" indent="0">
              <a:buNone/>
            </a:pPr>
            <a:endParaRPr lang="cs-CZ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Účinky</a:t>
            </a:r>
            <a:r>
              <a:rPr lang="cs-CZ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sedativní,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hypolipidemické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antioxidační a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neuroprotektivní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diuretické,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protialergické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734" y="3501008"/>
            <a:ext cx="2501195" cy="275532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39" y="830095"/>
            <a:ext cx="2080853" cy="138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4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23528" y="0"/>
            <a:ext cx="85844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STOMACHIKA – AMARA: HOŘČINY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179512" y="860848"/>
            <a:ext cx="4968552" cy="5949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Vachta trojlistá </a:t>
            </a:r>
            <a:r>
              <a:rPr lang="cs-CZ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Hořký jetel)</a:t>
            </a:r>
          </a:p>
          <a:p>
            <a:pPr marL="0" indent="0">
              <a:buNone/>
            </a:pPr>
            <a:r>
              <a:rPr lang="cs-CZ" sz="28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Menyanthes</a:t>
            </a:r>
            <a:r>
              <a:rPr lang="cs-CZ" sz="2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cs-CZ" sz="28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rifoliata</a:t>
            </a:r>
            <a:endParaRPr lang="cs-CZ" sz="28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Droga: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folium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(usušené kožovité listy)</a:t>
            </a:r>
          </a:p>
          <a:p>
            <a:pPr marL="0" indent="0">
              <a:buNone/>
            </a:pPr>
            <a:endParaRPr lang="cs-CZ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Obsahové látky: 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hořčiny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swerosid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loganin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foliamentin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rutin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třísloviny</a:t>
            </a:r>
            <a:endParaRPr lang="cs-CZ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cs-CZ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 nás chráněná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677" y="771525"/>
            <a:ext cx="3783703" cy="251346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621" y="3363371"/>
            <a:ext cx="2436787" cy="343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4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23528" y="0"/>
            <a:ext cx="85844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STOMACHIKA – AMARA: HOŘČINY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107504" y="860848"/>
            <a:ext cx="9036496" cy="5949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Pomerančovník </a:t>
            </a:r>
            <a:r>
              <a:rPr lang="cs-CZ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čínský </a:t>
            </a:r>
            <a:r>
              <a:rPr lang="cs-CZ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2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Citrus </a:t>
            </a:r>
            <a:r>
              <a:rPr lang="cs-CZ" sz="28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sinensis</a:t>
            </a:r>
            <a:r>
              <a:rPr lang="cs-CZ" sz="2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)</a:t>
            </a:r>
          </a:p>
          <a:p>
            <a:pPr marL="0" indent="0">
              <a:buNone/>
            </a:pPr>
            <a:r>
              <a:rPr lang="cs-CZ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Kříženec mandarinky a </a:t>
            </a:r>
            <a:r>
              <a:rPr lang="cs-CZ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pomela</a:t>
            </a:r>
            <a:endParaRPr lang="cs-CZ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Droga: 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pericarpium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(oplodí)</a:t>
            </a:r>
            <a:endParaRPr lang="cs-CZ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aetheroleum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(destilací květů)</a:t>
            </a:r>
          </a:p>
          <a:p>
            <a:pPr marL="0" indent="0">
              <a:buNone/>
            </a:pPr>
            <a:endParaRPr lang="cs-CZ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Obsahové látky: </a:t>
            </a:r>
            <a:r>
              <a:rPr lang="cs-CZ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flavonoidy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silice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hořčiny, kumariny</a:t>
            </a:r>
          </a:p>
          <a:p>
            <a:pPr marL="0" indent="0">
              <a:buNone/>
            </a:pPr>
            <a:endParaRPr lang="cs-CZ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Účinky: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cholagoga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korigencia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chuti a vůně, součást Hořké tinktury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581128"/>
            <a:ext cx="2608519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2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23528" y="0"/>
            <a:ext cx="398218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KARMINATIVA</a:t>
            </a:r>
            <a:endParaRPr lang="cs-CZ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251520" y="908720"/>
            <a:ext cx="8352928" cy="5901408"/>
          </a:xfrm>
        </p:spPr>
        <p:txBody>
          <a:bodyPr>
            <a:noAutofit/>
          </a:bodyPr>
          <a:lstStyle/>
          <a:p>
            <a:pPr marL="342900" indent="-342900"/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Drogy s obsahem silic</a:t>
            </a:r>
          </a:p>
          <a:p>
            <a:pPr marL="342900" indent="-342900"/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Silice působí především </a:t>
            </a: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spasmolyticky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antisepticky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některé podporují vylučování </a:t>
            </a:r>
            <a:r>
              <a:rPr 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ž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aludečních šťáv nebo stimulují žlučník</a:t>
            </a:r>
          </a:p>
          <a:p>
            <a:pPr marL="342900" indent="-342900"/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Terapie plynatosti </a:t>
            </a:r>
            <a:b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dětí a dospělých</a:t>
            </a:r>
          </a:p>
          <a:p>
            <a:pPr marL="342900" indent="-342900"/>
            <a:endParaRPr lang="cs-CZ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Lékopisná karminativa </a:t>
            </a:r>
          </a:p>
          <a:p>
            <a:pPr marL="342900" indent="-342900"/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ČL 2009:</a:t>
            </a:r>
          </a:p>
          <a:p>
            <a:pPr marL="515938" lvl="1" indent="-342900"/>
            <a:r>
              <a:rPr lang="cs-CZ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Aqua</a:t>
            </a: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carminativa</a:t>
            </a:r>
            <a:endParaRPr lang="cs-CZ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5938" lvl="1" indent="-342900"/>
            <a:r>
              <a:rPr lang="cs-CZ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Aqua</a:t>
            </a: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carminativa</a:t>
            </a: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rubra </a:t>
            </a:r>
          </a:p>
          <a:p>
            <a:pPr marL="0" indent="0">
              <a:buNone/>
            </a:pPr>
            <a:endParaRPr lang="cs-CZ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200070"/>
              </p:ext>
            </p:extLst>
          </p:nvPr>
        </p:nvGraphicFramePr>
        <p:xfrm>
          <a:off x="4427984" y="2780928"/>
          <a:ext cx="4345446" cy="3922206"/>
        </p:xfrm>
        <a:graphic>
          <a:graphicData uri="http://schemas.openxmlformats.org/drawingml/2006/table">
            <a:tbl>
              <a:tblPr/>
              <a:tblGrid>
                <a:gridCol w="3574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1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5256"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Carvi</a:t>
                      </a:r>
                      <a:r>
                        <a:rPr lang="cs-CZ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etheroleum</a:t>
                      </a:r>
                      <a:r>
                        <a:rPr lang="cs-CZ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0,1 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256"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Caryophylli</a:t>
                      </a:r>
                      <a:r>
                        <a:rPr lang="cs-CZ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etheroleum</a:t>
                      </a:r>
                      <a:r>
                        <a:rPr lang="cs-CZ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0,1 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256"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Cinnamomi</a:t>
                      </a:r>
                      <a:r>
                        <a:rPr lang="cs-CZ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etheroleum</a:t>
                      </a:r>
                      <a:r>
                        <a:rPr lang="cs-CZ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0,1 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256"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Foeniculi</a:t>
                      </a:r>
                      <a:r>
                        <a:rPr lang="cs-CZ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etheroleum</a:t>
                      </a:r>
                      <a:r>
                        <a:rPr lang="cs-CZ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0,1 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256"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Macidis</a:t>
                      </a:r>
                      <a:r>
                        <a:rPr lang="cs-CZ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etheroleum</a:t>
                      </a:r>
                      <a:r>
                        <a:rPr lang="cs-CZ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0,1 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158"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Mentae</a:t>
                      </a:r>
                      <a:r>
                        <a:rPr lang="cs-CZ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piperitae</a:t>
                      </a:r>
                      <a:r>
                        <a:rPr lang="cs-CZ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etheroleum</a:t>
                      </a:r>
                      <a:endParaRPr lang="cs-CZ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0,1 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256">
                <a:tc>
                  <a:txBody>
                    <a:bodyPr/>
                    <a:lstStyle/>
                    <a:p>
                      <a:r>
                        <a:rPr lang="cs-CZ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Citronellae etheroleum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0,5 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5256">
                <a:tc>
                  <a:txBody>
                    <a:bodyPr/>
                    <a:lstStyle/>
                    <a:p>
                      <a:r>
                        <a:rPr lang="cs-CZ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Coriandri etheroleum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0,5 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5256"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Citri</a:t>
                      </a:r>
                      <a:r>
                        <a:rPr lang="cs-CZ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etheroleum</a:t>
                      </a:r>
                      <a:r>
                        <a:rPr lang="cs-CZ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1,0 g</a:t>
                      </a:r>
                      <a:endParaRPr lang="cs-CZ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829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23528" y="0"/>
            <a:ext cx="398218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KARMINATIVA</a:t>
            </a:r>
            <a:endParaRPr lang="cs-CZ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107504" y="860848"/>
            <a:ext cx="5976664" cy="5949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Kmín </a:t>
            </a:r>
            <a:r>
              <a:rPr lang="cs-CZ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kořenný </a:t>
            </a:r>
            <a:r>
              <a:rPr lang="cs-CZ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28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Carum</a:t>
            </a:r>
            <a:r>
              <a:rPr lang="cs-CZ" sz="2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carvi</a:t>
            </a:r>
            <a:r>
              <a:rPr lang="cs-CZ" sz="2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Droga: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fructus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aetheroleum</a:t>
            </a:r>
            <a:endParaRPr lang="cs-CZ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(sušený plod, vydestilovaná silice)</a:t>
            </a:r>
          </a:p>
          <a:p>
            <a:pPr marL="0" indent="0">
              <a:buNone/>
            </a:pPr>
            <a:endParaRPr lang="cs-CZ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Obsahové látky: 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silice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karvon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limonen,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karveol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myrcen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(ve zralých plodech převažuje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karvon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olej, škroby, proteiny</a:t>
            </a:r>
          </a:p>
          <a:p>
            <a:pPr marL="342900" indent="-342900"/>
            <a:endParaRPr lang="cs-CZ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Použití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cs-CZ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cholagoga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stomachika-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amara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běžná </a:t>
            </a:r>
            <a:r>
              <a:rPr lang="cs-CZ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kořenina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(pekařství)</a:t>
            </a:r>
          </a:p>
          <a:p>
            <a:pPr marL="342900" indent="-342900"/>
            <a:endParaRPr lang="cs-CZ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056" y="116632"/>
            <a:ext cx="2951060" cy="220486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107" y="3562446"/>
            <a:ext cx="2342009" cy="32303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502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23528" y="0"/>
            <a:ext cx="398218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KARMINATIVA</a:t>
            </a:r>
            <a:endParaRPr lang="cs-CZ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107504" y="860848"/>
            <a:ext cx="5544616" cy="5949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Bedrník anýz </a:t>
            </a:r>
            <a:r>
              <a:rPr lang="cs-CZ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(anýz vonný)</a:t>
            </a:r>
          </a:p>
          <a:p>
            <a:pPr marL="0" indent="0">
              <a:buNone/>
            </a:pPr>
            <a:r>
              <a:rPr lang="cs-CZ" sz="28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Pimpinella</a:t>
            </a:r>
            <a:r>
              <a:rPr lang="cs-CZ" sz="2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anisum</a:t>
            </a:r>
            <a:endParaRPr lang="cs-CZ" sz="28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cs-CZ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Droga: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fructus</a:t>
            </a:r>
            <a:endParaRPr lang="cs-CZ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cs-CZ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Obsahové látky: 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silice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olej, škrob, proteiny</a:t>
            </a:r>
          </a:p>
          <a:p>
            <a:pPr marL="342900" indent="-342900"/>
            <a:r>
              <a:rPr lang="cs-CZ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Použití: 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expektorans</a:t>
            </a:r>
            <a:endParaRPr lang="cs-CZ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cs-CZ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Badyáník pravý 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240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Illicium</a:t>
            </a:r>
            <a:r>
              <a:rPr lang="cs-CZ" sz="2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verum</a:t>
            </a:r>
            <a:r>
              <a:rPr lang="cs-CZ" sz="2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cs-CZ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cs-CZ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Droga: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Anisi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aetheroleum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destilací </a:t>
            </a:r>
            <a:r>
              <a:rPr lang="cs-CZ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Fructus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anisi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stellati</a:t>
            </a:r>
            <a:endParaRPr lang="cs-CZ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229500"/>
            <a:ext cx="1716880" cy="129624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043" y="188640"/>
            <a:ext cx="2908670" cy="194421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448" y="3093760"/>
            <a:ext cx="1662276" cy="124670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218" y="4437112"/>
            <a:ext cx="288032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8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23528" y="0"/>
            <a:ext cx="398218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KARMINATIVA</a:t>
            </a:r>
            <a:endParaRPr lang="cs-CZ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107504" y="860848"/>
            <a:ext cx="5832648" cy="5949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Fenykl obecný</a:t>
            </a:r>
          </a:p>
          <a:p>
            <a:pPr marL="0" indent="0">
              <a:buNone/>
            </a:pPr>
            <a:r>
              <a:rPr lang="cs-CZ" sz="28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Foeniculum</a:t>
            </a:r>
            <a:r>
              <a:rPr lang="cs-CZ" sz="2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vulgare</a:t>
            </a:r>
            <a:endParaRPr lang="cs-CZ" sz="28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Droga: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fructus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aetheroleum</a:t>
            </a:r>
            <a:endParaRPr lang="cs-CZ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Obsahové látky: 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silice 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trans-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anethol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methylchavikol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fenchon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anisaldehyd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olej, škrob, proteiny</a:t>
            </a:r>
          </a:p>
          <a:p>
            <a:pPr marL="342900" indent="-342900"/>
            <a:endParaRPr lang="cs-CZ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Použití: 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expektorans, 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spasmolytikum </a:t>
            </a:r>
            <a:endParaRPr lang="cs-CZ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Vysoké dávky dráždí hladký sval střeva, vyvolávají překrvení pánve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61" y="4365104"/>
            <a:ext cx="3318223" cy="220993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16632"/>
            <a:ext cx="3059832" cy="229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7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Atlas léčivých rostlin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cs-CZ" sz="2800" dirty="0" smtClean="0">
              <a:hlinkClick r:id="rId4"/>
            </a:endParaRPr>
          </a:p>
          <a:p>
            <a:pPr marL="0" indent="0">
              <a:buNone/>
            </a:pPr>
            <a:r>
              <a:rPr lang="cs-CZ" sz="2800" b="1" dirty="0" smtClean="0">
                <a:solidFill>
                  <a:schemeClr val="bg2">
                    <a:lumMod val="75000"/>
                  </a:schemeClr>
                </a:solidFill>
                <a:hlinkClick r:id="rId4"/>
              </a:rPr>
              <a:t>https</a:t>
            </a:r>
            <a:r>
              <a:rPr lang="cs-CZ" sz="2800" b="1" dirty="0">
                <a:solidFill>
                  <a:schemeClr val="bg2">
                    <a:lumMod val="75000"/>
                  </a:schemeClr>
                </a:solidFill>
                <a:hlinkClick r:id="rId4"/>
              </a:rPr>
              <a:t>://is.muni.cz/auth/do/med/el/lecive_rostliny/atlas.html</a:t>
            </a:r>
            <a:endParaRPr lang="cs-CZ" sz="2800" b="1" dirty="0">
              <a:solidFill>
                <a:schemeClr val="bg2">
                  <a:lumMod val="75000"/>
                </a:schemeClr>
              </a:solidFill>
            </a:endParaRP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566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23528" y="0"/>
            <a:ext cx="398218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KARMINATIVA</a:t>
            </a:r>
            <a:endParaRPr lang="cs-CZ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107504" y="860848"/>
            <a:ext cx="6336704" cy="5949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Koriandr </a:t>
            </a:r>
            <a:r>
              <a:rPr lang="cs-CZ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setý </a:t>
            </a:r>
            <a:r>
              <a:rPr lang="cs-CZ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28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Coriandrum</a:t>
            </a:r>
            <a:r>
              <a:rPr lang="cs-CZ" sz="2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sativum</a:t>
            </a:r>
            <a:r>
              <a:rPr lang="cs-CZ" sz="2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buNone/>
            </a:pPr>
            <a:endParaRPr lang="cs-CZ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Droga: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fructus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aetheroleum</a:t>
            </a:r>
            <a:endParaRPr lang="cs-CZ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Obsahové látky: 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silice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olej, škrob, proteiny</a:t>
            </a:r>
          </a:p>
          <a:p>
            <a:pPr marL="342900" indent="-342900"/>
            <a:endParaRPr lang="cs-CZ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Použití: 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korigens (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linalol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/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Sbírají se pouze zcela zralé plody (nezralé po usušení zapáchají)</a:t>
            </a:r>
          </a:p>
          <a:p>
            <a:pPr marL="342900" indent="-342900"/>
            <a:endParaRPr lang="cs-CZ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60648"/>
            <a:ext cx="2656118" cy="199208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492" y="4221088"/>
            <a:ext cx="3593592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9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23528" y="0"/>
            <a:ext cx="398218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KARMINATIVA</a:t>
            </a:r>
            <a:endParaRPr lang="cs-CZ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179512" y="860848"/>
            <a:ext cx="5544616" cy="5949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Rozmarýn lékařský</a:t>
            </a:r>
          </a:p>
          <a:p>
            <a:pPr marL="0" indent="0">
              <a:buNone/>
            </a:pPr>
            <a:r>
              <a:rPr lang="cs-CZ" sz="28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Rosmarinus</a:t>
            </a:r>
            <a:r>
              <a:rPr lang="cs-CZ" sz="2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officinalis</a:t>
            </a:r>
            <a:endParaRPr lang="cs-CZ" sz="28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Droga: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folium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aetheroleum</a:t>
            </a:r>
            <a:endParaRPr lang="cs-CZ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cs-CZ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Obsahové látky: 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silice, třísloviny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flavonoidy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triterpenické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kyseliny</a:t>
            </a:r>
            <a:endParaRPr lang="cs-CZ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cs-CZ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Použití: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stomachikum - amarum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lokálně </a:t>
            </a:r>
            <a:r>
              <a:rPr lang="cs-CZ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derivans</a:t>
            </a:r>
            <a:endParaRPr lang="cs-CZ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cs-CZ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034053"/>
            <a:ext cx="3057525" cy="47720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003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23528" y="0"/>
            <a:ext cx="398218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KARMINATIVA</a:t>
            </a:r>
            <a:endParaRPr lang="cs-CZ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107504" y="860848"/>
            <a:ext cx="5616624" cy="5949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Máta peprná</a:t>
            </a:r>
          </a:p>
          <a:p>
            <a:pPr marL="0" indent="0">
              <a:buNone/>
            </a:pPr>
            <a:r>
              <a:rPr lang="cs-CZ" sz="28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Mentha</a:t>
            </a:r>
            <a:r>
              <a:rPr lang="cs-CZ" sz="2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x </a:t>
            </a:r>
            <a:r>
              <a:rPr lang="cs-CZ" sz="28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piperita</a:t>
            </a:r>
            <a:endParaRPr lang="cs-CZ" sz="28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Droga: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Menthae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piperitae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herba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aetheroleum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Obsahové látky: 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silice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menthol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menthon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piperiton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jasmon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třísloviny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flavonoidy</a:t>
            </a:r>
            <a:endParaRPr lang="cs-CZ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Obsah </a:t>
            </a:r>
            <a:r>
              <a:rPr lang="cs-CZ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menthofuranu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je nežádoucí</a:t>
            </a:r>
          </a:p>
          <a:p>
            <a:pPr marL="0" indent="0">
              <a:buNone/>
            </a:pPr>
            <a:endParaRPr lang="cs-CZ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Účinek: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Spasmolytikum,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cholagogum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antioxidant, korigens chuti a vůně </a:t>
            </a:r>
            <a:endParaRPr lang="cs-CZ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cs-CZ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Menthol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lokální anestetikum,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antipruriginózum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derivans</a:t>
            </a:r>
            <a:endParaRPr lang="cs-CZ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951" y="44624"/>
            <a:ext cx="3646623" cy="270892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132805"/>
            <a:ext cx="2232248" cy="33868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907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23528" y="0"/>
            <a:ext cx="398218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KARMINATIVA</a:t>
            </a:r>
            <a:endParaRPr lang="cs-CZ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107504" y="860848"/>
            <a:ext cx="5616624" cy="5949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Heřmánek pravý </a:t>
            </a:r>
          </a:p>
          <a:p>
            <a:pPr marL="0" indent="0">
              <a:buNone/>
            </a:pPr>
            <a:r>
              <a:rPr lang="cs-CZ" sz="28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Chamomilla</a:t>
            </a:r>
            <a:r>
              <a:rPr lang="cs-CZ" sz="2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recutita</a:t>
            </a:r>
            <a:endParaRPr lang="cs-CZ" sz="28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Droga: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Chamomillae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vulgaris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flos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aetheroleum</a:t>
            </a:r>
            <a:endParaRPr lang="cs-CZ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Obsahové látky: 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silice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flavonoidy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kumariny</a:t>
            </a:r>
            <a:endParaRPr lang="cs-CZ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Účinek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spasmolytický, antiflogistický, diaforetikum, digestivum,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stomatologikum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dermatologikum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kosmetikum</a:t>
            </a:r>
            <a:endParaRPr lang="cs-CZ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6632"/>
            <a:ext cx="3212976" cy="321297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8" y="3403470"/>
            <a:ext cx="2448272" cy="331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0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23528" y="0"/>
            <a:ext cx="408797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CHOLAGOGA</a:t>
            </a:r>
            <a:endParaRPr lang="cs-CZ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107504" y="860848"/>
            <a:ext cx="8928992" cy="5949280"/>
          </a:xfrm>
        </p:spPr>
        <p:txBody>
          <a:bodyPr>
            <a:noAutofit/>
          </a:bodyPr>
          <a:lstStyle/>
          <a:p>
            <a:pPr marL="342900" indent="-342900"/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Choleretika a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cholekinetika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(účinek drog bývá kombinovaný)</a:t>
            </a:r>
          </a:p>
          <a:p>
            <a:pPr marL="342900" indent="-342900"/>
            <a:r>
              <a:rPr lang="cs-CZ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Menthae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piperitae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herba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silice</a:t>
            </a:r>
          </a:p>
          <a:p>
            <a:pPr marL="342900" indent="-342900"/>
            <a:r>
              <a:rPr lang="cs-CZ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Curcumae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rhizoma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silice, barvivo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kurkumin</a:t>
            </a:r>
            <a:endParaRPr lang="cs-CZ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cs-CZ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Cynarae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fructus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hořčina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cynarin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flavonoidy</a:t>
            </a:r>
            <a:endParaRPr lang="cs-CZ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cs-CZ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Taraxaci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radix </a:t>
            </a:r>
            <a:r>
              <a:rPr lang="cs-CZ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cum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herba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hořčiny,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flavonoidy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inulin</a:t>
            </a:r>
          </a:p>
          <a:p>
            <a:pPr marL="342900" indent="-342900"/>
            <a:r>
              <a:rPr lang="cs-CZ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Inulae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radix (Oman pravý) 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inulin, hořčiny, silice</a:t>
            </a:r>
          </a:p>
          <a:p>
            <a:pPr marL="342900" indent="-342900"/>
            <a:endParaRPr lang="cs-CZ" sz="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HVLP: </a:t>
            </a:r>
            <a:r>
              <a:rPr lang="cs-CZ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Cholagol</a:t>
            </a:r>
            <a:r>
              <a:rPr lang="cs-CZ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gtt</a:t>
            </a:r>
            <a:r>
              <a:rPr lang="cs-CZ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cs-CZ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Curcumae</a:t>
            </a:r>
            <a:r>
              <a:rPr 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longae</a:t>
            </a:r>
            <a:r>
              <a:rPr 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rhizomatis</a:t>
            </a:r>
            <a:r>
              <a:rPr 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pigmenta</a:t>
            </a:r>
            <a:r>
              <a:rPr 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0,0225 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</a:t>
            </a:r>
            <a:b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Magnesii </a:t>
            </a:r>
            <a:r>
              <a:rPr lang="cs-CZ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salicylas</a:t>
            </a:r>
            <a:r>
              <a:rPr 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tetrahydricus</a:t>
            </a:r>
            <a:r>
              <a:rPr 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0,18 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</a:t>
            </a:r>
            <a:b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Menthae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piperitae</a:t>
            </a:r>
            <a:r>
              <a:rPr 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etheroleum</a:t>
            </a:r>
            <a:r>
              <a:rPr 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3,6 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</a:t>
            </a:r>
            <a:b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Eucalypti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etheroleum</a:t>
            </a:r>
            <a:r>
              <a:rPr 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1,926 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</a:t>
            </a:r>
            <a:b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Frangulaemodinum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0,009 g v 10 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ml</a:t>
            </a:r>
            <a:endParaRPr lang="cs-CZ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cs-CZ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226843"/>
            <a:ext cx="2157934" cy="358328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389" y="1478424"/>
            <a:ext cx="1501993" cy="11308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863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79512" y="188640"/>
            <a:ext cx="4842992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3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HEPATOPROTEKTIVA</a:t>
            </a:r>
            <a:endParaRPr lang="cs-CZ" sz="3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107504" y="860848"/>
            <a:ext cx="4824536" cy="5949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Ostropestřec mariánský</a:t>
            </a:r>
          </a:p>
          <a:p>
            <a:pPr marL="0" indent="0">
              <a:buNone/>
            </a:pPr>
            <a:r>
              <a:rPr lang="cs-CZ" sz="28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Silybum</a:t>
            </a:r>
            <a:r>
              <a:rPr lang="cs-CZ" sz="2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marianum</a:t>
            </a:r>
            <a:endParaRPr lang="cs-CZ" sz="28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Droga: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Fructus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cardui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mariane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(sušené tmavohnědé nažky)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Obsahové látky: </a:t>
            </a:r>
            <a:r>
              <a:rPr lang="cs-CZ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flavonolignany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komplex </a:t>
            </a:r>
            <a:r>
              <a:rPr lang="cs-CZ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silymarin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silybin,silykristin,silydianin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), olej (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kys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linolová, olejová, tokoferol)</a:t>
            </a:r>
          </a:p>
          <a:p>
            <a:pPr marL="0" indent="0">
              <a:buNone/>
            </a:pPr>
            <a:endParaRPr lang="cs-CZ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Použití: 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při otravách, hepatitidách, chronických onemocněních jater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002857" y="3246817"/>
            <a:ext cx="3923928" cy="34163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000000"/>
                </a:solidFill>
              </a:rPr>
              <a:t>MÚ: </a:t>
            </a:r>
            <a:r>
              <a:rPr lang="cs-CZ" dirty="0"/>
              <a:t>pohlcují volné radikály, inhibují činnost oxidáz a peroxidáz, váží se na buněčné </a:t>
            </a:r>
            <a:r>
              <a:rPr lang="cs-CZ" dirty="0" smtClean="0"/>
              <a:t>membrány, pronikají </a:t>
            </a:r>
            <a:r>
              <a:rPr lang="cs-CZ" dirty="0"/>
              <a:t>do buněčných jader, kde stimulují syntézu </a:t>
            </a:r>
            <a:r>
              <a:rPr lang="cs-CZ" dirty="0" smtClean="0"/>
              <a:t>bílkovin (= regenerace buněk </a:t>
            </a:r>
            <a:r>
              <a:rPr lang="cs-CZ" dirty="0"/>
              <a:t>a </a:t>
            </a:r>
            <a:r>
              <a:rPr lang="cs-CZ" dirty="0" smtClean="0"/>
              <a:t>tvorba </a:t>
            </a:r>
            <a:r>
              <a:rPr lang="cs-CZ" dirty="0"/>
              <a:t>nových jaterních </a:t>
            </a:r>
            <a:r>
              <a:rPr lang="cs-CZ" dirty="0" smtClean="0"/>
              <a:t>enzymů</a:t>
            </a:r>
            <a:r>
              <a:rPr lang="cs-CZ" dirty="0"/>
              <a:t>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347" y="260648"/>
            <a:ext cx="3936437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3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79512" y="188640"/>
            <a:ext cx="617027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OBJEMOVÁ LAXATIVA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107504" y="860848"/>
            <a:ext cx="6696744" cy="5949280"/>
          </a:xfrm>
        </p:spPr>
        <p:txBody>
          <a:bodyPr>
            <a:noAutofit/>
          </a:bodyPr>
          <a:lstStyle/>
          <a:p>
            <a:pPr marL="342900" indent="-342900"/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Obsahují nestravitelné bobtnavé látky</a:t>
            </a:r>
          </a:p>
          <a:p>
            <a:pPr marL="342900" indent="-342900"/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 účinek nezbytný vysoký příjem vody</a:t>
            </a:r>
          </a:p>
          <a:p>
            <a:pPr marL="342900" indent="-342900"/>
            <a:endParaRPr lang="cs-CZ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Agar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(ruduchy)</a:t>
            </a:r>
          </a:p>
          <a:p>
            <a:pPr marL="342900" indent="-342900"/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Polysacharidy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agaróza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agaropektin</a:t>
            </a:r>
            <a:endParaRPr lang="cs-CZ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Tragant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cs-CZ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Astragalus</a:t>
            </a:r>
            <a:r>
              <a:rPr lang="cs-CZ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gummifer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Kozinec)</a:t>
            </a:r>
          </a:p>
          <a:p>
            <a:pPr marL="342900" indent="-342900"/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Polysacharidy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tragakanthin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basorin</a:t>
            </a:r>
            <a:endParaRPr lang="cs-CZ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Lini</a:t>
            </a: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semen 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Linum</a:t>
            </a:r>
            <a:r>
              <a:rPr lang="cs-CZ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usitatissimum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/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Sliz, olej (linolová,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linolenová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olejová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kys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.), v čerstvém semeni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kyanogenní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glykosid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linamarin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–sušením se rozkládá</a:t>
            </a:r>
          </a:p>
          <a:p>
            <a:pPr marL="0" indent="0">
              <a:buNone/>
            </a:pPr>
            <a:r>
              <a:rPr lang="cs-CZ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Psylli</a:t>
            </a: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semen 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Plantago</a:t>
            </a:r>
            <a:r>
              <a:rPr lang="cs-CZ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ovata</a:t>
            </a:r>
            <a:r>
              <a:rPr lang="cs-CZ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Jitrocel vejčitý)</a:t>
            </a:r>
          </a:p>
          <a:p>
            <a:pPr marL="342900" indent="-342900"/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Sliz, olej, antiflogistický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aukubin</a:t>
            </a:r>
            <a:endParaRPr lang="cs-CZ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072" y="476672"/>
            <a:ext cx="2270684" cy="294347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077072"/>
            <a:ext cx="2114550" cy="21621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171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79512" y="188640"/>
            <a:ext cx="577113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DRÁŽDIVÁ LAXATIVA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179512" y="860848"/>
            <a:ext cx="5771132" cy="5949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Aloe 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Droga: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zahuštěná šťáva listů</a:t>
            </a:r>
          </a:p>
          <a:p>
            <a:pPr marL="342900" indent="-342900"/>
            <a:endParaRPr lang="cs-CZ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cs-CZ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Obsahové látky: 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antrachinony</a:t>
            </a:r>
            <a:b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aloin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aloinosid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aloeemodin</a:t>
            </a:r>
            <a:endParaRPr lang="cs-CZ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Účinek za 8-12 hod</a:t>
            </a:r>
          </a:p>
          <a:p>
            <a:pPr marL="342900" indent="-342900"/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amarum a choleretikum</a:t>
            </a:r>
          </a:p>
          <a:p>
            <a:pPr marL="342900" indent="-342900"/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Čerstvá šťáva – na rány a popáleniny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NÚ: </a:t>
            </a:r>
            <a:r>
              <a:rPr 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Vyšší dávky 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-překrvení pánve</a:t>
            </a:r>
          </a:p>
          <a:p>
            <a:pPr marL="0" indent="0">
              <a:spcBef>
                <a:spcPts val="0"/>
              </a:spcBef>
              <a:buClrTx/>
              <a:buNone/>
              <a:defRPr/>
            </a:pP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dráždí </a:t>
            </a:r>
            <a:r>
              <a:rPr 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také </a:t>
            </a:r>
            <a:r>
              <a:rPr lang="cs-C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ledviny a horní části GIT </a:t>
            </a:r>
          </a:p>
          <a:p>
            <a:pPr marL="0" indent="0">
              <a:spcBef>
                <a:spcPts val="0"/>
              </a:spcBef>
              <a:buClrTx/>
              <a:buNone/>
              <a:defRPr/>
            </a:pPr>
            <a:r>
              <a:rPr lang="cs-C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vylučují se mateřským mlékem</a:t>
            </a:r>
          </a:p>
          <a:p>
            <a:pPr marL="0" indent="0">
              <a:spcBef>
                <a:spcPts val="0"/>
              </a:spcBef>
              <a:buClrTx/>
              <a:buNone/>
              <a:defRPr/>
            </a:pP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Nevhodné pro dlouhodobé užívání</a:t>
            </a:r>
          </a:p>
          <a:p>
            <a:pPr marL="0" indent="0">
              <a:buNone/>
            </a:pPr>
            <a:endParaRPr lang="cs-CZ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891821"/>
            <a:ext cx="3635896" cy="272692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620" y="4149080"/>
            <a:ext cx="3066356" cy="229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2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79512" y="188640"/>
            <a:ext cx="577113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DRÁŽDIVÁ LAXATIVA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179512" y="860848"/>
            <a:ext cx="5771132" cy="5949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Kasie </a:t>
            </a:r>
            <a:r>
              <a:rPr lang="cs-CZ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úzkolistá (</a:t>
            </a:r>
            <a:r>
              <a:rPr lang="cs-CZ"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Senna</a:t>
            </a:r>
            <a:r>
              <a:rPr lang="cs-CZ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cs-CZ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Cassia </a:t>
            </a:r>
            <a:r>
              <a:rPr lang="cs-CZ" sz="28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angustifolia</a:t>
            </a:r>
            <a:r>
              <a:rPr lang="cs-CZ" sz="2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C. </a:t>
            </a:r>
            <a:r>
              <a:rPr lang="cs-CZ" sz="28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acutifolia</a:t>
            </a:r>
            <a:r>
              <a:rPr lang="cs-CZ" sz="2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endParaRPr lang="cs-CZ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Droga: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folium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fructus</a:t>
            </a:r>
            <a:endParaRPr lang="cs-CZ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Obsahové látky: 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antrachinony</a:t>
            </a:r>
            <a:b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sennosidy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aloeemodin</a:t>
            </a:r>
            <a:endParaRPr lang="cs-CZ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Pryskyřice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NÚ: křeče, spasmy GIT</a:t>
            </a:r>
          </a:p>
          <a:p>
            <a:pPr marL="0" indent="0">
              <a:buNone/>
            </a:pPr>
            <a:r>
              <a:rPr lang="cs-CZ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Fructus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neobsahuje pryskyřice, má menší obsah antrachinonů, vyšší podíl glykosidů = 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jemnější laxans</a:t>
            </a:r>
          </a:p>
          <a:p>
            <a:pPr marL="0" indent="0">
              <a:buNone/>
            </a:pPr>
            <a:endParaRPr lang="cs-CZ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Nejvhodněji 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macerát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(↓ extrakce pryskyřic)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08" y="3573016"/>
            <a:ext cx="2416303" cy="311112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7" y="958081"/>
            <a:ext cx="3240089" cy="243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9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79512" y="188640"/>
            <a:ext cx="577113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DRÁŽDIVÁ LAXATIVA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179512" y="860848"/>
            <a:ext cx="8496944" cy="5949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Reveň dlanitá (rebarbora)</a:t>
            </a:r>
          </a:p>
          <a:p>
            <a:pPr marL="0" indent="0">
              <a:buNone/>
            </a:pPr>
            <a:r>
              <a:rPr lang="cs-CZ" sz="28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Rheum</a:t>
            </a:r>
            <a:r>
              <a:rPr lang="cs-CZ" sz="2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palmatum</a:t>
            </a:r>
            <a:endParaRPr lang="cs-CZ" sz="28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Droga: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radix</a:t>
            </a:r>
          </a:p>
          <a:p>
            <a:pPr marL="0" indent="0">
              <a:buNone/>
            </a:pPr>
            <a:endParaRPr lang="cs-CZ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Obsahové látky: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rhein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rheidin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třísloviny</a:t>
            </a:r>
          </a:p>
          <a:p>
            <a:pPr marL="0" indent="0">
              <a:buNone/>
            </a:pPr>
            <a:endParaRPr lang="cs-CZ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Nízké dávky =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antidiarhoikum</a:t>
            </a:r>
            <a:endParaRPr lang="cs-CZ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Vyšší dávky = laxans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499277"/>
            <a:ext cx="4067944" cy="229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4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Výbor pro rostlinné léčivé přípravky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u="sng" dirty="0">
                <a:hlinkClick r:id="rId4"/>
              </a:rPr>
              <a:t>https://www.ema.europa.eu/en/human-regulatory/herbal-medicinal-products</a:t>
            </a:r>
            <a:r>
              <a:rPr lang="cs-CZ" sz="2400" b="1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931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79512" y="188640"/>
            <a:ext cx="577113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DRÁŽDIVÁ LAXATIVA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333053" y="889989"/>
            <a:ext cx="5464050" cy="5949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Noholist</a:t>
            </a:r>
            <a:r>
              <a:rPr lang="cs-CZ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štítnatý</a:t>
            </a:r>
          </a:p>
          <a:p>
            <a:pPr marL="0" indent="0">
              <a:buNone/>
            </a:pPr>
            <a:r>
              <a:rPr lang="cs-CZ" sz="28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Podophyllum</a:t>
            </a:r>
            <a:r>
              <a:rPr lang="cs-CZ" sz="2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peltatum</a:t>
            </a:r>
            <a:endParaRPr lang="cs-CZ" sz="28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cs-CZ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Droga: 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radix,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resina</a:t>
            </a:r>
            <a:endParaRPr lang="cs-CZ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cs-CZ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Obsahové látky: </a:t>
            </a:r>
            <a:r>
              <a:rPr lang="cs-CZ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lignany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podofylotoxin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l-GR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a </a:t>
            </a:r>
            <a:r>
              <a:rPr lang="el-GR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peltatin</a:t>
            </a:r>
            <a:endParaRPr lang="cs-CZ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cs-CZ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Dále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cholagogum</a:t>
            </a:r>
            <a:endParaRPr lang="cs-CZ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Cytostatikum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antivirotikum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/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Polosyntetické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deriváty: </a:t>
            </a:r>
            <a:r>
              <a:rPr lang="cs-CZ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etoposid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teniposid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(malobuněčný Ca, Ca varlat, leukémie, lymfomy)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029052"/>
            <a:ext cx="3198798" cy="319879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436096" y="4725144"/>
            <a:ext cx="370790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 dirty="0" smtClean="0">
                <a:solidFill>
                  <a:srgbClr val="000000"/>
                </a:solidFill>
              </a:rPr>
              <a:t>MÚ:</a:t>
            </a:r>
            <a:r>
              <a:rPr lang="cs-CZ" sz="2300" dirty="0" smtClean="0">
                <a:solidFill>
                  <a:srgbClr val="000000"/>
                </a:solidFill>
              </a:rPr>
              <a:t> inhibitor polymerace </a:t>
            </a:r>
            <a:br>
              <a:rPr lang="cs-CZ" sz="2300" dirty="0" smtClean="0">
                <a:solidFill>
                  <a:srgbClr val="000000"/>
                </a:solidFill>
              </a:rPr>
            </a:br>
            <a:r>
              <a:rPr lang="cs-CZ" sz="2300" dirty="0" smtClean="0">
                <a:solidFill>
                  <a:srgbClr val="000000"/>
                </a:solidFill>
              </a:rPr>
              <a:t>        tubulinu</a:t>
            </a:r>
          </a:p>
          <a:p>
            <a:r>
              <a:rPr lang="cs-CZ" sz="2300" b="1" dirty="0" smtClean="0">
                <a:solidFill>
                  <a:srgbClr val="000000"/>
                </a:solidFill>
              </a:rPr>
              <a:t>MÚ:</a:t>
            </a:r>
            <a:r>
              <a:rPr lang="cs-CZ" sz="2300" dirty="0" smtClean="0">
                <a:solidFill>
                  <a:srgbClr val="000000"/>
                </a:solidFill>
              </a:rPr>
              <a:t> inhibitor </a:t>
            </a:r>
            <a:r>
              <a:rPr lang="cs-CZ" sz="2300" dirty="0" err="1" smtClean="0">
                <a:solidFill>
                  <a:srgbClr val="000000"/>
                </a:solidFill>
              </a:rPr>
              <a:t>topoizomeráz</a:t>
            </a:r>
            <a:endParaRPr lang="cs-CZ" sz="2300" dirty="0">
              <a:solidFill>
                <a:srgbClr val="000000"/>
              </a:solidFill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2319349" y="3047268"/>
            <a:ext cx="3240360" cy="172819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4499992" y="5476809"/>
            <a:ext cx="782563" cy="112431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6650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79512" y="188640"/>
            <a:ext cx="577113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DRÁŽDIVÁ LAXATIVA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179512" y="860848"/>
            <a:ext cx="5464050" cy="5949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Skočec </a:t>
            </a:r>
            <a:r>
              <a:rPr lang="cs-CZ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obecný</a:t>
            </a:r>
          </a:p>
          <a:p>
            <a:pPr marL="0" indent="0">
              <a:buNone/>
            </a:pPr>
            <a:r>
              <a:rPr lang="cs-CZ" sz="28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Ricinus</a:t>
            </a:r>
            <a:r>
              <a:rPr lang="cs-CZ" sz="2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communis</a:t>
            </a:r>
            <a:endParaRPr lang="cs-CZ" sz="28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cs-CZ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cs-CZ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Droga: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Ricini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semen, oleum</a:t>
            </a:r>
          </a:p>
          <a:p>
            <a:pPr marL="342900" indent="-342900"/>
            <a:endParaRPr lang="cs-CZ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cs-CZ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Obsahové látky: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triacylglyceroly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kys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olejová, linolová, palmitová</a:t>
            </a:r>
          </a:p>
          <a:p>
            <a:pPr marL="342900" indent="-342900"/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Alkaloid </a:t>
            </a:r>
            <a:r>
              <a:rPr lang="cs-CZ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ricinin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 protein 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ricin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v oleji nejsou přítomny (je povařen)</a:t>
            </a:r>
          </a:p>
          <a:p>
            <a:pPr marL="0" indent="0">
              <a:buNone/>
            </a:pPr>
            <a:endParaRPr lang="cs-CZ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cs-CZ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884530"/>
            <a:ext cx="3744416" cy="249822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354" y="3861048"/>
            <a:ext cx="3775134" cy="26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6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79512" y="188640"/>
            <a:ext cx="444865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ANTIDIARHOIKA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179512" y="860848"/>
            <a:ext cx="8964488" cy="5949280"/>
          </a:xfrm>
        </p:spPr>
        <p:txBody>
          <a:bodyPr>
            <a:noAutofit/>
          </a:bodyPr>
          <a:lstStyle/>
          <a:p>
            <a:pPr marL="342900" indent="-342900"/>
            <a:r>
              <a:rPr lang="cs-CZ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Adstringencia</a:t>
            </a:r>
            <a:r>
              <a:rPr lang="cs-CZ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= drogy s obsahem tříslovin</a:t>
            </a:r>
          </a:p>
          <a:p>
            <a:pPr marL="342900" indent="-342900"/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Třísloviny se vnořují mezi vlákna kolagenu, denaturují proteiny stěny střevní a tvoří tak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hydrofóbní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film, který nepropustí vodu do lumen střeva</a:t>
            </a:r>
          </a:p>
          <a:p>
            <a:pPr marL="342900" indent="-342900"/>
            <a:r>
              <a:rPr lang="cs-CZ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Čajovník </a:t>
            </a:r>
            <a:r>
              <a:rPr lang="cs-CZ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čínský</a:t>
            </a:r>
            <a:r>
              <a:rPr lang="cs-CZ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Thea</a:t>
            </a:r>
            <a:r>
              <a:rPr lang="cs-CZ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sinensis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cs-CZ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folium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/>
            <a:r>
              <a:rPr lang="cs-CZ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Řepík </a:t>
            </a:r>
            <a:r>
              <a:rPr lang="cs-CZ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lékařský (</a:t>
            </a:r>
            <a:r>
              <a:rPr lang="cs-CZ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Agrimonia</a:t>
            </a:r>
            <a:r>
              <a:rPr lang="cs-CZ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eupatoria</a:t>
            </a:r>
            <a:r>
              <a:rPr lang="cs-CZ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herba</a:t>
            </a:r>
            <a:endParaRPr lang="cs-CZ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cs-CZ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Mochna </a:t>
            </a:r>
            <a:r>
              <a:rPr lang="cs-CZ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nátržník (</a:t>
            </a:r>
            <a:r>
              <a:rPr lang="cs-CZ" sz="2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Potentilla</a:t>
            </a:r>
            <a:r>
              <a:rPr lang="cs-CZ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erecta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cs-CZ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radix</a:t>
            </a:r>
          </a:p>
          <a:p>
            <a:pPr marL="342900" indent="-342900"/>
            <a:r>
              <a:rPr lang="cs-CZ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Ostružiník (</a:t>
            </a:r>
            <a:r>
              <a:rPr lang="cs-CZ" sz="2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Rubus</a:t>
            </a:r>
            <a:r>
              <a:rPr lang="cs-CZ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fruticosus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folium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/>
            <a:r>
              <a:rPr lang="cs-CZ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Maliník (</a:t>
            </a:r>
            <a:r>
              <a:rPr lang="cs-CZ" sz="2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Rubus</a:t>
            </a:r>
            <a:r>
              <a:rPr lang="cs-CZ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idaeus</a:t>
            </a:r>
            <a:r>
              <a:rPr lang="cs-CZ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cs-CZ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folium</a:t>
            </a:r>
            <a:endParaRPr lang="cs-CZ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cs-CZ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cs-CZ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ahodník (</a:t>
            </a:r>
            <a:r>
              <a:rPr lang="cs-CZ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Fragaria</a:t>
            </a:r>
            <a:r>
              <a:rPr lang="cs-CZ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vesca</a:t>
            </a:r>
            <a:r>
              <a:rPr lang="cs-CZ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cs-CZ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folium</a:t>
            </a:r>
            <a:endParaRPr lang="cs-CZ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cs-CZ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Borůvka (</a:t>
            </a:r>
            <a:r>
              <a:rPr lang="cs-CZ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Vaccinium</a:t>
            </a:r>
            <a:r>
              <a:rPr lang="cs-CZ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myrtillus</a:t>
            </a:r>
            <a:r>
              <a:rPr lang="cs-CZ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folium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fructus</a:t>
            </a:r>
            <a:endParaRPr lang="cs-CZ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cs-CZ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Třísloviny také zevně – hemostyptika,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dezinficiencia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v terapii akné, hemoroidů, povrchových ran…</a:t>
            </a:r>
          </a:p>
        </p:txBody>
      </p:sp>
      <p:cxnSp>
        <p:nvCxnSpPr>
          <p:cNvPr id="6" name="Přímá spojnice 5"/>
          <p:cNvCxnSpPr/>
          <p:nvPr/>
        </p:nvCxnSpPr>
        <p:spPr>
          <a:xfrm>
            <a:off x="-756592" y="6021288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08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79512" y="188640"/>
            <a:ext cx="444865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ANTIDIARHOIKA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179512" y="860848"/>
            <a:ext cx="8964488" cy="5949280"/>
          </a:xfrm>
        </p:spPr>
        <p:txBody>
          <a:bodyPr>
            <a:noAutofit/>
          </a:bodyPr>
          <a:lstStyle/>
          <a:p>
            <a:pPr marL="342900" indent="-342900"/>
            <a:endParaRPr lang="cs-CZ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774" y="1614644"/>
            <a:ext cx="2286000" cy="3429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58081"/>
            <a:ext cx="3162979" cy="237223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941" y="3801080"/>
            <a:ext cx="3384376" cy="25382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434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79512" y="188640"/>
            <a:ext cx="444865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ANTIDIARHOIKA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149080"/>
            <a:ext cx="2000250" cy="2295525"/>
          </a:xfrm>
        </p:spPr>
      </p:pic>
      <p:pic>
        <p:nvPicPr>
          <p:cNvPr id="12" name="Zástupný symbol pro obsah 11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149" y="4437112"/>
            <a:ext cx="2619375" cy="1743075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symbol pro obsah 1"/>
          <p:cNvSpPr>
            <a:spLocks noGrp="1"/>
          </p:cNvSpPr>
          <p:nvPr>
            <p:ph idx="4294967295"/>
          </p:nvPr>
        </p:nvSpPr>
        <p:spPr>
          <a:xfrm>
            <a:off x="179388" y="860425"/>
            <a:ext cx="8964612" cy="5949950"/>
          </a:xfrm>
        </p:spPr>
        <p:txBody>
          <a:bodyPr>
            <a:noAutofit/>
          </a:bodyPr>
          <a:lstStyle/>
          <a:p>
            <a:pPr marL="342900" indent="-342900"/>
            <a:r>
              <a:rPr lang="cs-CZ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Pektiny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ovoce a ovocné šťávy</a:t>
            </a:r>
          </a:p>
          <a:p>
            <a:pPr marL="515938" lvl="1" indent="-342900"/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Zklidňující účinek na podrážděné střevo, adsorbens</a:t>
            </a:r>
          </a:p>
          <a:p>
            <a:pPr marL="515938" lvl="1" indent="-342900"/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Jablka, angrešt, rybíz</a:t>
            </a:r>
          </a:p>
          <a:p>
            <a:pPr marL="342900" indent="-342900"/>
            <a:r>
              <a:rPr lang="cs-CZ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Mucilaginóza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drogy s obsahem slizu</a:t>
            </a:r>
          </a:p>
          <a:p>
            <a:pPr marL="515938" lvl="1" indent="-342900"/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Althaeae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radix, </a:t>
            </a:r>
            <a:r>
              <a:rPr lang="cs-CZ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Althaea</a:t>
            </a:r>
            <a:r>
              <a:rPr lang="cs-CZ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officinalis</a:t>
            </a:r>
            <a:r>
              <a:rPr lang="cs-CZ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(proskurník)</a:t>
            </a:r>
          </a:p>
          <a:p>
            <a:pPr marL="515938" lvl="1" indent="-342900"/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Malvae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flos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folium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Malva </a:t>
            </a:r>
            <a:r>
              <a:rPr lang="cs-CZ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sp</a:t>
            </a:r>
            <a:r>
              <a:rPr lang="cs-CZ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(sléz)</a:t>
            </a:r>
          </a:p>
          <a:p>
            <a:pPr marL="342900" indent="-342900"/>
            <a:r>
              <a:rPr lang="cs-CZ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Opium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morfin má obstipační účinky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558" y="4437112"/>
            <a:ext cx="3016408" cy="168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2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52128"/>
          </a:xfrm>
        </p:spPr>
        <p:txBody>
          <a:bodyPr>
            <a:normAutofit fontScale="90000"/>
          </a:bodyPr>
          <a:lstStyle/>
          <a:p>
            <a:r>
              <a:rPr lang="cs-CZ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SEDATIVA, HYPNOTIKA</a:t>
            </a:r>
            <a:endParaRPr lang="cs-CZ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Meduňka lékařská 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(Melissa 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officinalis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Droga: 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Melissae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herba</a:t>
            </a:r>
            <a:endParaRPr lang="cs-CZ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Mučenka pletní 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Passiflora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incarnata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Droga: 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Passiflorae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herba</a:t>
            </a:r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Chmel otáčivý 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Humulus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lupulus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Droga: 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Humuli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strobilus</a:t>
            </a:r>
            <a:endParaRPr lang="cs-CZ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Třezalka tečkovaná 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Hypericum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perforatum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Droga: 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Hyperici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herba</a:t>
            </a:r>
            <a:endParaRPr lang="cs-CZ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Kozlík lékařský 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(Valeriana 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officinalis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Droga: 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Valerianae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radix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Aloisie trojlistá 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Aloisia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triphylla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635" y="995872"/>
            <a:ext cx="2178943" cy="163210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731092"/>
            <a:ext cx="1854038" cy="123377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708327"/>
            <a:ext cx="1409497" cy="105576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265" y="3155857"/>
            <a:ext cx="1211957" cy="161802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265" y="5110939"/>
            <a:ext cx="1211957" cy="16180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16448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52128"/>
          </a:xfrm>
        </p:spPr>
        <p:txBody>
          <a:bodyPr>
            <a:noAutofit/>
          </a:bodyPr>
          <a:lstStyle/>
          <a:p>
            <a:r>
              <a:rPr lang="cs-CZ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Antitusika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Proskurník lékařský 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Althae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officinalis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Droga: 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Althae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radix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Podběl obecný 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Tussilago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farfara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Droga: 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Farfarae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folium</a:t>
            </a:r>
            <a:endParaRPr lang="cs-CZ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Jitrocel kopinatý 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Plantago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lanceolata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Droga: 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Plantaginis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folium</a:t>
            </a:r>
            <a:endParaRPr lang="cs-CZ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Sléz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(Malva 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Droga: 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Malvae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flos</a:t>
            </a:r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777" y="604665"/>
            <a:ext cx="2000250" cy="22955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909666"/>
            <a:ext cx="2184898" cy="14539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214" y="3068960"/>
            <a:ext cx="2466975" cy="1847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93494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824135"/>
          </a:xfrm>
        </p:spPr>
        <p:txBody>
          <a:bodyPr>
            <a:normAutofit/>
          </a:bodyPr>
          <a:lstStyle/>
          <a:p>
            <a:r>
              <a:rPr lang="cs-CZ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Expektorancia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3467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Lékořice lysá 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Glycyrrhiza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glabra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/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Droga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radix</a:t>
            </a:r>
            <a:endParaRPr lang="cs-CZ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Prvosenka jarní 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Primula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veris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/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Droga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radix</a:t>
            </a:r>
            <a:endParaRPr lang="cs-CZ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Divizna </a:t>
            </a:r>
            <a:r>
              <a:rPr lang="cs-CZ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sápovitá</a:t>
            </a: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Verbascum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phlomoides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/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Droga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flos</a:t>
            </a:r>
            <a:endParaRPr lang="cs-CZ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Břečťan ovíjivý</a:t>
            </a:r>
          </a:p>
          <a:p>
            <a:pPr marL="342900" indent="-342900"/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Droga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herba</a:t>
            </a:r>
            <a:endParaRPr lang="cs-CZ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Tymián obecný 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(Mateřídouška obecná, 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Thymus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vulgaris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/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Droga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herba</a:t>
            </a:r>
            <a:endParaRPr lang="cs-CZ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Mateřídouška úzkolistá 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Thymus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serpyllum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/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Droga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herba</a:t>
            </a:r>
            <a:endParaRPr lang="cs-CZ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Blahovičník kulatoplodý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Eucalyptus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globulus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/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Droga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aetheroleum</a:t>
            </a:r>
            <a:endParaRPr lang="cs-CZ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466" y="228600"/>
            <a:ext cx="1679036" cy="224159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632" y="753271"/>
            <a:ext cx="1714500" cy="2286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36" y="3284984"/>
            <a:ext cx="1587315" cy="106151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277" y="5176659"/>
            <a:ext cx="1575855" cy="118037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341340"/>
            <a:ext cx="948803" cy="9488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5321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824135"/>
          </a:xfrm>
        </p:spPr>
        <p:txBody>
          <a:bodyPr>
            <a:normAutofit fontScale="90000"/>
          </a:bodyPr>
          <a:lstStyle/>
          <a:p>
            <a:r>
              <a:rPr lang="cs-CZ" sz="4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Fytofarmaka</a:t>
            </a:r>
            <a:r>
              <a:rPr lang="cs-CZ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při zánětu </a:t>
            </a:r>
            <a:r>
              <a:rPr lang="cs-CZ" sz="4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moč.cest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63432" y="1132366"/>
            <a:ext cx="8595360" cy="521604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Diuretický účinek: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Kopřiva dvoudomá 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Urtica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dioica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/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Droga: 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herba</a:t>
            </a:r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Bříza </a:t>
            </a: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bělokorá 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Betula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pendula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/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Droga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folium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Přeslička </a:t>
            </a: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rolní 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Equisetum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arvense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/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Droga: 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herba</a:t>
            </a:r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Antiseptický účinek: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Medvědice lékařská 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Arctostaphylos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uvaursi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/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Droga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folium</a:t>
            </a:r>
            <a:endParaRPr lang="cs-CZ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Brusnice brusinka 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Vaccinium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vitis-idaea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/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Droga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fructus</a:t>
            </a:r>
            <a:endParaRPr lang="cs-CZ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Celík zlatobýl 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Solidago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virgaurea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/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Droga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herba</a:t>
            </a:r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427" y="1132366"/>
            <a:ext cx="1415802" cy="18901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5" y="3155708"/>
            <a:ext cx="1833211" cy="131437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31" y="4603260"/>
            <a:ext cx="1839735" cy="137802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080" y="5445224"/>
            <a:ext cx="1728325" cy="11501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3964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51520" y="764704"/>
            <a:ext cx="8595360" cy="4937760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Macerát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– „namáčí se“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macerare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), přes noc ve studené vodě</a:t>
            </a:r>
          </a:p>
          <a:p>
            <a:pPr lvl="1"/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proskurníkový sliz</a:t>
            </a:r>
          </a:p>
          <a:p>
            <a:pPr lvl="1"/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Nálev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– „zalévá se“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infundere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), horká voda – zalít – 15 minut </a:t>
            </a:r>
            <a:r>
              <a:rPr lang="cs-CZ" u="sng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cs-CZ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cs-CZ" u="sng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youtu.be/1LLmQY6ROoQ?t=38</a:t>
            </a:r>
            <a:endParaRPr lang="cs-CZ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0752" lvl="1" indent="0">
              <a:buNone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Odvar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– „vaří se“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decocere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), studená voda – vařit 30 minut</a:t>
            </a:r>
          </a:p>
          <a:p>
            <a:pPr marL="0" indent="0">
              <a:buNone/>
            </a:pPr>
            <a:r>
              <a:rPr lang="cs-CZ" u="sng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https</a:t>
            </a:r>
            <a:r>
              <a:rPr lang="cs-CZ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://youtu.be/Dvxbg5C10VY?t=41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454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23528" y="0"/>
            <a:ext cx="83102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4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ANTIULCERÓZA – lékořice lysá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251520" y="908720"/>
            <a:ext cx="8496944" cy="5760640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chemeClr val="accent6">
                  <a:lumMod val="50000"/>
                </a:schemeClr>
              </a:buClr>
              <a:buNone/>
            </a:pP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Droga</a:t>
            </a:r>
            <a:r>
              <a:rPr lang="cs-CZ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cs-CZ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Liquiritiae</a:t>
            </a:r>
            <a:r>
              <a:rPr lang="cs-CZ" sz="2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radix </a:t>
            </a:r>
          </a:p>
          <a:p>
            <a:pPr marL="0" indent="0">
              <a:buClr>
                <a:schemeClr val="accent6">
                  <a:lumMod val="50000"/>
                </a:schemeClr>
              </a:buClr>
              <a:buNone/>
            </a:pPr>
            <a:r>
              <a:rPr lang="cs-CZ" sz="2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sz="2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Obsahové látky:</a:t>
            </a:r>
          </a:p>
          <a:p>
            <a:pPr marL="0" indent="0">
              <a:buNone/>
            </a:pP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triterpenické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saponiny </a:t>
            </a:r>
            <a:r>
              <a:rPr lang="cs-CZ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Glycyrrhizin</a:t>
            </a:r>
            <a:r>
              <a:rPr lang="cs-CZ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Glycyrrhetin</a:t>
            </a:r>
            <a:r>
              <a:rPr lang="cs-CZ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cs-CZ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Likviritin</a:t>
            </a:r>
            <a:r>
              <a:rPr lang="cs-CZ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Likviritigenin</a:t>
            </a:r>
            <a:r>
              <a:rPr lang="cs-CZ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Glabridin</a:t>
            </a:r>
            <a:r>
              <a:rPr lang="cs-CZ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flavonoidy</a:t>
            </a:r>
            <a:endParaRPr lang="cs-CZ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chemeClr val="accent6">
                  <a:lumMod val="50000"/>
                </a:schemeClr>
              </a:buClr>
              <a:buNone/>
            </a:pP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Použití</a:t>
            </a:r>
            <a:r>
              <a:rPr lang="cs-CZ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cs-CZ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cs-CZ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chemeClr val="accent6">
                  <a:lumMod val="50000"/>
                </a:schemeClr>
              </a:buClr>
              <a:buNone/>
            </a:pPr>
            <a:r>
              <a:rPr lang="cs-CZ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ntiulceróza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expektorans, diuretika, laxativa,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fytosteroly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korigens chuti, potravinářství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Ú: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protizánětlivý</a:t>
            </a:r>
            <a:r>
              <a:rPr 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cytoprotektivní</a:t>
            </a:r>
            <a:r>
              <a:rPr 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účinek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↑ sekrece pankreatu a ↑ motility 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GIT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NÚ: </a:t>
            </a:r>
          </a:p>
          <a:p>
            <a:pPr lvl="2"/>
            <a:r>
              <a:rPr 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↑ PGF-2</a:t>
            </a:r>
            <a:r>
              <a:rPr lang="el-GR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cs-CZ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uterotonický</a:t>
            </a:r>
            <a:r>
              <a:rPr 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účinek)</a:t>
            </a:r>
          </a:p>
          <a:p>
            <a:pPr lvl="2"/>
            <a:r>
              <a:rPr 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↑ </a:t>
            </a:r>
            <a:r>
              <a:rPr lang="cs-CZ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kortisolu</a:t>
            </a:r>
            <a:r>
              <a:rPr 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(inhibice jeho přeměny kortison → ↑ Na</a:t>
            </a:r>
            <a:r>
              <a:rPr lang="cs-CZ" sz="240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↓ K</a:t>
            </a:r>
            <a:r>
              <a:rPr lang="cs-CZ" sz="240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edémy, ↑ TK)</a:t>
            </a:r>
          </a:p>
          <a:p>
            <a:pPr marL="0" indent="0">
              <a:buNone/>
            </a:pPr>
            <a:endParaRPr lang="cs-CZ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chemeClr val="accent6">
                  <a:lumMod val="50000"/>
                </a:schemeClr>
              </a:buClr>
              <a:buNone/>
            </a:pPr>
            <a:endParaRPr lang="cs-CZ" sz="23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chemeClr val="accent6">
                  <a:lumMod val="50000"/>
                </a:schemeClr>
              </a:buClr>
              <a:buNone/>
            </a:pPr>
            <a:endParaRPr lang="cs-CZ" sz="2300" dirty="0">
              <a:solidFill>
                <a:srgbClr val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349" y="769441"/>
            <a:ext cx="1529856" cy="114739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789040"/>
            <a:ext cx="1830828" cy="13495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23528" y="0"/>
            <a:ext cx="722826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STOMACHIKA – rozdělení </a:t>
            </a:r>
            <a:endParaRPr lang="cs-CZ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251519" y="908720"/>
            <a:ext cx="8784977" cy="5949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DIGESTIVA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drogy </a:t>
            </a:r>
            <a:r>
              <a:rPr lang="cs-CZ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podporující trávicí </a:t>
            </a:r>
            <a:r>
              <a:rPr lang="cs-CZ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biochem</a:t>
            </a:r>
            <a:r>
              <a:rPr lang="cs-CZ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reakce:</a:t>
            </a:r>
          </a:p>
          <a:p>
            <a:pPr marL="342900" indent="-342900"/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Izolované </a:t>
            </a:r>
            <a:r>
              <a:rPr lang="cs-CZ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enzymy</a:t>
            </a:r>
            <a:endParaRPr lang="cs-CZ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AMARA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drogy </a:t>
            </a:r>
            <a:r>
              <a:rPr lang="cs-CZ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podporující činnost žaludku</a:t>
            </a:r>
            <a:r>
              <a:rPr lang="cs-C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(a žlučníku):</a:t>
            </a:r>
          </a:p>
          <a:p>
            <a:pPr marL="342900" indent="-342900"/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Drogy s obsahem </a:t>
            </a:r>
            <a:r>
              <a:rPr lang="cs-CZ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hořčin 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nebo </a:t>
            </a:r>
            <a:r>
              <a:rPr lang="cs-CZ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silic 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cs-CZ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alkaloidů</a:t>
            </a:r>
          </a:p>
          <a:p>
            <a:pPr marL="342900" indent="-342900"/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Stimulace </a:t>
            </a:r>
            <a:r>
              <a:rPr lang="cs-CZ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parasympatiku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cs-CZ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↑ produkce trávicích šťáv vč.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HCl</a:t>
            </a:r>
            <a:endParaRPr lang="cs-CZ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4488" lvl="2" indent="0">
              <a:buNone/>
            </a:pP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↑ podpora peristaltiky proximální části GIT</a:t>
            </a:r>
          </a:p>
          <a:p>
            <a:pPr marL="342900" indent="-342900"/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↑ chuti k jídlu</a:t>
            </a:r>
          </a:p>
          <a:p>
            <a:pPr marL="342900" indent="-342900"/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Některé také ↑ </a:t>
            </a:r>
            <a:r>
              <a:rPr lang="cs-CZ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tvorbu a vylučování žluči</a:t>
            </a:r>
          </a:p>
          <a:p>
            <a:pPr marL="342900" indent="-342900"/>
            <a:endParaRPr lang="cs-CZ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cs-CZ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KI (nebo s opatrností)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u vředové choroby, onemocnění žlučníku (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obstr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.), při nevolnosti a zvracení – dle etiologie</a:t>
            </a:r>
            <a:endParaRPr lang="cs-CZ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558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23528" y="0"/>
            <a:ext cx="740619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STOMACHIKA – DIGESTIVA</a:t>
            </a:r>
            <a:endParaRPr lang="cs-CZ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251519" y="908720"/>
            <a:ext cx="7992889" cy="5949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Papain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Papája </a:t>
            </a:r>
            <a:r>
              <a:rPr 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obecná (</a:t>
            </a:r>
            <a:r>
              <a:rPr lang="cs-CZ" sz="2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Carica</a:t>
            </a:r>
            <a:r>
              <a:rPr lang="cs-CZ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papaya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/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Droga</a:t>
            </a:r>
            <a:r>
              <a:rPr 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fructus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folium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cs-CZ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Bromelain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Ananas chocholatý (</a:t>
            </a:r>
            <a:r>
              <a:rPr lang="cs-CZ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cs-CZ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comosus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/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Droga: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Fructus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folium</a:t>
            </a:r>
            <a:endParaRPr lang="cs-CZ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Pepsin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žaludek prasat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Pankreatin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pankreas prasat a hovězího dobytka</a:t>
            </a:r>
          </a:p>
          <a:p>
            <a:pPr marL="0" indent="0">
              <a:buNone/>
            </a:pPr>
            <a:r>
              <a:rPr lang="cs-CZ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Takadiastáza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cs-CZ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Aspergillus</a:t>
            </a:r>
            <a:r>
              <a:rPr lang="cs-CZ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oryzae</a:t>
            </a:r>
            <a:r>
              <a:rPr lang="cs-CZ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= Kropidlák rýžový 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(HVLP: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Orenzym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buNone/>
            </a:pPr>
            <a:r>
              <a:rPr lang="cs-CZ" sz="2400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Indikace:</a:t>
            </a:r>
          </a:p>
          <a:p>
            <a:pPr marL="342900" indent="-342900"/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trávící potíže, dyspepsie, záněty žaludku </a:t>
            </a:r>
            <a:r>
              <a:rPr 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dvanáctníku, při nedostatečné </a:t>
            </a:r>
            <a:r>
              <a:rPr 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činnosti 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slinivky</a:t>
            </a:r>
          </a:p>
          <a:p>
            <a:pPr marL="342900" indent="-342900"/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Systémová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enzymoterapie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protizánětlivý účinek, proti otokům, rekonvalescence (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Wobenzym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7" name="Picture 9" descr="Carica papa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307" y="736709"/>
            <a:ext cx="1306832" cy="179969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102" y="4149080"/>
            <a:ext cx="1484612" cy="98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4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79512" y="0"/>
            <a:ext cx="907331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4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STOMACHIKA-AMARA: KOŘENINY</a:t>
            </a:r>
            <a:endParaRPr lang="cs-CZ" sz="4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251519" y="908720"/>
            <a:ext cx="8712969" cy="5949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Paprika 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2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Capsicum</a:t>
            </a:r>
            <a:r>
              <a:rPr lang="cs-CZ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annum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fructus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/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Kapsaicin 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ostrá chuť, lokálně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derivans</a:t>
            </a:r>
            <a:endParaRPr lang="cs-CZ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Pepř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–(</a:t>
            </a:r>
            <a:r>
              <a:rPr lang="cs-CZ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Piper</a:t>
            </a:r>
            <a:r>
              <a:rPr lang="cs-CZ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nigrum</a:t>
            </a:r>
            <a:r>
              <a:rPr 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cs-CZ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fructus</a:t>
            </a:r>
            <a:endParaRPr lang="cs-CZ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Piperin, </a:t>
            </a:r>
            <a:r>
              <a:rPr lang="cs-CZ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chavicin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(alkaloidy) + silice (střevní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dezinficiens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Skořice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–(</a:t>
            </a:r>
            <a:r>
              <a:rPr lang="cs-CZ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Cinnamomum</a:t>
            </a:r>
            <a:r>
              <a:rPr lang="cs-CZ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zeylanicum</a:t>
            </a:r>
            <a:r>
              <a:rPr 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cs-CZ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cortex</a:t>
            </a:r>
            <a:endParaRPr lang="cs-CZ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Skořicový aldehyd 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další silice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Muškátový ořech</a:t>
            </a:r>
            <a:r>
              <a:rPr lang="cs-CZ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–(</a:t>
            </a:r>
            <a:r>
              <a:rPr lang="cs-CZ" sz="2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Myristica</a:t>
            </a:r>
            <a:r>
              <a:rPr lang="cs-CZ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fragrans</a:t>
            </a:r>
            <a:r>
              <a:rPr 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semen</a:t>
            </a:r>
          </a:p>
          <a:p>
            <a:pPr marL="342900" indent="-342900"/>
            <a:r>
              <a:rPr lang="cs-CZ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Kys</a:t>
            </a:r>
            <a:r>
              <a:rPr 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cs-CZ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myristová</a:t>
            </a:r>
            <a:r>
              <a:rPr 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myristicin</a:t>
            </a:r>
            <a:r>
              <a:rPr 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elemicin</a:t>
            </a:r>
            <a:endParaRPr lang="cs-CZ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Kardamom</a:t>
            </a:r>
            <a:r>
              <a:rPr lang="cs-CZ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–(</a:t>
            </a:r>
            <a:r>
              <a:rPr lang="cs-CZ" sz="2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Elettaria</a:t>
            </a:r>
            <a:r>
              <a:rPr lang="cs-CZ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cardamomum</a:t>
            </a:r>
            <a:r>
              <a:rPr 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cs-CZ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fructus</a:t>
            </a:r>
            <a:endParaRPr lang="cs-CZ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Pineny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sabinen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myrcen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linaloo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součást kari koření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Zázvor</a:t>
            </a:r>
            <a:r>
              <a:rPr lang="cs-CZ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–(</a:t>
            </a:r>
            <a:r>
              <a:rPr lang="cs-CZ" sz="2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Zingiber</a:t>
            </a:r>
            <a:r>
              <a:rPr lang="cs-CZ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officinale</a:t>
            </a:r>
            <a:r>
              <a:rPr 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cs-CZ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rhizoma</a:t>
            </a:r>
            <a:endParaRPr lang="cs-CZ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Silice 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gingerol</a:t>
            </a:r>
            <a:endParaRPr lang="cs-CZ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cs-CZ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Také </a:t>
            </a:r>
            <a:r>
              <a:rPr lang="cs-CZ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antiemetikum, </a:t>
            </a:r>
            <a:r>
              <a:rPr lang="cs-CZ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antiulcerózum</a:t>
            </a:r>
            <a:r>
              <a:rPr lang="cs-CZ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analgetikum, </a:t>
            </a:r>
            <a:r>
              <a:rPr lang="cs-CZ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antivirotikum</a:t>
            </a:r>
            <a:endParaRPr lang="cs-CZ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cs-CZ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29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79512" y="0"/>
            <a:ext cx="284565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4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KOŘENINY</a:t>
            </a:r>
            <a:endParaRPr lang="cs-CZ" sz="4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6632"/>
            <a:ext cx="3559944" cy="266995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38664"/>
            <a:ext cx="2001291" cy="266995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46" y="4484899"/>
            <a:ext cx="3131840" cy="2262754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24" y="782640"/>
            <a:ext cx="2410968" cy="2068068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660" y="3516805"/>
            <a:ext cx="3171862" cy="235114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64" y="2858598"/>
            <a:ext cx="2641476" cy="264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80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58b0a3da-b6e7-4be5-879f-b48844d97d09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PARA_SHOWWINDOW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5248</TotalTime>
  <Words>1624</Words>
  <Application>Microsoft Office PowerPoint</Application>
  <PresentationFormat>Předvádění na obrazovce (4:3)</PresentationFormat>
  <Paragraphs>423</Paragraphs>
  <Slides>38</Slides>
  <Notes>35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5" baseType="lpstr">
      <vt:lpstr>Arial</vt:lpstr>
      <vt:lpstr>Calibri</vt:lpstr>
      <vt:lpstr>Candara</vt:lpstr>
      <vt:lpstr>Century Gothic</vt:lpstr>
      <vt:lpstr>Tahoma</vt:lpstr>
      <vt:lpstr>Tunga</vt:lpstr>
      <vt:lpstr>Soho</vt:lpstr>
      <vt:lpstr>Prezentace aplikace PowerPoint</vt:lpstr>
      <vt:lpstr>Atlas léčivých rostlin</vt:lpstr>
      <vt:lpstr>Výbor pro rostlinné léčivé přípravky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SEDATIVA, HYPNOTIKA</vt:lpstr>
      <vt:lpstr>Antitusika</vt:lpstr>
      <vt:lpstr>Expektorancia</vt:lpstr>
      <vt:lpstr>Fytofarmaka při zánětu moč.cest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Landa</dc:creator>
  <cp:lastModifiedBy>ucitel</cp:lastModifiedBy>
  <cp:revision>289</cp:revision>
  <dcterms:created xsi:type="dcterms:W3CDTF">2005-05-11T07:39:25Z</dcterms:created>
  <dcterms:modified xsi:type="dcterms:W3CDTF">2019-05-22T09:03:47Z</dcterms:modified>
</cp:coreProperties>
</file>