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6.xml" ContentType="application/vnd.openxmlformats-officedocument.presentationml.notesSlide+xml"/>
  <Override PartName="/ppt/tags/tag55.xml" ContentType="application/vnd.openxmlformats-officedocument.presentationml.tags+xml"/>
  <Override PartName="/ppt/notesSlides/notesSlide27.xml" ContentType="application/vnd.openxmlformats-officedocument.presentationml.notesSlide+xml"/>
  <Override PartName="/ppt/tags/tag56.xml" ContentType="application/vnd.openxmlformats-officedocument.presentationml.tags+xml"/>
  <Override PartName="/ppt/notesSlides/notesSlide2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6.xml" ContentType="application/vnd.openxmlformats-officedocument.presentationml.notesSlide+xml"/>
  <Override PartName="/ppt/tags/tag75.xml" ContentType="application/vnd.openxmlformats-officedocument.presentationml.tags+xml"/>
  <Override PartName="/ppt/notesSlides/notesSlide37.xml" ContentType="application/vnd.openxmlformats-officedocument.presentationml.notesSlide+xml"/>
  <Override PartName="/ppt/tags/tag76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2" r:id="rId3"/>
    <p:sldId id="272" r:id="rId4"/>
    <p:sldId id="297" r:id="rId5"/>
    <p:sldId id="299" r:id="rId6"/>
    <p:sldId id="295" r:id="rId7"/>
    <p:sldId id="290" r:id="rId8"/>
    <p:sldId id="271" r:id="rId9"/>
    <p:sldId id="277" r:id="rId10"/>
    <p:sldId id="278" r:id="rId11"/>
    <p:sldId id="276" r:id="rId12"/>
    <p:sldId id="280" r:id="rId13"/>
    <p:sldId id="279" r:id="rId14"/>
    <p:sldId id="282" r:id="rId15"/>
    <p:sldId id="300" r:id="rId16"/>
    <p:sldId id="302" r:id="rId17"/>
    <p:sldId id="304" r:id="rId18"/>
    <p:sldId id="305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22" r:id="rId29"/>
    <p:sldId id="323" r:id="rId30"/>
    <p:sldId id="325" r:id="rId31"/>
    <p:sldId id="326" r:id="rId32"/>
    <p:sldId id="335" r:id="rId33"/>
    <p:sldId id="340" r:id="rId34"/>
    <p:sldId id="344" r:id="rId35"/>
    <p:sldId id="346" r:id="rId36"/>
    <p:sldId id="350" r:id="rId37"/>
    <p:sldId id="352" r:id="rId38"/>
    <p:sldId id="357" r:id="rId39"/>
    <p:sldId id="364" r:id="rId40"/>
    <p:sldId id="366" r:id="rId41"/>
  </p:sldIdLst>
  <p:sldSz cx="12192000" cy="6858000"/>
  <p:notesSz cx="6797675" cy="9926638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9736" autoAdjust="0"/>
  </p:normalViewPr>
  <p:slideViewPr>
    <p:cSldViewPr snapToGrid="0">
      <p:cViewPr varScale="1">
        <p:scale>
          <a:sx n="67" d="100"/>
          <a:sy n="67" d="100"/>
        </p:scale>
        <p:origin x="816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podrobněji k jednotlivým odrážkám na dalších snímcích</a:t>
            </a:r>
          </a:p>
          <a:p>
            <a:r>
              <a:rPr lang="cs-CZ" dirty="0" err="1" smtClean="0"/>
              <a:t>mezokortikální</a:t>
            </a:r>
            <a:r>
              <a:rPr lang="cs-CZ" dirty="0" smtClean="0"/>
              <a:t> dráha – hyperaktivita – napětí,</a:t>
            </a:r>
            <a:r>
              <a:rPr lang="cs-CZ" baseline="0" dirty="0" smtClean="0"/>
              <a:t> neklid, </a:t>
            </a:r>
            <a:r>
              <a:rPr lang="cs-CZ" baseline="0" dirty="0" err="1" smtClean="0"/>
              <a:t>anxieta</a:t>
            </a:r>
            <a:r>
              <a:rPr lang="cs-CZ" baseline="0" dirty="0" smtClean="0"/>
              <a:t> až agresivita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30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Jaké NÚ můžete očekávat při </a:t>
            </a:r>
            <a:r>
              <a:rPr lang="cs-CZ" baseline="0" dirty="0" err="1" smtClean="0"/>
              <a:t>antagonizaci</a:t>
            </a:r>
            <a:r>
              <a:rPr lang="cs-CZ" baseline="0" dirty="0" smtClean="0"/>
              <a:t> H1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cs-CZ" baseline="0" dirty="0" err="1" smtClean="0"/>
              <a:t>sedace</a:t>
            </a:r>
            <a:r>
              <a:rPr lang="cs-CZ" baseline="0" dirty="0" smtClean="0"/>
              <a:t>, ospalost – může být žádoucí u </a:t>
            </a:r>
            <a:r>
              <a:rPr lang="cs-CZ" baseline="0" dirty="0" err="1" smtClean="0"/>
              <a:t>kautních</a:t>
            </a:r>
            <a:r>
              <a:rPr lang="cs-CZ" baseline="0" dirty="0" smtClean="0"/>
              <a:t> stavů, ale ne u chronické terapie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podílí se na antiemetickém účinku</a:t>
            </a:r>
          </a:p>
          <a:p>
            <a:pPr marL="0" indent="0">
              <a:buFontTx/>
              <a:buNone/>
            </a:pPr>
            <a:endParaRPr lang="cs-CZ" baseline="0" dirty="0" smtClean="0"/>
          </a:p>
          <a:p>
            <a:pPr marL="0" indent="0">
              <a:buFontTx/>
              <a:buNone/>
            </a:pPr>
            <a:r>
              <a:rPr lang="cs-CZ" baseline="0" dirty="0" smtClean="0"/>
              <a:t>2. Další NÚ: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nárůst hmotnosti, diabetes, zvýšené KVS riziko – antagonismus H1, M a 5-HT2A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pokles libida, poruchy erekce a ejakulace – antagonismus afla1, M a D </a:t>
            </a:r>
            <a:r>
              <a:rPr lang="cs-CZ" baseline="0" dirty="0" err="1" smtClean="0"/>
              <a:t>Rc</a:t>
            </a:r>
            <a:endParaRPr lang="cs-CZ" baseline="0" dirty="0" smtClean="0"/>
          </a:p>
          <a:p>
            <a:pPr marL="0" indent="0">
              <a:buFontTx/>
              <a:buNone/>
            </a:pPr>
            <a:endParaRPr lang="cs-CZ" baseline="0" dirty="0" smtClean="0"/>
          </a:p>
          <a:p>
            <a:pPr marL="0" indent="0">
              <a:buFontTx/>
              <a:buNone/>
            </a:pPr>
            <a:r>
              <a:rPr lang="cs-CZ" baseline="0" dirty="0" smtClean="0"/>
              <a:t>Další specifické NÚ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Idiosynkratické a hypersenzitivní reakce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Obstrukční ikterus po </a:t>
            </a:r>
            <a:r>
              <a:rPr lang="cs-CZ" baseline="0" dirty="0" err="1" smtClean="0"/>
              <a:t>fenothiazinových</a:t>
            </a:r>
            <a:r>
              <a:rPr lang="cs-CZ" baseline="0" dirty="0" smtClean="0"/>
              <a:t> AP, většinou mírná, mizí po vysazení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Leukopenie až </a:t>
            </a:r>
            <a:r>
              <a:rPr lang="cs-CZ" baseline="0" dirty="0" err="1" smtClean="0"/>
              <a:t>agranulocytóza</a:t>
            </a:r>
            <a:r>
              <a:rPr lang="cs-CZ" baseline="0" dirty="0" smtClean="0"/>
              <a:t> 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– vzácný, ale fatální NÚ, 75% případů během prvních 18 týdnů terapie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pokud se AP vysadí po zjištění 1. symptomů je reverzibilní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incidence obecně u AP 0,01%, u </a:t>
            </a:r>
            <a:r>
              <a:rPr lang="cs-CZ" baseline="0" dirty="0" err="1" smtClean="0"/>
              <a:t>klozapinu</a:t>
            </a:r>
            <a:r>
              <a:rPr lang="cs-CZ" baseline="0" dirty="0" smtClean="0"/>
              <a:t> však 1-2 %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prodloužení QT intervalu – kombinace anti M, </a:t>
            </a:r>
            <a:r>
              <a:rPr lang="cs-CZ" baseline="0" dirty="0" err="1" smtClean="0"/>
              <a:t>antiD</a:t>
            </a:r>
            <a:r>
              <a:rPr lang="cs-CZ" baseline="0" dirty="0" smtClean="0"/>
              <a:t> a přímého vlivu na </a:t>
            </a:r>
            <a:r>
              <a:rPr lang="cs-CZ" baseline="0" dirty="0" err="1" smtClean="0"/>
              <a:t>srd</a:t>
            </a:r>
            <a:r>
              <a:rPr lang="cs-CZ" baseline="0" dirty="0" smtClean="0"/>
              <a:t>. iontové kanály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riziko ventrikulárních arytmií a smrti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především 1. generace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Vyrážky – poměrně běžné, může být i </a:t>
            </a:r>
            <a:r>
              <a:rPr lang="cs-CZ" baseline="0" dirty="0" err="1" smtClean="0"/>
              <a:t>fototoxicita</a:t>
            </a:r>
            <a:endParaRPr lang="cs-CZ" baseline="0" dirty="0" smtClean="0"/>
          </a:p>
          <a:p>
            <a:pPr marL="0" indent="0">
              <a:buFontTx/>
              <a:buNone/>
            </a:pPr>
            <a:r>
              <a:rPr lang="cs-CZ" baseline="0" dirty="0" smtClean="0"/>
              <a:t>Maligní </a:t>
            </a:r>
            <a:r>
              <a:rPr lang="cs-CZ" baseline="0" dirty="0" err="1" smtClean="0"/>
              <a:t>neuroleptický</a:t>
            </a:r>
            <a:r>
              <a:rPr lang="cs-CZ" baseline="0" dirty="0" smtClean="0"/>
              <a:t> syndrom (</a:t>
            </a:r>
            <a:r>
              <a:rPr lang="cs-CZ" baseline="0" dirty="0" err="1" smtClean="0"/>
              <a:t>antipsychotic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malignant</a:t>
            </a:r>
            <a:r>
              <a:rPr lang="cs-CZ" baseline="0" dirty="0" smtClean="0"/>
              <a:t> syndrome)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vzácný, ale závažný NÚ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podobný maligní hypertermii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svalová rigidita, náhlý vzestup těl. teploty, zmatenost, autonomní nestabilita (změny TK a TF)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reverzibilní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mortalita 10-20% (kvůli renálnímu, respiračnímu či KVS selhání)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 vysadit AP, ochlazovat pacienta, BZD, D agonisté – i přes okamžité vysazení AP stav přetrvává 5-7 dní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	-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811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Jaké NÚ můžete očekávat při </a:t>
            </a:r>
            <a:r>
              <a:rPr lang="cs-CZ" baseline="0" dirty="0" err="1" smtClean="0"/>
              <a:t>antagonizaci</a:t>
            </a:r>
            <a:r>
              <a:rPr lang="cs-CZ" baseline="0" dirty="0" smtClean="0"/>
              <a:t> H1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cs-CZ" baseline="0" dirty="0" err="1" smtClean="0"/>
              <a:t>sedace</a:t>
            </a:r>
            <a:r>
              <a:rPr lang="cs-CZ" baseline="0" dirty="0" smtClean="0"/>
              <a:t>, ospalost – může být žádoucí u akutních stavů, ale ne u chronické terapie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podílí se na antiemetickém účinku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indent="0">
              <a:buFontTx/>
              <a:buNone/>
            </a:pPr>
            <a:r>
              <a:rPr lang="cs-CZ" baseline="0" dirty="0" smtClean="0"/>
              <a:t>2. 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Důležité je tady u celé vyplněné tabulky zmínit rozdělení atypických AP 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DA- </a:t>
            </a:r>
            <a:r>
              <a:rPr lang="cs-CZ" baseline="0" dirty="0" err="1" smtClean="0"/>
              <a:t>dopaminergní</a:t>
            </a:r>
            <a:r>
              <a:rPr lang="cs-CZ" baseline="0" dirty="0" smtClean="0"/>
              <a:t> D2/D3 antagonisté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MARTA – </a:t>
            </a:r>
            <a:r>
              <a:rPr lang="cs-CZ" baseline="0" dirty="0" err="1" smtClean="0"/>
              <a:t>multireceptoroví</a:t>
            </a:r>
            <a:r>
              <a:rPr lang="cs-CZ" baseline="0" dirty="0" smtClean="0"/>
              <a:t> antagonisté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SDA – serotonin-dopamin antagonisté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PAD – parciální agonista D receptorů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9748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Přiřaďte k jednotlivým AP jejich NÚ a pravděpodobnost s jakou je budou vyvolávat (-=látka daný NÚ nevyvolává, + NÚ s nízkou +++ NÚ s vysokou incidencí</a:t>
            </a:r>
          </a:p>
          <a:p>
            <a:pPr marL="0" indent="0">
              <a:buNone/>
            </a:pPr>
            <a:endParaRPr lang="cs-CZ" baseline="0" dirty="0" smtClean="0"/>
          </a:p>
          <a:p>
            <a:pPr marL="0" indent="0">
              <a:buNone/>
            </a:pPr>
            <a:r>
              <a:rPr lang="cs-CZ" baseline="0" dirty="0" smtClean="0"/>
              <a:t>EPS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výhodné je podání </a:t>
            </a:r>
            <a:r>
              <a:rPr lang="cs-CZ" baseline="0" dirty="0" err="1" smtClean="0"/>
              <a:t>aripiprazolu</a:t>
            </a:r>
            <a:r>
              <a:rPr lang="cs-CZ" baseline="0" dirty="0" smtClean="0"/>
              <a:t> jako </a:t>
            </a:r>
            <a:r>
              <a:rPr lang="cs-CZ" baseline="0" dirty="0" err="1" smtClean="0"/>
              <a:t>parc</a:t>
            </a:r>
            <a:r>
              <a:rPr lang="cs-CZ" baseline="0" dirty="0" smtClean="0"/>
              <a:t>. agonisty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= v případě hyperaktivity na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půdsobí</a:t>
            </a:r>
            <a:r>
              <a:rPr lang="cs-CZ" baseline="0" dirty="0" smtClean="0"/>
              <a:t> jako antagonista jinak jako agonista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alternativně lze použít i </a:t>
            </a:r>
            <a:r>
              <a:rPr lang="cs-CZ" baseline="0" dirty="0" err="1" smtClean="0"/>
              <a:t>klozapin</a:t>
            </a:r>
            <a:r>
              <a:rPr lang="cs-CZ" baseline="0" dirty="0" smtClean="0"/>
              <a:t> s velmi nízkou incidencí EPS</a:t>
            </a:r>
          </a:p>
          <a:p>
            <a:pPr marL="0" indent="0">
              <a:buNone/>
            </a:pPr>
            <a:r>
              <a:rPr lang="cs-CZ" baseline="0" dirty="0" smtClean="0"/>
              <a:t>	- </a:t>
            </a:r>
            <a:r>
              <a:rPr lang="cs-CZ" baseline="0" dirty="0" err="1" smtClean="0"/>
              <a:t>tardivní</a:t>
            </a:r>
            <a:r>
              <a:rPr lang="cs-CZ" baseline="0" dirty="0" smtClean="0"/>
              <a:t> dyskineze u 20-40% pacientů u 1. generace AP, u 30% pacientů samovolně odeznívá v průběhu 1 roku (ale je špatně tolerována pacienty), lze nasadit </a:t>
            </a:r>
            <a:r>
              <a:rPr lang="cs-CZ" baseline="0" dirty="0" err="1" smtClean="0"/>
              <a:t>atyp</a:t>
            </a:r>
            <a:r>
              <a:rPr lang="cs-CZ" baseline="0" dirty="0" smtClean="0"/>
              <a:t>. AP, ale ne vždy dojde ke zlepšení</a:t>
            </a:r>
          </a:p>
          <a:p>
            <a:pPr marL="0" indent="0">
              <a:buNone/>
            </a:pPr>
            <a:r>
              <a:rPr lang="cs-CZ" baseline="0" dirty="0" smtClean="0"/>
              <a:t>	- podpůrná terapie: vit. E, betablokátory, benzodiazepiny, </a:t>
            </a:r>
            <a:r>
              <a:rPr lang="cs-CZ" baseline="0" dirty="0" err="1" smtClean="0"/>
              <a:t>bromokryptin</a:t>
            </a:r>
            <a:endParaRPr lang="cs-CZ" baseline="0" dirty="0" smtClean="0"/>
          </a:p>
          <a:p>
            <a:pPr marL="0" indent="0">
              <a:buNone/>
            </a:pPr>
            <a:r>
              <a:rPr lang="cs-CZ" baseline="0" dirty="0" smtClean="0"/>
              <a:t>Nárůst hmotnosti u </a:t>
            </a:r>
            <a:r>
              <a:rPr lang="cs-CZ" baseline="0" dirty="0" err="1" smtClean="0"/>
              <a:t>olanzapinu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klozapinu</a:t>
            </a:r>
            <a:r>
              <a:rPr lang="cs-CZ" baseline="0" dirty="0" smtClean="0"/>
              <a:t> až 10 kg/rok</a:t>
            </a:r>
          </a:p>
          <a:p>
            <a:pPr marL="0" indent="0">
              <a:buNone/>
            </a:pPr>
            <a:r>
              <a:rPr lang="cs-CZ" baseline="0" dirty="0" err="1" smtClean="0"/>
              <a:t>Agranulocytóza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klozapinu</a:t>
            </a:r>
            <a:r>
              <a:rPr lang="cs-CZ" baseline="0" dirty="0" smtClean="0"/>
              <a:t> = kvůli tomu stažen v 1960 z trhu, nicméně 1990 opět registrován, ale indikační omezení + nutnost monitorovat KO v prvních 18 týdnech terapie</a:t>
            </a:r>
          </a:p>
          <a:p>
            <a:pPr marL="0" indent="0">
              <a:buNone/>
            </a:pPr>
            <a:r>
              <a:rPr lang="cs-CZ" baseline="0" dirty="0" smtClean="0"/>
              <a:t>	- </a:t>
            </a:r>
            <a:r>
              <a:rPr lang="cs-CZ" baseline="0" dirty="0" err="1" smtClean="0"/>
              <a:t>klozapin</a:t>
            </a:r>
            <a:r>
              <a:rPr lang="cs-CZ" baseline="0" dirty="0" smtClean="0"/>
              <a:t> u rezistentní schizofrenie, potom co selhala předchozí léčba nejméně 2 jinými AP z nichž min. jedno bylo AP 2. generace</a:t>
            </a:r>
          </a:p>
          <a:p>
            <a:pPr marL="0" indent="0">
              <a:buNone/>
            </a:pPr>
            <a:r>
              <a:rPr lang="cs-CZ" baseline="0" dirty="0" smtClean="0"/>
              <a:t>Specifika látek:</a:t>
            </a:r>
          </a:p>
          <a:p>
            <a:pPr marL="0" indent="0">
              <a:buNone/>
            </a:pPr>
            <a:r>
              <a:rPr lang="cs-CZ" baseline="0" dirty="0" err="1" smtClean="0"/>
              <a:t>Amisulprid</a:t>
            </a:r>
            <a:r>
              <a:rPr lang="cs-CZ" baseline="0" dirty="0" smtClean="0"/>
              <a:t> + </a:t>
            </a:r>
            <a:r>
              <a:rPr lang="cs-CZ" baseline="0" dirty="0" err="1" smtClean="0"/>
              <a:t>sulpirid</a:t>
            </a:r>
            <a:r>
              <a:rPr lang="cs-CZ" baseline="0" dirty="0" smtClean="0"/>
              <a:t> zlepšují stav (pozornost) u apatických pacientů</a:t>
            </a:r>
          </a:p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8555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753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5505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497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344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694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altLang="cs-CZ" dirty="0" err="1"/>
              <a:t>Paradigm</a:t>
            </a:r>
            <a:r>
              <a:rPr lang="sk-SK" altLang="cs-CZ" dirty="0"/>
              <a:t> </a:t>
            </a:r>
            <a:r>
              <a:rPr lang="sk-SK" altLang="cs-CZ" dirty="0" err="1"/>
              <a:t>shift</a:t>
            </a:r>
            <a:r>
              <a:rPr lang="sk-SK" altLang="cs-CZ" dirty="0"/>
              <a:t>: </a:t>
            </a:r>
            <a:endParaRPr lang="en-US" altLang="cs-CZ" dirty="0"/>
          </a:p>
          <a:p>
            <a:r>
              <a:rPr lang="sk-SK" altLang="cs-CZ" dirty="0" err="1"/>
              <a:t>concentration</a:t>
            </a:r>
            <a:r>
              <a:rPr lang="sk-SK" altLang="cs-CZ" dirty="0"/>
              <a:t> of NT </a:t>
            </a:r>
            <a:r>
              <a:rPr lang="cs-CZ" altLang="cs-CZ" dirty="0">
                <a:sym typeface="Wingdings" panose="05000000000000000000" pitchFamily="2" charset="2"/>
              </a:rPr>
              <a:t></a:t>
            </a:r>
            <a:r>
              <a:rPr lang="cs-CZ" altLang="cs-CZ" dirty="0"/>
              <a:t> receptor </a:t>
            </a:r>
            <a:r>
              <a:rPr lang="cs-CZ" altLang="cs-CZ" dirty="0" err="1"/>
              <a:t>density</a:t>
            </a:r>
            <a:r>
              <a:rPr lang="cs-CZ" altLang="cs-CZ" baseline="0" dirty="0"/>
              <a:t> </a:t>
            </a:r>
            <a:r>
              <a:rPr lang="cs-CZ" altLang="cs-CZ" baseline="0" dirty="0">
                <a:sym typeface="Wingdings" panose="05000000000000000000" pitchFamily="2" charset="2"/>
              </a:rPr>
              <a:t></a:t>
            </a:r>
            <a:r>
              <a:rPr lang="en-US" altLang="cs-CZ" baseline="0" dirty="0">
                <a:sym typeface="Wingdings" panose="05000000000000000000" pitchFamily="2" charset="2"/>
              </a:rPr>
              <a:t> </a:t>
            </a:r>
            <a:r>
              <a:rPr lang="cs-CZ" altLang="cs-CZ" baseline="0" dirty="0" err="1" smtClean="0">
                <a:sym typeface="Wingdings" panose="05000000000000000000" pitchFamily="2" charset="2"/>
              </a:rPr>
              <a:t>intracellular</a:t>
            </a:r>
            <a:r>
              <a:rPr lang="cs-CZ" altLang="cs-CZ" baseline="0" dirty="0" smtClean="0">
                <a:sym typeface="Wingdings" panose="05000000000000000000" pitchFamily="2" charset="2"/>
              </a:rPr>
              <a:t> </a:t>
            </a:r>
            <a:r>
              <a:rPr lang="cs-CZ" altLang="cs-CZ" baseline="0" dirty="0" err="1" smtClean="0">
                <a:sym typeface="Wingdings" panose="05000000000000000000" pitchFamily="2" charset="2"/>
              </a:rPr>
              <a:t>cascades</a:t>
            </a:r>
            <a:r>
              <a:rPr lang="cs-CZ" altLang="cs-CZ" baseline="0" dirty="0" smtClean="0">
                <a:sym typeface="Wingdings" panose="05000000000000000000" pitchFamily="2" charset="2"/>
              </a:rPr>
              <a:t> (</a:t>
            </a:r>
            <a:r>
              <a:rPr lang="en-US" altLang="cs-CZ" baseline="0" dirty="0" smtClean="0">
                <a:sym typeface="Wingdings" panose="05000000000000000000" pitchFamily="2" charset="2"/>
              </a:rPr>
              <a:t>next slide</a:t>
            </a:r>
            <a:r>
              <a:rPr lang="cs-CZ" altLang="cs-CZ" baseline="0" dirty="0" smtClean="0">
                <a:sym typeface="Wingdings" panose="05000000000000000000" pitchFamily="2" charset="2"/>
              </a:rPr>
              <a:t>)</a:t>
            </a:r>
            <a:endParaRPr lang="sk-SK" altLang="cs-CZ" dirty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E9EA8B-A00A-489E-9452-2A9A8BB3E32A}" type="slidenum">
              <a:rPr lang="cs-CZ" altLang="cs-CZ" sz="1400" smtClean="0"/>
              <a:pPr>
                <a:spcBef>
                  <a:spcPct val="0"/>
                </a:spcBef>
              </a:pPr>
              <a:t>19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404167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4B782F-3BAD-4B0D-91D9-017D4F5EEB9F}" type="slidenum">
              <a:rPr lang="cs-CZ" altLang="cs-CZ" sz="1400" smtClean="0"/>
              <a:pPr>
                <a:spcBef>
                  <a:spcPct val="0"/>
                </a:spcBef>
              </a:pPr>
              <a:t>20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203046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podrobněji k jednotlivým odrážkám na dalších snímcích</a:t>
            </a:r>
          </a:p>
          <a:p>
            <a:r>
              <a:rPr lang="cs-CZ" dirty="0" err="1" smtClean="0"/>
              <a:t>mezokortikální</a:t>
            </a:r>
            <a:r>
              <a:rPr lang="cs-CZ" dirty="0" smtClean="0"/>
              <a:t> dráha – hyperaktivita – napětí,</a:t>
            </a:r>
            <a:r>
              <a:rPr lang="cs-CZ" baseline="0" dirty="0" smtClean="0"/>
              <a:t> neklid, </a:t>
            </a:r>
            <a:r>
              <a:rPr lang="cs-CZ" baseline="0" dirty="0" err="1" smtClean="0"/>
              <a:t>anxieta</a:t>
            </a:r>
            <a:r>
              <a:rPr lang="cs-CZ" baseline="0" dirty="0" smtClean="0"/>
              <a:t> až agresivita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417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406F19-0F2F-4BC6-9A38-A68400DF41E3}" type="slidenum">
              <a:rPr lang="cs-CZ" altLang="cs-CZ" sz="1400" smtClean="0"/>
              <a:pPr>
                <a:spcBef>
                  <a:spcPct val="0"/>
                </a:spcBef>
              </a:pPr>
              <a:t>21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2146921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dirty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3EC2BA-4200-4CF8-B5EB-D97D9FE7D03B}" type="slidenum">
              <a:rPr lang="cs-CZ" altLang="cs-CZ" sz="1400" smtClean="0"/>
              <a:pPr>
                <a:spcBef>
                  <a:spcPct val="0"/>
                </a:spcBef>
              </a:pPr>
              <a:t>22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80678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1922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altLang="cs-CZ" dirty="0" err="1" smtClean="0"/>
              <a:t>Pozn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poro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vyučující</a:t>
            </a:r>
            <a:r>
              <a:rPr lang="sk-SK" altLang="cs-CZ" dirty="0" smtClean="0"/>
              <a:t>- </a:t>
            </a:r>
            <a:r>
              <a:rPr lang="sk-SK" altLang="cs-CZ" b="1" dirty="0" err="1" smtClean="0"/>
              <a:t>některé</a:t>
            </a:r>
            <a:r>
              <a:rPr lang="sk-SK" altLang="cs-CZ" b="1" dirty="0" smtClean="0"/>
              <a:t> typy </a:t>
            </a:r>
            <a:r>
              <a:rPr lang="sk-SK" altLang="cs-CZ" b="1" dirty="0" err="1" smtClean="0"/>
              <a:t>deprese</a:t>
            </a:r>
            <a:r>
              <a:rPr lang="sk-SK" altLang="cs-CZ" b="1" dirty="0" smtClean="0"/>
              <a:t> </a:t>
            </a:r>
            <a:r>
              <a:rPr lang="sk-SK" altLang="cs-CZ" b="1" dirty="0" err="1" smtClean="0"/>
              <a:t>jsou</a:t>
            </a:r>
            <a:r>
              <a:rPr lang="sk-SK" altLang="cs-CZ" b="1" dirty="0" smtClean="0"/>
              <a:t> Bez</a:t>
            </a:r>
            <a:r>
              <a:rPr lang="sk-SK" altLang="cs-CZ" b="1" baseline="0" dirty="0" smtClean="0"/>
              <a:t> </a:t>
            </a:r>
            <a:r>
              <a:rPr lang="sk-SK" altLang="cs-CZ" b="1" baseline="0" dirty="0" err="1" smtClean="0"/>
              <a:t>léčby</a:t>
            </a:r>
            <a:r>
              <a:rPr lang="sk-SK" altLang="cs-CZ" b="1" baseline="0" dirty="0" smtClean="0"/>
              <a:t> </a:t>
            </a:r>
            <a:r>
              <a:rPr lang="sk-SK" altLang="cs-CZ" b="1" baseline="0" dirty="0" err="1" smtClean="0"/>
              <a:t>antidepresivy</a:t>
            </a:r>
            <a:r>
              <a:rPr lang="sk-SK" altLang="cs-CZ" b="1" baseline="0" dirty="0" smtClean="0"/>
              <a:t>– resp. až </a:t>
            </a:r>
            <a:r>
              <a:rPr lang="sk-SK" altLang="cs-CZ" b="1" baseline="0" dirty="0" err="1" smtClean="0"/>
              <a:t>ve</a:t>
            </a:r>
            <a:r>
              <a:rPr lang="sk-SK" altLang="cs-CZ" b="1" baseline="0" dirty="0" smtClean="0"/>
              <a:t> 4.kroku – </a:t>
            </a:r>
            <a:r>
              <a:rPr lang="sk-SK" altLang="cs-CZ" b="1" baseline="0" dirty="0" err="1" smtClean="0"/>
              <a:t>bipolární</a:t>
            </a:r>
            <a:r>
              <a:rPr lang="sk-SK" altLang="cs-CZ" b="1" baseline="0" dirty="0" smtClean="0"/>
              <a:t> </a:t>
            </a:r>
            <a:r>
              <a:rPr lang="sk-SK" altLang="cs-CZ" b="1" baseline="0" dirty="0" err="1" smtClean="0"/>
              <a:t>deprese</a:t>
            </a:r>
            <a:endParaRPr lang="sk-SK" altLang="cs-CZ" b="1" dirty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8C6A06-D0C8-41C5-944D-C8C6E9857B87}" type="slidenum">
              <a:rPr lang="cs-CZ" altLang="cs-CZ" sz="1400" smtClean="0"/>
              <a:pPr>
                <a:spcBef>
                  <a:spcPct val="0"/>
                </a:spcBef>
              </a:pPr>
              <a:t>24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2865403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F76F68-88E7-4C32-8B76-CD4394451355}" type="slidenum">
              <a:rPr lang="cs-CZ" altLang="cs-CZ" sz="1400" smtClean="0"/>
              <a:pPr>
                <a:spcBef>
                  <a:spcPct val="0"/>
                </a:spcBef>
              </a:pPr>
              <a:t>25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2144980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altLang="cs-CZ" dirty="0" smtClean="0"/>
              <a:t>Kurzíva- </a:t>
            </a:r>
            <a:r>
              <a:rPr lang="sk-SK" altLang="cs-CZ" dirty="0" err="1" smtClean="0"/>
              <a:t>velmi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omezeně</a:t>
            </a:r>
            <a:r>
              <a:rPr lang="sk-SK" altLang="cs-CZ" dirty="0" smtClean="0"/>
              <a:t>,</a:t>
            </a:r>
            <a:r>
              <a:rPr lang="sk-SK" altLang="cs-CZ" baseline="0" dirty="0" smtClean="0"/>
              <a:t> </a:t>
            </a:r>
            <a:r>
              <a:rPr lang="sk-SK" altLang="cs-CZ" baseline="0" dirty="0" err="1" smtClean="0"/>
              <a:t>ve</a:t>
            </a:r>
            <a:r>
              <a:rPr lang="sk-SK" altLang="cs-CZ" baseline="0" dirty="0" smtClean="0"/>
              <a:t> </a:t>
            </a:r>
            <a:r>
              <a:rPr lang="sk-SK" altLang="cs-CZ" baseline="0" dirty="0" err="1" smtClean="0"/>
              <a:t>specifických</a:t>
            </a:r>
            <a:r>
              <a:rPr lang="sk-SK" altLang="cs-CZ" baseline="0" dirty="0" smtClean="0"/>
              <a:t> </a:t>
            </a:r>
            <a:r>
              <a:rPr lang="sk-SK" altLang="cs-CZ" baseline="0" dirty="0" err="1" smtClean="0"/>
              <a:t>případech</a:t>
            </a:r>
            <a:endParaRPr lang="sk-SK" altLang="cs-CZ" dirty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BFB28D-578C-4CCA-94B9-563663E21E9B}" type="slidenum">
              <a:rPr lang="cs-CZ" altLang="cs-CZ" sz="1400" smtClean="0"/>
              <a:pPr>
                <a:spcBef>
                  <a:spcPct val="0"/>
                </a:spcBef>
              </a:pPr>
              <a:t>26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465813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2C380E-3406-4094-8EAF-9030CDB36156}" type="slidenum">
              <a:rPr lang="cs-CZ" altLang="cs-CZ" sz="14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cs-CZ" altLang="cs-CZ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50053F-721D-46B0-831A-9E1077310A63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2215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altLang="cs-CZ" dirty="0" smtClean="0"/>
              <a:t>Názvy sú v angličtine pre jednoduchšie pochopenie jednotlivých skratiek (české názvy neodpovedajú)</a:t>
            </a:r>
            <a:endParaRPr lang="sk-SK" altLang="cs-CZ" dirty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14AB5-DC8E-45E3-8EBB-6C0DA3E722BE}" type="slidenum">
              <a:rPr lang="cs-CZ" altLang="cs-CZ" sz="1400" smtClean="0"/>
              <a:pPr>
                <a:spcBef>
                  <a:spcPct val="0"/>
                </a:spcBef>
              </a:pPr>
              <a:t>29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423694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D51571-1A7B-4B37-BD44-ADE508E8B043}" type="slidenum">
              <a:rPr lang="cs-CZ" altLang="cs-CZ" sz="1400" smtClean="0"/>
              <a:pPr>
                <a:spcBef>
                  <a:spcPct val="0"/>
                </a:spcBef>
              </a:pPr>
              <a:t>31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370365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podrobněji k jednotlivým odrážkám na dalších snímcích</a:t>
            </a:r>
          </a:p>
          <a:p>
            <a:r>
              <a:rPr lang="cs-CZ" dirty="0" err="1" smtClean="0"/>
              <a:t>mezokortikální</a:t>
            </a:r>
            <a:r>
              <a:rPr lang="cs-CZ" dirty="0" smtClean="0"/>
              <a:t> dráha – hyperaktivita – napětí,</a:t>
            </a:r>
            <a:r>
              <a:rPr lang="cs-CZ" baseline="0" dirty="0" smtClean="0"/>
              <a:t> neklid, </a:t>
            </a:r>
            <a:r>
              <a:rPr lang="cs-CZ" baseline="0" dirty="0" err="1" smtClean="0"/>
              <a:t>anxieta</a:t>
            </a:r>
            <a:r>
              <a:rPr lang="cs-CZ" baseline="0" dirty="0" smtClean="0"/>
              <a:t> až agresivita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9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59149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/>
          </a:p>
        </p:txBody>
      </p:sp>
      <p:sp>
        <p:nvSpPr>
          <p:cNvPr id="14746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B7BDB6-32AB-4529-83D2-E0D6D7F688EB}" type="slidenum">
              <a:rPr lang="cs-CZ" altLang="cs-CZ" sz="1400" smtClean="0"/>
              <a:pPr>
                <a:spcBef>
                  <a:spcPct val="0"/>
                </a:spcBef>
              </a:pPr>
              <a:t>33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4054344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B30341-89AC-4F71-BB11-AF8959D0DCDE}" type="slidenum">
              <a:rPr lang="cs-CZ" altLang="cs-CZ" sz="1400" smtClean="0"/>
              <a:pPr>
                <a:spcBef>
                  <a:spcPct val="0"/>
                </a:spcBef>
              </a:pPr>
              <a:t>34</a:t>
            </a:fld>
            <a:endParaRPr lang="cs-CZ" altLang="cs-CZ" sz="14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b="1" dirty="0"/>
              <a:t>DESVENLAFAXIN</a:t>
            </a:r>
            <a:r>
              <a:rPr lang="cs-CZ" altLang="cs-CZ" dirty="0"/>
              <a:t> – </a:t>
            </a:r>
            <a:r>
              <a:rPr lang="cs-CZ" altLang="cs-CZ" dirty="0" err="1"/>
              <a:t>targeted</a:t>
            </a:r>
            <a:r>
              <a:rPr lang="cs-CZ" altLang="cs-CZ" baseline="0" dirty="0"/>
              <a:t> as </a:t>
            </a:r>
            <a:r>
              <a:rPr lang="cs-CZ" altLang="cs-CZ" dirty="0"/>
              <a:t>1st </a:t>
            </a:r>
            <a:r>
              <a:rPr lang="cs-CZ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non-</a:t>
            </a:r>
            <a:r>
              <a:rPr lang="cs-CZ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hormonal</a:t>
            </a:r>
            <a:r>
              <a:rPr lang="cs-CZ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based</a:t>
            </a:r>
            <a:r>
              <a:rPr lang="cs-CZ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treatment</a:t>
            </a:r>
            <a:r>
              <a:rPr lang="cs-CZ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lang="cs-CZ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cs-CZ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menopause</a:t>
            </a:r>
            <a:r>
              <a:rPr lang="cs-CZ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r>
              <a:rPr lang="cs-CZ" altLang="cs-CZ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Overactive</a:t>
            </a:r>
            <a:r>
              <a:rPr lang="cs-CZ" altLang="cs-CZ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hypothalamus</a:t>
            </a:r>
            <a:r>
              <a:rPr lang="cs-CZ" altLang="cs-CZ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- </a:t>
            </a:r>
            <a:r>
              <a:rPr lang="cs-CZ" altLang="cs-CZ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Vasomotor</a:t>
            </a:r>
            <a:r>
              <a:rPr lang="cs-CZ" altLang="cs-CZ" sz="1200" b="1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1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symptoms</a:t>
            </a:r>
            <a:r>
              <a:rPr lang="cs-CZ" altLang="cs-CZ" sz="1200" b="1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0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0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activated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1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NA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0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system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0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due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cs-CZ" altLang="cs-CZ" sz="1200" b="0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decreased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1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brain </a:t>
            </a:r>
            <a:r>
              <a:rPr lang="cs-CZ" altLang="cs-CZ" sz="1200" b="1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Glucose</a:t>
            </a:r>
            <a:r>
              <a:rPr lang="cs-CZ" altLang="cs-CZ" sz="1200" b="1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altLang="cs-CZ" sz="1200" b="1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transporters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(estrogen </a:t>
            </a:r>
            <a:r>
              <a:rPr lang="cs-CZ" altLang="cs-CZ" sz="1200" b="0" i="0" kern="1200" baseline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dependent</a:t>
            </a:r>
            <a:r>
              <a:rPr lang="cs-CZ" altLang="cs-CZ" sz="1200" b="0" i="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endParaRPr lang="cs-CZ" altLang="cs-CZ" sz="2000" b="1" dirty="0">
              <a:latin typeface="Calibri" panose="020F0502020204030204" pitchFamily="34" charset="0"/>
            </a:endParaRPr>
          </a:p>
          <a:p>
            <a:endParaRPr lang="cs-CZ" altLang="cs-CZ" dirty="0"/>
          </a:p>
          <a:p>
            <a:r>
              <a:rPr lang="cs-CZ" altLang="cs-CZ" b="0" dirty="0" err="1" smtClean="0"/>
              <a:t>Venlafaxin</a:t>
            </a:r>
            <a:r>
              <a:rPr lang="cs-CZ" altLang="cs-CZ" b="0" dirty="0" smtClean="0"/>
              <a:t>- anxiolytikum</a:t>
            </a:r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2882530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4AD731-79E9-44D5-986F-A4A3DAB7FE6F}" type="slidenum">
              <a:rPr lang="cs-CZ" altLang="cs-CZ" sz="1400" smtClean="0"/>
              <a:pPr>
                <a:spcBef>
                  <a:spcPct val="0"/>
                </a:spcBef>
              </a:pPr>
              <a:t>35</a:t>
            </a:fld>
            <a:endParaRPr lang="cs-CZ" altLang="cs-CZ" sz="14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altLang="cs-CZ" sz="1200" dirty="0"/>
              <a:t>nemá anticholinergní účinky (ale xerostomie, obstipace, mydriáza časté – 5-HT3 blok = </a:t>
            </a:r>
            <a:r>
              <a:rPr lang="cs-CZ" altLang="cs-CZ" sz="1200" dirty="0" err="1"/>
              <a:t>disinhibice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uvolneni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ACh</a:t>
            </a:r>
            <a:r>
              <a:rPr lang="cs-CZ" altLang="cs-CZ" sz="1200" dirty="0"/>
              <a:t>)</a:t>
            </a:r>
          </a:p>
          <a:p>
            <a:endParaRPr lang="cs-CZ" altLang="cs-CZ" dirty="0"/>
          </a:p>
          <a:p>
            <a:r>
              <a:rPr lang="cs-CZ" altLang="cs-CZ" dirty="0"/>
              <a:t>MIRTAZAPIN</a:t>
            </a:r>
            <a:r>
              <a:rPr lang="cs-CZ" altLang="cs-CZ" baseline="0" dirty="0"/>
              <a:t> – NA a 5-HT účinek</a:t>
            </a:r>
          </a:p>
          <a:p>
            <a:r>
              <a:rPr lang="cs-CZ" altLang="cs-CZ" baseline="0" dirty="0"/>
              <a:t>MIANSERIN – jen NA (5-HT účinek snižován Alfa1f antagonismem)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8800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B5D58D-259A-486C-907C-29F9DB3A4A29}" type="slidenum">
              <a:rPr lang="cs-CZ" altLang="cs-CZ" sz="1400" smtClean="0"/>
              <a:pPr>
                <a:spcBef>
                  <a:spcPct val="0"/>
                </a:spcBef>
              </a:pPr>
              <a:t>36</a:t>
            </a:fld>
            <a:endParaRPr lang="cs-CZ" altLang="cs-CZ" sz="14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dirty="0"/>
              <a:t>MT-1 –</a:t>
            </a:r>
            <a:r>
              <a:rPr lang="cs-CZ" altLang="cs-CZ" baseline="0" dirty="0"/>
              <a:t> 1) </a:t>
            </a:r>
            <a:r>
              <a:rPr lang="cs-CZ" altLang="cs-CZ" baseline="0" dirty="0" err="1"/>
              <a:t>pars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tuberalis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of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pituitary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gland</a:t>
            </a:r>
            <a:r>
              <a:rPr lang="cs-CZ" altLang="cs-CZ" baseline="0" dirty="0"/>
              <a:t> 2) </a:t>
            </a:r>
            <a:r>
              <a:rPr lang="cs-CZ" altLang="cs-CZ" baseline="0" dirty="0" err="1"/>
              <a:t>superchiasmic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nuclei</a:t>
            </a:r>
            <a:r>
              <a:rPr lang="cs-CZ" altLang="cs-CZ" baseline="0" dirty="0"/>
              <a:t> (SCN) in </a:t>
            </a:r>
            <a:r>
              <a:rPr lang="cs-CZ" altLang="cs-CZ" baseline="0" dirty="0" err="1"/>
              <a:t>hypothalamus</a:t>
            </a:r>
            <a:r>
              <a:rPr lang="cs-CZ" altLang="cs-CZ" baseline="0" dirty="0"/>
              <a:t> – </a:t>
            </a:r>
            <a:r>
              <a:rPr lang="cs-CZ" altLang="cs-CZ" baseline="0" dirty="0" err="1"/>
              <a:t>regulation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of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sleep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cycle</a:t>
            </a:r>
            <a:endParaRPr lang="cs-CZ" altLang="cs-CZ" baseline="0" dirty="0"/>
          </a:p>
          <a:p>
            <a:r>
              <a:rPr lang="cs-CZ" altLang="cs-CZ" baseline="0" dirty="0"/>
              <a:t>MT-2 – retina (</a:t>
            </a:r>
            <a:r>
              <a:rPr lang="cs-CZ" altLang="cs-CZ" baseline="0" dirty="0" err="1"/>
              <a:t>light-dependent</a:t>
            </a:r>
            <a:r>
              <a:rPr lang="cs-CZ" altLang="cs-CZ" baseline="0" dirty="0"/>
              <a:t> </a:t>
            </a:r>
            <a:r>
              <a:rPr lang="cs-CZ" altLang="cs-CZ" baseline="0" dirty="0" err="1"/>
              <a:t>functions</a:t>
            </a:r>
            <a:r>
              <a:rPr lang="cs-CZ" altLang="cs-CZ" baseline="0" dirty="0"/>
              <a:t>), </a:t>
            </a:r>
            <a:r>
              <a:rPr lang="cs-CZ" altLang="cs-CZ" baseline="0" dirty="0" err="1"/>
              <a:t>osteoblasts</a:t>
            </a:r>
            <a:r>
              <a:rPr lang="cs-CZ" altLang="cs-CZ" baseline="0" dirty="0"/>
              <a:t> (</a:t>
            </a:r>
            <a:r>
              <a:rPr lang="cs-CZ" altLang="cs-CZ" baseline="0" dirty="0" err="1"/>
              <a:t>proliferation</a:t>
            </a:r>
            <a:r>
              <a:rPr lang="cs-CZ" altLang="cs-CZ" baseline="0" dirty="0"/>
              <a:t> and </a:t>
            </a:r>
            <a:r>
              <a:rPr lang="cs-CZ" altLang="cs-CZ" baseline="0" dirty="0" err="1"/>
              <a:t>differentiation</a:t>
            </a:r>
            <a:r>
              <a:rPr lang="cs-CZ" altLang="cs-CZ" baseline="0" dirty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1480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48A4D8-1ACE-4A18-8E81-5EEE030478DA}" type="slidenum">
              <a:rPr lang="cs-CZ" altLang="cs-CZ" sz="1400" smtClean="0"/>
              <a:pPr>
                <a:spcBef>
                  <a:spcPct val="0"/>
                </a:spcBef>
              </a:pPr>
              <a:t>37</a:t>
            </a:fld>
            <a:endParaRPr lang="cs-CZ" altLang="cs-CZ" sz="14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altLang="cs-CZ" sz="1200" smtClean="0">
                <a:latin typeface="Calibri" panose="020F0502020204030204" pitchFamily="34" charset="0"/>
              </a:rPr>
              <a:t>+Nekompetitivní </a:t>
            </a:r>
            <a:r>
              <a:rPr lang="cs-CZ" altLang="cs-CZ" sz="1200" dirty="0" smtClean="0">
                <a:latin typeface="Calibri" panose="020F0502020204030204" pitchFamily="34" charset="0"/>
              </a:rPr>
              <a:t>antagonista nikotinových receptorů pro Ach</a:t>
            </a:r>
            <a:r>
              <a:rPr lang="cs-CZ" altLang="cs-CZ" sz="1200" baseline="0" dirty="0" smtClean="0">
                <a:latin typeface="Calibri" panose="020F0502020204030204" pitchFamily="34" charset="0"/>
              </a:rPr>
              <a:t> (</a:t>
            </a:r>
            <a:r>
              <a:rPr lang="el-GR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l-GR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α3β2, α3β4, α4β2</a:t>
            </a:r>
            <a:r>
              <a:rPr lang="cs-CZ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slabý </a:t>
            </a:r>
            <a:r>
              <a:rPr lang="el-GR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α</a:t>
            </a:r>
            <a:r>
              <a:rPr lang="cs-CZ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7)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altLang="cs-CZ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+ Negativní alosterický modulátor 5-HT3A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808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Nedával bych firemní</a:t>
            </a:r>
            <a:r>
              <a:rPr lang="cs-CZ" baseline="0" dirty="0"/>
              <a:t> názvy -vůbec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50053F-721D-46B0-831A-9E1077310A63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01930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6B37B5-1438-4E3B-B1DF-FBEF1AA2BA71}" type="slidenum">
              <a:rPr lang="cs-CZ" altLang="cs-CZ" sz="1400" smtClean="0"/>
              <a:pPr>
                <a:spcBef>
                  <a:spcPct val="0"/>
                </a:spcBef>
              </a:pPr>
              <a:t>39</a:t>
            </a:fld>
            <a:endParaRPr lang="cs-CZ" altLang="cs-CZ" sz="14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dirty="0"/>
              <a:t>Indukce CYP</a:t>
            </a:r>
            <a:r>
              <a:rPr lang="cs-CZ" altLang="cs-CZ" baseline="0" dirty="0"/>
              <a:t> jen u třezalky!!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4183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38B67-21C4-4840-A3E7-9DE69ED41898}" type="slidenum">
              <a:rPr lang="cs-CZ" altLang="cs-CZ" sz="1400" smtClean="0"/>
              <a:pPr>
                <a:spcBef>
                  <a:spcPct val="0"/>
                </a:spcBef>
              </a:pPr>
              <a:t>40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15680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podrobněji k jednotlivým odrážkám na dalších snímcích</a:t>
            </a:r>
          </a:p>
          <a:p>
            <a:r>
              <a:rPr lang="cs-CZ" dirty="0" err="1" smtClean="0"/>
              <a:t>mezokortikální</a:t>
            </a:r>
            <a:r>
              <a:rPr lang="cs-CZ" dirty="0" smtClean="0"/>
              <a:t> dráha – hyperaktivita – napětí,</a:t>
            </a:r>
            <a:r>
              <a:rPr lang="cs-CZ" baseline="0" dirty="0" smtClean="0"/>
              <a:t> neklid, </a:t>
            </a:r>
            <a:r>
              <a:rPr lang="cs-CZ" baseline="0" dirty="0" err="1" smtClean="0"/>
              <a:t>anxieta</a:t>
            </a:r>
            <a:r>
              <a:rPr lang="cs-CZ" baseline="0" dirty="0" smtClean="0"/>
              <a:t> až agresivita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624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podrobněji k jednotlivým odrážkám na dalších snímcích</a:t>
            </a:r>
          </a:p>
          <a:p>
            <a:r>
              <a:rPr lang="cs-CZ" dirty="0" err="1" smtClean="0"/>
              <a:t>mezokortikální</a:t>
            </a:r>
            <a:r>
              <a:rPr lang="cs-CZ" dirty="0" smtClean="0"/>
              <a:t> dráha – hyperaktivita – napětí,</a:t>
            </a:r>
            <a:r>
              <a:rPr lang="cs-CZ" baseline="0" dirty="0" smtClean="0"/>
              <a:t> neklid, </a:t>
            </a:r>
            <a:r>
              <a:rPr lang="cs-CZ" baseline="0" dirty="0" err="1" smtClean="0"/>
              <a:t>anxieta</a:t>
            </a:r>
            <a:r>
              <a:rPr lang="cs-CZ" baseline="0" dirty="0" smtClean="0"/>
              <a:t> až agresivita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728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podrobněji k jednotlivým odrážkám na dalších snímcích</a:t>
            </a:r>
          </a:p>
          <a:p>
            <a:r>
              <a:rPr lang="cs-CZ" dirty="0" err="1" smtClean="0"/>
              <a:t>mezokortikální</a:t>
            </a:r>
            <a:r>
              <a:rPr lang="cs-CZ" dirty="0" smtClean="0"/>
              <a:t> dráha – hyperaktivita – napětí,</a:t>
            </a:r>
            <a:r>
              <a:rPr lang="cs-CZ" baseline="0" dirty="0" smtClean="0"/>
              <a:t> neklid, </a:t>
            </a:r>
            <a:r>
              <a:rPr lang="cs-CZ" baseline="0" dirty="0" err="1" smtClean="0"/>
              <a:t>anxieta</a:t>
            </a:r>
            <a:r>
              <a:rPr lang="cs-CZ" baseline="0" dirty="0" smtClean="0"/>
              <a:t> až agresivita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83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Jaký je mechanismus účinku AP? – student dopisuje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do tabulky a afinity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u všech AP je založen na </a:t>
            </a:r>
            <a:r>
              <a:rPr lang="cs-CZ" baseline="0" dirty="0" err="1" smtClean="0"/>
              <a:t>antagonizace</a:t>
            </a:r>
            <a:r>
              <a:rPr lang="cs-CZ" baseline="0" dirty="0" smtClean="0"/>
              <a:t> dopaminu v CNS, zásadní má význam </a:t>
            </a:r>
            <a:r>
              <a:rPr lang="cs-CZ" baseline="0" dirty="0" err="1" smtClean="0"/>
              <a:t>antagonizace</a:t>
            </a:r>
            <a:r>
              <a:rPr lang="cs-CZ" baseline="0" dirty="0" smtClean="0"/>
              <a:t>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, ale jsou inhibovány i další D </a:t>
            </a:r>
            <a:r>
              <a:rPr lang="cs-CZ" baseline="0" dirty="0" err="1" smtClean="0"/>
              <a:t>Rc</a:t>
            </a:r>
            <a:endParaRPr lang="cs-CZ" baseline="0" dirty="0" smtClean="0"/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cs-CZ" baseline="0" dirty="0" smtClean="0"/>
              <a:t>Dopaminová teorie vzniku SCHZ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smtClean="0"/>
              <a:t>amfetamin = uvolnění dopaminu = symptomy podobné akutní psychotické epizodě, u zvířat stereotypie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err="1" smtClean="0"/>
              <a:t>dopaminergní</a:t>
            </a:r>
            <a:r>
              <a:rPr lang="cs-CZ" baseline="0" dirty="0" smtClean="0"/>
              <a:t> agonisté a </a:t>
            </a:r>
            <a:r>
              <a:rPr lang="cs-CZ" baseline="0" dirty="0" err="1" smtClean="0"/>
              <a:t>levodopa</a:t>
            </a:r>
            <a:r>
              <a:rPr lang="cs-CZ" baseline="0" dirty="0" smtClean="0"/>
              <a:t> mohou vyvolávat halucinace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err="1" smtClean="0"/>
              <a:t>dopaminergní</a:t>
            </a:r>
            <a:r>
              <a:rPr lang="cs-CZ" baseline="0" dirty="0" smtClean="0"/>
              <a:t> antagonisté mírní + symptomy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err="1" smtClean="0"/>
              <a:t>mezolimická</a:t>
            </a:r>
            <a:r>
              <a:rPr lang="cs-CZ" baseline="0" dirty="0" smtClean="0"/>
              <a:t> dráha – odpovědná za + symptomy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err="1" smtClean="0"/>
              <a:t>mezokortikální</a:t>
            </a:r>
            <a:r>
              <a:rPr lang="cs-CZ" baseline="0" dirty="0" smtClean="0"/>
              <a:t> dráha – odpovědná za – symptomy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B) rozdílná afinita AP k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= velké rozdíly v dávkování čím vyšší afinita, tím zpravidla nižší dávka AP, ale neplatí vždy!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C) problém NÚ – neblokujeme selektivně jen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v určitých částech mozku =  NÚ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mezokortikální</a:t>
            </a:r>
            <a:r>
              <a:rPr lang="cs-CZ" baseline="0" dirty="0" smtClean="0"/>
              <a:t> dráha - blok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vede spíše ke zhoršení – symptomů, protože podstatnější roli zde hrají D1 </a:t>
            </a:r>
            <a:r>
              <a:rPr lang="cs-CZ" baseline="0" dirty="0" err="1" smtClean="0"/>
              <a:t>Rc</a:t>
            </a:r>
            <a:endParaRPr lang="cs-CZ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mezolimbická</a:t>
            </a:r>
            <a:r>
              <a:rPr lang="cs-CZ" baseline="0" dirty="0" smtClean="0"/>
              <a:t> dráha - její blok vede i ke snížení pocitu odměny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tuberoinfundibulární</a:t>
            </a:r>
            <a:r>
              <a:rPr lang="cs-CZ" baseline="0" dirty="0" smtClean="0"/>
              <a:t> dráha = </a:t>
            </a:r>
            <a:r>
              <a:rPr lang="cs-CZ" baseline="0" dirty="0" err="1" smtClean="0"/>
              <a:t>hyperprolaktinémie</a:t>
            </a:r>
            <a:r>
              <a:rPr lang="cs-CZ" baseline="0" dirty="0" smtClean="0"/>
              <a:t> = gynekomastie, </a:t>
            </a:r>
            <a:r>
              <a:rPr lang="cs-CZ" baseline="0" dirty="0" err="1" smtClean="0"/>
              <a:t>galaktorhea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amenorhea</a:t>
            </a:r>
            <a:endParaRPr lang="cs-CZ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nigrostriatální</a:t>
            </a:r>
            <a:r>
              <a:rPr lang="cs-CZ" baseline="0" dirty="0" smtClean="0"/>
              <a:t> dráha = aktivace </a:t>
            </a:r>
            <a:r>
              <a:rPr lang="cs-CZ" baseline="0" dirty="0" err="1" smtClean="0"/>
              <a:t>cholinergní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neurotransmise</a:t>
            </a:r>
            <a:r>
              <a:rPr lang="cs-CZ" baseline="0" dirty="0" smtClean="0"/>
              <a:t> a EPS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EPS –buď jako: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akutní dystonie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často symptomatologie velmi podobná parkinsonismu (parkinsonická triáda: </a:t>
            </a:r>
            <a:r>
              <a:rPr lang="cs-CZ" baseline="0" dirty="0" err="1" smtClean="0"/>
              <a:t>bradykinezie</a:t>
            </a:r>
            <a:r>
              <a:rPr lang="cs-CZ" baseline="0" dirty="0" smtClean="0"/>
              <a:t>, svalová rigidita, tremor)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mimovolní pohyby (motor. neklid, pohyby a </a:t>
            </a:r>
            <a:r>
              <a:rPr lang="cs-CZ" baseline="0" dirty="0" err="1" smtClean="0"/>
              <a:t>protruze</a:t>
            </a:r>
            <a:r>
              <a:rPr lang="cs-CZ" baseline="0" dirty="0" smtClean="0"/>
              <a:t> jazyka, svalové kontrakce, </a:t>
            </a:r>
            <a:r>
              <a:rPr lang="cs-CZ" baseline="0" dirty="0" err="1" smtClean="0"/>
              <a:t>okulogyrická</a:t>
            </a:r>
            <a:r>
              <a:rPr lang="cs-CZ" baseline="0" dirty="0" smtClean="0"/>
              <a:t> krize)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nejčastěji v 1, týdnech terapie, reverzibilní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tardivní</a:t>
            </a:r>
            <a:r>
              <a:rPr lang="cs-CZ" baseline="0" dirty="0" smtClean="0"/>
              <a:t> dyskineze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rozvíjí se postupně měsíce až roky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často ireverzibilní a zhorší se s vysazením 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mimovolní pohyby jazyka a obličeje, někdy i trupu a končetin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častější u starších pacientů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mechanismus rozvoje nejasný, předpokládá se </a:t>
            </a:r>
            <a:r>
              <a:rPr lang="cs-CZ" baseline="0" dirty="0" err="1" smtClean="0"/>
              <a:t>excitotoxicita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neurodegenerace</a:t>
            </a:r>
            <a:r>
              <a:rPr lang="cs-CZ" baseline="0" dirty="0" smtClean="0"/>
              <a:t> ve </a:t>
            </a:r>
            <a:r>
              <a:rPr lang="cs-CZ" baseline="0" dirty="0" err="1" smtClean="0"/>
              <a:t>striatu</a:t>
            </a:r>
            <a:r>
              <a:rPr lang="cs-CZ" baseline="0" dirty="0" smtClean="0"/>
              <a:t> (díky zvýšenému uvolňování katecholaminů a glutamátu)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akathizie</a:t>
            </a:r>
            <a:r>
              <a:rPr lang="cs-CZ" baseline="0" dirty="0" smtClean="0"/>
              <a:t> – stav psychomotorického neklidu (podobné </a:t>
            </a:r>
            <a:r>
              <a:rPr lang="cs-CZ" baseline="0" dirty="0" err="1" smtClean="0"/>
              <a:t>sy</a:t>
            </a:r>
            <a:r>
              <a:rPr lang="cs-CZ" baseline="0" dirty="0" smtClean="0"/>
              <a:t>. neklidných nohou), signifikantní spojení se </a:t>
            </a:r>
            <a:r>
              <a:rPr lang="cs-CZ" baseline="0" dirty="0" err="1" smtClean="0"/>
              <a:t>suicidem</a:t>
            </a:r>
            <a:endParaRPr lang="cs-CZ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	- ukázat video!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151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EPS mohou být mírněny:</a:t>
            </a:r>
          </a:p>
          <a:p>
            <a:pPr marL="228600" indent="-228600">
              <a:buAutoNum type="alphaUcParenR"/>
            </a:pPr>
            <a:r>
              <a:rPr lang="cs-CZ" baseline="0" dirty="0" err="1" smtClean="0"/>
              <a:t>antagonizací</a:t>
            </a:r>
            <a:r>
              <a:rPr lang="cs-CZ" baseline="0" dirty="0" smtClean="0"/>
              <a:t> 5-HT2A </a:t>
            </a:r>
          </a:p>
          <a:p>
            <a:pPr marL="457200" lvl="1" indent="0">
              <a:buNone/>
            </a:pPr>
            <a:r>
              <a:rPr lang="cs-CZ" baseline="0" dirty="0" smtClean="0"/>
              <a:t>– jejich aktivace = snížení uvolnění dopaminu z </a:t>
            </a:r>
            <a:r>
              <a:rPr lang="cs-CZ" baseline="0" dirty="0" err="1" smtClean="0"/>
              <a:t>presynapt</a:t>
            </a:r>
            <a:r>
              <a:rPr lang="cs-CZ" baseline="0" dirty="0" smtClean="0"/>
              <a:t>. zakončení například i u D v </a:t>
            </a:r>
            <a:r>
              <a:rPr lang="cs-CZ" baseline="0" dirty="0" err="1" smtClean="0"/>
              <a:t>nigrostriátu</a:t>
            </a:r>
            <a:r>
              <a:rPr lang="cs-CZ" baseline="0" dirty="0" smtClean="0"/>
              <a:t>. Blok 5-HT2A = zvýšení uvolňování a mírnění EPS</a:t>
            </a:r>
          </a:p>
          <a:p>
            <a:pPr marL="457200" lvl="1" indent="0">
              <a:buNone/>
            </a:pPr>
            <a:r>
              <a:rPr lang="cs-CZ" baseline="0" dirty="0" smtClean="0"/>
              <a:t>- v </a:t>
            </a:r>
            <a:r>
              <a:rPr lang="cs-CZ" baseline="0" dirty="0" err="1" smtClean="0"/>
              <a:t>mezokortikálním</a:t>
            </a:r>
            <a:r>
              <a:rPr lang="cs-CZ" baseline="0" dirty="0" smtClean="0"/>
              <a:t> dráze se zvyšuje aktivita dopaminu a glutamátu a tím i zlepšení </a:t>
            </a:r>
            <a:r>
              <a:rPr lang="cs-CZ" baseline="0" dirty="0" err="1" smtClean="0"/>
              <a:t>negat</a:t>
            </a:r>
            <a:r>
              <a:rPr lang="cs-CZ" baseline="0" dirty="0" smtClean="0"/>
              <a:t>. symptomů</a:t>
            </a:r>
          </a:p>
          <a:p>
            <a:pPr marL="457200" lvl="1" indent="0">
              <a:buNone/>
            </a:pPr>
            <a:r>
              <a:rPr lang="cs-CZ" baseline="0" dirty="0" smtClean="0"/>
              <a:t>- v </a:t>
            </a:r>
            <a:r>
              <a:rPr lang="cs-CZ" baseline="0" dirty="0" err="1" smtClean="0"/>
              <a:t>mezolimbickém</a:t>
            </a:r>
            <a:r>
              <a:rPr lang="cs-CZ" baseline="0" dirty="0" smtClean="0"/>
              <a:t> systému naopak tento efekt snižuje účinek AP v redukci + symptomů</a:t>
            </a:r>
          </a:p>
          <a:p>
            <a:pPr marL="0" indent="0">
              <a:buNone/>
            </a:pPr>
            <a:r>
              <a:rPr lang="cs-CZ" baseline="0" dirty="0" smtClean="0"/>
              <a:t>B) Jaký je vlastně </a:t>
            </a:r>
            <a:r>
              <a:rPr lang="cs-CZ" baseline="0" dirty="0" err="1" smtClean="0"/>
              <a:t>neurotransmiterový</a:t>
            </a:r>
            <a:r>
              <a:rPr lang="cs-CZ" baseline="0" dirty="0" smtClean="0"/>
              <a:t> základ EPS?  = </a:t>
            </a:r>
            <a:r>
              <a:rPr lang="cs-CZ" baseline="0" dirty="0" err="1" smtClean="0"/>
              <a:t>antagonizace</a:t>
            </a:r>
            <a:r>
              <a:rPr lang="cs-CZ" baseline="0" dirty="0" smtClean="0"/>
              <a:t> M receptorů = potlačení projevů EPS.</a:t>
            </a:r>
          </a:p>
          <a:p>
            <a:pPr marL="0" indent="0">
              <a:buNone/>
            </a:pPr>
            <a:endParaRPr lang="cs-CZ" baseline="0" dirty="0" smtClean="0"/>
          </a:p>
          <a:p>
            <a:pPr marL="0" indent="0">
              <a:buNone/>
            </a:pPr>
            <a:r>
              <a:rPr lang="cs-CZ" baseline="0" dirty="0" smtClean="0"/>
              <a:t>podle schopnosti vyvolávat EPS dělíme AP na typická a atypická. Všechna atypická AP s výjimkou </a:t>
            </a:r>
            <a:r>
              <a:rPr lang="cs-CZ" baseline="0" dirty="0" err="1" smtClean="0"/>
              <a:t>amislupridu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sulpiridu</a:t>
            </a:r>
            <a:r>
              <a:rPr lang="cs-CZ" baseline="0" dirty="0" smtClean="0"/>
              <a:t> mají stejnou či vyšší afinitu k 5-HT2A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než k D2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 = nižší riziko rozvoje EPS</a:t>
            </a:r>
          </a:p>
          <a:p>
            <a:pPr marL="0" indent="0">
              <a:buNone/>
            </a:pPr>
            <a:endParaRPr lang="cs-CZ" baseline="0" dirty="0" smtClean="0"/>
          </a:p>
          <a:p>
            <a:pPr marL="0" indent="0">
              <a:buNone/>
            </a:pPr>
            <a:r>
              <a:rPr lang="cs-CZ" baseline="0" dirty="0" smtClean="0"/>
              <a:t>Jaké NÚ můžete očekávat při </a:t>
            </a:r>
            <a:r>
              <a:rPr lang="cs-CZ" baseline="0" dirty="0" err="1" smtClean="0"/>
              <a:t>antagonizace</a:t>
            </a:r>
            <a:r>
              <a:rPr lang="cs-CZ" baseline="0" dirty="0" smtClean="0"/>
              <a:t> M receptorů?</a:t>
            </a:r>
          </a:p>
          <a:p>
            <a:pPr marL="0" indent="0">
              <a:buNone/>
            </a:pPr>
            <a:r>
              <a:rPr lang="cs-CZ" baseline="0" dirty="0" smtClean="0"/>
              <a:t>	- CNS – kognitivní deficit</a:t>
            </a:r>
          </a:p>
          <a:p>
            <a:pPr marL="0" indent="0">
              <a:buNone/>
            </a:pPr>
            <a:r>
              <a:rPr lang="cs-CZ" baseline="0" dirty="0" smtClean="0"/>
              <a:t>	- periferie: rozmazané vidění, zvýšení nitroočního tlaku, xerostomie, obstipace, retence moči</a:t>
            </a:r>
          </a:p>
          <a:p>
            <a:pPr marL="0" indent="0">
              <a:buNone/>
            </a:pPr>
            <a:endParaRPr lang="cs-CZ" baseline="0" dirty="0" smtClean="0"/>
          </a:p>
          <a:p>
            <a:pPr marL="228600" indent="-228600">
              <a:buAutoNum type="arabicPeriod"/>
            </a:pPr>
            <a:endParaRPr lang="cs-CZ" baseline="0" dirty="0" smtClean="0"/>
          </a:p>
          <a:p>
            <a:pPr marL="228600" indent="-228600">
              <a:buAutoNum type="arabicPeriod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442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Jaké NÚ můžete očekávat při </a:t>
            </a:r>
            <a:r>
              <a:rPr lang="cs-CZ" baseline="0" dirty="0" err="1" smtClean="0"/>
              <a:t>antagonizaci</a:t>
            </a:r>
            <a:r>
              <a:rPr lang="cs-CZ" baseline="0" dirty="0" smtClean="0"/>
              <a:t> alfa1 </a:t>
            </a:r>
            <a:r>
              <a:rPr lang="cs-CZ" baseline="0" dirty="0" err="1" smtClean="0"/>
              <a:t>Rc</a:t>
            </a:r>
            <a:r>
              <a:rPr lang="cs-CZ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ortostatická hypotenze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někdy i hypertenze spojená s </a:t>
            </a:r>
            <a:r>
              <a:rPr lang="cs-CZ" baseline="0" dirty="0" err="1" smtClean="0"/>
              <a:t>antagonizací</a:t>
            </a:r>
            <a:r>
              <a:rPr lang="cs-CZ" baseline="0" dirty="0" smtClean="0"/>
              <a:t> alfa </a:t>
            </a:r>
            <a:r>
              <a:rPr lang="cs-CZ" baseline="0" smtClean="0"/>
              <a:t>2 receptorů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971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AC38-27F0-4686-8C59-68040F3B04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830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hyperlink" Target="https://www.psychiatrie.cz/images/stories/deni_v_oboru/doporucene-postupy-4-2014.pdf" TargetMode="Externa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hyperlink" Target="https://www.youtube.com/watch?v=P9Zi6KFdqj0" TargetMode="Externa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hyperlink" Target="https://www.youtube.com/watch?v=t_NKRS8lLWA" TargetMode="Externa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 smtClean="0"/>
              <a:t>PSYCHOFARMAKA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1771" y="5945202"/>
            <a:ext cx="11361600" cy="698497"/>
          </a:xfrm>
        </p:spPr>
        <p:txBody>
          <a:bodyPr/>
          <a:lstStyle/>
          <a:p>
            <a:pPr algn="r"/>
            <a:r>
              <a:rPr lang="cs-CZ" dirty="0" err="1" smtClean="0"/>
              <a:t>Mgr.Petra</a:t>
            </a:r>
            <a:r>
              <a:rPr lang="cs-CZ" dirty="0" smtClean="0"/>
              <a:t> Amchová, Ph.D.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Antipsychotika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672776"/>
              </p:ext>
            </p:extLst>
          </p:nvPr>
        </p:nvGraphicFramePr>
        <p:xfrm>
          <a:off x="2173132" y="1523833"/>
          <a:ext cx="731353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60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léčivo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r>
                        <a:rPr lang="cs-CZ" sz="12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cs-CZ" sz="1050" dirty="0" smtClean="0"/>
                        <a:t>1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5-HT</a:t>
                      </a:r>
                      <a:r>
                        <a:rPr lang="cs-CZ" baseline="-25000" dirty="0" smtClean="0"/>
                        <a:t>2A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Dávka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chlorpromazin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75-600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haloperidol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2-10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flupentixol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mg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sulpirid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amisulprid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klozapin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200-450</a:t>
                      </a:r>
                      <a:r>
                        <a:rPr lang="cs-CZ" baseline="0" dirty="0" smtClean="0"/>
                        <a:t>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olanzapin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5-20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risperidon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4-6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quetiapin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150-750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ziprasidon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80-160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aripiprazol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 (PA)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10-30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45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Antipsychotika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603285"/>
              </p:ext>
            </p:extLst>
          </p:nvPr>
        </p:nvGraphicFramePr>
        <p:xfrm>
          <a:off x="3626265" y="1475706"/>
          <a:ext cx="784693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60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léčivo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r>
                        <a:rPr lang="cs-CZ" sz="12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cs-CZ" sz="1050" dirty="0" smtClean="0"/>
                        <a:t>1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1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5-HT</a:t>
                      </a:r>
                      <a:r>
                        <a:rPr lang="cs-CZ" baseline="-25000" dirty="0" smtClean="0"/>
                        <a:t>2A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Dávka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chlorpromazin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75-600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haloperidol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2-10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flupentixol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mg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sulpirid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amisulprid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klozapin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200-450</a:t>
                      </a:r>
                      <a:r>
                        <a:rPr lang="cs-CZ" baseline="0" dirty="0" smtClean="0"/>
                        <a:t>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olanzapin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5-20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quetiapin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4150-750mg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risperidon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4-6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ziprasidon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80-160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aripiprazol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 (PA)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10-30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280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Antipsychotika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71016"/>
              </p:ext>
            </p:extLst>
          </p:nvPr>
        </p:nvGraphicFramePr>
        <p:xfrm>
          <a:off x="3626265" y="1475706"/>
          <a:ext cx="784693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60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léčivo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r>
                        <a:rPr lang="cs-CZ" sz="12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cs-CZ" sz="1050" dirty="0" smtClean="0"/>
                        <a:t>1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1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5-HT</a:t>
                      </a:r>
                      <a:r>
                        <a:rPr lang="cs-CZ" baseline="-25000" dirty="0" smtClean="0"/>
                        <a:t>2A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Dávka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chlorpromazin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75-600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haloperidol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2-10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flupentixol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mg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sulpirid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amisulprid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klozapin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200-450</a:t>
                      </a:r>
                      <a:r>
                        <a:rPr lang="cs-CZ" baseline="0" dirty="0" smtClean="0"/>
                        <a:t>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olanzapin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5-20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quetiapin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4150-750mg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risperidon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4-6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ziprasidon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80-160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aripiprazol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 (PA)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10-30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Levá složená závorka 2"/>
          <p:cNvSpPr/>
          <p:nvPr/>
        </p:nvSpPr>
        <p:spPr bwMode="auto">
          <a:xfrm>
            <a:off x="3185680" y="1828800"/>
            <a:ext cx="440585" cy="98658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Levá složená závorka 4"/>
          <p:cNvSpPr/>
          <p:nvPr/>
        </p:nvSpPr>
        <p:spPr bwMode="auto">
          <a:xfrm>
            <a:off x="3185679" y="2890704"/>
            <a:ext cx="440586" cy="702225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Levá složená závorka 5"/>
          <p:cNvSpPr/>
          <p:nvPr/>
        </p:nvSpPr>
        <p:spPr bwMode="auto">
          <a:xfrm>
            <a:off x="3185679" y="3592929"/>
            <a:ext cx="440586" cy="126782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Levá složená závorka 6"/>
          <p:cNvSpPr/>
          <p:nvPr/>
        </p:nvSpPr>
        <p:spPr bwMode="auto">
          <a:xfrm>
            <a:off x="3185679" y="4860758"/>
            <a:ext cx="440586" cy="702225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77901" y="2091261"/>
            <a:ext cx="158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typická AP</a:t>
            </a:r>
            <a:endParaRPr lang="cs-CZ" dirty="0"/>
          </a:p>
        </p:txBody>
      </p:sp>
      <p:sp>
        <p:nvSpPr>
          <p:cNvPr id="9" name="Levá složená závorka 8"/>
          <p:cNvSpPr/>
          <p:nvPr/>
        </p:nvSpPr>
        <p:spPr bwMode="auto">
          <a:xfrm>
            <a:off x="678175" y="2903916"/>
            <a:ext cx="573110" cy="303508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064" y="3592929"/>
            <a:ext cx="553998" cy="16570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smtClean="0"/>
              <a:t>atypická AP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5997" y="4981037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SDA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88316" y="3996010"/>
            <a:ext cx="113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MARTA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225120" y="5531450"/>
            <a:ext cx="740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PAD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235997" y="301094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</a:t>
            </a:r>
            <a:endParaRPr lang="cs-CZ" dirty="0"/>
          </a:p>
        </p:txBody>
      </p:sp>
      <p:sp>
        <p:nvSpPr>
          <p:cNvPr id="15" name="Levá složená závorka 14"/>
          <p:cNvSpPr/>
          <p:nvPr/>
        </p:nvSpPr>
        <p:spPr bwMode="auto">
          <a:xfrm>
            <a:off x="3182427" y="5590171"/>
            <a:ext cx="443837" cy="344225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3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Antipsychotika NÚ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68365"/>
              </p:ext>
            </p:extLst>
          </p:nvPr>
        </p:nvGraphicFramePr>
        <p:xfrm>
          <a:off x="232483" y="1362791"/>
          <a:ext cx="11728234" cy="5038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34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41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406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37145">
                <a:tc>
                  <a:txBody>
                    <a:bodyPr/>
                    <a:lstStyle/>
                    <a:p>
                      <a:r>
                        <a:rPr lang="cs-CZ" dirty="0" smtClean="0"/>
                        <a:t>léčivo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EPS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AntiM</a:t>
                      </a:r>
                      <a:r>
                        <a:rPr lang="cs-CZ" baseline="0" dirty="0" smtClean="0"/>
                        <a:t> účinky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Hypeprolaktinémie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Nárůst hmotnosti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Kardiotoxicita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Hematotoxicita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Diabetes/</a:t>
                      </a:r>
                      <a:r>
                        <a:rPr lang="cs-CZ" dirty="0" err="1" smtClean="0"/>
                        <a:t>dyslipidémie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Sedace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r>
                        <a:rPr lang="cs-CZ" dirty="0" smtClean="0"/>
                        <a:t>chlorpromazin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haloperidol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flupentixol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sulpirid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amisulprid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klozapin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olanzapin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risperidon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quetiapin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800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ziprasidon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876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aripiprazol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vál 2"/>
          <p:cNvSpPr/>
          <p:nvPr/>
        </p:nvSpPr>
        <p:spPr bwMode="auto">
          <a:xfrm>
            <a:off x="1804736" y="1949116"/>
            <a:ext cx="673769" cy="14678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5061282" y="4074694"/>
            <a:ext cx="673769" cy="76200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3713873" y="1949115"/>
            <a:ext cx="673769" cy="180473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2711116" y="4074694"/>
            <a:ext cx="585538" cy="76200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ál 7"/>
          <p:cNvSpPr/>
          <p:nvPr/>
        </p:nvSpPr>
        <p:spPr bwMode="auto">
          <a:xfrm>
            <a:off x="6352674" y="5486400"/>
            <a:ext cx="585538" cy="53741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7684825" y="4074694"/>
            <a:ext cx="673769" cy="42511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9085491" y="4074694"/>
            <a:ext cx="673769" cy="76200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10659980" y="4074694"/>
            <a:ext cx="778776" cy="42511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310926"/>
            <a:ext cx="10753200" cy="451576"/>
          </a:xfrm>
        </p:spPr>
        <p:txBody>
          <a:bodyPr/>
          <a:lstStyle/>
          <a:p>
            <a:r>
              <a:rPr lang="cs-CZ" dirty="0" smtClean="0"/>
              <a:t>Další použití antipsychotik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20000" y="1106905"/>
            <a:ext cx="10753200" cy="543827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600" b="1" dirty="0" smtClean="0"/>
              <a:t>Akutní psychotické stavy </a:t>
            </a:r>
            <a:r>
              <a:rPr lang="cs-CZ" sz="2600" dirty="0" smtClean="0"/>
              <a:t>(mánie, delirium, agresivní stavy)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600" dirty="0" smtClean="0"/>
              <a:t>chlorpromazin, </a:t>
            </a:r>
            <a:r>
              <a:rPr lang="cs-CZ" sz="2600" dirty="0" err="1" smtClean="0"/>
              <a:t>haloperidol</a:t>
            </a:r>
            <a:r>
              <a:rPr lang="cs-CZ" sz="2600" dirty="0" smtClean="0"/>
              <a:t>, </a:t>
            </a:r>
            <a:r>
              <a:rPr lang="cs-CZ" sz="2600" dirty="0" err="1" smtClean="0"/>
              <a:t>olanzapin</a:t>
            </a:r>
            <a:r>
              <a:rPr lang="cs-CZ" sz="2600" dirty="0" smtClean="0"/>
              <a:t>, (</a:t>
            </a:r>
            <a:r>
              <a:rPr lang="cs-CZ" sz="2600" dirty="0" err="1" smtClean="0"/>
              <a:t>i.m</a:t>
            </a:r>
            <a:r>
              <a:rPr lang="cs-CZ" sz="2600" dirty="0" smtClean="0"/>
              <a:t>.) </a:t>
            </a:r>
            <a:r>
              <a:rPr lang="cs-CZ" sz="2600" dirty="0" err="1" smtClean="0"/>
              <a:t>risperidon</a:t>
            </a:r>
            <a:r>
              <a:rPr lang="cs-CZ" sz="2600" dirty="0" smtClean="0"/>
              <a:t> (orálně)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 smtClean="0"/>
              <a:t>Deprese</a:t>
            </a:r>
            <a:r>
              <a:rPr lang="cs-CZ" sz="2600" dirty="0" smtClean="0"/>
              <a:t> – </a:t>
            </a:r>
            <a:r>
              <a:rPr lang="cs-CZ" sz="2600" dirty="0" err="1" smtClean="0"/>
              <a:t>flupentixol</a:t>
            </a:r>
            <a:endParaRPr lang="cs-CZ" sz="26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 smtClean="0"/>
              <a:t>Rezistentní </a:t>
            </a:r>
            <a:r>
              <a:rPr lang="cs-CZ" sz="2600" b="1" dirty="0" err="1" smtClean="0"/>
              <a:t>anxieta</a:t>
            </a:r>
            <a:r>
              <a:rPr lang="cs-CZ" sz="2600" b="1" dirty="0" smtClean="0"/>
              <a:t> </a:t>
            </a:r>
            <a:r>
              <a:rPr lang="cs-CZ" sz="2600" dirty="0" smtClean="0"/>
              <a:t>– </a:t>
            </a:r>
            <a:r>
              <a:rPr lang="cs-CZ" sz="2600" dirty="0" err="1" smtClean="0"/>
              <a:t>quetiapin</a:t>
            </a:r>
            <a:endParaRPr lang="cs-CZ" sz="26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 smtClean="0"/>
              <a:t>Bipolární porucha </a:t>
            </a:r>
            <a:r>
              <a:rPr lang="cs-CZ" sz="2600" dirty="0" smtClean="0"/>
              <a:t>– </a:t>
            </a:r>
            <a:r>
              <a:rPr lang="cs-CZ" sz="2600" dirty="0" err="1" smtClean="0"/>
              <a:t>quetiapin</a:t>
            </a:r>
            <a:endParaRPr lang="cs-CZ" sz="26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 smtClean="0"/>
              <a:t>Agitace + neklid </a:t>
            </a:r>
            <a:r>
              <a:rPr lang="cs-CZ" sz="2600" dirty="0" smtClean="0"/>
              <a:t>– u starších pacientů </a:t>
            </a:r>
            <a:r>
              <a:rPr lang="cs-CZ" sz="2600" dirty="0" err="1" smtClean="0"/>
              <a:t>risperidon</a:t>
            </a:r>
            <a:r>
              <a:rPr lang="cs-CZ" sz="2600" dirty="0" smtClean="0"/>
              <a:t>, jinak chlorpromazin a </a:t>
            </a:r>
            <a:r>
              <a:rPr lang="cs-CZ" sz="2600" dirty="0" err="1" smtClean="0"/>
              <a:t>haloperidol</a:t>
            </a:r>
            <a:endParaRPr lang="cs-CZ" sz="26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 smtClean="0"/>
              <a:t>Nevolnost, zvracení </a:t>
            </a:r>
            <a:r>
              <a:rPr lang="cs-CZ" sz="2600" dirty="0" smtClean="0"/>
              <a:t>– </a:t>
            </a:r>
            <a:r>
              <a:rPr lang="cs-CZ" sz="2600" dirty="0" err="1" smtClean="0"/>
              <a:t>haloperidol</a:t>
            </a:r>
            <a:r>
              <a:rPr lang="cs-CZ" sz="2600" dirty="0" smtClean="0"/>
              <a:t>, chlorpromazin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 smtClean="0"/>
              <a:t>Tiky, </a:t>
            </a:r>
            <a:r>
              <a:rPr lang="cs-CZ" sz="2600" b="1" dirty="0" err="1" smtClean="0"/>
              <a:t>Tourettův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sy</a:t>
            </a:r>
            <a:r>
              <a:rPr lang="cs-CZ" sz="2600" dirty="0" smtClean="0"/>
              <a:t>. – </a:t>
            </a:r>
            <a:r>
              <a:rPr lang="cs-CZ" sz="2600" dirty="0" err="1" smtClean="0"/>
              <a:t>haloperidol</a:t>
            </a:r>
            <a:r>
              <a:rPr lang="cs-CZ" sz="2600" dirty="0" smtClean="0"/>
              <a:t>, chlorpromazin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 err="1" smtClean="0"/>
              <a:t>Huntingtonova</a:t>
            </a:r>
            <a:r>
              <a:rPr lang="cs-CZ" sz="2600" b="1" dirty="0" smtClean="0"/>
              <a:t> choroba </a:t>
            </a:r>
            <a:r>
              <a:rPr lang="cs-CZ" sz="2600" dirty="0" smtClean="0"/>
              <a:t>– </a:t>
            </a:r>
            <a:r>
              <a:rPr lang="cs-CZ" sz="2600" dirty="0" err="1" smtClean="0"/>
              <a:t>haloperidol</a:t>
            </a:r>
            <a:endParaRPr lang="cs-CZ" sz="26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6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600" dirty="0">
                <a:hlinkClick r:id="rId5"/>
              </a:rPr>
              <a:t>https://</a:t>
            </a:r>
            <a:r>
              <a:rPr lang="cs-CZ" sz="2600" dirty="0" smtClean="0">
                <a:hlinkClick r:id="rId5"/>
              </a:rPr>
              <a:t>www.psychiatrie.cz/images/stories/deni_v_oboru/doporucene-postupy-4-2014.pdf</a:t>
            </a:r>
            <a:endParaRPr lang="cs-CZ" sz="26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7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310926"/>
            <a:ext cx="10753200" cy="451576"/>
          </a:xfrm>
        </p:spPr>
        <p:txBody>
          <a:bodyPr/>
          <a:lstStyle/>
          <a:p>
            <a:r>
              <a:rPr lang="cs-CZ" dirty="0" smtClean="0"/>
              <a:t>ANXYOLITIKA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20000" y="1106905"/>
            <a:ext cx="10753200" cy="5438274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dirty="0" smtClean="0"/>
              <a:t> látky, které redukují patologickou úzkost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dirty="0" smtClean="0"/>
              <a:t> </a:t>
            </a:r>
            <a:r>
              <a:rPr lang="cs-CZ" altLang="cs-CZ" dirty="0"/>
              <a:t>působící tlumivě na CNS</a:t>
            </a:r>
            <a:endParaRPr lang="sk-SK" altLang="cs-CZ" dirty="0"/>
          </a:p>
          <a:p>
            <a:pPr marL="7200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sk-SK" altLang="cs-CZ" dirty="0" smtClean="0"/>
              <a:t>       </a:t>
            </a:r>
            <a:r>
              <a:rPr lang="sk-SK" altLang="cs-CZ" dirty="0"/>
              <a:t>- </a:t>
            </a:r>
            <a:r>
              <a:rPr lang="sk-SK" altLang="cs-CZ" dirty="0" err="1"/>
              <a:t>ovlivňují</a:t>
            </a:r>
            <a:r>
              <a:rPr lang="sk-SK" altLang="cs-CZ" dirty="0"/>
              <a:t> </a:t>
            </a:r>
            <a:r>
              <a:rPr lang="sk-SK" altLang="cs-CZ" dirty="0" err="1" smtClean="0"/>
              <a:t>kortiko-striato-thalamo-kortikální</a:t>
            </a:r>
            <a:r>
              <a:rPr lang="sk-SK" altLang="cs-CZ" dirty="0" smtClean="0"/>
              <a:t> okruh</a:t>
            </a:r>
          </a:p>
          <a:p>
            <a:pPr marL="72000" indent="0">
              <a:lnSpc>
                <a:spcPct val="80000"/>
              </a:lnSpc>
              <a:spcAft>
                <a:spcPts val="600"/>
              </a:spcAft>
              <a:buNone/>
            </a:pPr>
            <a:endParaRPr lang="sk-SK" altLang="cs-CZ" b="1" dirty="0" smtClean="0"/>
          </a:p>
          <a:p>
            <a:pPr marL="7200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sk-SK" altLang="cs-CZ" b="1" dirty="0" err="1" smtClean="0"/>
              <a:t>Indikace</a:t>
            </a:r>
            <a:r>
              <a:rPr lang="sk-SK" altLang="cs-CZ" b="1" dirty="0" smtClean="0"/>
              <a:t>: </a:t>
            </a:r>
            <a:r>
              <a:rPr lang="sk-SK" altLang="cs-CZ" dirty="0" smtClean="0"/>
              <a:t>psychická </a:t>
            </a:r>
            <a:r>
              <a:rPr lang="sk-SK" altLang="cs-CZ" dirty="0" err="1" smtClean="0"/>
              <a:t>tenze,</a:t>
            </a:r>
            <a:r>
              <a:rPr lang="sk-SK" altLang="cs-CZ" sz="2800" dirty="0" err="1" smtClean="0"/>
              <a:t>napětí</a:t>
            </a:r>
            <a:r>
              <a:rPr lang="sk-SK" altLang="cs-CZ" sz="2800" dirty="0"/>
              <a:t>, strach, </a:t>
            </a:r>
            <a:r>
              <a:rPr lang="sk-SK" altLang="cs-CZ" sz="2800" dirty="0" err="1" smtClean="0"/>
              <a:t>úzkost</a:t>
            </a:r>
            <a:r>
              <a:rPr lang="sk-SK" altLang="cs-CZ" sz="2800" dirty="0" smtClean="0"/>
              <a:t>, tréma </a:t>
            </a:r>
            <a:endParaRPr lang="sk-SK" altLang="cs-CZ" sz="2800" dirty="0"/>
          </a:p>
          <a:p>
            <a:pPr marL="72000" indent="0">
              <a:lnSpc>
                <a:spcPct val="80000"/>
              </a:lnSpc>
              <a:spcAft>
                <a:spcPts val="600"/>
              </a:spcAft>
              <a:buNone/>
            </a:pPr>
            <a:endParaRPr lang="sk-SK" altLang="cs-CZ" dirty="0"/>
          </a:p>
          <a:p>
            <a:pPr marL="72000" indent="0">
              <a:lnSpc>
                <a:spcPct val="80000"/>
              </a:lnSpc>
              <a:spcAft>
                <a:spcPts val="600"/>
              </a:spcAft>
              <a:buNone/>
            </a:pPr>
            <a:endParaRPr lang="sk-SK" altLang="cs-CZ" b="1" dirty="0" smtClean="0"/>
          </a:p>
          <a:p>
            <a:pPr marL="7200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sk-SK" altLang="cs-CZ" b="1" dirty="0" smtClean="0"/>
              <a:t>MÚ: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neselektivně</a:t>
            </a:r>
            <a:r>
              <a:rPr lang="sk-SK" altLang="cs-CZ" dirty="0" smtClean="0"/>
              <a:t> </a:t>
            </a:r>
            <a:r>
              <a:rPr lang="sk-SK" altLang="cs-CZ" dirty="0" err="1"/>
              <a:t>nasedají</a:t>
            </a:r>
            <a:r>
              <a:rPr lang="sk-SK" altLang="cs-CZ" dirty="0"/>
              <a:t> na </a:t>
            </a:r>
            <a:r>
              <a:rPr lang="sk-SK" altLang="cs-CZ" dirty="0" err="1"/>
              <a:t>receptorové</a:t>
            </a:r>
            <a:r>
              <a:rPr lang="sk-SK" altLang="cs-CZ" dirty="0"/>
              <a:t> </a:t>
            </a:r>
            <a:r>
              <a:rPr lang="sk-SK" altLang="cs-CZ" dirty="0" err="1"/>
              <a:t>místo</a:t>
            </a:r>
            <a:endParaRPr lang="sk-SK" altLang="cs-CZ" dirty="0"/>
          </a:p>
          <a:p>
            <a:pPr>
              <a:lnSpc>
                <a:spcPct val="80000"/>
              </a:lnSpc>
              <a:spcAft>
                <a:spcPts val="600"/>
              </a:spcAft>
              <a:buNone/>
            </a:pPr>
            <a:r>
              <a:rPr lang="sk-SK" altLang="cs-CZ" dirty="0"/>
              <a:t>      komplexu GABA receptoru</a:t>
            </a:r>
          </a:p>
          <a:p>
            <a:pPr>
              <a:lnSpc>
                <a:spcPct val="80000"/>
              </a:lnSpc>
              <a:spcAft>
                <a:spcPts val="600"/>
              </a:spcAft>
              <a:buNone/>
            </a:pPr>
            <a:r>
              <a:rPr lang="sk-SK" altLang="cs-CZ" dirty="0"/>
              <a:t>    - </a:t>
            </a:r>
            <a:r>
              <a:rPr lang="sk-SK" altLang="cs-CZ" dirty="0" err="1"/>
              <a:t>ulehčují</a:t>
            </a:r>
            <a:r>
              <a:rPr lang="sk-SK" altLang="cs-CZ" dirty="0"/>
              <a:t> </a:t>
            </a:r>
            <a:r>
              <a:rPr lang="sk-SK" altLang="cs-CZ" dirty="0" err="1"/>
              <a:t>nasednutí</a:t>
            </a:r>
            <a:r>
              <a:rPr lang="sk-SK" altLang="cs-CZ" dirty="0"/>
              <a:t> GABA na </a:t>
            </a:r>
            <a:r>
              <a:rPr lang="sk-SK" altLang="cs-CZ" dirty="0" err="1"/>
              <a:t>její</a:t>
            </a:r>
            <a:r>
              <a:rPr lang="sk-SK" altLang="cs-CZ" dirty="0"/>
              <a:t> </a:t>
            </a:r>
            <a:r>
              <a:rPr lang="sk-SK" altLang="cs-CZ" dirty="0" smtClean="0"/>
              <a:t>receptor</a:t>
            </a:r>
          </a:p>
          <a:p>
            <a:pPr>
              <a:lnSpc>
                <a:spcPct val="80000"/>
              </a:lnSpc>
              <a:spcAft>
                <a:spcPts val="600"/>
              </a:spcAft>
              <a:buNone/>
            </a:pPr>
            <a:endParaRPr lang="sk-SK" altLang="cs-CZ" dirty="0"/>
          </a:p>
          <a:p>
            <a:pPr>
              <a:lnSpc>
                <a:spcPct val="80000"/>
              </a:lnSpc>
              <a:buNone/>
            </a:pPr>
            <a:endParaRPr lang="sk-SK" altLang="cs-CZ" dirty="0"/>
          </a:p>
          <a:p>
            <a:pPr marL="72000" indent="0">
              <a:lnSpc>
                <a:spcPct val="80000"/>
              </a:lnSpc>
              <a:buNone/>
            </a:pPr>
            <a:endParaRPr lang="sk-SK" altLang="cs-CZ" dirty="0"/>
          </a:p>
          <a:p>
            <a:pPr marL="72000" indent="0">
              <a:lnSpc>
                <a:spcPct val="100000"/>
              </a:lnSpc>
              <a:buNone/>
            </a:pP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4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310926"/>
            <a:ext cx="10753200" cy="451576"/>
          </a:xfrm>
        </p:spPr>
        <p:txBody>
          <a:bodyPr/>
          <a:lstStyle/>
          <a:p>
            <a:r>
              <a:rPr lang="cs-CZ" dirty="0" smtClean="0"/>
              <a:t>ANXYOLITIKA - účinky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02336" y="1106905"/>
            <a:ext cx="11070864" cy="5438274"/>
          </a:xfrm>
        </p:spPr>
        <p:txBody>
          <a:bodyPr/>
          <a:lstStyle/>
          <a:p>
            <a:pPr marL="586350" indent="-514350">
              <a:lnSpc>
                <a:spcPct val="90000"/>
              </a:lnSpc>
              <a:buAutoNum type="arabicParenR"/>
            </a:pPr>
            <a:r>
              <a:rPr lang="sk-SK" altLang="cs-CZ" b="1" dirty="0" err="1" smtClean="0"/>
              <a:t>Benzodiazepinová</a:t>
            </a:r>
            <a:endParaRPr lang="sk-SK" altLang="cs-CZ" b="1" dirty="0" smtClean="0"/>
          </a:p>
          <a:p>
            <a:pPr marL="72000" indent="0">
              <a:lnSpc>
                <a:spcPct val="90000"/>
              </a:lnSpc>
              <a:buNone/>
            </a:pPr>
            <a:endParaRPr lang="sk-SK" altLang="cs-CZ" b="1" dirty="0" smtClean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err="1"/>
              <a:t>chlordiazepoxid</a:t>
            </a:r>
            <a:r>
              <a:rPr lang="sk-SK" altLang="cs-CZ" sz="2400" dirty="0"/>
              <a:t> (</a:t>
            </a:r>
            <a:r>
              <a:rPr lang="sk-SK" altLang="cs-CZ" sz="2400" dirty="0" err="1"/>
              <a:t>prodrug</a:t>
            </a:r>
            <a:r>
              <a:rPr lang="sk-SK" altLang="cs-CZ" sz="2400" dirty="0"/>
              <a:t>) – </a:t>
            </a:r>
            <a:r>
              <a:rPr lang="sk-SK" altLang="cs-CZ" sz="2400" dirty="0" err="1"/>
              <a:t>Radepur</a:t>
            </a: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err="1"/>
              <a:t>diazepam</a:t>
            </a:r>
            <a:r>
              <a:rPr lang="sk-SK" altLang="cs-CZ" sz="2400" dirty="0"/>
              <a:t> – </a:t>
            </a:r>
            <a:r>
              <a:rPr lang="sk-SK" altLang="cs-CZ" sz="2400" dirty="0" err="1"/>
              <a:t>Diazepam</a:t>
            </a:r>
            <a:r>
              <a:rPr lang="sk-SK" altLang="cs-CZ" sz="2400" dirty="0"/>
              <a:t> </a:t>
            </a:r>
            <a:r>
              <a:rPr lang="sk-SK" altLang="cs-CZ" sz="2400" dirty="0" err="1"/>
              <a:t>tbl</a:t>
            </a:r>
            <a:r>
              <a:rPr lang="sk-SK" altLang="cs-CZ" sz="2400" dirty="0"/>
              <a:t>.</a:t>
            </a:r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err="1"/>
              <a:t>oxazepam</a:t>
            </a:r>
            <a:r>
              <a:rPr lang="sk-SK" altLang="cs-CZ" sz="2400" dirty="0"/>
              <a:t> – </a:t>
            </a:r>
            <a:r>
              <a:rPr lang="sk-SK" altLang="cs-CZ" sz="2400" dirty="0" err="1"/>
              <a:t>Oxazepam</a:t>
            </a:r>
            <a:r>
              <a:rPr lang="sk-SK" altLang="cs-CZ" sz="2400" dirty="0"/>
              <a:t> </a:t>
            </a:r>
            <a:r>
              <a:rPr lang="sk-SK" altLang="cs-CZ" sz="2400" dirty="0" err="1"/>
              <a:t>tbl</a:t>
            </a:r>
            <a:r>
              <a:rPr lang="sk-SK" altLang="cs-CZ" sz="2400" dirty="0"/>
              <a:t>.</a:t>
            </a:r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err="1"/>
              <a:t>medazepam</a:t>
            </a:r>
            <a:r>
              <a:rPr lang="sk-SK" altLang="cs-CZ" sz="2400" dirty="0"/>
              <a:t> – </a:t>
            </a:r>
            <a:r>
              <a:rPr lang="sk-SK" altLang="cs-CZ" sz="2400" dirty="0" err="1"/>
              <a:t>Rudotel</a:t>
            </a:r>
            <a:r>
              <a:rPr lang="sk-SK" altLang="cs-CZ" sz="2400" dirty="0"/>
              <a:t> </a:t>
            </a:r>
            <a:r>
              <a:rPr lang="sk-SK" altLang="cs-CZ" sz="2400" dirty="0" err="1"/>
              <a:t>tbl</a:t>
            </a:r>
            <a:r>
              <a:rPr lang="sk-SK" altLang="cs-CZ" sz="2400" dirty="0"/>
              <a:t>.</a:t>
            </a:r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err="1"/>
              <a:t>bromazepam</a:t>
            </a:r>
            <a:r>
              <a:rPr lang="sk-SK" altLang="cs-CZ" sz="2400" dirty="0"/>
              <a:t> – </a:t>
            </a:r>
            <a:r>
              <a:rPr lang="sk-SK" altLang="cs-CZ" sz="2400" dirty="0" err="1"/>
              <a:t>Lexaurin</a:t>
            </a:r>
            <a:r>
              <a:rPr lang="sk-SK" altLang="cs-CZ" sz="2400" dirty="0"/>
              <a:t> </a:t>
            </a:r>
            <a:r>
              <a:rPr lang="sk-SK" altLang="cs-CZ" sz="2400" dirty="0" err="1"/>
              <a:t>tbl</a:t>
            </a:r>
            <a:r>
              <a:rPr lang="sk-SK" altLang="cs-CZ" sz="2400" dirty="0"/>
              <a:t>.</a:t>
            </a:r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err="1"/>
              <a:t>lorazepam</a:t>
            </a:r>
            <a:r>
              <a:rPr lang="sk-SK" altLang="cs-CZ" sz="2400" dirty="0"/>
              <a:t> – </a:t>
            </a:r>
            <a:r>
              <a:rPr lang="sk-SK" altLang="cs-CZ" sz="2400" dirty="0" err="1"/>
              <a:t>Tavor</a:t>
            </a:r>
            <a:r>
              <a:rPr lang="sk-SK" altLang="cs-CZ" sz="2400" dirty="0"/>
              <a:t> </a:t>
            </a:r>
            <a:r>
              <a:rPr lang="sk-SK" altLang="cs-CZ" sz="2400" dirty="0" err="1"/>
              <a:t>tbl</a:t>
            </a:r>
            <a:r>
              <a:rPr lang="sk-SK" altLang="cs-CZ" sz="2400" dirty="0"/>
              <a:t>.</a:t>
            </a:r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err="1"/>
              <a:t>alprazolam</a:t>
            </a:r>
            <a:r>
              <a:rPr lang="sk-SK" altLang="cs-CZ" sz="2400" dirty="0"/>
              <a:t> – </a:t>
            </a:r>
            <a:r>
              <a:rPr lang="sk-SK" altLang="cs-CZ" sz="2400" dirty="0" err="1"/>
              <a:t>Xanax</a:t>
            </a:r>
            <a:r>
              <a:rPr lang="sk-SK" altLang="cs-CZ" sz="2400" dirty="0"/>
              <a:t> </a:t>
            </a:r>
            <a:r>
              <a:rPr lang="sk-SK" altLang="cs-CZ" sz="2400" dirty="0" err="1" smtClean="0"/>
              <a:t>tbl</a:t>
            </a:r>
            <a:endParaRPr lang="sk-SK" altLang="cs-CZ" sz="2400" dirty="0" smtClean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b="1" dirty="0" smtClean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endParaRPr lang="sk-SK" altLang="cs-CZ" b="1" dirty="0" smtClean="0"/>
          </a:p>
          <a:p>
            <a:pPr marL="586350" indent="-514350">
              <a:lnSpc>
                <a:spcPct val="90000"/>
              </a:lnSpc>
              <a:buAutoNum type="arabicParenR"/>
            </a:pPr>
            <a:r>
              <a:rPr lang="sk-SK" altLang="cs-CZ" b="1" dirty="0" err="1" smtClean="0"/>
              <a:t>Nebenzodiazepinová</a:t>
            </a:r>
            <a:endParaRPr lang="sk-SK" altLang="cs-CZ" b="1" dirty="0" smtClean="0"/>
          </a:p>
          <a:p>
            <a:pPr marL="72000" indent="0">
              <a:lnSpc>
                <a:spcPct val="90000"/>
              </a:lnSpc>
              <a:buNone/>
            </a:pPr>
            <a:endParaRPr lang="sk-SK" altLang="cs-CZ" sz="2400" dirty="0" smtClean="0"/>
          </a:p>
          <a:p>
            <a:pPr marL="72000" indent="0">
              <a:lnSpc>
                <a:spcPct val="90000"/>
              </a:lnSpc>
              <a:buNone/>
            </a:pPr>
            <a:r>
              <a:rPr lang="sk-SK" altLang="cs-CZ" sz="2400" dirty="0" err="1" smtClean="0"/>
              <a:t>buspiron</a:t>
            </a:r>
            <a:r>
              <a:rPr lang="sk-SK" altLang="cs-CZ" sz="2400" dirty="0" smtClean="0"/>
              <a:t> (5HT), </a:t>
            </a:r>
            <a:r>
              <a:rPr lang="sk-SK" altLang="cs-CZ" sz="2400" dirty="0" err="1" smtClean="0"/>
              <a:t>hydroxyzin</a:t>
            </a:r>
            <a:r>
              <a:rPr lang="sk-SK" altLang="cs-CZ" sz="2400" dirty="0" smtClean="0"/>
              <a:t> (H1), </a:t>
            </a:r>
            <a:r>
              <a:rPr lang="sk-SK" altLang="cs-CZ" sz="2400" dirty="0" err="1" smtClean="0"/>
              <a:t>pregabalin</a:t>
            </a:r>
            <a:r>
              <a:rPr lang="sk-SK" altLang="cs-CZ" sz="2400" dirty="0" smtClean="0"/>
              <a:t> (Ca2)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sk-SK" altLang="cs-CZ" sz="2400" dirty="0" smtClean="0"/>
              <a:t>SSRI, SNRI</a:t>
            </a:r>
            <a:endParaRPr lang="sk-SK" altLang="cs-CZ" sz="2400" dirty="0"/>
          </a:p>
          <a:p>
            <a:pPr marL="72000" indent="0">
              <a:lnSpc>
                <a:spcPct val="90000"/>
              </a:lnSpc>
              <a:spcAft>
                <a:spcPts val="600"/>
              </a:spcAft>
              <a:buNone/>
            </a:pPr>
            <a:endParaRPr lang="sk-SK" altLang="cs-CZ" sz="2400" dirty="0"/>
          </a:p>
          <a:p>
            <a:pPr marL="72000" lvl="1" indent="0">
              <a:lnSpc>
                <a:spcPts val="1000"/>
              </a:lnSpc>
              <a:spcAft>
                <a:spcPts val="600"/>
              </a:spcAft>
              <a:buNone/>
            </a:pPr>
            <a:r>
              <a:rPr lang="sk-SK" altLang="cs-CZ" sz="2400" dirty="0" smtClean="0"/>
              <a:t>.</a:t>
            </a:r>
            <a:endParaRPr lang="cs-CZ" altLang="cs-CZ" sz="2400" dirty="0"/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7424928" y="1106905"/>
            <a:ext cx="57226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sk-SK" altLang="cs-CZ" b="1" dirty="0" smtClean="0">
                <a:solidFill>
                  <a:schemeClr val="tx2"/>
                </a:solidFill>
              </a:rPr>
              <a:t>BZD - </a:t>
            </a:r>
            <a:r>
              <a:rPr lang="sk-SK" altLang="cs-CZ" b="1" dirty="0" err="1" smtClean="0">
                <a:solidFill>
                  <a:schemeClr val="tx2"/>
                </a:solidFill>
              </a:rPr>
              <a:t>jiné</a:t>
            </a:r>
            <a:r>
              <a:rPr lang="sk-SK" altLang="cs-CZ" b="1" dirty="0" smtClean="0">
                <a:solidFill>
                  <a:schemeClr val="tx2"/>
                </a:solidFill>
              </a:rPr>
              <a:t> účinky/</a:t>
            </a:r>
            <a:r>
              <a:rPr lang="sk-SK" altLang="cs-CZ" b="1" dirty="0" err="1" smtClean="0">
                <a:solidFill>
                  <a:schemeClr val="tx2"/>
                </a:solidFill>
              </a:rPr>
              <a:t>indikace</a:t>
            </a:r>
            <a:endParaRPr lang="sk-SK" altLang="cs-CZ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sk-SK" altLang="cs-CZ" dirty="0"/>
          </a:p>
          <a:p>
            <a:pPr>
              <a:lnSpc>
                <a:spcPct val="90000"/>
              </a:lnSpc>
              <a:buNone/>
            </a:pPr>
            <a:r>
              <a:rPr lang="sk-SK" altLang="cs-CZ" dirty="0" smtClean="0"/>
              <a:t>HYPNOTICKÝ </a:t>
            </a:r>
            <a:r>
              <a:rPr lang="sk-SK" altLang="cs-CZ" dirty="0"/>
              <a:t>ÚČINEK</a:t>
            </a:r>
          </a:p>
          <a:p>
            <a:pPr>
              <a:lnSpc>
                <a:spcPct val="90000"/>
              </a:lnSpc>
              <a:buNone/>
            </a:pPr>
            <a:r>
              <a:rPr lang="sk-SK" altLang="cs-CZ" dirty="0" err="1"/>
              <a:t>midazolam</a:t>
            </a:r>
            <a:r>
              <a:rPr lang="sk-SK" altLang="cs-CZ" dirty="0"/>
              <a:t>, </a:t>
            </a:r>
            <a:r>
              <a:rPr lang="sk-SK" altLang="cs-CZ" dirty="0" err="1"/>
              <a:t>nitrazepam</a:t>
            </a:r>
            <a:r>
              <a:rPr lang="sk-SK" altLang="cs-CZ" dirty="0"/>
              <a:t>, </a:t>
            </a:r>
            <a:r>
              <a:rPr lang="sk-SK" altLang="cs-CZ" dirty="0" err="1"/>
              <a:t>triazolam</a:t>
            </a:r>
            <a:endParaRPr lang="sk-SK" altLang="cs-CZ" dirty="0"/>
          </a:p>
          <a:p>
            <a:pPr>
              <a:lnSpc>
                <a:spcPct val="90000"/>
              </a:lnSpc>
              <a:buNone/>
            </a:pPr>
            <a:endParaRPr lang="sk-SK" altLang="cs-CZ" dirty="0"/>
          </a:p>
          <a:p>
            <a:pPr>
              <a:lnSpc>
                <a:spcPct val="90000"/>
              </a:lnSpc>
              <a:buNone/>
            </a:pPr>
            <a:r>
              <a:rPr lang="sk-SK" altLang="cs-CZ" dirty="0"/>
              <a:t>ANTIKONVULZIVNÍ ÚČINEK</a:t>
            </a:r>
          </a:p>
          <a:p>
            <a:pPr>
              <a:lnSpc>
                <a:spcPct val="90000"/>
              </a:lnSpc>
              <a:buNone/>
            </a:pPr>
            <a:r>
              <a:rPr lang="sk-SK" altLang="cs-CZ" dirty="0"/>
              <a:t>   </a:t>
            </a:r>
            <a:r>
              <a:rPr lang="sk-SK" altLang="cs-CZ" dirty="0" err="1" smtClean="0"/>
              <a:t>klonazepam</a:t>
            </a:r>
            <a:endParaRPr lang="sk-SK" altLang="cs-CZ" dirty="0" smtClean="0"/>
          </a:p>
          <a:p>
            <a:pPr>
              <a:lnSpc>
                <a:spcPct val="90000"/>
              </a:lnSpc>
              <a:buNone/>
            </a:pPr>
            <a:endParaRPr lang="sk-SK" altLang="cs-CZ" dirty="0" smtClean="0"/>
          </a:p>
          <a:p>
            <a:pPr>
              <a:lnSpc>
                <a:spcPct val="90000"/>
              </a:lnSpc>
              <a:buNone/>
            </a:pPr>
            <a:r>
              <a:rPr lang="sk-SK" dirty="0" smtClean="0"/>
              <a:t>MYORELAXAČNÍ</a:t>
            </a:r>
          </a:p>
          <a:p>
            <a:pPr>
              <a:lnSpc>
                <a:spcPct val="90000"/>
              </a:lnSpc>
              <a:buNone/>
            </a:pPr>
            <a:r>
              <a:rPr lang="sk-SK" dirty="0" smtClean="0"/>
              <a:t>    </a:t>
            </a:r>
            <a:r>
              <a:rPr lang="sk-SK" dirty="0" err="1" smtClean="0"/>
              <a:t>tetrazepam</a:t>
            </a:r>
            <a:endParaRPr lang="sk-SK" dirty="0" smtClean="0"/>
          </a:p>
          <a:p>
            <a:pPr>
              <a:lnSpc>
                <a:spcPct val="90000"/>
              </a:lnSpc>
              <a:buNone/>
            </a:pPr>
            <a:endParaRPr lang="sk-SK" dirty="0" smtClean="0"/>
          </a:p>
          <a:p>
            <a:pPr>
              <a:lnSpc>
                <a:spcPct val="90000"/>
              </a:lnSpc>
              <a:buNone/>
            </a:pPr>
            <a:r>
              <a:rPr lang="sk-SK" dirty="0" smtClean="0"/>
              <a:t>AMNESTICKÝ</a:t>
            </a:r>
          </a:p>
          <a:p>
            <a:pPr>
              <a:lnSpc>
                <a:spcPct val="90000"/>
              </a:lnSpc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11063" y="5820434"/>
            <a:ext cx="21964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k-SK" altLang="cs-CZ" b="1" dirty="0" smtClean="0"/>
              <a:t>ANTIDOTUM</a:t>
            </a:r>
          </a:p>
          <a:p>
            <a:pPr eaLnBrk="1" hangingPunct="1"/>
            <a:r>
              <a:rPr lang="sk-SK" altLang="cs-CZ" b="1" dirty="0" err="1" smtClean="0"/>
              <a:t>flumazenil</a:t>
            </a: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7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310926"/>
            <a:ext cx="10753200" cy="451576"/>
          </a:xfrm>
        </p:spPr>
        <p:txBody>
          <a:bodyPr/>
          <a:lstStyle/>
          <a:p>
            <a:r>
              <a:rPr lang="cs-CZ" dirty="0" smtClean="0"/>
              <a:t>HYPNOTIKA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963312" y="1187115"/>
            <a:ext cx="10753200" cy="54382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altLang="cs-CZ" dirty="0" smtClean="0"/>
              <a:t> </a:t>
            </a:r>
            <a:r>
              <a:rPr lang="sk-SK" altLang="cs-CZ" sz="2400" dirty="0"/>
              <a:t>l</a:t>
            </a:r>
            <a:r>
              <a:rPr lang="sk-SK" altLang="cs-CZ" sz="2400" dirty="0" smtClean="0"/>
              <a:t>átky</a:t>
            </a:r>
            <a:r>
              <a:rPr lang="sk-SK" altLang="cs-CZ" sz="2400" dirty="0"/>
              <a:t>, </a:t>
            </a:r>
            <a:r>
              <a:rPr lang="sk-SK" altLang="cs-CZ" sz="2400" dirty="0" err="1"/>
              <a:t>které</a:t>
            </a:r>
            <a:r>
              <a:rPr lang="sk-SK" altLang="cs-CZ" sz="2400" dirty="0"/>
              <a:t> </a:t>
            </a:r>
            <a:r>
              <a:rPr lang="sk-SK" altLang="cs-CZ" sz="2400" dirty="0" err="1" smtClean="0"/>
              <a:t>navozují</a:t>
            </a:r>
            <a:r>
              <a:rPr lang="sk-SK" altLang="cs-CZ" sz="2400" dirty="0" smtClean="0"/>
              <a:t>, </a:t>
            </a:r>
            <a:r>
              <a:rPr lang="sk-SK" altLang="cs-CZ" sz="2400" dirty="0" err="1" smtClean="0"/>
              <a:t>udržují</a:t>
            </a:r>
            <a:r>
              <a:rPr lang="sk-SK" altLang="cs-CZ" sz="2400" dirty="0" smtClean="0"/>
              <a:t> a </a:t>
            </a:r>
            <a:r>
              <a:rPr lang="sk-SK" altLang="cs-CZ" sz="2400" dirty="0" err="1" smtClean="0"/>
              <a:t>prodlužují</a:t>
            </a:r>
            <a:r>
              <a:rPr lang="sk-SK" altLang="cs-CZ" sz="2400" dirty="0" smtClean="0"/>
              <a:t> </a:t>
            </a:r>
            <a:r>
              <a:rPr lang="sk-SK" altLang="cs-CZ" sz="2400" dirty="0" err="1" smtClean="0"/>
              <a:t>spánek</a:t>
            </a:r>
            <a:endParaRPr lang="sk-SK" altLang="cs-CZ" sz="2400" dirty="0" smtClean="0"/>
          </a:p>
          <a:p>
            <a:pPr marL="72000" indent="0">
              <a:buNone/>
            </a:pPr>
            <a:r>
              <a:rPr lang="cs-CZ" altLang="cs-CZ" b="1" dirty="0" smtClean="0">
                <a:solidFill>
                  <a:schemeClr val="tx2"/>
                </a:solidFill>
              </a:rPr>
              <a:t>Klasifikace dle generací: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</a:t>
            </a:r>
            <a:r>
              <a:rPr lang="cs-CZ" altLang="cs-CZ" b="1" dirty="0" smtClean="0"/>
              <a:t>Barbituráty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/>
              <a:t> BZD: </a:t>
            </a:r>
            <a:r>
              <a:rPr lang="cs-CZ" altLang="cs-CZ" dirty="0" smtClean="0"/>
              <a:t>midazolam, triazolam, nitrazepam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</a:t>
            </a:r>
            <a:r>
              <a:rPr lang="cs-CZ" altLang="cs-CZ" b="1" dirty="0" smtClean="0"/>
              <a:t>Z-</a:t>
            </a:r>
            <a:r>
              <a:rPr lang="cs-CZ" altLang="cs-CZ" b="1" dirty="0" err="1" smtClean="0"/>
              <a:t>drugs</a:t>
            </a:r>
            <a:r>
              <a:rPr lang="cs-CZ" altLang="cs-CZ" b="1" dirty="0" smtClean="0"/>
              <a:t>: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zolpidem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zopiklon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zalepton</a:t>
            </a: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/>
              <a:t> Agonisté </a:t>
            </a:r>
            <a:r>
              <a:rPr lang="cs-CZ" altLang="cs-CZ" b="1" dirty="0" err="1" smtClean="0"/>
              <a:t>malatoninových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rc</a:t>
            </a:r>
            <a:r>
              <a:rPr lang="cs-CZ" altLang="cs-CZ" dirty="0" smtClean="0"/>
              <a:t>: melatonin, </a:t>
            </a:r>
            <a:r>
              <a:rPr lang="cs-CZ" altLang="cs-CZ" dirty="0" err="1" smtClean="0"/>
              <a:t>agomelatin</a:t>
            </a: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 </a:t>
            </a:r>
            <a:r>
              <a:rPr lang="cs-CZ" altLang="cs-CZ" b="1" dirty="0" smtClean="0"/>
              <a:t>Antagonisté </a:t>
            </a:r>
            <a:r>
              <a:rPr lang="cs-CZ" altLang="cs-CZ" b="1" dirty="0" err="1" smtClean="0"/>
              <a:t>orexinových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rc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suvorexant</a:t>
            </a:r>
            <a:endParaRPr lang="cs-CZ" altLang="cs-CZ" dirty="0" smtClean="0"/>
          </a:p>
          <a:p>
            <a:pPr marL="72000" indent="0">
              <a:buNone/>
            </a:pPr>
            <a:r>
              <a:rPr lang="cs-CZ" altLang="cs-CZ" sz="2400" dirty="0" smtClean="0"/>
              <a:t>Jiná farmaka: antipsychotika, antidepresiva (</a:t>
            </a:r>
            <a:r>
              <a:rPr lang="cs-CZ" altLang="cs-CZ" sz="2400" dirty="0" err="1" smtClean="0"/>
              <a:t>mirtazapin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trazodon</a:t>
            </a:r>
            <a:r>
              <a:rPr lang="cs-CZ" altLang="cs-CZ" sz="2400" dirty="0" smtClean="0"/>
              <a:t>), antihistaminika (</a:t>
            </a:r>
            <a:r>
              <a:rPr lang="cs-CZ" altLang="cs-CZ" sz="2400" dirty="0" err="1" smtClean="0"/>
              <a:t>promethazin</a:t>
            </a:r>
            <a:r>
              <a:rPr lang="cs-CZ" altLang="cs-CZ" sz="2400" dirty="0" smtClean="0"/>
              <a:t>), </a:t>
            </a:r>
            <a:r>
              <a:rPr lang="cs-CZ" altLang="cs-CZ" sz="2400" dirty="0" err="1" smtClean="0"/>
              <a:t>herbální</a:t>
            </a:r>
            <a:r>
              <a:rPr lang="cs-CZ" altLang="cs-CZ" sz="2400" dirty="0" smtClean="0"/>
              <a:t> látky</a:t>
            </a:r>
            <a:endParaRPr lang="cs-CZ" alt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9144714" y="1067762"/>
            <a:ext cx="34740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k-SK" altLang="cs-CZ" b="1" dirty="0" smtClean="0"/>
              <a:t>NÚ:</a:t>
            </a:r>
          </a:p>
          <a:p>
            <a:pPr eaLnBrk="1" hangingPunct="1"/>
            <a:r>
              <a:rPr lang="sk-SK" altLang="cs-CZ" sz="2000" dirty="0" err="1" smtClean="0"/>
              <a:t>Tolerance</a:t>
            </a:r>
            <a:endParaRPr lang="sk-SK" altLang="cs-CZ" sz="2000" dirty="0" smtClean="0"/>
          </a:p>
          <a:p>
            <a:pPr eaLnBrk="1" hangingPunct="1"/>
            <a:r>
              <a:rPr lang="sk-SK" altLang="cs-CZ" sz="2000" dirty="0" err="1" smtClean="0"/>
              <a:t>Závislost</a:t>
            </a:r>
            <a:endParaRPr lang="sk-SK" altLang="cs-CZ" sz="2000" dirty="0" smtClean="0"/>
          </a:p>
          <a:p>
            <a:pPr eaLnBrk="1" hangingPunct="1"/>
            <a:r>
              <a:rPr lang="sk-SK" altLang="cs-CZ" sz="2000" dirty="0" err="1" smtClean="0"/>
              <a:t>Rebound</a:t>
            </a:r>
            <a:r>
              <a:rPr lang="sk-SK" altLang="cs-CZ" sz="2000" dirty="0" smtClean="0"/>
              <a:t> fenomén</a:t>
            </a:r>
          </a:p>
          <a:p>
            <a:pPr eaLnBrk="1" hangingPunct="1"/>
            <a:r>
              <a:rPr lang="sk-SK" altLang="cs-CZ" sz="2000" dirty="0" smtClean="0"/>
              <a:t>Porucha </a:t>
            </a:r>
            <a:r>
              <a:rPr lang="sk-SK" altLang="cs-CZ" sz="2000" dirty="0" err="1" smtClean="0"/>
              <a:t>psychomotoriky</a:t>
            </a:r>
            <a:endParaRPr lang="sk-SK" altLang="cs-CZ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3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310926"/>
            <a:ext cx="10753200" cy="451576"/>
          </a:xfrm>
        </p:spPr>
        <p:txBody>
          <a:bodyPr/>
          <a:lstStyle/>
          <a:p>
            <a:r>
              <a:rPr lang="cs-CZ" dirty="0" smtClean="0"/>
              <a:t>DEPRESE -  DIAGNOSTIKA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20000" y="1106905"/>
            <a:ext cx="10753200" cy="543827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600" dirty="0"/>
          </a:p>
          <a:p>
            <a:pPr marL="72000" indent="0">
              <a:lnSpc>
                <a:spcPct val="100000"/>
              </a:lnSpc>
              <a:buNone/>
            </a:pPr>
            <a:endParaRPr lang="cs-CZ" sz="26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14206"/>
              </p:ext>
            </p:extLst>
          </p:nvPr>
        </p:nvGraphicFramePr>
        <p:xfrm>
          <a:off x="1906670" y="1150219"/>
          <a:ext cx="5302835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0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Signs</a:t>
                      </a:r>
                      <a:r>
                        <a:rPr lang="cs-CZ" sz="2400" dirty="0"/>
                        <a:t> and </a:t>
                      </a:r>
                      <a:r>
                        <a:rPr lang="cs-CZ" sz="2400" dirty="0" err="1"/>
                        <a:t>Symptoms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C00000"/>
                          </a:solidFill>
                        </a:rPr>
                        <a:t>Depresivní nálada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Anhedonie</a:t>
                      </a:r>
                      <a:r>
                        <a:rPr lang="cs-CZ" sz="2400" dirty="0">
                          <a:solidFill>
                            <a:srgbClr val="C00000"/>
                          </a:solidFill>
                        </a:rPr>
                        <a:t> (ztráta</a:t>
                      </a:r>
                      <a:r>
                        <a:rPr lang="cs-CZ" sz="2400" baseline="0" dirty="0">
                          <a:solidFill>
                            <a:srgbClr val="C00000"/>
                          </a:solidFill>
                        </a:rPr>
                        <a:t> zájmu, požitku)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Změny</a:t>
                      </a:r>
                      <a:r>
                        <a:rPr lang="cs-CZ" sz="2400" baseline="0" dirty="0"/>
                        <a:t> tělesné hmotnosti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Poruchy spánku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Psychomotorické problémy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Únava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Poruchy kognice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Myšlenky na smrt (sebevražedné</a:t>
                      </a:r>
                      <a:r>
                        <a:rPr lang="cs-CZ" sz="2400" baseline="0" dirty="0"/>
                        <a:t>)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Pocity bezcennosti / nadměrné viny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Problémy</a:t>
                      </a:r>
                      <a:r>
                        <a:rPr lang="cs-CZ" sz="2400" baseline="0" dirty="0"/>
                        <a:t> se s</a:t>
                      </a:r>
                      <a:r>
                        <a:rPr lang="cs-CZ" sz="2400" dirty="0"/>
                        <a:t>ebedůvěrou, sebevědomím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659161" y="3118156"/>
            <a:ext cx="4270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8475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k-SK" altLang="cs-CZ" sz="2000" dirty="0" err="1"/>
              <a:t>alespoň</a:t>
            </a:r>
            <a:r>
              <a:rPr lang="sk-SK" altLang="cs-CZ" sz="2000" dirty="0"/>
              <a:t> </a:t>
            </a:r>
            <a:r>
              <a:rPr lang="sk-SK" altLang="cs-CZ" sz="2000" b="1" dirty="0"/>
              <a:t>5</a:t>
            </a:r>
            <a:r>
              <a:rPr lang="sk-SK" altLang="cs-CZ" sz="2000" dirty="0"/>
              <a:t> </a:t>
            </a:r>
            <a:r>
              <a:rPr lang="sk-SK" altLang="cs-CZ" sz="2000" dirty="0" err="1"/>
              <a:t>symptom</a:t>
            </a:r>
            <a:r>
              <a:rPr lang="cs-CZ" altLang="cs-CZ" sz="2000" dirty="0" smtClean="0"/>
              <a:t>ů</a:t>
            </a:r>
          </a:p>
          <a:p>
            <a:pPr marL="498475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k-SK" altLang="cs-CZ" sz="2000" dirty="0" err="1" smtClean="0"/>
              <a:t>minimálně</a:t>
            </a:r>
            <a:r>
              <a:rPr lang="sk-SK" altLang="cs-CZ" sz="2000" b="1" dirty="0" smtClean="0"/>
              <a:t> </a:t>
            </a:r>
            <a:r>
              <a:rPr lang="sk-SK" altLang="cs-CZ" sz="2000" b="1" dirty="0"/>
              <a:t>2 </a:t>
            </a:r>
            <a:r>
              <a:rPr lang="sk-SK" altLang="cs-CZ" sz="2000" b="1" dirty="0" err="1"/>
              <a:t>týdny</a:t>
            </a:r>
            <a:r>
              <a:rPr lang="sk-SK" altLang="cs-CZ" sz="2000" b="1" dirty="0"/>
              <a:t> každý </a:t>
            </a:r>
            <a:r>
              <a:rPr lang="sk-SK" altLang="cs-CZ" sz="2000" b="1" dirty="0" err="1"/>
              <a:t>den</a:t>
            </a:r>
            <a:endParaRPr lang="sk-SK" altLang="cs-CZ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7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1"/>
          <a:stretch>
            <a:fillRect/>
          </a:stretch>
        </p:blipFill>
        <p:spPr bwMode="auto">
          <a:xfrm>
            <a:off x="5312559" y="3594618"/>
            <a:ext cx="5338640" cy="264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sk-SK" altLang="cs-CZ" dirty="0" err="1"/>
              <a:t>Patofyziologie</a:t>
            </a:r>
            <a:r>
              <a:rPr lang="sk-SK" altLang="cs-CZ" dirty="0"/>
              <a:t> </a:t>
            </a:r>
            <a:r>
              <a:rPr lang="sk-SK" altLang="cs-CZ" dirty="0" err="1"/>
              <a:t>deprese</a:t>
            </a:r>
            <a:endParaRPr lang="en-US" altLang="cs-CZ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altLang="cs-CZ" sz="3266" b="1" dirty="0"/>
              <a:t>1) </a:t>
            </a:r>
            <a:r>
              <a:rPr lang="sk-SK" altLang="cs-CZ" sz="3266" b="1" dirty="0" err="1"/>
              <a:t>Monoaminová</a:t>
            </a:r>
            <a:r>
              <a:rPr lang="sk-SK" altLang="cs-CZ" sz="3266" b="1" dirty="0"/>
              <a:t> </a:t>
            </a:r>
            <a:r>
              <a:rPr lang="sk-SK" altLang="cs-CZ" sz="3266" b="1" dirty="0" err="1"/>
              <a:t>teorie</a:t>
            </a:r>
            <a:endParaRPr lang="sk-SK" altLang="cs-CZ" sz="3266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51" y="2468420"/>
            <a:ext cx="5121178" cy="225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926762" y="4659759"/>
            <a:ext cx="2600913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Aft>
                <a:spcPct val="0"/>
              </a:spcAft>
              <a:buSzTx/>
            </a:pPr>
            <a:r>
              <a:rPr lang="en-US" altLang="en-US" sz="2359" dirty="0">
                <a:solidFill>
                  <a:schemeClr val="tx1"/>
                </a:solidFill>
                <a:latin typeface="+mn-lt"/>
              </a:rPr>
              <a:t>Serotonin (5-HT)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27676" y="5845575"/>
            <a:ext cx="2622834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Aft>
                <a:spcPct val="0"/>
              </a:spcAft>
              <a:buSzTx/>
            </a:pPr>
            <a:r>
              <a:rPr lang="en-US" altLang="en-US" sz="2359" dirty="0">
                <a:solidFill>
                  <a:schemeClr val="tx1"/>
                </a:solidFill>
                <a:latin typeface="+mn-lt"/>
              </a:rPr>
              <a:t>Nor</a:t>
            </a:r>
            <a:r>
              <a:rPr lang="cs-CZ" altLang="en-US" sz="2359" dirty="0">
                <a:solidFill>
                  <a:schemeClr val="tx1"/>
                </a:solidFill>
                <a:latin typeface="+mn-lt"/>
              </a:rPr>
              <a:t>adrenalin</a:t>
            </a:r>
            <a:r>
              <a:rPr lang="en-US" altLang="en-US" sz="2359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altLang="en-US" sz="2359" dirty="0">
                <a:solidFill>
                  <a:schemeClr val="tx1"/>
                </a:solidFill>
                <a:latin typeface="+mn-lt"/>
              </a:rPr>
              <a:t>NA</a:t>
            </a:r>
            <a:r>
              <a:rPr lang="en-US" altLang="en-US" sz="2359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926762" y="5043691"/>
            <a:ext cx="2600913" cy="7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Aft>
                <a:spcPct val="0"/>
              </a:spcAft>
              <a:buSzTx/>
            </a:pPr>
            <a:r>
              <a:rPr lang="en-US" altLang="en-US" sz="2359" dirty="0">
                <a:solidFill>
                  <a:schemeClr val="tx1"/>
                </a:solidFill>
                <a:latin typeface="+mn-lt"/>
              </a:rPr>
              <a:t>5-HT</a:t>
            </a:r>
            <a:r>
              <a:rPr lang="cs-CZ" altLang="en-US" sz="2359" dirty="0">
                <a:solidFill>
                  <a:schemeClr val="tx1"/>
                </a:solidFill>
                <a:latin typeface="+mn-lt"/>
              </a:rPr>
              <a:t> receptory</a:t>
            </a:r>
          </a:p>
          <a:p>
            <a:pPr eaLnBrk="1">
              <a:spcAft>
                <a:spcPct val="0"/>
              </a:spcAft>
              <a:buSzTx/>
            </a:pPr>
            <a:endParaRPr lang="en-US" altLang="en-US" sz="2359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527676" y="6184010"/>
            <a:ext cx="1931298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Aft>
                <a:spcPct val="0"/>
              </a:spcAft>
              <a:buSzTx/>
            </a:pPr>
            <a:r>
              <a:rPr lang="en-US" altLang="en-US" sz="2359" dirty="0">
                <a:solidFill>
                  <a:schemeClr val="tx1"/>
                </a:solidFill>
                <a:latin typeface="+mn-lt"/>
              </a:rPr>
              <a:t>N</a:t>
            </a:r>
            <a:r>
              <a:rPr lang="cs-CZ" altLang="en-US" sz="2359" dirty="0">
                <a:solidFill>
                  <a:schemeClr val="tx1"/>
                </a:solidFill>
                <a:latin typeface="+mn-lt"/>
              </a:rPr>
              <a:t>A receptory</a:t>
            </a:r>
            <a:endParaRPr lang="en-US" altLang="en-US" sz="2359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3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 smtClean="0"/>
              <a:t>Psychofarmakon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altLang="cs-CZ" dirty="0" smtClean="0"/>
              <a:t> </a:t>
            </a:r>
            <a:r>
              <a:rPr lang="sk-SK" altLang="cs-CZ" dirty="0" err="1" smtClean="0"/>
              <a:t>léčivo</a:t>
            </a:r>
            <a:r>
              <a:rPr lang="sk-SK" altLang="cs-CZ" dirty="0" smtClean="0"/>
              <a:t>, </a:t>
            </a:r>
            <a:r>
              <a:rPr lang="sk-SK" altLang="cs-CZ" dirty="0" err="1"/>
              <a:t>jehož</a:t>
            </a:r>
            <a:r>
              <a:rPr lang="sk-SK" altLang="cs-CZ" dirty="0"/>
              <a:t> </a:t>
            </a:r>
            <a:r>
              <a:rPr lang="sk-SK" altLang="cs-CZ" dirty="0" err="1"/>
              <a:t>hlavním</a:t>
            </a:r>
            <a:r>
              <a:rPr lang="sk-SK" altLang="cs-CZ" dirty="0"/>
              <a:t> </a:t>
            </a:r>
            <a:r>
              <a:rPr lang="sk-SK" altLang="cs-CZ" dirty="0" err="1"/>
              <a:t>očekávaným</a:t>
            </a:r>
            <a:r>
              <a:rPr lang="sk-SK" altLang="cs-CZ" dirty="0"/>
              <a:t> </a:t>
            </a:r>
            <a:r>
              <a:rPr lang="sk-SK" altLang="cs-CZ" dirty="0" err="1"/>
              <a:t>účinkem</a:t>
            </a:r>
            <a:r>
              <a:rPr lang="cs-CZ" altLang="cs-CZ" dirty="0"/>
              <a:t> </a:t>
            </a:r>
            <a:r>
              <a:rPr lang="sk-SK" altLang="cs-CZ" dirty="0"/>
              <a:t>je </a:t>
            </a:r>
            <a:endParaRPr lang="sk-SK" altLang="cs-CZ" dirty="0" smtClean="0"/>
          </a:p>
          <a:p>
            <a:pPr marL="72000" indent="0">
              <a:buNone/>
            </a:pPr>
            <a:r>
              <a:rPr lang="sk-SK" altLang="cs-CZ" dirty="0"/>
              <a:t> </a:t>
            </a:r>
            <a:r>
              <a:rPr lang="sk-SK" altLang="cs-CZ" dirty="0" smtClean="0"/>
              <a:t>   </a:t>
            </a:r>
            <a:r>
              <a:rPr lang="sk-SK" altLang="cs-CZ" dirty="0" err="1" smtClean="0"/>
              <a:t>změna</a:t>
            </a:r>
            <a:r>
              <a:rPr lang="sk-SK" altLang="cs-CZ" dirty="0" smtClean="0"/>
              <a:t> </a:t>
            </a:r>
            <a:r>
              <a:rPr lang="sk-SK" altLang="cs-CZ" dirty="0"/>
              <a:t>psychického stavu </a:t>
            </a:r>
            <a:endParaRPr lang="sk-SK" altLang="cs-CZ" dirty="0" smtClean="0"/>
          </a:p>
          <a:p>
            <a:pPr marL="72000" indent="0">
              <a:buNone/>
            </a:pPr>
            <a:r>
              <a:rPr lang="sk-SK" altLang="cs-CZ" dirty="0" smtClean="0"/>
              <a:t>    (strach, nálada, úroveň </a:t>
            </a:r>
            <a:r>
              <a:rPr lang="sk-SK" altLang="cs-CZ" dirty="0" err="1" smtClean="0"/>
              <a:t>bdění</a:t>
            </a:r>
            <a:r>
              <a:rPr lang="sk-SK" altLang="cs-CZ" dirty="0"/>
              <a:t>)</a:t>
            </a:r>
            <a:endParaRPr lang="cs-CZ" altLang="cs-CZ" dirty="0"/>
          </a:p>
          <a:p>
            <a:pPr marL="72000" indent="0">
              <a:buNone/>
            </a:pPr>
            <a:r>
              <a:rPr lang="cs-CZ" dirty="0" smtClean="0"/>
              <a:t>		</a:t>
            </a:r>
            <a:r>
              <a:rPr lang="cs-CZ" dirty="0"/>
              <a:t>	</a:t>
            </a:r>
            <a:r>
              <a:rPr lang="cs-CZ" dirty="0" smtClean="0"/>
              <a:t>		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4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848435" y="2165387"/>
            <a:ext cx="8558973" cy="4485526"/>
            <a:chOff x="-61914" y="1228725"/>
            <a:chExt cx="10015105" cy="535414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914" y="1228725"/>
              <a:ext cx="6450013" cy="523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7736491" y="6297612"/>
              <a:ext cx="2058111" cy="285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sz="953" i="1" dirty="0">
                  <a:latin typeface="+mj-lt"/>
                </a:rPr>
                <a:t>Stahl, S. M. (2008)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918559" y="2771725"/>
              <a:ext cx="1730375" cy="510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2177" b="1" dirty="0">
                  <a:solidFill>
                    <a:srgbClr val="00B050"/>
                  </a:solidFill>
                  <a:latin typeface="+mn-lt"/>
                </a:rPr>
                <a:t>BDNF</a:t>
              </a:r>
            </a:p>
          </p:txBody>
        </p:sp>
        <p:cxnSp>
          <p:nvCxnSpPr>
            <p:cNvPr id="13" name="Přímá spojnice se šipkou 12"/>
            <p:cNvCxnSpPr>
              <a:cxnSpLocks noChangeShapeType="1"/>
            </p:cNvCxnSpPr>
            <p:nvPr/>
          </p:nvCxnSpPr>
          <p:spPr bwMode="auto">
            <a:xfrm flipV="1">
              <a:off x="5993570" y="3203773"/>
              <a:ext cx="503237" cy="538163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178" y="1401060"/>
              <a:ext cx="2313013" cy="475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Přímá spojnice se šipkou 14"/>
            <p:cNvCxnSpPr>
              <a:cxnSpLocks noChangeShapeType="1"/>
            </p:cNvCxnSpPr>
            <p:nvPr/>
          </p:nvCxnSpPr>
          <p:spPr bwMode="auto">
            <a:xfrm flipV="1">
              <a:off x="7014511" y="2195661"/>
              <a:ext cx="503237" cy="538163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sk-SK" altLang="cs-CZ" dirty="0" err="1"/>
              <a:t>Patofyziologie</a:t>
            </a:r>
            <a:r>
              <a:rPr lang="sk-SK" altLang="cs-CZ" dirty="0"/>
              <a:t> </a:t>
            </a:r>
            <a:r>
              <a:rPr lang="sk-SK" altLang="cs-CZ" dirty="0" err="1"/>
              <a:t>deprese</a:t>
            </a:r>
            <a:endParaRPr lang="en-US" altLang="cs-CZ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446936"/>
            <a:ext cx="4994726" cy="1171428"/>
          </a:xfrm>
        </p:spPr>
        <p:txBody>
          <a:bodyPr/>
          <a:lstStyle/>
          <a:p>
            <a:pPr marL="0" indent="0">
              <a:buNone/>
            </a:pPr>
            <a:r>
              <a:rPr lang="sk-SK" altLang="cs-CZ" sz="3266" b="1" dirty="0"/>
              <a:t>2) </a:t>
            </a:r>
            <a:r>
              <a:rPr lang="sk-SK" altLang="cs-CZ" sz="3266" b="1" dirty="0" err="1"/>
              <a:t>Neurotrofický</a:t>
            </a:r>
            <a:r>
              <a:rPr lang="sk-SK" altLang="cs-CZ" sz="3266" b="1" dirty="0"/>
              <a:t> základ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53271" y="1604330"/>
            <a:ext cx="4311407" cy="202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sk-SK" altLang="cs-CZ" sz="3266" b="1" kern="0" dirty="0"/>
              <a:t>3) Genetický základ</a:t>
            </a:r>
          </a:p>
          <a:p>
            <a:pPr marL="0" indent="0" eaLnBrk="1" hangingPunct="1"/>
            <a:endParaRPr lang="sk-SK" altLang="cs-CZ" sz="3266" b="1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1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sk-SK" altLang="cs-CZ" dirty="0" err="1"/>
              <a:t>Patofyziologie</a:t>
            </a:r>
            <a:r>
              <a:rPr lang="sk-SK" altLang="cs-CZ" dirty="0"/>
              <a:t> </a:t>
            </a:r>
            <a:r>
              <a:rPr lang="sk-SK" altLang="cs-CZ" dirty="0" err="1"/>
              <a:t>deprese</a:t>
            </a:r>
            <a:endParaRPr lang="en-US" alt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altLang="cs-CZ" sz="3266" b="1" dirty="0"/>
              <a:t>4) </a:t>
            </a:r>
            <a:r>
              <a:rPr lang="sk-SK" altLang="cs-CZ" sz="3266" b="1" dirty="0" err="1"/>
              <a:t>Neuroendokrinní</a:t>
            </a:r>
            <a:r>
              <a:rPr lang="sk-SK" altLang="cs-CZ" sz="3266" b="1" dirty="0"/>
              <a:t> </a:t>
            </a:r>
            <a:r>
              <a:rPr lang="sk-SK" altLang="cs-CZ" sz="3266" b="1" dirty="0" err="1"/>
              <a:t>teorie</a:t>
            </a:r>
            <a:endParaRPr lang="sk-SK" altLang="cs-CZ" sz="3266" b="1" dirty="0"/>
          </a:p>
        </p:txBody>
      </p:sp>
      <p:pic>
        <p:nvPicPr>
          <p:cNvPr id="22532" name="Picture 2" descr="http://www.cnsforum.com/content/pictures/imagebank/lorespng/HPA_DPN_DPN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96" y="2480838"/>
            <a:ext cx="6588703" cy="422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2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sk-SK" altLang="cs-CZ" dirty="0" err="1"/>
              <a:t>Patofyziologie</a:t>
            </a:r>
            <a:r>
              <a:rPr lang="sk-SK" altLang="cs-CZ" dirty="0"/>
              <a:t> </a:t>
            </a:r>
            <a:r>
              <a:rPr lang="sk-SK" altLang="cs-CZ" dirty="0" err="1"/>
              <a:t>deprese</a:t>
            </a:r>
            <a:endParaRPr lang="en-US" alt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412949"/>
            <a:ext cx="10753200" cy="4139998"/>
          </a:xfrm>
        </p:spPr>
        <p:txBody>
          <a:bodyPr/>
          <a:lstStyle/>
          <a:p>
            <a:pPr marL="0" indent="0">
              <a:buNone/>
            </a:pPr>
            <a:r>
              <a:rPr lang="sk-SK" altLang="cs-CZ" sz="3266" b="1" dirty="0"/>
              <a:t>5) </a:t>
            </a:r>
            <a:r>
              <a:rPr lang="sk-SK" altLang="cs-CZ" sz="3266" b="1" dirty="0" err="1"/>
              <a:t>Teorie</a:t>
            </a:r>
            <a:r>
              <a:rPr lang="sk-SK" altLang="cs-CZ" sz="3266" b="1" dirty="0"/>
              <a:t> </a:t>
            </a:r>
            <a:r>
              <a:rPr lang="sk-SK" altLang="cs-CZ" sz="3266" b="1" dirty="0" err="1"/>
              <a:t>dysregulace</a:t>
            </a:r>
            <a:r>
              <a:rPr lang="sk-SK" altLang="cs-CZ" sz="3266" b="1" dirty="0"/>
              <a:t> </a:t>
            </a:r>
            <a:r>
              <a:rPr lang="sk-SK" altLang="cs-CZ" sz="3266" b="1" dirty="0" err="1"/>
              <a:t>cirkadiánního</a:t>
            </a:r>
            <a:r>
              <a:rPr lang="sk-SK" altLang="cs-CZ" sz="3266" b="1" dirty="0"/>
              <a:t> rytmu</a:t>
            </a:r>
          </a:p>
        </p:txBody>
      </p:sp>
      <p:pic>
        <p:nvPicPr>
          <p:cNvPr id="24580" name="Picture 2" descr="File:Biological clock huma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2399795"/>
            <a:ext cx="8492572" cy="441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7271165" y="5715961"/>
            <a:ext cx="2744928" cy="39172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177"/>
          </a:p>
        </p:txBody>
      </p:sp>
      <p:sp>
        <p:nvSpPr>
          <p:cNvPr id="6" name="Zaoblený obdélník 5"/>
          <p:cNvSpPr/>
          <p:nvPr/>
        </p:nvSpPr>
        <p:spPr>
          <a:xfrm>
            <a:off x="1908797" y="3482948"/>
            <a:ext cx="2286960" cy="39172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177"/>
          </a:p>
        </p:txBody>
      </p:sp>
      <p:sp>
        <p:nvSpPr>
          <p:cNvPr id="8" name="TextovéPole 7"/>
          <p:cNvSpPr txBox="1"/>
          <p:nvPr/>
        </p:nvSpPr>
        <p:spPr>
          <a:xfrm>
            <a:off x="1588620" y="6629893"/>
            <a:ext cx="1758875" cy="238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953" i="1" dirty="0">
                <a:latin typeface="+mj-lt"/>
              </a:rPr>
              <a:t>Zdroj: Wikipedia.org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9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2119" y="275070"/>
            <a:ext cx="8786362" cy="1142039"/>
          </a:xfrm>
        </p:spPr>
        <p:txBody>
          <a:bodyPr/>
          <a:lstStyle/>
          <a:p>
            <a:pPr eaLnBrk="1" hangingPunct="1"/>
            <a:r>
              <a:rPr lang="cs-CZ" altLang="cs-CZ" dirty="0"/>
              <a:t>Farmakologicky navozená deprese</a:t>
            </a:r>
            <a:endParaRPr lang="en-GB" altLang="cs-CZ" dirty="0"/>
          </a:p>
        </p:txBody>
      </p:sp>
      <p:sp>
        <p:nvSpPr>
          <p:cNvPr id="34819" name="TextovéPole 1"/>
          <p:cNvSpPr txBox="1">
            <a:spLocks noChangeArrowheads="1"/>
          </p:cNvSpPr>
          <p:nvPr/>
        </p:nvSpPr>
        <p:spPr bwMode="auto">
          <a:xfrm>
            <a:off x="1919563" y="1337901"/>
            <a:ext cx="8640907" cy="346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0" tIns="45658" rIns="91310" bIns="45658">
            <a:spAutoFit/>
          </a:bodyPr>
          <a:lstStyle>
            <a:lvl1pPr marL="355600" indent="-3762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544"/>
              </a:spcAft>
              <a:buSzTx/>
              <a:buFont typeface="Arial" panose="020B0604020202020204" pitchFamily="34" charset="0"/>
              <a:buChar char="•"/>
            </a:pPr>
            <a:r>
              <a:rPr lang="sk-SK" altLang="cs-CZ" sz="2540" b="1" dirty="0" err="1">
                <a:solidFill>
                  <a:schemeClr val="tx1"/>
                </a:solidFill>
              </a:rPr>
              <a:t>Kortikosteroidy</a:t>
            </a:r>
            <a:r>
              <a:rPr lang="sk-SK" altLang="cs-CZ" sz="2540" b="1" dirty="0">
                <a:solidFill>
                  <a:schemeClr val="tx1"/>
                </a:solidFill>
              </a:rPr>
              <a:t>, </a:t>
            </a:r>
            <a:r>
              <a:rPr lang="sk-SK" altLang="cs-CZ" sz="2540" b="1" dirty="0" err="1">
                <a:solidFill>
                  <a:schemeClr val="tx1"/>
                </a:solidFill>
              </a:rPr>
              <a:t>hormony</a:t>
            </a:r>
            <a:r>
              <a:rPr lang="sk-SK" altLang="cs-CZ" sz="2540" b="1" dirty="0">
                <a:solidFill>
                  <a:schemeClr val="tx1"/>
                </a:solidFill>
              </a:rPr>
              <a:t> </a:t>
            </a:r>
          </a:p>
          <a:p>
            <a:pPr marL="1088776" lvl="2" indent="-311079">
              <a:spcAft>
                <a:spcPts val="544"/>
              </a:spcAft>
              <a:buSzTx/>
              <a:buFont typeface="Calibri" panose="020F0502020204030204" pitchFamily="34" charset="0"/>
              <a:buChar char="−"/>
            </a:pPr>
            <a:r>
              <a:rPr lang="sk-SK" altLang="cs-CZ" sz="1814" dirty="0" err="1">
                <a:solidFill>
                  <a:schemeClr val="tx1"/>
                </a:solidFill>
              </a:rPr>
              <a:t>glukokortikoidy</a:t>
            </a:r>
            <a:r>
              <a:rPr lang="sk-SK" altLang="cs-CZ" sz="1814" b="1" dirty="0">
                <a:solidFill>
                  <a:schemeClr val="tx1"/>
                </a:solidFill>
              </a:rPr>
              <a:t>, </a:t>
            </a:r>
            <a:r>
              <a:rPr lang="sk-SK" altLang="cs-CZ" sz="1814" dirty="0" err="1">
                <a:solidFill>
                  <a:schemeClr val="tx1"/>
                </a:solidFill>
              </a:rPr>
              <a:t>perorální</a:t>
            </a:r>
            <a:r>
              <a:rPr lang="sk-SK" altLang="cs-CZ" sz="1814" dirty="0">
                <a:solidFill>
                  <a:schemeClr val="tx1"/>
                </a:solidFill>
              </a:rPr>
              <a:t> </a:t>
            </a:r>
            <a:r>
              <a:rPr lang="sk-SK" altLang="cs-CZ" sz="1814" dirty="0" err="1">
                <a:solidFill>
                  <a:schemeClr val="tx1"/>
                </a:solidFill>
              </a:rPr>
              <a:t>kontraceptiva</a:t>
            </a:r>
            <a:r>
              <a:rPr lang="sk-SK" altLang="cs-CZ" sz="1814" dirty="0">
                <a:solidFill>
                  <a:schemeClr val="tx1"/>
                </a:solidFill>
              </a:rPr>
              <a:t>, anabolické </a:t>
            </a:r>
            <a:r>
              <a:rPr lang="sk-SK" altLang="cs-CZ" sz="1814" dirty="0" err="1">
                <a:solidFill>
                  <a:schemeClr val="tx1"/>
                </a:solidFill>
              </a:rPr>
              <a:t>steroidy</a:t>
            </a:r>
            <a:endParaRPr lang="sk-SK" altLang="cs-CZ" sz="1814" dirty="0">
              <a:solidFill>
                <a:schemeClr val="tx1"/>
              </a:solidFill>
            </a:endParaRPr>
          </a:p>
          <a:p>
            <a:pPr>
              <a:spcAft>
                <a:spcPts val="544"/>
              </a:spcAft>
              <a:buSzTx/>
              <a:buFont typeface="Arial" panose="020B0604020202020204" pitchFamily="34" charset="0"/>
              <a:buChar char="•"/>
            </a:pPr>
            <a:r>
              <a:rPr lang="sk-SK" altLang="cs-CZ" sz="2540" b="1" dirty="0" err="1">
                <a:solidFill>
                  <a:schemeClr val="tx1"/>
                </a:solidFill>
              </a:rPr>
              <a:t>Sedativa</a:t>
            </a:r>
            <a:r>
              <a:rPr lang="sk-SK" altLang="cs-CZ" sz="2540" b="1" dirty="0">
                <a:solidFill>
                  <a:schemeClr val="tx1"/>
                </a:solidFill>
              </a:rPr>
              <a:t>, hypnotika, alkohol</a:t>
            </a:r>
          </a:p>
          <a:p>
            <a:pPr>
              <a:spcAft>
                <a:spcPts val="544"/>
              </a:spcAft>
              <a:buSzTx/>
              <a:buFont typeface="Arial" panose="020B0604020202020204" pitchFamily="34" charset="0"/>
              <a:buChar char="•"/>
            </a:pPr>
            <a:r>
              <a:rPr lang="sk-SK" altLang="cs-CZ" sz="2540" b="1" dirty="0">
                <a:solidFill>
                  <a:schemeClr val="tx1"/>
                </a:solidFill>
              </a:rPr>
              <a:t>Návykové látky </a:t>
            </a:r>
          </a:p>
          <a:p>
            <a:pPr marL="1088776" lvl="2" indent="-311079">
              <a:spcAft>
                <a:spcPts val="544"/>
              </a:spcAft>
              <a:buSzTx/>
              <a:buFont typeface="Calibri" panose="020F0502020204030204" pitchFamily="34" charset="0"/>
              <a:buChar char="−"/>
            </a:pPr>
            <a:r>
              <a:rPr lang="sk-SK" altLang="cs-CZ" sz="1814" dirty="0">
                <a:solidFill>
                  <a:schemeClr val="tx1"/>
                </a:solidFill>
              </a:rPr>
              <a:t>marihuana, </a:t>
            </a:r>
            <a:r>
              <a:rPr lang="sk-SK" altLang="cs-CZ" sz="1814" dirty="0" err="1">
                <a:solidFill>
                  <a:schemeClr val="tx1"/>
                </a:solidFill>
              </a:rPr>
              <a:t>amfetaminy</a:t>
            </a:r>
            <a:r>
              <a:rPr lang="sk-SK" altLang="cs-CZ" sz="1814" dirty="0">
                <a:solidFill>
                  <a:schemeClr val="tx1"/>
                </a:solidFill>
              </a:rPr>
              <a:t>, </a:t>
            </a:r>
            <a:r>
              <a:rPr lang="sk-SK" altLang="cs-CZ" sz="1814" dirty="0" err="1">
                <a:solidFill>
                  <a:schemeClr val="tx1"/>
                </a:solidFill>
              </a:rPr>
              <a:t>kokain</a:t>
            </a:r>
            <a:r>
              <a:rPr lang="sk-SK" altLang="cs-CZ" sz="1814" dirty="0">
                <a:solidFill>
                  <a:schemeClr val="tx1"/>
                </a:solidFill>
              </a:rPr>
              <a:t>, </a:t>
            </a:r>
            <a:r>
              <a:rPr lang="sk-SK" altLang="cs-CZ" sz="1814" dirty="0" err="1">
                <a:solidFill>
                  <a:schemeClr val="tx1"/>
                </a:solidFill>
              </a:rPr>
              <a:t>opioidy</a:t>
            </a:r>
            <a:endParaRPr lang="sk-SK" altLang="cs-CZ" sz="1814" dirty="0">
              <a:solidFill>
                <a:schemeClr val="tx1"/>
              </a:solidFill>
            </a:endParaRPr>
          </a:p>
          <a:p>
            <a:pPr>
              <a:spcAft>
                <a:spcPts val="544"/>
              </a:spcAft>
              <a:buSzTx/>
              <a:buFont typeface="Arial" panose="020B0604020202020204" pitchFamily="34" charset="0"/>
              <a:buChar char="•"/>
            </a:pPr>
            <a:r>
              <a:rPr lang="sk-SK" altLang="cs-CZ" sz="2540" b="1" dirty="0" err="1">
                <a:solidFill>
                  <a:schemeClr val="tx1"/>
                </a:solidFill>
              </a:rPr>
              <a:t>Léčiva</a:t>
            </a:r>
            <a:r>
              <a:rPr lang="sk-SK" altLang="cs-CZ" sz="2540" b="1" dirty="0">
                <a:solidFill>
                  <a:schemeClr val="tx1"/>
                </a:solidFill>
              </a:rPr>
              <a:t> KVS, </a:t>
            </a:r>
            <a:r>
              <a:rPr lang="sk-SK" altLang="cs-CZ" sz="2540" b="1" dirty="0" err="1">
                <a:solidFill>
                  <a:schemeClr val="tx1"/>
                </a:solidFill>
              </a:rPr>
              <a:t>antihypertenziva</a:t>
            </a:r>
            <a:endParaRPr lang="sk-SK" altLang="cs-CZ" sz="2540" b="1" dirty="0">
              <a:solidFill>
                <a:schemeClr val="tx1"/>
              </a:solidFill>
            </a:endParaRPr>
          </a:p>
          <a:p>
            <a:pPr marL="1088776" lvl="2" indent="-311079">
              <a:spcAft>
                <a:spcPts val="544"/>
              </a:spcAft>
              <a:buSzTx/>
              <a:buFont typeface="Calibri" panose="020F0502020204030204" pitchFamily="34" charset="0"/>
              <a:buChar char="−"/>
            </a:pPr>
            <a:r>
              <a:rPr lang="sk-SK" altLang="cs-CZ" sz="1814" dirty="0" err="1">
                <a:solidFill>
                  <a:schemeClr val="tx1"/>
                </a:solidFill>
              </a:rPr>
              <a:t>digitalis</a:t>
            </a:r>
            <a:r>
              <a:rPr lang="sk-SK" altLang="cs-CZ" sz="1814" dirty="0">
                <a:solidFill>
                  <a:schemeClr val="tx1"/>
                </a:solidFill>
              </a:rPr>
              <a:t>, </a:t>
            </a:r>
            <a:r>
              <a:rPr lang="sk-SK" altLang="cs-CZ" sz="1814" dirty="0" err="1">
                <a:solidFill>
                  <a:schemeClr val="tx1"/>
                </a:solidFill>
              </a:rPr>
              <a:t>betablokátory</a:t>
            </a:r>
            <a:r>
              <a:rPr lang="sk-SK" altLang="cs-CZ" sz="1814" dirty="0">
                <a:solidFill>
                  <a:schemeClr val="tx1"/>
                </a:solidFill>
              </a:rPr>
              <a:t>, </a:t>
            </a:r>
            <a:r>
              <a:rPr lang="sk-SK" altLang="cs-CZ" sz="1814" dirty="0" err="1">
                <a:solidFill>
                  <a:schemeClr val="tx1"/>
                </a:solidFill>
              </a:rPr>
              <a:t>metyldopa</a:t>
            </a:r>
            <a:r>
              <a:rPr lang="sk-SK" altLang="cs-CZ" sz="1814" dirty="0">
                <a:solidFill>
                  <a:schemeClr val="tx1"/>
                </a:solidFill>
              </a:rPr>
              <a:t>, </a:t>
            </a:r>
            <a:r>
              <a:rPr lang="sk-SK" altLang="cs-CZ" sz="1814" dirty="0" err="1">
                <a:solidFill>
                  <a:schemeClr val="tx1"/>
                </a:solidFill>
              </a:rPr>
              <a:t>thiazidová</a:t>
            </a:r>
            <a:r>
              <a:rPr lang="sk-SK" altLang="cs-CZ" sz="1814" dirty="0">
                <a:solidFill>
                  <a:schemeClr val="tx1"/>
                </a:solidFill>
              </a:rPr>
              <a:t> diuretika</a:t>
            </a:r>
          </a:p>
          <a:p>
            <a:pPr>
              <a:spcAft>
                <a:spcPts val="544"/>
              </a:spcAft>
              <a:buSzTx/>
              <a:buFont typeface="Arial" panose="020B0604020202020204" pitchFamily="34" charset="0"/>
              <a:buChar char="•"/>
            </a:pPr>
            <a:r>
              <a:rPr lang="sk-SK" altLang="cs-CZ" sz="2540" b="1" dirty="0" smtClean="0">
                <a:solidFill>
                  <a:schemeClr val="tx1"/>
                </a:solidFill>
              </a:rPr>
              <a:t>H</a:t>
            </a:r>
            <a:r>
              <a:rPr lang="sk-SK" altLang="cs-CZ" sz="2540" b="1" baseline="-25000" dirty="0" smtClean="0">
                <a:solidFill>
                  <a:schemeClr val="tx1"/>
                </a:solidFill>
              </a:rPr>
              <a:t>2</a:t>
            </a:r>
            <a:r>
              <a:rPr lang="sk-SK" altLang="cs-CZ" sz="2540" b="1" dirty="0" smtClean="0">
                <a:solidFill>
                  <a:schemeClr val="tx1"/>
                </a:solidFill>
              </a:rPr>
              <a:t>-antihistaminika </a:t>
            </a:r>
            <a:endParaRPr lang="sk-SK" altLang="cs-CZ" sz="2540" b="1" dirty="0">
              <a:solidFill>
                <a:schemeClr val="tx1"/>
              </a:solidFill>
            </a:endParaRPr>
          </a:p>
          <a:p>
            <a:pPr marL="1088776" lvl="2" indent="-311079">
              <a:spcAft>
                <a:spcPts val="544"/>
              </a:spcAft>
              <a:buSzTx/>
              <a:buFont typeface="Calibri" panose="020F0502020204030204" pitchFamily="34" charset="0"/>
              <a:buChar char="−"/>
            </a:pPr>
            <a:r>
              <a:rPr lang="sk-SK" altLang="cs-CZ" sz="1814" dirty="0" err="1" smtClean="0">
                <a:solidFill>
                  <a:schemeClr val="tx1"/>
                </a:solidFill>
              </a:rPr>
              <a:t>ranitidin</a:t>
            </a:r>
            <a:endParaRPr lang="sk-SK" altLang="cs-CZ" sz="1814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8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90274" y="252271"/>
            <a:ext cx="8227583" cy="1143480"/>
          </a:xfrm>
        </p:spPr>
        <p:txBody>
          <a:bodyPr/>
          <a:lstStyle/>
          <a:p>
            <a:pPr eaLnBrk="1" hangingPunct="1"/>
            <a:r>
              <a:rPr lang="sk-SK" altLang="cs-CZ" dirty="0" err="1"/>
              <a:t>Léčba</a:t>
            </a:r>
            <a:r>
              <a:rPr lang="sk-SK" altLang="cs-CZ" dirty="0"/>
              <a:t> </a:t>
            </a:r>
            <a:r>
              <a:rPr lang="sk-SK" altLang="cs-CZ" dirty="0" err="1"/>
              <a:t>deprese</a:t>
            </a:r>
            <a:endParaRPr lang="en-US" altLang="cs-CZ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84593" y="946675"/>
            <a:ext cx="8492166" cy="5095299"/>
          </a:xfrm>
        </p:spPr>
        <p:txBody>
          <a:bodyPr/>
          <a:lstStyle/>
          <a:p>
            <a:pPr marL="466618" indent="-466618">
              <a:buFont typeface="+mj-lt"/>
              <a:buAutoNum type="arabicPeriod"/>
              <a:defRPr/>
            </a:pPr>
            <a:r>
              <a:rPr lang="sk-SK" altLang="cs-CZ" dirty="0"/>
              <a:t>Psychoterapie</a:t>
            </a:r>
          </a:p>
          <a:p>
            <a:pPr marL="466618" indent="-466618">
              <a:buFont typeface="+mj-lt"/>
              <a:buAutoNum type="arabicPeriod"/>
              <a:defRPr/>
            </a:pPr>
            <a:r>
              <a:rPr lang="sk-SK" altLang="cs-CZ" sz="2540" dirty="0"/>
              <a:t>Farmakoterapie</a:t>
            </a:r>
          </a:p>
          <a:p>
            <a:pPr marL="1192469" lvl="2" indent="-466618">
              <a:buFont typeface="Arial" panose="020B0604020202020204" pitchFamily="34" charset="0"/>
              <a:buChar char="•"/>
              <a:defRPr/>
            </a:pPr>
            <a:r>
              <a:rPr lang="sk-SK" altLang="cs-CZ" sz="1814" dirty="0" err="1"/>
              <a:t>antidepresiva</a:t>
            </a:r>
            <a:endParaRPr lang="sk-SK" altLang="cs-CZ" sz="1814" dirty="0"/>
          </a:p>
          <a:p>
            <a:pPr marL="1192469" lvl="2" indent="-466618">
              <a:buFont typeface="Arial" panose="020B0604020202020204" pitchFamily="34" charset="0"/>
              <a:buChar char="•"/>
              <a:defRPr/>
            </a:pPr>
            <a:r>
              <a:rPr lang="sk-SK" altLang="cs-CZ" sz="1814" dirty="0" err="1"/>
              <a:t>antipsychotika</a:t>
            </a:r>
            <a:endParaRPr lang="sk-SK" altLang="cs-CZ" sz="1814" dirty="0"/>
          </a:p>
          <a:p>
            <a:pPr marL="1192469" lvl="2" indent="-466618">
              <a:buFont typeface="Arial" panose="020B0604020202020204" pitchFamily="34" charset="0"/>
              <a:buChar char="•"/>
              <a:defRPr/>
            </a:pPr>
            <a:r>
              <a:rPr lang="sk-SK" altLang="cs-CZ" sz="1633" dirty="0" smtClean="0"/>
              <a:t>stabilizátory nálady</a:t>
            </a:r>
          </a:p>
          <a:p>
            <a:pPr marL="1192469" lvl="2" indent="-466618">
              <a:buFont typeface="Arial" panose="020B0604020202020204" pitchFamily="34" charset="0"/>
              <a:buChar char="•"/>
              <a:defRPr/>
            </a:pPr>
            <a:endParaRPr lang="sk-SK" altLang="cs-CZ" sz="1633" dirty="0"/>
          </a:p>
          <a:p>
            <a:pPr marL="1192469" lvl="2" indent="-466618">
              <a:buFont typeface="Arial" panose="020B0604020202020204" pitchFamily="34" charset="0"/>
              <a:buChar char="•"/>
              <a:defRPr/>
            </a:pPr>
            <a:r>
              <a:rPr lang="sk-SK" altLang="cs-CZ" sz="1633" i="1" dirty="0" err="1"/>
              <a:t>doplňky</a:t>
            </a:r>
            <a:r>
              <a:rPr lang="sk-SK" altLang="cs-CZ" sz="1633" i="1" dirty="0"/>
              <a:t> stravy, </a:t>
            </a:r>
            <a:r>
              <a:rPr lang="sk-SK" altLang="cs-CZ" sz="1633" i="1" dirty="0" err="1"/>
              <a:t>fytofarmaka</a:t>
            </a:r>
            <a:endParaRPr lang="sk-SK" altLang="cs-CZ" sz="1633" i="1" dirty="0"/>
          </a:p>
          <a:p>
            <a:pPr marL="466618" indent="-466618">
              <a:buFont typeface="+mj-lt"/>
              <a:buAutoNum type="arabicPeriod"/>
              <a:defRPr/>
            </a:pPr>
            <a:r>
              <a:rPr lang="sk-SK" altLang="cs-CZ" sz="2540" dirty="0"/>
              <a:t>Nefarmakologická </a:t>
            </a:r>
            <a:r>
              <a:rPr lang="sk-SK" altLang="cs-CZ" sz="2540" dirty="0" err="1"/>
              <a:t>léčba</a:t>
            </a:r>
            <a:endParaRPr lang="sk-SK" altLang="cs-CZ" sz="2540" dirty="0"/>
          </a:p>
          <a:p>
            <a:pPr marL="1192469" lvl="3">
              <a:defRPr/>
            </a:pPr>
            <a:r>
              <a:rPr lang="sk-SK" altLang="cs-CZ" sz="1814" dirty="0"/>
              <a:t>A) </a:t>
            </a:r>
            <a:r>
              <a:rPr lang="sk-SK" altLang="cs-CZ" sz="1814" dirty="0" err="1"/>
              <a:t>neurostimulační</a:t>
            </a:r>
            <a:r>
              <a:rPr lang="sk-SK" altLang="cs-CZ" sz="1814" dirty="0"/>
              <a:t> </a:t>
            </a:r>
            <a:r>
              <a:rPr lang="sk-SK" altLang="cs-CZ" sz="1814" dirty="0" err="1"/>
              <a:t>metody</a:t>
            </a:r>
            <a:r>
              <a:rPr lang="sk-SK" altLang="cs-CZ" sz="1814" dirty="0"/>
              <a:t> </a:t>
            </a:r>
          </a:p>
          <a:p>
            <a:pPr marL="1607241" lvl="3" indent="-414772">
              <a:buFont typeface="Arial" panose="020B0604020202020204" pitchFamily="34" charset="0"/>
              <a:buChar char="•"/>
              <a:defRPr/>
            </a:pPr>
            <a:r>
              <a:rPr lang="sk-SK" altLang="cs-CZ" sz="1633" dirty="0" err="1"/>
              <a:t>Nenvazivní</a:t>
            </a:r>
            <a:endParaRPr lang="sk-SK" altLang="cs-CZ" sz="1633" dirty="0"/>
          </a:p>
          <a:p>
            <a:pPr marL="1607241" lvl="4">
              <a:defRPr/>
            </a:pPr>
            <a:r>
              <a:rPr lang="sk-SK" altLang="cs-CZ" sz="1633" b="1" dirty="0" smtClean="0"/>
              <a:t>     ECT</a:t>
            </a:r>
            <a:r>
              <a:rPr lang="sk-SK" altLang="cs-CZ" sz="1633" dirty="0"/>
              <a:t>: </a:t>
            </a:r>
            <a:r>
              <a:rPr lang="sk-SK" altLang="cs-CZ" sz="1633" dirty="0" err="1"/>
              <a:t>Electroconvulsive</a:t>
            </a:r>
            <a:r>
              <a:rPr lang="sk-SK" altLang="cs-CZ" sz="1633" dirty="0"/>
              <a:t> </a:t>
            </a:r>
            <a:r>
              <a:rPr lang="sk-SK" altLang="cs-CZ" sz="1633" dirty="0" err="1"/>
              <a:t>Therapy</a:t>
            </a:r>
            <a:endParaRPr lang="sk-SK" altLang="cs-CZ" sz="1633" dirty="0"/>
          </a:p>
          <a:p>
            <a:pPr marL="1607241" lvl="4">
              <a:defRPr/>
            </a:pPr>
            <a:r>
              <a:rPr lang="sk-SK" altLang="cs-CZ" sz="1633" b="1" dirty="0" smtClean="0"/>
              <a:t>     </a:t>
            </a:r>
            <a:r>
              <a:rPr lang="sk-SK" altLang="cs-CZ" sz="1633" b="1" dirty="0" err="1" smtClean="0"/>
              <a:t>rTMS</a:t>
            </a:r>
            <a:r>
              <a:rPr lang="sk-SK" altLang="cs-CZ" sz="1633" dirty="0"/>
              <a:t>: </a:t>
            </a:r>
            <a:r>
              <a:rPr lang="sk-SK" altLang="cs-CZ" sz="1633" dirty="0" err="1"/>
              <a:t>Repetitive</a:t>
            </a:r>
            <a:r>
              <a:rPr lang="sk-SK" altLang="cs-CZ" sz="1633" dirty="0"/>
              <a:t> </a:t>
            </a:r>
            <a:r>
              <a:rPr lang="sk-SK" altLang="cs-CZ" sz="1633" dirty="0" err="1"/>
              <a:t>Transcranial</a:t>
            </a:r>
            <a:r>
              <a:rPr lang="sk-SK" altLang="cs-CZ" sz="1633" dirty="0"/>
              <a:t> </a:t>
            </a:r>
            <a:r>
              <a:rPr lang="sk-SK" altLang="cs-CZ" sz="1633" dirty="0" err="1"/>
              <a:t>Magnetic</a:t>
            </a:r>
            <a:r>
              <a:rPr lang="sk-SK" altLang="cs-CZ" sz="1633" dirty="0"/>
              <a:t> </a:t>
            </a:r>
            <a:r>
              <a:rPr lang="sk-SK" altLang="cs-CZ" sz="1633" dirty="0" err="1"/>
              <a:t>Stimulation</a:t>
            </a:r>
            <a:endParaRPr lang="sk-SK" altLang="cs-CZ" sz="1633" dirty="0"/>
          </a:p>
          <a:p>
            <a:pPr marL="1607241" lvl="3" indent="-414772">
              <a:buFont typeface="Arial" panose="020B0604020202020204" pitchFamily="34" charset="0"/>
              <a:buChar char="•"/>
              <a:defRPr/>
            </a:pPr>
            <a:r>
              <a:rPr lang="sk-SK" altLang="cs-CZ" sz="1633" dirty="0" err="1" smtClean="0"/>
              <a:t>Invazivní</a:t>
            </a:r>
            <a:endParaRPr lang="sk-SK" altLang="cs-CZ" sz="1633" dirty="0" smtClean="0"/>
          </a:p>
          <a:p>
            <a:pPr marL="1192469" lvl="3">
              <a:defRPr/>
            </a:pPr>
            <a:r>
              <a:rPr lang="sk-SK" altLang="en-US" sz="1633" b="1" dirty="0"/>
              <a:t> </a:t>
            </a:r>
            <a:r>
              <a:rPr lang="sk-SK" altLang="en-US" sz="1633" b="1" dirty="0" smtClean="0"/>
              <a:t>           DBS</a:t>
            </a:r>
            <a:r>
              <a:rPr lang="sk-SK" altLang="en-US" sz="1633" dirty="0" smtClean="0"/>
              <a:t> </a:t>
            </a:r>
            <a:r>
              <a:rPr lang="sk-SK" altLang="en-US" sz="1633" dirty="0"/>
              <a:t>– </a:t>
            </a:r>
            <a:r>
              <a:rPr lang="sk-SK" altLang="en-US" sz="1633" dirty="0" err="1"/>
              <a:t>Deep</a:t>
            </a:r>
            <a:r>
              <a:rPr lang="sk-SK" altLang="en-US" sz="1633" dirty="0"/>
              <a:t> </a:t>
            </a:r>
            <a:r>
              <a:rPr lang="sk-SK" altLang="en-US" sz="1633" dirty="0" err="1"/>
              <a:t>Brain</a:t>
            </a:r>
            <a:r>
              <a:rPr lang="sk-SK" altLang="en-US" sz="1633" dirty="0"/>
              <a:t> </a:t>
            </a:r>
            <a:r>
              <a:rPr lang="sk-SK" altLang="en-US" sz="1633" dirty="0" err="1"/>
              <a:t>Stimulation</a:t>
            </a:r>
            <a:endParaRPr lang="sk-SK" altLang="en-US" sz="1633" dirty="0"/>
          </a:p>
          <a:p>
            <a:pPr marL="777697" lvl="2">
              <a:defRPr/>
            </a:pPr>
            <a:r>
              <a:rPr lang="sk-SK" altLang="cs-CZ" sz="1814" dirty="0"/>
              <a:t>	</a:t>
            </a:r>
            <a:r>
              <a:rPr lang="sk-SK" altLang="cs-CZ" sz="1814" dirty="0" smtClean="0"/>
              <a:t>    B</a:t>
            </a:r>
            <a:r>
              <a:rPr lang="sk-SK" altLang="cs-CZ" sz="1814" dirty="0"/>
              <a:t>) </a:t>
            </a:r>
            <a:r>
              <a:rPr lang="sk-SK" altLang="cs-CZ" sz="1814" dirty="0" err="1"/>
              <a:t>Fototerapie</a:t>
            </a:r>
            <a:r>
              <a:rPr lang="sk-SK" altLang="cs-CZ" sz="1814" dirty="0"/>
              <a:t>, terapie radostným </a:t>
            </a:r>
            <a:r>
              <a:rPr lang="sk-SK" altLang="cs-CZ" sz="1814" dirty="0" err="1" smtClean="0"/>
              <a:t>pohybem</a:t>
            </a:r>
            <a:endParaRPr lang="sk-SK" altLang="cs-CZ" sz="1814" dirty="0"/>
          </a:p>
          <a:p>
            <a:pPr marL="2022013" lvl="4" indent="-414772">
              <a:buFont typeface="Calibri" panose="020F0502020204030204" pitchFamily="34" charset="0"/>
              <a:buChar char="−"/>
              <a:defRPr/>
            </a:pPr>
            <a:endParaRPr lang="cs-CZ" altLang="en-US" sz="1452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93" y="1330700"/>
            <a:ext cx="8917416" cy="52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Opožděný nástup antidepresiv</a:t>
            </a:r>
            <a:endParaRPr lang="en-US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834883" y="6595518"/>
            <a:ext cx="8899146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53" dirty="0"/>
              <a:t>Stahl, </a:t>
            </a:r>
            <a:r>
              <a:rPr lang="cs-CZ" sz="953" dirty="0" err="1"/>
              <a:t>Stephen</a:t>
            </a:r>
            <a:r>
              <a:rPr lang="cs-CZ" sz="953" dirty="0"/>
              <a:t> M. </a:t>
            </a:r>
            <a:r>
              <a:rPr lang="cs-CZ" sz="953" b="1" i="1" dirty="0" err="1"/>
              <a:t>Stahl's</a:t>
            </a:r>
            <a:r>
              <a:rPr lang="cs-CZ" sz="953" b="1" i="1" dirty="0"/>
              <a:t> </a:t>
            </a:r>
            <a:r>
              <a:rPr lang="cs-CZ" sz="953" b="1" i="1" dirty="0" err="1"/>
              <a:t>essential</a:t>
            </a:r>
            <a:r>
              <a:rPr lang="cs-CZ" sz="953" b="1" i="1" dirty="0"/>
              <a:t> </a:t>
            </a:r>
            <a:r>
              <a:rPr lang="cs-CZ" sz="953" b="1" i="1" dirty="0" err="1"/>
              <a:t>psychopharmacology</a:t>
            </a:r>
            <a:r>
              <a:rPr lang="cs-CZ" sz="953" i="1" dirty="0"/>
              <a:t>: </a:t>
            </a:r>
            <a:r>
              <a:rPr lang="cs-CZ" sz="953" i="1" dirty="0" err="1"/>
              <a:t>neuroscientific</a:t>
            </a:r>
            <a:r>
              <a:rPr lang="cs-CZ" sz="953" i="1" dirty="0"/>
              <a:t> </a:t>
            </a:r>
            <a:r>
              <a:rPr lang="cs-CZ" sz="953" i="1" dirty="0" err="1"/>
              <a:t>basis</a:t>
            </a:r>
            <a:r>
              <a:rPr lang="cs-CZ" sz="953" i="1" dirty="0"/>
              <a:t> and </a:t>
            </a:r>
            <a:r>
              <a:rPr lang="cs-CZ" sz="953" i="1" dirty="0" err="1"/>
              <a:t>practical</a:t>
            </a:r>
            <a:r>
              <a:rPr lang="cs-CZ" sz="953" i="1" dirty="0"/>
              <a:t> </a:t>
            </a:r>
            <a:r>
              <a:rPr lang="cs-CZ" sz="953" i="1" dirty="0" err="1"/>
              <a:t>applications</a:t>
            </a:r>
            <a:r>
              <a:rPr lang="cs-CZ" sz="953" dirty="0"/>
              <a:t>. Cambridge university </a:t>
            </a:r>
            <a:r>
              <a:rPr lang="cs-CZ" sz="953" dirty="0" err="1"/>
              <a:t>press</a:t>
            </a:r>
            <a:r>
              <a:rPr lang="cs-CZ" sz="953" dirty="0"/>
              <a:t>, 2013.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1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755960" y="301084"/>
            <a:ext cx="8227583" cy="1143480"/>
          </a:xfrm>
        </p:spPr>
        <p:txBody>
          <a:bodyPr/>
          <a:lstStyle/>
          <a:p>
            <a:r>
              <a:rPr lang="sk-SK" altLang="cs-CZ" dirty="0" err="1"/>
              <a:t>Indikace</a:t>
            </a:r>
            <a:r>
              <a:rPr lang="sk-SK" altLang="cs-CZ" dirty="0"/>
              <a:t> </a:t>
            </a:r>
            <a:r>
              <a:rPr lang="sk-SK" altLang="cs-CZ" dirty="0" err="1"/>
              <a:t>antidepresiv</a:t>
            </a:r>
            <a:endParaRPr lang="en-US" alt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0566" y="1077324"/>
            <a:ext cx="8231904" cy="4524955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en-US" altLang="cs-CZ" b="1" dirty="0" err="1" smtClean="0"/>
              <a:t>depresivní</a:t>
            </a:r>
            <a:r>
              <a:rPr lang="en-US" altLang="cs-CZ" b="1" dirty="0" smtClean="0"/>
              <a:t> </a:t>
            </a:r>
            <a:r>
              <a:rPr lang="en-US" altLang="cs-CZ" b="1" dirty="0" err="1"/>
              <a:t>poruchy</a:t>
            </a:r>
            <a:endParaRPr lang="cs-CZ" altLang="cs-CZ" b="1" dirty="0"/>
          </a:p>
          <a:p>
            <a:pPr marL="414772" indent="-414772">
              <a:buFont typeface="Arial" panose="020B0604020202020204" pitchFamily="34" charset="0"/>
              <a:buChar char="•"/>
            </a:pPr>
            <a:endParaRPr lang="sk-SK" altLang="cs-CZ" sz="1270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359" dirty="0"/>
              <a:t>úzkostné poruchy </a:t>
            </a:r>
          </a:p>
          <a:p>
            <a:pPr marL="777697" lvl="1" indent="-414772">
              <a:buFont typeface="Arial" panose="020B0604020202020204" pitchFamily="34" charset="0"/>
              <a:buChar char="•"/>
            </a:pPr>
            <a:r>
              <a:rPr lang="cs-CZ" altLang="cs-CZ" sz="1814" b="1" dirty="0"/>
              <a:t>GAD</a:t>
            </a:r>
            <a:endParaRPr lang="cs-CZ" altLang="cs-CZ" sz="1814" dirty="0"/>
          </a:p>
          <a:p>
            <a:pPr marL="777697" lvl="1" indent="-414772">
              <a:buFont typeface="Arial" panose="020B0604020202020204" pitchFamily="34" charset="0"/>
              <a:buChar char="•"/>
            </a:pPr>
            <a:r>
              <a:rPr lang="en-US" altLang="cs-CZ" sz="1814" b="1" dirty="0" err="1"/>
              <a:t>panické</a:t>
            </a:r>
            <a:r>
              <a:rPr lang="en-US" altLang="cs-CZ" sz="1814" dirty="0"/>
              <a:t> a </a:t>
            </a:r>
            <a:r>
              <a:rPr lang="en-US" altLang="cs-CZ" sz="1814" b="1" dirty="0" err="1"/>
              <a:t>fobické</a:t>
            </a:r>
            <a:r>
              <a:rPr lang="en-US" altLang="cs-CZ" sz="1814" dirty="0"/>
              <a:t> </a:t>
            </a:r>
            <a:r>
              <a:rPr lang="en-US" altLang="cs-CZ" sz="1814" dirty="0" err="1"/>
              <a:t>poruchy</a:t>
            </a:r>
            <a:endParaRPr lang="cs-CZ" altLang="cs-CZ" sz="1814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359" dirty="0"/>
              <a:t>obsedantně-kompulzivní poruchy (</a:t>
            </a:r>
            <a:r>
              <a:rPr lang="cs-CZ" altLang="cs-CZ" sz="2359" b="1" dirty="0"/>
              <a:t>OCD</a:t>
            </a:r>
            <a:r>
              <a:rPr lang="cs-CZ" altLang="cs-CZ" sz="2359" dirty="0"/>
              <a:t>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359" b="1" dirty="0"/>
              <a:t>PTSD</a:t>
            </a:r>
            <a:r>
              <a:rPr lang="cs-CZ" altLang="cs-CZ" sz="2359" dirty="0"/>
              <a:t> (</a:t>
            </a:r>
            <a:r>
              <a:rPr lang="cs-CZ" altLang="cs-CZ" sz="2359" dirty="0" err="1"/>
              <a:t>posttraumatic</a:t>
            </a:r>
            <a:r>
              <a:rPr lang="cs-CZ" altLang="cs-CZ" sz="2359" dirty="0"/>
              <a:t> stress </a:t>
            </a:r>
            <a:r>
              <a:rPr lang="cs-CZ" altLang="cs-CZ" sz="2359" dirty="0" err="1"/>
              <a:t>disorder</a:t>
            </a:r>
            <a:r>
              <a:rPr lang="cs-CZ" altLang="cs-CZ" sz="2359" dirty="0"/>
              <a:t>)</a:t>
            </a:r>
            <a:endParaRPr lang="en-US" altLang="cs-CZ" sz="2359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359" dirty="0"/>
              <a:t>poruchy spánku (</a:t>
            </a:r>
            <a:r>
              <a:rPr lang="en-US" altLang="cs-CZ" sz="2359" b="1" dirty="0" err="1"/>
              <a:t>insomnie</a:t>
            </a:r>
            <a:r>
              <a:rPr lang="cs-CZ" altLang="cs-CZ" sz="2359" dirty="0"/>
              <a:t>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 dirty="0"/>
              <a:t>neuropatická </a:t>
            </a:r>
            <a:r>
              <a:rPr lang="cs-CZ" altLang="cs-CZ" sz="2177" b="1" dirty="0"/>
              <a:t>bolest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 i="1" dirty="0"/>
              <a:t>poruchy příjmu potravy (jen fluoxetin)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 i="1" dirty="0"/>
              <a:t>terapie závislostí (</a:t>
            </a:r>
            <a:r>
              <a:rPr lang="cs-CZ" altLang="cs-CZ" sz="2177" i="1" dirty="0" err="1"/>
              <a:t>bupropion</a:t>
            </a:r>
            <a:r>
              <a:rPr lang="cs-CZ" altLang="cs-CZ" sz="2177" i="1" dirty="0"/>
              <a:t>, SSRI snižují impulzivitu)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4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Mechanismus účinku antidepresiv (AD)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b="1" dirty="0" smtClean="0"/>
              <a:t> -  odstraňují </a:t>
            </a:r>
            <a:r>
              <a:rPr lang="cs-CZ" b="1" dirty="0"/>
              <a:t>deficit </a:t>
            </a:r>
            <a:r>
              <a:rPr lang="cs-CZ" b="1" dirty="0" err="1"/>
              <a:t>neurotransmise</a:t>
            </a:r>
            <a:r>
              <a:rPr lang="cs-CZ" b="1" dirty="0"/>
              <a:t> </a:t>
            </a:r>
            <a:r>
              <a:rPr lang="cs-CZ" sz="2540" b="1" dirty="0"/>
              <a:t>(5-HT, NA, DA) </a:t>
            </a:r>
            <a:r>
              <a:rPr lang="cs-CZ" b="1" dirty="0"/>
              <a:t>v CNS</a:t>
            </a:r>
          </a:p>
          <a:p>
            <a:pPr marL="829544" lvl="1" indent="-466618">
              <a:buFont typeface="+mj-lt"/>
              <a:buAutoNum type="alphaUcPeriod"/>
              <a:defRPr/>
            </a:pPr>
            <a:r>
              <a:rPr lang="cs-CZ" b="1" dirty="0"/>
              <a:t>zvýšením </a:t>
            </a:r>
            <a:r>
              <a:rPr lang="cs-CZ" b="1" dirty="0">
                <a:solidFill>
                  <a:srgbClr val="0070C0"/>
                </a:solidFill>
              </a:rPr>
              <a:t>koncentrace neurotransmiterů </a:t>
            </a:r>
            <a:r>
              <a:rPr lang="cs-CZ" b="1" dirty="0"/>
              <a:t>v synaptických štěrbinách mezi neurony CNS</a:t>
            </a:r>
            <a:endParaRPr lang="cs-CZ" sz="1800" b="1" dirty="0"/>
          </a:p>
          <a:p>
            <a:pPr marL="1713814" lvl="3" indent="-413332">
              <a:lnSpc>
                <a:spcPct val="100000"/>
              </a:lnSpc>
              <a:buFont typeface="Calibri" panose="020F0502020204030204" pitchFamily="34" charset="0"/>
              <a:buChar char="»"/>
              <a:defRPr/>
            </a:pPr>
            <a:r>
              <a:rPr lang="cs-CZ" altLang="cs-CZ" sz="1800" dirty="0"/>
              <a:t>blokádou jejich zpětného </a:t>
            </a:r>
            <a:r>
              <a:rPr lang="cs-CZ" altLang="cs-CZ" sz="1800" dirty="0">
                <a:solidFill>
                  <a:schemeClr val="tx1"/>
                </a:solidFill>
              </a:rPr>
              <a:t>vychytávání (SSRI, SARI, NRI…)</a:t>
            </a:r>
          </a:p>
          <a:p>
            <a:pPr marL="1713814" lvl="3" indent="-413332">
              <a:lnSpc>
                <a:spcPct val="100000"/>
              </a:lnSpc>
              <a:buFont typeface="Calibri" panose="020F0502020204030204" pitchFamily="34" charset="0"/>
              <a:buChar char="»"/>
              <a:defRPr/>
            </a:pPr>
            <a:r>
              <a:rPr lang="cs-CZ" altLang="cs-CZ" sz="1800" dirty="0"/>
              <a:t>inhibicí metabolické degradace monoaminů (IMAO)</a:t>
            </a:r>
          </a:p>
          <a:p>
            <a:pPr marL="1713814" lvl="3" indent="-413332">
              <a:lnSpc>
                <a:spcPct val="100000"/>
              </a:lnSpc>
              <a:buFont typeface="Calibri" panose="020F0502020204030204" pitchFamily="34" charset="0"/>
              <a:buChar char="»"/>
              <a:defRPr/>
            </a:pPr>
            <a:r>
              <a:rPr lang="cs-CZ" altLang="cs-CZ" sz="1800" dirty="0"/>
              <a:t>zvýšeným uvolňováním z presynaptických částí neuronů</a:t>
            </a:r>
            <a:endParaRPr lang="cs-CZ" altLang="cs-CZ" sz="1800" b="1" dirty="0"/>
          </a:p>
          <a:p>
            <a:pPr marL="1713814" lvl="3" indent="-413332">
              <a:lnSpc>
                <a:spcPct val="100000"/>
              </a:lnSpc>
              <a:buFont typeface="Calibri" panose="020F0502020204030204" pitchFamily="34" charset="0"/>
              <a:buChar char="»"/>
              <a:defRPr/>
            </a:pPr>
            <a:r>
              <a:rPr lang="cs-CZ" altLang="cs-CZ" sz="1800" dirty="0"/>
              <a:t>podáváním prekurzorů (spíše jen terapeutické pokusy</a:t>
            </a:r>
            <a:r>
              <a:rPr lang="cs-CZ" altLang="cs-CZ" sz="1800" dirty="0" smtClean="0"/>
              <a:t>)</a:t>
            </a:r>
          </a:p>
          <a:p>
            <a:pPr marL="1713814" lvl="3" indent="-413332">
              <a:lnSpc>
                <a:spcPct val="100000"/>
              </a:lnSpc>
              <a:buFont typeface="Calibri" panose="020F0502020204030204" pitchFamily="34" charset="0"/>
              <a:buChar char="»"/>
              <a:defRPr/>
            </a:pPr>
            <a:endParaRPr lang="cs-CZ" altLang="cs-CZ" sz="1800" dirty="0"/>
          </a:p>
          <a:p>
            <a:pPr marL="829544" lvl="1" indent="-466618">
              <a:buFont typeface="+mj-lt"/>
              <a:buAutoNum type="alphaUcPeriod"/>
              <a:defRPr/>
            </a:pPr>
            <a:r>
              <a:rPr lang="cs-CZ" b="1" dirty="0">
                <a:solidFill>
                  <a:srgbClr val="0070C0"/>
                </a:solidFill>
              </a:rPr>
              <a:t>přímý vliv </a:t>
            </a:r>
            <a:r>
              <a:rPr lang="cs-CZ" b="1" dirty="0"/>
              <a:t>na subtypy určitých receptorů v CNS</a:t>
            </a:r>
          </a:p>
          <a:p>
            <a:pPr marL="1708053" lvl="3" indent="-403250">
              <a:buFont typeface="Calibri" panose="020F0502020204030204" pitchFamily="34" charset="0"/>
              <a:buChar char="»"/>
              <a:defRPr/>
            </a:pPr>
            <a:r>
              <a:rPr lang="cs-CZ" sz="1800" dirty="0"/>
              <a:t>stimulace 5-HT</a:t>
            </a:r>
            <a:r>
              <a:rPr lang="cs-CZ" sz="1800" baseline="-25000" dirty="0"/>
              <a:t>1A</a:t>
            </a:r>
            <a:r>
              <a:rPr lang="cs-CZ" sz="1800" dirty="0"/>
              <a:t>,  MT-1, MT-2</a:t>
            </a:r>
          </a:p>
          <a:p>
            <a:pPr marL="1708053" lvl="3" indent="-403250">
              <a:buFont typeface="Calibri" panose="020F0502020204030204" pitchFamily="34" charset="0"/>
              <a:buChar char="»"/>
              <a:defRPr/>
            </a:pPr>
            <a:r>
              <a:rPr lang="cs-CZ" sz="1800" dirty="0"/>
              <a:t>blokáda </a:t>
            </a:r>
            <a:r>
              <a:rPr lang="el-GR" sz="1800" dirty="0"/>
              <a:t>α</a:t>
            </a:r>
            <a:r>
              <a:rPr lang="cs-CZ" sz="1800" baseline="-25000" dirty="0"/>
              <a:t>2</a:t>
            </a:r>
            <a:r>
              <a:rPr lang="cs-CZ" sz="1800" dirty="0"/>
              <a:t>, blokáda 5-HT</a:t>
            </a:r>
            <a:r>
              <a:rPr lang="cs-CZ" sz="1800" baseline="-25000" dirty="0"/>
              <a:t>2A</a:t>
            </a:r>
            <a:r>
              <a:rPr lang="cs-CZ" sz="1800" dirty="0"/>
              <a:t>, 5-HT</a:t>
            </a:r>
            <a:r>
              <a:rPr lang="cs-CZ" sz="1800" baseline="-25000" dirty="0"/>
              <a:t>2C</a:t>
            </a:r>
            <a:r>
              <a:rPr lang="cs-CZ" sz="1800" dirty="0"/>
              <a:t> </a:t>
            </a:r>
            <a:endParaRPr lang="cs-CZ" sz="1800" dirty="0" smtClean="0"/>
          </a:p>
          <a:p>
            <a:pPr marL="1708053" lvl="3" indent="-403250">
              <a:buFont typeface="Calibri" panose="020F0502020204030204" pitchFamily="34" charset="0"/>
              <a:buChar char="»"/>
              <a:defRPr/>
            </a:pPr>
            <a:endParaRPr lang="cs-CZ" sz="1800" b="1" dirty="0"/>
          </a:p>
          <a:p>
            <a:pPr marL="829544" lvl="1" indent="-466618">
              <a:buFont typeface="+mj-lt"/>
              <a:buAutoNum type="alphaUcPeriod"/>
              <a:defRPr/>
            </a:pPr>
            <a:r>
              <a:rPr lang="en-US" altLang="cs-CZ" b="1" dirty="0"/>
              <a:t>p</a:t>
            </a:r>
            <a:r>
              <a:rPr lang="cs-CZ" altLang="cs-CZ" b="1" dirty="0" err="1"/>
              <a:t>ůsobení</a:t>
            </a:r>
            <a:r>
              <a:rPr lang="cs-CZ" altLang="cs-CZ" b="1" dirty="0"/>
              <a:t> na </a:t>
            </a:r>
            <a:r>
              <a:rPr lang="cs-CZ" altLang="cs-CZ" b="1" dirty="0">
                <a:solidFill>
                  <a:srgbClr val="0070C0"/>
                </a:solidFill>
              </a:rPr>
              <a:t>sekundární nebo terciální messengery</a:t>
            </a:r>
          </a:p>
          <a:p>
            <a:pPr marL="414772" indent="-414772">
              <a:buFont typeface="Arial" pitchFamily="34" charset="0"/>
              <a:buChar char="•"/>
              <a:defRPr/>
            </a:pPr>
            <a:endParaRPr lang="cs-CZ" sz="2359" dirty="0"/>
          </a:p>
          <a:p>
            <a:pPr marL="0" indent="0">
              <a:defRPr/>
            </a:pPr>
            <a:endParaRPr lang="cs-CZ" sz="2359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6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Potenciální mechanismy účinku AD</a:t>
            </a:r>
            <a:endParaRPr lang="cs-CZ" dirty="0"/>
          </a:p>
        </p:txBody>
      </p:sp>
      <p:pic>
        <p:nvPicPr>
          <p:cNvPr id="5" name="Picture 4" descr="br5808f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417" y="1648973"/>
            <a:ext cx="8064847" cy="44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4883" y="6595518"/>
            <a:ext cx="8899146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53" dirty="0"/>
              <a:t>Stahl, </a:t>
            </a:r>
            <a:r>
              <a:rPr lang="cs-CZ" sz="953" dirty="0" err="1"/>
              <a:t>Stephen</a:t>
            </a:r>
            <a:r>
              <a:rPr lang="cs-CZ" sz="953" dirty="0"/>
              <a:t> M. </a:t>
            </a:r>
            <a:r>
              <a:rPr lang="cs-CZ" sz="953" b="1" i="1" dirty="0" err="1"/>
              <a:t>Stahl's</a:t>
            </a:r>
            <a:r>
              <a:rPr lang="cs-CZ" sz="953" b="1" i="1" dirty="0"/>
              <a:t> </a:t>
            </a:r>
            <a:r>
              <a:rPr lang="cs-CZ" sz="953" b="1" i="1" dirty="0" err="1"/>
              <a:t>essential</a:t>
            </a:r>
            <a:r>
              <a:rPr lang="cs-CZ" sz="953" b="1" i="1" dirty="0"/>
              <a:t> </a:t>
            </a:r>
            <a:r>
              <a:rPr lang="cs-CZ" sz="953" b="1" i="1" dirty="0" err="1"/>
              <a:t>psychopharmacology</a:t>
            </a:r>
            <a:r>
              <a:rPr lang="cs-CZ" sz="953" i="1" dirty="0"/>
              <a:t>: </a:t>
            </a:r>
            <a:r>
              <a:rPr lang="cs-CZ" sz="953" i="1" dirty="0" err="1"/>
              <a:t>neuroscientific</a:t>
            </a:r>
            <a:r>
              <a:rPr lang="cs-CZ" sz="953" i="1" dirty="0"/>
              <a:t> </a:t>
            </a:r>
            <a:r>
              <a:rPr lang="cs-CZ" sz="953" i="1" dirty="0" err="1"/>
              <a:t>basis</a:t>
            </a:r>
            <a:r>
              <a:rPr lang="cs-CZ" sz="953" i="1" dirty="0"/>
              <a:t> and </a:t>
            </a:r>
            <a:r>
              <a:rPr lang="cs-CZ" sz="953" i="1" dirty="0" err="1"/>
              <a:t>practical</a:t>
            </a:r>
            <a:r>
              <a:rPr lang="cs-CZ" sz="953" i="1" dirty="0"/>
              <a:t> </a:t>
            </a:r>
            <a:r>
              <a:rPr lang="cs-CZ" sz="953" i="1" dirty="0" err="1"/>
              <a:t>applications</a:t>
            </a:r>
            <a:r>
              <a:rPr lang="cs-CZ" sz="953" dirty="0"/>
              <a:t>. Cambridge university </a:t>
            </a:r>
            <a:r>
              <a:rPr lang="cs-CZ" sz="953" dirty="0" err="1"/>
              <a:t>press</a:t>
            </a:r>
            <a:r>
              <a:rPr lang="cs-CZ" sz="953" dirty="0"/>
              <a:t>, 2013.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Skupiny </a:t>
            </a:r>
            <a:r>
              <a:rPr lang="en-US" altLang="cs-CZ"/>
              <a:t>A</a:t>
            </a:r>
            <a:r>
              <a:rPr lang="sk-SK" altLang="cs-CZ"/>
              <a:t>ntidepresiv</a:t>
            </a:r>
          </a:p>
        </p:txBody>
      </p:sp>
      <p:sp>
        <p:nvSpPr>
          <p:cNvPr id="7782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sk-SK" altLang="cs-CZ" sz="2000" b="1" dirty="0">
                <a:solidFill>
                  <a:srgbClr val="000000"/>
                </a:solidFill>
              </a:rPr>
              <a:t>TCA, </a:t>
            </a:r>
            <a:r>
              <a:rPr lang="sk-SK" altLang="cs-CZ" sz="2000" b="1" dirty="0" err="1">
                <a:solidFill>
                  <a:srgbClr val="000000"/>
                </a:solidFill>
              </a:rPr>
              <a:t>TeCA</a:t>
            </a:r>
            <a:r>
              <a:rPr lang="sk-SK" altLang="cs-CZ" sz="2000" dirty="0">
                <a:solidFill>
                  <a:srgbClr val="000000"/>
                </a:solidFill>
              </a:rPr>
              <a:t>	</a:t>
            </a:r>
            <a:r>
              <a:rPr lang="sk-SK" altLang="cs-CZ" sz="2000" dirty="0" err="1" smtClean="0">
                <a:solidFill>
                  <a:srgbClr val="000000"/>
                </a:solidFill>
              </a:rPr>
              <a:t>tricyclic</a:t>
            </a:r>
            <a:r>
              <a:rPr lang="sk-SK" altLang="cs-CZ" sz="2000" dirty="0" smtClean="0">
                <a:solidFill>
                  <a:srgbClr val="000000"/>
                </a:solidFill>
              </a:rPr>
              <a:t> </a:t>
            </a:r>
            <a:r>
              <a:rPr lang="sk-SK" altLang="cs-CZ" sz="2000" dirty="0" err="1"/>
              <a:t>antidepressants</a:t>
            </a:r>
            <a:r>
              <a:rPr lang="sk-SK" altLang="cs-CZ" sz="2000" dirty="0"/>
              <a:t>, </a:t>
            </a:r>
            <a:r>
              <a:rPr lang="sk-SK" altLang="cs-CZ" sz="2000" dirty="0" err="1"/>
              <a:t>tetracyclic</a:t>
            </a:r>
            <a:r>
              <a:rPr lang="sk-SK" altLang="cs-CZ" sz="2000" dirty="0"/>
              <a:t> </a:t>
            </a:r>
            <a:r>
              <a:rPr lang="sk-SK" altLang="cs-CZ" sz="2000" dirty="0" err="1"/>
              <a:t>antidepressants</a:t>
            </a:r>
            <a:endParaRPr lang="sk-SK" altLang="cs-CZ" sz="2000" dirty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sk-SK" altLang="cs-CZ" sz="2000" b="1" dirty="0">
                <a:solidFill>
                  <a:srgbClr val="000000"/>
                </a:solidFill>
              </a:rPr>
              <a:t>SSRI</a:t>
            </a:r>
            <a:r>
              <a:rPr lang="sk-SK" altLang="cs-CZ" sz="2000" dirty="0">
                <a:solidFill>
                  <a:srgbClr val="000000"/>
                </a:solidFill>
              </a:rPr>
              <a:t>		</a:t>
            </a:r>
            <a:r>
              <a:rPr lang="sk-SK" altLang="cs-CZ" sz="2000" dirty="0" err="1">
                <a:solidFill>
                  <a:srgbClr val="000000"/>
                </a:solidFill>
              </a:rPr>
              <a:t>selective</a:t>
            </a:r>
            <a:r>
              <a:rPr lang="sk-SK" altLang="cs-CZ" sz="2000" dirty="0">
                <a:solidFill>
                  <a:srgbClr val="000000"/>
                </a:solidFill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</a:rPr>
              <a:t>serotonin</a:t>
            </a:r>
            <a:r>
              <a:rPr lang="sk-SK" altLang="cs-CZ" sz="2000" dirty="0">
                <a:solidFill>
                  <a:srgbClr val="000000"/>
                </a:solidFill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</a:rPr>
              <a:t>reuptake</a:t>
            </a:r>
            <a:r>
              <a:rPr lang="sk-SK" altLang="cs-CZ" sz="2000" dirty="0">
                <a:solidFill>
                  <a:srgbClr val="000000"/>
                </a:solidFill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</a:rPr>
              <a:t>inhibitors</a:t>
            </a:r>
            <a:endParaRPr lang="sk-SK" altLang="cs-CZ" sz="2000" dirty="0">
              <a:solidFill>
                <a:srgbClr val="000000"/>
              </a:solidFill>
            </a:endParaRPr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cs-CZ" altLang="cs-CZ" sz="2000" b="1" dirty="0">
                <a:solidFill>
                  <a:srgbClr val="000000"/>
                </a:solidFill>
              </a:rPr>
              <a:t>SARI</a:t>
            </a:r>
            <a:r>
              <a:rPr lang="cs-CZ" altLang="cs-CZ" sz="2000" dirty="0">
                <a:solidFill>
                  <a:srgbClr val="000000"/>
                </a:solidFill>
              </a:rPr>
              <a:t>		</a:t>
            </a:r>
            <a:r>
              <a:rPr lang="en-US" altLang="cs-CZ" sz="2000" dirty="0">
                <a:solidFill>
                  <a:srgbClr val="000000"/>
                </a:solidFill>
              </a:rPr>
              <a:t>s</a:t>
            </a:r>
            <a:r>
              <a:rPr lang="sk-SK" altLang="cs-CZ" sz="2000" dirty="0" err="1">
                <a:solidFill>
                  <a:srgbClr val="000000"/>
                </a:solidFill>
              </a:rPr>
              <a:t>erotonin</a:t>
            </a:r>
            <a:r>
              <a:rPr lang="sk-SK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>
                <a:solidFill>
                  <a:srgbClr val="000000"/>
                </a:solidFill>
              </a:rPr>
              <a:t>a</a:t>
            </a:r>
            <a:r>
              <a:rPr lang="sk-SK" altLang="cs-CZ" sz="2000" dirty="0" err="1">
                <a:solidFill>
                  <a:srgbClr val="000000"/>
                </a:solidFill>
              </a:rPr>
              <a:t>ntagonist</a:t>
            </a:r>
            <a:r>
              <a:rPr lang="en-US" altLang="cs-CZ" sz="2000" dirty="0">
                <a:solidFill>
                  <a:srgbClr val="000000"/>
                </a:solidFill>
              </a:rPr>
              <a:t>,</a:t>
            </a:r>
            <a:r>
              <a:rPr lang="sk-SK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>
                <a:solidFill>
                  <a:srgbClr val="000000"/>
                </a:solidFill>
              </a:rPr>
              <a:t>r</a:t>
            </a:r>
            <a:r>
              <a:rPr lang="sk-SK" altLang="cs-CZ" sz="2000" dirty="0" err="1">
                <a:solidFill>
                  <a:srgbClr val="000000"/>
                </a:solidFill>
              </a:rPr>
              <a:t>euptake</a:t>
            </a:r>
            <a:r>
              <a:rPr lang="sk-SK" altLang="cs-CZ" sz="2000" dirty="0">
                <a:solidFill>
                  <a:srgbClr val="000000"/>
                </a:solidFill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</a:rPr>
              <a:t>i</a:t>
            </a:r>
            <a:r>
              <a:rPr lang="sk-SK" altLang="cs-CZ" sz="2000" dirty="0" err="1">
                <a:solidFill>
                  <a:srgbClr val="000000"/>
                </a:solidFill>
              </a:rPr>
              <a:t>nhibitor</a:t>
            </a:r>
            <a:endParaRPr lang="en-US" altLang="cs-CZ" sz="2000" dirty="0">
              <a:solidFill>
                <a:srgbClr val="000000"/>
              </a:solidFill>
            </a:endParaRPr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sk-SK" altLang="cs-CZ" sz="2000" b="1" dirty="0"/>
              <a:t>SNRI</a:t>
            </a:r>
            <a:r>
              <a:rPr lang="sk-SK" altLang="cs-CZ" sz="2000" dirty="0"/>
              <a:t>		</a:t>
            </a:r>
            <a:r>
              <a:rPr lang="sk-SK" altLang="cs-CZ" sz="2000" dirty="0" err="1"/>
              <a:t>serotonin</a:t>
            </a:r>
            <a:r>
              <a:rPr lang="en-US" altLang="cs-CZ" sz="2000" dirty="0"/>
              <a:t> and </a:t>
            </a:r>
            <a:r>
              <a:rPr lang="sk-SK" altLang="cs-CZ" sz="2000" dirty="0"/>
              <a:t>nor</a:t>
            </a:r>
            <a:r>
              <a:rPr lang="en-US" altLang="cs-CZ" sz="2000" dirty="0"/>
              <a:t>adrenaline</a:t>
            </a:r>
            <a:r>
              <a:rPr lang="sk-SK" altLang="cs-CZ" sz="2000" dirty="0"/>
              <a:t> </a:t>
            </a:r>
            <a:r>
              <a:rPr lang="sk-SK" altLang="cs-CZ" sz="2000" dirty="0" err="1"/>
              <a:t>reuptake</a:t>
            </a:r>
            <a:r>
              <a:rPr lang="sk-SK" altLang="cs-CZ" sz="2000" dirty="0"/>
              <a:t> </a:t>
            </a:r>
            <a:r>
              <a:rPr lang="sk-SK" altLang="cs-CZ" sz="2000" dirty="0" err="1"/>
              <a:t>inhibitors</a:t>
            </a:r>
            <a:endParaRPr lang="sk-SK" altLang="cs-CZ" sz="2000" dirty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sk-SK" altLang="cs-CZ" sz="2000" b="1" dirty="0" err="1"/>
              <a:t>NaSSA</a:t>
            </a:r>
            <a:r>
              <a:rPr lang="sk-SK" altLang="cs-CZ" sz="2000" dirty="0"/>
              <a:t>	</a:t>
            </a:r>
            <a:r>
              <a:rPr lang="sk-SK" altLang="cs-CZ" sz="2000" dirty="0" smtClean="0"/>
              <a:t>             </a:t>
            </a:r>
            <a:r>
              <a:rPr lang="sk-SK" altLang="cs-CZ" sz="2000" dirty="0" err="1" smtClean="0"/>
              <a:t>noradrenergic</a:t>
            </a:r>
            <a:r>
              <a:rPr lang="sk-SK" altLang="cs-CZ" sz="2000" dirty="0" smtClean="0"/>
              <a:t> </a:t>
            </a:r>
            <a:r>
              <a:rPr lang="sk-SK" altLang="cs-CZ" sz="2000" dirty="0"/>
              <a:t>and </a:t>
            </a:r>
            <a:r>
              <a:rPr lang="sk-SK" altLang="cs-CZ" sz="2000" dirty="0" err="1"/>
              <a:t>specific</a:t>
            </a:r>
            <a:r>
              <a:rPr lang="sk-SK" altLang="cs-CZ" sz="2000" dirty="0"/>
              <a:t> </a:t>
            </a:r>
            <a:r>
              <a:rPr lang="sk-SK" altLang="cs-CZ" sz="2000" dirty="0" err="1"/>
              <a:t>serotonergic</a:t>
            </a:r>
            <a:r>
              <a:rPr lang="sk-SK" altLang="cs-CZ" sz="2000" dirty="0"/>
              <a:t> </a:t>
            </a:r>
            <a:r>
              <a:rPr lang="sk-SK" altLang="cs-CZ" sz="2000" dirty="0" err="1"/>
              <a:t>antidepressant</a:t>
            </a:r>
            <a:endParaRPr lang="en-US" altLang="cs-CZ" sz="2000" dirty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sk-SK" altLang="cs-CZ" sz="2000" b="1" dirty="0"/>
              <a:t>MASSA</a:t>
            </a:r>
            <a:r>
              <a:rPr lang="sk-SK" altLang="cs-CZ" sz="2000" dirty="0"/>
              <a:t>	</a:t>
            </a:r>
            <a:r>
              <a:rPr lang="sk-SK" altLang="cs-CZ" sz="2000" dirty="0" smtClean="0"/>
              <a:t>             </a:t>
            </a:r>
            <a:r>
              <a:rPr lang="en-US" altLang="cs-CZ" sz="2000" dirty="0" smtClean="0"/>
              <a:t>melatonin </a:t>
            </a:r>
            <a:r>
              <a:rPr lang="en-US" altLang="cs-CZ" sz="2000" dirty="0"/>
              <a:t>agonist and selective serotonin antagonist</a:t>
            </a:r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cs-CZ" altLang="cs-CZ" sz="2000" b="1" dirty="0"/>
              <a:t>SMS</a:t>
            </a:r>
            <a:r>
              <a:rPr lang="cs-CZ" altLang="cs-CZ" sz="2000" dirty="0"/>
              <a:t>		</a:t>
            </a:r>
            <a:r>
              <a:rPr lang="en-US" altLang="cs-CZ" sz="2000" dirty="0"/>
              <a:t>selective modulators of serotonin</a:t>
            </a:r>
            <a:endParaRPr lang="cs-CZ" altLang="cs-CZ" sz="2000" dirty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cs-CZ" altLang="cs-CZ" sz="2000" b="1" dirty="0"/>
              <a:t>NDRI</a:t>
            </a:r>
            <a:r>
              <a:rPr lang="cs-CZ" altLang="cs-CZ" sz="2000" dirty="0"/>
              <a:t>		</a:t>
            </a:r>
            <a:r>
              <a:rPr lang="en-US" altLang="cs-CZ" sz="2000" dirty="0"/>
              <a:t>noradrenaline and dopamine</a:t>
            </a:r>
            <a:r>
              <a:rPr lang="sk-SK" altLang="cs-CZ" sz="2000" dirty="0"/>
              <a:t> </a:t>
            </a:r>
            <a:r>
              <a:rPr lang="sk-SK" altLang="cs-CZ" sz="2000" dirty="0" err="1"/>
              <a:t>reuptake</a:t>
            </a:r>
            <a:r>
              <a:rPr lang="sk-SK" altLang="cs-CZ" sz="2000" dirty="0"/>
              <a:t> </a:t>
            </a:r>
            <a:r>
              <a:rPr lang="sk-SK" altLang="cs-CZ" sz="2000" dirty="0" err="1"/>
              <a:t>inhibitor</a:t>
            </a:r>
            <a:endParaRPr lang="en-US" altLang="cs-CZ" sz="2000" dirty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cs-CZ" altLang="cs-CZ" sz="2000" b="1" dirty="0"/>
              <a:t>SSRE</a:t>
            </a:r>
            <a:r>
              <a:rPr lang="cs-CZ" altLang="cs-CZ" sz="2000" dirty="0"/>
              <a:t>		</a:t>
            </a:r>
            <a:r>
              <a:rPr lang="en-US" altLang="cs-CZ" sz="2000" dirty="0"/>
              <a:t>se</a:t>
            </a:r>
            <a:r>
              <a:rPr lang="sk-SK" altLang="cs-CZ" sz="2000" dirty="0" err="1"/>
              <a:t>lective</a:t>
            </a:r>
            <a:r>
              <a:rPr lang="sk-SK" altLang="cs-CZ" sz="2000" dirty="0"/>
              <a:t> </a:t>
            </a:r>
            <a:r>
              <a:rPr lang="en-US" altLang="cs-CZ" sz="2000" dirty="0"/>
              <a:t>s</a:t>
            </a:r>
            <a:r>
              <a:rPr lang="sk-SK" altLang="cs-CZ" sz="2000" dirty="0" err="1"/>
              <a:t>erotonin</a:t>
            </a:r>
            <a:r>
              <a:rPr lang="en-US" altLang="cs-CZ" sz="2000" dirty="0"/>
              <a:t> r</a:t>
            </a:r>
            <a:r>
              <a:rPr lang="sk-SK" altLang="cs-CZ" sz="2000" dirty="0" err="1"/>
              <a:t>euptake</a:t>
            </a:r>
            <a:r>
              <a:rPr lang="sk-SK" altLang="cs-CZ" sz="2000" dirty="0"/>
              <a:t> </a:t>
            </a:r>
            <a:r>
              <a:rPr lang="en-US" altLang="cs-CZ" sz="2000" dirty="0"/>
              <a:t>e</a:t>
            </a:r>
            <a:r>
              <a:rPr lang="sk-SK" altLang="cs-CZ" sz="2000" dirty="0" err="1"/>
              <a:t>nhancer</a:t>
            </a:r>
            <a:endParaRPr lang="en-US" altLang="cs-CZ" sz="2000" dirty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cs-CZ" altLang="cs-CZ" sz="2000" b="1" dirty="0"/>
              <a:t>NARI</a:t>
            </a:r>
            <a:r>
              <a:rPr lang="cs-CZ" altLang="cs-CZ" sz="2000" dirty="0"/>
              <a:t>		</a:t>
            </a:r>
            <a:r>
              <a:rPr lang="en-US" altLang="cs-CZ" sz="2000" dirty="0"/>
              <a:t>n</a:t>
            </a:r>
            <a:r>
              <a:rPr lang="sk-SK" altLang="cs-CZ" sz="2000" dirty="0"/>
              <a:t>or</a:t>
            </a:r>
            <a:r>
              <a:rPr lang="en-US" altLang="cs-CZ" sz="2000" dirty="0"/>
              <a:t>a</a:t>
            </a:r>
            <a:r>
              <a:rPr lang="sk-SK" altLang="cs-CZ" sz="2000" dirty="0" err="1"/>
              <a:t>drenaline</a:t>
            </a:r>
            <a:r>
              <a:rPr lang="sk-SK" altLang="cs-CZ" sz="2000" dirty="0"/>
              <a:t> </a:t>
            </a:r>
            <a:r>
              <a:rPr lang="en-US" altLang="cs-CZ" sz="2000" dirty="0"/>
              <a:t>r</a:t>
            </a:r>
            <a:r>
              <a:rPr lang="sk-SK" altLang="cs-CZ" sz="2000" dirty="0" err="1"/>
              <a:t>euptake</a:t>
            </a:r>
            <a:r>
              <a:rPr lang="sk-SK" altLang="cs-CZ" sz="2000" dirty="0"/>
              <a:t> </a:t>
            </a:r>
            <a:r>
              <a:rPr lang="en-US" altLang="cs-CZ" sz="2000" dirty="0"/>
              <a:t>i</a:t>
            </a:r>
            <a:r>
              <a:rPr lang="sk-SK" altLang="cs-CZ" sz="2000" dirty="0" err="1"/>
              <a:t>nhibitor</a:t>
            </a:r>
            <a:endParaRPr lang="cs-CZ" altLang="cs-CZ" sz="2000" dirty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sk-SK" altLang="cs-CZ" sz="2000" b="1" dirty="0" err="1"/>
              <a:t>iMAO</a:t>
            </a:r>
            <a:r>
              <a:rPr lang="sk-SK" altLang="cs-CZ" sz="2000" dirty="0"/>
              <a:t>		</a:t>
            </a:r>
            <a:r>
              <a:rPr lang="sk-SK" altLang="cs-CZ" sz="2000" dirty="0" err="1"/>
              <a:t>monoamine</a:t>
            </a:r>
            <a:r>
              <a:rPr lang="sk-SK" altLang="cs-CZ" sz="2000" dirty="0"/>
              <a:t> </a:t>
            </a:r>
            <a:r>
              <a:rPr lang="sk-SK" altLang="cs-CZ" sz="2000" dirty="0" err="1"/>
              <a:t>oxidase</a:t>
            </a:r>
            <a:r>
              <a:rPr lang="sk-SK" altLang="cs-CZ" sz="2000" dirty="0"/>
              <a:t> </a:t>
            </a:r>
            <a:r>
              <a:rPr lang="sk-SK" altLang="cs-CZ" sz="2000" dirty="0" err="1"/>
              <a:t>inhibitors</a:t>
            </a:r>
            <a:r>
              <a:rPr lang="sk-SK" altLang="cs-CZ" sz="2000" dirty="0"/>
              <a:t> </a:t>
            </a:r>
            <a:endParaRPr lang="sk-SK" altLang="cs-CZ" sz="2000" dirty="0" smtClean="0"/>
          </a:p>
          <a:p>
            <a:pPr marL="573192" indent="-573192">
              <a:lnSpc>
                <a:spcPct val="100000"/>
              </a:lnSpc>
              <a:spcAft>
                <a:spcPts val="544"/>
              </a:spcAft>
              <a:buFont typeface="Trebuchet MS" panose="020B0603020202020204" pitchFamily="34" charset="0"/>
              <a:buAutoNum type="arabicPeriod"/>
            </a:pPr>
            <a:r>
              <a:rPr lang="sk-SK" altLang="cs-CZ" sz="2000" dirty="0" smtClean="0">
                <a:solidFill>
                  <a:srgbClr val="000000"/>
                </a:solidFill>
              </a:rPr>
              <a:t>ostatní </a:t>
            </a:r>
            <a:r>
              <a:rPr lang="sk-SK" altLang="cs-CZ" sz="2000" dirty="0">
                <a:solidFill>
                  <a:srgbClr val="000000"/>
                </a:solidFill>
              </a:rPr>
              <a:t>	</a:t>
            </a:r>
            <a:r>
              <a:rPr lang="sk-SK" altLang="cs-CZ" sz="2000" dirty="0" smtClean="0">
                <a:solidFill>
                  <a:srgbClr val="000000"/>
                </a:solidFill>
              </a:rPr>
              <a:t>            (</a:t>
            </a:r>
            <a:r>
              <a:rPr lang="sk-SK" altLang="cs-CZ" sz="2000" dirty="0" err="1">
                <a:solidFill>
                  <a:srgbClr val="000000"/>
                </a:solidFill>
              </a:rPr>
              <a:t>třezalka</a:t>
            </a:r>
            <a:r>
              <a:rPr lang="sk-SK" altLang="cs-CZ" sz="2000" dirty="0">
                <a:solidFill>
                  <a:srgbClr val="000000"/>
                </a:solidFill>
              </a:rPr>
              <a:t>, </a:t>
            </a:r>
            <a:r>
              <a:rPr lang="sk-SK" altLang="cs-CZ" sz="2000" dirty="0" err="1">
                <a:solidFill>
                  <a:srgbClr val="000000"/>
                </a:solidFill>
              </a:rPr>
              <a:t>doplňky</a:t>
            </a:r>
            <a:r>
              <a:rPr lang="sk-SK" altLang="cs-CZ" sz="2000" dirty="0">
                <a:solidFill>
                  <a:srgbClr val="000000"/>
                </a:solidFill>
              </a:rPr>
              <a:t> stravy)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NEUROTRANSMITERY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427" y="117157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„Klasické“ –malé molekuly</a:t>
            </a:r>
            <a:endParaRPr lang="cs-CZ" sz="2400" dirty="0"/>
          </a:p>
          <a:p>
            <a:pPr marL="529200" indent="-457200">
              <a:buAutoNum type="alphaLcParenR"/>
            </a:pPr>
            <a:r>
              <a:rPr lang="cs-CZ" sz="2400" dirty="0" smtClean="0"/>
              <a:t>Aminy </a:t>
            </a:r>
          </a:p>
          <a:p>
            <a:pPr marL="72000" indent="0">
              <a:buNone/>
            </a:pPr>
            <a:r>
              <a:rPr lang="cs-CZ" sz="2400" dirty="0" smtClean="0"/>
              <a:t>	•katecholaminy (</a:t>
            </a:r>
            <a:r>
              <a:rPr lang="cs-CZ" sz="2400" b="1" dirty="0"/>
              <a:t>dopamin, noradrenalin</a:t>
            </a:r>
            <a:r>
              <a:rPr lang="cs-CZ" sz="2400" dirty="0"/>
              <a:t>)</a:t>
            </a:r>
          </a:p>
          <a:p>
            <a:pPr marL="72000" indent="0">
              <a:buNone/>
            </a:pPr>
            <a:r>
              <a:rPr lang="cs-CZ" sz="2400" dirty="0" smtClean="0"/>
              <a:t>	•</a:t>
            </a:r>
            <a:r>
              <a:rPr lang="cs-CZ" sz="2400" dirty="0" err="1" smtClean="0"/>
              <a:t>indolaminy</a:t>
            </a:r>
            <a:r>
              <a:rPr lang="cs-CZ" sz="2400" dirty="0" smtClean="0"/>
              <a:t> (</a:t>
            </a:r>
            <a:r>
              <a:rPr lang="cs-CZ" sz="2400" b="1" dirty="0"/>
              <a:t>serotonin, melatonin</a:t>
            </a:r>
            <a:r>
              <a:rPr lang="cs-CZ" sz="2400" dirty="0"/>
              <a:t>)</a:t>
            </a:r>
          </a:p>
          <a:p>
            <a:pPr marL="72000" indent="0">
              <a:buNone/>
            </a:pPr>
            <a:r>
              <a:rPr lang="cs-CZ" sz="2400" dirty="0" smtClean="0"/>
              <a:t>	•</a:t>
            </a:r>
            <a:r>
              <a:rPr lang="cs-CZ" sz="2400" b="1" dirty="0"/>
              <a:t>acetylcholin</a:t>
            </a:r>
          </a:p>
          <a:p>
            <a:pPr marL="72000" indent="0">
              <a:buNone/>
            </a:pPr>
            <a:r>
              <a:rPr lang="cs-CZ" sz="2400" dirty="0" smtClean="0"/>
              <a:t>b</a:t>
            </a:r>
            <a:r>
              <a:rPr lang="cs-CZ" sz="2400" dirty="0"/>
              <a:t>) </a:t>
            </a:r>
            <a:r>
              <a:rPr lang="cs-CZ" sz="2400" dirty="0" smtClean="0"/>
              <a:t>Aminokyseliny (</a:t>
            </a:r>
            <a:r>
              <a:rPr lang="cs-CZ" sz="2400" b="1" dirty="0"/>
              <a:t>glutamát, glycin, GABA</a:t>
            </a:r>
            <a:r>
              <a:rPr lang="cs-CZ" sz="2400" dirty="0"/>
              <a:t>)</a:t>
            </a:r>
          </a:p>
          <a:p>
            <a:pPr marL="72000" indent="0">
              <a:buNone/>
            </a:pPr>
            <a:r>
              <a:rPr lang="cs-CZ" sz="2400" b="1" dirty="0"/>
              <a:t>Peptidy </a:t>
            </a:r>
            <a:r>
              <a:rPr lang="cs-CZ" sz="2400" dirty="0"/>
              <a:t>–„neurohormony“ –nejedná se o pravé neurotransmitery –jsou unášeny krví (vasopresin, </a:t>
            </a:r>
            <a:r>
              <a:rPr lang="cs-CZ" sz="2400" dirty="0" err="1" smtClean="0"/>
              <a:t>somatostatin</a:t>
            </a:r>
            <a:r>
              <a:rPr lang="cs-CZ" sz="2400" dirty="0" smtClean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9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1</a:t>
            </a:r>
            <a:r>
              <a:rPr lang="cs-CZ" altLang="cs-CZ" sz="3992" dirty="0"/>
              <a:t>. </a:t>
            </a:r>
            <a:r>
              <a:rPr lang="en-US" altLang="cs-CZ" sz="3992" dirty="0"/>
              <a:t>T</a:t>
            </a:r>
            <a:r>
              <a:rPr lang="cs-CZ" altLang="cs-CZ" sz="3992" dirty="0" err="1"/>
              <a:t>ricyklická</a:t>
            </a:r>
            <a:r>
              <a:rPr lang="cs-CZ" altLang="cs-CZ" sz="3992" dirty="0"/>
              <a:t> antidepresiva (TCA)</a:t>
            </a:r>
            <a:endParaRPr lang="en-US" altLang="cs-CZ" sz="3992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087951" y="1376985"/>
            <a:ext cx="9707428" cy="5030448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/>
              <a:t>MÚ:</a:t>
            </a:r>
          </a:p>
          <a:p>
            <a:pPr marL="815142" lvl="1" indent="-414772">
              <a:buFont typeface="Calibri" panose="020F0502020204030204" pitchFamily="34" charset="0"/>
              <a:buAutoNum type="arabicParenR"/>
            </a:pPr>
            <a:r>
              <a:rPr lang="cs-CZ" altLang="cs-CZ" sz="2177" b="1" dirty="0"/>
              <a:t>inhibice</a:t>
            </a:r>
            <a:r>
              <a:rPr lang="cs-CZ" altLang="cs-CZ" sz="2177" dirty="0"/>
              <a:t> </a:t>
            </a:r>
            <a:r>
              <a:rPr lang="cs-CZ" altLang="cs-CZ" sz="2177" b="1" dirty="0">
                <a:solidFill>
                  <a:srgbClr val="0070C0"/>
                </a:solidFill>
              </a:rPr>
              <a:t>zpětného vychytávání</a:t>
            </a:r>
            <a:r>
              <a:rPr lang="en-US" altLang="cs-CZ" sz="2177" dirty="0">
                <a:solidFill>
                  <a:srgbClr val="0070C0"/>
                </a:solidFill>
              </a:rPr>
              <a:t> </a:t>
            </a:r>
            <a:r>
              <a:rPr lang="cs-CZ" altLang="cs-CZ" sz="2177" dirty="0"/>
              <a:t>5-</a:t>
            </a:r>
            <a:r>
              <a:rPr lang="en-US" altLang="cs-CZ" sz="2177" dirty="0"/>
              <a:t>H</a:t>
            </a:r>
            <a:r>
              <a:rPr lang="cs-CZ" altLang="cs-CZ" sz="2177" dirty="0"/>
              <a:t>T, NA, DA</a:t>
            </a:r>
          </a:p>
          <a:p>
            <a:pPr marL="1672049" lvl="3" indent="-413332">
              <a:buFont typeface="Arial" panose="020B0604020202020204" pitchFamily="34" charset="0"/>
              <a:buChar char="•"/>
            </a:pPr>
            <a:r>
              <a:rPr lang="cs-CZ" altLang="cs-CZ" dirty="0"/>
              <a:t>inhibice transportérů </a:t>
            </a:r>
            <a:r>
              <a:rPr lang="cs-CZ" altLang="cs-CZ" b="1" dirty="0"/>
              <a:t>SERT, NAT, DAT = SRI, NRI, DRI</a:t>
            </a:r>
          </a:p>
          <a:p>
            <a:pPr marL="815142" lvl="1" indent="-414772">
              <a:buFont typeface="Calibri" panose="020F0502020204030204" pitchFamily="34" charset="0"/>
              <a:buAutoNum type="arabicParenR"/>
            </a:pPr>
            <a:r>
              <a:rPr lang="cs-CZ" altLang="cs-CZ" sz="2177" b="1" dirty="0" smtClean="0">
                <a:solidFill>
                  <a:srgbClr val="0070C0"/>
                </a:solidFill>
              </a:rPr>
              <a:t>přímý </a:t>
            </a:r>
            <a:r>
              <a:rPr lang="cs-CZ" altLang="cs-CZ" sz="2177" b="1" dirty="0">
                <a:solidFill>
                  <a:srgbClr val="0070C0"/>
                </a:solidFill>
              </a:rPr>
              <a:t>účinek </a:t>
            </a:r>
            <a:r>
              <a:rPr lang="cs-CZ" altLang="cs-CZ" sz="2177" b="1" dirty="0"/>
              <a:t>na receptory </a:t>
            </a:r>
            <a:r>
              <a:rPr lang="cs-CZ" altLang="cs-CZ" sz="2177" dirty="0"/>
              <a:t>(i zdroj NÚ)</a:t>
            </a:r>
          </a:p>
          <a:p>
            <a:pPr marL="1672049" lvl="3" indent="-413332">
              <a:buFont typeface="Arial" panose="020B0604020202020204" pitchFamily="34" charset="0"/>
              <a:buChar char="•"/>
            </a:pPr>
            <a:r>
              <a:rPr lang="cs-CZ" altLang="cs-CZ" sz="1814" b="1" dirty="0"/>
              <a:t>antagonismus</a:t>
            </a:r>
            <a:r>
              <a:rPr lang="cs-CZ" altLang="cs-CZ" sz="1814" dirty="0"/>
              <a:t> na H</a:t>
            </a:r>
            <a:r>
              <a:rPr lang="cs-CZ" altLang="cs-CZ" sz="1814" baseline="-25000" dirty="0"/>
              <a:t>1</a:t>
            </a:r>
            <a:r>
              <a:rPr lang="cs-CZ" altLang="cs-CZ" sz="1814" dirty="0"/>
              <a:t>, M, </a:t>
            </a:r>
            <a:r>
              <a:rPr lang="el-GR" altLang="cs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1814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1814" dirty="0"/>
              <a:t>  aj. 5-HT</a:t>
            </a:r>
            <a:r>
              <a:rPr lang="cs-CZ" altLang="cs-CZ" sz="1814" baseline="-25000" dirty="0"/>
              <a:t>2A</a:t>
            </a:r>
            <a:r>
              <a:rPr lang="cs-CZ" altLang="cs-CZ" sz="1814" dirty="0"/>
              <a:t> a 5-HT</a:t>
            </a:r>
            <a:r>
              <a:rPr lang="cs-CZ" altLang="cs-CZ" sz="1814" baseline="-25000" dirty="0"/>
              <a:t>2C</a:t>
            </a:r>
          </a:p>
          <a:p>
            <a:pPr marL="1672049" lvl="3" indent="-413332">
              <a:buFont typeface="Arial" panose="020B0604020202020204" pitchFamily="34" charset="0"/>
              <a:buChar char="•"/>
            </a:pPr>
            <a:r>
              <a:rPr lang="cs-CZ" altLang="cs-CZ" sz="1814" b="1" dirty="0" err="1"/>
              <a:t>agonismus</a:t>
            </a:r>
            <a:r>
              <a:rPr lang="cs-CZ" altLang="cs-CZ" sz="1814" dirty="0"/>
              <a:t> 5-HT</a:t>
            </a:r>
            <a:r>
              <a:rPr lang="cs-CZ" altLang="cs-CZ" sz="1814" baseline="-25000" dirty="0"/>
              <a:t>1</a:t>
            </a:r>
          </a:p>
          <a:p>
            <a:pPr marL="0" indent="0">
              <a:buNone/>
            </a:pPr>
            <a:endParaRPr lang="sk-SK" altLang="cs-CZ" sz="2903" b="1" dirty="0" smtClean="0"/>
          </a:p>
          <a:p>
            <a:pPr marL="0" indent="0">
              <a:buNone/>
            </a:pPr>
            <a:r>
              <a:rPr lang="sk-SK" altLang="cs-CZ" sz="2903" b="1" dirty="0" smtClean="0"/>
              <a:t>I</a:t>
            </a:r>
            <a:r>
              <a:rPr lang="sk-SK" altLang="cs-CZ" sz="2903" b="1" dirty="0"/>
              <a:t>:</a:t>
            </a:r>
            <a:r>
              <a:rPr lang="cs-CZ" altLang="cs-CZ" sz="2903" b="1" dirty="0"/>
              <a:t> </a:t>
            </a:r>
          </a:p>
          <a:p>
            <a:pPr marL="815142" lvl="1" indent="-41477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77" dirty="0"/>
              <a:t>léčba těžších nebo rezistentních forem deprese</a:t>
            </a:r>
          </a:p>
          <a:p>
            <a:pPr marL="815142" lvl="1" indent="-41477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77" dirty="0"/>
              <a:t>podle některých autorů předčí účinnost </a:t>
            </a:r>
            <a:r>
              <a:rPr lang="cs-CZ" altLang="cs-CZ" sz="2177" dirty="0" smtClean="0"/>
              <a:t>SSRI</a:t>
            </a:r>
          </a:p>
          <a:p>
            <a:pPr marL="815142" lvl="1" indent="-414772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177" dirty="0"/>
          </a:p>
          <a:p>
            <a:pPr marL="0" indent="0" defTabSz="914311" fontAlgn="auto">
              <a:spcAft>
                <a:spcPts val="0"/>
              </a:spcAft>
              <a:buNone/>
              <a:defRPr/>
            </a:pPr>
            <a:r>
              <a:rPr lang="cs-CZ" altLang="cs-CZ" sz="2903" b="1" dirty="0" smtClean="0"/>
              <a:t>i</a:t>
            </a:r>
            <a:r>
              <a:rPr lang="en-US" altLang="cs-CZ" sz="2903" b="1" dirty="0" err="1" smtClean="0"/>
              <a:t>mipramin</a:t>
            </a:r>
            <a:r>
              <a:rPr lang="cs-CZ" altLang="cs-CZ" sz="2903" b="1" dirty="0" smtClean="0"/>
              <a:t>, </a:t>
            </a:r>
            <a:r>
              <a:rPr lang="cs-CZ" altLang="cs-CZ" b="1" dirty="0" err="1" smtClean="0"/>
              <a:t>k</a:t>
            </a:r>
            <a:r>
              <a:rPr lang="cs-CZ" altLang="cs-CZ" sz="2903" b="1" dirty="0" err="1" smtClean="0"/>
              <a:t>lomipramin</a:t>
            </a:r>
            <a:r>
              <a:rPr lang="cs-CZ" altLang="cs-CZ" sz="2903" b="1" dirty="0" smtClean="0"/>
              <a:t>, a</a:t>
            </a:r>
            <a:r>
              <a:rPr lang="en-US" altLang="cs-CZ" sz="2903" b="1" dirty="0" err="1" smtClean="0"/>
              <a:t>mitriptylin</a:t>
            </a:r>
            <a:r>
              <a:rPr lang="cs-CZ" altLang="cs-CZ" sz="2903" b="1" dirty="0" smtClean="0"/>
              <a:t>, </a:t>
            </a:r>
            <a:r>
              <a:rPr lang="cs-CZ" altLang="cs-CZ" sz="2903" b="1" dirty="0" err="1" smtClean="0"/>
              <a:t>dosulepin</a:t>
            </a:r>
            <a:r>
              <a:rPr lang="cs-CZ" altLang="cs-CZ" sz="2903" b="1" dirty="0" smtClean="0"/>
              <a:t> </a:t>
            </a:r>
            <a:endParaRPr lang="cs-CZ" altLang="cs-CZ" sz="2903" b="1" dirty="0"/>
          </a:p>
          <a:p>
            <a:pPr marL="400370" lvl="1" indent="0">
              <a:lnSpc>
                <a:spcPct val="80000"/>
              </a:lnSpc>
              <a:buNone/>
            </a:pPr>
            <a:endParaRPr lang="cs-CZ" altLang="cs-CZ" sz="2177" dirty="0"/>
          </a:p>
          <a:p>
            <a:pPr marL="413332" indent="-413332"/>
            <a:endParaRPr lang="cs-CZ" altLang="cs-CZ" sz="2540" dirty="0"/>
          </a:p>
          <a:p>
            <a:pPr marL="413332" indent="-413332"/>
            <a:endParaRPr lang="cs-CZ" altLang="cs-CZ" sz="2177" dirty="0"/>
          </a:p>
          <a:p>
            <a:pPr marL="413332" indent="-413332"/>
            <a:endParaRPr lang="en-US" altLang="cs-CZ" sz="2359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3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 sz="3992" dirty="0"/>
              <a:t>1. </a:t>
            </a:r>
            <a:r>
              <a:rPr lang="en-US" altLang="cs-CZ" sz="3992" dirty="0"/>
              <a:t>T</a:t>
            </a:r>
            <a:r>
              <a:rPr lang="cs-CZ" altLang="cs-CZ" sz="3992" dirty="0" err="1"/>
              <a:t>ricyklická</a:t>
            </a:r>
            <a:r>
              <a:rPr lang="cs-CZ" altLang="cs-CZ" sz="3992" dirty="0"/>
              <a:t> antidepresiva (TCA)</a:t>
            </a:r>
            <a:endParaRPr lang="en-US" altLang="cs-CZ" sz="3992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980049" y="1600009"/>
            <a:ext cx="8023760" cy="4473245"/>
          </a:xfrm>
        </p:spPr>
        <p:txBody>
          <a:bodyPr/>
          <a:lstStyle/>
          <a:p>
            <a:pPr marL="72000" indent="0">
              <a:spcAft>
                <a:spcPts val="544"/>
              </a:spcAft>
              <a:buNone/>
            </a:pPr>
            <a:r>
              <a:rPr lang="cs-CZ" altLang="cs-CZ" sz="2903" b="1" dirty="0"/>
              <a:t>NÚ: (</a:t>
            </a:r>
            <a:r>
              <a:rPr lang="cs-CZ" altLang="cs-CZ" sz="2903" b="1" dirty="0" err="1">
                <a:solidFill>
                  <a:srgbClr val="0070C0"/>
                </a:solidFill>
              </a:rPr>
              <a:t>dirty</a:t>
            </a:r>
            <a:r>
              <a:rPr lang="cs-CZ" altLang="cs-CZ" sz="2903" b="1" dirty="0">
                <a:solidFill>
                  <a:srgbClr val="0070C0"/>
                </a:solidFill>
              </a:rPr>
              <a:t> </a:t>
            </a:r>
            <a:r>
              <a:rPr lang="cs-CZ" altLang="cs-CZ" sz="2903" b="1" dirty="0" err="1">
                <a:solidFill>
                  <a:srgbClr val="0070C0"/>
                </a:solidFill>
              </a:rPr>
              <a:t>drugs</a:t>
            </a:r>
            <a:r>
              <a:rPr lang="cs-CZ" altLang="cs-CZ" sz="2903" b="1" dirty="0"/>
              <a:t>)</a:t>
            </a:r>
          </a:p>
          <a:p>
            <a:pPr marL="829544" lvl="1" indent="-41477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177" b="1" dirty="0">
                <a:solidFill>
                  <a:srgbClr val="FF0000"/>
                </a:solidFill>
              </a:rPr>
              <a:t>anticholinergní</a:t>
            </a:r>
            <a:r>
              <a:rPr lang="cs-CZ" altLang="cs-CZ" sz="2177" dirty="0">
                <a:solidFill>
                  <a:srgbClr val="FF0000"/>
                </a:solidFill>
              </a:rPr>
              <a:t> </a:t>
            </a:r>
            <a:r>
              <a:rPr lang="cs-CZ" altLang="cs-CZ" sz="2177" dirty="0"/>
              <a:t>účinek</a:t>
            </a:r>
          </a:p>
          <a:p>
            <a:pPr marL="1970166" lvl="4" indent="-311079">
              <a:spcAft>
                <a:spcPts val="1089"/>
              </a:spcAft>
              <a:buFont typeface="Calibri" panose="020F0502020204030204" pitchFamily="34" charset="0"/>
              <a:buChar char="−"/>
            </a:pPr>
            <a:r>
              <a:rPr lang="cs-CZ" altLang="cs-CZ" dirty="0"/>
              <a:t>sucho v ústech, porucha </a:t>
            </a:r>
            <a:r>
              <a:rPr lang="cs-CZ" altLang="cs-CZ" dirty="0" err="1"/>
              <a:t>vizu</a:t>
            </a:r>
            <a:r>
              <a:rPr lang="cs-CZ" altLang="cs-CZ" dirty="0"/>
              <a:t>, zácpa, retence moči, </a:t>
            </a:r>
            <a:r>
              <a:rPr lang="cs-CZ" altLang="cs-CZ" dirty="0" err="1"/>
              <a:t>im</a:t>
            </a:r>
            <a:r>
              <a:rPr lang="en-US" altLang="cs-CZ" dirty="0" err="1"/>
              <a:t>potence</a:t>
            </a:r>
            <a:endParaRPr lang="en-US" altLang="cs-CZ" dirty="0"/>
          </a:p>
          <a:p>
            <a:pPr marL="829544" lvl="1" indent="-41477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177" b="1" dirty="0">
                <a:solidFill>
                  <a:srgbClr val="FF0000"/>
                </a:solidFill>
              </a:rPr>
              <a:t>antihistaminový</a:t>
            </a:r>
            <a:r>
              <a:rPr lang="cs-CZ" altLang="cs-CZ" sz="2177" dirty="0">
                <a:solidFill>
                  <a:srgbClr val="FF0000"/>
                </a:solidFill>
              </a:rPr>
              <a:t> </a:t>
            </a:r>
            <a:r>
              <a:rPr lang="cs-CZ" altLang="cs-CZ" sz="2177" dirty="0"/>
              <a:t>účinek – </a:t>
            </a:r>
            <a:r>
              <a:rPr lang="en-US" altLang="cs-CZ" sz="2177" dirty="0"/>
              <a:t>H</a:t>
            </a:r>
            <a:r>
              <a:rPr lang="en-US" altLang="cs-CZ" sz="2177" baseline="-25000" dirty="0"/>
              <a:t>1</a:t>
            </a:r>
            <a:endParaRPr lang="cs-CZ" altLang="cs-CZ" sz="2177" baseline="-25000" dirty="0"/>
          </a:p>
          <a:p>
            <a:pPr marL="1970166" lvl="4" indent="-311079">
              <a:spcAft>
                <a:spcPts val="1089"/>
              </a:spcAft>
              <a:buFont typeface="Calibri" panose="020F0502020204030204" pitchFamily="34" charset="0"/>
              <a:buChar char="−"/>
            </a:pPr>
            <a:r>
              <a:rPr lang="en-US" altLang="cs-CZ" dirty="0" err="1"/>
              <a:t>seda</a:t>
            </a:r>
            <a:r>
              <a:rPr lang="cs-CZ" altLang="cs-CZ" dirty="0" err="1"/>
              <a:t>ce</a:t>
            </a:r>
            <a:r>
              <a:rPr lang="cs-CZ" altLang="cs-CZ" dirty="0"/>
              <a:t>, zvýšení hmotnosti</a:t>
            </a:r>
            <a:endParaRPr lang="en-US" altLang="cs-CZ" dirty="0"/>
          </a:p>
          <a:p>
            <a:pPr marL="829544" lvl="1" indent="-41477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177" b="1" dirty="0" err="1">
                <a:solidFill>
                  <a:srgbClr val="FF0000"/>
                </a:solidFill>
              </a:rPr>
              <a:t>antiadrenergní</a:t>
            </a:r>
            <a:r>
              <a:rPr lang="cs-CZ" altLang="cs-CZ" sz="2177" dirty="0">
                <a:solidFill>
                  <a:srgbClr val="FF0000"/>
                </a:solidFill>
              </a:rPr>
              <a:t> </a:t>
            </a:r>
            <a:r>
              <a:rPr lang="cs-CZ" altLang="cs-CZ" sz="2177" dirty="0"/>
              <a:t>účinek – </a:t>
            </a:r>
            <a:r>
              <a:rPr lang="en-US" altLang="cs-CZ" sz="2177" dirty="0"/>
              <a:t>α</a:t>
            </a:r>
            <a:r>
              <a:rPr lang="cs-CZ" altLang="cs-CZ" sz="2177" baseline="-25000" dirty="0"/>
              <a:t>1</a:t>
            </a:r>
            <a:r>
              <a:rPr lang="en-US" altLang="cs-CZ" sz="2177" dirty="0"/>
              <a:t> receptor</a:t>
            </a:r>
            <a:endParaRPr lang="cs-CZ" altLang="cs-CZ" sz="2177" dirty="0"/>
          </a:p>
          <a:p>
            <a:pPr marL="1970166" lvl="4" indent="-311079">
              <a:spcAft>
                <a:spcPts val="1089"/>
              </a:spcAft>
              <a:buFont typeface="Calibri" panose="020F0502020204030204" pitchFamily="34" charset="0"/>
              <a:buChar char="−"/>
            </a:pPr>
            <a:r>
              <a:rPr lang="en-US" altLang="cs-CZ" dirty="0" err="1"/>
              <a:t>postur</a:t>
            </a:r>
            <a:r>
              <a:rPr lang="cs-CZ" altLang="cs-CZ" dirty="0" err="1"/>
              <a:t>ální</a:t>
            </a:r>
            <a:r>
              <a:rPr lang="cs-CZ" altLang="cs-CZ" dirty="0"/>
              <a:t> hypotenze, </a:t>
            </a:r>
            <a:r>
              <a:rPr lang="cs-CZ" altLang="cs-CZ" dirty="0" err="1"/>
              <a:t>sedace</a:t>
            </a:r>
            <a:endParaRPr lang="en-US" altLang="cs-CZ" dirty="0"/>
          </a:p>
          <a:p>
            <a:pPr marL="829544" lvl="1" indent="-41477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177" b="1" dirty="0" err="1">
                <a:solidFill>
                  <a:srgbClr val="FF0000"/>
                </a:solidFill>
              </a:rPr>
              <a:t>antiserotonergní</a:t>
            </a:r>
            <a:r>
              <a:rPr lang="cs-CZ" altLang="cs-CZ" sz="2177" dirty="0">
                <a:solidFill>
                  <a:srgbClr val="FF0000"/>
                </a:solidFill>
              </a:rPr>
              <a:t> </a:t>
            </a:r>
            <a:r>
              <a:rPr lang="cs-CZ" altLang="cs-CZ" sz="2177" dirty="0"/>
              <a:t>účinek – </a:t>
            </a:r>
            <a:r>
              <a:rPr lang="en-US" altLang="cs-CZ" sz="2177" dirty="0"/>
              <a:t>5-HT</a:t>
            </a:r>
            <a:r>
              <a:rPr lang="en-US" altLang="cs-CZ" sz="2177" baseline="-25000" dirty="0"/>
              <a:t>2</a:t>
            </a:r>
            <a:r>
              <a:rPr lang="en-US" altLang="cs-CZ" sz="2177" dirty="0"/>
              <a:t> </a:t>
            </a:r>
            <a:endParaRPr lang="cs-CZ" altLang="cs-CZ" sz="2177" dirty="0"/>
          </a:p>
          <a:p>
            <a:pPr marL="1970166" lvl="4" indent="-311079">
              <a:spcAft>
                <a:spcPts val="1089"/>
              </a:spcAft>
              <a:buFont typeface="Calibri" panose="020F0502020204030204" pitchFamily="34" charset="0"/>
              <a:buChar char="−"/>
            </a:pPr>
            <a:r>
              <a:rPr lang="cs-CZ" altLang="cs-CZ" dirty="0"/>
              <a:t>zvýšení hmotnosti</a:t>
            </a:r>
          </a:p>
          <a:p>
            <a:pPr marL="818022" lvl="1" indent="-409011">
              <a:spcAft>
                <a:spcPts val="1089"/>
              </a:spcAft>
              <a:buFont typeface="Arial" panose="020B0604020202020204" pitchFamily="34" charset="0"/>
              <a:buChar char="•"/>
            </a:pPr>
            <a:r>
              <a:rPr lang="cs-CZ" altLang="cs-CZ" sz="2177" b="1" dirty="0" err="1">
                <a:solidFill>
                  <a:srgbClr val="FF0000"/>
                </a:solidFill>
              </a:rPr>
              <a:t>proarytmogenní</a:t>
            </a:r>
            <a:r>
              <a:rPr lang="cs-CZ" altLang="cs-CZ" sz="3084" dirty="0"/>
              <a:t> </a:t>
            </a:r>
            <a:r>
              <a:rPr lang="cs-CZ" altLang="cs-CZ" sz="2177" dirty="0"/>
              <a:t>účinek</a:t>
            </a:r>
            <a:r>
              <a:rPr lang="cs-CZ" altLang="cs-CZ" sz="2177" b="1" dirty="0"/>
              <a:t> na myokard </a:t>
            </a:r>
            <a:r>
              <a:rPr lang="cs-CZ" altLang="cs-CZ" sz="2177" dirty="0"/>
              <a:t>(M, </a:t>
            </a:r>
            <a:r>
              <a:rPr lang="en-US" altLang="cs-CZ" sz="2177" dirty="0"/>
              <a:t>α</a:t>
            </a:r>
            <a:r>
              <a:rPr lang="cs-CZ" altLang="cs-CZ" sz="2177" baseline="-25000" dirty="0"/>
              <a:t>1</a:t>
            </a:r>
            <a:r>
              <a:rPr lang="cs-CZ" altLang="cs-CZ" sz="2177" dirty="0"/>
              <a:t>)</a:t>
            </a:r>
          </a:p>
          <a:p>
            <a:pPr marL="51846" indent="0">
              <a:spcAft>
                <a:spcPts val="0"/>
              </a:spcAft>
            </a:pP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9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2. </a:t>
            </a:r>
            <a:r>
              <a:rPr lang="cs-CZ" altLang="cs-CZ" b="1" dirty="0" smtClean="0"/>
              <a:t>SSRI</a:t>
            </a:r>
            <a:r>
              <a:rPr lang="cs-CZ" altLang="cs-CZ" dirty="0" smtClean="0"/>
              <a:t> </a:t>
            </a:r>
            <a:r>
              <a:rPr lang="cs-CZ" altLang="cs-CZ" dirty="0"/>
              <a:t>– </a:t>
            </a:r>
            <a:r>
              <a:rPr lang="cs-CZ" altLang="cs-CZ" sz="2800" dirty="0" err="1"/>
              <a:t>Selective</a:t>
            </a:r>
            <a:r>
              <a:rPr lang="cs-CZ" altLang="cs-CZ" sz="2800" dirty="0"/>
              <a:t> Serotonin </a:t>
            </a:r>
            <a:r>
              <a:rPr lang="cs-CZ" altLang="cs-CZ" sz="2800" dirty="0" err="1"/>
              <a:t>Reuptake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Inhibitors</a:t>
            </a:r>
            <a:r>
              <a:rPr lang="cs-CZ" altLang="cs-CZ" sz="2800" dirty="0"/>
              <a:t> </a:t>
            </a:r>
            <a:endParaRPr lang="sk-SK" altLang="cs-CZ" sz="2800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964957"/>
            <a:ext cx="10753200" cy="4139998"/>
          </a:xfrm>
        </p:spPr>
        <p:txBody>
          <a:bodyPr rtlCol="0">
            <a:noAutofit/>
          </a:bodyPr>
          <a:lstStyle/>
          <a:p>
            <a:pPr marL="40325" indent="0" defTabSz="914311" fontAlgn="auto">
              <a:lnSpc>
                <a:spcPct val="80000"/>
              </a:lnSpc>
              <a:spcAft>
                <a:spcPts val="544"/>
              </a:spcAft>
              <a:buNone/>
              <a:defRPr/>
            </a:pPr>
            <a:r>
              <a:rPr lang="cs-CZ" altLang="cs-CZ" b="1" dirty="0">
                <a:solidFill>
                  <a:srgbClr val="00B050"/>
                </a:solidFill>
              </a:rPr>
              <a:t>první volba </a:t>
            </a:r>
          </a:p>
          <a:p>
            <a:pPr marL="976442" lvl="1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814" dirty="0"/>
              <a:t>u </a:t>
            </a:r>
            <a:r>
              <a:rPr lang="cs-CZ" altLang="cs-CZ" sz="1814" b="1" dirty="0"/>
              <a:t>starších</a:t>
            </a:r>
            <a:r>
              <a:rPr lang="cs-CZ" altLang="cs-CZ" sz="1814" dirty="0"/>
              <a:t> pacientů s depresí</a:t>
            </a:r>
            <a:endParaRPr lang="sk-SK" altLang="cs-CZ" sz="1814" dirty="0"/>
          </a:p>
          <a:p>
            <a:pPr marL="976442" lvl="1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814" dirty="0"/>
              <a:t>u </a:t>
            </a:r>
            <a:r>
              <a:rPr lang="cs-CZ" altLang="cs-CZ" sz="1814" b="1" dirty="0"/>
              <a:t>kardiaků</a:t>
            </a:r>
            <a:r>
              <a:rPr lang="cs-CZ" altLang="cs-CZ" sz="1814" dirty="0"/>
              <a:t> s depresí</a:t>
            </a:r>
            <a:endParaRPr lang="sk-SK" altLang="cs-CZ" sz="1814" dirty="0"/>
          </a:p>
          <a:p>
            <a:pPr marL="976442" lvl="1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814" dirty="0"/>
              <a:t>s rizikem </a:t>
            </a:r>
            <a:r>
              <a:rPr lang="cs-CZ" altLang="cs-CZ" sz="1814" b="1" dirty="0" err="1"/>
              <a:t>suicidia</a:t>
            </a:r>
            <a:endParaRPr lang="en-GB" altLang="cs-CZ" sz="1814" b="1" dirty="0"/>
          </a:p>
          <a:p>
            <a:pPr marL="40325" indent="0" defTabSz="914311" fontAlgn="auto">
              <a:lnSpc>
                <a:spcPct val="80000"/>
              </a:lnSpc>
              <a:spcAft>
                <a:spcPts val="544"/>
              </a:spcAft>
              <a:defRPr/>
            </a:pPr>
            <a:endParaRPr lang="cs-CZ" altLang="cs-CZ" sz="2540" b="1" dirty="0"/>
          </a:p>
          <a:p>
            <a:pPr marL="40325" indent="0" defTabSz="914311" fontAlgn="auto">
              <a:lnSpc>
                <a:spcPct val="80000"/>
              </a:lnSpc>
              <a:spcAft>
                <a:spcPts val="544"/>
              </a:spcAft>
              <a:buNone/>
              <a:defRPr/>
            </a:pPr>
            <a:r>
              <a:rPr lang="cs-CZ" altLang="cs-CZ" sz="2540" b="1" dirty="0" smtClean="0"/>
              <a:t>Pozitiva</a:t>
            </a:r>
            <a:r>
              <a:rPr lang="cs-CZ" altLang="cs-CZ" sz="2540" b="1" dirty="0"/>
              <a:t>:</a:t>
            </a:r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814" dirty="0"/>
              <a:t>nízký výskyt NÚ = </a:t>
            </a:r>
            <a:r>
              <a:rPr lang="cs-CZ" altLang="cs-CZ" sz="1814" b="1" dirty="0">
                <a:solidFill>
                  <a:srgbClr val="00B050"/>
                </a:solidFill>
              </a:rPr>
              <a:t>dobrá </a:t>
            </a:r>
            <a:r>
              <a:rPr lang="cs-CZ" altLang="cs-CZ" sz="1814" b="1" dirty="0" err="1">
                <a:solidFill>
                  <a:srgbClr val="00B050"/>
                </a:solidFill>
              </a:rPr>
              <a:t>compliance</a:t>
            </a:r>
            <a:endParaRPr lang="cs-CZ" altLang="cs-CZ" sz="1814" b="1" dirty="0">
              <a:solidFill>
                <a:srgbClr val="00B050"/>
              </a:solidFill>
            </a:endParaRPr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814" dirty="0"/>
              <a:t>nízké riziko teratogenního působení</a:t>
            </a:r>
          </a:p>
          <a:p>
            <a:pPr marL="40325" indent="0" defTabSz="914311" fontAlgn="auto">
              <a:lnSpc>
                <a:spcPct val="80000"/>
              </a:lnSpc>
              <a:spcAft>
                <a:spcPts val="544"/>
              </a:spcAft>
              <a:buNone/>
              <a:defRPr/>
            </a:pPr>
            <a:r>
              <a:rPr lang="cs-CZ" altLang="cs-CZ" b="1" dirty="0"/>
              <a:t>Indikace:</a:t>
            </a:r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814" b="1" dirty="0"/>
              <a:t>deprese, </a:t>
            </a:r>
            <a:r>
              <a:rPr lang="cs-CZ" altLang="cs-CZ" sz="1814" b="1" dirty="0" err="1"/>
              <a:t>anxieta</a:t>
            </a:r>
            <a:r>
              <a:rPr lang="cs-CZ" altLang="cs-CZ" sz="1814" dirty="0"/>
              <a:t>, </a:t>
            </a:r>
            <a:r>
              <a:rPr lang="cs-CZ" altLang="cs-CZ" sz="1814" b="1" dirty="0"/>
              <a:t>OCD</a:t>
            </a:r>
            <a:r>
              <a:rPr lang="cs-CZ" altLang="cs-CZ" sz="1814" dirty="0"/>
              <a:t> (obsedantně kompulzivní porucha</a:t>
            </a:r>
            <a:r>
              <a:rPr lang="cs-CZ" altLang="cs-CZ" sz="1814" dirty="0" smtClean="0"/>
              <a:t>)</a:t>
            </a:r>
            <a:endParaRPr lang="cs-CZ" altLang="cs-CZ" sz="1814" b="1" dirty="0"/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814" dirty="0" smtClean="0"/>
              <a:t>adjuvantně </a:t>
            </a:r>
            <a:r>
              <a:rPr lang="cs-CZ" altLang="cs-CZ" sz="1814" dirty="0"/>
              <a:t>při léčbě chronické/psychosomatické </a:t>
            </a:r>
            <a:r>
              <a:rPr lang="cs-CZ" altLang="cs-CZ" sz="1814" b="1" dirty="0"/>
              <a:t>bolesti</a:t>
            </a:r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endParaRPr lang="cs-CZ" altLang="cs-CZ" sz="1814" dirty="0"/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633" dirty="0"/>
              <a:t>odvykání závislostí (jen omezeně, snižují impulzivitu)</a:t>
            </a:r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r>
              <a:rPr lang="cs-CZ" altLang="cs-CZ" sz="1633" dirty="0"/>
              <a:t>poruchy příjmu potravy (jen </a:t>
            </a:r>
            <a:r>
              <a:rPr lang="cs-CZ" altLang="cs-CZ" sz="1633" dirty="0" err="1"/>
              <a:t>bulumie</a:t>
            </a:r>
            <a:r>
              <a:rPr lang="cs-CZ" altLang="cs-CZ" sz="1633" dirty="0"/>
              <a:t>, jen fluoxetin)</a:t>
            </a:r>
          </a:p>
          <a:p>
            <a:pPr marL="976442" lvl="2" indent="-329802" defTabSz="914311" fontAlgn="auto">
              <a:lnSpc>
                <a:spcPct val="80000"/>
              </a:lnSpc>
              <a:spcAft>
                <a:spcPts val="544"/>
              </a:spcAft>
              <a:buFont typeface="Calibri" panose="020F0502020204030204" pitchFamily="34" charset="0"/>
              <a:buChar char="−"/>
              <a:defRPr/>
            </a:pPr>
            <a:endParaRPr lang="cs-CZ" altLang="cs-CZ" sz="1814" b="1" dirty="0"/>
          </a:p>
        </p:txBody>
      </p:sp>
      <p:sp>
        <p:nvSpPr>
          <p:cNvPr id="2" name="Obdélník 1"/>
          <p:cNvSpPr/>
          <p:nvPr/>
        </p:nvSpPr>
        <p:spPr>
          <a:xfrm>
            <a:off x="8652681" y="1699842"/>
            <a:ext cx="3539918" cy="212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311" fontAlgn="auto">
              <a:lnSpc>
                <a:spcPct val="80000"/>
              </a:lnSpc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fluoxetin</a:t>
            </a:r>
          </a:p>
          <a:p>
            <a:pPr marL="342900" indent="-342900" defTabSz="914311" fontAlgn="auto">
              <a:lnSpc>
                <a:spcPct val="80000"/>
              </a:lnSpc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 err="1" smtClean="0"/>
              <a:t>sertralin</a:t>
            </a:r>
            <a:endParaRPr lang="cs-CZ" altLang="cs-CZ" b="1" dirty="0"/>
          </a:p>
          <a:p>
            <a:pPr marL="342900" indent="-342900">
              <a:lnSpc>
                <a:spcPct val="60000"/>
              </a:lnSpc>
              <a:spcAft>
                <a:spcPts val="1089"/>
              </a:spcAft>
              <a:buFont typeface="Arial" panose="020B0604020202020204" pitchFamily="34" charset="0"/>
              <a:buChar char="•"/>
            </a:pPr>
            <a:r>
              <a:rPr lang="cs-CZ" altLang="cs-CZ" b="1" dirty="0" err="1"/>
              <a:t>citalopram</a:t>
            </a:r>
            <a:r>
              <a:rPr lang="cs-CZ" altLang="cs-CZ" b="1" dirty="0"/>
              <a:t> </a:t>
            </a:r>
            <a:endParaRPr lang="cs-CZ" altLang="cs-CZ" sz="2540" dirty="0"/>
          </a:p>
          <a:p>
            <a:pPr marL="342900" indent="-342900">
              <a:lnSpc>
                <a:spcPct val="60000"/>
              </a:lnSpc>
              <a:spcAft>
                <a:spcPts val="1089"/>
              </a:spcAft>
              <a:buFont typeface="Arial" panose="020B0604020202020204" pitchFamily="34" charset="0"/>
              <a:buChar char="•"/>
            </a:pPr>
            <a:r>
              <a:rPr lang="cs-CZ" altLang="cs-CZ" b="1" dirty="0" err="1" smtClean="0"/>
              <a:t>escitalopram</a:t>
            </a:r>
            <a:endParaRPr lang="cs-CZ" altLang="cs-CZ" b="1" dirty="0"/>
          </a:p>
          <a:p>
            <a:pPr marL="342900" indent="-342900">
              <a:lnSpc>
                <a:spcPct val="60000"/>
              </a:lnSpc>
              <a:spcAft>
                <a:spcPts val="1089"/>
              </a:spcAft>
              <a:buFont typeface="Arial" panose="020B0604020202020204" pitchFamily="34" charset="0"/>
              <a:buChar char="•"/>
            </a:pPr>
            <a:r>
              <a:rPr lang="cs-CZ" altLang="cs-CZ" b="1" dirty="0"/>
              <a:t>p</a:t>
            </a:r>
            <a:r>
              <a:rPr lang="cs-CZ" altLang="cs-CZ" b="1" dirty="0" smtClean="0"/>
              <a:t>aroxetin</a:t>
            </a:r>
            <a:endParaRPr lang="cs-CZ" altLang="cs-CZ" b="1" dirty="0"/>
          </a:p>
          <a:p>
            <a:pPr marL="342900" indent="-342900">
              <a:lnSpc>
                <a:spcPct val="60000"/>
              </a:lnSpc>
              <a:spcAft>
                <a:spcPts val="1089"/>
              </a:spcAft>
              <a:buFont typeface="Arial" panose="020B0604020202020204" pitchFamily="34" charset="0"/>
              <a:buChar char="•"/>
            </a:pPr>
            <a:r>
              <a:rPr lang="cs-CZ" altLang="cs-CZ" b="1" dirty="0" err="1"/>
              <a:t>fluvoxamin</a:t>
            </a:r>
            <a:endParaRPr lang="cs-CZ" alt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3. </a:t>
            </a:r>
            <a:r>
              <a:rPr lang="cs-CZ" altLang="cs-CZ" b="1" dirty="0" smtClean="0"/>
              <a:t>SARI </a:t>
            </a:r>
            <a:r>
              <a:rPr lang="cs-CZ" altLang="cs-CZ" b="1" dirty="0"/>
              <a:t>– </a:t>
            </a:r>
            <a:r>
              <a:rPr lang="cs-CZ" altLang="cs-CZ" sz="2800" dirty="0">
                <a:solidFill>
                  <a:schemeClr val="accent1"/>
                </a:solidFill>
              </a:rPr>
              <a:t>Serotonin </a:t>
            </a:r>
            <a:r>
              <a:rPr lang="cs-CZ" altLang="cs-CZ" sz="2800" dirty="0" err="1">
                <a:solidFill>
                  <a:schemeClr val="accent1"/>
                </a:solidFill>
              </a:rPr>
              <a:t>Antagonist</a:t>
            </a:r>
            <a:r>
              <a:rPr lang="cs-CZ" altLang="cs-CZ" sz="2800" dirty="0">
                <a:solidFill>
                  <a:schemeClr val="accent1"/>
                </a:solidFill>
              </a:rPr>
              <a:t> and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Reuptake</a:t>
            </a:r>
            <a:r>
              <a:rPr lang="cs-CZ" altLang="cs-CZ" sz="2800" dirty="0" smtClean="0">
                <a:solidFill>
                  <a:schemeClr val="accent1"/>
                </a:solidFill>
              </a:rPr>
              <a:t> </a:t>
            </a:r>
            <a:r>
              <a:rPr lang="cs-CZ" altLang="cs-CZ" sz="2800" dirty="0">
                <a:solidFill>
                  <a:schemeClr val="accent1"/>
                </a:solidFill>
              </a:rPr>
              <a:t>Inhibitor</a:t>
            </a:r>
            <a:endParaRPr lang="sk-SK" alt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341287" indent="-341287" defTabSz="914311" fontAlgn="auto">
              <a:lnSpc>
                <a:spcPct val="80000"/>
              </a:lnSpc>
              <a:spcAft>
                <a:spcPts val="544"/>
              </a:spcAft>
              <a:buClr>
                <a:schemeClr val="tx1"/>
              </a:buClr>
              <a:buSzPct val="120000"/>
              <a:defRPr/>
            </a:pPr>
            <a:r>
              <a:rPr lang="cs-CZ" altLang="cs-CZ" b="1" dirty="0" err="1" smtClean="0">
                <a:solidFill>
                  <a:srgbClr val="000000"/>
                </a:solidFill>
              </a:rPr>
              <a:t>trazodon</a:t>
            </a:r>
            <a:endParaRPr lang="cs-CZ" altLang="cs-CZ" dirty="0">
              <a:solidFill>
                <a:srgbClr val="000000"/>
              </a:solidFill>
            </a:endParaRPr>
          </a:p>
          <a:p>
            <a:pPr marL="1016871" indent="-674004" defTabSz="914311" fontAlgn="auto">
              <a:spcAft>
                <a:spcPts val="544"/>
              </a:spcAft>
              <a:buFont typeface="+mj-lt"/>
              <a:buAutoNum type="arabicPeriod"/>
              <a:tabLst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/>
              <a:t>SRI</a:t>
            </a:r>
            <a:r>
              <a:rPr lang="cs-CZ" altLang="cs-CZ" sz="2177" dirty="0"/>
              <a:t> – inhibitor </a:t>
            </a:r>
            <a:r>
              <a:rPr lang="cs-CZ" altLang="cs-CZ" sz="2177" dirty="0" err="1"/>
              <a:t>reuptaku</a:t>
            </a:r>
            <a:r>
              <a:rPr lang="cs-CZ" altLang="cs-CZ" sz="2177" dirty="0"/>
              <a:t> 5-HT </a:t>
            </a:r>
          </a:p>
          <a:p>
            <a:pPr marL="1016871" indent="-674004" defTabSz="914311" fontAlgn="auto">
              <a:spcAft>
                <a:spcPts val="544"/>
              </a:spcAft>
              <a:buFont typeface="+mj-lt"/>
              <a:buAutoNum type="arabicPeriod"/>
              <a:tabLst>
                <a:tab pos="239045" algn="l"/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/>
              <a:t>agonista</a:t>
            </a:r>
            <a:r>
              <a:rPr lang="cs-CZ" altLang="cs-CZ" sz="2177" dirty="0"/>
              <a:t> </a:t>
            </a:r>
            <a:r>
              <a:rPr lang="cs-CZ" altLang="cs-CZ" sz="2177" b="1" dirty="0"/>
              <a:t>5-HT</a:t>
            </a:r>
            <a:r>
              <a:rPr lang="cs-CZ" altLang="cs-CZ" sz="2177" b="1" baseline="-25000" dirty="0"/>
              <a:t>1A</a:t>
            </a:r>
            <a:endParaRPr lang="cs-CZ" altLang="cs-CZ" sz="2177" baseline="-25000" dirty="0"/>
          </a:p>
          <a:p>
            <a:pPr marL="1016871" indent="-674004" defTabSz="914311" fontAlgn="auto">
              <a:spcAft>
                <a:spcPts val="544"/>
              </a:spcAft>
              <a:buFont typeface="+mj-lt"/>
              <a:buAutoNum type="arabicPeriod"/>
              <a:tabLst>
                <a:tab pos="239045" algn="l"/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/>
              <a:t>blokáda </a:t>
            </a:r>
            <a:r>
              <a:rPr lang="cs-CZ" altLang="cs-CZ" sz="2177" dirty="0"/>
              <a:t>postsynaptických</a:t>
            </a:r>
            <a:r>
              <a:rPr lang="cs-CZ" altLang="cs-CZ" sz="2177" b="1" dirty="0"/>
              <a:t> 5-HT</a:t>
            </a:r>
            <a:r>
              <a:rPr lang="cs-CZ" altLang="cs-CZ" sz="2177" b="1" baseline="-25000" dirty="0"/>
              <a:t>2C</a:t>
            </a:r>
            <a:r>
              <a:rPr lang="cs-CZ" altLang="cs-CZ" sz="2177" dirty="0"/>
              <a:t> </a:t>
            </a:r>
          </a:p>
          <a:p>
            <a:pPr marL="1016871" indent="-674004" defTabSz="914311" fontAlgn="auto">
              <a:spcAft>
                <a:spcPts val="544"/>
              </a:spcAft>
              <a:buFont typeface="+mj-lt"/>
              <a:buAutoNum type="arabicPeriod"/>
              <a:tabLst>
                <a:tab pos="239045" algn="l"/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/>
              <a:t>blokáda </a:t>
            </a:r>
            <a:r>
              <a:rPr lang="cs-CZ" altLang="cs-CZ" sz="2177" dirty="0"/>
              <a:t>postsynaptických</a:t>
            </a:r>
            <a:r>
              <a:rPr lang="cs-CZ" altLang="cs-CZ" sz="2177" b="1" dirty="0"/>
              <a:t> 5-HT</a:t>
            </a:r>
            <a:r>
              <a:rPr lang="cs-CZ" altLang="cs-CZ" sz="2177" b="1" baseline="-25000" dirty="0"/>
              <a:t>2A</a:t>
            </a:r>
            <a:r>
              <a:rPr lang="cs-CZ" altLang="cs-CZ" sz="2177" dirty="0"/>
              <a:t> </a:t>
            </a:r>
          </a:p>
          <a:p>
            <a:pPr marL="1016871" indent="-674004" defTabSz="914311" fontAlgn="auto">
              <a:spcAft>
                <a:spcPts val="544"/>
              </a:spcAft>
              <a:buFont typeface="+mj-lt"/>
              <a:buAutoNum type="arabicPeriod"/>
              <a:tabLst>
                <a:tab pos="239045" algn="l"/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el-GR" altLang="cs-CZ" sz="2177" b="1" dirty="0"/>
              <a:t>α</a:t>
            </a:r>
            <a:r>
              <a:rPr lang="cs-CZ" altLang="cs-CZ" sz="2177" b="1" baseline="-25000" dirty="0"/>
              <a:t>1</a:t>
            </a:r>
            <a:r>
              <a:rPr lang="cs-CZ" altLang="cs-CZ" sz="2177" dirty="0"/>
              <a:t>-adrenolytický účinek </a:t>
            </a:r>
          </a:p>
          <a:p>
            <a:pPr marL="1016871" indent="-674004" defTabSz="914311" fontAlgn="auto">
              <a:spcAft>
                <a:spcPts val="544"/>
              </a:spcAft>
              <a:buFont typeface="+mj-lt"/>
              <a:buAutoNum type="arabicPeriod"/>
              <a:tabLst>
                <a:tab pos="239045" algn="l"/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/>
              <a:t>H</a:t>
            </a:r>
            <a:r>
              <a:rPr lang="cs-CZ" altLang="cs-CZ" sz="2177" b="1" baseline="-25000" dirty="0"/>
              <a:t>1</a:t>
            </a:r>
            <a:r>
              <a:rPr lang="cs-CZ" altLang="cs-CZ" sz="2177" dirty="0"/>
              <a:t> antagonista</a:t>
            </a:r>
          </a:p>
          <a:p>
            <a:pPr marL="342867" indent="0" defTabSz="914311" fontAlgn="auto">
              <a:spcAft>
                <a:spcPts val="544"/>
              </a:spcAft>
              <a:buNone/>
              <a:tabLst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endParaRPr lang="cs-CZ" altLang="cs-CZ" sz="2540" dirty="0"/>
          </a:p>
        </p:txBody>
      </p:sp>
      <p:sp>
        <p:nvSpPr>
          <p:cNvPr id="6" name="Pravá složená závorka 5"/>
          <p:cNvSpPr/>
          <p:nvPr/>
        </p:nvSpPr>
        <p:spPr bwMode="auto">
          <a:xfrm>
            <a:off x="7075865" y="3167702"/>
            <a:ext cx="587919" cy="971768"/>
          </a:xfrm>
          <a:prstGeom prst="rightBrac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sz="1633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33945" y="3167703"/>
            <a:ext cx="2415149" cy="15441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177" b="1" dirty="0">
                <a:latin typeface="Calibri" panose="020F0502020204030204" pitchFamily="34" charset="0"/>
                <a:cs typeface="Calibri" panose="020F0502020204030204" pitchFamily="34" charset="0"/>
              </a:rPr>
              <a:t>↓ dávky </a:t>
            </a:r>
          </a:p>
          <a:p>
            <a:pPr algn="ctr"/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(25 – 150 mg)</a:t>
            </a:r>
          </a:p>
          <a:p>
            <a:pPr algn="ctr"/>
            <a:r>
              <a:rPr lang="cs-CZ" sz="254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hypnosedativní</a:t>
            </a:r>
            <a:r>
              <a:rPr lang="cs-CZ" sz="254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cs-CZ" sz="254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anxiolytický</a:t>
            </a:r>
            <a:endParaRPr lang="cs-CZ" sz="2177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983500" y="2032434"/>
            <a:ext cx="2116028" cy="11532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177" b="1" dirty="0">
                <a:latin typeface="Calibri" panose="020F0502020204030204" pitchFamily="34" charset="0"/>
                <a:cs typeface="Calibri" panose="020F0502020204030204" pitchFamily="34" charset="0"/>
              </a:rPr>
              <a:t>↑ dávky </a:t>
            </a:r>
          </a:p>
          <a:p>
            <a:pPr algn="ctr"/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(150 – 600 mg)</a:t>
            </a:r>
          </a:p>
          <a:p>
            <a:pPr algn="ctr"/>
            <a:r>
              <a:rPr lang="cs-CZ" sz="254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antidepresivní</a:t>
            </a:r>
            <a:endParaRPr lang="cs-CZ" sz="2177" b="1" dirty="0">
              <a:solidFill>
                <a:srgbClr val="0070C0"/>
              </a:solidFill>
            </a:endParaRPr>
          </a:p>
        </p:txBody>
      </p:sp>
      <p:sp>
        <p:nvSpPr>
          <p:cNvPr id="9" name="Pravá složená závorka 8"/>
          <p:cNvSpPr/>
          <p:nvPr/>
        </p:nvSpPr>
        <p:spPr bwMode="auto">
          <a:xfrm>
            <a:off x="7075865" y="2057189"/>
            <a:ext cx="587919" cy="971768"/>
          </a:xfrm>
          <a:prstGeom prst="rightBrac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sz="1633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dirty="0" smtClean="0"/>
              <a:t>4. </a:t>
            </a:r>
            <a:r>
              <a:rPr lang="cs-CZ" altLang="cs-CZ" b="1" dirty="0"/>
              <a:t>SNRI – </a:t>
            </a:r>
            <a:r>
              <a:rPr lang="cs-CZ" altLang="cs-CZ" sz="2800" dirty="0"/>
              <a:t>Serotonin and Noradrenaline </a:t>
            </a:r>
            <a:r>
              <a:rPr lang="cs-CZ" altLang="cs-CZ" sz="2800" dirty="0" err="1"/>
              <a:t>Reuptake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Inhibitors</a:t>
            </a:r>
            <a:endParaRPr lang="cs-CZ" alt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altLang="cs-CZ" b="1" dirty="0" err="1">
                <a:latin typeface="Calibri" pitchFamily="34" charset="0"/>
              </a:rPr>
              <a:t>v</a:t>
            </a:r>
            <a:r>
              <a:rPr lang="cs-CZ" altLang="cs-CZ" b="1" dirty="0" err="1" smtClean="0">
                <a:latin typeface="Calibri" pitchFamily="34" charset="0"/>
              </a:rPr>
              <a:t>enlafaxin</a:t>
            </a:r>
            <a:r>
              <a:rPr lang="cs-CZ" altLang="cs-CZ" b="1" dirty="0">
                <a:latin typeface="Calibri" pitchFamily="34" charset="0"/>
              </a:rPr>
              <a:t>, </a:t>
            </a:r>
            <a:r>
              <a:rPr lang="cs-CZ" altLang="cs-CZ" b="1" dirty="0" err="1">
                <a:latin typeface="Calibri" pitchFamily="34" charset="0"/>
              </a:rPr>
              <a:t>duloxetin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>
              <a:defRPr/>
            </a:pPr>
            <a:endParaRPr lang="cs-CZ" altLang="cs-CZ" b="1" dirty="0">
              <a:latin typeface="Calibri" pitchFamily="34" charset="0"/>
            </a:endParaRPr>
          </a:p>
          <a:p>
            <a:pPr marL="777697" lvl="1" indent="-414772"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14" dirty="0">
                <a:latin typeface="Calibri" pitchFamily="34" charset="0"/>
              </a:rPr>
              <a:t>inhibice </a:t>
            </a:r>
            <a:r>
              <a:rPr lang="cs-CZ" altLang="cs-CZ" sz="1814" b="1" dirty="0">
                <a:latin typeface="Calibri" pitchFamily="34" charset="0"/>
              </a:rPr>
              <a:t>SERT,</a:t>
            </a:r>
            <a:r>
              <a:rPr lang="cs-CZ" altLang="cs-CZ" sz="1814" dirty="0">
                <a:latin typeface="Calibri" pitchFamily="34" charset="0"/>
              </a:rPr>
              <a:t> také </a:t>
            </a:r>
            <a:r>
              <a:rPr lang="cs-CZ" altLang="cs-CZ" sz="1814" b="1" dirty="0">
                <a:latin typeface="Calibri" pitchFamily="34" charset="0"/>
              </a:rPr>
              <a:t>NAT</a:t>
            </a:r>
            <a:r>
              <a:rPr lang="cs-CZ" altLang="cs-CZ" sz="1814" dirty="0">
                <a:latin typeface="Calibri" pitchFamily="34" charset="0"/>
              </a:rPr>
              <a:t> (</a:t>
            </a:r>
            <a:r>
              <a:rPr lang="cs-CZ" sz="1814" dirty="0"/>
              <a:t>&gt;150 mg/den</a:t>
            </a:r>
            <a:r>
              <a:rPr lang="cs-CZ" sz="1814" dirty="0" smtClean="0"/>
              <a:t>)</a:t>
            </a:r>
          </a:p>
          <a:p>
            <a:pPr marL="777697" lvl="1" indent="-414772"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14" dirty="0" smtClean="0">
                <a:latin typeface="Calibri" pitchFamily="34" charset="0"/>
              </a:rPr>
              <a:t> </a:t>
            </a:r>
            <a:r>
              <a:rPr lang="cs-CZ" altLang="cs-CZ" sz="1814" dirty="0">
                <a:latin typeface="Calibri" pitchFamily="34" charset="0"/>
              </a:rPr>
              <a:t>descendentní dráhy NA a 5-HT = ovlivnění </a:t>
            </a:r>
            <a:r>
              <a:rPr lang="cs-CZ" altLang="cs-CZ" sz="1814" b="1" dirty="0">
                <a:solidFill>
                  <a:srgbClr val="0070C0"/>
                </a:solidFill>
                <a:latin typeface="Calibri" pitchFamily="34" charset="0"/>
              </a:rPr>
              <a:t>BOLESTI</a:t>
            </a:r>
          </a:p>
          <a:p>
            <a:pPr marL="777697" lvl="1" indent="-414772"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14" dirty="0" smtClean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cs-CZ" altLang="cs-CZ" sz="1814" dirty="0" smtClean="0">
                <a:latin typeface="Calibri" pitchFamily="34" charset="0"/>
              </a:rPr>
              <a:t> </a:t>
            </a:r>
            <a:r>
              <a:rPr lang="cs-CZ" altLang="cs-CZ" sz="1814" b="1" dirty="0">
                <a:latin typeface="Calibri" pitchFamily="34" charset="0"/>
              </a:rPr>
              <a:t>DA </a:t>
            </a:r>
            <a:r>
              <a:rPr lang="cs-CZ" altLang="cs-CZ" sz="1814" dirty="0" smtClean="0">
                <a:latin typeface="Calibri" pitchFamily="34" charset="0"/>
              </a:rPr>
              <a:t>zejména </a:t>
            </a:r>
            <a:r>
              <a:rPr lang="cs-CZ" altLang="cs-CZ" sz="1814" dirty="0">
                <a:latin typeface="Calibri" pitchFamily="34" charset="0"/>
              </a:rPr>
              <a:t>v </a:t>
            </a:r>
            <a:r>
              <a:rPr lang="cs-CZ" altLang="cs-CZ" sz="1814" b="1" dirty="0" smtClean="0">
                <a:latin typeface="Calibri" pitchFamily="34" charset="0"/>
              </a:rPr>
              <a:t>PFC (</a:t>
            </a:r>
            <a:r>
              <a:rPr lang="cs-CZ" altLang="cs-CZ" sz="1814" dirty="0" smtClean="0">
                <a:latin typeface="Calibri" pitchFamily="34" charset="0"/>
              </a:rPr>
              <a:t>vyšší </a:t>
            </a:r>
            <a:r>
              <a:rPr lang="cs-CZ" altLang="cs-CZ" sz="1814" dirty="0">
                <a:latin typeface="Calibri" pitchFamily="34" charset="0"/>
              </a:rPr>
              <a:t>dávky </a:t>
            </a:r>
            <a:r>
              <a:rPr lang="cs-CZ" sz="1814" dirty="0" smtClean="0"/>
              <a:t>&gt;</a:t>
            </a:r>
            <a:r>
              <a:rPr lang="cs-CZ" sz="1814" dirty="0"/>
              <a:t>300 mg/den)</a:t>
            </a:r>
            <a:r>
              <a:rPr lang="cs-CZ" altLang="cs-CZ" sz="1814" dirty="0">
                <a:latin typeface="Calibri" pitchFamily="34" charset="0"/>
              </a:rPr>
              <a:t> </a:t>
            </a:r>
            <a:endParaRPr lang="cs-CZ" altLang="cs-CZ" sz="1814" b="1" dirty="0">
              <a:latin typeface="Calibri" pitchFamily="34" charset="0"/>
            </a:endParaRPr>
          </a:p>
          <a:p>
            <a:pPr marL="1140623" lvl="3">
              <a:spcAft>
                <a:spcPts val="544"/>
              </a:spcAft>
              <a:defRPr/>
            </a:pPr>
            <a:r>
              <a:rPr lang="cs-CZ" altLang="cs-CZ" sz="1452" dirty="0">
                <a:latin typeface="Calibri" pitchFamily="34" charset="0"/>
              </a:rPr>
              <a:t>	</a:t>
            </a:r>
            <a:r>
              <a:rPr lang="cs-CZ" altLang="cs-CZ" sz="1814" b="1" dirty="0" smtClean="0">
                <a:solidFill>
                  <a:srgbClr val="0070C0"/>
                </a:solidFill>
                <a:latin typeface="Calibri" pitchFamily="34" charset="0"/>
              </a:rPr>
              <a:t>kognitivní</a:t>
            </a:r>
            <a:r>
              <a:rPr lang="cs-CZ" altLang="cs-CZ" sz="1814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cs-CZ" altLang="cs-CZ" sz="1814" dirty="0">
                <a:latin typeface="Calibri" pitchFamily="34" charset="0"/>
              </a:rPr>
              <a:t>zlepšení </a:t>
            </a:r>
            <a:r>
              <a:rPr lang="cs-CZ" altLang="cs-CZ" sz="1814" dirty="0" smtClean="0">
                <a:latin typeface="Calibri" pitchFamily="34" charset="0"/>
              </a:rPr>
              <a:t>, </a:t>
            </a:r>
            <a:r>
              <a:rPr lang="cs-CZ" altLang="cs-CZ" sz="2000" dirty="0" smtClean="0">
                <a:latin typeface="Calibri" pitchFamily="34" charset="0"/>
              </a:rPr>
              <a:t>u </a:t>
            </a:r>
            <a:r>
              <a:rPr lang="cs-CZ" altLang="cs-CZ" sz="2000" dirty="0">
                <a:latin typeface="Calibri" pitchFamily="34" charset="0"/>
              </a:rPr>
              <a:t>dep. pacientů s </a:t>
            </a:r>
            <a:r>
              <a:rPr lang="cs-CZ" altLang="cs-CZ" sz="2000" b="1" dirty="0">
                <a:solidFill>
                  <a:srgbClr val="0070C0"/>
                </a:solidFill>
                <a:latin typeface="Calibri" pitchFamily="34" charset="0"/>
              </a:rPr>
              <a:t>psychomotorickým útlumem</a:t>
            </a:r>
            <a:r>
              <a:rPr lang="cs-CZ" altLang="cs-CZ" sz="2000" dirty="0">
                <a:solidFill>
                  <a:srgbClr val="0070C0"/>
                </a:solidFill>
                <a:latin typeface="Calibri" pitchFamily="34" charset="0"/>
              </a:rPr>
              <a:t> a </a:t>
            </a:r>
            <a:r>
              <a:rPr lang="cs-CZ" altLang="cs-CZ" sz="2000" b="1" dirty="0" err="1">
                <a:solidFill>
                  <a:srgbClr val="0070C0"/>
                </a:solidFill>
                <a:latin typeface="Calibri" pitchFamily="34" charset="0"/>
              </a:rPr>
              <a:t>hypobulií</a:t>
            </a:r>
            <a:endParaRPr lang="cs-CZ" altLang="cs-CZ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marL="1140623" lvl="3">
              <a:spcAft>
                <a:spcPts val="544"/>
              </a:spcAft>
              <a:defRPr/>
            </a:pPr>
            <a:endParaRPr lang="cs-CZ" altLang="cs-CZ" sz="1814" dirty="0">
              <a:latin typeface="Calibri" pitchFamily="34" charset="0"/>
            </a:endParaRPr>
          </a:p>
          <a:p>
            <a:pPr marL="1140622" lvl="3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0000"/>
              <a:defRPr/>
            </a:pPr>
            <a:endParaRPr lang="cs-CZ" altLang="cs-CZ" dirty="0">
              <a:latin typeface="Calibri" pitchFamily="34" charset="0"/>
            </a:endParaRPr>
          </a:p>
          <a:p>
            <a:pPr eaLnBrk="1">
              <a:defRPr/>
            </a:pPr>
            <a:endParaRPr lang="cs-CZ" altLang="cs-CZ" dirty="0">
              <a:latin typeface="Calibri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411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dirty="0" smtClean="0"/>
              <a:t>5. </a:t>
            </a:r>
            <a:r>
              <a:rPr lang="cs-CZ" altLang="cs-CZ" b="1" dirty="0" smtClean="0"/>
              <a:t>NASSA </a:t>
            </a:r>
            <a:r>
              <a:rPr lang="cs-CZ" altLang="cs-CZ" b="1" dirty="0"/>
              <a:t>– </a:t>
            </a:r>
            <a:r>
              <a:rPr lang="en-US" altLang="cs-CZ" sz="2800" dirty="0"/>
              <a:t>Nor</a:t>
            </a:r>
            <a:r>
              <a:rPr lang="cs-CZ" altLang="cs-CZ" sz="2800" dirty="0"/>
              <a:t>A</a:t>
            </a:r>
            <a:r>
              <a:rPr lang="en-US" altLang="cs-CZ" sz="2800" dirty="0" err="1"/>
              <a:t>drenergic</a:t>
            </a:r>
            <a:r>
              <a:rPr lang="en-US" altLang="cs-CZ" sz="2800" dirty="0"/>
              <a:t> and </a:t>
            </a:r>
            <a:r>
              <a:rPr lang="cs-CZ" altLang="cs-CZ" sz="2800" dirty="0"/>
              <a:t>S</a:t>
            </a:r>
            <a:r>
              <a:rPr lang="en-US" altLang="cs-CZ" sz="2800" dirty="0" err="1"/>
              <a:t>pecific</a:t>
            </a:r>
            <a:r>
              <a:rPr lang="en-US" altLang="cs-CZ" sz="2800" dirty="0"/>
              <a:t> </a:t>
            </a:r>
            <a:r>
              <a:rPr lang="cs-CZ" altLang="cs-CZ" sz="2800" dirty="0"/>
              <a:t>S</a:t>
            </a:r>
            <a:r>
              <a:rPr lang="en-US" altLang="cs-CZ" sz="2800" dirty="0" err="1"/>
              <a:t>erotonergic</a:t>
            </a:r>
            <a:r>
              <a:rPr lang="en-US" altLang="cs-CZ" sz="2800" dirty="0"/>
              <a:t> </a:t>
            </a:r>
            <a:r>
              <a:rPr lang="cs-CZ" altLang="cs-CZ" sz="2800" dirty="0" smtClean="0"/>
              <a:t>AD</a:t>
            </a:r>
            <a:endParaRPr lang="cs-CZ" alt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spcAft>
                <a:spcPts val="544"/>
              </a:spcAft>
              <a:buNone/>
              <a:defRPr/>
            </a:pPr>
            <a:r>
              <a:rPr lang="cs-CZ" altLang="cs-CZ" b="1" dirty="0" err="1" smtClean="0">
                <a:latin typeface="Calibri" pitchFamily="34" charset="0"/>
              </a:rPr>
              <a:t>mirtazapin</a:t>
            </a:r>
            <a:endParaRPr lang="cs-CZ" altLang="cs-CZ" dirty="0">
              <a:latin typeface="Calibri" pitchFamily="34" charset="0"/>
            </a:endParaRPr>
          </a:p>
          <a:p>
            <a:pPr lvl="1"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177" dirty="0">
                <a:solidFill>
                  <a:srgbClr val="0070C0"/>
                </a:solidFill>
              </a:rPr>
              <a:t>neinhibuje </a:t>
            </a:r>
            <a:r>
              <a:rPr lang="cs-CZ" altLang="cs-CZ" sz="2177" b="1" dirty="0" err="1">
                <a:solidFill>
                  <a:srgbClr val="0070C0"/>
                </a:solidFill>
              </a:rPr>
              <a:t>reuptake</a:t>
            </a:r>
            <a:r>
              <a:rPr lang="cs-CZ" altLang="cs-CZ" sz="2177" dirty="0">
                <a:solidFill>
                  <a:srgbClr val="0070C0"/>
                </a:solidFill>
              </a:rPr>
              <a:t> monoaminů</a:t>
            </a:r>
          </a:p>
          <a:p>
            <a:pPr lvl="1"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177" b="1" dirty="0"/>
              <a:t>antagonista</a:t>
            </a:r>
            <a:r>
              <a:rPr lang="cs-CZ" altLang="cs-CZ" sz="2177" dirty="0"/>
              <a:t> </a:t>
            </a:r>
            <a:r>
              <a:rPr lang="el-GR" altLang="cs-CZ" sz="2177" b="1" dirty="0"/>
              <a:t>α</a:t>
            </a:r>
            <a:r>
              <a:rPr lang="cs-CZ" altLang="cs-CZ" sz="2177" b="1" baseline="-25000" dirty="0"/>
              <a:t>2</a:t>
            </a:r>
            <a:r>
              <a:rPr lang="cs-CZ" altLang="cs-CZ" sz="2177" dirty="0"/>
              <a:t> receptorů </a:t>
            </a:r>
          </a:p>
          <a:p>
            <a:pPr marL="829544" lvl="2">
              <a:spcAft>
                <a:spcPts val="544"/>
              </a:spcAft>
              <a:defRPr/>
            </a:pPr>
            <a:r>
              <a:rPr lang="cs-CZ" altLang="cs-CZ" sz="1814" dirty="0"/>
              <a:t>	– </a:t>
            </a:r>
            <a:r>
              <a:rPr lang="cs-CZ" altLang="cs-CZ" sz="1814" dirty="0" err="1"/>
              <a:t>presynapticky</a:t>
            </a:r>
            <a:r>
              <a:rPr lang="cs-CZ" altLang="cs-CZ" sz="1814" dirty="0"/>
              <a:t> = </a:t>
            </a:r>
            <a:r>
              <a:rPr lang="cs-CZ" altLang="cs-CZ" sz="1814" b="1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cs-CZ" altLang="cs-CZ" sz="1814" b="1" dirty="0"/>
              <a:t>NA a 5-HT </a:t>
            </a:r>
            <a:r>
              <a:rPr lang="cs-CZ" altLang="cs-CZ" sz="1814" dirty="0" err="1"/>
              <a:t>neurotransmise</a:t>
            </a:r>
            <a:r>
              <a:rPr lang="cs-CZ" altLang="cs-CZ" sz="1814" dirty="0"/>
              <a:t> </a:t>
            </a:r>
          </a:p>
          <a:p>
            <a:pPr lvl="1"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177" b="1" dirty="0"/>
              <a:t>antagonista 5-HT</a:t>
            </a:r>
            <a:r>
              <a:rPr lang="cs-CZ" altLang="cs-CZ" sz="2177" b="1" baseline="-25000" dirty="0"/>
              <a:t>2A</a:t>
            </a:r>
            <a:r>
              <a:rPr lang="cs-CZ" altLang="cs-CZ" sz="2177" b="1" dirty="0"/>
              <a:t>, 5-HT</a:t>
            </a:r>
            <a:r>
              <a:rPr lang="cs-CZ" altLang="cs-CZ" sz="2177" b="1" baseline="-25000" dirty="0"/>
              <a:t>2C</a:t>
            </a:r>
            <a:r>
              <a:rPr lang="cs-CZ" altLang="cs-CZ" sz="2177" b="1" dirty="0"/>
              <a:t>, 5-HT</a:t>
            </a:r>
            <a:r>
              <a:rPr lang="cs-CZ" altLang="cs-CZ" sz="2177" b="1" baseline="-25000" dirty="0"/>
              <a:t>3</a:t>
            </a:r>
            <a:r>
              <a:rPr lang="cs-CZ" altLang="cs-CZ" sz="2177" dirty="0"/>
              <a:t>, </a:t>
            </a:r>
          </a:p>
          <a:p>
            <a:pPr lvl="1">
              <a:spcAft>
                <a:spcPts val="544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177" b="1" dirty="0"/>
              <a:t>antagonista H</a:t>
            </a:r>
            <a:r>
              <a:rPr lang="cs-CZ" altLang="cs-CZ" sz="2177" b="1" baseline="-25000" dirty="0"/>
              <a:t>1</a:t>
            </a:r>
            <a:r>
              <a:rPr lang="cs-CZ" altLang="cs-CZ" sz="2177" dirty="0"/>
              <a:t>, slabě i </a:t>
            </a:r>
            <a:r>
              <a:rPr lang="el-GR" altLang="cs-CZ" sz="2177" b="1" dirty="0"/>
              <a:t>α</a:t>
            </a:r>
            <a:r>
              <a:rPr lang="cs-CZ" altLang="cs-CZ" sz="2177" b="1" baseline="-25000" dirty="0">
                <a:cs typeface="Arial" charset="0"/>
              </a:rPr>
              <a:t>1</a:t>
            </a:r>
            <a:r>
              <a:rPr lang="cs-CZ" altLang="cs-CZ" sz="2177" b="1" dirty="0">
                <a:cs typeface="Arial" charset="0"/>
              </a:rPr>
              <a:t> </a:t>
            </a:r>
            <a:r>
              <a:rPr lang="cs-CZ" altLang="cs-CZ" sz="2177" dirty="0">
                <a:cs typeface="Arial" charset="0"/>
              </a:rPr>
              <a:t>- </a:t>
            </a:r>
            <a:r>
              <a:rPr lang="cs-CZ" altLang="cs-CZ" sz="2177" dirty="0" err="1">
                <a:cs typeface="Arial" charset="0"/>
              </a:rPr>
              <a:t>sedace</a:t>
            </a:r>
            <a:endParaRPr lang="el-GR" altLang="cs-CZ" sz="2177" dirty="0">
              <a:cs typeface="Arial" charset="0"/>
            </a:endParaRPr>
          </a:p>
          <a:p>
            <a:pPr marL="414772" lvl="1" indent="0">
              <a:spcAft>
                <a:spcPts val="544"/>
              </a:spcAft>
              <a:buNone/>
              <a:defRPr/>
            </a:pPr>
            <a:r>
              <a:rPr lang="cs-CZ" altLang="cs-CZ" sz="2177" dirty="0" smtClean="0"/>
              <a:t> </a:t>
            </a:r>
            <a:endParaRPr lang="cs-CZ" altLang="cs-CZ" sz="2177" dirty="0"/>
          </a:p>
          <a:p>
            <a:pPr lvl="1">
              <a:spcAft>
                <a:spcPts val="544"/>
              </a:spcAft>
              <a:buFont typeface="Times New Roman" panose="02020603050405020304" pitchFamily="18" charset="0"/>
              <a:buChar char="•"/>
              <a:defRPr/>
            </a:pPr>
            <a:r>
              <a:rPr lang="cs-CZ" altLang="cs-CZ" sz="2177" dirty="0"/>
              <a:t>potenciál ovlivňovat pozitivně </a:t>
            </a:r>
            <a:r>
              <a:rPr lang="cs-CZ" altLang="cs-CZ" sz="2177" b="1" dirty="0">
                <a:solidFill>
                  <a:srgbClr val="00B050"/>
                </a:solidFill>
              </a:rPr>
              <a:t>insomnii</a:t>
            </a:r>
          </a:p>
          <a:p>
            <a:pPr lvl="1" eaLnBrk="1">
              <a:buFont typeface="Times New Roman" panose="02020603050405020304" pitchFamily="18" charset="0"/>
              <a:buChar char="•"/>
              <a:defRPr/>
            </a:pPr>
            <a:r>
              <a:rPr lang="cs-CZ" altLang="cs-CZ" sz="2177" dirty="0"/>
              <a:t>nižší incidence </a:t>
            </a:r>
            <a:r>
              <a:rPr lang="cs-CZ" altLang="cs-CZ" sz="2177" b="1" dirty="0">
                <a:solidFill>
                  <a:srgbClr val="00B050"/>
                </a:solidFill>
              </a:rPr>
              <a:t>sexuálních NÚ </a:t>
            </a:r>
            <a:r>
              <a:rPr lang="cs-CZ" altLang="cs-CZ" sz="2177" dirty="0"/>
              <a:t>(podobně </a:t>
            </a:r>
            <a:r>
              <a:rPr lang="cs-CZ" altLang="cs-CZ" sz="2177" dirty="0" err="1"/>
              <a:t>bupropion</a:t>
            </a:r>
            <a:r>
              <a:rPr lang="cs-CZ" altLang="cs-CZ" sz="2177" dirty="0"/>
              <a:t>, </a:t>
            </a:r>
            <a:r>
              <a:rPr lang="cs-CZ" altLang="cs-CZ" sz="2177" dirty="0" err="1"/>
              <a:t>trazodon</a:t>
            </a:r>
            <a:r>
              <a:rPr lang="cs-CZ" altLang="cs-CZ" sz="2177" dirty="0"/>
              <a:t>)</a:t>
            </a:r>
          </a:p>
          <a:p>
            <a:pPr lvl="1" eaLnBrk="1">
              <a:buFont typeface="Times New Roman" panose="02020603050405020304" pitchFamily="18" charset="0"/>
              <a:buChar char="•"/>
              <a:defRPr/>
            </a:pPr>
            <a:r>
              <a:rPr lang="cs-CZ" altLang="cs-CZ" sz="2177" dirty="0"/>
              <a:t>riziko </a:t>
            </a:r>
            <a:r>
              <a:rPr lang="cs-CZ" altLang="cs-CZ" sz="2177" b="1" dirty="0">
                <a:solidFill>
                  <a:srgbClr val="FF0000"/>
                </a:solidFill>
              </a:rPr>
              <a:t>zvýšení chuti k jídlu</a:t>
            </a:r>
            <a:r>
              <a:rPr lang="cs-CZ" altLang="cs-CZ" sz="2177" dirty="0"/>
              <a:t> a zvýšení </a:t>
            </a:r>
            <a:r>
              <a:rPr lang="cs-CZ" altLang="cs-CZ" sz="2177" b="1" dirty="0">
                <a:solidFill>
                  <a:srgbClr val="FF0000"/>
                </a:solidFill>
              </a:rPr>
              <a:t>tělesné hmotnosti</a:t>
            </a:r>
          </a:p>
          <a:p>
            <a:pPr lvl="1" eaLnBrk="1">
              <a:buFont typeface="Times New Roman" panose="02020603050405020304" pitchFamily="18" charset="0"/>
              <a:buChar char="•"/>
              <a:defRPr/>
            </a:pPr>
            <a:endParaRPr lang="cs-CZ" altLang="cs-CZ" sz="2177" dirty="0"/>
          </a:p>
          <a:p>
            <a:pPr lvl="1" eaLnBrk="1">
              <a:buFont typeface="Times New Roman" panose="02020603050405020304" pitchFamily="18" charset="0"/>
              <a:buChar char="•"/>
              <a:defRPr/>
            </a:pPr>
            <a:endParaRPr lang="cs-CZ" altLang="cs-CZ" sz="2177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Pravá složená závorka 4"/>
          <p:cNvSpPr/>
          <p:nvPr/>
        </p:nvSpPr>
        <p:spPr bwMode="auto">
          <a:xfrm>
            <a:off x="8186379" y="2514459"/>
            <a:ext cx="587919" cy="971769"/>
          </a:xfrm>
          <a:prstGeom prst="rightBrac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sz="1633">
              <a:latin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13001" y="2383811"/>
            <a:ext cx="1959731" cy="12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7" algn="ctr" defTabSz="914311" fontAlgn="auto">
              <a:spcAft>
                <a:spcPts val="544"/>
              </a:spcAft>
              <a:tabLst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>
                <a:solidFill>
                  <a:srgbClr val="0070C0"/>
                </a:solidFill>
              </a:rPr>
              <a:t>nepřímý </a:t>
            </a:r>
          </a:p>
          <a:p>
            <a:pPr marL="342867" algn="ctr" defTabSz="914311" fontAlgn="auto">
              <a:spcAft>
                <a:spcPts val="544"/>
              </a:spcAft>
              <a:tabLst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>
                <a:solidFill>
                  <a:srgbClr val="0070C0"/>
                </a:solidFill>
              </a:rPr>
              <a:t>agonista </a:t>
            </a:r>
          </a:p>
          <a:p>
            <a:pPr marL="342867" algn="ctr" defTabSz="914311" fontAlgn="auto">
              <a:spcAft>
                <a:spcPts val="544"/>
              </a:spcAft>
              <a:tabLst>
                <a:tab pos="656654" algn="l"/>
                <a:tab pos="1313307" algn="l"/>
                <a:tab pos="1969962" algn="l"/>
                <a:tab pos="2626616" algn="l"/>
                <a:tab pos="3283269" algn="l"/>
                <a:tab pos="3939924" algn="l"/>
                <a:tab pos="4596578" algn="l"/>
                <a:tab pos="5253232" algn="l"/>
                <a:tab pos="5909885" algn="l"/>
                <a:tab pos="6566540" algn="l"/>
                <a:tab pos="7223194" algn="l"/>
                <a:tab pos="7879848" algn="l"/>
              </a:tabLst>
              <a:defRPr/>
            </a:pPr>
            <a:r>
              <a:rPr lang="cs-CZ" altLang="cs-CZ" sz="2177" b="1" dirty="0">
                <a:solidFill>
                  <a:srgbClr val="0070C0"/>
                </a:solidFill>
              </a:rPr>
              <a:t>5HT</a:t>
            </a:r>
            <a:r>
              <a:rPr lang="cs-CZ" altLang="cs-CZ" sz="2177" b="1" baseline="-25000" dirty="0">
                <a:solidFill>
                  <a:srgbClr val="0070C0"/>
                </a:solidFill>
              </a:rPr>
              <a:t>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682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dirty="0" smtClean="0"/>
              <a:t>6. </a:t>
            </a:r>
            <a:r>
              <a:rPr lang="cs-CZ" altLang="cs-CZ" b="1" dirty="0" smtClean="0"/>
              <a:t>MASSA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Melatonin </a:t>
            </a:r>
            <a:r>
              <a:rPr lang="cs-CZ" altLang="cs-CZ" sz="2400" dirty="0" err="1"/>
              <a:t>Agonist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Selective</a:t>
            </a:r>
            <a:r>
              <a:rPr lang="cs-CZ" altLang="cs-CZ" sz="2400" dirty="0"/>
              <a:t> Serotonin </a:t>
            </a:r>
            <a:r>
              <a:rPr lang="cs-CZ" altLang="cs-CZ" sz="2400" dirty="0" err="1"/>
              <a:t>Antagonist</a:t>
            </a:r>
            <a:endParaRPr lang="cs-CZ" altLang="cs-CZ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spcAft>
                <a:spcPts val="544"/>
              </a:spcAft>
              <a:buNone/>
            </a:pPr>
            <a:r>
              <a:rPr lang="cs-CZ" altLang="cs-CZ" b="1" dirty="0" err="1" smtClean="0"/>
              <a:t>agomelatin</a:t>
            </a:r>
            <a:endParaRPr lang="cs-CZ" altLang="cs-CZ" b="1" dirty="0"/>
          </a:p>
          <a:p>
            <a:pPr marL="777697" lvl="1" indent="-414772">
              <a:spcAft>
                <a:spcPts val="544"/>
              </a:spcAft>
              <a:buFont typeface="+mj-lt"/>
              <a:buAutoNum type="arabicPeriod"/>
            </a:pPr>
            <a:r>
              <a:rPr lang="cs-CZ" altLang="cs-CZ" sz="1814" b="1" dirty="0">
                <a:solidFill>
                  <a:srgbClr val="0070C0"/>
                </a:solidFill>
                <a:latin typeface="Calibri" panose="020F0502020204030204" pitchFamily="34" charset="0"/>
              </a:rPr>
              <a:t>agonista MT-1 a MT-2 </a:t>
            </a:r>
            <a:r>
              <a:rPr lang="cs-CZ" altLang="cs-CZ" sz="1814" dirty="0">
                <a:latin typeface="Calibri" panose="020F0502020204030204" pitchFamily="34" charset="0"/>
              </a:rPr>
              <a:t>receptorů</a:t>
            </a:r>
            <a:r>
              <a:rPr lang="cs-CZ" altLang="cs-CZ" sz="1814" b="1" dirty="0">
                <a:latin typeface="Calibri" panose="020F0502020204030204" pitchFamily="34" charset="0"/>
              </a:rPr>
              <a:t> </a:t>
            </a:r>
            <a:r>
              <a:rPr lang="cs-CZ" altLang="cs-CZ" sz="1814" dirty="0">
                <a:latin typeface="Calibri" panose="020F0502020204030204" pitchFamily="34" charset="0"/>
              </a:rPr>
              <a:t>(</a:t>
            </a:r>
            <a:r>
              <a:rPr lang="cs-CZ" altLang="cs-CZ" sz="1814" dirty="0" err="1">
                <a:latin typeface="Calibri" panose="020F0502020204030204" pitchFamily="34" charset="0"/>
              </a:rPr>
              <a:t>melatonergní</a:t>
            </a:r>
            <a:r>
              <a:rPr lang="cs-CZ" altLang="cs-CZ" sz="1814" dirty="0">
                <a:latin typeface="Calibri" panose="020F0502020204030204" pitchFamily="34" charset="0"/>
              </a:rPr>
              <a:t>)</a:t>
            </a:r>
          </a:p>
          <a:p>
            <a:pPr marL="777697" lvl="1" indent="-414772">
              <a:spcAft>
                <a:spcPts val="544"/>
              </a:spcAft>
              <a:buFont typeface="+mj-lt"/>
              <a:buAutoNum type="arabicPeriod"/>
            </a:pPr>
            <a:r>
              <a:rPr lang="cs-CZ" altLang="cs-CZ" sz="1814" b="1" dirty="0">
                <a:solidFill>
                  <a:srgbClr val="0070C0"/>
                </a:solidFill>
                <a:latin typeface="Calibri" panose="020F0502020204030204" pitchFamily="34" charset="0"/>
              </a:rPr>
              <a:t>antagonista</a:t>
            </a:r>
            <a:r>
              <a:rPr lang="cs-CZ" altLang="cs-CZ" sz="1814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14" b="1" dirty="0">
                <a:solidFill>
                  <a:srgbClr val="0070C0"/>
                </a:solidFill>
                <a:latin typeface="Calibri" panose="020F0502020204030204" pitchFamily="34" charset="0"/>
              </a:rPr>
              <a:t>5-HT</a:t>
            </a:r>
            <a:r>
              <a:rPr lang="cs-CZ" altLang="cs-CZ" sz="1814" b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2C</a:t>
            </a:r>
            <a:r>
              <a:rPr lang="cs-CZ" altLang="cs-CZ" sz="1814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14" dirty="0">
                <a:latin typeface="Calibri" panose="020F0502020204030204" pitchFamily="34" charset="0"/>
              </a:rPr>
              <a:t>receptorů</a:t>
            </a:r>
          </a:p>
          <a:p>
            <a:pPr marL="777697" lvl="1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endParaRPr lang="cs-CZ" altLang="cs-CZ" sz="1814" b="1" dirty="0">
              <a:latin typeface="Calibri" panose="020F0502020204030204" pitchFamily="34" charset="0"/>
            </a:endParaRPr>
          </a:p>
          <a:p>
            <a:pPr marL="777697" lvl="1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1814" b="1" dirty="0">
                <a:latin typeface="Calibri" panose="020F0502020204030204" pitchFamily="34" charset="0"/>
              </a:rPr>
              <a:t>podáván večer/na noc</a:t>
            </a:r>
            <a:r>
              <a:rPr lang="cs-CZ" altLang="cs-CZ" sz="1814" dirty="0">
                <a:latin typeface="Calibri" panose="020F0502020204030204" pitchFamily="34" charset="0"/>
              </a:rPr>
              <a:t>, krátký </a:t>
            </a:r>
            <a:r>
              <a:rPr lang="cs-CZ" altLang="cs-CZ" sz="1814" dirty="0" smtClean="0">
                <a:latin typeface="Calibri" panose="020F0502020204030204" pitchFamily="34" charset="0"/>
              </a:rPr>
              <a:t>poločas</a:t>
            </a:r>
            <a:endParaRPr lang="cs-CZ" altLang="cs-CZ" sz="1814" dirty="0">
              <a:latin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31" y="1665243"/>
            <a:ext cx="2337098" cy="27397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38394" y="2700082"/>
            <a:ext cx="896399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70" dirty="0">
                <a:latin typeface="+mn-lt"/>
              </a:rPr>
              <a:t>melatonin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538394" y="4233751"/>
            <a:ext cx="987771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70" dirty="0" err="1">
                <a:latin typeface="+mn-lt"/>
              </a:rPr>
              <a:t>agomelatin</a:t>
            </a:r>
            <a:endParaRPr lang="cs-CZ" sz="127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321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dirty="0" smtClean="0"/>
              <a:t>8. </a:t>
            </a:r>
            <a:r>
              <a:rPr lang="cs-CZ" altLang="cs-CZ" b="1" dirty="0" smtClean="0"/>
              <a:t>NDRI </a:t>
            </a:r>
            <a:r>
              <a:rPr lang="cs-CZ" altLang="cs-CZ" b="1" dirty="0"/>
              <a:t>– </a:t>
            </a:r>
            <a:r>
              <a:rPr lang="en-US" altLang="cs-CZ" sz="2800" dirty="0"/>
              <a:t>Norepinephrine</a:t>
            </a:r>
            <a:r>
              <a:rPr lang="cs-CZ" altLang="cs-CZ" sz="2800" dirty="0"/>
              <a:t> Dopamine</a:t>
            </a:r>
            <a:r>
              <a:rPr lang="en-US" altLang="cs-CZ" sz="2800" dirty="0"/>
              <a:t> </a:t>
            </a:r>
            <a:r>
              <a:rPr lang="cs-CZ" altLang="cs-CZ" sz="2800" dirty="0"/>
              <a:t>R</a:t>
            </a:r>
            <a:r>
              <a:rPr lang="en-US" altLang="cs-CZ" sz="2800" dirty="0" err="1"/>
              <a:t>euptake</a:t>
            </a:r>
            <a:r>
              <a:rPr lang="en-US" altLang="cs-CZ" sz="2800" dirty="0"/>
              <a:t> </a:t>
            </a:r>
            <a:r>
              <a:rPr lang="cs-CZ" altLang="cs-CZ" sz="2800" dirty="0"/>
              <a:t>I</a:t>
            </a:r>
            <a:r>
              <a:rPr lang="en-US" altLang="cs-CZ" sz="2800" dirty="0" err="1"/>
              <a:t>nhibitor</a:t>
            </a:r>
            <a:r>
              <a:rPr lang="en-US" altLang="cs-CZ" sz="2800" dirty="0"/>
              <a:t> </a:t>
            </a:r>
            <a:endParaRPr lang="cs-CZ" alt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eaLnBrk="1">
              <a:buNone/>
            </a:pPr>
            <a:r>
              <a:rPr lang="cs-CZ" altLang="cs-CZ" b="1" dirty="0" err="1" smtClean="0"/>
              <a:t>bupropion</a:t>
            </a:r>
            <a:endParaRPr lang="cs-CZ" altLang="cs-CZ" b="1" dirty="0"/>
          </a:p>
          <a:p>
            <a:pPr marL="777697" lvl="1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1814" dirty="0">
                <a:latin typeface="Calibri" panose="020F0502020204030204" pitchFamily="34" charset="0"/>
              </a:rPr>
              <a:t>inhibice </a:t>
            </a:r>
            <a:r>
              <a:rPr lang="cs-CZ" altLang="cs-CZ" sz="1814" b="1" dirty="0">
                <a:latin typeface="Calibri" panose="020F0502020204030204" pitchFamily="34" charset="0"/>
              </a:rPr>
              <a:t>NAT</a:t>
            </a:r>
            <a:r>
              <a:rPr lang="cs-CZ" altLang="cs-CZ" sz="1814" dirty="0">
                <a:latin typeface="Calibri" panose="020F0502020204030204" pitchFamily="34" charset="0"/>
              </a:rPr>
              <a:t>, </a:t>
            </a:r>
            <a:r>
              <a:rPr lang="cs-CZ" altLang="cs-CZ" sz="1814" b="1" dirty="0">
                <a:latin typeface="Calibri" panose="020F0502020204030204" pitchFamily="34" charset="0"/>
              </a:rPr>
              <a:t>DAT</a:t>
            </a:r>
          </a:p>
          <a:p>
            <a:pPr marL="362925" lvl="1" indent="0">
              <a:spcAft>
                <a:spcPts val="544"/>
              </a:spcAft>
              <a:buNone/>
            </a:pPr>
            <a:endParaRPr lang="cs-CZ" altLang="cs-CZ" sz="2177" b="1" dirty="0" smtClean="0">
              <a:latin typeface="Calibri" panose="020F0502020204030204" pitchFamily="34" charset="0"/>
            </a:endParaRPr>
          </a:p>
          <a:p>
            <a:pPr marL="362925" lvl="1" indent="0">
              <a:spcAft>
                <a:spcPts val="544"/>
              </a:spcAft>
              <a:buNone/>
            </a:pPr>
            <a:r>
              <a:rPr lang="cs-CZ" altLang="cs-CZ" sz="2177" b="1" dirty="0" smtClean="0">
                <a:latin typeface="Calibri" panose="020F0502020204030204" pitchFamily="34" charset="0"/>
              </a:rPr>
              <a:t>Pozitiva: </a:t>
            </a:r>
          </a:p>
          <a:p>
            <a:pPr lvl="3" indent="-311079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neovlivňuje </a:t>
            </a:r>
            <a:r>
              <a:rPr lang="cs-CZ" alt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sex. funkce</a:t>
            </a:r>
          </a:p>
          <a:p>
            <a:pPr lvl="3" indent="-311079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méně NÚ</a:t>
            </a:r>
            <a:r>
              <a:rPr lang="cs-CZ" altLang="cs-CZ" dirty="0">
                <a:latin typeface="Calibri" panose="020F0502020204030204" pitchFamily="34" charset="0"/>
              </a:rPr>
              <a:t> anticholinergních, KVS, anti H1 (vzestup hmotnosti)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spcAft>
                <a:spcPts val="544"/>
              </a:spcAft>
              <a:buNone/>
            </a:pPr>
            <a:r>
              <a:rPr lang="cs-CZ" altLang="cs-CZ" sz="2177" b="1" dirty="0" smtClean="0">
                <a:latin typeface="Calibri" panose="020F0502020204030204" pitchFamily="34" charset="0"/>
              </a:rPr>
              <a:t>     Indikace</a:t>
            </a:r>
            <a:r>
              <a:rPr lang="cs-CZ" altLang="cs-CZ" sz="2177" b="1" dirty="0" smtClean="0"/>
              <a:t>:</a:t>
            </a:r>
            <a:r>
              <a:rPr lang="cs-CZ" altLang="cs-CZ" sz="2177" dirty="0" smtClean="0"/>
              <a:t> </a:t>
            </a:r>
          </a:p>
          <a:p>
            <a:pPr marL="1555394" lvl="3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dirty="0" smtClean="0"/>
              <a:t>depresivní </a:t>
            </a:r>
            <a:r>
              <a:rPr lang="cs-CZ" altLang="cs-CZ" dirty="0"/>
              <a:t>episody + </a:t>
            </a:r>
            <a:r>
              <a:rPr lang="cs-CZ" alt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prevence relapsu 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1555394" lvl="3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2177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anticravingová</a:t>
            </a:r>
            <a:r>
              <a:rPr lang="cs-CZ" altLang="cs-CZ" sz="2177" b="1" dirty="0">
                <a:solidFill>
                  <a:srgbClr val="0070C0"/>
                </a:solidFill>
                <a:latin typeface="Calibri" panose="020F0502020204030204" pitchFamily="34" charset="0"/>
              </a:rPr>
              <a:t> látka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cs-CZ" alt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k odvykání kouření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088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 sz="3629" dirty="0"/>
              <a:t>11. Inhibitory monoaminooxidázy (IMAO)</a:t>
            </a:r>
            <a:endParaRPr lang="en-US" altLang="cs-CZ" sz="3629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7583" cy="4829591"/>
          </a:xfrm>
        </p:spPr>
        <p:txBody>
          <a:bodyPr rtlCol="0" anchor="t">
            <a:normAutofit/>
          </a:bodyPr>
          <a:lstStyle/>
          <a:p>
            <a:pPr marL="0" indent="0" defTabSz="914311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en-US" b="1" smtClean="0">
                <a:solidFill>
                  <a:srgbClr val="0070C0"/>
                </a:solidFill>
              </a:rPr>
              <a:t>selektivní </a:t>
            </a:r>
            <a:r>
              <a:rPr lang="cs-CZ" altLang="en-US" b="1" dirty="0"/>
              <a:t>inhibice</a:t>
            </a:r>
          </a:p>
          <a:p>
            <a:pPr marL="923775" lvl="1" indent="-466618" defTabSz="914311" fontAlgn="auto">
              <a:lnSpc>
                <a:spcPct val="12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altLang="en-US" b="1" dirty="0"/>
              <a:t>MAO</a:t>
            </a:r>
            <a:r>
              <a:rPr lang="cs-CZ" altLang="en-US" b="1" baseline="-25000" dirty="0"/>
              <a:t>A </a:t>
            </a:r>
            <a:r>
              <a:rPr lang="cs-CZ" altLang="en-US" sz="2359" b="1" dirty="0"/>
              <a:t>								</a:t>
            </a:r>
            <a:r>
              <a:rPr lang="cs-CZ" altLang="en-US" sz="2359" b="1" dirty="0" err="1"/>
              <a:t>mo</a:t>
            </a:r>
            <a:r>
              <a:rPr lang="en-US" altLang="en-US" sz="2359" b="1" dirty="0"/>
              <a:t>c</a:t>
            </a:r>
            <a:r>
              <a:rPr lang="cs-CZ" altLang="en-US" sz="2359" b="1" dirty="0" err="1"/>
              <a:t>lobemid</a:t>
            </a:r>
            <a:endParaRPr lang="sk-SK" altLang="en-US" sz="2359" b="1" dirty="0"/>
          </a:p>
          <a:p>
            <a:pPr marL="1600044" lvl="3" indent="-228578" defTabSz="914311" fontAlgn="auto">
              <a:lnSpc>
                <a:spcPct val="120000"/>
              </a:lnSpc>
              <a:spcAft>
                <a:spcPts val="0"/>
              </a:spcAft>
              <a:defRPr/>
            </a:pPr>
            <a:endParaRPr lang="cs-CZ" altLang="en-US" b="1" baseline="-25000" dirty="0"/>
          </a:p>
          <a:p>
            <a:pPr marL="923775" lvl="1" indent="-466618" defTabSz="914311" fontAlgn="auto">
              <a:lnSpc>
                <a:spcPct val="12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cs-CZ" altLang="en-US" b="1" dirty="0"/>
              <a:t>MAO</a:t>
            </a:r>
            <a:r>
              <a:rPr lang="cs-CZ" altLang="en-US" b="1" baseline="-25000" dirty="0"/>
              <a:t>B</a:t>
            </a:r>
          </a:p>
          <a:p>
            <a:pPr marL="1600044" lvl="3" indent="-228578" defTabSz="91431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sz="2359" b="1" dirty="0"/>
              <a:t>		</a:t>
            </a:r>
            <a:r>
              <a:rPr lang="en-US" altLang="en-US" sz="2359" b="1" dirty="0" err="1" smtClean="0"/>
              <a:t>selegilin</a:t>
            </a:r>
            <a:r>
              <a:rPr lang="en-US" altLang="en-US" sz="2359" b="1" dirty="0" smtClean="0"/>
              <a:t>  </a:t>
            </a:r>
            <a:endParaRPr lang="cs-CZ" altLang="en-US" sz="2359" b="1" dirty="0"/>
          </a:p>
          <a:p>
            <a:pPr marL="1600044" lvl="3" indent="-228578" defTabSz="91431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k-SK" altLang="en-US" b="1" dirty="0"/>
              <a:t>		</a:t>
            </a:r>
            <a:r>
              <a:rPr lang="sk-SK" altLang="en-US" sz="2540" b="1" dirty="0" err="1"/>
              <a:t>rasigilin</a:t>
            </a:r>
            <a:endParaRPr lang="sk-SK" altLang="en-US" b="1" dirty="0"/>
          </a:p>
          <a:p>
            <a:pPr marL="1600044" lvl="3" indent="-228578" defTabSz="91431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en-US" sz="2359" dirty="0"/>
              <a:t>		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2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dirty="0"/>
              <a:t> Augmentace antidepresivní léčby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spcAft>
                <a:spcPts val="1089"/>
              </a:spcAft>
              <a:buAutoNum type="arabicPeriod"/>
            </a:pPr>
            <a:r>
              <a:rPr lang="cs-CZ" altLang="cs-CZ" b="1" dirty="0" smtClean="0">
                <a:latin typeface="Calibri" panose="020F0502020204030204" pitchFamily="34" charset="0"/>
              </a:rPr>
              <a:t>Stabilizátory nálady</a:t>
            </a:r>
          </a:p>
          <a:p>
            <a:pPr marL="514350" indent="-514350">
              <a:spcAft>
                <a:spcPts val="1089"/>
              </a:spcAft>
              <a:buAutoNum type="arabicPeriod"/>
            </a:pPr>
            <a:r>
              <a:rPr lang="cs-CZ" altLang="cs-CZ" b="1" dirty="0" smtClean="0">
                <a:latin typeface="Calibri" panose="020F0502020204030204" pitchFamily="34" charset="0"/>
              </a:rPr>
              <a:t>Antipsychotika</a:t>
            </a:r>
          </a:p>
          <a:p>
            <a:pPr marL="514350" indent="-514350">
              <a:spcAft>
                <a:spcPts val="1089"/>
              </a:spcAft>
              <a:buAutoNum type="arabicPeriod"/>
            </a:pPr>
            <a:r>
              <a:rPr lang="cs-CZ" altLang="cs-CZ" b="1" dirty="0" smtClean="0">
                <a:latin typeface="Calibri" panose="020F0502020204030204" pitchFamily="34" charset="0"/>
              </a:rPr>
              <a:t>Anxiolytika</a:t>
            </a:r>
          </a:p>
          <a:p>
            <a:pPr marL="646641" indent="-646641">
              <a:spcAft>
                <a:spcPts val="1089"/>
              </a:spcAft>
              <a:buFont typeface="+mj-lt"/>
              <a:buAutoNum type="arabicPeriod" startAt="4"/>
            </a:pPr>
            <a:r>
              <a:rPr lang="cs-CZ" altLang="cs-CZ" b="1" dirty="0" smtClean="0">
                <a:latin typeface="Calibri" panose="020F0502020204030204" pitchFamily="34" charset="0"/>
              </a:rPr>
              <a:t>Hormonální augmentace</a:t>
            </a:r>
            <a:endParaRPr lang="cs-CZ" altLang="cs-CZ" b="1" dirty="0">
              <a:latin typeface="Calibri" panose="020F0502020204030204" pitchFamily="34" charset="0"/>
            </a:endParaRPr>
          </a:p>
          <a:p>
            <a:pPr marL="1140623" lvl="2" indent="-41477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i="1" dirty="0" err="1">
                <a:latin typeface="Calibri" panose="020F0502020204030204" pitchFamily="34" charset="0"/>
              </a:rPr>
              <a:t>Off</a:t>
            </a:r>
            <a:r>
              <a:rPr lang="cs-CZ" altLang="cs-CZ" i="1" dirty="0">
                <a:latin typeface="Calibri" panose="020F0502020204030204" pitchFamily="34" charset="0"/>
              </a:rPr>
              <a:t> label</a:t>
            </a:r>
            <a:r>
              <a:rPr lang="cs-CZ" altLang="cs-CZ" dirty="0">
                <a:latin typeface="Calibri" panose="020F0502020204030204" pitchFamily="34" charset="0"/>
              </a:rPr>
              <a:t>: </a:t>
            </a:r>
            <a:r>
              <a:rPr lang="cs-CZ" altLang="cs-CZ" b="1" dirty="0" err="1">
                <a:latin typeface="Calibri" panose="020F0502020204030204" pitchFamily="34" charset="0"/>
              </a:rPr>
              <a:t>levothyroxin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1140623" lvl="2" indent="-41477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953" b="1" dirty="0" smtClean="0">
              <a:latin typeface="Calibri" panose="020F0502020204030204" pitchFamily="34" charset="0"/>
            </a:endParaRPr>
          </a:p>
          <a:p>
            <a:pPr marL="0" indent="0">
              <a:spcAft>
                <a:spcPts val="1089"/>
              </a:spcAft>
              <a:buNone/>
            </a:pPr>
            <a:endParaRPr lang="cs-CZ" altLang="cs-CZ" sz="953" b="1" dirty="0">
              <a:latin typeface="Calibri" panose="020F0502020204030204" pitchFamily="34" charset="0"/>
            </a:endParaRPr>
          </a:p>
          <a:p>
            <a:pPr marL="646641" indent="-646641">
              <a:spcAft>
                <a:spcPts val="1089"/>
              </a:spcAft>
              <a:buFont typeface="+mj-lt"/>
              <a:buAutoNum type="arabicPeriod" startAt="4"/>
            </a:pPr>
            <a:r>
              <a:rPr lang="cs-CZ" altLang="cs-CZ" b="1" dirty="0" err="1" smtClean="0">
                <a:latin typeface="Calibri" panose="020F0502020204030204" pitchFamily="34" charset="0"/>
              </a:rPr>
              <a:t>Fytofarmaka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marL="646641" indent="-646641">
              <a:spcAft>
                <a:spcPts val="1089"/>
              </a:spcAft>
              <a:buFont typeface="+mj-lt"/>
              <a:buAutoNum type="arabicPeriod" startAt="4"/>
            </a:pPr>
            <a:r>
              <a:rPr lang="cs-CZ" altLang="cs-CZ" dirty="0" smtClean="0">
                <a:latin typeface="Calibri" panose="020F0502020204030204" pitchFamily="34" charset="0"/>
              </a:rPr>
              <a:t>NÚ</a:t>
            </a:r>
            <a:r>
              <a:rPr lang="cs-CZ" altLang="cs-CZ" dirty="0">
                <a:latin typeface="Calibri" panose="020F0502020204030204" pitchFamily="34" charset="0"/>
              </a:rPr>
              <a:t>: </a:t>
            </a:r>
            <a:r>
              <a:rPr lang="cs-CZ" altLang="cs-CZ" dirty="0" smtClean="0">
                <a:latin typeface="Calibri" panose="020F0502020204030204" pitchFamily="34" charset="0"/>
              </a:rPr>
              <a:t>interakce</a:t>
            </a:r>
            <a:endParaRPr lang="cs-CZ" alt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555394" lvl="3" indent="-311079">
              <a:spcAft>
                <a:spcPts val="544"/>
              </a:spcAft>
              <a:buFont typeface="Calibri" panose="020F0502020204030204" pitchFamily="34" charset="0"/>
              <a:buChar char="−"/>
            </a:pPr>
            <a:r>
              <a:rPr lang="cs-CZ" altLang="cs-CZ" b="1" dirty="0">
                <a:latin typeface="Calibri" panose="020F0502020204030204" pitchFamily="34" charset="0"/>
              </a:rPr>
              <a:t>T</a:t>
            </a:r>
            <a:r>
              <a:rPr lang="cs-CZ" altLang="cs-CZ" b="1" dirty="0" smtClean="0">
                <a:latin typeface="Calibri" panose="020F0502020204030204" pitchFamily="34" charset="0"/>
              </a:rPr>
              <a:t>řezalka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tečkovaná (standardizovaný extrakt)</a:t>
            </a:r>
          </a:p>
          <a:p>
            <a:pPr marL="1970166" lvl="4" indent="-311079">
              <a:spcAft>
                <a:spcPts val="544"/>
              </a:spcAft>
              <a:buFont typeface="Calibri" panose="020F0502020204030204" pitchFamily="34" charset="0"/>
              <a:buChar char="−"/>
            </a:pP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indukce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</a:rPr>
              <a:t>CYP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en-US" altLang="cs-CZ" dirty="0" smtClean="0">
                <a:latin typeface="Calibri" panose="020F0502020204030204" pitchFamily="34" charset="0"/>
              </a:rPr>
              <a:t>n</a:t>
            </a:r>
            <a:r>
              <a:rPr lang="cs-CZ" altLang="cs-CZ" dirty="0" err="1" smtClean="0">
                <a:latin typeface="Calibri" panose="020F0502020204030204" pitchFamily="34" charset="0"/>
              </a:rPr>
              <a:t>ejlepší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evidence účinku</a:t>
            </a:r>
          </a:p>
          <a:p>
            <a:pPr marL="1555394" lvl="3" indent="-311079">
              <a:spcAft>
                <a:spcPts val="544"/>
              </a:spcAft>
              <a:buFont typeface="Calibri" panose="020F0502020204030204" pitchFamily="34" charset="0"/>
              <a:buChar char="−"/>
            </a:pPr>
            <a:r>
              <a:rPr lang="cs-CZ" altLang="cs-CZ" b="1" dirty="0">
                <a:latin typeface="Calibri" panose="020F0502020204030204" pitchFamily="34" charset="0"/>
              </a:rPr>
              <a:t>Kozlík</a:t>
            </a:r>
            <a:r>
              <a:rPr lang="cs-CZ" altLang="cs-CZ" dirty="0">
                <a:latin typeface="Calibri" panose="020F0502020204030204" pitchFamily="34" charset="0"/>
              </a:rPr>
              <a:t> lékařský</a:t>
            </a:r>
          </a:p>
          <a:p>
            <a:pPr marL="1555394" lvl="3" indent="-311079">
              <a:spcAft>
                <a:spcPts val="544"/>
              </a:spcAft>
              <a:buFont typeface="Calibri" panose="020F0502020204030204" pitchFamily="34" charset="0"/>
              <a:buChar char="−"/>
            </a:pPr>
            <a:r>
              <a:rPr lang="cs-CZ" altLang="cs-CZ" b="1" dirty="0">
                <a:latin typeface="Calibri" panose="020F0502020204030204" pitchFamily="34" charset="0"/>
              </a:rPr>
              <a:t>L</a:t>
            </a:r>
            <a:r>
              <a:rPr lang="cs-CZ" altLang="cs-CZ" b="1" dirty="0" smtClean="0">
                <a:latin typeface="Calibri" panose="020F0502020204030204" pitchFamily="34" charset="0"/>
              </a:rPr>
              <a:t>evandule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b="1" dirty="0">
                <a:latin typeface="Calibri" panose="020F0502020204030204" pitchFamily="34" charset="0"/>
              </a:rPr>
              <a:t>šafrán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b="1" dirty="0">
                <a:latin typeface="Calibri" panose="020F0502020204030204" pitchFamily="34" charset="0"/>
              </a:rPr>
              <a:t>chmel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en-US" altLang="cs-CZ" dirty="0">
                <a:latin typeface="Calibri" panose="020F0502020204030204" pitchFamily="34" charset="0"/>
              </a:rPr>
              <a:t>s</a:t>
            </a:r>
            <a:r>
              <a:rPr lang="cs-CZ" altLang="cs-CZ" dirty="0">
                <a:latin typeface="Calibri" panose="020F0502020204030204" pitchFamily="34" charset="0"/>
              </a:rPr>
              <a:t>míšené anxiolytické/antidepresivní působení</a:t>
            </a:r>
            <a:r>
              <a:rPr lang="cs-CZ" altLang="cs-CZ" dirty="0" smtClean="0">
                <a:latin typeface="Calibri" panose="020F0502020204030204" pitchFamily="34" charset="0"/>
              </a:rPr>
              <a:t>)</a:t>
            </a:r>
          </a:p>
          <a:p>
            <a:pPr marL="1555394" lvl="3" indent="-311079">
              <a:spcAft>
                <a:spcPts val="544"/>
              </a:spcAft>
              <a:buFont typeface="Calibri" panose="020F0502020204030204" pitchFamily="34" charset="0"/>
              <a:buChar char="−"/>
            </a:pPr>
            <a:endParaRPr lang="cs-CZ" altLang="cs-CZ" sz="953" dirty="0">
              <a:latin typeface="Calibri" panose="020F0502020204030204" pitchFamily="34" charset="0"/>
            </a:endParaRPr>
          </a:p>
          <a:p>
            <a:pPr marL="646641" indent="-646641">
              <a:spcAft>
                <a:spcPts val="1089"/>
              </a:spcAft>
              <a:buFont typeface="+mj-lt"/>
              <a:buAutoNum type="arabicPeriod" startAt="4"/>
            </a:pPr>
            <a:r>
              <a:rPr lang="cs-CZ" altLang="cs-CZ" b="1" dirty="0" smtClean="0">
                <a:latin typeface="Calibri" panose="020F0502020204030204" pitchFamily="34" charset="0"/>
              </a:rPr>
              <a:t>Nefarmakologické </a:t>
            </a:r>
            <a:r>
              <a:rPr lang="cs-CZ" altLang="cs-CZ" b="1" dirty="0">
                <a:latin typeface="Calibri" panose="020F0502020204030204" pitchFamily="34" charset="0"/>
              </a:rPr>
              <a:t>postupy</a:t>
            </a:r>
          </a:p>
          <a:p>
            <a:pPr marL="1555394" lvl="3" indent="-311079">
              <a:spcAft>
                <a:spcPts val="544"/>
              </a:spcAft>
              <a:buFont typeface="Calibri" panose="020F0502020204030204" pitchFamily="34" charset="0"/>
              <a:buChar char="−"/>
            </a:pPr>
            <a:endParaRPr lang="cs-CZ" altLang="cs-CZ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475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DOPAMINERGNÍ DRÁHY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959" y="1887140"/>
            <a:ext cx="5289548" cy="446528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67862" y="-28889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52585" y="2040564"/>
            <a:ext cx="1983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Mezolimbická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38675" y="3716946"/>
            <a:ext cx="2211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Mezokortikální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465196" y="5138495"/>
            <a:ext cx="2961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Tuberoinfundibulární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953969" y="2552777"/>
            <a:ext cx="206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Nigrostriatální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 bwMode="auto">
          <a:xfrm flipH="1" flipV="1">
            <a:off x="5181600" y="4477407"/>
            <a:ext cx="3221899" cy="924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/>
          <p:cNvCxnSpPr/>
          <p:nvPr/>
        </p:nvCxnSpPr>
        <p:spPr bwMode="auto">
          <a:xfrm>
            <a:off x="2280745" y="4119783"/>
            <a:ext cx="15870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bdélník 13"/>
          <p:cNvSpPr/>
          <p:nvPr/>
        </p:nvSpPr>
        <p:spPr>
          <a:xfrm>
            <a:off x="854671" y="4191451"/>
            <a:ext cx="2074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 smtClean="0"/>
              <a:t>Hypoaktivita</a:t>
            </a:r>
            <a:r>
              <a:rPr lang="cs-CZ" sz="1600" dirty="0" smtClean="0"/>
              <a:t>: </a:t>
            </a:r>
            <a:r>
              <a:rPr lang="cs-CZ" sz="1600" dirty="0" err="1" smtClean="0"/>
              <a:t>negativní,kognice</a:t>
            </a:r>
            <a:endParaRPr lang="cs-CZ" sz="1600" dirty="0"/>
          </a:p>
        </p:txBody>
      </p:sp>
      <p:sp>
        <p:nvSpPr>
          <p:cNvPr id="15" name="Obdélník 14"/>
          <p:cNvSpPr/>
          <p:nvPr/>
        </p:nvSpPr>
        <p:spPr>
          <a:xfrm>
            <a:off x="8563686" y="5647334"/>
            <a:ext cx="2600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Blokáda: </a:t>
            </a:r>
            <a:r>
              <a:rPr lang="cs-CZ" sz="1600" dirty="0" err="1" smtClean="0"/>
              <a:t>hyperprolaktemie</a:t>
            </a:r>
            <a:endParaRPr lang="cs-CZ" sz="1600" dirty="0"/>
          </a:p>
        </p:txBody>
      </p:sp>
      <p:sp>
        <p:nvSpPr>
          <p:cNvPr id="16" name="Obdélník 15"/>
          <p:cNvSpPr/>
          <p:nvPr/>
        </p:nvSpPr>
        <p:spPr>
          <a:xfrm>
            <a:off x="948179" y="2502229"/>
            <a:ext cx="2009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Hyperaktivita:</a:t>
            </a:r>
          </a:p>
          <a:p>
            <a:r>
              <a:rPr lang="cs-CZ" sz="1600" dirty="0" smtClean="0"/>
              <a:t>pozitivní příznaky</a:t>
            </a:r>
            <a:endParaRPr lang="cs-CZ" sz="1600" dirty="0"/>
          </a:p>
        </p:txBody>
      </p:sp>
      <p:sp>
        <p:nvSpPr>
          <p:cNvPr id="17" name="Obdélník 16"/>
          <p:cNvSpPr/>
          <p:nvPr/>
        </p:nvSpPr>
        <p:spPr>
          <a:xfrm>
            <a:off x="9233675" y="2991863"/>
            <a:ext cx="1375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Blokáda: EPS</a:t>
            </a:r>
            <a:endParaRPr lang="cs-CZ" sz="1600" dirty="0"/>
          </a:p>
        </p:txBody>
      </p:sp>
      <p:cxnSp>
        <p:nvCxnSpPr>
          <p:cNvPr id="19" name="Přímá spojnice se šipkou 18"/>
          <p:cNvCxnSpPr/>
          <p:nvPr/>
        </p:nvCxnSpPr>
        <p:spPr bwMode="auto">
          <a:xfrm flipH="1">
            <a:off x="2764221" y="2375338"/>
            <a:ext cx="720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/>
          <p:cNvCxnSpPr>
            <a:stCxn id="9" idx="1"/>
          </p:cNvCxnSpPr>
          <p:nvPr/>
        </p:nvCxnSpPr>
        <p:spPr bwMode="auto">
          <a:xfrm flipH="1">
            <a:off x="5360276" y="2783610"/>
            <a:ext cx="3593693" cy="10287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/>
          <p:cNvCxnSpPr/>
          <p:nvPr/>
        </p:nvCxnSpPr>
        <p:spPr bwMode="auto">
          <a:xfrm>
            <a:off x="2596055" y="2552777"/>
            <a:ext cx="2112579" cy="1209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899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cs-CZ" dirty="0"/>
              <a:t>P</a:t>
            </a:r>
            <a:r>
              <a:rPr lang="cs-CZ" altLang="cs-CZ" dirty="0" err="1"/>
              <a:t>říčiny</a:t>
            </a:r>
            <a:r>
              <a:rPr lang="cs-CZ" altLang="cs-CZ" dirty="0"/>
              <a:t> s</a:t>
            </a:r>
            <a:r>
              <a:rPr lang="en-US" altLang="cs-CZ" dirty="0" err="1"/>
              <a:t>elh</a:t>
            </a:r>
            <a:r>
              <a:rPr lang="sk-SK" altLang="cs-CZ" dirty="0" err="1"/>
              <a:t>ání</a:t>
            </a:r>
            <a:r>
              <a:rPr lang="sk-SK" altLang="cs-CZ" dirty="0"/>
              <a:t> </a:t>
            </a:r>
            <a:r>
              <a:rPr lang="sk-SK" altLang="cs-CZ" dirty="0" err="1"/>
              <a:t>léčby</a:t>
            </a:r>
            <a:endParaRPr lang="en-US" altLang="cs-CZ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altLang="cs-CZ" sz="2177" dirty="0"/>
              <a:t>25% </a:t>
            </a:r>
            <a:r>
              <a:rPr lang="cs-CZ" altLang="cs-CZ" sz="2177" dirty="0"/>
              <a:t>riziko selhání farmakoterapie</a:t>
            </a:r>
            <a:endParaRPr lang="en-US" altLang="cs-CZ" sz="2177" dirty="0"/>
          </a:p>
          <a:p>
            <a:pPr marL="414772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2177" dirty="0"/>
              <a:t>n</a:t>
            </a:r>
            <a:r>
              <a:rPr lang="en-GB" altLang="cs-CZ" sz="2177" dirty="0"/>
              <a:t>on compliance</a:t>
            </a:r>
          </a:p>
          <a:p>
            <a:pPr marL="414772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2177" dirty="0"/>
              <a:t>špatně zvolené dávkování</a:t>
            </a:r>
            <a:endParaRPr lang="en-GB" altLang="cs-CZ" sz="2177" dirty="0"/>
          </a:p>
          <a:p>
            <a:pPr marL="414772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2177" dirty="0"/>
              <a:t>další léčiva</a:t>
            </a:r>
          </a:p>
          <a:p>
            <a:pPr marL="414772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2177" dirty="0"/>
              <a:t>abusus (alkohol, kofein)</a:t>
            </a:r>
            <a:endParaRPr lang="en-GB" altLang="cs-CZ" sz="2177" dirty="0"/>
          </a:p>
          <a:p>
            <a:pPr marL="414772" indent="-41477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cs-CZ" altLang="cs-CZ" sz="2177" dirty="0"/>
              <a:t>faktory prostředí</a:t>
            </a:r>
          </a:p>
          <a:p>
            <a:pPr eaLnBrk="1" hangingPunct="1">
              <a:buFontTx/>
              <a:buNone/>
            </a:pPr>
            <a:endParaRPr lang="cs-CZ" altLang="cs-CZ" sz="2359" b="1" dirty="0"/>
          </a:p>
          <a:p>
            <a:endParaRPr lang="en-GB" altLang="cs-CZ" sz="2359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2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3600" dirty="0" smtClean="0"/>
              <a:t>Klasifikace psychotropních látek dle </a:t>
            </a:r>
            <a:r>
              <a:rPr lang="cs-CZ" sz="3600" dirty="0" err="1" smtClean="0"/>
              <a:t>Lehmanna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 smtClean="0"/>
              <a:t> </a:t>
            </a:r>
            <a:r>
              <a:rPr lang="cs-CZ" sz="2000" b="1" dirty="0" smtClean="0"/>
              <a:t>afektivita</a:t>
            </a:r>
            <a:r>
              <a:rPr lang="cs-CZ" sz="2000" dirty="0"/>
              <a:t>	</a:t>
            </a:r>
            <a:r>
              <a:rPr lang="cs-CZ" sz="2000" dirty="0" smtClean="0"/>
              <a:t>             </a:t>
            </a:r>
            <a:r>
              <a:rPr lang="cs-CZ" sz="2000" b="1" dirty="0" smtClean="0"/>
              <a:t>↑ </a:t>
            </a:r>
            <a:r>
              <a:rPr lang="cs-CZ" sz="2000" b="1" dirty="0" err="1"/>
              <a:t>antidepresiva,anxiolytika</a:t>
            </a:r>
            <a:r>
              <a:rPr lang="cs-CZ" sz="2000" dirty="0"/>
              <a:t>	</a:t>
            </a:r>
          </a:p>
          <a:p>
            <a:pPr marL="72000" indent="0">
              <a:buNone/>
            </a:pPr>
            <a:r>
              <a:rPr lang="cs-CZ" sz="2000" b="1" dirty="0" smtClean="0"/>
              <a:t>                                      ↓ </a:t>
            </a:r>
            <a:r>
              <a:rPr lang="cs-CZ" sz="2000" b="1" dirty="0" err="1"/>
              <a:t>dysforika</a:t>
            </a:r>
            <a:r>
              <a:rPr lang="cs-CZ" sz="2000" b="1" dirty="0"/>
              <a:t>/</a:t>
            </a:r>
            <a:r>
              <a:rPr lang="cs-CZ" sz="2000" b="1" dirty="0" err="1"/>
              <a:t>antimanika</a:t>
            </a:r>
            <a:r>
              <a:rPr lang="cs-CZ" sz="2000" dirty="0"/>
              <a:t>	</a:t>
            </a:r>
          </a:p>
          <a:p>
            <a:pPr marL="72000" indent="0">
              <a:buNone/>
            </a:pPr>
            <a:r>
              <a:rPr lang="cs-CZ" sz="2000" b="1" dirty="0" smtClean="0"/>
              <a:t> vigilita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 smtClean="0"/>
              <a:t>↑ </a:t>
            </a:r>
            <a:r>
              <a:rPr lang="cs-CZ" sz="2000" b="1" dirty="0" err="1"/>
              <a:t>psychostimulancia</a:t>
            </a:r>
            <a:r>
              <a:rPr lang="cs-CZ" sz="2000" b="1" dirty="0"/>
              <a:t>/</a:t>
            </a:r>
            <a:r>
              <a:rPr lang="cs-CZ" sz="2000" b="1" dirty="0" err="1"/>
              <a:t>nootropika</a:t>
            </a:r>
            <a:r>
              <a:rPr lang="cs-CZ" sz="2000" dirty="0"/>
              <a:t>	</a:t>
            </a:r>
          </a:p>
          <a:p>
            <a:pPr marL="72000" indent="0">
              <a:buNone/>
            </a:pPr>
            <a:r>
              <a:rPr lang="cs-CZ" sz="2000" b="1" dirty="0" smtClean="0"/>
              <a:t>			↓ </a:t>
            </a:r>
            <a:r>
              <a:rPr lang="cs-CZ" sz="2000" b="1" dirty="0"/>
              <a:t>hypnotika/sedativa</a:t>
            </a:r>
            <a:r>
              <a:rPr lang="cs-CZ" sz="2000" dirty="0"/>
              <a:t>	</a:t>
            </a:r>
          </a:p>
          <a:p>
            <a:pPr marL="72000" indent="0">
              <a:buNone/>
            </a:pPr>
            <a:r>
              <a:rPr lang="cs-CZ" sz="2000" b="1" dirty="0"/>
              <a:t>psychické integrace</a:t>
            </a:r>
            <a:r>
              <a:rPr lang="cs-CZ" sz="2000" dirty="0"/>
              <a:t>	</a:t>
            </a:r>
            <a:r>
              <a:rPr lang="cs-CZ" sz="2000" b="1" dirty="0"/>
              <a:t>↑ neuroleptika</a:t>
            </a:r>
            <a:r>
              <a:rPr lang="cs-CZ" sz="2000" dirty="0"/>
              <a:t>	</a:t>
            </a:r>
            <a:endParaRPr lang="cs-CZ" sz="2000" dirty="0" smtClean="0"/>
          </a:p>
          <a:p>
            <a:pPr marL="72000" indent="0"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↓ </a:t>
            </a:r>
            <a:r>
              <a:rPr lang="cs-CZ" sz="2000" b="1" dirty="0"/>
              <a:t>halucinogeny/</a:t>
            </a:r>
            <a:r>
              <a:rPr lang="cs-CZ" sz="2000" b="1" dirty="0" err="1"/>
              <a:t>psychodysleptika</a:t>
            </a:r>
            <a:r>
              <a:rPr lang="cs-CZ" sz="2000" b="1" dirty="0"/>
              <a:t>/</a:t>
            </a:r>
            <a:r>
              <a:rPr lang="cs-CZ" sz="2000" b="1" dirty="0" err="1"/>
              <a:t>delirogeny</a:t>
            </a:r>
            <a:r>
              <a:rPr lang="cs-CZ" dirty="0"/>
              <a:t>	</a:t>
            </a:r>
          </a:p>
          <a:p>
            <a:pPr marL="72000" indent="0">
              <a:buNone/>
            </a:pPr>
            <a:r>
              <a:rPr lang="cs-CZ" sz="2000" b="1" dirty="0"/>
              <a:t>paměť a </a:t>
            </a:r>
            <a:r>
              <a:rPr lang="cs-CZ" sz="2000" b="1" dirty="0" smtClean="0"/>
              <a:t>kognice         ↑ </a:t>
            </a:r>
            <a:r>
              <a:rPr lang="cs-CZ" sz="2000" b="1" dirty="0" err="1"/>
              <a:t>kognitiva</a:t>
            </a:r>
            <a:r>
              <a:rPr lang="cs-CZ" sz="2000" b="1" dirty="0"/>
              <a:t>/</a:t>
            </a:r>
            <a:r>
              <a:rPr lang="cs-CZ" sz="2000" dirty="0" err="1"/>
              <a:t>nootropika</a:t>
            </a:r>
            <a:r>
              <a:rPr lang="cs-CZ" sz="2000" dirty="0"/>
              <a:t>	</a:t>
            </a:r>
          </a:p>
          <a:p>
            <a:pPr marL="72000" indent="0">
              <a:buNone/>
            </a:pPr>
            <a:r>
              <a:rPr lang="cs-CZ" sz="2000" b="1" dirty="0" smtClean="0"/>
              <a:t>			↓</a:t>
            </a:r>
            <a:r>
              <a:rPr lang="cs-CZ" sz="2000" b="1" dirty="0" err="1" smtClean="0"/>
              <a:t>anticholinergika</a:t>
            </a:r>
            <a:r>
              <a:rPr lang="cs-CZ" sz="2000" b="1" dirty="0" smtClean="0"/>
              <a:t>, </a:t>
            </a:r>
            <a:r>
              <a:rPr lang="cs-CZ" sz="2000" b="1" dirty="0"/>
              <a:t>neurotoxiny, </a:t>
            </a:r>
            <a:r>
              <a:rPr lang="cs-CZ" sz="2000" b="1" dirty="0" err="1"/>
              <a:t>amnestika</a:t>
            </a:r>
            <a:r>
              <a:rPr lang="cs-CZ" sz="2000" dirty="0"/>
              <a:t>	</a:t>
            </a:r>
          </a:p>
          <a:p>
            <a:pPr marL="72000" indent="0">
              <a:buNone/>
            </a:pPr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3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3200" dirty="0"/>
              <a:t>Klasifikace psychotropních látek </a:t>
            </a:r>
            <a:r>
              <a:rPr lang="cs-CZ" sz="3200" dirty="0" smtClean="0"/>
              <a:t>dle ATC klasifikace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100" dirty="0" smtClean="0"/>
              <a:t>N*Nervový </a:t>
            </a:r>
            <a:r>
              <a:rPr lang="cs-CZ" sz="1100" dirty="0"/>
              <a:t>systém</a:t>
            </a:r>
          </a:p>
          <a:p>
            <a:pPr marL="72000" indent="0">
              <a:buNone/>
            </a:pPr>
            <a:r>
              <a:rPr lang="cs-CZ" sz="1100" dirty="0"/>
              <a:t>N01*Anestetika</a:t>
            </a:r>
          </a:p>
          <a:p>
            <a:pPr marL="72000" indent="0">
              <a:buNone/>
            </a:pPr>
            <a:r>
              <a:rPr lang="cs-CZ" sz="1100" dirty="0"/>
              <a:t>N02*Analgetika</a:t>
            </a:r>
          </a:p>
          <a:p>
            <a:pPr marL="72000" indent="0">
              <a:buNone/>
            </a:pPr>
            <a:r>
              <a:rPr lang="cs-CZ" sz="1100" dirty="0"/>
              <a:t>N03*Antiepileptika</a:t>
            </a:r>
          </a:p>
          <a:p>
            <a:pPr marL="72000" indent="0">
              <a:buNone/>
            </a:pPr>
            <a:r>
              <a:rPr lang="cs-CZ" sz="1100" dirty="0"/>
              <a:t>N04*</a:t>
            </a:r>
            <a:r>
              <a:rPr lang="cs-CZ" sz="1100" dirty="0" err="1"/>
              <a:t>Antiparkinsonika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N05*</a:t>
            </a:r>
            <a:r>
              <a:rPr lang="cs-CZ" sz="1100" dirty="0" err="1"/>
              <a:t>Psycholeptika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N05A*Antipsychotika, neuroleptika</a:t>
            </a:r>
          </a:p>
          <a:p>
            <a:pPr marL="72000" indent="0">
              <a:buNone/>
            </a:pPr>
            <a:r>
              <a:rPr lang="cs-CZ" sz="1100" dirty="0"/>
              <a:t>N05B*Anxiolytika</a:t>
            </a:r>
          </a:p>
          <a:p>
            <a:pPr marL="72000" indent="0">
              <a:buNone/>
            </a:pPr>
            <a:r>
              <a:rPr lang="cs-CZ" sz="1100" dirty="0"/>
              <a:t>N05C*Hypnotika a sedativa</a:t>
            </a:r>
          </a:p>
          <a:p>
            <a:pPr marL="72000" indent="0">
              <a:buNone/>
            </a:pPr>
            <a:r>
              <a:rPr lang="cs-CZ" sz="1100" dirty="0"/>
              <a:t>N06*</a:t>
            </a:r>
            <a:r>
              <a:rPr lang="cs-CZ" sz="1100" dirty="0" err="1"/>
              <a:t>Psychoanaleptika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N06A*Antidepresiva</a:t>
            </a:r>
          </a:p>
          <a:p>
            <a:pPr marL="72000" indent="0">
              <a:buNone/>
            </a:pPr>
            <a:r>
              <a:rPr lang="cs-CZ" sz="1100" dirty="0"/>
              <a:t>N06B*</a:t>
            </a:r>
            <a:r>
              <a:rPr lang="cs-CZ" sz="1100" dirty="0" err="1"/>
              <a:t>Psychostimulancia</a:t>
            </a:r>
            <a:r>
              <a:rPr lang="cs-CZ" sz="1100" dirty="0"/>
              <a:t>, látky užívané k léčbě ADHD a </a:t>
            </a:r>
            <a:r>
              <a:rPr lang="cs-CZ" sz="1100" dirty="0" err="1"/>
              <a:t>nootropika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N06CPsycholeptikaa </a:t>
            </a:r>
            <a:r>
              <a:rPr lang="cs-CZ" sz="1100" dirty="0" err="1"/>
              <a:t>psychoanaleptikav</a:t>
            </a:r>
            <a:r>
              <a:rPr lang="cs-CZ" sz="1100" dirty="0"/>
              <a:t> kombinaci</a:t>
            </a:r>
          </a:p>
          <a:p>
            <a:pPr marL="72000" indent="0">
              <a:buNone/>
            </a:pPr>
            <a:r>
              <a:rPr lang="cs-CZ" sz="1100" dirty="0"/>
              <a:t>N06D*Léčiva proti demenci</a:t>
            </a:r>
          </a:p>
          <a:p>
            <a:pPr marL="72000" indent="0">
              <a:buNone/>
            </a:pPr>
            <a:r>
              <a:rPr lang="cs-CZ" sz="1100" dirty="0"/>
              <a:t>N07*Jiná léčiva nervového </a:t>
            </a:r>
            <a:r>
              <a:rPr lang="cs-CZ" sz="1100" dirty="0" smtClean="0"/>
              <a:t>systému</a:t>
            </a:r>
            <a:endParaRPr lang="cs-CZ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0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smtClean="0"/>
              <a:t>Jaká je etiologie schizofrenie?</a:t>
            </a:r>
          </a:p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r>
              <a:rPr lang="cs-CZ" dirty="0" smtClean="0"/>
              <a:t>Jaké znáte symptomy?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 smtClean="0"/>
              <a:t>MÚ? NÚ?</a:t>
            </a:r>
          </a:p>
          <a:p>
            <a:pPr marL="72000" indent="0">
              <a:buNone/>
            </a:pPr>
            <a:r>
              <a:rPr lang="cs-CZ" dirty="0" smtClean="0"/>
              <a:t>	</a:t>
            </a:r>
            <a:r>
              <a:rPr lang="cs-CZ" dirty="0"/>
              <a:t>	</a:t>
            </a:r>
            <a:r>
              <a:rPr lang="cs-CZ" dirty="0" smtClean="0"/>
              <a:t>		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87047" y="2760469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5"/>
              </a:rPr>
              <a:t>video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1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737" y="190610"/>
            <a:ext cx="10753200" cy="451576"/>
          </a:xfrm>
        </p:spPr>
        <p:txBody>
          <a:bodyPr/>
          <a:lstStyle/>
          <a:p>
            <a:r>
              <a:rPr lang="cs-CZ" dirty="0" smtClean="0"/>
              <a:t>Antipsychotika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006548"/>
              </p:ext>
            </p:extLst>
          </p:nvPr>
        </p:nvGraphicFramePr>
        <p:xfrm>
          <a:off x="5615337" y="922253"/>
          <a:ext cx="569904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60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léčivo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r>
                        <a:rPr lang="cs-CZ" sz="12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Dávka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chlorpromazin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75-600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haloperidol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2-10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flupentixol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mg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sulpirid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amisulprid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klozapin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200-450</a:t>
                      </a:r>
                      <a:r>
                        <a:rPr lang="cs-CZ" baseline="0" dirty="0" smtClean="0"/>
                        <a:t>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olanzapin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5-20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risperidon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4-6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quetiapin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150-750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ziprasidon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80-160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aripiprazol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 (PA)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10-30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38737" y="1002547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MÚ – </a:t>
            </a:r>
            <a:r>
              <a:rPr lang="cs-CZ" dirty="0" err="1" smtClean="0"/>
              <a:t>antagonizace</a:t>
            </a:r>
            <a:r>
              <a:rPr lang="cs-CZ" dirty="0" smtClean="0"/>
              <a:t> D2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8737" y="3367319"/>
            <a:ext cx="474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Rozdíly v afinitě = rozdíly v dávce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8737" y="2184933"/>
            <a:ext cx="419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NÚ:  </a:t>
            </a:r>
            <a:r>
              <a:rPr lang="cs-CZ" dirty="0" err="1" smtClean="0"/>
              <a:t>hyperprolaktinémie</a:t>
            </a:r>
            <a:r>
              <a:rPr lang="cs-CZ" dirty="0" smtClean="0"/>
              <a:t>, EPS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8737" y="4549705"/>
            <a:ext cx="478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Většina upravuje jen + symptomy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4851" y="5879731"/>
            <a:ext cx="345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5"/>
              </a:rPr>
              <a:t>Video </a:t>
            </a:r>
            <a:r>
              <a:rPr lang="cs-CZ" dirty="0" err="1" smtClean="0">
                <a:hlinkClick r:id="rId5"/>
              </a:rPr>
              <a:t>tardivní</a:t>
            </a:r>
            <a:r>
              <a:rPr lang="cs-CZ" dirty="0" smtClean="0">
                <a:hlinkClick r:id="rId5"/>
              </a:rPr>
              <a:t> dyskineze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1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Antipsychotika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0035"/>
              </p:ext>
            </p:extLst>
          </p:nvPr>
        </p:nvGraphicFramePr>
        <p:xfrm>
          <a:off x="2173132" y="1523833"/>
          <a:ext cx="784693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60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léčivo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r>
                        <a:rPr lang="cs-CZ" sz="12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5-HT</a:t>
                      </a:r>
                      <a:r>
                        <a:rPr lang="cs-CZ" baseline="-25000" dirty="0" smtClean="0"/>
                        <a:t>2A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Dávka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chlorpromazin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75-600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haloperidol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2-10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flupentixol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mg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sulpirid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amisulprid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400-800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klozapin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200-450</a:t>
                      </a:r>
                      <a:r>
                        <a:rPr lang="cs-CZ" baseline="0" dirty="0" smtClean="0"/>
                        <a:t>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olanzapin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5-20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risperidon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4-6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quetiapin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150-750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ziprasidon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80-160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aripiprazol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++++ (PA)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10-30 mg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396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0138f4a8-c65e-47bc-8e7e-9ff2173680a2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7177</TotalTime>
  <Words>2608</Words>
  <Application>Microsoft Office PowerPoint</Application>
  <PresentationFormat>Širokoúhlá obrazovka</PresentationFormat>
  <Paragraphs>990</Paragraphs>
  <Slides>40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Trebuchet MS</vt:lpstr>
      <vt:lpstr>Wingdings</vt:lpstr>
      <vt:lpstr>Prezentace_MU_CZ</vt:lpstr>
      <vt:lpstr>PSYCHOFARMAKA</vt:lpstr>
      <vt:lpstr>Psychofarmakon</vt:lpstr>
      <vt:lpstr>NEUROTRANSMITERY</vt:lpstr>
      <vt:lpstr>DOPAMINERGNÍ DRÁHY</vt:lpstr>
      <vt:lpstr>Klasifikace psychotropních látek dle Lehmanna</vt:lpstr>
      <vt:lpstr>Klasifikace psychotropních látek dle ATC klasifikace</vt:lpstr>
      <vt:lpstr>Schizofrenie</vt:lpstr>
      <vt:lpstr>Antipsychotika</vt:lpstr>
      <vt:lpstr>Antipsychotika</vt:lpstr>
      <vt:lpstr>Antipsychotika </vt:lpstr>
      <vt:lpstr>Antipsychotika</vt:lpstr>
      <vt:lpstr>Antipsychotika </vt:lpstr>
      <vt:lpstr>Antipsychotika NÚ</vt:lpstr>
      <vt:lpstr>Další použití antipsychotik</vt:lpstr>
      <vt:lpstr>ANXYOLITIKA</vt:lpstr>
      <vt:lpstr>ANXYOLITIKA - účinky</vt:lpstr>
      <vt:lpstr>HYPNOTIKA</vt:lpstr>
      <vt:lpstr>DEPRESE -  DIAGNOSTIKA</vt:lpstr>
      <vt:lpstr>Patofyziologie deprese</vt:lpstr>
      <vt:lpstr>Patofyziologie deprese</vt:lpstr>
      <vt:lpstr>Patofyziologie deprese</vt:lpstr>
      <vt:lpstr>Patofyziologie deprese</vt:lpstr>
      <vt:lpstr>Farmakologicky navozená deprese</vt:lpstr>
      <vt:lpstr>Léčba deprese</vt:lpstr>
      <vt:lpstr>Opožděný nástup antidepresiv</vt:lpstr>
      <vt:lpstr>Indikace antidepresiv</vt:lpstr>
      <vt:lpstr>Mechanismus účinku antidepresiv (AD)</vt:lpstr>
      <vt:lpstr>Potenciální mechanismy účinku AD</vt:lpstr>
      <vt:lpstr>Skupiny Antidepresiv</vt:lpstr>
      <vt:lpstr>1. Tricyklická antidepresiva (TCA)</vt:lpstr>
      <vt:lpstr>1. Tricyklická antidepresiva (TCA)</vt:lpstr>
      <vt:lpstr>2. SSRI – Selective Serotonin Reuptake Inhibitors </vt:lpstr>
      <vt:lpstr>3. SARI – Serotonin Antagonist and Reuptake Inhibitor</vt:lpstr>
      <vt:lpstr>4. SNRI – Serotonin and Noradrenaline Reuptake Inhibitors</vt:lpstr>
      <vt:lpstr>5. NASSA – NorAdrenergic and Specific Serotonergic AD</vt:lpstr>
      <vt:lpstr>6. MASSA - Melatonin Agonist and Selective Serotonin Antagonist</vt:lpstr>
      <vt:lpstr>8. NDRI – Norepinephrine Dopamine Reuptake Inhibitor </vt:lpstr>
      <vt:lpstr>11. Inhibitory monoaminooxidázy (IMAO)</vt:lpstr>
      <vt:lpstr> Augmentace antidepresivní léčby</vt:lpstr>
      <vt:lpstr>Příčiny selhání léčby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Cvičení</dc:title>
  <dc:creator>x</dc:creator>
  <cp:lastModifiedBy>Pe Amchova</cp:lastModifiedBy>
  <cp:revision>126</cp:revision>
  <cp:lastPrinted>2019-02-25T12:33:06Z</cp:lastPrinted>
  <dcterms:created xsi:type="dcterms:W3CDTF">2019-02-09T13:59:10Z</dcterms:created>
  <dcterms:modified xsi:type="dcterms:W3CDTF">2019-02-27T08:27:36Z</dcterms:modified>
</cp:coreProperties>
</file>