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8.xml" ContentType="application/vnd.openxmlformats-officedocument.presentationml.notesSlide+xml"/>
  <Override PartName="/ppt/tags/tag22.xml" ContentType="application/vnd.openxmlformats-officedocument.presentationml.tags+xml"/>
  <Override PartName="/ppt/notesSlides/notesSlide19.xml" ContentType="application/vnd.openxmlformats-officedocument.presentationml.notesSlide+xml"/>
  <Override PartName="/ppt/tags/tag23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26.xml" ContentType="application/vnd.openxmlformats-officedocument.presentationml.notesSlide+xml"/>
  <Override PartName="/ppt/tags/tag32.xml" ContentType="application/vnd.openxmlformats-officedocument.presentationml.tags+xml"/>
  <Override PartName="/ppt/notesSlides/notesSlide27.xml" ContentType="application/vnd.openxmlformats-officedocument.presentationml.notesSlide+xml"/>
  <Override PartName="/ppt/tags/tag33.xml" ContentType="application/vnd.openxmlformats-officedocument.presentationml.tags+xml"/>
  <Override PartName="/ppt/notesSlides/notesSlide28.xml" ContentType="application/vnd.openxmlformats-officedocument.presentationml.notesSlide+xml"/>
  <Override PartName="/ppt/tags/tag34.xml" ContentType="application/vnd.openxmlformats-officedocument.presentationml.tags+xml"/>
  <Override PartName="/ppt/notesSlides/notesSlide29.xml" ContentType="application/vnd.openxmlformats-officedocument.presentationml.notesSlide+xml"/>
  <Override PartName="/ppt/tags/tag35.xml" ContentType="application/vnd.openxmlformats-officedocument.presentationml.tags+xml"/>
  <Override PartName="/ppt/notesSlides/notesSlide30.xml" ContentType="application/vnd.openxmlformats-officedocument.presentationml.notesSlide+xml"/>
  <Override PartName="/ppt/tags/tag36.xml" ContentType="application/vnd.openxmlformats-officedocument.presentationml.tags+xml"/>
  <Override PartName="/ppt/notesSlides/notesSlide31.xml" ContentType="application/vnd.openxmlformats-officedocument.presentationml.notesSlide+xml"/>
  <Override PartName="/ppt/tags/tag37.xml" ContentType="application/vnd.openxmlformats-officedocument.presentationml.tags+xml"/>
  <Override PartName="/ppt/notesSlides/notesSlide32.xml" ContentType="application/vnd.openxmlformats-officedocument.presentationml.notesSlide+xml"/>
  <Override PartName="/ppt/tags/tag38.xml" ContentType="application/vnd.openxmlformats-officedocument.presentationml.tags+xml"/>
  <Override PartName="/ppt/notesSlides/notesSlide33.xml" ContentType="application/vnd.openxmlformats-officedocument.presentationml.notesSlide+xml"/>
  <Override PartName="/ppt/tags/tag39.xml" ContentType="application/vnd.openxmlformats-officedocument.presentationml.tags+xml"/>
  <Override PartName="/ppt/notesSlides/notesSlide34.xml" ContentType="application/vnd.openxmlformats-officedocument.presentationml.notesSlide+xml"/>
  <Override PartName="/ppt/tags/tag40.xml" ContentType="application/vnd.openxmlformats-officedocument.presentationml.tags+xml"/>
  <Override PartName="/ppt/notesSlides/notesSlide35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36.xml" ContentType="application/vnd.openxmlformats-officedocument.presentationml.notesSlide+xml"/>
  <Override PartName="/ppt/tags/tag43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7" r:id="rId2"/>
    <p:sldId id="1051" r:id="rId3"/>
    <p:sldId id="1230" r:id="rId4"/>
    <p:sldId id="1231" r:id="rId5"/>
    <p:sldId id="1233" r:id="rId6"/>
    <p:sldId id="1234" r:id="rId7"/>
    <p:sldId id="1235" r:id="rId8"/>
    <p:sldId id="1009" r:id="rId9"/>
    <p:sldId id="1136" r:id="rId10"/>
    <p:sldId id="1010" r:id="rId11"/>
    <p:sldId id="1024" r:id="rId12"/>
    <p:sldId id="1023" r:id="rId13"/>
    <p:sldId id="1011" r:id="rId14"/>
    <p:sldId id="1026" r:id="rId15"/>
    <p:sldId id="1139" r:id="rId16"/>
    <p:sldId id="1141" r:id="rId17"/>
    <p:sldId id="1144" r:id="rId18"/>
    <p:sldId id="1147" r:id="rId19"/>
    <p:sldId id="1149" r:id="rId20"/>
    <p:sldId id="1153" r:id="rId21"/>
    <p:sldId id="1150" r:id="rId22"/>
    <p:sldId id="1151" r:id="rId23"/>
    <p:sldId id="1076" r:id="rId24"/>
    <p:sldId id="1164" r:id="rId25"/>
    <p:sldId id="1158" r:id="rId26"/>
    <p:sldId id="1159" r:id="rId27"/>
    <p:sldId id="1167" r:id="rId28"/>
    <p:sldId id="1172" r:id="rId29"/>
    <p:sldId id="1173" r:id="rId30"/>
    <p:sldId id="1174" r:id="rId31"/>
    <p:sldId id="1175" r:id="rId32"/>
    <p:sldId id="1176" r:id="rId33"/>
    <p:sldId id="1236" r:id="rId34"/>
    <p:sldId id="1237" r:id="rId35"/>
    <p:sldId id="1179" r:id="rId36"/>
    <p:sldId id="1180" r:id="rId37"/>
    <p:sldId id="1183" r:id="rId38"/>
    <p:sldId id="1182" r:id="rId39"/>
    <p:sldId id="1184" r:id="rId40"/>
    <p:sldId id="1205" r:id="rId41"/>
    <p:sldId id="927" r:id="rId42"/>
    <p:sldId id="870" r:id="rId43"/>
  </p:sldIdLst>
  <p:sldSz cx="9144000" cy="6858000" type="screen4x3"/>
  <p:notesSz cx="6858000" cy="9144000"/>
  <p:custDataLst>
    <p:tags r:id="rId4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dislava Bartošová" initials="L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  <a:srgbClr val="FFFFCC"/>
    <a:srgbClr val="FF9933"/>
    <a:srgbClr val="FF6600"/>
    <a:srgbClr val="FF00FF"/>
    <a:srgbClr val="008A3E"/>
    <a:srgbClr val="66FFFF"/>
    <a:srgbClr val="FF99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44" autoAdjust="0"/>
    <p:restoredTop sz="67629" autoAdjust="0"/>
  </p:normalViewPr>
  <p:slideViewPr>
    <p:cSldViewPr snapToGrid="0">
      <p:cViewPr varScale="1">
        <p:scale>
          <a:sx n="75" d="100"/>
          <a:sy n="75" d="100"/>
        </p:scale>
        <p:origin x="151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2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4B95F-E82D-4947-9699-CC0564BEBA35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C2F19-583B-445B-9507-341DB677D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80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Kalcium" TargetMode="External"/><Relationship Id="rId7" Type="http://schemas.openxmlformats.org/officeDocument/2006/relationships/hyperlink" Target="http://www.wikiskripta.eu/index.php/Hypertenze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wikiskripta.eu/index.php/Angina_pectoris" TargetMode="External"/><Relationship Id="rId5" Type="http://schemas.openxmlformats.org/officeDocument/2006/relationships/hyperlink" Target="http://www.wikiskripta.eu/index.php/Srde%C4%8Dn%C3%AD_v%C3%BDdej" TargetMode="External"/><Relationship Id="rId4" Type="http://schemas.openxmlformats.org/officeDocument/2006/relationships/hyperlink" Target="http://www.wikiskripta.eu/index.php/Inotropie" TargetMode="Externa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A5FA-0D4A-4E8E-8C35-BF88CF8F38D4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636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618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116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18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049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13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77492D-0A25-4C18-876D-30E55631F95F}" type="slidenum">
              <a:rPr kumimoji="0" sz="1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72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26004-1EEC-441C-8C12-C15A74432250}" type="slidenum">
              <a:rPr kumimoji="0" sz="1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236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6D0D82-C501-43D4-8CF7-64A3661235B3}" type="slidenum">
              <a:rPr kumimoji="0" sz="1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05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AA7BE-E331-4BDF-974D-5D4E3C17B01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686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tabLst>
                <a:tab pos="360363" algn="l"/>
              </a:tabLst>
              <a:defRPr/>
            </a:pPr>
            <a:endParaRPr lang="cs-CZ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AA7BE-E331-4BDF-974D-5D4E3C17B01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56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915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tabLst>
                <a:tab pos="360363" algn="l"/>
              </a:tabLst>
              <a:defRPr/>
            </a:pPr>
            <a:endParaRPr lang="cs-CZ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AA7BE-E331-4BDF-974D-5D4E3C17B01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204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3113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Látky blokující kalciový kanál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(blokátory kalciového kanálu) snižují tok 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Kalcium"/>
              </a:rPr>
              <a:t>kalcia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přes membránu do buňky blokem L-typu vápníkového kanálu a způsobují tím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dlouhodobou dilataci hladkého svalu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Nejcitlivější je sval cévní, především arteriální, jehož uvolnění vede ke snížení cévní rezistence. Dilatace nastává i u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mimocévního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hladkého svalstva bronchů, GIT a dělohy. V srdci jsou na kalciu závislé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„struktury pomalé odpovědi“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(SA a AV uzel), ale také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kontraktilní mechanismy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Blokádou kalciového kanálu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klesá vodivost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 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Inotropie"/>
              </a:rPr>
              <a:t>inotropie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myokardu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–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klesá minutový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Srdeční výdej"/>
              </a:rPr>
              <a:t>srdeční výdej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Dilatují koronární tepny a brání dalším projevům ischémie. Ovlivněním SA a AV uzlu potlačují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supraventrikulární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tachyarytmie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Dilatace v systémovém řečišti způsobuje pokles tlaku krve a může vést k reflexnímu zvýšení srdeční frekvence, zejména u krátkodobě působícího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nifedipinu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Terapeuticky se používají u 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Angina pectoris"/>
              </a:rPr>
              <a:t>anginy pectoris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Hypertenze"/>
              </a:rPr>
              <a:t>hypertenze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arytmiích.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Vzhledem k tomu, že se jedná o farmaka značně odlišná fyzikálními i chemickými vlastnostmi, liší se i jejich 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afinita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k receptorům cílové struktury.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165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373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5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021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4527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9727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9066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681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19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3813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9627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3250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6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7119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172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3412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65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61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48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54063"/>
            <a:ext cx="4953000" cy="3714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05350"/>
            <a:ext cx="54165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92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189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2C2F19-583B-445B-9507-341DB677D6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807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641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2F19-583B-445B-9507-341DB677D65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22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cs-CZ" sz="3200" b="1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cs-CZ" sz="3200" b="1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8349F5-BEDF-41B8-855C-BA701F6720A6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0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65326-AEAE-4AB6-8F30-324171836BE6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4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79C13-8D76-4F80-9B18-A81EB1F6904C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89118-4864-465F-BB16-F4E498DE2242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50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F1B5C-A4EB-4F48-BDA7-F907E1605DB1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74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F16FB-A1CA-4306-B293-259837A4AB5F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45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4AC65-D1C2-4735-ADF2-16D94EF89922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7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E8652-7BE0-4371-92A9-6664DB70F2AC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4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B0F65-5F2A-4B7F-9A97-5C14F3AAE75B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2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71841-C26E-48F7-8317-620231697020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3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6DB60-ED5A-46E6-9D8A-98F69DB7F766}" type="slidenum">
              <a:rPr lang="cs-CZ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75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cs-CZ" sz="3200" b="1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cs-CZ" sz="3200" b="1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fld id="{DDA69744-04FD-40F8-ACAB-DE9DD8971075}" type="slidenum">
              <a:rPr lang="cs-CZ">
                <a:solidFill>
                  <a:srgbClr val="FFFFFF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17186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04659" y="2461812"/>
            <a:ext cx="8334682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cs-CZ" sz="6600" b="1" dirty="0">
                <a:ln w="22225">
                  <a:solidFill>
                    <a:srgbClr val="AAAAFF">
                      <a:lumMod val="10000"/>
                    </a:srgbClr>
                  </a:solidFill>
                  <a:prstDash val="solid"/>
                </a:ln>
                <a:solidFill>
                  <a:schemeClr val="accent1"/>
                </a:solidFill>
                <a:effectLst>
                  <a:glow rad="101600">
                    <a:srgbClr val="00FFFF">
                      <a:lumMod val="40000"/>
                      <a:lumOff val="60000"/>
                      <a:alpha val="60000"/>
                    </a:srgbClr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ANTIHYPERTENZIVA</a:t>
            </a:r>
            <a:endParaRPr lang="cs-CZ" sz="4800" b="1" dirty="0">
              <a:ln w="22225">
                <a:solidFill>
                  <a:srgbClr val="AAAAFF">
                    <a:lumMod val="10000"/>
                  </a:srgbClr>
                </a:solidFill>
                <a:prstDash val="solid"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endParaRPr lang="cs-CZ" sz="4800" b="1" dirty="0">
              <a:ln w="22225">
                <a:solidFill>
                  <a:srgbClr val="AAAAFF">
                    <a:lumMod val="10000"/>
                  </a:srgbClr>
                </a:solidFill>
                <a:prstDash val="solid"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1"/>
          <p:cNvSpPr txBox="1">
            <a:spLocks noChangeArrowheads="1"/>
          </p:cNvSpPr>
          <p:nvPr/>
        </p:nvSpPr>
        <p:spPr bwMode="auto">
          <a:xfrm>
            <a:off x="381000" y="5809895"/>
            <a:ext cx="86296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Farmakologický ústav, LF MU Brno, jarní semestr 2019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Doc. RNDr. Ladislava Bartošová, Ph.D.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7681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Šipka: dolů 76">
            <a:extLst>
              <a:ext uri="{FF2B5EF4-FFF2-40B4-BE49-F238E27FC236}">
                <a16:creationId xmlns:a16="http://schemas.microsoft.com/office/drawing/2014/main" id="{FCB6B0A5-2A0E-4516-82CF-A94F8D034D9D}"/>
              </a:ext>
            </a:extLst>
          </p:cNvPr>
          <p:cNvSpPr/>
          <p:nvPr/>
        </p:nvSpPr>
        <p:spPr bwMode="auto">
          <a:xfrm rot="16200000">
            <a:off x="5650918" y="5808974"/>
            <a:ext cx="514442" cy="683877"/>
          </a:xfrm>
          <a:prstGeom prst="downArrow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2" name="Šipka: dolů 71">
            <a:extLst>
              <a:ext uri="{FF2B5EF4-FFF2-40B4-BE49-F238E27FC236}">
                <a16:creationId xmlns:a16="http://schemas.microsoft.com/office/drawing/2014/main" id="{20A66E07-6BA5-43A1-990F-F6965FCF33D9}"/>
              </a:ext>
            </a:extLst>
          </p:cNvPr>
          <p:cNvSpPr/>
          <p:nvPr/>
        </p:nvSpPr>
        <p:spPr bwMode="auto">
          <a:xfrm>
            <a:off x="1623460" y="5567281"/>
            <a:ext cx="514442" cy="683877"/>
          </a:xfrm>
          <a:prstGeom prst="downArrow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DF0B09F0-1B1E-42C2-BFAB-FC72CEE8DE94}"/>
              </a:ext>
            </a:extLst>
          </p:cNvPr>
          <p:cNvCxnSpPr>
            <a:cxnSpLocks/>
          </p:cNvCxnSpPr>
          <p:nvPr/>
        </p:nvCxnSpPr>
        <p:spPr bwMode="auto">
          <a:xfrm>
            <a:off x="2029162" y="5471154"/>
            <a:ext cx="1302064" cy="438065"/>
          </a:xfrm>
          <a:prstGeom prst="straightConnector1">
            <a:avLst/>
          </a:prstGeom>
          <a:noFill/>
          <a:ln w="76200" cap="flat" cmpd="sng" algn="ctr">
            <a:solidFill>
              <a:srgbClr val="FF00FF"/>
            </a:solidFill>
            <a:prstDash val="sysDash"/>
            <a:round/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FB3A7A0A-631F-42BE-B45C-D965920E85D4}"/>
              </a:ext>
            </a:extLst>
          </p:cNvPr>
          <p:cNvSpPr/>
          <p:nvPr/>
        </p:nvSpPr>
        <p:spPr bwMode="auto">
          <a:xfrm rot="5400000">
            <a:off x="4006413" y="2884348"/>
            <a:ext cx="981306" cy="802889"/>
          </a:xfrm>
          <a:prstGeom prst="rightArrow">
            <a:avLst/>
          </a:prstGeom>
          <a:solidFill>
            <a:srgbClr val="FFC000">
              <a:alpha val="8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D8703DCD-2CA2-475A-909E-BD8A8CF983DD}"/>
              </a:ext>
            </a:extLst>
          </p:cNvPr>
          <p:cNvSpPr/>
          <p:nvPr/>
        </p:nvSpPr>
        <p:spPr bwMode="auto">
          <a:xfrm rot="5400000">
            <a:off x="3942018" y="1302371"/>
            <a:ext cx="981306" cy="802889"/>
          </a:xfrm>
          <a:prstGeom prst="rightArrow">
            <a:avLst/>
          </a:prstGeom>
          <a:solidFill>
            <a:srgbClr val="FFCCFF">
              <a:alpha val="8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E45831-D666-4A11-9EE7-8DDB5896857A}"/>
              </a:ext>
            </a:extLst>
          </p:cNvPr>
          <p:cNvSpPr txBox="1"/>
          <p:nvPr/>
        </p:nvSpPr>
        <p:spPr>
          <a:xfrm>
            <a:off x="1851084" y="1333447"/>
            <a:ext cx="2180142" cy="594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i="1" dirty="0">
                <a:solidFill>
                  <a:srgbClr val="FFCCFF"/>
                </a:solidFill>
                <a:latin typeface="Calibri" panose="020F0502020204030204" pitchFamily="34" charset="0"/>
              </a:rPr>
              <a:t>RENIN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B23A3B56-A4A0-4620-BFA1-B497E50CBB8B}"/>
              </a:ext>
            </a:extLst>
          </p:cNvPr>
          <p:cNvGrpSpPr/>
          <p:nvPr/>
        </p:nvGrpSpPr>
        <p:grpSpPr>
          <a:xfrm>
            <a:off x="2632915" y="668464"/>
            <a:ext cx="3479919" cy="517794"/>
            <a:chOff x="880946" y="1156606"/>
            <a:chExt cx="1594625" cy="836341"/>
          </a:xfrm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8BF69062-D9A9-4CFE-B891-B9FEAB446A8E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7BD9E7E5-EED9-4562-9D7C-1FEDCEC93CC1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accent3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ANGIOTENZINOGEN</a:t>
              </a:r>
            </a:p>
          </p:txBody>
        </p: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D695A771-156D-4713-8138-C73DC49833D5}"/>
              </a:ext>
            </a:extLst>
          </p:cNvPr>
          <p:cNvGrpSpPr/>
          <p:nvPr/>
        </p:nvGrpSpPr>
        <p:grpSpPr>
          <a:xfrm>
            <a:off x="2670993" y="2228038"/>
            <a:ext cx="3403762" cy="517794"/>
            <a:chOff x="880946" y="1156606"/>
            <a:chExt cx="1594625" cy="836341"/>
          </a:xfrm>
        </p:grpSpPr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0222407D-7E4F-4671-9FAD-F51AA54F99E7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A5DBF568-CA1F-4495-B41D-E635021FE6D5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accent3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ANGIOTENZIN I</a:t>
              </a: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9BA245D-3DEC-47AA-9256-F36C7DC4B1F2}"/>
              </a:ext>
            </a:extLst>
          </p:cNvPr>
          <p:cNvGrpSpPr/>
          <p:nvPr/>
        </p:nvGrpSpPr>
        <p:grpSpPr>
          <a:xfrm>
            <a:off x="2754591" y="3853272"/>
            <a:ext cx="3187897" cy="517794"/>
            <a:chOff x="880946" y="1156606"/>
            <a:chExt cx="1594625" cy="836341"/>
          </a:xfrm>
        </p:grpSpPr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B76C6AC8-0878-41A1-A193-78BDCE794C02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6484B3A6-E571-4D20-950B-8F27FB70D77F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accent3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ANGIOTENZIN II</a:t>
              </a:r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2D1A3139-7D72-4072-86C4-F538F57C77C7}"/>
              </a:ext>
            </a:extLst>
          </p:cNvPr>
          <p:cNvGrpSpPr/>
          <p:nvPr/>
        </p:nvGrpSpPr>
        <p:grpSpPr>
          <a:xfrm>
            <a:off x="188683" y="652732"/>
            <a:ext cx="2032347" cy="980625"/>
            <a:chOff x="190149" y="838699"/>
            <a:chExt cx="2032347" cy="980625"/>
          </a:xfrm>
        </p:grpSpPr>
        <p:sp>
          <p:nvSpPr>
            <p:cNvPr id="7" name="Šipka: doprava 6">
              <a:extLst>
                <a:ext uri="{FF2B5EF4-FFF2-40B4-BE49-F238E27FC236}">
                  <a16:creationId xmlns:a16="http://schemas.microsoft.com/office/drawing/2014/main" id="{19CF8386-F8EC-48CF-8075-FD89757CCBDD}"/>
                </a:ext>
              </a:extLst>
            </p:cNvPr>
            <p:cNvSpPr/>
            <p:nvPr/>
          </p:nvSpPr>
          <p:spPr bwMode="auto">
            <a:xfrm rot="1769479">
              <a:off x="190149" y="838699"/>
              <a:ext cx="2032347" cy="980625"/>
            </a:xfrm>
            <a:prstGeom prst="rightArrow">
              <a:avLst/>
            </a:prstGeom>
            <a:solidFill>
              <a:schemeClr val="accent3">
                <a:lumMod val="90000"/>
                <a:alpha val="8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491A1D13-C924-4891-83A3-A618D2A4751C}"/>
                </a:ext>
              </a:extLst>
            </p:cNvPr>
            <p:cNvSpPr txBox="1"/>
            <p:nvPr/>
          </p:nvSpPr>
          <p:spPr>
            <a:xfrm rot="1767712">
              <a:off x="333799" y="1003522"/>
              <a:ext cx="146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latin typeface="Calibri" panose="020F0502020204030204" pitchFamily="34" charset="0"/>
                </a:rPr>
                <a:t>Z LEDVIN</a:t>
              </a:r>
            </a:p>
          </p:txBody>
        </p:sp>
      </p:grp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1958FBC-6C94-460A-B438-E4C84ED04E0A}"/>
              </a:ext>
            </a:extLst>
          </p:cNvPr>
          <p:cNvSpPr txBox="1"/>
          <p:nvPr/>
        </p:nvSpPr>
        <p:spPr>
          <a:xfrm>
            <a:off x="4493983" y="2795139"/>
            <a:ext cx="1448505" cy="594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i="1" dirty="0">
                <a:solidFill>
                  <a:srgbClr val="FFC000"/>
                </a:solidFill>
                <a:latin typeface="Calibri" panose="020F0502020204030204" pitchFamily="34" charset="0"/>
              </a:rPr>
              <a:t>ACE</a:t>
            </a:r>
          </a:p>
        </p:txBody>
      </p:sp>
      <p:cxnSp>
        <p:nvCxnSpPr>
          <p:cNvPr id="25" name="Spojnice: pravoúhlá 24">
            <a:extLst>
              <a:ext uri="{FF2B5EF4-FFF2-40B4-BE49-F238E27FC236}">
                <a16:creationId xmlns:a16="http://schemas.microsoft.com/office/drawing/2014/main" id="{3845CE85-87B9-406D-B73C-D6350100FE2C}"/>
              </a:ext>
            </a:extLst>
          </p:cNvPr>
          <p:cNvCxnSpPr>
            <a:cxnSpLocks/>
          </p:cNvCxnSpPr>
          <p:nvPr/>
        </p:nvCxnSpPr>
        <p:spPr bwMode="auto">
          <a:xfrm>
            <a:off x="5786439" y="3192558"/>
            <a:ext cx="1863298" cy="1229560"/>
          </a:xfrm>
          <a:prstGeom prst="bentConnector3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8" name="Spojnice: pravoúhlá 27">
            <a:extLst>
              <a:ext uri="{FF2B5EF4-FFF2-40B4-BE49-F238E27FC236}">
                <a16:creationId xmlns:a16="http://schemas.microsoft.com/office/drawing/2014/main" id="{108FF7A6-2606-40F8-89CB-2E5098808D0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6439" y="1643194"/>
            <a:ext cx="1785239" cy="1373298"/>
          </a:xfrm>
          <a:prstGeom prst="bentConnector3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BC3644AA-8FD2-4EDA-8DA4-172CDDBFF453}"/>
              </a:ext>
            </a:extLst>
          </p:cNvPr>
          <p:cNvGrpSpPr/>
          <p:nvPr/>
        </p:nvGrpSpPr>
        <p:grpSpPr>
          <a:xfrm>
            <a:off x="6582070" y="954265"/>
            <a:ext cx="2398284" cy="560542"/>
            <a:chOff x="880946" y="1156606"/>
            <a:chExt cx="1594625" cy="836341"/>
          </a:xfrm>
        </p:grpSpPr>
        <p:sp>
          <p:nvSpPr>
            <p:cNvPr id="31" name="Obdélník 30">
              <a:extLst>
                <a:ext uri="{FF2B5EF4-FFF2-40B4-BE49-F238E27FC236}">
                  <a16:creationId xmlns:a16="http://schemas.microsoft.com/office/drawing/2014/main" id="{963653BA-F934-43E6-B5E4-C5926ECAEE03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E111E2EB-0430-445F-9855-72DAD604965E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Bradykinin</a:t>
              </a:r>
            </a:p>
          </p:txBody>
        </p:sp>
      </p:grp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3774F0A5-B385-4589-B837-73034F0F71D5}"/>
              </a:ext>
            </a:extLst>
          </p:cNvPr>
          <p:cNvGrpSpPr/>
          <p:nvPr/>
        </p:nvGrpSpPr>
        <p:grpSpPr>
          <a:xfrm>
            <a:off x="7139513" y="765469"/>
            <a:ext cx="1371673" cy="855221"/>
            <a:chOff x="5218235" y="5040351"/>
            <a:chExt cx="1048750" cy="646771"/>
          </a:xfrm>
        </p:grpSpPr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3BB06DCE-823C-410D-A75D-87E0F27AD82F}"/>
                </a:ext>
              </a:extLst>
            </p:cNvPr>
            <p:cNvCxnSpPr/>
            <p:nvPr/>
          </p:nvCxnSpPr>
          <p:spPr bwMode="auto">
            <a:xfrm>
              <a:off x="5218235" y="5040351"/>
              <a:ext cx="1048750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8B4BAF8B-4E6C-4D5A-9C1F-E14F69C441B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18235" y="5040351"/>
              <a:ext cx="930756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8F8C92F4-19C1-437C-BD27-C44864088701}"/>
              </a:ext>
            </a:extLst>
          </p:cNvPr>
          <p:cNvGrpSpPr/>
          <p:nvPr/>
        </p:nvGrpSpPr>
        <p:grpSpPr>
          <a:xfrm>
            <a:off x="6529861" y="4598184"/>
            <a:ext cx="2398284" cy="983912"/>
            <a:chOff x="819231" y="1161515"/>
            <a:chExt cx="1594625" cy="1589215"/>
          </a:xfrm>
        </p:grpSpPr>
        <p:sp>
          <p:nvSpPr>
            <p:cNvPr id="41" name="Obdélník 40">
              <a:extLst>
                <a:ext uri="{FF2B5EF4-FFF2-40B4-BE49-F238E27FC236}">
                  <a16:creationId xmlns:a16="http://schemas.microsoft.com/office/drawing/2014/main" id="{39018C30-B67C-4A58-970B-3A2985B18502}"/>
                </a:ext>
              </a:extLst>
            </p:cNvPr>
            <p:cNvSpPr/>
            <p:nvPr/>
          </p:nvSpPr>
          <p:spPr bwMode="auto">
            <a:xfrm>
              <a:off x="964196" y="1161515"/>
              <a:ext cx="1378340" cy="158921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26102A85-43C0-4735-9C4E-80A06C065678}"/>
                </a:ext>
              </a:extLst>
            </p:cNvPr>
            <p:cNvSpPr txBox="1"/>
            <p:nvPr/>
          </p:nvSpPr>
          <p:spPr>
            <a:xfrm>
              <a:off x="819231" y="1285008"/>
              <a:ext cx="1594625" cy="13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 err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Natriuretické</a:t>
              </a:r>
              <a:r>
                <a:rPr lang="cs-CZ" sz="2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 peptidy</a:t>
              </a:r>
            </a:p>
          </p:txBody>
        </p:sp>
      </p:grpSp>
      <p:grpSp>
        <p:nvGrpSpPr>
          <p:cNvPr id="43" name="Skupina 42">
            <a:extLst>
              <a:ext uri="{FF2B5EF4-FFF2-40B4-BE49-F238E27FC236}">
                <a16:creationId xmlns:a16="http://schemas.microsoft.com/office/drawing/2014/main" id="{02B18BFB-AD50-4414-BCE6-9E833877FA90}"/>
              </a:ext>
            </a:extLst>
          </p:cNvPr>
          <p:cNvGrpSpPr/>
          <p:nvPr/>
        </p:nvGrpSpPr>
        <p:grpSpPr>
          <a:xfrm>
            <a:off x="6969573" y="4550505"/>
            <a:ext cx="1829066" cy="1079267"/>
            <a:chOff x="5218235" y="5040351"/>
            <a:chExt cx="1048750" cy="646771"/>
          </a:xfrm>
        </p:grpSpPr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FEBD633E-463E-4B0C-9524-16FDA098F160}"/>
                </a:ext>
              </a:extLst>
            </p:cNvPr>
            <p:cNvCxnSpPr/>
            <p:nvPr/>
          </p:nvCxnSpPr>
          <p:spPr bwMode="auto">
            <a:xfrm>
              <a:off x="5218235" y="5040351"/>
              <a:ext cx="1048750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45" name="Přímá spojnice 44">
              <a:extLst>
                <a:ext uri="{FF2B5EF4-FFF2-40B4-BE49-F238E27FC236}">
                  <a16:creationId xmlns:a16="http://schemas.microsoft.com/office/drawing/2014/main" id="{22BE5D9E-2552-4DEB-94FE-99F75B0601C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18235" y="5040351"/>
              <a:ext cx="930756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90A98BE9-4E75-4836-A4FA-981675ECD721}"/>
              </a:ext>
            </a:extLst>
          </p:cNvPr>
          <p:cNvGrpSpPr/>
          <p:nvPr/>
        </p:nvGrpSpPr>
        <p:grpSpPr>
          <a:xfrm>
            <a:off x="518773" y="4870504"/>
            <a:ext cx="2347286" cy="683898"/>
            <a:chOff x="409752" y="5493447"/>
            <a:chExt cx="2732049" cy="683898"/>
          </a:xfrm>
        </p:grpSpPr>
        <p:sp>
          <p:nvSpPr>
            <p:cNvPr id="49" name="Ovál 48">
              <a:extLst>
                <a:ext uri="{FF2B5EF4-FFF2-40B4-BE49-F238E27FC236}">
                  <a16:creationId xmlns:a16="http://schemas.microsoft.com/office/drawing/2014/main" id="{8EE3A89B-E0E0-4562-A52F-25AA9396B421}"/>
                </a:ext>
              </a:extLst>
            </p:cNvPr>
            <p:cNvSpPr/>
            <p:nvPr/>
          </p:nvSpPr>
          <p:spPr bwMode="auto">
            <a:xfrm>
              <a:off x="409752" y="5493447"/>
              <a:ext cx="2732049" cy="683898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55" name="TextovéPole 54">
              <a:extLst>
                <a:ext uri="{FF2B5EF4-FFF2-40B4-BE49-F238E27FC236}">
                  <a16:creationId xmlns:a16="http://schemas.microsoft.com/office/drawing/2014/main" id="{FFAE61C3-D154-4D7F-A238-B9A249C9D2B4}"/>
                </a:ext>
              </a:extLst>
            </p:cNvPr>
            <p:cNvSpPr txBox="1"/>
            <p:nvPr/>
          </p:nvSpPr>
          <p:spPr>
            <a:xfrm>
              <a:off x="657097" y="5527114"/>
              <a:ext cx="2180142" cy="594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err="1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Rcp</a:t>
              </a:r>
              <a:r>
                <a:rPr lang="cs-CZ" sz="3200" b="1" dirty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. AT</a:t>
              </a:r>
              <a:r>
                <a:rPr lang="cs-CZ" sz="3200" b="1" baseline="-25000" dirty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63" name="Skupina 62">
            <a:extLst>
              <a:ext uri="{FF2B5EF4-FFF2-40B4-BE49-F238E27FC236}">
                <a16:creationId xmlns:a16="http://schemas.microsoft.com/office/drawing/2014/main" id="{4B61EA65-0DAA-480F-B111-69E11A857A7C}"/>
              </a:ext>
            </a:extLst>
          </p:cNvPr>
          <p:cNvGrpSpPr/>
          <p:nvPr/>
        </p:nvGrpSpPr>
        <p:grpSpPr>
          <a:xfrm>
            <a:off x="1854923" y="4090926"/>
            <a:ext cx="1011135" cy="738090"/>
            <a:chOff x="1854923" y="4182124"/>
            <a:chExt cx="1011135" cy="738090"/>
          </a:xfrm>
        </p:grpSpPr>
        <p:cxnSp>
          <p:nvCxnSpPr>
            <p:cNvPr id="54" name="Přímá spojnice se šipkou 53">
              <a:extLst>
                <a:ext uri="{FF2B5EF4-FFF2-40B4-BE49-F238E27FC236}">
                  <a16:creationId xmlns:a16="http://schemas.microsoft.com/office/drawing/2014/main" id="{559C0E80-B495-4C5E-AF36-338027008B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54923" y="4182124"/>
              <a:ext cx="0" cy="738090"/>
            </a:xfrm>
            <a:prstGeom prst="straightConnector1">
              <a:avLst/>
            </a:prstGeom>
            <a:noFill/>
            <a:ln w="38100" cap="flat" cmpd="sng" algn="ctr">
              <a:solidFill>
                <a:srgbClr val="FF00FF"/>
              </a:solidFill>
              <a:prstDash val="sysDash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9" name="Přímá spojnice 58">
              <a:extLst>
                <a:ext uri="{FF2B5EF4-FFF2-40B4-BE49-F238E27FC236}">
                  <a16:creationId xmlns:a16="http://schemas.microsoft.com/office/drawing/2014/main" id="{26BB945C-CD20-4D77-8A11-03D5D6FFF8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84797" y="4182125"/>
              <a:ext cx="981261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CA5CB05D-E34E-4168-8D21-7BE5F2CF26BE}"/>
              </a:ext>
            </a:extLst>
          </p:cNvPr>
          <p:cNvSpPr txBox="1"/>
          <p:nvPr/>
        </p:nvSpPr>
        <p:spPr>
          <a:xfrm>
            <a:off x="392918" y="6212876"/>
            <a:ext cx="2791081" cy="461665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VAZOKONSTRIKCE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3209F1E5-4A62-4BB7-8C8E-5D558F693478}"/>
              </a:ext>
            </a:extLst>
          </p:cNvPr>
          <p:cNvSpPr txBox="1"/>
          <p:nvPr/>
        </p:nvSpPr>
        <p:spPr>
          <a:xfrm>
            <a:off x="6305998" y="5877664"/>
            <a:ext cx="2687477" cy="461665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Retence Na a vody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215F4B23-9CB6-42F2-832E-07BBBF51D053}"/>
              </a:ext>
            </a:extLst>
          </p:cNvPr>
          <p:cNvSpPr txBox="1"/>
          <p:nvPr/>
        </p:nvSpPr>
        <p:spPr>
          <a:xfrm>
            <a:off x="3401080" y="5478194"/>
            <a:ext cx="2135457" cy="830997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Stimulace ALDOSTERONU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F9566858-6E39-4373-A012-62C14AFCD0D6}"/>
              </a:ext>
            </a:extLst>
          </p:cNvPr>
          <p:cNvSpPr txBox="1"/>
          <p:nvPr/>
        </p:nvSpPr>
        <p:spPr>
          <a:xfrm>
            <a:off x="731284" y="53402"/>
            <a:ext cx="8183051" cy="523220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Calibri" panose="020F0502020204030204" pitchFamily="34" charset="0"/>
              </a:rPr>
              <a:t>Renin-</a:t>
            </a:r>
            <a:r>
              <a:rPr lang="cs-CZ" sz="2800" b="1" dirty="0" err="1">
                <a:latin typeface="Calibri" panose="020F0502020204030204" pitchFamily="34" charset="0"/>
              </a:rPr>
              <a:t>angiotenzin</a:t>
            </a:r>
            <a:r>
              <a:rPr lang="cs-CZ" sz="2800" b="1" dirty="0">
                <a:latin typeface="Calibri" panose="020F0502020204030204" pitchFamily="34" charset="0"/>
              </a:rPr>
              <a:t> – aldosteronový systém  R.A.A.S.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CEAC20A-E94F-4AE2-A363-7B9F335155F9}"/>
              </a:ext>
            </a:extLst>
          </p:cNvPr>
          <p:cNvSpPr txBox="1"/>
          <p:nvPr/>
        </p:nvSpPr>
        <p:spPr>
          <a:xfrm>
            <a:off x="4260118" y="2869454"/>
            <a:ext cx="2631335" cy="461665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Inhibitory ACE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5B0D925D-E547-43C1-B27E-3330D80B38F7}"/>
              </a:ext>
            </a:extLst>
          </p:cNvPr>
          <p:cNvSpPr txBox="1"/>
          <p:nvPr/>
        </p:nvSpPr>
        <p:spPr>
          <a:xfrm>
            <a:off x="3660706" y="1241594"/>
            <a:ext cx="1424335" cy="830997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Inhibitory reninu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5FA02C22-D3E5-4D62-B085-82EE35332DB6}"/>
              </a:ext>
            </a:extLst>
          </p:cNvPr>
          <p:cNvSpPr txBox="1"/>
          <p:nvPr/>
        </p:nvSpPr>
        <p:spPr>
          <a:xfrm>
            <a:off x="1241790" y="4388095"/>
            <a:ext cx="1218587" cy="461665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Sartany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pSp>
        <p:nvGrpSpPr>
          <p:cNvPr id="48" name="Skupina 47">
            <a:extLst>
              <a:ext uri="{FF2B5EF4-FFF2-40B4-BE49-F238E27FC236}">
                <a16:creationId xmlns:a16="http://schemas.microsoft.com/office/drawing/2014/main" id="{DCFC6A84-4947-4950-9D46-4842BAEEAEDA}"/>
              </a:ext>
            </a:extLst>
          </p:cNvPr>
          <p:cNvGrpSpPr/>
          <p:nvPr/>
        </p:nvGrpSpPr>
        <p:grpSpPr>
          <a:xfrm>
            <a:off x="827001" y="6025171"/>
            <a:ext cx="2039057" cy="725686"/>
            <a:chOff x="5218235" y="5040351"/>
            <a:chExt cx="1048750" cy="646771"/>
          </a:xfrm>
        </p:grpSpPr>
        <p:cxnSp>
          <p:nvCxnSpPr>
            <p:cNvPr id="50" name="Přímá spojnice 49">
              <a:extLst>
                <a:ext uri="{FF2B5EF4-FFF2-40B4-BE49-F238E27FC236}">
                  <a16:creationId xmlns:a16="http://schemas.microsoft.com/office/drawing/2014/main" id="{6FAF3C68-12B8-49F4-BB1A-3C7680C4B80F}"/>
                </a:ext>
              </a:extLst>
            </p:cNvPr>
            <p:cNvCxnSpPr/>
            <p:nvPr/>
          </p:nvCxnSpPr>
          <p:spPr bwMode="auto">
            <a:xfrm>
              <a:off x="5218235" y="5040351"/>
              <a:ext cx="1048750" cy="646771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1" name="Přímá spojnice 50">
              <a:extLst>
                <a:ext uri="{FF2B5EF4-FFF2-40B4-BE49-F238E27FC236}">
                  <a16:creationId xmlns:a16="http://schemas.microsoft.com/office/drawing/2014/main" id="{8901FEC0-0480-4124-998F-54BAE8D699F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18235" y="5040351"/>
              <a:ext cx="930756" cy="646771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52" name="Skupina 51">
            <a:extLst>
              <a:ext uri="{FF2B5EF4-FFF2-40B4-BE49-F238E27FC236}">
                <a16:creationId xmlns:a16="http://schemas.microsoft.com/office/drawing/2014/main" id="{3001491B-5E64-4B21-9A20-2A1958E34536}"/>
              </a:ext>
            </a:extLst>
          </p:cNvPr>
          <p:cNvGrpSpPr/>
          <p:nvPr/>
        </p:nvGrpSpPr>
        <p:grpSpPr>
          <a:xfrm>
            <a:off x="6709474" y="5706229"/>
            <a:ext cx="2039057" cy="725686"/>
            <a:chOff x="5218235" y="5040351"/>
            <a:chExt cx="1048750" cy="646771"/>
          </a:xfrm>
        </p:grpSpPr>
        <p:cxnSp>
          <p:nvCxnSpPr>
            <p:cNvPr id="53" name="Přímá spojnice 52">
              <a:extLst>
                <a:ext uri="{FF2B5EF4-FFF2-40B4-BE49-F238E27FC236}">
                  <a16:creationId xmlns:a16="http://schemas.microsoft.com/office/drawing/2014/main" id="{171D6625-7D1A-4457-8B68-93A39718FDE3}"/>
                </a:ext>
              </a:extLst>
            </p:cNvPr>
            <p:cNvCxnSpPr/>
            <p:nvPr/>
          </p:nvCxnSpPr>
          <p:spPr bwMode="auto">
            <a:xfrm>
              <a:off x="5218235" y="5040351"/>
              <a:ext cx="1048750" cy="646771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6" name="Přímá spojnice 55">
              <a:extLst>
                <a:ext uri="{FF2B5EF4-FFF2-40B4-BE49-F238E27FC236}">
                  <a16:creationId xmlns:a16="http://schemas.microsoft.com/office/drawing/2014/main" id="{39B82F5F-F68F-4522-9F90-C695BDF64C7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18235" y="5040351"/>
              <a:ext cx="930756" cy="646771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64D8D02C-13DF-4961-84E2-0DFB1E89E3D8}"/>
              </a:ext>
            </a:extLst>
          </p:cNvPr>
          <p:cNvSpPr txBox="1"/>
          <p:nvPr/>
        </p:nvSpPr>
        <p:spPr>
          <a:xfrm>
            <a:off x="3396510" y="5462165"/>
            <a:ext cx="2154245" cy="830997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Antagonisté</a:t>
            </a:r>
          </a:p>
          <a:p>
            <a:pPr algn="ctr"/>
            <a:r>
              <a:rPr lang="cs-CZ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aldosteron.rcp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867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" grpId="0" animBg="1"/>
      <p:bldP spid="47" grpId="0" animBg="1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484790" y="325272"/>
            <a:ext cx="3786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ZÁSTUPCI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1586F45A-3A28-4F14-AE53-0B11A4DF5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098" y="167354"/>
            <a:ext cx="1107467" cy="51256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3200" b="1" dirty="0" err="1">
                <a:solidFill>
                  <a:schemeClr val="tx1"/>
                </a:solidFill>
                <a:latin typeface="Calibri" pitchFamily="34" charset="0"/>
              </a:rPr>
              <a:t>ACEi</a:t>
            </a:r>
            <a:endParaRPr lang="cs-CZ" altLang="cs-CZ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84790" y="982312"/>
            <a:ext cx="80573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0363" algn="l"/>
              </a:tabLst>
            </a:pPr>
            <a:r>
              <a:rPr lang="cs-CZ" sz="2800" b="1" dirty="0">
                <a:solidFill>
                  <a:schemeClr val="accent1"/>
                </a:solidFill>
                <a:latin typeface="Calibri" panose="020F0502020204030204" pitchFamily="34" charset="0"/>
              </a:rPr>
              <a:t>KAPTOPRIL </a:t>
            </a:r>
            <a:r>
              <a:rPr lang="cs-CZ" sz="2800" dirty="0">
                <a:solidFill>
                  <a:schemeClr val="accent1"/>
                </a:solidFill>
                <a:latin typeface="Calibri" panose="020F0502020204030204" pitchFamily="34" charset="0"/>
              </a:rPr>
              <a:t>               </a:t>
            </a:r>
          </a:p>
          <a:p>
            <a:pPr>
              <a:tabLst>
                <a:tab pos="360363" algn="l"/>
              </a:tabLst>
            </a:pPr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</a:rPr>
              <a:t>LISINIPRIL</a:t>
            </a:r>
          </a:p>
          <a:p>
            <a:pPr>
              <a:tabLst>
                <a:tab pos="360363" algn="l"/>
              </a:tabLst>
            </a:pPr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</a:rPr>
              <a:t>PERINDOPRIL</a:t>
            </a:r>
          </a:p>
          <a:p>
            <a:pPr>
              <a:tabLst>
                <a:tab pos="360363" algn="l"/>
              </a:tabLst>
            </a:pPr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</a:rPr>
              <a:t>TRANDOLAPRIL</a:t>
            </a:r>
            <a:endParaRPr lang="cs-CZ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4790" y="3100589"/>
            <a:ext cx="3369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SHRNUTÍ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B7A8A16-D21E-4B09-8764-E3B3C42F7834}"/>
              </a:ext>
            </a:extLst>
          </p:cNvPr>
          <p:cNvSpPr txBox="1"/>
          <p:nvPr/>
        </p:nvSpPr>
        <p:spPr>
          <a:xfrm>
            <a:off x="484790" y="3685364"/>
            <a:ext cx="8126775" cy="2616101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Velmi bezpečná a účinná ATH v </a:t>
            </a:r>
            <a:r>
              <a:rPr lang="cs-CZ" sz="2400" dirty="0" err="1">
                <a:latin typeface="Calibri" panose="020F0502020204030204" pitchFamily="34" charset="0"/>
              </a:rPr>
              <a:t>monoterapii</a:t>
            </a:r>
            <a:r>
              <a:rPr lang="cs-CZ" sz="2400" dirty="0">
                <a:latin typeface="Calibri" panose="020F0502020204030204" pitchFamily="34" charset="0"/>
              </a:rPr>
              <a:t> i v kombinaci.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Vhodná i pro </a:t>
            </a:r>
            <a:r>
              <a:rPr lang="cs-CZ" sz="2400" dirty="0">
                <a:solidFill>
                  <a:srgbClr val="66FFFF"/>
                </a:solidFill>
                <a:latin typeface="Calibri" panose="020F0502020204030204" pitchFamily="34" charset="0"/>
              </a:rPr>
              <a:t>diabetiky a pacienty s metabolickým syndromem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Mají</a:t>
            </a:r>
            <a:r>
              <a:rPr lang="cs-CZ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kardioprotektivní</a:t>
            </a:r>
            <a:r>
              <a:rPr lang="cs-CZ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efekt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(vhodné pro pacienty s hypertrofií LK, po IM)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Mají </a:t>
            </a:r>
            <a:r>
              <a:rPr lang="cs-CZ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renoprotektivní</a:t>
            </a:r>
            <a:r>
              <a:rPr lang="cs-CZ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účinek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(nesnižují prokrvení ledvin)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b="1" u="sng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Kontraindikací je těhotenství </a:t>
            </a:r>
            <a:endParaRPr lang="cs-CZ" sz="2800" b="1" u="sng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3076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2876301" y="163287"/>
            <a:ext cx="4630627" cy="744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cs-CZ" sz="3600" b="1" u="sng" dirty="0">
                <a:solidFill>
                  <a:srgbClr val="FFFF00"/>
                </a:solidFill>
                <a:latin typeface="Calibri" pitchFamily="34" charset="0"/>
              </a:rPr>
              <a:t>NEŽÁDOUCÍ ÚČINKY</a:t>
            </a:r>
          </a:p>
        </p:txBody>
      </p:sp>
      <p:sp>
        <p:nvSpPr>
          <p:cNvPr id="5" name="Obdélník 4"/>
          <p:cNvSpPr/>
          <p:nvPr/>
        </p:nvSpPr>
        <p:spPr>
          <a:xfrm>
            <a:off x="354328" y="1487011"/>
            <a:ext cx="8461513" cy="437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600" b="1" u="sng" dirty="0">
                <a:solidFill>
                  <a:schemeClr val="accent1"/>
                </a:solidFill>
                <a:latin typeface="Calibri" panose="020F0502020204030204" pitchFamily="34" charset="0"/>
              </a:rPr>
              <a:t>Neproduktivní, suchý dráždivý kašel.</a:t>
            </a:r>
            <a:r>
              <a:rPr lang="cs-CZ" sz="2600" b="1" dirty="0">
                <a:solidFill>
                  <a:schemeClr val="accent1"/>
                </a:solidFill>
                <a:latin typeface="Calibri" panose="020F0502020204030204" pitchFamily="34" charset="0"/>
              </a:rPr>
              <a:t>   </a:t>
            </a:r>
            <a:r>
              <a:rPr lang="cs-CZ" sz="2600" dirty="0">
                <a:solidFill>
                  <a:srgbClr val="FFFF00"/>
                </a:solidFill>
                <a:latin typeface="Calibri" panose="020F0502020204030204" pitchFamily="34" charset="0"/>
              </a:rPr>
              <a:t>Nejčastější NÚ.</a:t>
            </a:r>
          </a:p>
          <a:p>
            <a:pPr defTabSz="442913">
              <a:lnSpc>
                <a:spcPct val="110000"/>
              </a:lnSpc>
            </a:pPr>
            <a:r>
              <a:rPr lang="cs-CZ" sz="2600" dirty="0">
                <a:solidFill>
                  <a:srgbClr val="FFFFFF"/>
                </a:solidFill>
                <a:latin typeface="Calibri" panose="020F0502020204030204" pitchFamily="34" charset="0"/>
              </a:rPr>
              <a:t>	</a:t>
            </a:r>
            <a:r>
              <a:rPr lang="cs-CZ" sz="2400" dirty="0">
                <a:solidFill>
                  <a:srgbClr val="FFFFFF"/>
                </a:solidFill>
                <a:latin typeface="Calibri" panose="020F0502020204030204" pitchFamily="34" charset="0"/>
              </a:rPr>
              <a:t>Je dán zpomaleným odbouráváním bradykininu a následnou 	kongescí plic </a:t>
            </a:r>
            <a:r>
              <a:rPr lang="cs-CZ" sz="2000" dirty="0">
                <a:solidFill>
                  <a:srgbClr val="FFFFFF"/>
                </a:solidFill>
                <a:latin typeface="Calibri" panose="020F0502020204030204" pitchFamily="34" charset="0"/>
              </a:rPr>
              <a:t>(překrvení plic a městnání vody do plic) 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600" b="1" dirty="0" err="1">
                <a:solidFill>
                  <a:schemeClr val="accent1"/>
                </a:solidFill>
                <a:latin typeface="Calibri" panose="020F0502020204030204" pitchFamily="34" charset="0"/>
              </a:rPr>
              <a:t>Hyperkalémie</a:t>
            </a:r>
            <a:r>
              <a:rPr lang="cs-CZ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sz="26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(méně aldosteronu 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cs-CZ" sz="2400" dirty="0">
                <a:latin typeface="Calibri" panose="020F0502020204030204" pitchFamily="34" charset="0"/>
              </a:rPr>
              <a:t>inhibice Na/K </a:t>
            </a:r>
            <a:r>
              <a:rPr lang="cs-CZ" sz="2400" dirty="0" err="1">
                <a:latin typeface="Calibri" panose="020F0502020204030204" pitchFamily="34" charset="0"/>
              </a:rPr>
              <a:t>antiport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  <a:endParaRPr lang="cs-CZ" sz="3200" dirty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tabLst>
                <a:tab pos="442913" algn="l"/>
              </a:tabLst>
            </a:pPr>
            <a:r>
              <a:rPr lang="cs-CZ" sz="2600" dirty="0">
                <a:latin typeface="Calibri" panose="020F0502020204030204" pitchFamily="34" charset="0"/>
              </a:rPr>
              <a:t>	Během léčby vhodný monitoring hladin K, urey a 	kreatininu.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1"/>
                </a:solidFill>
                <a:latin typeface="Calibri" panose="020F0502020204030204" pitchFamily="34" charset="0"/>
              </a:rPr>
              <a:t>Angioneurotický edém.  </a:t>
            </a:r>
            <a:r>
              <a:rPr lang="cs-CZ" sz="2600" dirty="0">
                <a:latin typeface="Calibri" panose="020F0502020204030204" pitchFamily="34" charset="0"/>
              </a:rPr>
              <a:t>U pacientů s přecitlivělostí na </a:t>
            </a:r>
            <a:r>
              <a:rPr lang="cs-CZ" sz="2600" dirty="0" err="1">
                <a:latin typeface="Calibri" panose="020F0502020204030204" pitchFamily="34" charset="0"/>
              </a:rPr>
              <a:t>ACEi</a:t>
            </a:r>
            <a:r>
              <a:rPr lang="cs-CZ" sz="2600" dirty="0">
                <a:latin typeface="Calibri" panose="020F0502020204030204" pitchFamily="34" charset="0"/>
              </a:rPr>
              <a:t>, vyšší riziko je u černošské rasy.</a:t>
            </a:r>
          </a:p>
          <a:p>
            <a:pPr marL="457200" indent="-457200" defTabSz="544513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1"/>
                </a:solidFill>
                <a:latin typeface="Calibri" panose="020F0502020204030204" pitchFamily="34" charset="0"/>
              </a:rPr>
              <a:t>Teratogenita.</a:t>
            </a:r>
            <a:r>
              <a:rPr lang="cs-CZ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sz="2600" dirty="0">
                <a:latin typeface="Calibri" panose="020F0502020204030204" pitchFamily="34" charset="0"/>
              </a:rPr>
              <a:t>Podávání by vedlo ke zpomalení vývoje až k agenezi ledvin u plodu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535982" y="859324"/>
            <a:ext cx="1107467" cy="51256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2800" b="1" dirty="0" err="1">
                <a:solidFill>
                  <a:schemeClr val="tx1"/>
                </a:solidFill>
                <a:latin typeface="Calibri" pitchFamily="34" charset="0"/>
              </a:rPr>
              <a:t>ACEi</a:t>
            </a:r>
            <a:endParaRPr lang="cs-CZ" altLang="cs-CZ" sz="28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92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88934" y="386635"/>
            <a:ext cx="3558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ZÁSTUPCI </a:t>
            </a:r>
            <a:r>
              <a:rPr lang="cs-CZ" alt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</a:t>
            </a:r>
            <a:r>
              <a:rPr lang="cs-CZ" alt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(-</a:t>
            </a:r>
            <a:r>
              <a:rPr lang="cs-CZ" altLang="cs-CZ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sartan</a:t>
            </a:r>
            <a:r>
              <a:rPr lang="cs-CZ" alt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  <a:endParaRPr lang="en-GB" altLang="cs-CZ" sz="28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66AF8F29-48CB-4108-88AA-73A64D976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6929" y="130354"/>
            <a:ext cx="1432699" cy="613302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2800" b="1" dirty="0" err="1">
                <a:solidFill>
                  <a:schemeClr val="tx1"/>
                </a:solidFill>
                <a:latin typeface="Calibri" pitchFamily="34" charset="0"/>
              </a:rPr>
              <a:t>Sartany</a:t>
            </a:r>
            <a:endParaRPr lang="cs-CZ" altLang="cs-CZ" sz="2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88932" y="1512647"/>
            <a:ext cx="8326803" cy="54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cs-CZ" sz="2800" b="1" dirty="0">
                <a:solidFill>
                  <a:srgbClr val="66FFFF"/>
                </a:solidFill>
                <a:latin typeface="Calibri" panose="020F0502020204030204" pitchFamily="34" charset="0"/>
              </a:rPr>
              <a:t>LOSARTAN</a:t>
            </a:r>
            <a:r>
              <a:rPr lang="cs-CZ" sz="2800" dirty="0">
                <a:solidFill>
                  <a:srgbClr val="66FFFF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7" name="Obdélník 6"/>
          <p:cNvSpPr/>
          <p:nvPr/>
        </p:nvSpPr>
        <p:spPr>
          <a:xfrm>
            <a:off x="388932" y="2775869"/>
            <a:ext cx="8326804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</a:rPr>
              <a:t>TELMISARTAN</a:t>
            </a:r>
            <a:r>
              <a:rPr lang="cs-CZ" sz="2800" dirty="0">
                <a:solidFill>
                  <a:srgbClr val="FF99FF"/>
                </a:solidFill>
                <a:latin typeface="Calibri" panose="020F0502020204030204" pitchFamily="34" charset="0"/>
              </a:rPr>
              <a:t> 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má příznivý metabolický dopad  </a:t>
            </a:r>
            <a:r>
              <a:rPr lang="cs-CZ" sz="2000" dirty="0">
                <a:latin typeface="Calibri" panose="020F0502020204030204" pitchFamily="34" charset="0"/>
              </a:rPr>
              <a:t>(agonistické působení na </a:t>
            </a:r>
            <a:r>
              <a:rPr lang="cs-CZ" sz="2000" dirty="0" err="1">
                <a:latin typeface="Calibri" panose="020F0502020204030204" pitchFamily="34" charset="0"/>
              </a:rPr>
              <a:t>rcp</a:t>
            </a:r>
            <a:r>
              <a:rPr lang="cs-CZ" sz="2000" dirty="0">
                <a:latin typeface="Calibri" panose="020F0502020204030204" pitchFamily="34" charset="0"/>
              </a:rPr>
              <a:t> PPAR-</a:t>
            </a:r>
            <a:r>
              <a:rPr lang="el-GR" sz="2000" dirty="0">
                <a:latin typeface="Calibri" panose="020F0502020204030204" pitchFamily="34" charset="0"/>
              </a:rPr>
              <a:t>γ</a:t>
            </a:r>
            <a:r>
              <a:rPr lang="cs-CZ" sz="2000" dirty="0">
                <a:latin typeface="Calibri" panose="020F0502020204030204" pitchFamily="34" charset="0"/>
              </a:rPr>
              <a:t>)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má nejdelší dobu účinku (24 hodin)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A2A9839-90BE-4476-B554-E5479AF711A7}"/>
              </a:ext>
            </a:extLst>
          </p:cNvPr>
          <p:cNvSpPr txBox="1"/>
          <p:nvPr/>
        </p:nvSpPr>
        <p:spPr>
          <a:xfrm>
            <a:off x="388932" y="4382462"/>
            <a:ext cx="3369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SHRNUTÍ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A3CBCE8-F445-4AE4-861A-8E97861F08F1}"/>
              </a:ext>
            </a:extLst>
          </p:cNvPr>
          <p:cNvSpPr txBox="1"/>
          <p:nvPr/>
        </p:nvSpPr>
        <p:spPr>
          <a:xfrm>
            <a:off x="388932" y="4967237"/>
            <a:ext cx="8126775" cy="1200329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Velmi dobře snášena při dlouhodobém užívání, nejméně NÚ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Stejné indikace a kontraindikace jako  </a:t>
            </a:r>
            <a:r>
              <a:rPr lang="cs-CZ" sz="2400" dirty="0" err="1">
                <a:latin typeface="Calibri" panose="020F0502020204030204" pitchFamily="34" charset="0"/>
              </a:rPr>
              <a:t>ACEi</a:t>
            </a:r>
            <a:endParaRPr lang="cs-CZ" sz="2400" dirty="0">
              <a:latin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Vhodné pro pacienty s kašlem po užívání </a:t>
            </a:r>
            <a:r>
              <a:rPr lang="cs-CZ" sz="2400" dirty="0" err="1">
                <a:latin typeface="Calibri" panose="020F0502020204030204" pitchFamily="34" charset="0"/>
              </a:rPr>
              <a:t>ACEi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0070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009038" y="270817"/>
            <a:ext cx="4763362" cy="744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cs-CZ" sz="3600" b="1" u="sng" dirty="0">
                <a:solidFill>
                  <a:srgbClr val="FFFF00"/>
                </a:solidFill>
                <a:latin typeface="Calibri" pitchFamily="34" charset="0"/>
              </a:rPr>
              <a:t>NEŽÁDOUCÍ ÚČINKY</a:t>
            </a:r>
          </a:p>
        </p:txBody>
      </p:sp>
      <p:sp>
        <p:nvSpPr>
          <p:cNvPr id="5" name="Obdélník 4"/>
          <p:cNvSpPr/>
          <p:nvPr/>
        </p:nvSpPr>
        <p:spPr>
          <a:xfrm>
            <a:off x="354328" y="1868311"/>
            <a:ext cx="8461513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600" b="1" u="sng" dirty="0">
                <a:solidFill>
                  <a:schemeClr val="accent1"/>
                </a:solidFill>
                <a:latin typeface="Calibri" panose="020F0502020204030204" pitchFamily="34" charset="0"/>
              </a:rPr>
              <a:t>NEVYVOLÁVAJÍ </a:t>
            </a:r>
            <a:r>
              <a:rPr lang="cs-CZ" sz="2600" dirty="0">
                <a:latin typeface="Calibri" panose="020F0502020204030204" pitchFamily="34" charset="0"/>
              </a:rPr>
              <a:t>suchý dráždivý kašel jako po </a:t>
            </a:r>
            <a:r>
              <a:rPr lang="cs-CZ" sz="2600" dirty="0" err="1">
                <a:latin typeface="Calibri" panose="020F0502020204030204" pitchFamily="34" charset="0"/>
              </a:rPr>
              <a:t>ACEi</a:t>
            </a:r>
            <a:r>
              <a:rPr lang="cs-CZ" sz="2600" dirty="0">
                <a:latin typeface="Calibri" panose="020F0502020204030204" pitchFamily="34" charset="0"/>
              </a:rPr>
              <a:t>   </a:t>
            </a:r>
            <a:r>
              <a:rPr lang="cs-CZ" sz="2600" b="1" dirty="0" err="1">
                <a:solidFill>
                  <a:schemeClr val="accent1"/>
                </a:solidFill>
                <a:latin typeface="Calibri" panose="020F0502020204030204" pitchFamily="34" charset="0"/>
              </a:rPr>
              <a:t>Hyperkalémie</a:t>
            </a:r>
            <a:r>
              <a:rPr lang="cs-CZ" sz="2600" b="1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sz="26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(méně aldosteronu  </a:t>
            </a:r>
            <a:r>
              <a:rPr 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cs-CZ" sz="2400" dirty="0">
                <a:latin typeface="Calibri" panose="020F0502020204030204" pitchFamily="34" charset="0"/>
              </a:rPr>
              <a:t>inhibice Na/K </a:t>
            </a:r>
            <a:r>
              <a:rPr lang="cs-CZ" sz="2400" dirty="0" err="1">
                <a:latin typeface="Calibri" panose="020F0502020204030204" pitchFamily="34" charset="0"/>
              </a:rPr>
              <a:t>antiport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  <a:endParaRPr lang="cs-CZ" sz="3200" dirty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tabLst>
                <a:tab pos="442913" algn="l"/>
              </a:tabLst>
            </a:pPr>
            <a:r>
              <a:rPr lang="cs-CZ" sz="2600" dirty="0">
                <a:latin typeface="Calibri" panose="020F0502020204030204" pitchFamily="34" charset="0"/>
              </a:rPr>
              <a:t>	Během léčby vhodný monitoring hladin K, urey a 	kreatininu.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1"/>
                </a:solidFill>
                <a:latin typeface="Calibri" panose="020F0502020204030204" pitchFamily="34" charset="0"/>
              </a:rPr>
              <a:t>Angioneurotický edém je méně častý </a:t>
            </a:r>
            <a:r>
              <a:rPr lang="cs-CZ" sz="2600" dirty="0">
                <a:latin typeface="Calibri" panose="020F0502020204030204" pitchFamily="34" charset="0"/>
              </a:rPr>
              <a:t>jako po </a:t>
            </a:r>
            <a:r>
              <a:rPr lang="cs-CZ" sz="2600" dirty="0" err="1">
                <a:latin typeface="Calibri" panose="020F0502020204030204" pitchFamily="34" charset="0"/>
              </a:rPr>
              <a:t>ACEi</a:t>
            </a:r>
            <a:r>
              <a:rPr lang="cs-CZ" sz="2600" dirty="0">
                <a:latin typeface="Calibri" panose="020F0502020204030204" pitchFamily="34" charset="0"/>
              </a:rPr>
              <a:t>.</a:t>
            </a:r>
            <a:r>
              <a:rPr lang="cs-CZ" sz="2600" b="1" dirty="0">
                <a:solidFill>
                  <a:schemeClr val="accent1"/>
                </a:solidFill>
                <a:latin typeface="Calibri" panose="020F0502020204030204" pitchFamily="34" charset="0"/>
              </a:rPr>
              <a:t>   </a:t>
            </a:r>
            <a:endParaRPr lang="cs-CZ" sz="2600" dirty="0">
              <a:latin typeface="Calibri" panose="020F0502020204030204" pitchFamily="34" charset="0"/>
            </a:endParaRPr>
          </a:p>
          <a:p>
            <a:pPr marL="457200" indent="-457200" defTabSz="544513">
              <a:buFont typeface="Wingdings" panose="05000000000000000000" pitchFamily="2" charset="2"/>
              <a:buChar char="Ø"/>
            </a:pPr>
            <a:r>
              <a:rPr lang="cs-CZ" sz="2600" b="1" u="sng" dirty="0">
                <a:solidFill>
                  <a:srgbClr val="FF9933"/>
                </a:solidFill>
                <a:latin typeface="Calibri" panose="020F0502020204030204" pitchFamily="34" charset="0"/>
              </a:rPr>
              <a:t>Teratogenita </a:t>
            </a:r>
            <a:r>
              <a:rPr lang="cs-CZ" sz="2600" u="sng" dirty="0">
                <a:solidFill>
                  <a:srgbClr val="FF9933"/>
                </a:solidFill>
                <a:latin typeface="Calibri" panose="020F0502020204030204" pitchFamily="34" charset="0"/>
              </a:rPr>
              <a:t>jako u </a:t>
            </a:r>
            <a:r>
              <a:rPr lang="cs-CZ" sz="2600" u="sng" dirty="0" err="1">
                <a:solidFill>
                  <a:srgbClr val="FF9933"/>
                </a:solidFill>
                <a:latin typeface="Calibri" panose="020F0502020204030204" pitchFamily="34" charset="0"/>
              </a:rPr>
              <a:t>ACEi</a:t>
            </a:r>
            <a:r>
              <a:rPr lang="cs-CZ" sz="2600" u="sng" dirty="0">
                <a:solidFill>
                  <a:srgbClr val="FF9933"/>
                </a:solidFill>
                <a:latin typeface="Calibri" panose="020F0502020204030204" pitchFamily="34" charset="0"/>
              </a:rPr>
              <a:t>.</a:t>
            </a:r>
            <a:r>
              <a:rPr lang="cs-CZ" sz="2600" b="1" u="sng" dirty="0">
                <a:solidFill>
                  <a:srgbClr val="FF9933"/>
                </a:solidFill>
                <a:latin typeface="Calibri" panose="020F0502020204030204" pitchFamily="34" charset="0"/>
              </a:rPr>
              <a:t> </a:t>
            </a:r>
            <a:endParaRPr lang="cs-CZ" sz="2600" u="sng" dirty="0">
              <a:solidFill>
                <a:srgbClr val="FF9933"/>
              </a:solidFill>
              <a:latin typeface="Calibri" panose="020F0502020204030204" pitchFamily="34" charset="0"/>
            </a:endParaRPr>
          </a:p>
          <a:p>
            <a:pPr marL="457200" indent="-457200" defTabSz="544513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1"/>
                </a:solidFill>
                <a:latin typeface="Calibri" panose="020F0502020204030204" pitchFamily="34" charset="0"/>
              </a:rPr>
              <a:t>Náhlý pokles tlaku může vyvolat hypotenzi až synkopu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66AF8F29-48CB-4108-88AA-73A64D976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42" y="1170634"/>
            <a:ext cx="1696064" cy="51256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2800" b="1" dirty="0" err="1">
                <a:solidFill>
                  <a:schemeClr val="tx1"/>
                </a:solidFill>
                <a:latin typeface="Calibri" pitchFamily="34" charset="0"/>
              </a:rPr>
              <a:t>Sartany</a:t>
            </a:r>
            <a:endParaRPr lang="cs-CZ" altLang="cs-CZ" sz="28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4540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531902" y="293572"/>
            <a:ext cx="7815685" cy="1320244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x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DIURETIKA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  antagonisté aldosteronu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1902" y="1793114"/>
            <a:ext cx="2237120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Thiazidová</a:t>
            </a:r>
            <a:r>
              <a:rPr lang="cs-CZ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d.</a:t>
            </a:r>
            <a:endParaRPr lang="cs-CZ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28050" y="2515627"/>
            <a:ext cx="1915301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Kličková d.</a:t>
            </a:r>
            <a:endParaRPr lang="cs-CZ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28050" y="3232557"/>
            <a:ext cx="2712135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Kálium</a:t>
            </a:r>
            <a:r>
              <a:rPr lang="cs-CZ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šetřící d.</a:t>
            </a:r>
            <a:endParaRPr lang="cs-CZ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1901" y="3915473"/>
            <a:ext cx="3822899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Antagonista aldosteronu</a:t>
            </a:r>
            <a:endParaRPr lang="cs-CZ" sz="2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1DD15B6-AAAA-46C6-813F-9878E653EC57}"/>
              </a:ext>
            </a:extLst>
          </p:cNvPr>
          <p:cNvSpPr txBox="1"/>
          <p:nvPr/>
        </p:nvSpPr>
        <p:spPr>
          <a:xfrm>
            <a:off x="2898479" y="1818386"/>
            <a:ext cx="590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hydrochlorothiazid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chlortalidon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indapamid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endParaRPr lang="cs-CZ" sz="2400" i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2252281-B101-47BF-85D4-FEFEA664519F}"/>
              </a:ext>
            </a:extLst>
          </p:cNvPr>
          <p:cNvSpPr txBox="1"/>
          <p:nvPr/>
        </p:nvSpPr>
        <p:spPr>
          <a:xfrm>
            <a:off x="4439744" y="3915473"/>
            <a:ext cx="205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spironolakton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A787927-B0CB-4BE6-84B4-F3C824A04833}"/>
              </a:ext>
            </a:extLst>
          </p:cNvPr>
          <p:cNvSpPr txBox="1"/>
          <p:nvPr/>
        </p:nvSpPr>
        <p:spPr>
          <a:xfrm>
            <a:off x="3428578" y="3242844"/>
            <a:ext cx="1564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amilorid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4D89D30-25FC-4F30-816C-D7BD58241B91}"/>
              </a:ext>
            </a:extLst>
          </p:cNvPr>
          <p:cNvSpPr txBox="1"/>
          <p:nvPr/>
        </p:nvSpPr>
        <p:spPr>
          <a:xfrm>
            <a:off x="2462149" y="2543613"/>
            <a:ext cx="1564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furosemid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E2E79AA-B34F-469F-A2B3-6A686C73D106}"/>
              </a:ext>
            </a:extLst>
          </p:cNvPr>
          <p:cNvSpPr txBox="1"/>
          <p:nvPr/>
        </p:nvSpPr>
        <p:spPr>
          <a:xfrm>
            <a:off x="1638394" y="4719895"/>
            <a:ext cx="736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Jsou to léčiva zvyšující diurézu </a:t>
            </a: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/>
              </a:rPr>
              <a:t></a:t>
            </a: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</a:t>
            </a:r>
            <a:r>
              <a:rPr kumimoji="0" lang="cs-CZ" sz="26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snižují plazmatický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objem </a:t>
            </a:r>
            <a:r>
              <a:rPr lang="cs-CZ" sz="2600" b="1" dirty="0">
                <a:solidFill>
                  <a:srgbClr val="66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/>
              </a:rPr>
              <a:t>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/>
              </a:rPr>
              <a:t>SNÍŽENÍ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TK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740D3FD-1373-4E2A-ACFB-FBC48B5D6453}"/>
              </a:ext>
            </a:extLst>
          </p:cNvPr>
          <p:cNvSpPr txBox="1"/>
          <p:nvPr/>
        </p:nvSpPr>
        <p:spPr>
          <a:xfrm>
            <a:off x="528050" y="4708649"/>
            <a:ext cx="4611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MÚ: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FD6A3DED-8B3B-404F-8804-4B74B59DCD01}"/>
              </a:ext>
            </a:extLst>
          </p:cNvPr>
          <p:cNvSpPr/>
          <p:nvPr/>
        </p:nvSpPr>
        <p:spPr>
          <a:xfrm>
            <a:off x="221226" y="5749345"/>
            <a:ext cx="8784792" cy="8925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JAK ZVYŠUJÍ DIURÉZU?</a:t>
            </a:r>
            <a:endParaRPr kumimoji="0" lang="cs-CZ" sz="2800" b="1" i="0" u="sng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zasahují do zpětné resorpce vody v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TUBULÁRNÍM SYSTÉMU LEDVIN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150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64"/>
          <p:cNvGrpSpPr>
            <a:grpSpLocks/>
          </p:cNvGrpSpPr>
          <p:nvPr/>
        </p:nvGrpSpPr>
        <p:grpSpPr bwMode="auto">
          <a:xfrm>
            <a:off x="5332385" y="2054292"/>
            <a:ext cx="3740792" cy="3590790"/>
            <a:chOff x="3198" y="1253"/>
            <a:chExt cx="1932" cy="1936"/>
          </a:xfrm>
        </p:grpSpPr>
        <p:sp>
          <p:nvSpPr>
            <p:cNvPr id="47" name="AutoShape 38"/>
            <p:cNvSpPr>
              <a:spLocks noChangeArrowheads="1"/>
            </p:cNvSpPr>
            <p:nvPr/>
          </p:nvSpPr>
          <p:spPr bwMode="auto">
            <a:xfrm>
              <a:off x="3198" y="2205"/>
              <a:ext cx="861" cy="984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8" name="AutoShape 37"/>
            <p:cNvSpPr>
              <a:spLocks noChangeArrowheads="1"/>
            </p:cNvSpPr>
            <p:nvPr/>
          </p:nvSpPr>
          <p:spPr bwMode="auto">
            <a:xfrm>
              <a:off x="3290" y="2289"/>
              <a:ext cx="683" cy="81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1" name="Rectangle 32"/>
            <p:cNvSpPr>
              <a:spLocks noChangeArrowheads="1"/>
            </p:cNvSpPr>
            <p:nvPr/>
          </p:nvSpPr>
          <p:spPr bwMode="auto">
            <a:xfrm>
              <a:off x="4797" y="1253"/>
              <a:ext cx="333" cy="1933"/>
            </a:xfrm>
            <a:prstGeom prst="rect">
              <a:avLst/>
            </a:prstGeom>
            <a:solidFill>
              <a:srgbClr val="F1714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2" name="Rectangle 29"/>
            <p:cNvSpPr>
              <a:spLocks noChangeArrowheads="1"/>
            </p:cNvSpPr>
            <p:nvPr/>
          </p:nvSpPr>
          <p:spPr bwMode="auto">
            <a:xfrm>
              <a:off x="4059" y="1253"/>
              <a:ext cx="759" cy="1936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4" name="AutoShape 24"/>
            <p:cNvSpPr>
              <a:spLocks noChangeArrowheads="1"/>
            </p:cNvSpPr>
            <p:nvPr/>
          </p:nvSpPr>
          <p:spPr bwMode="auto">
            <a:xfrm>
              <a:off x="3198" y="1253"/>
              <a:ext cx="861" cy="953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5" name="AutoShape 23"/>
            <p:cNvSpPr>
              <a:spLocks noChangeArrowheads="1"/>
            </p:cNvSpPr>
            <p:nvPr/>
          </p:nvSpPr>
          <p:spPr bwMode="auto">
            <a:xfrm>
              <a:off x="3290" y="1334"/>
              <a:ext cx="683" cy="785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57" name="Text Box 58"/>
            <p:cNvSpPr txBox="1">
              <a:spLocks noChangeArrowheads="1"/>
            </p:cNvSpPr>
            <p:nvPr/>
          </p:nvSpPr>
          <p:spPr bwMode="auto">
            <a:xfrm rot="5400000">
              <a:off x="3831" y="2268"/>
              <a:ext cx="1258" cy="2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INTERSTICIUM</a:t>
              </a:r>
            </a:p>
          </p:txBody>
        </p:sp>
      </p:grpSp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41275" y="7620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bIns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02435" name="AutoShape 3"/>
          <p:cNvSpPr>
            <a:spLocks noChangeArrowheads="1"/>
          </p:cNvSpPr>
          <p:nvPr/>
        </p:nvSpPr>
        <p:spPr bwMode="auto">
          <a:xfrm>
            <a:off x="2233396" y="1989138"/>
            <a:ext cx="1728787" cy="1851025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02436" name="AutoShape 4"/>
          <p:cNvSpPr>
            <a:spLocks noChangeArrowheads="1"/>
          </p:cNvSpPr>
          <p:nvPr/>
        </p:nvSpPr>
        <p:spPr bwMode="auto">
          <a:xfrm>
            <a:off x="2233396" y="3860800"/>
            <a:ext cx="1728787" cy="1778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32773" name="Group 57"/>
          <p:cNvGrpSpPr>
            <a:grpSpLocks/>
          </p:cNvGrpSpPr>
          <p:nvPr/>
        </p:nvGrpSpPr>
        <p:grpSpPr bwMode="auto">
          <a:xfrm>
            <a:off x="114659" y="1939433"/>
            <a:ext cx="5237163" cy="3649662"/>
            <a:chOff x="307" y="1253"/>
            <a:chExt cx="3299" cy="2299"/>
          </a:xfrm>
        </p:grpSpPr>
        <p:grpSp>
          <p:nvGrpSpPr>
            <p:cNvPr id="32793" name="Group 56"/>
            <p:cNvGrpSpPr>
              <a:grpSpLocks/>
            </p:cNvGrpSpPr>
            <p:nvPr/>
          </p:nvGrpSpPr>
          <p:grpSpPr bwMode="auto">
            <a:xfrm>
              <a:off x="2753" y="1253"/>
              <a:ext cx="853" cy="2299"/>
              <a:chOff x="2753" y="1253"/>
              <a:chExt cx="853" cy="2299"/>
            </a:xfrm>
          </p:grpSpPr>
          <p:sp>
            <p:nvSpPr>
              <p:cNvPr id="402445" name="Rectangle 13" descr="Cik cak"/>
              <p:cNvSpPr>
                <a:spLocks noChangeArrowheads="1"/>
              </p:cNvSpPr>
              <p:nvPr/>
            </p:nvSpPr>
            <p:spPr bwMode="auto">
              <a:xfrm>
                <a:off x="2753" y="1253"/>
                <a:ext cx="853" cy="2299"/>
              </a:xfrm>
              <a:prstGeom prst="rect">
                <a:avLst/>
              </a:prstGeom>
              <a:pattFill prst="zigZag">
                <a:fgClr>
                  <a:schemeClr val="tx2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402448" name="Text Box 16"/>
              <p:cNvSpPr txBox="1">
                <a:spLocks noChangeArrowheads="1"/>
              </p:cNvSpPr>
              <p:nvPr/>
            </p:nvSpPr>
            <p:spPr bwMode="auto">
              <a:xfrm rot="5400000">
                <a:off x="2369" y="2641"/>
                <a:ext cx="1347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LUMEN  TUBULU</a:t>
                </a:r>
              </a:p>
            </p:txBody>
          </p:sp>
        </p:grpSp>
        <p:grpSp>
          <p:nvGrpSpPr>
            <p:cNvPr id="32794" name="Group 55"/>
            <p:cNvGrpSpPr>
              <a:grpSpLocks/>
            </p:cNvGrpSpPr>
            <p:nvPr/>
          </p:nvGrpSpPr>
          <p:grpSpPr bwMode="auto">
            <a:xfrm>
              <a:off x="307" y="1287"/>
              <a:ext cx="2346" cy="2265"/>
              <a:chOff x="307" y="1287"/>
              <a:chExt cx="2346" cy="2265"/>
            </a:xfrm>
          </p:grpSpPr>
          <p:sp>
            <p:nvSpPr>
              <p:cNvPr id="402451" name="AutoShape 19"/>
              <p:cNvSpPr>
                <a:spLocks noChangeArrowheads="1"/>
              </p:cNvSpPr>
              <p:nvPr/>
            </p:nvSpPr>
            <p:spPr bwMode="auto">
              <a:xfrm>
                <a:off x="1751" y="1350"/>
                <a:ext cx="902" cy="991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402452" name="AutoShape 20"/>
              <p:cNvSpPr>
                <a:spLocks noChangeArrowheads="1"/>
              </p:cNvSpPr>
              <p:nvPr/>
            </p:nvSpPr>
            <p:spPr bwMode="auto">
              <a:xfrm>
                <a:off x="1746" y="2523"/>
                <a:ext cx="907" cy="946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402455" name="Rectangle 23"/>
              <p:cNvSpPr>
                <a:spLocks noChangeArrowheads="1"/>
              </p:cNvSpPr>
              <p:nvPr/>
            </p:nvSpPr>
            <p:spPr bwMode="auto">
              <a:xfrm>
                <a:off x="307" y="1287"/>
                <a:ext cx="487" cy="2265"/>
              </a:xfrm>
              <a:prstGeom prst="rect">
                <a:avLst/>
              </a:prstGeom>
              <a:solidFill>
                <a:srgbClr val="F1714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402456" name="Rectangle 24"/>
              <p:cNvSpPr>
                <a:spLocks noChangeArrowheads="1"/>
              </p:cNvSpPr>
              <p:nvPr/>
            </p:nvSpPr>
            <p:spPr bwMode="auto">
              <a:xfrm>
                <a:off x="793" y="1298"/>
                <a:ext cx="862" cy="2254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402458" name="Text Box 26"/>
              <p:cNvSpPr txBox="1">
                <a:spLocks noChangeArrowheads="1"/>
              </p:cNvSpPr>
              <p:nvPr/>
            </p:nvSpPr>
            <p:spPr bwMode="auto">
              <a:xfrm rot="5400000">
                <a:off x="536" y="2631"/>
                <a:ext cx="121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INTERSTICIUM</a:t>
                </a:r>
              </a:p>
            </p:txBody>
          </p:sp>
          <p:sp>
            <p:nvSpPr>
              <p:cNvPr id="402459" name="Text Box 27"/>
              <p:cNvSpPr txBox="1">
                <a:spLocks noChangeArrowheads="1"/>
              </p:cNvSpPr>
              <p:nvPr/>
            </p:nvSpPr>
            <p:spPr bwMode="auto">
              <a:xfrm rot="5400000">
                <a:off x="-64" y="2611"/>
                <a:ext cx="1241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Krevní  řečiště </a:t>
                </a:r>
              </a:p>
            </p:txBody>
          </p:sp>
        </p:grpSp>
      </p:grpSp>
      <p:sp>
        <p:nvSpPr>
          <p:cNvPr id="402461" name="Text Box 29"/>
          <p:cNvSpPr txBox="1">
            <a:spLocks noChangeArrowheads="1"/>
          </p:cNvSpPr>
          <p:nvPr/>
        </p:nvSpPr>
        <p:spPr bwMode="auto">
          <a:xfrm>
            <a:off x="291090" y="184702"/>
            <a:ext cx="8726076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3366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Transportní mechanismy pro Na</a:t>
            </a:r>
            <a:r>
              <a:rPr kumimoji="0" lang="cs-CZ" sz="28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3366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3366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ionty na 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3366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luminální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3366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membráně tubulárního systému ledvin</a:t>
            </a:r>
          </a:p>
        </p:txBody>
      </p:sp>
      <p:sp>
        <p:nvSpPr>
          <p:cNvPr id="402477" name="Text Box 45"/>
          <p:cNvSpPr txBox="1">
            <a:spLocks noChangeArrowheads="1"/>
          </p:cNvSpPr>
          <p:nvPr/>
        </p:nvSpPr>
        <p:spPr bwMode="auto">
          <a:xfrm>
            <a:off x="69135" y="1599407"/>
            <a:ext cx="2808288" cy="433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Bazolaterální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memb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</a:p>
        </p:txBody>
      </p:sp>
      <p:sp>
        <p:nvSpPr>
          <p:cNvPr id="402478" name="Text Box 46"/>
          <p:cNvSpPr txBox="1">
            <a:spLocks noChangeArrowheads="1"/>
          </p:cNvSpPr>
          <p:nvPr/>
        </p:nvSpPr>
        <p:spPr bwMode="auto">
          <a:xfrm>
            <a:off x="3135618" y="1552070"/>
            <a:ext cx="2374900" cy="433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Luminální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membr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</a:p>
        </p:txBody>
      </p:sp>
      <p:sp>
        <p:nvSpPr>
          <p:cNvPr id="402486" name="Text Box 54"/>
          <p:cNvSpPr txBox="1">
            <a:spLocks noChangeArrowheads="1"/>
          </p:cNvSpPr>
          <p:nvPr/>
        </p:nvSpPr>
        <p:spPr bwMode="auto">
          <a:xfrm>
            <a:off x="3460316" y="2565400"/>
            <a:ext cx="647700" cy="400110"/>
          </a:xfrm>
          <a:prstGeom prst="rect">
            <a:avLst/>
          </a:prstGeom>
          <a:solidFill>
            <a:srgbClr val="FFCCFF"/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</a:t>
            </a:r>
          </a:p>
        </p:txBody>
      </p:sp>
      <p:sp>
        <p:nvSpPr>
          <p:cNvPr id="402496" name="Line 64"/>
          <p:cNvSpPr>
            <a:spLocks noChangeShapeType="1"/>
          </p:cNvSpPr>
          <p:nvPr/>
        </p:nvSpPr>
        <p:spPr bwMode="auto">
          <a:xfrm flipV="1">
            <a:off x="4109604" y="2276475"/>
            <a:ext cx="576262" cy="360363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02508" name="Line 76"/>
          <p:cNvSpPr>
            <a:spLocks noChangeShapeType="1"/>
          </p:cNvSpPr>
          <p:nvPr/>
        </p:nvSpPr>
        <p:spPr bwMode="auto">
          <a:xfrm flipV="1">
            <a:off x="4109604" y="2708275"/>
            <a:ext cx="576262" cy="71438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02509" name="Line 77"/>
          <p:cNvSpPr>
            <a:spLocks noChangeShapeType="1"/>
          </p:cNvSpPr>
          <p:nvPr/>
        </p:nvSpPr>
        <p:spPr bwMode="auto">
          <a:xfrm>
            <a:off x="4109604" y="2924175"/>
            <a:ext cx="574675" cy="28892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02510" name="Text Box 78"/>
          <p:cNvSpPr txBox="1">
            <a:spLocks noChangeArrowheads="1"/>
          </p:cNvSpPr>
          <p:nvPr/>
        </p:nvSpPr>
        <p:spPr bwMode="auto">
          <a:xfrm>
            <a:off x="4684279" y="2060575"/>
            <a:ext cx="792162" cy="400110"/>
          </a:xfrm>
          <a:prstGeom prst="rect">
            <a:avLst/>
          </a:prstGeom>
          <a:solidFill>
            <a:srgbClr val="FFCCFF"/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>
                <a:ln>
                  <a:noFill/>
                </a:ln>
                <a:solidFill>
                  <a:srgbClr val="0000FF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Na/H</a:t>
            </a:r>
          </a:p>
        </p:txBody>
      </p:sp>
      <p:sp>
        <p:nvSpPr>
          <p:cNvPr id="402511" name="Text Box 79"/>
          <p:cNvSpPr txBox="1">
            <a:spLocks noChangeArrowheads="1"/>
          </p:cNvSpPr>
          <p:nvPr/>
        </p:nvSpPr>
        <p:spPr bwMode="auto">
          <a:xfrm>
            <a:off x="4684279" y="2565400"/>
            <a:ext cx="936625" cy="400110"/>
          </a:xfrm>
          <a:prstGeom prst="rect">
            <a:avLst/>
          </a:prstGeom>
          <a:solidFill>
            <a:srgbClr val="FFCCFF"/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>
                <a:ln>
                  <a:noFill/>
                </a:ln>
                <a:solidFill>
                  <a:srgbClr val="0000FF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Na/Cl</a:t>
            </a:r>
          </a:p>
        </p:txBody>
      </p:sp>
      <p:sp>
        <p:nvSpPr>
          <p:cNvPr id="402512" name="Text Box 80"/>
          <p:cNvSpPr txBox="1">
            <a:spLocks noChangeArrowheads="1"/>
          </p:cNvSpPr>
          <p:nvPr/>
        </p:nvSpPr>
        <p:spPr bwMode="auto">
          <a:xfrm>
            <a:off x="4679930" y="3548899"/>
            <a:ext cx="792162" cy="400110"/>
          </a:xfrm>
          <a:prstGeom prst="rect">
            <a:avLst/>
          </a:prstGeom>
          <a:solidFill>
            <a:srgbClr val="FFCCFF"/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Na/K</a:t>
            </a:r>
          </a:p>
        </p:txBody>
      </p:sp>
      <p:sp>
        <p:nvSpPr>
          <p:cNvPr id="58" name="Text Box 27"/>
          <p:cNvSpPr txBox="1">
            <a:spLocks noChangeArrowheads="1"/>
          </p:cNvSpPr>
          <p:nvPr/>
        </p:nvSpPr>
        <p:spPr bwMode="auto">
          <a:xfrm rot="5400000">
            <a:off x="7848983" y="3986506"/>
            <a:ext cx="19700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Krevní  řečiště </a:t>
            </a:r>
          </a:p>
        </p:txBody>
      </p:sp>
      <p:sp>
        <p:nvSpPr>
          <p:cNvPr id="61" name="Line 64"/>
          <p:cNvSpPr>
            <a:spLocks noChangeShapeType="1"/>
          </p:cNvSpPr>
          <p:nvPr/>
        </p:nvSpPr>
        <p:spPr bwMode="auto">
          <a:xfrm>
            <a:off x="1441233" y="1968501"/>
            <a:ext cx="889957" cy="73977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2" name="Line 64"/>
          <p:cNvSpPr>
            <a:spLocks noChangeShapeType="1"/>
          </p:cNvSpPr>
          <p:nvPr/>
        </p:nvSpPr>
        <p:spPr bwMode="auto">
          <a:xfrm flipH="1">
            <a:off x="3817720" y="1923460"/>
            <a:ext cx="453076" cy="51017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7" name="Text Box 80"/>
          <p:cNvSpPr txBox="1">
            <a:spLocks noChangeArrowheads="1"/>
          </p:cNvSpPr>
          <p:nvPr/>
        </p:nvSpPr>
        <p:spPr bwMode="auto">
          <a:xfrm>
            <a:off x="4684203" y="3060475"/>
            <a:ext cx="1796821" cy="400110"/>
          </a:xfrm>
          <a:prstGeom prst="rect">
            <a:avLst/>
          </a:prstGeom>
          <a:solidFill>
            <a:srgbClr val="FFCCFF"/>
          </a:solidFill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Na+K+2xCl</a:t>
            </a:r>
          </a:p>
        </p:txBody>
      </p:sp>
      <p:sp>
        <p:nvSpPr>
          <p:cNvPr id="38" name="Line 77"/>
          <p:cNvSpPr>
            <a:spLocks noChangeShapeType="1"/>
          </p:cNvSpPr>
          <p:nvPr/>
        </p:nvSpPr>
        <p:spPr bwMode="auto">
          <a:xfrm>
            <a:off x="3970121" y="2961263"/>
            <a:ext cx="728446" cy="755073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9" name="Text Box 80"/>
          <p:cNvSpPr txBox="1">
            <a:spLocks noChangeArrowheads="1"/>
          </p:cNvSpPr>
          <p:nvPr/>
        </p:nvSpPr>
        <p:spPr bwMode="auto">
          <a:xfrm>
            <a:off x="1941079" y="2818605"/>
            <a:ext cx="792162" cy="400110"/>
          </a:xfrm>
          <a:prstGeom prst="rect">
            <a:avLst/>
          </a:prstGeom>
          <a:solidFill>
            <a:srgbClr val="FFCCFF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Na/K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646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97726" y="1087668"/>
            <a:ext cx="7678329" cy="1306632"/>
          </a:xfrm>
        </p:spPr>
        <p:txBody>
          <a:bodyPr/>
          <a:lstStyle/>
          <a:p>
            <a:pPr marL="0" indent="0" defTabSz="185738">
              <a:spcBef>
                <a:spcPct val="0"/>
              </a:spcBef>
              <a:buClr>
                <a:schemeClr val="tx1"/>
              </a:buClr>
              <a:buNone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Působí v distálním tubulu, </a:t>
            </a:r>
            <a:r>
              <a:rPr lang="cs-CZ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i</a:t>
            </a:r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nhibují SYMPORT  Cl</a:t>
            </a:r>
            <a:r>
              <a:rPr lang="cs-CZ" sz="24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-</a:t>
            </a:r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a Na</a:t>
            </a:r>
            <a:r>
              <a:rPr lang="cs-CZ" sz="24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+</a:t>
            </a:r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iontů. 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Inhibice resorpce Na</a:t>
            </a:r>
            <a:r>
              <a:rPr lang="cs-CZ" sz="2400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+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iontů 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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inhibice návratu vody 	do organismu 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cs-CZ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zvýšená diuréza</a:t>
            </a:r>
            <a:endParaRPr lang="cs-CZ" sz="2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7338" y="185547"/>
            <a:ext cx="856932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THIAZIDOVÁ DIURETIKA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850" y="1037676"/>
            <a:ext cx="1073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MÚ: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CD98F66-FC26-4021-BFDA-540549367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3272861"/>
            <a:ext cx="7576503" cy="222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 typeface="Monotype Sorts" charset="2"/>
              <a:buNone/>
              <a:tabLst>
                <a:tab pos="360363" algn="l"/>
              </a:tabLst>
              <a:defRPr/>
            </a:pPr>
            <a:r>
              <a:rPr lang="cs-CZ" sz="2400" kern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Působí v tlustém vzestupném raménku Henleho kličky.</a:t>
            </a:r>
          </a:p>
          <a:p>
            <a:pPr marL="0" indent="0">
              <a:spcBef>
                <a:spcPts val="0"/>
              </a:spcBef>
              <a:buFont typeface="Monotype Sorts" charset="2"/>
              <a:buNone/>
              <a:tabLst>
                <a:tab pos="360363" algn="l"/>
              </a:tabLst>
              <a:defRPr/>
            </a:pPr>
            <a:r>
              <a:rPr lang="cs-CZ" sz="2800" b="1" ker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Inhibují čtyř-iontový KOTRANSPORT Na,K, 2xCl</a:t>
            </a:r>
            <a:r>
              <a:rPr lang="cs-CZ" sz="2800" ker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SzPct val="100000"/>
              <a:buFont typeface="Wingdings" pitchFamily="2" charset="2"/>
              <a:buNone/>
              <a:tabLst>
                <a:tab pos="360363" algn="l"/>
              </a:tabLst>
              <a:defRPr/>
            </a:pPr>
            <a:r>
              <a:rPr lang="cs-CZ" sz="2400" kern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→ </a:t>
            </a:r>
            <a:r>
              <a:rPr lang="cs-CZ" sz="2400" kern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zablokování přestupu iontů do intersticia </a:t>
            </a:r>
            <a:r>
              <a:rPr lang="cs-CZ" sz="2400" kern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→ snížení osmolarity intersticia→ nižší přestup vody z lumen v následujícím úseku tubulu </a:t>
            </a:r>
            <a:r>
              <a:rPr lang="cs-CZ" sz="2800" kern="0"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→ </a:t>
            </a:r>
            <a:r>
              <a:rPr lang="cs-CZ" sz="2800" b="1" ker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ZVÝŠENÁ  DIURÉZA</a:t>
            </a:r>
          </a:p>
          <a:p>
            <a:pPr marL="0" indent="0">
              <a:spcBef>
                <a:spcPts val="0"/>
              </a:spcBef>
              <a:buFont typeface="Monotype Sorts" charset="2"/>
              <a:buNone/>
              <a:tabLst>
                <a:tab pos="360363" algn="l"/>
              </a:tabLst>
              <a:defRPr/>
            </a:pPr>
            <a:endParaRPr lang="cs-CZ" sz="2000" b="1" kern="0"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Font typeface="Monotype Sorts" charset="2"/>
              <a:buNone/>
              <a:tabLst>
                <a:tab pos="360363" algn="l"/>
              </a:tabLst>
              <a:defRPr/>
            </a:pPr>
            <a:endParaRPr lang="cs-CZ" sz="2800" b="1" ker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Font typeface="Monotype Sorts" charset="2"/>
              <a:buNone/>
              <a:tabLst>
                <a:tab pos="360363" algn="l"/>
              </a:tabLst>
              <a:defRPr/>
            </a:pPr>
            <a:endParaRPr lang="cs-CZ" sz="2800" b="1" ker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Font typeface="Monotype Sorts" charset="2"/>
              <a:buNone/>
              <a:tabLst>
                <a:tab pos="360363" algn="l"/>
              </a:tabLst>
              <a:defRPr/>
            </a:pPr>
            <a:endParaRPr lang="cs-CZ" sz="2800" b="1" kern="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1590FBD-03B0-418B-B426-EE286770494B}"/>
              </a:ext>
            </a:extLst>
          </p:cNvPr>
          <p:cNvSpPr txBox="1"/>
          <p:nvPr/>
        </p:nvSpPr>
        <p:spPr>
          <a:xfrm>
            <a:off x="323850" y="3247390"/>
            <a:ext cx="1084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MÚ: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91E01C7-E0B3-4C20-9C98-B361D773A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1" y="2424698"/>
            <a:ext cx="856932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KLIČKOVÁ  DIURETIKA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8E47348-4692-4AEB-A683-AF825D1CB35E}"/>
              </a:ext>
            </a:extLst>
          </p:cNvPr>
          <p:cNvSpPr/>
          <p:nvPr/>
        </p:nvSpPr>
        <p:spPr>
          <a:xfrm>
            <a:off x="261297" y="5523038"/>
            <a:ext cx="8694430" cy="1200329"/>
          </a:xfrm>
          <a:prstGeom prst="rect">
            <a:avLst/>
          </a:prstGeom>
          <a:solidFill>
            <a:schemeClr val="bg1">
              <a:lumMod val="50000"/>
            </a:schemeClr>
          </a:solidFill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0363" algn="l"/>
              </a:tabLst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JSOU TO VYSOCE ÚČINNÁ DIURETIKA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0363" algn="l"/>
              </a:tabLst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Nevýhodou jsou velké iontové ztráty a možnost aktivace RAAS. </a:t>
            </a: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Výhodou, že účinkuje i u pacientů s insuficiencí ledvin.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990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 ohnutá nahoru 3"/>
          <p:cNvSpPr/>
          <p:nvPr/>
        </p:nvSpPr>
        <p:spPr bwMode="auto">
          <a:xfrm rot="5400000">
            <a:off x="449468" y="2479907"/>
            <a:ext cx="2157771" cy="1452562"/>
          </a:xfrm>
          <a:prstGeom prst="bentUpArrow">
            <a:avLst>
              <a:gd name="adj1" fmla="val 31206"/>
              <a:gd name="adj2" fmla="val 25000"/>
              <a:gd name="adj3" fmla="val 25000"/>
            </a:avLst>
          </a:prstGeom>
          <a:gradFill flip="none" rotWithShape="1"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C826F47-9743-404B-B7B4-40EDA69F57BE}"/>
              </a:ext>
            </a:extLst>
          </p:cNvPr>
          <p:cNvSpPr txBox="1"/>
          <p:nvPr/>
        </p:nvSpPr>
        <p:spPr>
          <a:xfrm>
            <a:off x="503238" y="1501072"/>
            <a:ext cx="1025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MÚ: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FD5EFC-12C2-4302-9905-90EBE0DD2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40" y="373988"/>
            <a:ext cx="856932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Kálium</a:t>
            </a: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šetřící  DIURETIKA  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Antag</a:t>
            </a:r>
            <a:r>
              <a:rPr lang="cs-CZ" sz="3600" b="1" u="sng" dirty="0" err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onisté</a:t>
            </a: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aldosteronových receptorů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2364377" y="2372319"/>
            <a:ext cx="6579689" cy="216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Monotype Sorts" charset="2"/>
              <a:buNone/>
              <a:tabLst>
                <a:tab pos="360363" algn="l"/>
              </a:tabLst>
              <a:defRPr/>
            </a:pPr>
            <a:endParaRPr kumimoji="0" lang="cs-CZ" sz="2000" b="1" i="0" u="sng" strike="noStrike" kern="0" cap="none" spc="0" normalizeH="0" baseline="30000" noProof="0" dirty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533400" lvl="0" indent="-266700">
              <a:spcBef>
                <a:spcPts val="0"/>
              </a:spcBef>
              <a:buClr>
                <a:srgbClr val="FFFFFF"/>
              </a:buClr>
              <a:buFont typeface="Wingdings" panose="05000000000000000000" pitchFamily="2" charset="2"/>
              <a:buChar char="§"/>
              <a:tabLst>
                <a:tab pos="533400" algn="l"/>
              </a:tabLst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působí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buď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4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přímo na tento kanál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cs-CZ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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AMILORID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k.š.d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.)</a:t>
            </a:r>
          </a:p>
          <a:p>
            <a:pPr marL="26670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FFFFF"/>
              </a:buClr>
              <a:buSzPct val="80000"/>
              <a:buNone/>
              <a:tabLst>
                <a:tab pos="533400" algn="l"/>
              </a:tabLst>
              <a:defRPr/>
            </a:pPr>
            <a:endParaRPr kumimoji="0" lang="cs-CZ" sz="2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533400" lvl="0" indent="-266700">
              <a:spcBef>
                <a:spcPts val="0"/>
              </a:spcBef>
              <a:buClr>
                <a:srgbClr val="FFFFFF"/>
              </a:buClr>
              <a:buFont typeface="Wingdings" panose="05000000000000000000" pitchFamily="2" charset="2"/>
              <a:buChar char="§"/>
              <a:tabLst>
                <a:tab pos="533400" algn="l"/>
              </a:tabLst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působí </a:t>
            </a:r>
            <a:r>
              <a:rPr kumimoji="0" lang="cs-CZ" sz="24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na </a:t>
            </a:r>
            <a:r>
              <a:rPr kumimoji="0" lang="cs-CZ" sz="2400" b="1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aldosteronový</a:t>
            </a:r>
            <a:r>
              <a:rPr kumimoji="0" lang="cs-CZ" sz="24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receptor </a:t>
            </a: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jako antagonista </a:t>
            </a:r>
            <a:r>
              <a:rPr lang="cs-CZ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</a:t>
            </a: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 </a:t>
            </a:r>
            <a:r>
              <a:rPr lang="cs-CZ" sz="28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sym typeface="Wingdings" panose="05000000000000000000" pitchFamily="2" charset="2"/>
              </a:rPr>
              <a:t>SPIRONOLAKTON</a:t>
            </a:r>
            <a:endParaRPr kumimoji="0" lang="cs-CZ" sz="2400" b="1" i="0" u="none" strike="noStrike" kern="0" cap="none" spc="0" normalizeH="0" baseline="0" noProof="0" dirty="0">
              <a:ln>
                <a:noFill/>
              </a:ln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Monotype Sorts" charset="2"/>
              <a:buNone/>
              <a:tabLst>
                <a:tab pos="360363" algn="l"/>
              </a:tabLst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      					</a:t>
            </a: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Monotype Sorts" charset="2"/>
              <a:buNone/>
              <a:tabLst>
                <a:tab pos="360363" algn="l"/>
              </a:tabLst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Arial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09006" y="5303498"/>
            <a:ext cx="8735057" cy="1180514"/>
          </a:xfrm>
          <a:prstGeom prst="rect">
            <a:avLst/>
          </a:prstGeom>
          <a:solidFill>
            <a:schemeClr val="accent3">
              <a:lumMod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Monotype Sorts" charset="2"/>
              <a:buNone/>
              <a:tabLst>
                <a:tab pos="88900" algn="l"/>
              </a:tabLst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	  inhibice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zpětné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resorbce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Na</a:t>
            </a:r>
            <a:r>
              <a:rPr kumimoji="0" lang="cs-CZ" sz="2400" b="1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+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iontů + vody →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</a:t>
            </a:r>
            <a:r>
              <a:rPr kumimoji="0" lang="cs-CZ" sz="2400" b="1" i="0" u="sng" strike="noStrike" kern="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jde ven</a:t>
            </a: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itchFamily="2" charset="2"/>
              <a:buNone/>
              <a:tabLst>
                <a:tab pos="88900" algn="l"/>
              </a:tabLst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	  inhibice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exkrece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K</a:t>
            </a:r>
            <a:r>
              <a:rPr kumimoji="0" lang="cs-CZ" sz="2400" b="1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+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iontů →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</a:t>
            </a:r>
            <a:r>
              <a:rPr kumimoji="0" lang="cs-CZ" sz="2400" b="1" i="0" u="sng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zůstává v organismu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itchFamily="2" charset="2"/>
              <a:buNone/>
              <a:tabLst>
                <a:tab pos="360363" algn="l"/>
              </a:tabLst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					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(= </a:t>
            </a:r>
            <a:r>
              <a:rPr kumimoji="0" lang="cs-CZ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kálium„šetřící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“)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EE32DE5-958B-4289-8936-36059352A95F}"/>
              </a:ext>
            </a:extLst>
          </p:cNvPr>
          <p:cNvSpPr/>
          <p:nvPr/>
        </p:nvSpPr>
        <p:spPr>
          <a:xfrm>
            <a:off x="1528354" y="1542527"/>
            <a:ext cx="615260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3366FF"/>
              </a:buClr>
              <a:buSzPct val="80000"/>
              <a:tabLst>
                <a:tab pos="360363" algn="l"/>
              </a:tabLst>
              <a:defRPr/>
            </a:pPr>
            <a:r>
              <a:rPr lang="cs-CZ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Působí v korové části  sběrných kanálků, kde</a:t>
            </a:r>
          </a:p>
          <a:p>
            <a:pPr lvl="0" fontAlgn="base">
              <a:spcAft>
                <a:spcPct val="0"/>
              </a:spcAft>
              <a:buClr>
                <a:srgbClr val="3366FF"/>
              </a:buClr>
              <a:buSzPct val="80000"/>
              <a:tabLst>
                <a:tab pos="360363" algn="l"/>
              </a:tabLst>
              <a:defRPr/>
            </a:pPr>
            <a:r>
              <a:rPr lang="cs-CZ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cs-CZ" sz="2800" b="1" u="sng" kern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inhibují  </a:t>
            </a:r>
            <a:r>
              <a:rPr lang="cs-CZ" sz="2800" b="1" u="sng" kern="0" dirty="0" err="1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antiport</a:t>
            </a:r>
            <a:r>
              <a:rPr lang="cs-CZ" sz="2800" b="1" u="sng" kern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  Na</a:t>
            </a:r>
            <a:r>
              <a:rPr lang="cs-CZ" sz="2800" b="1" u="sng" kern="0" baseline="30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+</a:t>
            </a:r>
            <a:r>
              <a:rPr lang="cs-CZ" sz="2800" b="1" u="sng" kern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/K</a:t>
            </a:r>
            <a:r>
              <a:rPr lang="cs-CZ" sz="2800" b="1" u="sng" kern="0" baseline="300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+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56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E0CB87-A25C-4F24-B8DE-A65106DF5A38}"/>
              </a:ext>
            </a:extLst>
          </p:cNvPr>
          <p:cNvSpPr txBox="1"/>
          <p:nvPr/>
        </p:nvSpPr>
        <p:spPr>
          <a:xfrm>
            <a:off x="271557" y="403618"/>
            <a:ext cx="8600885" cy="1631216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Spironolakton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má ještě také : 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extrarenální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účinky dané aldosteronem: 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inhibice proliferace fibroblastů ve stěně cévní a myokardu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mají „šetřící“ efekt nejen vůči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</a:t>
            </a:r>
            <a:r>
              <a:rPr kumimoji="0" lang="cs-CZ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iontům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ale také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Mg</a:t>
            </a:r>
            <a:r>
              <a:rPr kumimoji="0" lang="cs-CZ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2+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iontům.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BF040AD-31F2-437B-9459-91CA51140F6F}"/>
              </a:ext>
            </a:extLst>
          </p:cNvPr>
          <p:cNvSpPr txBox="1"/>
          <p:nvPr/>
        </p:nvSpPr>
        <p:spPr>
          <a:xfrm>
            <a:off x="2279218" y="2169729"/>
            <a:ext cx="3452828" cy="95410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vhodné pro pacienty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 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chron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s</a:t>
            </a:r>
            <a:r>
              <a:rPr lang="cs-CZ" sz="2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rd</a:t>
            </a:r>
            <a:r>
              <a:rPr lang="cs-CZ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selháním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Šipka: ohnutá nahoru 1">
            <a:extLst>
              <a:ext uri="{FF2B5EF4-FFF2-40B4-BE49-F238E27FC236}">
                <a16:creationId xmlns:a16="http://schemas.microsoft.com/office/drawing/2014/main" id="{E646C329-FEF1-4A8A-B2CB-90B566CC6A08}"/>
              </a:ext>
            </a:extLst>
          </p:cNvPr>
          <p:cNvSpPr/>
          <p:nvPr/>
        </p:nvSpPr>
        <p:spPr bwMode="auto">
          <a:xfrm rot="5400000">
            <a:off x="1213279" y="1950576"/>
            <a:ext cx="845327" cy="1098967"/>
          </a:xfrm>
          <a:prstGeom prst="bentUpArrow">
            <a:avLst>
              <a:gd name="adj1" fmla="val 32818"/>
              <a:gd name="adj2" fmla="val 25000"/>
              <a:gd name="adj3" fmla="val 2500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825839" y="2108173"/>
            <a:ext cx="30466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Má příznivý efekt na </a:t>
            </a:r>
            <a:r>
              <a:rPr lang="cs-CZ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remodelační</a:t>
            </a:r>
            <a:r>
              <a:rPr lang="cs-CZ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Arial" charset="0"/>
              </a:rPr>
              <a:t> změny myokardu.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F05FE36-C05F-4DD7-ADD0-47939E8004E8}"/>
              </a:ext>
            </a:extLst>
          </p:cNvPr>
          <p:cNvSpPr txBox="1"/>
          <p:nvPr/>
        </p:nvSpPr>
        <p:spPr>
          <a:xfrm>
            <a:off x="452778" y="3653615"/>
            <a:ext cx="8419664" cy="28007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Specifické NÚ  SPIRONOLAKTONU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(je schopen blokovat nejen aldosteronové, ale také androgenní receptory = </a:t>
            </a:r>
            <a:r>
              <a:rPr lang="cs-CZ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antiandrogenní</a:t>
            </a:r>
            <a:r>
              <a:rPr lang="cs-CZ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látka)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2400" b="1" noProof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ynekomastie u mužů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poruchy menstruačního cyklu u žen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poruchy reprodukce u obou pohlaví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80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244727" y="397355"/>
            <a:ext cx="6725656" cy="1362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sz="5400" b="1" dirty="0">
                <a:ln w="22225">
                  <a:solidFill>
                    <a:srgbClr val="AAAAFF">
                      <a:lumMod val="1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101600">
                    <a:srgbClr val="00FFFF">
                      <a:lumMod val="40000"/>
                      <a:lumOff val="60000"/>
                      <a:alpha val="60000"/>
                    </a:srgbClr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TERAPIE </a:t>
            </a:r>
          </a:p>
          <a:p>
            <a:pPr algn="ctr">
              <a:lnSpc>
                <a:spcPct val="80000"/>
              </a:lnSpc>
            </a:pPr>
            <a:r>
              <a:rPr lang="cs-CZ" sz="4800" b="1" dirty="0">
                <a:ln w="22225">
                  <a:solidFill>
                    <a:srgbClr val="AAAAFF">
                      <a:lumMod val="1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101600">
                    <a:srgbClr val="00FFFF">
                      <a:lumMod val="40000"/>
                      <a:lumOff val="60000"/>
                      <a:alpha val="60000"/>
                    </a:srgbClr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KVS chorob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112884" y="5129922"/>
            <a:ext cx="3695165" cy="58477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ANTIAGREGANCIA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19633" y="3598091"/>
            <a:ext cx="3614953" cy="58477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ANTIHYPERTENZIVA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773821" y="2482625"/>
            <a:ext cx="3350259" cy="1077218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HYPOLIPIDEMIKA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ANTIDIABETIKA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1561" y="1865765"/>
            <a:ext cx="7286053" cy="58477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Dyslipidémie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 diabetes</a:t>
            </a:r>
            <a:endParaRPr kumimoji="0" lang="cs-CZ" sz="320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1561" y="2964149"/>
            <a:ext cx="2524092" cy="58477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Vysoký  TK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12885" y="4020619"/>
            <a:ext cx="3695165" cy="1077218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Sekundární prevence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AIM</a:t>
            </a:r>
            <a:endParaRPr kumimoji="0" lang="cs-CZ" sz="320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1561" y="5956905"/>
            <a:ext cx="3604061" cy="58477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ANTIKOAGULANCIA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EDED95A-CB9B-4EA7-8530-A49140A56E27}"/>
              </a:ext>
            </a:extLst>
          </p:cNvPr>
          <p:cNvSpPr txBox="1"/>
          <p:nvPr/>
        </p:nvSpPr>
        <p:spPr>
          <a:xfrm>
            <a:off x="391561" y="4823664"/>
            <a:ext cx="4382260" cy="1077218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Prevence vzniku trombů ve venózním řečišti</a:t>
            </a:r>
            <a:endParaRPr kumimoji="0" lang="cs-CZ" sz="320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755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433014" y="4583759"/>
            <a:ext cx="81003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Mají velký kombinační potenciál  s ostatními ATH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Nemají žádné CNS - NÚ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Dobrý antihypertenzní  efekt vykazují  zvl. u starších lidí a černošské populace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Mají nízkou cenu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9020" y="3908162"/>
            <a:ext cx="4428426" cy="646331"/>
          </a:xfrm>
          <a:prstGeom prst="rect">
            <a:avLst/>
          </a:prstGeom>
          <a:solidFill>
            <a:schemeClr val="accent3">
              <a:lumMod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VÝHODY  diuretik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2EF7C-AA6F-4B81-B71F-1A17EEB44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14" y="223066"/>
            <a:ext cx="4761286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INDIKACE DIURETIK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6E0C140-3CC7-4A98-A1A0-9AFAC211E7B3}"/>
              </a:ext>
            </a:extLst>
          </p:cNvPr>
          <p:cNvSpPr txBox="1"/>
          <p:nvPr/>
        </p:nvSpPr>
        <p:spPr>
          <a:xfrm>
            <a:off x="433014" y="961253"/>
            <a:ext cx="8547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HYPERTENZE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– nejlépe v kombinacích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thiazidová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kálium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šetřící)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>
                <a:solidFill>
                  <a:srgbClr val="FFFFFF"/>
                </a:solidFill>
                <a:latin typeface="Calibri" panose="020F0502020204030204" pitchFamily="34" charset="0"/>
              </a:rPr>
              <a:t>                                u pacientů s renálním selháním </a:t>
            </a:r>
            <a:r>
              <a:rPr lang="cs-CZ" sz="2000" dirty="0">
                <a:solidFill>
                  <a:srgbClr val="FFFFFF"/>
                </a:solidFill>
                <a:latin typeface="Calibri" panose="020F0502020204030204" pitchFamily="34" charset="0"/>
              </a:rPr>
              <a:t>(kličková)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                   rezistentní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antg.aldosteronu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cs-CZ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F664E44-6891-4658-92D4-98E8CAE92618}"/>
              </a:ext>
            </a:extLst>
          </p:cNvPr>
          <p:cNvSpPr txBox="1"/>
          <p:nvPr/>
        </p:nvSpPr>
        <p:spPr>
          <a:xfrm>
            <a:off x="433014" y="2183101"/>
            <a:ext cx="8547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SRDEČNÍ SELHÁNÍ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– chronické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thiazidová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kálium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šetřící)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>
                <a:solidFill>
                  <a:srgbClr val="FFFFFF"/>
                </a:solidFill>
                <a:latin typeface="Calibri" panose="020F0502020204030204" pitchFamily="34" charset="0"/>
              </a:rPr>
              <a:t>                                           městnavé </a:t>
            </a:r>
            <a:r>
              <a:rPr lang="cs-CZ" sz="2000" dirty="0">
                <a:solidFill>
                  <a:srgbClr val="FFFFFF"/>
                </a:solidFill>
                <a:latin typeface="Calibri" panose="020F0502020204030204" pitchFamily="34" charset="0"/>
              </a:rPr>
              <a:t>(kličková)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FORSÍROVANÁ DIURÉZA  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(kličková, osmotická)                     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22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47980" y="254588"/>
            <a:ext cx="8595928" cy="632146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NEŽÁDOUCÍ ÚČINKY  diuretik obecně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09805" y="886734"/>
            <a:ext cx="8334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1. HYPOVOLÉMIE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(kličková d.)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3571" y="1994664"/>
            <a:ext cx="7049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2. HYPOKALÉMIE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thiazidová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 kličková d.)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99652" y="1458229"/>
            <a:ext cx="7241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Riziko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prerenálního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selhání</a:t>
            </a: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 z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výšené riziko trombóz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00301" y="5181545"/>
            <a:ext cx="8360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HYPOMAGNEZÉMIE, HYPOKALCÉMIE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(kličková d.)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906382" y="3146819"/>
            <a:ext cx="7954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Poruchy srdečního rytmu, poruchy nervosvalového přenosu vzruchu 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B21B8CF1-8B11-4999-8795-30A051033CC6}"/>
              </a:ext>
            </a:extLst>
          </p:cNvPr>
          <p:cNvSpPr txBox="1"/>
          <p:nvPr/>
        </p:nvSpPr>
        <p:spPr>
          <a:xfrm>
            <a:off x="906382" y="5633591"/>
            <a:ext cx="198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Osteoporóza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4D8FB59-1C39-409B-88C5-85DC5B174FB0}"/>
              </a:ext>
            </a:extLst>
          </p:cNvPr>
          <p:cNvSpPr txBox="1"/>
          <p:nvPr/>
        </p:nvSpPr>
        <p:spPr>
          <a:xfrm>
            <a:off x="479154" y="2576246"/>
            <a:ext cx="853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 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HYPERKALÉMIE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kálium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šetřící,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antg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aldosteronu)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93571" y="4035669"/>
            <a:ext cx="855617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</a:tabLst>
              <a:defRPr/>
            </a:pPr>
            <a:r>
              <a:rPr lang="cs-CZ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MOŽNOST NAVOZENÍ </a:t>
            </a: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METABOLICKÉ ALKALÓZY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(z 	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hypokalémie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) nebo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 </a:t>
            </a:r>
            <a:r>
              <a:rPr lang="cs-CZ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METABOLICKÉ   ACIDÓZY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(z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hyperkalémie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4732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511290" y="3178430"/>
            <a:ext cx="428468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srgbClr val="66FFFF"/>
                </a:solidFill>
                <a:latin typeface="Calibri" panose="020F0502020204030204" pitchFamily="34" charset="0"/>
              </a:rPr>
              <a:t>7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OTOTOXICITA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(kličková d.)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změna elektrolytů (Na, Cl, K, Mg, Ca) v endolymfě </a:t>
            </a:r>
          </a:p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ovl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VIII. hlav. nervu </a:t>
            </a:r>
            <a:r>
              <a:rPr kumimoji="0" lang="cs-CZ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(n. </a:t>
            </a:r>
            <a:r>
              <a:rPr kumimoji="0" lang="cs-CZ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vestibulocochlearis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 při kombinaci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furosemidu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 aminoglykosidů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F1F9DCA-7CD7-483F-A743-61F3EA1BBB60}"/>
              </a:ext>
            </a:extLst>
          </p:cNvPr>
          <p:cNvSpPr txBox="1"/>
          <p:nvPr/>
        </p:nvSpPr>
        <p:spPr>
          <a:xfrm>
            <a:off x="587829" y="183977"/>
            <a:ext cx="3514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5.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HYPERGLYKÉMIE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8085270-9D3E-402F-BAEB-E12A850C7A4A}"/>
              </a:ext>
            </a:extLst>
          </p:cNvPr>
          <p:cNvSpPr txBox="1"/>
          <p:nvPr/>
        </p:nvSpPr>
        <p:spPr>
          <a:xfrm>
            <a:off x="1020221" y="707197"/>
            <a:ext cx="7677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Inhibice sekrece  inzulínu v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β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buňkách daná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hyperkalémií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E57F753-7DAE-4F9D-88E4-23967611C524}"/>
              </a:ext>
            </a:extLst>
          </p:cNvPr>
          <p:cNvSpPr txBox="1"/>
          <p:nvPr/>
        </p:nvSpPr>
        <p:spPr>
          <a:xfrm>
            <a:off x="660341" y="1269666"/>
            <a:ext cx="8334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6.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METABOLICKÉ PORUCHY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thiazidová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d.)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2E528D6-978D-4220-A9D3-5FFE5A7F9CA1}"/>
              </a:ext>
            </a:extLst>
          </p:cNvPr>
          <p:cNvSpPr txBox="1"/>
          <p:nvPr/>
        </p:nvSpPr>
        <p:spPr>
          <a:xfrm>
            <a:off x="723176" y="1743874"/>
            <a:ext cx="7646774" cy="1290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glycidové tolerance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lipidového metabolismu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hyperlipoproteinémie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hyperurikémie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0056A43-5767-4ED7-9875-6AE6286A2205}"/>
              </a:ext>
            </a:extLst>
          </p:cNvPr>
          <p:cNvSpPr txBox="1"/>
          <p:nvPr/>
        </p:nvSpPr>
        <p:spPr>
          <a:xfrm>
            <a:off x="4827392" y="2698159"/>
            <a:ext cx="4087220" cy="1446550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Thiazidová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diuretika jsou eliminována exkrečním systémem pro organické kyseliny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/>
              </a:rPr>
              <a:t> </a:t>
            </a:r>
            <a:r>
              <a:rPr kumimoji="0" lang="cs-CZ" sz="2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/>
              </a:rPr>
              <a:t>zvýšení hladiny kyseliny močové  (dna)</a:t>
            </a:r>
            <a:endParaRPr kumimoji="0" lang="cs-CZ" sz="2200" b="1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Šipka doprava 10">
            <a:extLst>
              <a:ext uri="{FF2B5EF4-FFF2-40B4-BE49-F238E27FC236}">
                <a16:creationId xmlns:a16="http://schemas.microsoft.com/office/drawing/2014/main" id="{16698CBE-2940-45B8-B59D-0893DF002A02}"/>
              </a:ext>
            </a:extLst>
          </p:cNvPr>
          <p:cNvSpPr/>
          <p:nvPr/>
        </p:nvSpPr>
        <p:spPr bwMode="auto">
          <a:xfrm>
            <a:off x="3364891" y="2623942"/>
            <a:ext cx="1431084" cy="554488"/>
          </a:xfrm>
          <a:prstGeom prst="rightArrow">
            <a:avLst>
              <a:gd name="adj1" fmla="val 35865"/>
              <a:gd name="adj2" fmla="val 6884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F5265C09-1183-4652-9159-389366627C0E}"/>
              </a:ext>
            </a:extLst>
          </p:cNvPr>
          <p:cNvSpPr/>
          <p:nvPr/>
        </p:nvSpPr>
        <p:spPr>
          <a:xfrm>
            <a:off x="539040" y="5354058"/>
            <a:ext cx="8186150" cy="12618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66FFFF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NÚ jsou </a:t>
            </a:r>
            <a:r>
              <a:rPr kumimoji="0" lang="cs-CZ" sz="2800" b="1" i="0" u="sng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silně závislé na dávce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proto je nyní snaha používat dávkování na dolní hranici terapeutického rozmezí, s výjimkou kombinační léčby těžké hypertenze.</a:t>
            </a:r>
          </a:p>
        </p:txBody>
      </p:sp>
      <p:sp>
        <p:nvSpPr>
          <p:cNvPr id="23" name="Šipka doprava 10">
            <a:extLst>
              <a:ext uri="{FF2B5EF4-FFF2-40B4-BE49-F238E27FC236}">
                <a16:creationId xmlns:a16="http://schemas.microsoft.com/office/drawing/2014/main" id="{48467A3D-B007-4381-A20E-EB2D306F6254}"/>
              </a:ext>
            </a:extLst>
          </p:cNvPr>
          <p:cNvSpPr/>
          <p:nvPr/>
        </p:nvSpPr>
        <p:spPr bwMode="auto">
          <a:xfrm>
            <a:off x="5226482" y="6069480"/>
            <a:ext cx="765006" cy="554488"/>
          </a:xfrm>
          <a:prstGeom prst="rightArrow">
            <a:avLst>
              <a:gd name="adj1" fmla="val 35865"/>
              <a:gd name="adj2" fmla="val 6884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056E8C1A-7A1C-4C1B-88E6-C95AD879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114" y="6007641"/>
            <a:ext cx="3096450" cy="66654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400" b="1" dirty="0">
                <a:solidFill>
                  <a:srgbClr val="FFFF00"/>
                </a:solidFill>
                <a:latin typeface="Calibri" pitchFamily="34" charset="0"/>
              </a:rPr>
              <a:t>k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ombinační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 terapie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502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1009093" y="317742"/>
            <a:ext cx="6639840" cy="1304582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x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Blokátory kalciových </a:t>
            </a:r>
            <a:r>
              <a:rPr lang="cs-CZ" alt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(vápníkových) </a:t>
            </a:r>
            <a:r>
              <a:rPr lang="cs-CZ" alt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kanálů BKK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30193" y="2008538"/>
            <a:ext cx="3866272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BKK - 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dihydropyridiny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30193" y="4384398"/>
            <a:ext cx="4589816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BKK</a:t>
            </a:r>
            <a:r>
              <a:rPr kumimoji="0" lang="cs-CZ" sz="28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non-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dihydropyridiny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67D81F7-4228-4D11-AC9C-59B8AF48A966}"/>
              </a:ext>
            </a:extLst>
          </p:cNvPr>
          <p:cNvSpPr txBox="1"/>
          <p:nvPr/>
        </p:nvSpPr>
        <p:spPr>
          <a:xfrm>
            <a:off x="954373" y="2755739"/>
            <a:ext cx="7884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„-DIPINY“: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nifedipin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amlodipin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lacidipin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…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7770D4-B04F-4E91-9FD6-6FC3AA670C62}"/>
              </a:ext>
            </a:extLst>
          </p:cNvPr>
          <p:cNvSpPr txBox="1"/>
          <p:nvPr/>
        </p:nvSpPr>
        <p:spPr>
          <a:xfrm>
            <a:off x="1009093" y="5065748"/>
            <a:ext cx="595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diltiazem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verapamil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7098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Šipka dolů 22"/>
          <p:cNvSpPr/>
          <p:nvPr/>
        </p:nvSpPr>
        <p:spPr bwMode="auto">
          <a:xfrm>
            <a:off x="2657462" y="3202910"/>
            <a:ext cx="454999" cy="1018504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6602" y="461597"/>
            <a:ext cx="8564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  <a:latin typeface="Calibri" panose="020F0502020204030204" pitchFamily="34" charset="0"/>
              </a:rPr>
              <a:t>MECHANISMUS ÚČINKU  BKK</a:t>
            </a:r>
          </a:p>
          <a:p>
            <a:r>
              <a:rPr lang="cs-CZ" sz="2600" dirty="0">
                <a:latin typeface="Calibri" panose="020F0502020204030204" pitchFamily="34" charset="0"/>
              </a:rPr>
              <a:t>Specificky inhibují vstup Ca</a:t>
            </a:r>
            <a:r>
              <a:rPr lang="cs-CZ" sz="2600" baseline="30000" dirty="0">
                <a:latin typeface="Calibri" panose="020F0502020204030204" pitchFamily="34" charset="0"/>
              </a:rPr>
              <a:t>2+ </a:t>
            </a:r>
            <a:r>
              <a:rPr lang="cs-CZ" sz="2600" dirty="0">
                <a:latin typeface="Calibri" panose="020F0502020204030204" pitchFamily="34" charset="0"/>
              </a:rPr>
              <a:t>iontů do buněk hladké svaloviny a </a:t>
            </a:r>
            <a:r>
              <a:rPr lang="cs-CZ" sz="2600" dirty="0" err="1">
                <a:latin typeface="Calibri" panose="020F0502020204030204" pitchFamily="34" charset="0"/>
              </a:rPr>
              <a:t>kardiomyocytů</a:t>
            </a:r>
            <a:r>
              <a:rPr lang="cs-CZ" sz="2600" dirty="0">
                <a:latin typeface="Calibri" panose="020F0502020204030204" pitchFamily="34" charset="0"/>
              </a:rPr>
              <a:t> přes </a:t>
            </a:r>
            <a:r>
              <a:rPr lang="cs-CZ" sz="2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napěťově řízené kanály typu L </a:t>
            </a:r>
            <a:endParaRPr lang="cs-CZ" sz="2600" b="1" u="sng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834114" y="4360506"/>
            <a:ext cx="39903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Vazodilatace</a:t>
            </a:r>
            <a:endParaRPr lang="cs-CZ" sz="2400" dirty="0">
              <a:latin typeface="Calibri" panose="020F0502020204030204" pitchFamily="34" charset="0"/>
              <a:sym typeface="Wingdings"/>
            </a:endParaRPr>
          </a:p>
          <a:p>
            <a:r>
              <a:rPr lang="cs-CZ" sz="2800" dirty="0">
                <a:latin typeface="Calibri" panose="020F0502020204030204" pitchFamily="34" charset="0"/>
                <a:sym typeface="Wingdings"/>
              </a:rPr>
              <a:t> </a:t>
            </a:r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  <a:sym typeface="Wingdings"/>
              </a:rPr>
              <a:t>SNÍŽENÍ PERIFERNÍ REZISTENCE</a:t>
            </a:r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48084" y="2380274"/>
            <a:ext cx="4316506" cy="1446550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Hladká svalovina stěny cév 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(systémové řečiště)</a:t>
            </a:r>
          </a:p>
          <a:p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Hladká svalovina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arteriol bronchů, GIT (motilita střev) dělohy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9338" y="2374023"/>
            <a:ext cx="3711737" cy="1138773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Převodní systém srdeční </a:t>
            </a:r>
          </a:p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(SA, AV uzel)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Koronární artérie</a:t>
            </a:r>
          </a:p>
        </p:txBody>
      </p:sp>
      <p:sp>
        <p:nvSpPr>
          <p:cNvPr id="11" name="Šipka dolů 10"/>
          <p:cNvSpPr/>
          <p:nvPr/>
        </p:nvSpPr>
        <p:spPr bwMode="auto">
          <a:xfrm>
            <a:off x="6706337" y="3842669"/>
            <a:ext cx="454998" cy="772939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3" name="Přímá spojnice se šipkou 12"/>
          <p:cNvCxnSpPr/>
          <p:nvPr/>
        </p:nvCxnSpPr>
        <p:spPr bwMode="auto">
          <a:xfrm flipH="1">
            <a:off x="2932383" y="1825914"/>
            <a:ext cx="1915204" cy="450336"/>
          </a:xfrm>
          <a:prstGeom prst="straightConnector1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Přímá spojnice se šipkou 14"/>
          <p:cNvCxnSpPr/>
          <p:nvPr/>
        </p:nvCxnSpPr>
        <p:spPr bwMode="auto">
          <a:xfrm>
            <a:off x="4847587" y="1833097"/>
            <a:ext cx="1488365" cy="443153"/>
          </a:xfrm>
          <a:prstGeom prst="straightConnector1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Obdélník 21"/>
          <p:cNvSpPr/>
          <p:nvPr/>
        </p:nvSpPr>
        <p:spPr>
          <a:xfrm>
            <a:off x="363865" y="4221413"/>
            <a:ext cx="385721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  <a:sym typeface="Wingdings"/>
              </a:rPr>
              <a:t>Zpomalení tvorby a vedení vzruchů</a:t>
            </a:r>
            <a:r>
              <a:rPr lang="cs-CZ" sz="2400" dirty="0">
                <a:latin typeface="Calibri" panose="020F0502020204030204" pitchFamily="34" charset="0"/>
                <a:sym typeface="Wingdings"/>
              </a:rPr>
              <a:t> </a:t>
            </a:r>
            <a:endParaRPr lang="cs-CZ" sz="2400" b="1" u="sng" dirty="0">
              <a:latin typeface="Calibri" panose="020F0502020204030204" pitchFamily="34" charset="0"/>
              <a:sym typeface="Wingdings"/>
            </a:endParaRPr>
          </a:p>
          <a:p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  <a:sym typeface="Wingdings"/>
              </a:rPr>
              <a:t>SNÍŽENÍ VODIVOSTI </a:t>
            </a:r>
          </a:p>
          <a:p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  <a:sym typeface="Wingdings"/>
              </a:rPr>
              <a:t>SNÍŽENÍ KONTRAKTILITY</a:t>
            </a:r>
          </a:p>
          <a:p>
            <a:r>
              <a:rPr lang="cs-CZ" sz="2800" b="1" dirty="0">
                <a:solidFill>
                  <a:srgbClr val="FF99FF"/>
                </a:solidFill>
                <a:latin typeface="Calibri" panose="020F0502020204030204" pitchFamily="34" charset="0"/>
                <a:sym typeface="Wingdings"/>
              </a:rPr>
              <a:t>SNÍŽENÍ SF</a:t>
            </a:r>
            <a:endParaRPr lang="cs-CZ" sz="2800" b="1" dirty="0">
              <a:solidFill>
                <a:srgbClr val="FF99FF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914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" grpId="0"/>
      <p:bldP spid="11" grpId="0" animBg="1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257091" y="192351"/>
            <a:ext cx="8559489" cy="747141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cs-CZ" altLang="cs-CZ" sz="3600" b="1" dirty="0">
                <a:latin typeface="Calibri" pitchFamily="34" charset="0"/>
              </a:rPr>
              <a:t>Blokáda  vápníkových kanálů „L“  vede k:</a:t>
            </a:r>
          </a:p>
        </p:txBody>
      </p:sp>
      <p:sp>
        <p:nvSpPr>
          <p:cNvPr id="6" name="Obdélník 5"/>
          <p:cNvSpPr/>
          <p:nvPr/>
        </p:nvSpPr>
        <p:spPr>
          <a:xfrm>
            <a:off x="352282" y="1000250"/>
            <a:ext cx="8248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altLang="cs-CZ" sz="2400" b="1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800" b="1" dirty="0">
                <a:solidFill>
                  <a:schemeClr val="accent1"/>
                </a:solidFill>
                <a:latin typeface="Calibri" panose="020F0502020204030204" pitchFamily="34" charset="0"/>
              </a:rPr>
              <a:t>Vazodilataci v systémovém řečišti </a:t>
            </a:r>
            <a:r>
              <a:rPr lang="cs-CZ" altLang="cs-CZ" sz="2400" b="1" dirty="0">
                <a:solidFill>
                  <a:schemeClr val="accent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  </a:t>
            </a:r>
            <a:r>
              <a:rPr lang="cs-CZ" altLang="cs-CZ" sz="2800" b="1" u="sng" dirty="0">
                <a:solidFill>
                  <a:srgbClr val="FFFF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pokles TK</a:t>
            </a:r>
          </a:p>
          <a:p>
            <a:r>
              <a:rPr lang="cs-CZ" altLang="cs-CZ" sz="2800" b="1" dirty="0">
                <a:solidFill>
                  <a:srgbClr val="FFFF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</a:t>
            </a:r>
            <a:r>
              <a:rPr lang="cs-CZ" altLang="cs-CZ" sz="2400" dirty="0">
                <a:solidFill>
                  <a:schemeClr val="accent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(dilatace arteriol)</a:t>
            </a:r>
            <a:r>
              <a:rPr lang="cs-CZ" altLang="cs-CZ" sz="2800" b="1" u="sng" dirty="0">
                <a:solidFill>
                  <a:schemeClr val="accent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endParaRPr lang="cs-CZ" altLang="cs-CZ" sz="2400" b="1" u="sng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617" y="2085769"/>
            <a:ext cx="69173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</a:rPr>
              <a:t>POZNÁMKA: </a:t>
            </a:r>
            <a:r>
              <a:rPr lang="cs-CZ" sz="2400" dirty="0">
                <a:latin typeface="Calibri" panose="020F0502020204030204" pitchFamily="34" charset="0"/>
              </a:rPr>
              <a:t>Je-li příliš rychlá </a:t>
            </a:r>
            <a:r>
              <a:rPr lang="cs-CZ" altLang="cs-CZ" sz="2400" dirty="0">
                <a:latin typeface="Calibri" panose="020F0502020204030204" pitchFamily="34" charset="0"/>
                <a:sym typeface="Wingdings" panose="05000000000000000000" pitchFamily="2" charset="2"/>
              </a:rPr>
              <a:t> aktivace sympatiku  </a:t>
            </a:r>
            <a:r>
              <a:rPr lang="cs-CZ" altLang="cs-CZ" sz="2800" dirty="0">
                <a:latin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cs-CZ" altLang="cs-CZ" sz="2800" b="1" u="sng" dirty="0">
                <a:solidFill>
                  <a:srgbClr val="FF99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reflexní tachykardie </a:t>
            </a:r>
            <a:r>
              <a:rPr lang="cs-CZ" sz="2800" b="1" u="sng" dirty="0">
                <a:solidFill>
                  <a:srgbClr val="FF99FF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847874" y="1521049"/>
            <a:ext cx="991761" cy="46166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libri" panose="020F0502020204030204" pitchFamily="34" charset="0"/>
              </a:rPr>
              <a:t>ATH</a:t>
            </a:r>
            <a:endParaRPr lang="cs-CZ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ABC5F8BB-C092-4DF0-ACEB-7781D37B29B6}"/>
              </a:ext>
            </a:extLst>
          </p:cNvPr>
          <p:cNvGrpSpPr/>
          <p:nvPr/>
        </p:nvGrpSpPr>
        <p:grpSpPr>
          <a:xfrm>
            <a:off x="379383" y="3356002"/>
            <a:ext cx="8235468" cy="1045359"/>
            <a:chOff x="492062" y="3180647"/>
            <a:chExt cx="8235468" cy="1045359"/>
          </a:xfrm>
        </p:grpSpPr>
        <p:sp>
          <p:nvSpPr>
            <p:cNvPr id="12" name="Obdélník 11"/>
            <p:cNvSpPr/>
            <p:nvPr/>
          </p:nvSpPr>
          <p:spPr>
            <a:xfrm>
              <a:off x="492062" y="3180647"/>
              <a:ext cx="823546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cs-CZ" altLang="cs-CZ" sz="2400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 </a:t>
              </a:r>
              <a:r>
                <a:rPr lang="cs-CZ" altLang="cs-CZ" sz="2800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Dilatace koronárních tepen  </a:t>
              </a:r>
              <a:r>
                <a:rPr lang="cs-CZ" altLang="cs-CZ" sz="2400" b="1" dirty="0">
                  <a:solidFill>
                    <a:schemeClr val="accent1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 </a:t>
              </a:r>
              <a:r>
                <a:rPr lang="cs-CZ" altLang="cs-CZ" sz="2800" b="1" u="sng" dirty="0" err="1">
                  <a:solidFill>
                    <a:srgbClr val="FFFF00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antiischemický</a:t>
              </a:r>
              <a:r>
                <a:rPr lang="cs-CZ" altLang="cs-CZ" sz="2800" b="1" u="sng" dirty="0">
                  <a:solidFill>
                    <a:srgbClr val="FFFF00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 efekt</a:t>
              </a:r>
              <a:endParaRPr lang="cs-CZ" altLang="cs-CZ" sz="2400" b="1" u="sng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5436847" y="3764341"/>
              <a:ext cx="3071739" cy="461665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latin typeface="Calibri" panose="020F0502020204030204" pitchFamily="34" charset="0"/>
                </a:rPr>
                <a:t>ICHS - Angina Pectoris</a:t>
              </a:r>
              <a:endParaRPr lang="cs-CZ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" name="Skupina 1">
            <a:extLst>
              <a:ext uri="{FF2B5EF4-FFF2-40B4-BE49-F238E27FC236}">
                <a16:creationId xmlns:a16="http://schemas.microsoft.com/office/drawing/2014/main" id="{233E1BE3-0E76-4BFE-AD0E-0061FA4EC891}"/>
              </a:ext>
            </a:extLst>
          </p:cNvPr>
          <p:cNvGrpSpPr/>
          <p:nvPr/>
        </p:nvGrpSpPr>
        <p:grpSpPr>
          <a:xfrm>
            <a:off x="352282" y="4542744"/>
            <a:ext cx="8559489" cy="1504887"/>
            <a:chOff x="397869" y="4684618"/>
            <a:chExt cx="8559489" cy="1504887"/>
          </a:xfrm>
        </p:grpSpPr>
        <p:sp>
          <p:nvSpPr>
            <p:cNvPr id="16" name="Obdélník 15"/>
            <p:cNvSpPr/>
            <p:nvPr/>
          </p:nvSpPr>
          <p:spPr>
            <a:xfrm>
              <a:off x="397869" y="4684618"/>
              <a:ext cx="855948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cs-CZ" altLang="cs-CZ" sz="2400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 </a:t>
              </a:r>
              <a:r>
                <a:rPr lang="cs-CZ" altLang="cs-CZ" sz="2800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Ovlivnění buněk  SA a AV uzlu </a:t>
              </a:r>
              <a:r>
                <a:rPr lang="cs-CZ" altLang="cs-CZ" sz="2300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(</a:t>
              </a:r>
              <a:r>
                <a:rPr lang="cs-CZ" altLang="cs-CZ" sz="2300" dirty="0">
                  <a:solidFill>
                    <a:schemeClr val="accent1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 vodivosti, </a:t>
              </a:r>
              <a:r>
                <a:rPr lang="cs-CZ" altLang="cs-CZ" sz="2300" dirty="0" err="1">
                  <a:solidFill>
                    <a:schemeClr val="accent1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kontraktilility</a:t>
              </a:r>
              <a:r>
                <a:rPr lang="cs-CZ" altLang="cs-CZ" sz="2300" dirty="0">
                  <a:solidFill>
                    <a:schemeClr val="accent1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 a SF)                                                          </a:t>
              </a:r>
              <a:r>
                <a:rPr lang="cs-CZ" altLang="cs-CZ" sz="2400" dirty="0">
                  <a:solidFill>
                    <a:schemeClr val="accent1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  </a:t>
              </a:r>
              <a:r>
                <a:rPr lang="cs-CZ" altLang="cs-CZ" sz="2800" b="1" u="sng" dirty="0">
                  <a:solidFill>
                    <a:srgbClr val="FFFF00"/>
                  </a:solidFill>
                  <a:latin typeface="Calibri" panose="020F0502020204030204" pitchFamily="34" charset="0"/>
                  <a:sym typeface="Wingdings" panose="05000000000000000000" pitchFamily="2" charset="2"/>
                </a:rPr>
                <a:t>antiarytmický efekt  </a:t>
              </a:r>
              <a:endParaRPr lang="cs-CZ" altLang="cs-CZ" sz="2400" b="1" u="sng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337187" y="5727840"/>
              <a:ext cx="2150124" cy="461665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err="1">
                  <a:latin typeface="Calibri" panose="020F0502020204030204" pitchFamily="34" charset="0"/>
                </a:rPr>
                <a:t>Antiarytmikum</a:t>
              </a:r>
              <a:endParaRPr lang="cs-CZ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683617" y="5835897"/>
            <a:ext cx="5353536" cy="830997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Vápník ovlivňuje vznik akčního potenciálu a depolarizaci v těchto buňkách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842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37016" y="998919"/>
            <a:ext cx="3571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99FF"/>
                </a:solidFill>
                <a:latin typeface="Calibri" panose="020F0502020204030204" pitchFamily="34" charset="0"/>
              </a:rPr>
              <a:t>DIHYDROPYRIDINY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07299" y="4015617"/>
            <a:ext cx="4945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C000"/>
                </a:solidFill>
                <a:latin typeface="Calibri" panose="020F0502020204030204" pitchFamily="34" charset="0"/>
              </a:rPr>
              <a:t>NON-DIHYDROPYRIDINY</a:t>
            </a:r>
            <a:endParaRPr lang="cs-CZ" sz="2200" b="1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0443" y="1558573"/>
            <a:ext cx="851007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Neblokují vápníkové kanály v </a:t>
            </a:r>
            <a:r>
              <a:rPr lang="cs-CZ" sz="2400" dirty="0" err="1">
                <a:latin typeface="Calibri" panose="020F0502020204030204" pitchFamily="34" charset="0"/>
              </a:rPr>
              <a:t>kardiomyocytech</a:t>
            </a:r>
            <a:r>
              <a:rPr lang="cs-CZ" sz="2400" dirty="0">
                <a:latin typeface="Calibri" panose="020F0502020204030204" pitchFamily="34" charset="0"/>
              </a:rPr>
              <a:t> ani buňkách převodního systému srdečního, pouze v hladké svalovině (= jsou </a:t>
            </a:r>
            <a:r>
              <a:rPr lang="cs-CZ" sz="2400" dirty="0" err="1">
                <a:latin typeface="Calibri" panose="020F0502020204030204" pitchFamily="34" charset="0"/>
              </a:rPr>
              <a:t>vazoselektivní</a:t>
            </a:r>
            <a:r>
              <a:rPr lang="cs-CZ" sz="2400" dirty="0">
                <a:latin typeface="Calibri" panose="020F0502020204030204" pitchFamily="34" charset="0"/>
              </a:rPr>
              <a:t>) </a:t>
            </a:r>
            <a:r>
              <a:rPr lang="cs-CZ" sz="2400" dirty="0">
                <a:latin typeface="Calibri" panose="020F0502020204030204" pitchFamily="34" charset="0"/>
                <a:sym typeface="Wingdings"/>
              </a:rPr>
              <a:t>  </a:t>
            </a:r>
            <a:r>
              <a:rPr lang="cs-CZ" sz="2800" b="1" u="sng" dirty="0">
                <a:solidFill>
                  <a:schemeClr val="accent1"/>
                </a:solidFill>
                <a:latin typeface="Calibri" panose="020F0502020204030204" pitchFamily="34" charset="0"/>
                <a:sym typeface="Wingdings"/>
              </a:rPr>
              <a:t>funkce myokardu ovlivněna není, </a:t>
            </a:r>
          </a:p>
          <a:p>
            <a:pPr>
              <a:tabLst>
                <a:tab pos="265113" algn="l"/>
              </a:tabLst>
            </a:pPr>
            <a:r>
              <a:rPr lang="cs-CZ" sz="2800" b="1" dirty="0">
                <a:solidFill>
                  <a:schemeClr val="accent1"/>
                </a:solidFill>
                <a:latin typeface="Calibri" panose="020F0502020204030204" pitchFamily="34" charset="0"/>
                <a:sym typeface="Wingdings"/>
              </a:rPr>
              <a:t>	</a:t>
            </a:r>
            <a:r>
              <a:rPr lang="cs-CZ" sz="2800" b="1" u="sng" dirty="0">
                <a:solidFill>
                  <a:schemeClr val="accent1"/>
                </a:solidFill>
                <a:latin typeface="Calibri" panose="020F0502020204030204" pitchFamily="34" charset="0"/>
                <a:sym typeface="Wingdings"/>
              </a:rPr>
              <a:t>snižují krevní tlak</a:t>
            </a:r>
            <a:endParaRPr lang="cs-CZ" sz="2800" b="1" u="sng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7298" y="4447463"/>
            <a:ext cx="84632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>
                <a:latin typeface="Calibri" panose="020F0502020204030204" pitchFamily="34" charset="0"/>
              </a:rPr>
              <a:t>Působí nejen na hladkou svalovinu </a:t>
            </a:r>
            <a:r>
              <a:rPr lang="cs-CZ" sz="2200" dirty="0">
                <a:latin typeface="Calibri" panose="020F0502020204030204" pitchFamily="34" charset="0"/>
              </a:rPr>
              <a:t>cév </a:t>
            </a:r>
            <a:r>
              <a:rPr lang="cs-CZ" sz="2800" dirty="0">
                <a:latin typeface="Calibri" panose="020F0502020204030204" pitchFamily="34" charset="0"/>
              </a:rPr>
              <a:t>ale </a:t>
            </a:r>
            <a:r>
              <a:rPr lang="cs-CZ" sz="2800" b="1" u="sng" dirty="0">
                <a:solidFill>
                  <a:schemeClr val="accent1"/>
                </a:solidFill>
                <a:latin typeface="Calibri" panose="020F0502020204030204" pitchFamily="34" charset="0"/>
              </a:rPr>
              <a:t>působí i na myokard </a:t>
            </a:r>
            <a:r>
              <a:rPr lang="cs-CZ" sz="2200" dirty="0">
                <a:latin typeface="Calibri" panose="020F0502020204030204" pitchFamily="34" charset="0"/>
              </a:rPr>
              <a:t>(= nejsou </a:t>
            </a:r>
            <a:r>
              <a:rPr lang="cs-CZ" sz="2200" dirty="0" err="1">
                <a:latin typeface="Calibri" panose="020F0502020204030204" pitchFamily="34" charset="0"/>
              </a:rPr>
              <a:t>vazoselektivní</a:t>
            </a:r>
            <a:r>
              <a:rPr lang="cs-CZ" sz="2200" dirty="0">
                <a:latin typeface="Calibri" panose="020F0502020204030204" pitchFamily="34" charset="0"/>
              </a:rPr>
              <a:t>) </a:t>
            </a:r>
            <a:endParaRPr lang="cs-CZ" sz="2200" b="1" u="sng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337016" y="313849"/>
            <a:ext cx="2641315" cy="6849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/>
            <a:r>
              <a:rPr lang="cs-CZ" altLang="cs-CZ" b="1" u="sng" dirty="0">
                <a:solidFill>
                  <a:srgbClr val="FFFF00"/>
                </a:solidFill>
                <a:latin typeface="Calibri" pitchFamily="34" charset="0"/>
              </a:rPr>
              <a:t>ROZDĚLENÍ</a:t>
            </a:r>
            <a:endParaRPr lang="cs-CZ" altLang="cs-CZ" sz="2400" b="1" u="sng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519526" y="2874536"/>
            <a:ext cx="3667097" cy="861774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Antihypertenziva </a:t>
            </a:r>
            <a:r>
              <a:rPr kumimoji="0" lang="cs-CZ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(samostatně i v</a:t>
            </a:r>
            <a:r>
              <a:rPr kumimoji="0" lang="cs-CZ" sz="22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kombinacích)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40926" y="5509728"/>
            <a:ext cx="1666700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ICHS - AP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840228" y="5509728"/>
            <a:ext cx="2256637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Antiarytmika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654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se šipkou 6"/>
          <p:cNvCxnSpPr/>
          <p:nvPr/>
        </p:nvCxnSpPr>
        <p:spPr bwMode="auto">
          <a:xfrm>
            <a:off x="2978331" y="5891349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" name="Skupina 5"/>
          <p:cNvGrpSpPr/>
          <p:nvPr/>
        </p:nvGrpSpPr>
        <p:grpSpPr>
          <a:xfrm>
            <a:off x="359882" y="1027746"/>
            <a:ext cx="7962088" cy="1125860"/>
            <a:chOff x="469216" y="1882989"/>
            <a:chExt cx="7962088" cy="1125860"/>
          </a:xfrm>
        </p:grpSpPr>
        <p:sp>
          <p:nvSpPr>
            <p:cNvPr id="23" name="Nadpis 1">
              <a:extLst>
                <a:ext uri="{FF2B5EF4-FFF2-40B4-BE49-F238E27FC236}">
                  <a16:creationId xmlns:a16="http://schemas.microsoft.com/office/drawing/2014/main" id="{4FB04F4A-4A0D-45A9-B08C-2D7278A3D9D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69216" y="1882989"/>
              <a:ext cx="4175105" cy="8035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FFFFFF"/>
                </a:buClr>
              </a:pPr>
              <a:r>
                <a:rPr lang="cs-CZ" altLang="cs-CZ" b="1" u="sng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KONTRAINDIKACE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520FD704-6D1F-4AC0-9256-68B69E7741FD}"/>
                </a:ext>
              </a:extLst>
            </p:cNvPr>
            <p:cNvSpPr txBox="1"/>
            <p:nvPr/>
          </p:nvSpPr>
          <p:spPr>
            <a:xfrm>
              <a:off x="469216" y="2547184"/>
              <a:ext cx="796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cs-CZ" sz="2400" dirty="0">
                  <a:latin typeface="Calibri" panose="020F0502020204030204" pitchFamily="34" charset="0"/>
                </a:rPr>
                <a:t>Kardiogenní šok, akutní srdeční selhání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C20D39B6-C9CA-426F-8B55-6255DFE5798F}"/>
              </a:ext>
            </a:extLst>
          </p:cNvPr>
          <p:cNvSpPr txBox="1">
            <a:spLocks/>
          </p:cNvSpPr>
          <p:nvPr/>
        </p:nvSpPr>
        <p:spPr bwMode="auto">
          <a:xfrm>
            <a:off x="7957928" y="159839"/>
            <a:ext cx="1013856" cy="40150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cs-CZ" altLang="cs-CZ" sz="2400" b="1" dirty="0">
                <a:latin typeface="Calibri" pitchFamily="34" charset="0"/>
              </a:rPr>
              <a:t>BKK</a:t>
            </a:r>
            <a:endParaRPr lang="cs-CZ" altLang="cs-CZ" sz="1800" b="1" dirty="0">
              <a:latin typeface="Calibri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359882" y="2525188"/>
            <a:ext cx="8351428" cy="3366161"/>
            <a:chOff x="454531" y="3319705"/>
            <a:chExt cx="8351428" cy="3366161"/>
          </a:xfrm>
        </p:grpSpPr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54531" y="3319705"/>
              <a:ext cx="4465391" cy="68705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cs-CZ" altLang="cs-CZ" sz="3200" b="1" u="sng" dirty="0">
                  <a:solidFill>
                    <a:srgbClr val="FFFF00"/>
                  </a:solidFill>
                  <a:latin typeface="Calibri" pitchFamily="34" charset="0"/>
                </a:rPr>
                <a:t>NEŽÁDOUCÍ ÚČINKY</a:t>
              </a: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482683" y="3940223"/>
              <a:ext cx="8323276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cs-CZ" sz="2400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Nejčastější NÚ</a:t>
              </a:r>
            </a:p>
            <a:p>
              <a:r>
                <a:rPr lang="cs-CZ" sz="2400" dirty="0">
                  <a:latin typeface="Calibri" panose="020F0502020204030204" pitchFamily="34" charset="0"/>
                </a:rPr>
                <a:t>na dávce závislé </a:t>
              </a:r>
              <a:r>
                <a:rPr lang="cs-CZ" sz="2400" dirty="0" err="1">
                  <a:latin typeface="Calibri" panose="020F0502020204030204" pitchFamily="34" charset="0"/>
                </a:rPr>
                <a:t>perimaleolární</a:t>
              </a:r>
              <a:r>
                <a:rPr lang="cs-CZ" sz="2400" dirty="0">
                  <a:latin typeface="Calibri" panose="020F0502020204030204" pitchFamily="34" charset="0"/>
                </a:rPr>
                <a:t>  otoky  (kolem kotníků), návaly krve v  obličeji (flush), </a:t>
              </a:r>
              <a:r>
                <a:rPr lang="cs-CZ" sz="2400" dirty="0" err="1">
                  <a:latin typeface="Calibri" panose="020F0502020204030204" pitchFamily="34" charset="0"/>
                </a:rPr>
                <a:t>hyperplázie</a:t>
              </a:r>
              <a:r>
                <a:rPr lang="cs-CZ" sz="2400" dirty="0">
                  <a:latin typeface="Calibri" panose="020F0502020204030204" pitchFamily="34" charset="0"/>
                </a:rPr>
                <a:t> dásní. </a:t>
              </a:r>
              <a:r>
                <a:rPr lang="cs-CZ" sz="2400" i="1" dirty="0">
                  <a:latin typeface="Calibri" panose="020F0502020204030204" pitchFamily="34" charset="0"/>
                </a:rPr>
                <a:t>Obvykle ustoupí po snížení dávky. </a:t>
              </a: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511249" y="5485537"/>
              <a:ext cx="7662371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cs-CZ" sz="2400" b="1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U neretardovaných LF s rychlejším nástupem účinku</a:t>
              </a:r>
            </a:p>
            <a:p>
              <a:r>
                <a:rPr lang="cs-CZ" sz="2400" dirty="0">
                  <a:latin typeface="Calibri" panose="020F0502020204030204" pitchFamily="34" charset="0"/>
                </a:rPr>
                <a:t>výrazná hypotenze až kolapsové stavy, bolesti hlavy, návaly a palpitace, reflexní tachykardie</a:t>
              </a:r>
            </a:p>
          </p:txBody>
        </p:sp>
      </p:grpSp>
      <p:sp>
        <p:nvSpPr>
          <p:cNvPr id="16" name="Obdélník 15"/>
          <p:cNvSpPr/>
          <p:nvPr/>
        </p:nvSpPr>
        <p:spPr>
          <a:xfrm>
            <a:off x="2684875" y="188814"/>
            <a:ext cx="3406445" cy="606961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cs-CZ" sz="3200" b="1" dirty="0">
                <a:solidFill>
                  <a:srgbClr val="FF99FF"/>
                </a:solidFill>
                <a:latin typeface="Calibri" panose="020F0502020204030204" pitchFamily="34" charset="0"/>
              </a:rPr>
              <a:t>DIHYDROPYRIDINY</a:t>
            </a:r>
            <a:endParaRPr lang="cs-CZ" sz="3200" b="1" u="sng" dirty="0">
              <a:solidFill>
                <a:srgbClr val="FF99FF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652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84638" y="1076215"/>
            <a:ext cx="82312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542925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</a:rPr>
              <a:t>navozují systémovou vazodilataci, přesto dlouhodobě působící preparáty </a:t>
            </a:r>
            <a:r>
              <a:rPr lang="cs-CZ" altLang="cs-C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nevyvolávají ortostatickou hypotenzi</a:t>
            </a:r>
            <a:endParaRPr lang="cs-CZ" altLang="cs-CZ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542925" indent="-542925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</a:rPr>
              <a:t>nevedou tedy k retenci Na</a:t>
            </a:r>
            <a:r>
              <a:rPr lang="cs-CZ" altLang="cs-CZ" sz="2800" baseline="30000" dirty="0">
                <a:latin typeface="Calibri" panose="020F0502020204030204" pitchFamily="34" charset="0"/>
              </a:rPr>
              <a:t>+</a:t>
            </a:r>
            <a:r>
              <a:rPr lang="cs-CZ" altLang="cs-CZ" sz="2800" dirty="0">
                <a:latin typeface="Calibri" panose="020F0502020204030204" pitchFamily="34" charset="0"/>
              </a:rPr>
              <a:t> iontů, nevyvolávají </a:t>
            </a:r>
            <a:r>
              <a:rPr lang="cs-CZ" altLang="cs-CZ" sz="2800" dirty="0" err="1">
                <a:latin typeface="Calibri" panose="020F0502020204030204" pitchFamily="34" charset="0"/>
              </a:rPr>
              <a:t>bronchokonstrikci</a:t>
            </a:r>
            <a:r>
              <a:rPr lang="cs-CZ" altLang="cs-CZ" sz="2800" dirty="0">
                <a:latin typeface="Calibri" panose="020F0502020204030204" pitchFamily="34" charset="0"/>
              </a:rPr>
              <a:t>.</a:t>
            </a:r>
            <a:endParaRPr lang="cs-CZ" altLang="cs-CZ" sz="2800" dirty="0">
              <a:latin typeface="Calibri" panose="020F0502020204030204" pitchFamily="34" charset="0"/>
              <a:sym typeface="Wingdings" pitchFamily="2" charset="2"/>
            </a:endParaRPr>
          </a:p>
          <a:p>
            <a:pPr marL="542925" indent="-542925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  <a:sym typeface="Wingdings" pitchFamily="2" charset="2"/>
              </a:rPr>
              <a:t>Neovlivňují lipidový ani glukózový metabolismus</a:t>
            </a:r>
          </a:p>
          <a:p>
            <a:pPr marL="542925" indent="-542925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</a:rPr>
              <a:t>Mají skvělý bezpečnostní profil</a:t>
            </a:r>
          </a:p>
          <a:p>
            <a:pPr marL="542925" indent="-542925">
              <a:buFont typeface="Wingdings" panose="05000000000000000000" pitchFamily="2" charset="2"/>
              <a:buChar char="§"/>
            </a:pPr>
            <a:r>
              <a:rPr lang="cs-CZ" altLang="cs-CZ" sz="2800" dirty="0">
                <a:latin typeface="Calibri" panose="020F0502020204030204" pitchFamily="34" charset="0"/>
              </a:rPr>
              <a:t>Jak NÚ, tak i KI vyplývají z mechanismu jejich účinku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584638" y="360590"/>
            <a:ext cx="2668614" cy="7156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cs-CZ" sz="3200" b="1" u="sng" dirty="0">
                <a:solidFill>
                  <a:schemeClr val="accent1"/>
                </a:solidFill>
                <a:latin typeface="Calibri" pitchFamily="34" charset="0"/>
              </a:rPr>
              <a:t>VÝHODY  BKK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1043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538843" y="168094"/>
            <a:ext cx="8066314" cy="2182761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x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BETABLOKÁTORY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Antagonisté beta adrenergních receptorů </a:t>
            </a:r>
            <a:r>
              <a:rPr lang="cs-CZ" altLang="cs-CZ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- BB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60898" y="2591284"/>
            <a:ext cx="3218216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Kardioselektivní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BB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60898" y="5045362"/>
            <a:ext cx="2661570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Neselektivní</a:t>
            </a:r>
            <a:r>
              <a:rPr kumimoji="0" lang="cs-CZ" sz="28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BB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8DF0C54-DAB0-4923-82F4-48171B6594A9}"/>
              </a:ext>
            </a:extLst>
          </p:cNvPr>
          <p:cNvSpPr txBox="1"/>
          <p:nvPr/>
        </p:nvSpPr>
        <p:spPr>
          <a:xfrm>
            <a:off x="760898" y="3121080"/>
            <a:ext cx="7743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latin typeface="Calibri" panose="020F0502020204030204" pitchFamily="34" charset="0"/>
              </a:rPr>
              <a:t>Bez ISA: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atenolol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betaxolol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bisoprolol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metoprolol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 (ZOK),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esmolol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cs-CZ" sz="2400" u="sng" dirty="0">
                <a:latin typeface="Calibri" panose="020F0502020204030204" pitchFamily="34" charset="0"/>
              </a:rPr>
              <a:t>s ISA</a:t>
            </a:r>
            <a:r>
              <a:rPr lang="cs-CZ" sz="2400" dirty="0">
                <a:latin typeface="Calibri" panose="020F0502020204030204" pitchFamily="34" charset="0"/>
              </a:rPr>
              <a:t>: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acebutolol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celiprolol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r>
              <a:rPr lang="cs-CZ" sz="2400" u="sng" dirty="0">
                <a:latin typeface="Calibri" panose="020F0502020204030204" pitchFamily="34" charset="0"/>
              </a:rPr>
              <a:t>Kombinované: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nebivolol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karvedilol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labetalol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4711725-7CFE-4DB8-BEB1-89F2610EF309}"/>
              </a:ext>
            </a:extLst>
          </p:cNvPr>
          <p:cNvSpPr txBox="1"/>
          <p:nvPr/>
        </p:nvSpPr>
        <p:spPr>
          <a:xfrm>
            <a:off x="760898" y="5661793"/>
            <a:ext cx="5953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Sotalol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timolol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karteolol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16AF19A-F107-4ED3-8308-08D7A704FBF4}"/>
              </a:ext>
            </a:extLst>
          </p:cNvPr>
          <p:cNvSpPr txBox="1"/>
          <p:nvPr/>
        </p:nvSpPr>
        <p:spPr>
          <a:xfrm>
            <a:off x="3528598" y="5076139"/>
            <a:ext cx="4687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Jiné indikace než kardiovaskulární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486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85810" y="200255"/>
            <a:ext cx="8477967" cy="748088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Příčiny hypertenze</a:t>
            </a:r>
          </a:p>
        </p:txBody>
      </p:sp>
      <p:sp>
        <p:nvSpPr>
          <p:cNvPr id="6" name="Obdélník 5"/>
          <p:cNvSpPr/>
          <p:nvPr/>
        </p:nvSpPr>
        <p:spPr>
          <a:xfrm>
            <a:off x="385808" y="1176301"/>
            <a:ext cx="84779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zúžení cév </a:t>
            </a:r>
          </a:p>
          <a:p>
            <a:pPr marL="0" marR="0" lvl="0" indent="0" algn="l" defTabSz="3587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změna periferní rezistence cév snížením elasticity a poddajnosti 	velkých tepen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zvýšení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volumu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775" algn="l"/>
              </a:tabLst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poškozená a snížená funkce glomerulů ledvin a snížený průtok 	ledvinami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5808" y="4153304"/>
            <a:ext cx="8622268" cy="224676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CÍLEM LÉČBY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je dosáhnout hodnot TK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pod  140/90 mm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Hg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 tím snížit riziko vzniku KV příhod.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 pacientů s vysokým rizikem KVS příhod (DM 1. i 2. typu, s poruchou funkce ledvin, po CMP…)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 na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cílovou hodnotu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140/85 mm </a:t>
            </a:r>
            <a:r>
              <a:rPr kumimoji="0" lang="cs-CZ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Hg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277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478726" y="1219758"/>
            <a:ext cx="8444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Betablokátory reverzibilně blokují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adrenergní reakce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zprostředkované převážně přes  adrenergní </a:t>
            </a:r>
            <a:r>
              <a:rPr kumimoji="0" lang="el-GR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β</a:t>
            </a:r>
            <a:r>
              <a:rPr kumimoji="0" lang="cs-CZ" altLang="cs-CZ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receptory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(GPCR).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Jsou kompetitivní antagonisté endogenních  katecholaminů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410" y="575187"/>
            <a:ext cx="5936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MECHANISMUS ÚČINKU</a:t>
            </a:r>
          </a:p>
        </p:txBody>
      </p:sp>
      <p:sp>
        <p:nvSpPr>
          <p:cNvPr id="10" name="Šipka doprava 10">
            <a:extLst>
              <a:ext uri="{FF2B5EF4-FFF2-40B4-BE49-F238E27FC236}">
                <a16:creationId xmlns:a16="http://schemas.microsoft.com/office/drawing/2014/main" id="{8EABCAD3-DCD5-40A8-AE6C-3DA4BCF532F7}"/>
              </a:ext>
            </a:extLst>
          </p:cNvPr>
          <p:cNvSpPr/>
          <p:nvPr/>
        </p:nvSpPr>
        <p:spPr bwMode="auto">
          <a:xfrm>
            <a:off x="990869" y="2632587"/>
            <a:ext cx="765006" cy="554488"/>
          </a:xfrm>
          <a:prstGeom prst="rightArrow">
            <a:avLst>
              <a:gd name="adj1" fmla="val 35865"/>
              <a:gd name="adj2" fmla="val 6884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Šipka doprava 10">
            <a:extLst>
              <a:ext uri="{FF2B5EF4-FFF2-40B4-BE49-F238E27FC236}">
                <a16:creationId xmlns:a16="http://schemas.microsoft.com/office/drawing/2014/main" id="{BE7FB0D3-7177-4138-AF90-34E32B483A4A}"/>
              </a:ext>
            </a:extLst>
          </p:cNvPr>
          <p:cNvSpPr/>
          <p:nvPr/>
        </p:nvSpPr>
        <p:spPr bwMode="auto">
          <a:xfrm>
            <a:off x="990869" y="3399575"/>
            <a:ext cx="765006" cy="554488"/>
          </a:xfrm>
          <a:prstGeom prst="rightArrow">
            <a:avLst>
              <a:gd name="adj1" fmla="val 35865"/>
              <a:gd name="adj2" fmla="val 6884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B674F5B-3302-44C8-90E1-EDBD77FE6782}"/>
              </a:ext>
            </a:extLst>
          </p:cNvPr>
          <p:cNvSpPr txBox="1"/>
          <p:nvPr/>
        </p:nvSpPr>
        <p:spPr>
          <a:xfrm>
            <a:off x="2059193" y="2632587"/>
            <a:ext cx="6210300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Účinky na kardiovaskulární systém (KVS)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7A095D2-8E2F-4A82-B764-FF3671350147}"/>
              </a:ext>
            </a:extLst>
          </p:cNvPr>
          <p:cNvSpPr txBox="1"/>
          <p:nvPr/>
        </p:nvSpPr>
        <p:spPr>
          <a:xfrm>
            <a:off x="2059193" y="3430843"/>
            <a:ext cx="7048500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Účinky na další orgány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(sympatikus - přes </a:t>
            </a:r>
            <a:r>
              <a:rPr kumimoji="0" lang="el-GR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β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rcp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.)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DA11791-9A6F-430E-B723-459BCE33A801}"/>
              </a:ext>
            </a:extLst>
          </p:cNvPr>
          <p:cNvSpPr/>
          <p:nvPr/>
        </p:nvSpPr>
        <p:spPr>
          <a:xfrm>
            <a:off x="2059193" y="3964026"/>
            <a:ext cx="62103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bronchokonstrikce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snížení tvorby komorové vody, ovlivnění metabolismu sacharidů a tuků (snížení 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glykogenolýzy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inhibice lipolýzy</a:t>
            </a:r>
            <a:r>
              <a:rPr lang="cs-CZ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66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A3EAD00-B585-453A-8610-D32BF8F04D50}"/>
              </a:ext>
            </a:extLst>
          </p:cNvPr>
          <p:cNvSpPr txBox="1"/>
          <p:nvPr/>
        </p:nvSpPr>
        <p:spPr>
          <a:xfrm>
            <a:off x="395410" y="5571164"/>
            <a:ext cx="8398657" cy="830997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Dlouhodobá blokáda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β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rcp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/>
              </a:rPr>
              <a:t>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hypersensitizace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receptorů.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Náhlé vysazení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/>
              </a:rPr>
              <a:t> 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REBOUND FENOMÉN 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700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 animBg="1"/>
      <p:bldP spid="12" grpId="0" animBg="1"/>
      <p:bldP spid="5" grpId="0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73426" y="271429"/>
            <a:ext cx="855627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Účinky betablokátorů na KVS</a:t>
            </a:r>
            <a:endParaRPr kumimoji="0" lang="cs-CZ" sz="2800" b="1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Účinky antihypertenzní </a:t>
            </a: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zpomalení srdeční akce, snížení srdečního výdeje a pokles 	cévní rezistence (je v korelaci s mírou snížení TK)</a:t>
            </a: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INHIBICE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sekrece reninu</a:t>
            </a: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Přímé účinky na myokard </a:t>
            </a: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negativně 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chronotropní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(SF),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inotropní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(kontraktilita)  	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dromotropní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(vedení vzruchu) a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bathmotropní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(excitabilita)</a:t>
            </a:r>
          </a:p>
        </p:txBody>
      </p:sp>
      <p:sp>
        <p:nvSpPr>
          <p:cNvPr id="2" name="Obdélník 1"/>
          <p:cNvSpPr/>
          <p:nvPr/>
        </p:nvSpPr>
        <p:spPr>
          <a:xfrm>
            <a:off x="473426" y="4272524"/>
            <a:ext cx="842962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Kardioprotektivní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účinky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-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antiischemický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(zpomalení  srdeční akce a snížení srdečního 	výdeje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 snížení práce srdce  </a:t>
            </a: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snížení spotřeby kyslíku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- antiarytmický (elevace fibrilačního prahu) –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antiarytmika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II.tř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  <a:p>
            <a:pPr marL="0" marR="0" lvl="0" indent="0" algn="l" defTabSz="444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- snížení SF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 delší diastola  </a:t>
            </a: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lepší průtok </a:t>
            </a:r>
            <a:r>
              <a:rPr kumimoji="0" lang="cs-CZ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koronár</a:t>
            </a: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cévami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1033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9688" y="1897190"/>
            <a:ext cx="8738845" cy="200054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Selektivita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(neselektivní x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kardioselektivní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Parciální agonistická aktivita 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(s ISA x bez ISA)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Další kombinované  účinky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(blokáda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α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-receptoru, přímý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vazodilatační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efekt…)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288" y="5442872"/>
            <a:ext cx="1705708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ISA  = VSA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9688" y="6160179"/>
            <a:ext cx="825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Parciální agonistická aktivita zabraňuje výrazné bradykardii 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395288" y="464057"/>
            <a:ext cx="3835696" cy="60530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ROZDĚLENÍ   BB:</a:t>
            </a:r>
            <a:endParaRPr kumimoji="0" lang="cs-CZ" altLang="cs-CZ" sz="3200" b="1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25462" y="5421311"/>
            <a:ext cx="4359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ntrinsic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ympatomimetic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ctivity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=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=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nitřní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ympatomimetická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ktivita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1094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460015"/>
              </p:ext>
            </p:extLst>
          </p:nvPr>
        </p:nvGraphicFramePr>
        <p:xfrm>
          <a:off x="425312" y="1889176"/>
          <a:ext cx="8583205" cy="4173592"/>
        </p:xfrm>
        <a:graphic>
          <a:graphicData uri="http://schemas.openxmlformats.org/drawingml/2006/table">
            <a:tbl>
              <a:tblPr firstRow="1" firstCol="1" bandRow="1"/>
              <a:tblGrid>
                <a:gridCol w="1913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9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3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BEZ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ISA</a:t>
                      </a:r>
                      <a:endParaRPr lang="cs-CZ" sz="3200" b="1" dirty="0">
                        <a:solidFill>
                          <a:schemeClr val="accent3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atenolol</a:t>
                      </a:r>
                      <a:endParaRPr lang="cs-CZ" sz="2000" b="0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betaxolol</a:t>
                      </a:r>
                      <a:endParaRPr lang="cs-CZ" sz="2000" b="0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bisoprolol</a:t>
                      </a:r>
                      <a:endParaRPr lang="cs-CZ" sz="2000" b="1" dirty="0">
                        <a:solidFill>
                          <a:schemeClr val="accent3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metoprolol</a:t>
                      </a:r>
                      <a:endParaRPr lang="cs-CZ" sz="20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>
                          <a:solidFill>
                            <a:schemeClr val="accent3">
                              <a:lumMod val="2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esmolol</a:t>
                      </a:r>
                      <a:endParaRPr lang="cs-CZ" sz="2000" b="0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 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ISA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acebutolol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celiprolol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 </a:t>
                      </a:r>
                      <a:r>
                        <a:rPr lang="cs-CZ" sz="1800" b="0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má</a:t>
                      </a: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ISA na β</a:t>
                      </a:r>
                      <a:r>
                        <a:rPr lang="cs-CZ" sz="1800" b="0" baseline="-25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-rp</a:t>
                      </a:r>
                      <a:r>
                        <a:rPr lang="cs-CZ" sz="1800" b="0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Wingdings" panose="05000000000000000000" pitchFamily="2" charset="2"/>
                        </a:rPr>
                        <a:t>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VAZODILATACE                  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3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Kombinovaný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BEZ ISA</a:t>
                      </a:r>
                    </a:p>
                  </a:txBody>
                  <a:tcPr marL="66580" marR="66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err="1">
                          <a:solidFill>
                            <a:srgbClr val="FF66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nebivolol</a:t>
                      </a:r>
                      <a:endParaRPr lang="cs-CZ" sz="2000" b="0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29832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33872" y="1063303"/>
            <a:ext cx="8583205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cs-CZ" alt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Beta blokátory k</a:t>
            </a:r>
            <a:r>
              <a:rPr kumimoji="0" lang="cs-CZ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ardioselektivní</a:t>
            </a: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</a:t>
            </a:r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β</a:t>
            </a:r>
            <a:r>
              <a:rPr kumimoji="0" lang="cs-CZ" altLang="cs-CZ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selektivní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28FEF59-43BC-4ED5-92A9-2715B8963C4E}"/>
              </a:ext>
            </a:extLst>
          </p:cNvPr>
          <p:cNvSpPr txBox="1"/>
          <p:nvPr/>
        </p:nvSpPr>
        <p:spPr>
          <a:xfrm>
            <a:off x="333872" y="212519"/>
            <a:ext cx="3074346" cy="72608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ZÁSTUPCI  BB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6503" y="5225310"/>
            <a:ext cx="4332014" cy="800219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Mírné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vazodilatační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účinky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Tx/>
              <a:buFontTx/>
              <a:buNone/>
              <a:tabLst>
                <a:tab pos="542925" algn="l"/>
              </a:tabLst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(zprostředkované NO)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1416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/>
          <p:cNvSpPr txBox="1">
            <a:spLocks/>
          </p:cNvSpPr>
          <p:nvPr/>
        </p:nvSpPr>
        <p:spPr>
          <a:xfrm>
            <a:off x="364490" y="4504721"/>
            <a:ext cx="8514268" cy="100351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buNone/>
              <a:defRPr/>
            </a:pPr>
            <a:r>
              <a:rPr lang="cs-CZ" sz="3200" b="1" dirty="0">
                <a:solidFill>
                  <a:srgbClr val="00FFFF"/>
                </a:solidFill>
                <a:latin typeface="Calibri" panose="020F0502020204030204" pitchFamily="34" charset="0"/>
              </a:rPr>
              <a:t>KARVEDILOL</a:t>
            </a:r>
            <a:endParaRPr lang="cs-CZ" sz="3600" u="sng" dirty="0">
              <a:solidFill>
                <a:srgbClr val="FFCCFF"/>
              </a:solidFill>
              <a:latin typeface="Calibri" panose="020F0502020204030204" pitchFamily="34" charset="0"/>
            </a:endParaRP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CC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</a:t>
            </a:r>
            <a:endParaRPr kumimoji="0" lang="cs-CZ" sz="3600" b="0" i="0" u="sng" strike="noStrike" kern="1200" cap="none" spc="0" normalizeH="0" baseline="0" noProof="0" dirty="0">
              <a:ln>
                <a:noFill/>
              </a:ln>
              <a:solidFill>
                <a:srgbClr val="FFCC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FCC66"/>
              </a:buClr>
              <a:buSzTx/>
              <a:buFontTx/>
              <a:buNone/>
              <a:tabLst/>
              <a:defRPr/>
            </a:pPr>
            <a:r>
              <a:rPr kumimoji="0" lang="cs-CZ" sz="4000" b="1" i="0" u="sng" strike="noStrike" kern="1200" cap="none" spc="0" normalizeH="0" baseline="0" noProof="0" dirty="0">
                <a:ln>
                  <a:noFill/>
                </a:ln>
                <a:solidFill>
                  <a:srgbClr val="FFCC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17707" y="1531526"/>
            <a:ext cx="5634898" cy="830997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Přes 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α</a:t>
            </a:r>
            <a:r>
              <a:rPr kumimoji="0" lang="pt-BR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rp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anose="05000000000000000000" pitchFamily="2" charset="2"/>
              </a:rPr>
              <a:t> </a:t>
            </a:r>
            <a:r>
              <a:rPr kumimoji="0" lang="cs-CZ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anose="05000000000000000000" pitchFamily="2" charset="2"/>
              </a:rPr>
              <a:t>vazodilatační</a:t>
            </a:r>
            <a:r>
              <a:rPr kumimoji="0" 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anose="05000000000000000000" pitchFamily="2" charset="2"/>
              </a:rPr>
              <a:t> účinek</a:t>
            </a:r>
            <a:endParaRPr kumimoji="0" lang="cs-CZ" sz="2400" b="1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514350" lvl="0" indent="-514350">
              <a:buClr>
                <a:srgbClr val="FFFF00"/>
              </a:buClr>
              <a:buFont typeface="Wingdings" panose="05000000000000000000" pitchFamily="2" charset="2"/>
              <a:buChar char="v"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Přes </a:t>
            </a:r>
            <a:r>
              <a:rPr lang="pt-BR" sz="24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β-rp</a:t>
            </a:r>
            <a:r>
              <a:rPr lang="cs-CZ" sz="24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</a:t>
            </a:r>
            <a:r>
              <a:rPr lang="cs-CZ" sz="2400" dirty="0">
                <a:solidFill>
                  <a:srgbClr val="FFFFFF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 </a:t>
            </a:r>
            <a:r>
              <a:rPr lang="cs-CZ" sz="2400" b="1" u="sng" dirty="0">
                <a:solidFill>
                  <a:srgbClr val="FFFF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má účinky na myokard </a:t>
            </a:r>
            <a:endParaRPr kumimoji="0" lang="cs-CZ" sz="2400" b="1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4490" y="2869586"/>
            <a:ext cx="868081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buClr>
                <a:srgbClr val="FFFF00"/>
              </a:buClr>
              <a:defRPr/>
            </a:pPr>
            <a:r>
              <a:rPr lang="cs-CZ" sz="3200" b="1" dirty="0">
                <a:solidFill>
                  <a:srgbClr val="00FFFF"/>
                </a:solidFill>
                <a:latin typeface="Calibri" panose="020F0502020204030204" pitchFamily="34" charset="0"/>
              </a:rPr>
              <a:t>LABETALOL   </a:t>
            </a:r>
          </a:p>
          <a:p>
            <a:pPr lvl="0">
              <a:buClr>
                <a:srgbClr val="FFFF00"/>
              </a:buClr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Calibri"/>
              </a:rPr>
              <a:t>těžké hypertenzní stavy včetně hypertenze v těhotenství</a:t>
            </a: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09038F23-21C8-4E59-B1A2-5913D3781B5E}"/>
              </a:ext>
            </a:extLst>
          </p:cNvPr>
          <p:cNvSpPr txBox="1">
            <a:spLocks/>
          </p:cNvSpPr>
          <p:nvPr/>
        </p:nvSpPr>
        <p:spPr bwMode="auto">
          <a:xfrm>
            <a:off x="465456" y="463341"/>
            <a:ext cx="7791852" cy="7470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>
                <a:tab pos="442913" algn="l"/>
              </a:tabLst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Betablokátory  </a:t>
            </a: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s kombinovanými účinky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(alfa a beta blokátory)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6402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491183" y="220712"/>
            <a:ext cx="6798617" cy="58912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INDIKACE  BB V KARDIOLOGII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417442" y="1143000"/>
                <a:ext cx="8726558" cy="544952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marR="0" lvl="0" indent="-457200" algn="l" defTabSz="914400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FontTx/>
                  <a:buAutoNum type="arabicPeriod"/>
                  <a:tabLst/>
                  <a:defRPr/>
                </a:pPr>
                <a:r>
                  <a:rPr kumimoji="0" lang="cs-CZ" altLang="cs-CZ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Terapie  </a:t>
                </a:r>
                <a:r>
                  <a:rPr kumimoji="0" lang="cs-CZ" altLang="cs-CZ" sz="24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HYPERTENZE</a:t>
                </a:r>
                <a:r>
                  <a:rPr kumimoji="0" lang="cs-CZ" altLang="cs-CZ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</a:t>
                </a:r>
                <a:endParaRPr lang="cs-CZ" altLang="cs-CZ" sz="2200" dirty="0">
                  <a:solidFill>
                    <a:srgbClr val="FFFFFF"/>
                  </a:solidFill>
                  <a:latin typeface="Calibri" panose="020F050202020403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None/>
                  <a:tabLst/>
                  <a:defRPr/>
                </a:pPr>
                <a:r>
                  <a:rPr kumimoji="0" lang="cs-CZ" alt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Samostatně nebo v kombinacích</a:t>
                </a:r>
                <a:endParaRPr kumimoji="0" lang="cs-CZ" altLang="cs-CZ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  <a:p>
                <a:pPr marL="0" marR="0" lvl="0" indent="0" algn="l" defTabSz="360363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FontTx/>
                  <a:buNone/>
                  <a:tabLst/>
                  <a:defRPr/>
                </a:pPr>
                <a:r>
                  <a:rPr kumimoji="0" lang="cs-CZ" alt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	</a:t>
                </a:r>
                <a:endParaRPr kumimoji="0" lang="cs-CZ" altLang="cs-CZ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FontTx/>
                  <a:buNone/>
                  <a:tabLst/>
                  <a:defRPr/>
                </a:pPr>
                <a:r>
                  <a:rPr kumimoji="0" lang="cs-CZ" altLang="cs-CZ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2. Terapie </a:t>
                </a:r>
                <a:r>
                  <a:rPr kumimoji="0" lang="cs-CZ" altLang="cs-CZ" sz="24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akutních i chronických forem </a:t>
                </a:r>
                <a:r>
                  <a:rPr kumimoji="0" lang="cs-CZ" altLang="cs-CZ" sz="24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ICHS</a:t>
                </a:r>
                <a:r>
                  <a:rPr kumimoji="0" lang="cs-CZ" altLang="cs-CZ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</a:t>
                </a:r>
                <a:r>
                  <a:rPr kumimoji="0" lang="cs-CZ" altLang="cs-CZ" sz="20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FontTx/>
                  <a:buNone/>
                  <a:tabLst>
                    <a:tab pos="450850" algn="l"/>
                  </a:tabLst>
                  <a:defRPr/>
                </a:pPr>
                <a:r>
                  <a:rPr kumimoji="0" lang="cs-CZ" altLang="cs-CZ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      </a:t>
                </a:r>
                <a:r>
                  <a:rPr kumimoji="0" lang="cs-CZ" alt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pozitivní zvláště </a:t>
                </a:r>
                <a:r>
                  <a:rPr kumimoji="0" lang="cs-CZ" altLang="cs-CZ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bradykardizující</a:t>
                </a:r>
                <a:r>
                  <a:rPr kumimoji="0" lang="cs-CZ" alt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účinek </a:t>
                </a:r>
                <a14:m>
                  <m:oMath xmlns:m="http://schemas.openxmlformats.org/officeDocument/2006/math">
                    <m:r>
                      <a:rPr kumimoji="0" lang="cs-CZ" altLang="cs-CZ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Wingdings" panose="05000000000000000000" pitchFamily="2" charset="2"/>
                      </a:rPr>
                      <m:t></m:t>
                    </m:r>
                  </m:oMath>
                </a14:m>
                <a:r>
                  <a:rPr kumimoji="0" lang="cs-CZ" alt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</a:t>
                </a:r>
              </a:p>
              <a:p>
                <a:pPr marL="0" marR="0" lvl="0" indent="0" algn="l" defTabSz="430213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FontTx/>
                  <a:buNone/>
                  <a:tabLst>
                    <a:tab pos="1703388" algn="l"/>
                  </a:tabLst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cs-CZ" altLang="cs-CZ" sz="2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Wingdings" panose="05000000000000000000" pitchFamily="2" charset="2"/>
                      </a:rPr>
                      <m:t> </m:t>
                    </m:r>
                  </m:oMath>
                </a14:m>
                <a:r>
                  <a:rPr kumimoji="0" lang="cs-CZ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snižují srdeční práci a energetické nároky myokardu 		</a:t>
                </a:r>
                <a14:m>
                  <m:oMath xmlns:m="http://schemas.openxmlformats.org/officeDocument/2006/math">
                    <m:r>
                      <a:rPr kumimoji="0" lang="cs-CZ" altLang="cs-CZ" sz="2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Wingdings" panose="05000000000000000000" pitchFamily="2" charset="2"/>
                      </a:rPr>
                      <m:t> </m:t>
                    </m:r>
                  </m:oMath>
                </a14:m>
                <a:r>
                  <a:rPr kumimoji="0" lang="cs-CZ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prodlužují diastolu a tím zlepšují </a:t>
                </a:r>
                <a:r>
                  <a:rPr kumimoji="0" lang="cs-CZ" sz="2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perfúzi</a:t>
                </a:r>
                <a:r>
                  <a:rPr kumimoji="0" lang="cs-CZ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LK</a:t>
                </a:r>
              </a:p>
              <a:p>
                <a:pPr marL="0" marR="0" lvl="0" indent="0" algn="l" defTabSz="430213" rtl="0" eaLnBrk="0" fontAlgn="base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FFFF"/>
                  </a:buClr>
                  <a:buSzTx/>
                  <a:buFontTx/>
                  <a:buNone/>
                  <a:tabLst>
                    <a:tab pos="1703388" algn="l"/>
                  </a:tabLst>
                  <a:defRPr/>
                </a:pPr>
                <a:endParaRPr kumimoji="0" lang="cs-CZ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lvl="0" indent="0" defTabSz="273050">
                  <a:spcBef>
                    <a:spcPts val="0"/>
                  </a:spcBef>
                  <a:buClr>
                    <a:srgbClr val="00FFFF"/>
                  </a:buClr>
                  <a:buNone/>
                  <a:defRPr/>
                </a:pPr>
                <a:r>
                  <a:rPr lang="cs-CZ" altLang="cs-CZ" sz="2400" b="1" dirty="0">
                    <a:solidFill>
                      <a:srgbClr val="00FFFF"/>
                    </a:solidFill>
                    <a:latin typeface="Calibri" panose="020F0502020204030204" pitchFamily="34" charset="0"/>
                  </a:rPr>
                  <a:t>3. Terapie </a:t>
                </a:r>
                <a:r>
                  <a:rPr lang="cs-CZ" altLang="cs-CZ" sz="2400" b="1" u="sng" dirty="0">
                    <a:solidFill>
                      <a:srgbClr val="FFFF00"/>
                    </a:solidFill>
                    <a:latin typeface="Calibri" panose="020F0502020204030204" pitchFamily="34" charset="0"/>
                  </a:rPr>
                  <a:t>SRDEČNÍHO SELHÁNÍ </a:t>
                </a:r>
                <a:r>
                  <a:rPr lang="cs-CZ" altLang="cs-CZ" sz="2400" b="1" dirty="0">
                    <a:solidFill>
                      <a:srgbClr val="00FFFF"/>
                    </a:solidFill>
                    <a:latin typeface="Calibri" panose="020F0502020204030204" pitchFamily="34" charset="0"/>
                  </a:rPr>
                  <a:t> </a:t>
                </a:r>
                <a:endParaRPr lang="cs-CZ" altLang="cs-CZ" sz="2000" dirty="0">
                  <a:solidFill>
                    <a:srgbClr val="FFFFFF"/>
                  </a:solidFill>
                  <a:latin typeface="Calibri" panose="020F0502020204030204" pitchFamily="34" charset="0"/>
                </a:endParaRPr>
              </a:p>
              <a:p>
                <a:pPr marL="0" lvl="0" indent="0" defTabSz="355600">
                  <a:spcBef>
                    <a:spcPts val="0"/>
                  </a:spcBef>
                  <a:buClr>
                    <a:srgbClr val="00FFFF"/>
                  </a:buClr>
                  <a:buNone/>
                  <a:tabLst>
                    <a:tab pos="355600" algn="l"/>
                  </a:tabLst>
                  <a:defRPr/>
                </a:pPr>
                <a:r>
                  <a:rPr lang="cs-CZ" altLang="cs-CZ" sz="20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	</a:t>
                </a:r>
                <a:r>
                  <a:rPr lang="cs-CZ" altLang="cs-CZ" sz="24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pozitivní je  potlačení </a:t>
                </a:r>
                <a:r>
                  <a:rPr lang="cs-CZ" altLang="cs-CZ" sz="2400" dirty="0" err="1">
                    <a:solidFill>
                      <a:srgbClr val="FFFFFF"/>
                    </a:solidFill>
                    <a:latin typeface="Calibri" panose="020F0502020204030204" pitchFamily="34" charset="0"/>
                  </a:rPr>
                  <a:t>hyperaktivace</a:t>
                </a:r>
                <a:r>
                  <a:rPr lang="cs-CZ" altLang="cs-CZ" sz="24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  sympatiku a 			 	antiarytmický účinek. </a:t>
                </a:r>
              </a:p>
              <a:p>
                <a:pPr marL="0" lvl="0" indent="0" defTabSz="355600">
                  <a:spcBef>
                    <a:spcPts val="0"/>
                  </a:spcBef>
                  <a:buClr>
                    <a:srgbClr val="00FFFF"/>
                  </a:buClr>
                  <a:buNone/>
                  <a:tabLst>
                    <a:tab pos="355600" algn="l"/>
                  </a:tabLst>
                  <a:defRPr/>
                </a:pPr>
                <a:r>
                  <a:rPr lang="cs-CZ" altLang="cs-CZ" sz="24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	</a:t>
                </a:r>
                <a:r>
                  <a:rPr lang="cs-CZ" altLang="cs-CZ" sz="2200" b="1" u="sng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Vhodná léčiva</a:t>
                </a:r>
                <a:r>
                  <a:rPr lang="cs-CZ" altLang="cs-CZ" sz="22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: </a:t>
                </a:r>
                <a:r>
                  <a:rPr lang="cs-CZ" altLang="cs-CZ" sz="2200" b="1" dirty="0">
                    <a:solidFill>
                      <a:srgbClr val="00FFFF"/>
                    </a:solidFill>
                    <a:latin typeface="Calibri" panose="020F0502020204030204" pitchFamily="34" charset="0"/>
                  </a:rPr>
                  <a:t>BISOPROLOL, METOPROLOL</a:t>
                </a:r>
                <a:r>
                  <a:rPr lang="cs-CZ" altLang="cs-CZ" sz="2200" dirty="0">
                    <a:solidFill>
                      <a:srgbClr val="00FFFF"/>
                    </a:solidFill>
                    <a:latin typeface="Calibri" panose="020F0502020204030204" pitchFamily="34" charset="0"/>
                  </a:rPr>
                  <a:t>, </a:t>
                </a:r>
                <a:r>
                  <a:rPr lang="cs-CZ" altLang="cs-CZ" sz="2200" b="1" dirty="0">
                    <a:solidFill>
                      <a:srgbClr val="00FFFF"/>
                    </a:solidFill>
                    <a:latin typeface="Calibri" panose="020F0502020204030204" pitchFamily="34" charset="0"/>
                  </a:rPr>
                  <a:t>KARVEDILOL, NEBIVOLOL</a:t>
                </a:r>
                <a:endParaRPr lang="cs-CZ" altLang="cs-CZ" sz="2200" b="1" u="sng" dirty="0">
                  <a:solidFill>
                    <a:srgbClr val="00FFFF"/>
                  </a:solidFill>
                  <a:latin typeface="Calibri" panose="020F0502020204030204" pitchFamily="34" charset="0"/>
                </a:endParaRPr>
              </a:p>
              <a:p>
                <a:pPr marL="0" lvl="0" indent="0" defTabSz="355600">
                  <a:spcBef>
                    <a:spcPts val="0"/>
                  </a:spcBef>
                  <a:buClr>
                    <a:srgbClr val="00FFFF"/>
                  </a:buClr>
                  <a:buNone/>
                  <a:tabLst>
                    <a:tab pos="355600" algn="l"/>
                  </a:tabLst>
                  <a:defRPr/>
                </a:pPr>
                <a:r>
                  <a:rPr lang="cs-CZ" altLang="cs-CZ" sz="2200" dirty="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	</a:t>
                </a:r>
                <a:endParaRPr kumimoji="0" lang="cs-CZ" altLang="cs-CZ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42" y="1143000"/>
                <a:ext cx="8726558" cy="5449528"/>
              </a:xfrm>
              <a:prstGeom prst="rect">
                <a:avLst/>
              </a:prstGeom>
              <a:blipFill>
                <a:blip r:embed="rId4"/>
                <a:stretch>
                  <a:fillRect l="-1117" t="-11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91797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6911110" y="90888"/>
            <a:ext cx="1951570" cy="45855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INDIKACE  BB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242" y="730476"/>
            <a:ext cx="8498438" cy="29299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556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FFFF"/>
              </a:buClr>
              <a:buSzTx/>
              <a:buFontTx/>
              <a:buNone/>
              <a:tabLst>
                <a:tab pos="355600" algn="l"/>
              </a:tabLst>
              <a:defRPr/>
            </a:pPr>
            <a:r>
              <a:rPr lang="cs-CZ" altLang="cs-CZ" sz="2400" b="1" dirty="0">
                <a:solidFill>
                  <a:srgbClr val="00FFFF"/>
                </a:solidFill>
                <a:latin typeface="Calibri" panose="020F0502020204030204" pitchFamily="34" charset="0"/>
              </a:rPr>
              <a:t>4.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Terapie a profylaxe 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SRDEČNÍCH ARYTMIÍ </a:t>
            </a:r>
            <a:endParaRPr kumimoji="0" lang="cs-CZ" sz="2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3556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FFFF"/>
              </a:buClr>
              <a:buSzTx/>
              <a:buFontTx/>
              <a:buNone/>
              <a:tabLst>
                <a:tab pos="355600" algn="l"/>
              </a:tabLst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</a:t>
            </a:r>
            <a:endParaRPr lang="cs-CZ" altLang="cs-CZ" sz="2000" b="1" dirty="0">
              <a:solidFill>
                <a:srgbClr val="00FFFF"/>
              </a:solidFill>
              <a:latin typeface="Calibri" panose="020F0502020204030204" pitchFamily="34" charset="0"/>
            </a:endParaRPr>
          </a:p>
          <a:p>
            <a:pPr marL="0" lvl="0" indent="0" defTabSz="355600">
              <a:spcBef>
                <a:spcPts val="0"/>
              </a:spcBef>
              <a:buClr>
                <a:srgbClr val="00FFFF"/>
              </a:buClr>
              <a:buNone/>
              <a:tabLst>
                <a:tab pos="355600" algn="l"/>
              </a:tabLst>
              <a:defRPr/>
            </a:pPr>
            <a:r>
              <a:rPr lang="cs-CZ" altLang="cs-CZ" sz="2400" b="1" dirty="0">
                <a:solidFill>
                  <a:srgbClr val="00FFFF"/>
                </a:solidFill>
                <a:latin typeface="Calibri" panose="020F0502020204030204" pitchFamily="34" charset="0"/>
              </a:rPr>
              <a:t>5. Sekundární </a:t>
            </a:r>
            <a:r>
              <a:rPr lang="cs-CZ" altLang="cs-CZ" sz="2400" b="1" u="sng" dirty="0">
                <a:solidFill>
                  <a:srgbClr val="FFFF00"/>
                </a:solidFill>
                <a:latin typeface="Calibri" panose="020F0502020204030204" pitchFamily="34" charset="0"/>
              </a:rPr>
              <a:t>prevence  KVS příhod </a:t>
            </a:r>
            <a:r>
              <a:rPr lang="cs-CZ" altLang="cs-CZ" sz="2400" b="1" u="sng" dirty="0">
                <a:solidFill>
                  <a:srgbClr val="00FFFF"/>
                </a:solidFill>
                <a:latin typeface="Calibri" panose="020F0502020204030204" pitchFamily="34" charset="0"/>
              </a:rPr>
              <a:t>u osob po IM</a:t>
            </a:r>
          </a:p>
          <a:p>
            <a:pPr marL="0" lvl="0" indent="0" defTabSz="355600">
              <a:spcBef>
                <a:spcPts val="0"/>
              </a:spcBef>
              <a:buClr>
                <a:srgbClr val="00FFFF"/>
              </a:buClr>
              <a:buNone/>
              <a:tabLst>
                <a:tab pos="355600" algn="l"/>
              </a:tabLst>
              <a:defRPr/>
            </a:pPr>
            <a:r>
              <a:rPr lang="cs-CZ" altLang="cs-CZ" sz="2400" dirty="0">
                <a:solidFill>
                  <a:srgbClr val="00FFFF"/>
                </a:solidFill>
                <a:latin typeface="Calibri" panose="020F0502020204030204" pitchFamily="34" charset="0"/>
              </a:rPr>
              <a:t>	</a:t>
            </a:r>
            <a:r>
              <a:rPr lang="cs-CZ" altLang="cs-CZ" sz="2200" dirty="0">
                <a:solidFill>
                  <a:srgbClr val="FFFFFF"/>
                </a:solidFill>
                <a:latin typeface="Calibri" panose="020F0502020204030204" pitchFamily="34" charset="0"/>
              </a:rPr>
              <a:t>Využívá se efektu: antihypertenzního, </a:t>
            </a:r>
            <a:r>
              <a:rPr lang="cs-CZ" altLang="cs-CZ" sz="2200" dirty="0" err="1">
                <a:solidFill>
                  <a:srgbClr val="FFFFFF"/>
                </a:solidFill>
                <a:latin typeface="Calibri" panose="020F0502020204030204" pitchFamily="34" charset="0"/>
              </a:rPr>
              <a:t>antiischemického</a:t>
            </a:r>
            <a:r>
              <a:rPr lang="cs-CZ" altLang="cs-CZ" sz="2200" dirty="0">
                <a:solidFill>
                  <a:srgbClr val="FFFFFF"/>
                </a:solidFill>
                <a:latin typeface="Calibri" panose="020F0502020204030204" pitchFamily="34" charset="0"/>
              </a:rPr>
              <a:t> i 	antiarytmického</a:t>
            </a:r>
          </a:p>
          <a:p>
            <a:pPr marL="0" marR="0" lvl="0" indent="0" algn="l" defTabSz="3556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FFFF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cs-CZ" altLang="cs-CZ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60555" y="4093526"/>
            <a:ext cx="8572197" cy="1200329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 terapii by měly být preferovány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BETABLOKÁTORY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vysoce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kardioselektivní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přípravky s dlouhým biologickým poločasem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(např. 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nebivolol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bisoprolol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metoprolol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betaxolol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nebo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celiprolol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8" name="Obdélník 7"/>
          <p:cNvSpPr/>
          <p:nvPr/>
        </p:nvSpPr>
        <p:spPr>
          <a:xfrm>
            <a:off x="360555" y="5544033"/>
            <a:ext cx="8572196" cy="830997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Současné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působení na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α</a:t>
            </a:r>
            <a:r>
              <a:rPr kumimoji="0" lang="cs-CZ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receptory je výhodou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 důvodu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periferní  vazodilatace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karvedilol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05125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344557" y="182973"/>
            <a:ext cx="5098981" cy="57338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NEŽÁDOUCÍ ÚČINKY  BB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B359FD8-40E6-48DE-A3D4-26765B016A4E}"/>
              </a:ext>
            </a:extLst>
          </p:cNvPr>
          <p:cNvSpPr txBox="1"/>
          <p:nvPr/>
        </p:nvSpPr>
        <p:spPr>
          <a:xfrm>
            <a:off x="344556" y="932459"/>
            <a:ext cx="85500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PORUCHY SPÁNKU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až insomnie, sedace, deprese, celková únava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– průnik přes HEB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44556" y="2062669"/>
            <a:ext cx="84351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NEGATIVNÍ OVLIVNĚNÍ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lipidového a glycidového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METABOLISMU   </a:t>
            </a:r>
            <a:r>
              <a:rPr kumimoji="0" lang="cs-CZ" sz="28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(zvl. u neselektivních BB)</a:t>
            </a: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  <a:p>
            <a:pPr marL="442913" marR="0" lvl="0" indent="457200" algn="l" defTabSz="1081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zvýšení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inzulinorezistence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periferních tkání</a:t>
            </a:r>
          </a:p>
          <a:p>
            <a:pPr marL="442913" marR="0" lvl="0" indent="457200" algn="l" defTabSz="1081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nížení 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glykogenolýzy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42913" marR="0" lvl="0" indent="457200" algn="l" defTabSz="1081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inhibice lipolýzy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42913" marR="0" lvl="0" indent="0" algn="l" defTabSz="1081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Negativní efekt na metabolismus  sacharidů nemají 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KARVEDILOL, NEBIVOLOL, CELIPROLOL (ISA na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β</a:t>
            </a:r>
            <a:r>
              <a:rPr kumimoji="0" lang="cs-CZ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cs-CZ" sz="2400" b="1" i="0" u="none" strike="noStrike" kern="1200" cap="none" spc="0" normalizeH="0" baseline="-25000" noProof="0" dirty="0">
              <a:ln>
                <a:noFill/>
              </a:ln>
              <a:solidFill>
                <a:srgbClr val="00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42913" marR="0" lvl="0" indent="0" algn="l" defTabSz="1081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42913" marR="0" lvl="0" indent="0" algn="l" defTabSz="10810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4556" y="4804407"/>
            <a:ext cx="81205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Maskování 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někt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příznaků hypoglykemie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 diabetiků (např. palpitace, tremor a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anxieta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Zhoršení psoriázy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5513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344557" y="182973"/>
            <a:ext cx="5098981" cy="57338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NEŽÁDOUCÍ ÚČINKY  BB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785A779-078D-48AC-A348-BC2465C3131B}"/>
              </a:ext>
            </a:extLst>
          </p:cNvPr>
          <p:cNvSpPr txBox="1"/>
          <p:nvPr/>
        </p:nvSpPr>
        <p:spPr>
          <a:xfrm>
            <a:off x="427683" y="756356"/>
            <a:ext cx="853933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 neselektivních léčiv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(přes blokádu 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β</a:t>
            </a:r>
            <a:r>
              <a:rPr kumimoji="0" lang="cs-CZ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-rcp).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BRONCHOSPASMUS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anose="05000000000000000000" pitchFamily="2" charset="2"/>
              </a:rPr>
              <a:t> relativní KI: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pacienti s AB nebo CHOPN 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(volíme vysoce  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kardioselektivní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BB  v nižší dávce –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nebivolol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PORUCHY PROKRVENÍ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–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chlad v končetinách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EREKTILNÍ DYSFUNKCE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přes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blokádu 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β</a:t>
            </a:r>
            <a:r>
              <a:rPr kumimoji="0" 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-rcp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 urogenitální oblasti mohou vyvolat nebo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zhoršit erektilní dysfunkci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39750" algn="l"/>
              </a:tabLst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(volíme vysoce selektivní léčiva s 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vazodilatační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aktivitou např. 	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NEBIVOLOL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98FA714-45B1-4AC2-9B59-1DC9F132F6A5}"/>
              </a:ext>
            </a:extLst>
          </p:cNvPr>
          <p:cNvSpPr txBox="1"/>
          <p:nvPr/>
        </p:nvSpPr>
        <p:spPr>
          <a:xfrm>
            <a:off x="546350" y="4094433"/>
            <a:ext cx="80513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sng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 léčiv bez ISA 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(dáno výraznou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β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-blokádou)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ZESÍLENÉ ÚČINKY NA KVS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  <a:p>
            <a:pPr marL="342900" marR="0" lvl="0" indent="100013" algn="l" defTabSz="6238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výrazná hypotenze a malátnost </a:t>
            </a:r>
          </a:p>
          <a:p>
            <a:pPr marL="342900" marR="0" lvl="0" indent="17463" algn="l" defTabSz="7207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442913" algn="l"/>
              </a:tabLst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bradykardie</a:t>
            </a:r>
          </a:p>
          <a:p>
            <a:pPr marL="342900" marR="0" lvl="0" indent="17463" algn="l" defTabSz="7207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442913" algn="l"/>
              </a:tabLst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AV-blokády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častější u lipofilních léčiv, kde je hůře 	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predikovatelná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plazmatická hladina)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55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442836" y="284710"/>
            <a:ext cx="5093582" cy="76368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KONTRAINDIKACE  BB</a:t>
            </a:r>
          </a:p>
        </p:txBody>
      </p:sp>
      <p:sp>
        <p:nvSpPr>
          <p:cNvPr id="3" name="Obdélník 2"/>
          <p:cNvSpPr/>
          <p:nvPr/>
        </p:nvSpPr>
        <p:spPr>
          <a:xfrm>
            <a:off x="349956" y="1109749"/>
            <a:ext cx="83029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Oběhově nestabilní srdeční selhání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 a AV blokády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(II. a III. stupně)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Výrazná hypotenze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Bradykardie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(&lt;50 tepů/min) a jiné závažné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bradyarytmie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442836" y="3091303"/>
            <a:ext cx="5279538" cy="3290258"/>
            <a:chOff x="526301" y="4408916"/>
            <a:chExt cx="4870973" cy="3290258"/>
          </a:xfrm>
        </p:grpSpPr>
        <p:sp>
          <p:nvSpPr>
            <p:cNvPr id="4" name="Nadpis 1">
              <a:extLst>
                <a:ext uri="{FF2B5EF4-FFF2-40B4-BE49-F238E27FC236}">
                  <a16:creationId xmlns:a16="http://schemas.microsoft.com/office/drawing/2014/main" id="{F922F01C-81E6-4B44-98A9-50D12F382BE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26301" y="4408916"/>
              <a:ext cx="4870973" cy="76368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Tx/>
                <a:buFontTx/>
                <a:buNone/>
                <a:tabLst/>
                <a:defRPr/>
              </a:pPr>
              <a:r>
                <a:rPr kumimoji="0" lang="cs-CZ" altLang="cs-CZ" sz="2800" b="1" i="0" u="sng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j-ea"/>
                  <a:cs typeface="+mj-cs"/>
                </a:rPr>
                <a:t>RELATIVNÍ KONTRAINDIKACE</a:t>
              </a:r>
            </a:p>
          </p:txBody>
        </p:sp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3D3506C3-D7F9-4BFA-BCE3-74179581D2D6}"/>
                </a:ext>
              </a:extLst>
            </p:cNvPr>
            <p:cNvSpPr/>
            <p:nvPr/>
          </p:nvSpPr>
          <p:spPr>
            <a:xfrm>
              <a:off x="631232" y="5021518"/>
              <a:ext cx="4500571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FF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Astma </a:t>
              </a:r>
              <a:r>
                <a:rPr kumimoji="0" lang="cs-CZ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bronchiale</a:t>
              </a: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</a:t>
              </a: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FF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Chronická obstrukční plicní nemoc </a:t>
              </a:r>
              <a:r>
                <a:rPr kumimoji="0" lang="cs-CZ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(CHOPN) </a:t>
              </a: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FF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Diabetes  </a:t>
              </a:r>
              <a:r>
                <a:rPr kumimoji="0" lang="cs-CZ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mellitus</a:t>
              </a: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</a:t>
              </a: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FF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Deprese</a:t>
              </a:r>
            </a:p>
            <a:p>
              <a:pPr marL="457200" marR="0" lvl="0" indent="-4572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FF"/>
                </a:buClr>
                <a:buSzPct val="100000"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Poruchy erekce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4308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54585" y="875812"/>
            <a:ext cx="4028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PODLE ETIOLOGIE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168442" y="96253"/>
            <a:ext cx="8831179" cy="661394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FFF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Klasifikace</a:t>
            </a:r>
            <a:r>
              <a:rPr kumimoji="0" lang="cs-CZ" altLang="cs-CZ" sz="4800" b="1" i="0" u="none" strike="noStrike" kern="1200" cap="none" spc="0" normalizeH="0" baseline="0" noProof="0" dirty="0">
                <a:ln>
                  <a:noFill/>
                </a:ln>
                <a:solidFill>
                  <a:srgbClr val="00FFF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HYPERTENZE 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493899" y="3358767"/>
            <a:ext cx="8232514" cy="3276335"/>
            <a:chOff x="493899" y="3358767"/>
            <a:chExt cx="8232514" cy="3276335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493899" y="3358767"/>
              <a:ext cx="8232514" cy="133734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>
              <a:lvl1pPr marL="341313" indent="-341313" eaLnBrk="0" hangingPunct="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1363" indent="-284163" eaLnBrk="0" hangingPunct="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kumimoji="0" lang="cs-CZ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Sekundární hypertenze</a:t>
              </a:r>
              <a:endPara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endParaRP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charset="0"/>
                </a:rPr>
                <a:t>Onemocnění se zjistitelnou organickou příčinou, jejímž důsledkem je zvýšení krevního tlaku: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95084" y="4696110"/>
              <a:ext cx="8231329" cy="193899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marL="3429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altLang="cs-CZ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Nefrogenní</a:t>
              </a:r>
              <a:r>
                <a:rPr kumimoji="0" lang="cs-CZ" alt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– nejčastější, provází onemocnění ledvin</a:t>
              </a:r>
            </a:p>
            <a:p>
              <a:pPr marL="3429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altLang="cs-CZ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Endokrinní</a:t>
              </a:r>
              <a:r>
                <a:rPr kumimoji="0" lang="cs-CZ" alt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– onemocnění kůry či dřeně nadledvin, štítné </a:t>
              </a:r>
              <a:r>
                <a:rPr kumimoji="0" lang="cs-CZ" altLang="cs-CZ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žl</a:t>
              </a:r>
              <a:r>
                <a:rPr kumimoji="0" lang="cs-CZ" alt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.</a:t>
              </a:r>
            </a:p>
            <a:p>
              <a:pPr marL="3429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altLang="cs-CZ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Léková (</a:t>
              </a:r>
              <a:r>
                <a:rPr kumimoji="0" lang="cs-CZ" altLang="cs-CZ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iatrogenní</a:t>
              </a:r>
              <a:r>
                <a:rPr kumimoji="0" lang="cs-CZ" altLang="cs-CZ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)</a:t>
              </a:r>
              <a:r>
                <a:rPr kumimoji="0" lang="cs-CZ" alt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– dlouhodobé podávání kortikoidů, </a:t>
              </a:r>
              <a:r>
                <a:rPr kumimoji="0" lang="cs-CZ" altLang="cs-CZ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NSAIDs</a:t>
              </a:r>
              <a:r>
                <a:rPr kumimoji="0" lang="cs-CZ" alt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, steroidních hormonů (HAK), sympatomimetik… </a:t>
              </a:r>
            </a:p>
            <a:p>
              <a:pPr marL="3429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cs-CZ" altLang="cs-CZ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Gestační </a:t>
              </a:r>
              <a:r>
                <a:rPr kumimoji="0" lang="cs-CZ" alt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– hypertenze v těhotenství</a:t>
              </a:r>
            </a:p>
          </p:txBody>
        </p:sp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93899" y="1722545"/>
            <a:ext cx="8232514" cy="151805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extLst/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Primární – esenciální hypertenze</a:t>
            </a:r>
            <a:endParaRPr kumimoji="0" lang="cs-CZ" altLang="cs-CZ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352425" marR="0" lvl="0" indent="-35242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Cca 90 % všech nemocných s hypertenzí</a:t>
            </a:r>
          </a:p>
          <a:p>
            <a:pPr marL="352425" marR="0" lvl="0" indent="-35242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Multifaktoriální choroba bez známé organické příčiny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687692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69799" y="1366897"/>
            <a:ext cx="7204402" cy="2062103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Tx/>
              <a:buNone/>
              <a:tabLst/>
              <a:defRPr/>
            </a:pPr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CENTRÁLNĚ   PŮSOBÍCÍ ANTIHYPERTENZIVA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Tx/>
              <a:buNone/>
              <a:tabLst/>
              <a:defRPr/>
            </a:pPr>
            <a:r>
              <a:rPr lang="cs-CZ" sz="4000" b="1" kern="0" dirty="0">
                <a:solidFill>
                  <a:srgbClr val="FFFFFF"/>
                </a:solidFill>
                <a:latin typeface="Calibri" panose="020F0502020204030204" pitchFamily="34" charset="0"/>
              </a:rPr>
              <a:t>+ Blokátory periferních </a:t>
            </a:r>
            <a:r>
              <a:rPr lang="el-GR" sz="4000" b="1" kern="0" dirty="0">
                <a:solidFill>
                  <a:srgbClr val="FFFFFF"/>
                </a:solidFill>
                <a:latin typeface="Calibri" panose="020F0502020204030204" pitchFamily="34" charset="0"/>
              </a:rPr>
              <a:t>α</a:t>
            </a:r>
            <a:r>
              <a:rPr lang="cs-CZ" sz="4000" b="1" kern="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1 </a:t>
            </a:r>
            <a:r>
              <a:rPr lang="cs-CZ" sz="4000" b="1" kern="0" dirty="0" err="1">
                <a:solidFill>
                  <a:srgbClr val="FFFFFF"/>
                </a:solidFill>
                <a:latin typeface="Calibri" panose="020F0502020204030204" pitchFamily="34" charset="0"/>
              </a:rPr>
              <a:t>rcp</a:t>
            </a:r>
            <a:r>
              <a:rPr lang="cs-CZ" sz="4000" b="1" kern="0" baseline="-25000" dirty="0">
                <a:solidFill>
                  <a:srgbClr val="FFFFFF"/>
                </a:solidFill>
                <a:latin typeface="Calibri" panose="020F0502020204030204" pitchFamily="34" charset="0"/>
              </a:rPr>
              <a:t>.</a:t>
            </a:r>
            <a:r>
              <a:rPr lang="cs-CZ" sz="4000" b="1" kern="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endParaRPr kumimoji="0" lang="cs-CZ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8544" y="3815233"/>
            <a:ext cx="75682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 léčbu hypertenze se přidávají do  kombinací se základními skupinami antihypertenziv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415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03478" y="3058789"/>
            <a:ext cx="8217785" cy="80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no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Tx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Stimulací presynaptického </a:t>
            </a:r>
            <a:r>
              <a:rPr kumimoji="0" lang="el-GR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α</a:t>
            </a:r>
            <a:r>
              <a:rPr kumimoji="0" lang="cs-CZ" altLang="cs-CZ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2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receptoru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  <a:sym typeface="Wingdings" panose="05000000000000000000" pitchFamily="2" charset="2"/>
              </a:rPr>
              <a:t>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CC6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      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SNÍŽENÍ VÝDEJE NORADRENALINU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63107" y="4699172"/>
            <a:ext cx="82177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Někt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 centrálně působící ATH ještě  </a:t>
            </a:r>
            <a:r>
              <a:rPr kumimoji="0" lang="cs-CZ" alt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NAVÍC  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inhibují i periferní </a:t>
            </a:r>
            <a:r>
              <a:rPr kumimoji="0" lang="el-GR" alt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α</a:t>
            </a:r>
            <a:r>
              <a:rPr kumimoji="0" lang="cs-CZ" altLang="cs-C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1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rcp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  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03478" y="1066668"/>
            <a:ext cx="7630960" cy="114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no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Tx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Stimulací tzv.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imidazolinových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 I</a:t>
            </a:r>
            <a:r>
              <a:rPr kumimoji="0" lang="cs-CZ" altLang="cs-CZ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1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 receptorů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  <a:sym typeface="Wingdings" panose="05000000000000000000" pitchFamily="2" charset="2"/>
              </a:rPr>
              <a:t>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        </a:t>
            </a:r>
            <a:r>
              <a:rPr kumimoji="0" lang="cs-CZ" alt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(v prodloužené míše i v ledvinách)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FF"/>
              </a:buClr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Arial" charset="0"/>
              </a:rPr>
              <a:t>        INHIBICE SYMPATIKU + INHIBICE DIURÉZY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		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FFCC66">
                  <a:lumMod val="75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14869" y="329997"/>
            <a:ext cx="846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Ovlivňují aktivitu sympatiku centrálně: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115722" y="3946905"/>
            <a:ext cx="2426035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METHYLDOPA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80438" y="2445492"/>
            <a:ext cx="4205951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MOXONIDIN, RILMENIDIN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935884" y="5208504"/>
            <a:ext cx="1648356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URAPIDIL</a:t>
            </a:r>
          </a:p>
        </p:txBody>
      </p:sp>
      <p:cxnSp>
        <p:nvCxnSpPr>
          <p:cNvPr id="12" name="Přímá spojnice 11"/>
          <p:cNvCxnSpPr/>
          <p:nvPr/>
        </p:nvCxnSpPr>
        <p:spPr bwMode="auto">
          <a:xfrm>
            <a:off x="363416" y="4616688"/>
            <a:ext cx="853274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ovéPole 12"/>
          <p:cNvSpPr txBox="1"/>
          <p:nvPr/>
        </p:nvSpPr>
        <p:spPr>
          <a:xfrm>
            <a:off x="6729470" y="3946905"/>
            <a:ext cx="1854770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KLONIDIN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D1E09188-296D-4F13-8642-D4A23368CBD6}"/>
              </a:ext>
            </a:extLst>
          </p:cNvPr>
          <p:cNvSpPr/>
          <p:nvPr/>
        </p:nvSpPr>
        <p:spPr>
          <a:xfrm>
            <a:off x="219231" y="5656759"/>
            <a:ext cx="67166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Jiné inhibují </a:t>
            </a:r>
            <a:r>
              <a:rPr lang="cs-CZ" altLang="cs-CZ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selektivně pouze  na 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periferní </a:t>
            </a:r>
            <a:r>
              <a:rPr kumimoji="0" lang="el-GR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α</a:t>
            </a:r>
            <a:r>
              <a:rPr kumimoji="0" lang="cs-CZ" altLang="cs-CZ" sz="2400" b="1" i="0" u="none" strike="noStrike" kern="1200" cap="none" spc="0" normalizeH="0" baseline="-2500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rcp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 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C91BA95-4D56-47DE-96E7-3DCC2C70FA61}"/>
              </a:ext>
            </a:extLst>
          </p:cNvPr>
          <p:cNvSpPr txBox="1"/>
          <p:nvPr/>
        </p:nvSpPr>
        <p:spPr>
          <a:xfrm>
            <a:off x="4086862" y="6133102"/>
            <a:ext cx="2019376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TERAZOSIN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2044D8B-60B0-437C-B64A-751E73F41962}"/>
              </a:ext>
            </a:extLst>
          </p:cNvPr>
          <p:cNvSpPr txBox="1"/>
          <p:nvPr/>
        </p:nvSpPr>
        <p:spPr>
          <a:xfrm>
            <a:off x="1902867" y="6121904"/>
            <a:ext cx="2043809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DOXAZOSIN</a:t>
            </a:r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5CFC153-F1DF-43B5-BF68-AA34D7C8776B}"/>
              </a:ext>
            </a:extLst>
          </p:cNvPr>
          <p:cNvCxnSpPr>
            <a:cxnSpLocks/>
          </p:cNvCxnSpPr>
          <p:nvPr/>
        </p:nvCxnSpPr>
        <p:spPr bwMode="auto">
          <a:xfrm>
            <a:off x="363416" y="5580543"/>
            <a:ext cx="636605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626573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481790" y="230714"/>
            <a:ext cx="8009067" cy="674435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KOMBINACE ANTIHYPERTENZIV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1790" y="1095860"/>
            <a:ext cx="8009067" cy="1311128"/>
          </a:xfrm>
          <a:prstGeom prst="rect">
            <a:avLst/>
          </a:prstGeom>
          <a:solidFill>
            <a:schemeClr val="accent3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MONOTERAPIE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hypertenze bývá úspěšná max. u 30 %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 ostatních nutné použít 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kombinaci dvou a více antihypertenziv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64200" y="2534623"/>
            <a:ext cx="3192554" cy="2185214"/>
          </a:xfrm>
          <a:prstGeom prst="rect">
            <a:avLst/>
          </a:prstGeom>
          <a:solidFill>
            <a:schemeClr val="accent3">
              <a:lumMod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TROJKOMBINACE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 nejširším použitím je: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ACEI/</a:t>
            </a:r>
            <a:r>
              <a:rPr kumimoji="0" 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sartany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 BKK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diuretikum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1000" y="6270435"/>
            <a:ext cx="8750300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53181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Možno použít i </a:t>
            </a: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fixní kombinace 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( 2 v 1) zvyšující </a:t>
            </a:r>
            <a:r>
              <a:rPr kumimoji="0" lang="cs-CZ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compliance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pacienta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17760" y="2851466"/>
            <a:ext cx="3192554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DVOJKOMBINACE: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241" y="3502321"/>
            <a:ext cx="4437740" cy="26404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844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71464" y="165992"/>
            <a:ext cx="8643512" cy="889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x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FARMAKOTERAPIE HYPERTENZE</a:t>
            </a: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482600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2164" name="Zaoblený obdélník 1"/>
          <p:cNvSpPr>
            <a:spLocks noChangeArrowheads="1"/>
          </p:cNvSpPr>
          <p:nvPr/>
        </p:nvSpPr>
        <p:spPr bwMode="auto">
          <a:xfrm>
            <a:off x="3042020" y="2708275"/>
            <a:ext cx="2881312" cy="208915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KREVNÍ TLAK</a:t>
            </a:r>
          </a:p>
        </p:txBody>
      </p:sp>
      <p:sp>
        <p:nvSpPr>
          <p:cNvPr id="92165" name="Zaoblený obdélník 2"/>
          <p:cNvSpPr>
            <a:spLocks noChangeArrowheads="1"/>
          </p:cNvSpPr>
          <p:nvPr/>
        </p:nvSpPr>
        <p:spPr bwMode="auto">
          <a:xfrm>
            <a:off x="3825875" y="2924175"/>
            <a:ext cx="1368425" cy="612775"/>
          </a:xfrm>
          <a:prstGeom prst="roundRect">
            <a:avLst>
              <a:gd name="adj" fmla="val 16667"/>
            </a:avLst>
          </a:prstGeom>
          <a:solidFill>
            <a:schemeClr val="accent3">
              <a:lumMod val="2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SRDEČNÍ VÝDEJ</a:t>
            </a:r>
          </a:p>
        </p:txBody>
      </p:sp>
      <p:sp>
        <p:nvSpPr>
          <p:cNvPr id="92166" name="Zaoblený obdélník 7"/>
          <p:cNvSpPr>
            <a:spLocks noChangeArrowheads="1"/>
          </p:cNvSpPr>
          <p:nvPr/>
        </p:nvSpPr>
        <p:spPr bwMode="auto">
          <a:xfrm>
            <a:off x="3683000" y="4043363"/>
            <a:ext cx="1800225" cy="611187"/>
          </a:xfrm>
          <a:prstGeom prst="roundRect">
            <a:avLst>
              <a:gd name="adj" fmla="val 16667"/>
            </a:avLst>
          </a:prstGeom>
          <a:solidFill>
            <a:schemeClr val="accent3">
              <a:lumMod val="2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PERIFERNÍ REZISTENCE</a:t>
            </a:r>
          </a:p>
        </p:txBody>
      </p:sp>
      <p:cxnSp>
        <p:nvCxnSpPr>
          <p:cNvPr id="7" name="Přímá spojnice se šipkou 6"/>
          <p:cNvCxnSpPr/>
          <p:nvPr/>
        </p:nvCxnSpPr>
        <p:spPr bwMode="auto">
          <a:xfrm>
            <a:off x="2809875" y="3216722"/>
            <a:ext cx="1015999" cy="10797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 bwMode="auto">
          <a:xfrm flipV="1">
            <a:off x="2809875" y="4437064"/>
            <a:ext cx="873125" cy="22202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 bwMode="auto">
          <a:xfrm flipH="1">
            <a:off x="5194301" y="3271670"/>
            <a:ext cx="871536" cy="8758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 bwMode="auto">
          <a:xfrm flipH="1" flipV="1">
            <a:off x="5483225" y="4272006"/>
            <a:ext cx="728662" cy="17855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 bwMode="auto">
          <a:xfrm flipH="1">
            <a:off x="4486819" y="2192055"/>
            <a:ext cx="10025" cy="70672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92170" idx="0"/>
          </p:cNvCxnSpPr>
          <p:nvPr/>
        </p:nvCxnSpPr>
        <p:spPr bwMode="auto">
          <a:xfrm flipV="1">
            <a:off x="4607220" y="4654550"/>
            <a:ext cx="0" cy="648658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2169" name="Zaoblený obdélník 12"/>
          <p:cNvSpPr>
            <a:spLocks noChangeArrowheads="1"/>
          </p:cNvSpPr>
          <p:nvPr/>
        </p:nvSpPr>
        <p:spPr bwMode="auto">
          <a:xfrm>
            <a:off x="271463" y="2779712"/>
            <a:ext cx="2567781" cy="194627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342900" indent="-3429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β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-blokátory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BKK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Centrálně působící látky</a:t>
            </a:r>
          </a:p>
        </p:txBody>
      </p:sp>
      <p:sp>
        <p:nvSpPr>
          <p:cNvPr id="92170" name="Zaoblený obdélník 13"/>
          <p:cNvSpPr>
            <a:spLocks noChangeArrowheads="1"/>
          </p:cNvSpPr>
          <p:nvPr/>
        </p:nvSpPr>
        <p:spPr bwMode="auto">
          <a:xfrm>
            <a:off x="2954338" y="5303208"/>
            <a:ext cx="3305763" cy="1067430"/>
          </a:xfrm>
          <a:prstGeom prst="roundRect">
            <a:avLst>
              <a:gd name="adj" fmla="val 16667"/>
            </a:avLst>
          </a:prstGeom>
          <a:solidFill>
            <a:srgbClr val="008A3E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α</a:t>
            </a:r>
            <a:r>
              <a:rPr kumimoji="0" lang="cs-CZ" alt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blokátory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Přímá </a:t>
            </a:r>
            <a:r>
              <a:rPr kumimoji="0" lang="cs-CZ" altLang="cs-CZ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vazodilatancia</a:t>
            </a:r>
            <a:endParaRPr kumimoji="0" lang="cs-CZ" altLang="cs-CZ" sz="2400" b="1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2167" name="Zaoblený obdélník 3"/>
          <p:cNvSpPr>
            <a:spLocks noChangeArrowheads="1"/>
          </p:cNvSpPr>
          <p:nvPr/>
        </p:nvSpPr>
        <p:spPr bwMode="auto">
          <a:xfrm>
            <a:off x="6065837" y="2944884"/>
            <a:ext cx="2849139" cy="1669415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Léčiva </a:t>
            </a:r>
            <a:r>
              <a:rPr kumimoji="0" lang="cs-CZ" altLang="cs-CZ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ovl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RAAS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ACE inhibitory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ARB - 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sartany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Inhibitory reninu</a:t>
            </a:r>
          </a:p>
        </p:txBody>
      </p:sp>
      <p:sp>
        <p:nvSpPr>
          <p:cNvPr id="92168" name="Zaoblený obdélník 10"/>
          <p:cNvSpPr>
            <a:spLocks noChangeArrowheads="1"/>
          </p:cNvSpPr>
          <p:nvPr/>
        </p:nvSpPr>
        <p:spPr bwMode="auto">
          <a:xfrm>
            <a:off x="3607344" y="1498730"/>
            <a:ext cx="1662112" cy="684213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 algn="ctr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Diuretika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D074804-70DC-4357-AC20-A1E0DD4EA5DF}"/>
              </a:ext>
            </a:extLst>
          </p:cNvPr>
          <p:cNvCxnSpPr>
            <a:cxnSpLocks/>
          </p:cNvCxnSpPr>
          <p:nvPr/>
        </p:nvCxnSpPr>
        <p:spPr bwMode="auto">
          <a:xfrm>
            <a:off x="5019360" y="2182943"/>
            <a:ext cx="250096" cy="2042916"/>
          </a:xfrm>
          <a:prstGeom prst="straightConnector1">
            <a:avLst/>
          </a:prstGeom>
          <a:ln w="76200">
            <a:solidFill>
              <a:srgbClr val="C00000"/>
            </a:solidFill>
            <a:prstDash val="sysDash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22899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168442" y="96252"/>
            <a:ext cx="8831179" cy="911859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cs-CZ" altLang="cs-CZ" sz="4800" b="1" i="0" u="none" strike="noStrike" kern="120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SKUPINY ANTIHYPERTENZIV</a:t>
            </a:r>
          </a:p>
        </p:txBody>
      </p:sp>
      <p:sp>
        <p:nvSpPr>
          <p:cNvPr id="3" name="Obdélník 2"/>
          <p:cNvSpPr/>
          <p:nvPr/>
        </p:nvSpPr>
        <p:spPr>
          <a:xfrm>
            <a:off x="376318" y="1089601"/>
            <a:ext cx="86186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Antihypertenziva 1. linie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(léky první volby)</a:t>
            </a:r>
          </a:p>
          <a:p>
            <a:pPr marL="514350" marR="0" lvl="0" indent="-514350" algn="l" defTabSz="541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ACE-inhibitory (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ACEi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514350" marR="0" lvl="0" indent="-514350" algn="l" defTabSz="541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Blokátory receptorů angiotensinu II - ARB (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sartany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514350" marR="0" lvl="0" indent="-514350" algn="l" defTabSz="541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Blokátory kalciových kanálů (BKK)</a:t>
            </a:r>
          </a:p>
          <a:p>
            <a:pPr marL="514350" marR="0" lvl="0" indent="-514350" algn="l" defTabSz="541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Diuretika </a:t>
            </a:r>
          </a:p>
          <a:p>
            <a:pPr marL="457200" marR="0" lvl="0" indent="-457200" algn="l" defTabSz="541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Beta blokátory  (BB)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Antihypertenziva 2. linie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(léky druhé volby)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Centrálně působící látky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Přímá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vazodilatancia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Blokátory periferních  α</a:t>
            </a:r>
            <a:r>
              <a:rPr kumimoji="0" lang="cs-CZ" sz="2400" b="0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-receptorů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Inhibitory reninu  -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kireny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95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347362" y="517424"/>
            <a:ext cx="8456646" cy="5514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Součástí léčby všech nemocných s hypertenzí je také  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NEFARMAKOLOGICKÁ LÉČBA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cs-CZ" sz="1400" b="1" i="0" u="none" strike="noStrike" kern="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cs-CZ" sz="1400" b="1" i="0" u="none" strike="noStrike" kern="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Změna životního stylu - omezení příjmu Na</a:t>
            </a:r>
            <a:r>
              <a:rPr kumimoji="0" lang="cs-CZ" altLang="cs-CZ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kouření, alkoholu,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NSAIDs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kortikoidů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Aerobní zátěž a dynamická svalová činnost (izotonická kontrakce)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Vyloučení izometrické zátěže (nemění se délka svalu, ale jeho napětí)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Zvýšení podílu nenasycených mastných kyselin ve stravě, K</a:t>
            </a:r>
            <a:r>
              <a:rPr kumimoji="0" lang="cs-CZ" altLang="cs-CZ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Ca</a:t>
            </a:r>
            <a:r>
              <a:rPr kumimoji="0" lang="cs-CZ" altLang="cs-CZ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2+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Snížení tělesné hmotnosti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120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Šipka: dolů 76">
            <a:extLst>
              <a:ext uri="{FF2B5EF4-FFF2-40B4-BE49-F238E27FC236}">
                <a16:creationId xmlns:a16="http://schemas.microsoft.com/office/drawing/2014/main" id="{FCB6B0A5-2A0E-4516-82CF-A94F8D034D9D}"/>
              </a:ext>
            </a:extLst>
          </p:cNvPr>
          <p:cNvSpPr/>
          <p:nvPr/>
        </p:nvSpPr>
        <p:spPr bwMode="auto">
          <a:xfrm rot="16200000">
            <a:off x="5650918" y="5808974"/>
            <a:ext cx="514442" cy="683877"/>
          </a:xfrm>
          <a:prstGeom prst="downArrow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2" name="Šipka: dolů 71">
            <a:extLst>
              <a:ext uri="{FF2B5EF4-FFF2-40B4-BE49-F238E27FC236}">
                <a16:creationId xmlns:a16="http://schemas.microsoft.com/office/drawing/2014/main" id="{20A66E07-6BA5-43A1-990F-F6965FCF33D9}"/>
              </a:ext>
            </a:extLst>
          </p:cNvPr>
          <p:cNvSpPr/>
          <p:nvPr/>
        </p:nvSpPr>
        <p:spPr bwMode="auto">
          <a:xfrm>
            <a:off x="1637171" y="5554402"/>
            <a:ext cx="514442" cy="683877"/>
          </a:xfrm>
          <a:prstGeom prst="downArrow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DF0B09F0-1B1E-42C2-BFAB-FC72CEE8DE94}"/>
              </a:ext>
            </a:extLst>
          </p:cNvPr>
          <p:cNvCxnSpPr>
            <a:cxnSpLocks/>
          </p:cNvCxnSpPr>
          <p:nvPr/>
        </p:nvCxnSpPr>
        <p:spPr bwMode="auto">
          <a:xfrm>
            <a:off x="2043096" y="5478194"/>
            <a:ext cx="1302064" cy="438065"/>
          </a:xfrm>
          <a:prstGeom prst="straightConnector1">
            <a:avLst/>
          </a:prstGeom>
          <a:noFill/>
          <a:ln w="76200" cap="flat" cmpd="sng" algn="ctr">
            <a:solidFill>
              <a:srgbClr val="FF00FF"/>
            </a:solidFill>
            <a:prstDash val="sysDash"/>
            <a:round/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FB3A7A0A-631F-42BE-B45C-D965920E85D4}"/>
              </a:ext>
            </a:extLst>
          </p:cNvPr>
          <p:cNvSpPr/>
          <p:nvPr/>
        </p:nvSpPr>
        <p:spPr bwMode="auto">
          <a:xfrm rot="5400000">
            <a:off x="4003329" y="2884348"/>
            <a:ext cx="981306" cy="802889"/>
          </a:xfrm>
          <a:prstGeom prst="rightArrow">
            <a:avLst/>
          </a:prstGeom>
          <a:solidFill>
            <a:srgbClr val="FFC000">
              <a:alpha val="8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D8703DCD-2CA2-475A-909E-BD8A8CF983DD}"/>
              </a:ext>
            </a:extLst>
          </p:cNvPr>
          <p:cNvSpPr/>
          <p:nvPr/>
        </p:nvSpPr>
        <p:spPr bwMode="auto">
          <a:xfrm rot="5400000">
            <a:off x="3942018" y="1302371"/>
            <a:ext cx="981306" cy="802889"/>
          </a:xfrm>
          <a:prstGeom prst="rightArrow">
            <a:avLst/>
          </a:prstGeom>
          <a:solidFill>
            <a:srgbClr val="FFCCFF">
              <a:alpha val="8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1" i="0" u="none" strike="noStrike" cap="none" normalizeH="0" baseline="0">
              <a:ln>
                <a:noFill/>
              </a:ln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E45831-D666-4A11-9EE7-8DDB5896857A}"/>
              </a:ext>
            </a:extLst>
          </p:cNvPr>
          <p:cNvSpPr txBox="1"/>
          <p:nvPr/>
        </p:nvSpPr>
        <p:spPr>
          <a:xfrm>
            <a:off x="1851084" y="1333447"/>
            <a:ext cx="2180142" cy="594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i="1" dirty="0">
                <a:solidFill>
                  <a:srgbClr val="FFCCFF"/>
                </a:solidFill>
                <a:latin typeface="Calibri" panose="020F0502020204030204" pitchFamily="34" charset="0"/>
              </a:rPr>
              <a:t>RENIN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B23A3B56-A4A0-4620-BFA1-B497E50CBB8B}"/>
              </a:ext>
            </a:extLst>
          </p:cNvPr>
          <p:cNvGrpSpPr/>
          <p:nvPr/>
        </p:nvGrpSpPr>
        <p:grpSpPr>
          <a:xfrm>
            <a:off x="2632915" y="668464"/>
            <a:ext cx="3479919" cy="517794"/>
            <a:chOff x="880946" y="1156606"/>
            <a:chExt cx="1594625" cy="836341"/>
          </a:xfrm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8BF69062-D9A9-4CFE-B891-B9FEAB446A8E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7BD9E7E5-EED9-4562-9D7C-1FEDCEC93CC1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accent3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ANGIOTENZINOGEN</a:t>
              </a:r>
            </a:p>
          </p:txBody>
        </p: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D695A771-156D-4713-8138-C73DC49833D5}"/>
              </a:ext>
            </a:extLst>
          </p:cNvPr>
          <p:cNvGrpSpPr/>
          <p:nvPr/>
        </p:nvGrpSpPr>
        <p:grpSpPr>
          <a:xfrm>
            <a:off x="2670993" y="2228038"/>
            <a:ext cx="3403762" cy="517794"/>
            <a:chOff x="880946" y="1156606"/>
            <a:chExt cx="1594625" cy="836341"/>
          </a:xfrm>
        </p:grpSpPr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0222407D-7E4F-4671-9FAD-F51AA54F99E7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A5DBF568-CA1F-4495-B41D-E635021FE6D5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accent3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ANGIOTENZIN I</a:t>
              </a: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9BA245D-3DEC-47AA-9256-F36C7DC4B1F2}"/>
              </a:ext>
            </a:extLst>
          </p:cNvPr>
          <p:cNvGrpSpPr/>
          <p:nvPr/>
        </p:nvGrpSpPr>
        <p:grpSpPr>
          <a:xfrm>
            <a:off x="2754591" y="3853272"/>
            <a:ext cx="3187897" cy="517794"/>
            <a:chOff x="880946" y="1156606"/>
            <a:chExt cx="1594625" cy="836341"/>
          </a:xfrm>
        </p:grpSpPr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B76C6AC8-0878-41A1-A193-78BDCE794C02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6484B3A6-E571-4D20-950B-8F27FB70D77F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accent3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ANGIOTENZIN II</a:t>
              </a:r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2D1A3139-7D72-4072-86C4-F538F57C77C7}"/>
              </a:ext>
            </a:extLst>
          </p:cNvPr>
          <p:cNvGrpSpPr/>
          <p:nvPr/>
        </p:nvGrpSpPr>
        <p:grpSpPr>
          <a:xfrm>
            <a:off x="188683" y="652732"/>
            <a:ext cx="2032347" cy="980625"/>
            <a:chOff x="190149" y="838699"/>
            <a:chExt cx="2032347" cy="980625"/>
          </a:xfrm>
        </p:grpSpPr>
        <p:sp>
          <p:nvSpPr>
            <p:cNvPr id="7" name="Šipka: doprava 6">
              <a:extLst>
                <a:ext uri="{FF2B5EF4-FFF2-40B4-BE49-F238E27FC236}">
                  <a16:creationId xmlns:a16="http://schemas.microsoft.com/office/drawing/2014/main" id="{19CF8386-F8EC-48CF-8075-FD89757CCBDD}"/>
                </a:ext>
              </a:extLst>
            </p:cNvPr>
            <p:cNvSpPr/>
            <p:nvPr/>
          </p:nvSpPr>
          <p:spPr bwMode="auto">
            <a:xfrm rot="1769479">
              <a:off x="190149" y="838699"/>
              <a:ext cx="2032347" cy="980625"/>
            </a:xfrm>
            <a:prstGeom prst="rightArrow">
              <a:avLst/>
            </a:prstGeom>
            <a:solidFill>
              <a:schemeClr val="accent3">
                <a:lumMod val="90000"/>
                <a:alpha val="8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491A1D13-C924-4891-83A3-A618D2A4751C}"/>
                </a:ext>
              </a:extLst>
            </p:cNvPr>
            <p:cNvSpPr txBox="1"/>
            <p:nvPr/>
          </p:nvSpPr>
          <p:spPr>
            <a:xfrm rot="1767712">
              <a:off x="333799" y="1003522"/>
              <a:ext cx="14661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latin typeface="Calibri" panose="020F0502020204030204" pitchFamily="34" charset="0"/>
                </a:rPr>
                <a:t>Z LEDVIN</a:t>
              </a:r>
            </a:p>
          </p:txBody>
        </p:sp>
      </p:grp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91958FBC-6C94-460A-B438-E4C84ED04E0A}"/>
              </a:ext>
            </a:extLst>
          </p:cNvPr>
          <p:cNvSpPr txBox="1"/>
          <p:nvPr/>
        </p:nvSpPr>
        <p:spPr>
          <a:xfrm>
            <a:off x="4493983" y="2795139"/>
            <a:ext cx="1448505" cy="594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i="1" dirty="0">
                <a:solidFill>
                  <a:srgbClr val="FFC000"/>
                </a:solidFill>
                <a:latin typeface="Calibri" panose="020F0502020204030204" pitchFamily="34" charset="0"/>
              </a:rPr>
              <a:t>ACE</a:t>
            </a:r>
          </a:p>
        </p:txBody>
      </p:sp>
      <p:cxnSp>
        <p:nvCxnSpPr>
          <p:cNvPr id="25" name="Spojnice: pravoúhlá 24">
            <a:extLst>
              <a:ext uri="{FF2B5EF4-FFF2-40B4-BE49-F238E27FC236}">
                <a16:creationId xmlns:a16="http://schemas.microsoft.com/office/drawing/2014/main" id="{3845CE85-87B9-406D-B73C-D6350100FE2C}"/>
              </a:ext>
            </a:extLst>
          </p:cNvPr>
          <p:cNvCxnSpPr>
            <a:cxnSpLocks/>
          </p:cNvCxnSpPr>
          <p:nvPr/>
        </p:nvCxnSpPr>
        <p:spPr bwMode="auto">
          <a:xfrm>
            <a:off x="5786439" y="3192558"/>
            <a:ext cx="1863298" cy="1229560"/>
          </a:xfrm>
          <a:prstGeom prst="bentConnector3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8" name="Spojnice: pravoúhlá 27">
            <a:extLst>
              <a:ext uri="{FF2B5EF4-FFF2-40B4-BE49-F238E27FC236}">
                <a16:creationId xmlns:a16="http://schemas.microsoft.com/office/drawing/2014/main" id="{108FF7A6-2606-40F8-89CB-2E5098808D0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6439" y="1643194"/>
            <a:ext cx="1785239" cy="1373298"/>
          </a:xfrm>
          <a:prstGeom prst="bentConnector3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BC3644AA-8FD2-4EDA-8DA4-172CDDBFF453}"/>
              </a:ext>
            </a:extLst>
          </p:cNvPr>
          <p:cNvGrpSpPr/>
          <p:nvPr/>
        </p:nvGrpSpPr>
        <p:grpSpPr>
          <a:xfrm>
            <a:off x="6546632" y="990200"/>
            <a:ext cx="2398284" cy="470722"/>
            <a:chOff x="880946" y="1156606"/>
            <a:chExt cx="1594625" cy="836341"/>
          </a:xfrm>
        </p:grpSpPr>
        <p:sp>
          <p:nvSpPr>
            <p:cNvPr id="31" name="Obdélník 30">
              <a:extLst>
                <a:ext uri="{FF2B5EF4-FFF2-40B4-BE49-F238E27FC236}">
                  <a16:creationId xmlns:a16="http://schemas.microsoft.com/office/drawing/2014/main" id="{963653BA-F934-43E6-B5E4-C5926ECAEE03}"/>
                </a:ext>
              </a:extLst>
            </p:cNvPr>
            <p:cNvSpPr/>
            <p:nvPr/>
          </p:nvSpPr>
          <p:spPr bwMode="auto">
            <a:xfrm>
              <a:off x="936703" y="1156606"/>
              <a:ext cx="1460810" cy="83634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E111E2EB-0430-445F-9855-72DAD604965E}"/>
                </a:ext>
              </a:extLst>
            </p:cNvPr>
            <p:cNvSpPr txBox="1"/>
            <p:nvPr/>
          </p:nvSpPr>
          <p:spPr>
            <a:xfrm>
              <a:off x="880946" y="1167625"/>
              <a:ext cx="1594625" cy="745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Bradykinin</a:t>
              </a:r>
            </a:p>
          </p:txBody>
        </p:sp>
      </p:grp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3774F0A5-B385-4589-B837-73034F0F71D5}"/>
              </a:ext>
            </a:extLst>
          </p:cNvPr>
          <p:cNvGrpSpPr/>
          <p:nvPr/>
        </p:nvGrpSpPr>
        <p:grpSpPr>
          <a:xfrm>
            <a:off x="7139513" y="765469"/>
            <a:ext cx="1371673" cy="855221"/>
            <a:chOff x="5218235" y="5040351"/>
            <a:chExt cx="1048750" cy="646771"/>
          </a:xfrm>
        </p:grpSpPr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3BB06DCE-823C-410D-A75D-87E0F27AD82F}"/>
                </a:ext>
              </a:extLst>
            </p:cNvPr>
            <p:cNvCxnSpPr/>
            <p:nvPr/>
          </p:nvCxnSpPr>
          <p:spPr bwMode="auto">
            <a:xfrm>
              <a:off x="5218235" y="5040351"/>
              <a:ext cx="1048750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8B4BAF8B-4E6C-4D5A-9C1F-E14F69C441B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18235" y="5040351"/>
              <a:ext cx="930756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8F8C92F4-19C1-437C-BD27-C44864088701}"/>
              </a:ext>
            </a:extLst>
          </p:cNvPr>
          <p:cNvGrpSpPr/>
          <p:nvPr/>
        </p:nvGrpSpPr>
        <p:grpSpPr>
          <a:xfrm>
            <a:off x="6529861" y="4598184"/>
            <a:ext cx="2398284" cy="983912"/>
            <a:chOff x="819231" y="1161515"/>
            <a:chExt cx="1594625" cy="1589215"/>
          </a:xfrm>
        </p:grpSpPr>
        <p:sp>
          <p:nvSpPr>
            <p:cNvPr id="41" name="Obdélník 40">
              <a:extLst>
                <a:ext uri="{FF2B5EF4-FFF2-40B4-BE49-F238E27FC236}">
                  <a16:creationId xmlns:a16="http://schemas.microsoft.com/office/drawing/2014/main" id="{39018C30-B67C-4A58-970B-3A2985B18502}"/>
                </a:ext>
              </a:extLst>
            </p:cNvPr>
            <p:cNvSpPr/>
            <p:nvPr/>
          </p:nvSpPr>
          <p:spPr bwMode="auto">
            <a:xfrm>
              <a:off x="964196" y="1161515"/>
              <a:ext cx="1378340" cy="158921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prstMaterial="dkEdge"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26102A85-43C0-4735-9C4E-80A06C065678}"/>
                </a:ext>
              </a:extLst>
            </p:cNvPr>
            <p:cNvSpPr txBox="1"/>
            <p:nvPr/>
          </p:nvSpPr>
          <p:spPr>
            <a:xfrm>
              <a:off x="819231" y="1285008"/>
              <a:ext cx="1594625" cy="134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 err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Natriuretické</a:t>
              </a:r>
              <a:r>
                <a:rPr lang="cs-CZ" sz="2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 peptidy</a:t>
              </a:r>
            </a:p>
          </p:txBody>
        </p:sp>
      </p:grpSp>
      <p:grpSp>
        <p:nvGrpSpPr>
          <p:cNvPr id="43" name="Skupina 42">
            <a:extLst>
              <a:ext uri="{FF2B5EF4-FFF2-40B4-BE49-F238E27FC236}">
                <a16:creationId xmlns:a16="http://schemas.microsoft.com/office/drawing/2014/main" id="{02B18BFB-AD50-4414-BCE6-9E833877FA90}"/>
              </a:ext>
            </a:extLst>
          </p:cNvPr>
          <p:cNvGrpSpPr/>
          <p:nvPr/>
        </p:nvGrpSpPr>
        <p:grpSpPr>
          <a:xfrm>
            <a:off x="6991815" y="4502828"/>
            <a:ext cx="1829066" cy="1079267"/>
            <a:chOff x="5218235" y="5040351"/>
            <a:chExt cx="1048750" cy="646771"/>
          </a:xfrm>
        </p:grpSpPr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FEBD633E-463E-4B0C-9524-16FDA098F160}"/>
                </a:ext>
              </a:extLst>
            </p:cNvPr>
            <p:cNvCxnSpPr/>
            <p:nvPr/>
          </p:nvCxnSpPr>
          <p:spPr bwMode="auto">
            <a:xfrm>
              <a:off x="5218235" y="5040351"/>
              <a:ext cx="1048750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45" name="Přímá spojnice 44">
              <a:extLst>
                <a:ext uri="{FF2B5EF4-FFF2-40B4-BE49-F238E27FC236}">
                  <a16:creationId xmlns:a16="http://schemas.microsoft.com/office/drawing/2014/main" id="{22BE5D9E-2552-4DEB-94FE-99F75B0601C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18235" y="5040351"/>
              <a:ext cx="930756" cy="646771"/>
            </a:xfrm>
            <a:prstGeom prst="line">
              <a:avLst/>
            </a:prstGeom>
            <a:noFill/>
            <a:ln w="571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90A98BE9-4E75-4836-A4FA-981675ECD721}"/>
              </a:ext>
            </a:extLst>
          </p:cNvPr>
          <p:cNvGrpSpPr/>
          <p:nvPr/>
        </p:nvGrpSpPr>
        <p:grpSpPr>
          <a:xfrm>
            <a:off x="518773" y="4870504"/>
            <a:ext cx="2347286" cy="683898"/>
            <a:chOff x="409752" y="5493447"/>
            <a:chExt cx="2732049" cy="683898"/>
          </a:xfrm>
        </p:grpSpPr>
        <p:sp>
          <p:nvSpPr>
            <p:cNvPr id="49" name="Ovál 48">
              <a:extLst>
                <a:ext uri="{FF2B5EF4-FFF2-40B4-BE49-F238E27FC236}">
                  <a16:creationId xmlns:a16="http://schemas.microsoft.com/office/drawing/2014/main" id="{8EE3A89B-E0E0-4562-A52F-25AA9396B421}"/>
                </a:ext>
              </a:extLst>
            </p:cNvPr>
            <p:cNvSpPr/>
            <p:nvPr/>
          </p:nvSpPr>
          <p:spPr bwMode="auto">
            <a:xfrm>
              <a:off x="409752" y="5493447"/>
              <a:ext cx="2732049" cy="683898"/>
            </a:xfrm>
            <a:prstGeom prst="ellipse">
              <a:avLst/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200" b="1" i="0" u="none" strike="noStrike" cap="none" normalizeH="0" baseline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55" name="TextovéPole 54">
              <a:extLst>
                <a:ext uri="{FF2B5EF4-FFF2-40B4-BE49-F238E27FC236}">
                  <a16:creationId xmlns:a16="http://schemas.microsoft.com/office/drawing/2014/main" id="{FFAE61C3-D154-4D7F-A238-B9A249C9D2B4}"/>
                </a:ext>
              </a:extLst>
            </p:cNvPr>
            <p:cNvSpPr txBox="1"/>
            <p:nvPr/>
          </p:nvSpPr>
          <p:spPr>
            <a:xfrm>
              <a:off x="657097" y="5527114"/>
              <a:ext cx="2180142" cy="594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err="1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Rcp</a:t>
              </a:r>
              <a:r>
                <a:rPr lang="cs-CZ" sz="3200" b="1" dirty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. AT</a:t>
              </a:r>
              <a:r>
                <a:rPr lang="cs-CZ" sz="3200" b="1" baseline="-25000" dirty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63" name="Skupina 62">
            <a:extLst>
              <a:ext uri="{FF2B5EF4-FFF2-40B4-BE49-F238E27FC236}">
                <a16:creationId xmlns:a16="http://schemas.microsoft.com/office/drawing/2014/main" id="{4B61EA65-0DAA-480F-B111-69E11A857A7C}"/>
              </a:ext>
            </a:extLst>
          </p:cNvPr>
          <p:cNvGrpSpPr/>
          <p:nvPr/>
        </p:nvGrpSpPr>
        <p:grpSpPr>
          <a:xfrm>
            <a:off x="1854923" y="4090926"/>
            <a:ext cx="1011135" cy="738090"/>
            <a:chOff x="1854923" y="4182124"/>
            <a:chExt cx="1011135" cy="738090"/>
          </a:xfrm>
        </p:grpSpPr>
        <p:cxnSp>
          <p:nvCxnSpPr>
            <p:cNvPr id="54" name="Přímá spojnice se šipkou 53">
              <a:extLst>
                <a:ext uri="{FF2B5EF4-FFF2-40B4-BE49-F238E27FC236}">
                  <a16:creationId xmlns:a16="http://schemas.microsoft.com/office/drawing/2014/main" id="{559C0E80-B495-4C5E-AF36-338027008B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54923" y="4182124"/>
              <a:ext cx="0" cy="738090"/>
            </a:xfrm>
            <a:prstGeom prst="straightConnector1">
              <a:avLst/>
            </a:prstGeom>
            <a:noFill/>
            <a:ln w="38100" cap="flat" cmpd="sng" algn="ctr">
              <a:solidFill>
                <a:srgbClr val="FF00FF"/>
              </a:solidFill>
              <a:prstDash val="sysDash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9" name="Přímá spojnice 58">
              <a:extLst>
                <a:ext uri="{FF2B5EF4-FFF2-40B4-BE49-F238E27FC236}">
                  <a16:creationId xmlns:a16="http://schemas.microsoft.com/office/drawing/2014/main" id="{26BB945C-CD20-4D77-8A11-03D5D6FFF8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84797" y="4182125"/>
              <a:ext cx="981261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CA5CB05D-E34E-4168-8D21-7BE5F2CF26BE}"/>
              </a:ext>
            </a:extLst>
          </p:cNvPr>
          <p:cNvSpPr txBox="1"/>
          <p:nvPr/>
        </p:nvSpPr>
        <p:spPr>
          <a:xfrm>
            <a:off x="392918" y="6212876"/>
            <a:ext cx="2791081" cy="461665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VAZOKONSTRIKCE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3209F1E5-4A62-4BB7-8C8E-5D558F693478}"/>
              </a:ext>
            </a:extLst>
          </p:cNvPr>
          <p:cNvSpPr txBox="1"/>
          <p:nvPr/>
        </p:nvSpPr>
        <p:spPr>
          <a:xfrm>
            <a:off x="6257439" y="5975842"/>
            <a:ext cx="2687477" cy="461665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Retence Na a vody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215F4B23-9CB6-42F2-832E-07BBBF51D053}"/>
              </a:ext>
            </a:extLst>
          </p:cNvPr>
          <p:cNvSpPr txBox="1"/>
          <p:nvPr/>
        </p:nvSpPr>
        <p:spPr>
          <a:xfrm>
            <a:off x="3401080" y="5478194"/>
            <a:ext cx="2135457" cy="830997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Stimulace ALDOSTERONU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F9566858-6E39-4373-A012-62C14AFCD0D6}"/>
              </a:ext>
            </a:extLst>
          </p:cNvPr>
          <p:cNvSpPr txBox="1"/>
          <p:nvPr/>
        </p:nvSpPr>
        <p:spPr>
          <a:xfrm>
            <a:off x="731284" y="53402"/>
            <a:ext cx="8183051" cy="523220"/>
          </a:xfrm>
          <a:prstGeom prst="rect">
            <a:avLst/>
          </a:prstGeom>
          <a:solidFill>
            <a:schemeClr val="accent3">
              <a:lumMod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Calibri" panose="020F0502020204030204" pitchFamily="34" charset="0"/>
              </a:rPr>
              <a:t>Renin-</a:t>
            </a:r>
            <a:r>
              <a:rPr lang="cs-CZ" sz="2800" b="1" dirty="0" err="1">
                <a:latin typeface="Calibri" panose="020F0502020204030204" pitchFamily="34" charset="0"/>
              </a:rPr>
              <a:t>angiotenzin</a:t>
            </a:r>
            <a:r>
              <a:rPr lang="cs-CZ" sz="2800" b="1" dirty="0">
                <a:latin typeface="Calibri" panose="020F0502020204030204" pitchFamily="34" charset="0"/>
              </a:rPr>
              <a:t> – aldosteronový systém  R.A.A.S.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90A286B-32CB-40DC-B399-69CF8EA28E74}"/>
              </a:ext>
            </a:extLst>
          </p:cNvPr>
          <p:cNvSpPr txBox="1"/>
          <p:nvPr/>
        </p:nvSpPr>
        <p:spPr>
          <a:xfrm>
            <a:off x="6991815" y="2477342"/>
            <a:ext cx="17852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Mají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vazodilatační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působení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177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2" grpId="0" animBg="1"/>
      <p:bldP spid="20" grpId="0" animBg="1"/>
      <p:bldP spid="19" grpId="0" animBg="1"/>
      <p:bldP spid="4" grpId="0"/>
      <p:bldP spid="23" grpId="0"/>
      <p:bldP spid="69" grpId="0" animBg="1"/>
      <p:bldP spid="70" grpId="0" animBg="1"/>
      <p:bldP spid="75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889001" y="298831"/>
            <a:ext cx="6639840" cy="88900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chemeClr val="tx1"/>
            </a:solidFill>
          </a:ln>
          <a:extLst/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Léčiva inhibující R.A.A.S.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9001" y="1523263"/>
            <a:ext cx="1127327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ACEi</a:t>
            </a:r>
            <a:endParaRPr lang="cs-CZ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89863" y="3233275"/>
            <a:ext cx="2362809" cy="523220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ARB - </a:t>
            </a:r>
            <a:r>
              <a:rPr lang="cs-CZ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sartany</a:t>
            </a:r>
            <a:endParaRPr lang="cs-CZ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9FD701E-B513-471B-BE90-13A08716CA95}"/>
              </a:ext>
            </a:extLst>
          </p:cNvPr>
          <p:cNvSpPr txBox="1"/>
          <p:nvPr/>
        </p:nvSpPr>
        <p:spPr>
          <a:xfrm>
            <a:off x="889001" y="2476756"/>
            <a:ext cx="590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kaptopril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lisinopril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perindopril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trandolapril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9DF5445-BD35-462F-9B01-D9162056394B}"/>
              </a:ext>
            </a:extLst>
          </p:cNvPr>
          <p:cNvSpPr txBox="1"/>
          <p:nvPr/>
        </p:nvSpPr>
        <p:spPr>
          <a:xfrm>
            <a:off x="889001" y="3898407"/>
            <a:ext cx="7811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valsartan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losartan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telmisartan</a:t>
            </a:r>
            <a:endParaRPr lang="cs-CZ" sz="24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r>
              <a:rPr lang="cs-CZ" sz="2400" b="1" u="sng" dirty="0">
                <a:latin typeface="Calibri" panose="020F0502020204030204" pitchFamily="34" charset="0"/>
              </a:rPr>
              <a:t>KOMBINACE</a:t>
            </a:r>
            <a:r>
              <a:rPr lang="cs-CZ" sz="2400" dirty="0">
                <a:latin typeface="Calibri" panose="020F0502020204030204" pitchFamily="34" charset="0"/>
              </a:rPr>
              <a:t>: 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valsartan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 + </a:t>
            </a:r>
            <a:r>
              <a:rPr lang="cs-CZ" sz="2400" dirty="0" err="1">
                <a:solidFill>
                  <a:schemeClr val="accent1"/>
                </a:solidFill>
                <a:latin typeface="Calibri" panose="020F0502020204030204" pitchFamily="34" charset="0"/>
              </a:rPr>
              <a:t>sakubitril</a:t>
            </a:r>
            <a:r>
              <a:rPr lang="cs-CZ" sz="2400" dirty="0">
                <a:solidFill>
                  <a:schemeClr val="accent1"/>
                </a:solidFill>
                <a:latin typeface="Calibri" panose="020F0502020204030204" pitchFamily="34" charset="0"/>
              </a:rPr>
              <a:t> = ARNI léčiva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C4FC227-D357-4728-B7EC-8666035B7F00}"/>
              </a:ext>
            </a:extLst>
          </p:cNvPr>
          <p:cNvSpPr txBox="1"/>
          <p:nvPr/>
        </p:nvSpPr>
        <p:spPr>
          <a:xfrm>
            <a:off x="2070405" y="1554040"/>
            <a:ext cx="6630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Blokáda enzymu ACE, tím z AT I nevzniká AT II a je zpomalená degradace bradykininu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C4FC227-D357-4728-B7EC-8666035B7F00}"/>
              </a:ext>
            </a:extLst>
          </p:cNvPr>
          <p:cNvSpPr txBox="1"/>
          <p:nvPr/>
        </p:nvSpPr>
        <p:spPr>
          <a:xfrm>
            <a:off x="3288469" y="3264053"/>
            <a:ext cx="4050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Blokáda  receptoru pro AT II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123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35ca4748-84cc-4d60-9e44-87afd64d6caa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ISRESPONSED" val="1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</p:tagLst>
</file>

<file path=ppt/theme/theme1.xml><?xml version="1.0" encoding="utf-8"?>
<a:theme xmlns:a="http://schemas.openxmlformats.org/drawingml/2006/main" name="1_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12784</TotalTime>
  <Words>2167</Words>
  <Application>Microsoft Office PowerPoint</Application>
  <PresentationFormat>Předvádění na obrazovce (4:3)</PresentationFormat>
  <Paragraphs>480</Paragraphs>
  <Slides>42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2" baseType="lpstr">
      <vt:lpstr>Arial</vt:lpstr>
      <vt:lpstr>Calibri</vt:lpstr>
      <vt:lpstr>Cambria Math</vt:lpstr>
      <vt:lpstr>Candara</vt:lpstr>
      <vt:lpstr>Courier New</vt:lpstr>
      <vt:lpstr>Impact</vt:lpstr>
      <vt:lpstr>Monotype Sorts</vt:lpstr>
      <vt:lpstr>Times New Roman</vt:lpstr>
      <vt:lpstr>Wingdings</vt:lpstr>
      <vt:lpstr>1_Vzletný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Ladislava Bartošová</dc:creator>
  <cp:lastModifiedBy>Jana Merhautová</cp:lastModifiedBy>
  <cp:revision>1605</cp:revision>
  <dcterms:created xsi:type="dcterms:W3CDTF">2016-08-24T08:19:04Z</dcterms:created>
  <dcterms:modified xsi:type="dcterms:W3CDTF">2019-05-15T08:15:57Z</dcterms:modified>
</cp:coreProperties>
</file>