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F88DD-0FF5-4AEB-A26B-5C0990A6B34E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81675-DCC7-4EC1-BE44-B920B3F86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19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1675-DCC7-4EC1-BE44-B920B3F86D7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19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613073C-E2FE-48AD-ACDE-EDE39BE1392C}" type="datetimeFigureOut">
              <a:rPr lang="cs-CZ" smtClean="0"/>
              <a:t>16. 3. 2015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70E496-EA7E-4E3D-9E98-A0C40E10246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t.cz/ndc.shtml" TargetMode="External"/><Relationship Id="rId2" Type="http://schemas.openxmlformats.org/officeDocument/2006/relationships/hyperlink" Target="http://www.hes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Zdravotnické a sociální služby pro seniory</a:t>
            </a:r>
            <a:endParaRPr lang="cs-CZ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oženka\Desktop\obrázky\obr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924944"/>
            <a:ext cx="684076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10081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péče o starého člověka</a:t>
            </a:r>
            <a:endParaRPr lang="cs-CZ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Principy péče byly deklarovány již 1982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Vídeňském sympoziu o stáří a stárnutí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FFC000"/>
                </a:solidFill>
                <a:latin typeface="Times New Roman" pitchFamily="18" charset="0"/>
              </a:rPr>
              <a:t>demedicinalizace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= akcent na kvalitu života seniora, přirozenost prostředí, autonomii,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FFC000"/>
                </a:solidFill>
                <a:latin typeface="Times New Roman" pitchFamily="18" charset="0"/>
              </a:rPr>
              <a:t>deinstitucionalizace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= priorita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ošetř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. v dom. prostředí, podpora integrace seniora do spol.,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FFC000"/>
                </a:solidFill>
                <a:latin typeface="Times New Roman" pitchFamily="18" charset="0"/>
              </a:rPr>
              <a:t>desektorizace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= multidisciplinární týmová práce, propojení zdrav.,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soc.služeb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, rodin. a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profes.péče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FFC000"/>
                </a:solidFill>
                <a:latin typeface="Times New Roman" pitchFamily="18" charset="0"/>
              </a:rPr>
              <a:t>deprofesionalizace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 = podpora rodiny, sousedské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pomoci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, seniorské svépomoci a dobrovolnictví.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15212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péče o starého člověka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oblasti péče o seniory dominují zdravotní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sociální služby. 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Primární odpovědnost za dostupnost služeb má stát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(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ministerstvo zdravotnictví a ministerstvo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práce </a:t>
            </a: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sociálních věcí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).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Koordinace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a organizace služeb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je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zajišťována na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regionální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úrovni.</a:t>
            </a:r>
          </a:p>
          <a:p>
            <a:pPr marL="45720" indent="0"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12241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Geriatrická péče</a:t>
            </a:r>
            <a:b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b="1" i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45720" indent="0">
              <a:buClr>
                <a:schemeClr val="hlink"/>
              </a:buClr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Důsledkem a projevem poklesu zdraví ve stáří jsou:</a:t>
            </a:r>
            <a:endParaRPr lang="cs-CZ" alt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b="1" i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manifestace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chorob související s poruchami regulace somatické, psychické i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imunitní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opakované dekompenzace zdravotního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funkčního stavu seniorů se stále nižší tolerancí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zátěže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klesající schopnost zvládat dekompenzaci jednoho či více orgánů a zotavit se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progredující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geriatrická deteriorace a křehkost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152127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Geriatrická péče</a:t>
            </a:r>
            <a:br>
              <a:rPr lang="cs-CZ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12776"/>
            <a:ext cx="7315200" cy="52565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Geriatrická péče zahrnuje:</a:t>
            </a:r>
          </a:p>
          <a:p>
            <a:pPr marL="45720" indent="0">
              <a:buNone/>
            </a:pPr>
            <a:endParaRPr lang="cs-CZ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znalosti involučních změn a geriatrických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zvláštností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důsledné propojení diagnostiky a léčby chorob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 hodnocením potenciálu zdraví a funkčního stavu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seniorů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cílevědomou podporu zdravím podmíněné kvality života, sociální role, autonomie a důstojnosti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seniorů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snahu nahradit cestování křehkého seniora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za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službami soustředěním služeb kolem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něho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snahu začlenit rodinu pacienta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do léčebně/ošetřovatelských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programů</a:t>
            </a:r>
          </a:p>
          <a:p>
            <a:pPr marL="45720" indent="0">
              <a:buNone/>
            </a:pP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29614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Geriatrická péče</a:t>
            </a:r>
            <a:b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cs-CZ" sz="2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(praktický lékař, sestra, geriatrická sestra)</a:t>
            </a:r>
          </a:p>
          <a:p>
            <a:pPr marL="502920" indent="-457200">
              <a:buFont typeface="+mj-lt"/>
              <a:buAutoNum type="arabicPeriod"/>
            </a:pP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cs-CZ" sz="2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(ambulantní služby specialistů, geriatrická ambulance, domácí péče - </a:t>
            </a:r>
            <a:r>
              <a:rPr lang="cs-CZ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homecare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+mj-lt"/>
              <a:buAutoNum type="arabicPeriod"/>
            </a:pP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cs-CZ" sz="2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Intermediální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denní nemocnice, denní rehabilitační centra, domovinky, denní stacionáře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+mj-lt"/>
              <a:buAutoNum type="arabicPeriod"/>
            </a:pP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cs-CZ" sz="2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Ústavní </a:t>
            </a:r>
          </a:p>
          <a:p>
            <a:pPr>
              <a:buFontTx/>
              <a:buChar char="-"/>
            </a:pP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krátkodobé (nemocnice, akutní geriatrická odd. </a:t>
            </a:r>
          </a:p>
          <a:p>
            <a:pPr marL="45720" indent="0">
              <a:buNone/>
            </a:pPr>
            <a:r>
              <a:rPr lang="cs-CZ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geriatrické jednotky, </a:t>
            </a:r>
            <a:r>
              <a:rPr lang="cs-CZ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gerontopsychiatrie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dlouhodobé (LDN, zařízení následné péče, ústavy sociální </a:t>
            </a:r>
          </a:p>
          <a:p>
            <a:pPr marL="45720" indent="0">
              <a:buNone/>
            </a:pPr>
            <a:r>
              <a:rPr lang="cs-CZ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péče, domovy pro seniory)</a:t>
            </a: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15212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geriatrická péče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None/>
            </a:pPr>
            <a:endParaRPr lang="cs-CZ" altLang="cs-CZ" sz="2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1. </a:t>
            </a:r>
            <a:r>
              <a:rPr lang="cs-CZ" altLang="cs-CZ" sz="2400" b="1" u="sng" dirty="0" smtClean="0">
                <a:solidFill>
                  <a:srgbClr val="FFC000"/>
                </a:solidFill>
                <a:latin typeface="Times New Roman" pitchFamily="18" charset="0"/>
              </a:rPr>
              <a:t>Ordinace </a:t>
            </a:r>
            <a:r>
              <a:rPr lang="cs-CZ" altLang="cs-CZ" sz="2400" b="1" u="sng" dirty="0">
                <a:solidFill>
                  <a:srgbClr val="FFC000"/>
                </a:solidFill>
                <a:latin typeface="Times New Roman" pitchFamily="18" charset="0"/>
              </a:rPr>
              <a:t>praktického </a:t>
            </a:r>
            <a:r>
              <a:rPr lang="cs-CZ" altLang="cs-CZ" sz="2400" b="1" u="sng" dirty="0" smtClean="0">
                <a:solidFill>
                  <a:srgbClr val="FFC000"/>
                </a:solidFill>
                <a:latin typeface="Times New Roman" pitchFamily="18" charset="0"/>
              </a:rPr>
              <a:t>lékaře</a:t>
            </a:r>
          </a:p>
          <a:p>
            <a:pPr marL="533400" indent="-533400">
              <a:buFontTx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dříve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péče poskytovaná geriatrickou sestrou</a:t>
            </a:r>
          </a:p>
          <a:p>
            <a:pPr marL="533400" indent="-533400">
              <a:buFontTx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(Od 70. let 20. století probíhala návštěvní služba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geriatrických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sester v rámci primární prevence pod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dohledem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obvodního lékaře.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Systém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se rozpadl 1991,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geriatrické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sestry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zanikly.</a:t>
            </a: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buNone/>
            </a:pP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oženka\Desktop\obrázky\dok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7" y="3933056"/>
            <a:ext cx="2508203" cy="25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241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/>
          </a:bodyPr>
          <a:lstStyle/>
          <a:p>
            <a:pPr marL="0" indent="0">
              <a:buClr>
                <a:schemeClr val="hlink"/>
              </a:buClr>
              <a:buNone/>
            </a:pPr>
            <a:r>
              <a:rPr lang="cs-CZ" altLang="cs-CZ" sz="2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2. </a:t>
            </a:r>
            <a:r>
              <a:rPr lang="cs-CZ" altLang="cs-CZ" sz="2400" b="1" u="sng" dirty="0" smtClean="0">
                <a:solidFill>
                  <a:srgbClr val="FFC000"/>
                </a:solidFill>
                <a:latin typeface="Times New Roman" pitchFamily="18" charset="0"/>
              </a:rPr>
              <a:t>Ambulantní geriatrická péče</a:t>
            </a:r>
          </a:p>
          <a:p>
            <a:pPr marL="0" indent="0"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geriatrické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ambulance,</a:t>
            </a: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ambulantní služby specialistů,</a:t>
            </a: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domácí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péče</a:t>
            </a: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Boženka\Desktop\obrázky\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573016"/>
            <a:ext cx="3816425" cy="28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</a:t>
            </a:r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b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geriatrické ambulance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vznikaly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nejprve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při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LDN,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později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při geriatrických odděleních nemocnic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lnSpc>
                <a:spcPct val="90000"/>
              </a:lnSpc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Geriatrická ambulance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je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ambulancí nemocničního geriatrického odd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 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představuje základnu geriatrického týmu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pro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konziliární složky hospitalizovaných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i ambulantních pacientů.</a:t>
            </a:r>
            <a:endParaRPr lang="cs-CZ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440159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geriatrické ambulance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Hlavní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zaměření na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problematiku pádů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stáří,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kognitivní poruchy,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aterosklerózu,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hypertenzi,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diabetes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mellitus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hyperlipoproteinémii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None/>
            </a:pPr>
            <a:endParaRPr lang="cs-CZ" altLang="cs-CZ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3074" name="Picture 2" descr="C:\Users\Boženka\Desktop\obrázky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84" y="2564904"/>
            <a:ext cx="27981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geriatrické ambulance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Léčebně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preventivní péče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diagnostika soběstačnosti a závislosti,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psychosociální hodnocení,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komplexní léčba,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diagnostika a léčba specifických věkových syndromů,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vyhodnocení zdravotního a funkčního stavu seniorů,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řešení zdrav.- soc. problematiky (zanedbávání, týrání),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dispenzarizace rizikových geriatrických pacientů (zejména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multimorbidních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).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sz="2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8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324035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3429000"/>
            <a:ext cx="7315200" cy="32403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cs-CZ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cs-CZ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Štěstí je poznat v mládí přednosti stáří.</a:t>
            </a:r>
          </a:p>
          <a:p>
            <a:pPr marL="45720" indent="0" algn="ctr">
              <a:buNone/>
            </a:pPr>
            <a:r>
              <a:rPr lang="cs-CZ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stejné štěstí je udržet si ve stáří přednosti mládí.</a:t>
            </a:r>
          </a:p>
          <a:p>
            <a:pPr algn="ctr"/>
            <a:endParaRPr lang="cs-CZ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cs-CZ" sz="1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W. Goethe</a:t>
            </a:r>
            <a:endParaRPr lang="cs-CZ" sz="1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oženka\Desktop\obrázky\ob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geriatrické ambulance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628800"/>
            <a:ext cx="7315200" cy="46805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Organizačně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metodické činnosti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koordinace léčebné péče akutní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následné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spolupráce s občanskými iniciativami, orgány státní správy a samosprávy při řešení péče o seniory</a:t>
            </a:r>
            <a:endParaRPr lang="cs-CZ" sz="2200" dirty="0">
              <a:solidFill>
                <a:srgbClr val="FFC000"/>
              </a:solidFill>
            </a:endParaRPr>
          </a:p>
        </p:txBody>
      </p:sp>
      <p:pic>
        <p:nvPicPr>
          <p:cNvPr id="5" name="Picture 53" descr="MCBD2012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268605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geriatrické ambulance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Konziliární a poradenská činnost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pro příslušníky pečujících rodin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pro ošetřovatelské týmy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na vyžádání odborníků ostatních lékařských oborů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výuková činnost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pro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střední, vyšší a vysoké školy.</a:t>
            </a:r>
          </a:p>
          <a:p>
            <a:pPr marL="45720" indent="0">
              <a:buNone/>
            </a:pPr>
            <a:endParaRPr lang="cs-CZ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specializovaná odborná péče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Specializovaná ambulantní odborná péče: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Velká část klientely osoby nad 60 let,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zejména obory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vnitřní lékařství,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urologie,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oční,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neurologie,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dermatovenerologie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Boženka\Desktop\obrázky\a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81608"/>
            <a:ext cx="4248472" cy="34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29614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péče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556792"/>
            <a:ext cx="7315200" cy="4835671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Vždy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levnější než péče na lůžku, umožňuje klientovi péči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domácím prostředí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při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akutních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i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chronických zdravotních problémech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Zřizovatelem může být stát, nestátní, neziskové organizace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i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fyzické osoby.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u="sng" dirty="0">
                <a:solidFill>
                  <a:srgbClr val="FFC000"/>
                </a:solidFill>
                <a:latin typeface="Times New Roman" pitchFamily="18" charset="0"/>
              </a:rPr>
              <a:t>Obsah péče: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ošetřovatelská péče kvalifikovanou sestrou </a:t>
            </a:r>
            <a:b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v domácím prostředí.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u="sng" dirty="0">
                <a:solidFill>
                  <a:srgbClr val="FFC000"/>
                </a:solidFill>
                <a:latin typeface="Times New Roman" pitchFamily="18" charset="0"/>
              </a:rPr>
              <a:t>Cíle péče: </a:t>
            </a:r>
            <a:br>
              <a:rPr lang="cs-CZ" altLang="cs-CZ" sz="2400" b="1" u="sng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zachování a zlepšení soběstačnosti, zlepšení </a:t>
            </a:r>
            <a:b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či udržení kvality života, zmírnění chorobných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příznaků</a:t>
            </a:r>
            <a:r>
              <a:rPr lang="cs-CZ" altLang="cs-CZ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péče</a:t>
            </a:r>
            <a:endParaRPr lang="cs-C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Náhrada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nebo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oddálení hospitalizace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lůžkovém oddělení.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Je poskytována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doporučení praktického lékaře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pro dospělé, odborného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nebo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ústavního lékaře.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Předpokladem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je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dostupnost domácí péče nejméně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14 hodin denně 7 dnů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týdnu. Rozsah péče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3krát denně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1 hodině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Je hrazena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z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prostředků zdravotního pojištění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Nadstandardní služby jsou poskytovány 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za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úhradu.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sz="2400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sz="2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45720" indent="0"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152127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 geriatrická péče</a:t>
            </a:r>
            <a:br>
              <a:rPr lang="cs-CZ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 péče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cs-CZ" altLang="cs-CZ" sz="2200" b="1" u="sng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Podmínky </a:t>
            </a:r>
            <a:r>
              <a:rPr lang="cs-CZ" altLang="cs-CZ" sz="2200" b="1" u="sng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poskytování</a:t>
            </a:r>
            <a:r>
              <a:rPr lang="cs-CZ" altLang="cs-CZ" sz="2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cs-CZ" altLang="cs-CZ" sz="2200" b="1" u="sng" dirty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stabilizovaný klinický stav klienta,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domácí prostředí umožňující poskytovat péči,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dostupnost zdravotních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sociálních služeb.</a:t>
            </a:r>
          </a:p>
          <a:p>
            <a:pPr marL="45720" indent="0"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oženka\Desktop\obrázky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221088"/>
            <a:ext cx="4172369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241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Geriatrická péče</a:t>
            </a:r>
            <a:b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intermediální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3</a:t>
            </a:r>
            <a:r>
              <a:rPr lang="cs-CZ" altLang="cs-CZ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cs-CZ" altLang="cs-CZ" sz="2400" b="1" u="sng" dirty="0" err="1" smtClean="0">
                <a:solidFill>
                  <a:srgbClr val="FFC000"/>
                </a:solidFill>
                <a:latin typeface="Times New Roman" pitchFamily="18" charset="0"/>
              </a:rPr>
              <a:t>Semimurální</a:t>
            </a:r>
            <a:r>
              <a:rPr lang="cs-CZ" altLang="cs-CZ" sz="2400" b="1" u="sng" dirty="0" smtClean="0">
                <a:solidFill>
                  <a:srgbClr val="FFC000"/>
                </a:solidFill>
                <a:latin typeface="Times New Roman" pitchFamily="18" charset="0"/>
              </a:rPr>
              <a:t> geriatrická péče 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   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(intermitentní =přechodová):</a:t>
            </a: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centra denních služeb,</a:t>
            </a: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denní stacionáře,</a:t>
            </a: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týdenní stacionáře,</a:t>
            </a: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odlehčovací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služby</a:t>
            </a:r>
          </a:p>
          <a:p>
            <a:pPr marL="533400" indent="-533400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sz="2200" b="1" dirty="0" err="1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cs-CZ" sz="2200" b="1" dirty="0" err="1" smtClean="0">
                <a:solidFill>
                  <a:srgbClr val="FFC000"/>
                </a:solidFill>
                <a:latin typeface="Times New Roman" pitchFamily="18" charset="0"/>
              </a:rPr>
              <a:t>espitní</a:t>
            </a:r>
            <a:r>
              <a:rPr 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péče max. 3měsíce</a:t>
            </a:r>
            <a:endParaRPr lang="cs-CZ" sz="2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Boženka\Desktop\obrázky\images2S9ON0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4563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1152127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Geriatrická péče</a:t>
            </a:r>
            <a:b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ústavní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54336"/>
            <a:ext cx="7978080" cy="53732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6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Ústavní geriatrická péče</a:t>
            </a:r>
          </a:p>
          <a:p>
            <a:pPr marL="45720" indent="0">
              <a:buNone/>
            </a:pPr>
            <a:endParaRPr lang="cs-CZ" sz="2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</a:t>
            </a:r>
          </a:p>
          <a:p>
            <a:pPr marL="45720" indent="0">
              <a:buClr>
                <a:schemeClr val="hlink"/>
              </a:buClr>
              <a:buNone/>
            </a:pPr>
            <a:r>
              <a:rPr lang="cs-CZ" altLang="cs-CZ" sz="2200" dirty="0" smtClean="0">
                <a:solidFill>
                  <a:srgbClr val="FFC000"/>
                </a:solidFill>
                <a:latin typeface="Times New Roman" pitchFamily="18" charset="0"/>
              </a:rPr>
              <a:t>-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lůžková oddělení nemocnic,</a:t>
            </a:r>
          </a:p>
          <a:p>
            <a:pPr marL="45720" indent="0"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- geriatrická oddělení,</a:t>
            </a:r>
          </a:p>
          <a:p>
            <a:pPr marL="45720" indent="0"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- geriatrické jednotky,</a:t>
            </a:r>
          </a:p>
          <a:p>
            <a:pPr marL="45720" indent="0"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 - </a:t>
            </a:r>
            <a:r>
              <a:rPr lang="cs-CZ" altLang="cs-CZ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gerontopsychiatrie</a:t>
            </a:r>
            <a:endParaRPr lang="cs-CZ" altLang="cs-CZ" sz="24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Dlouhodobá </a:t>
            </a: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- 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LDN,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- zařízení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následné péče,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- domovy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pro seniory,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- domovy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se zvláštním režimem, 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- domovy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pro osoby se zdravotním postižením,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- hospice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MCj02298010000[1]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238500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936103"/>
          </a:xfrm>
        </p:spPr>
        <p:txBody>
          <a:bodyPr>
            <a:noAutofit/>
          </a:bodyPr>
          <a:lstStyle/>
          <a:p>
            <a:pPr algn="ctr"/>
            <a:r>
              <a:rPr 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ústavní geriatrická péče</a:t>
            </a:r>
            <a:br>
              <a:rPr 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nemocniční geriatrická oddělení</a:t>
            </a:r>
            <a:endParaRPr lang="cs-CZ" sz="3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12776"/>
            <a:ext cx="7315200" cy="48965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50. - 60. léta 20. stol. </a:t>
            </a:r>
            <a:r>
              <a:rPr lang="en-US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vznik tzv. interen 2. typu, kde doléčování dlouhodobě nemocných + suplování sociálních služeb.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1983 </a:t>
            </a:r>
            <a:r>
              <a:rPr lang="en-US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lůžková základna léčeben dlouhodobě nemocných, obor geriatrie tak ztotožněn pouze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s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dlouhodobou péčí, ošetřovatelstvím a sociální problematikou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Po roce 1990 </a:t>
            </a:r>
            <a:r>
              <a:rPr lang="en-US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v ČR rozvoj geriatrických lůžkových oddělení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geriatrická nemocniční oddělení se poprvé objevila ve 40. letech 20. stol. ve Velké Británii).</a:t>
            </a:r>
          </a:p>
          <a:p>
            <a:endParaRPr lang="cs-CZ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296143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ústavní geriatrická péče</a:t>
            </a:r>
            <a:b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nemocniční geriatrická oddělení</a:t>
            </a:r>
            <a:endParaRPr lang="cs-CZ" sz="3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Pacienti jsou přijímáni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k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hospitalizaci z terénu nebo překladem z jiných oddělení k účelnému zvládnutí časných stádií chorob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(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ne k následné dlouhodobé péči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).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Pracoviště má úzkou návaznost na konziliární služby,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je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nutné umístění uvnitř nemocničního areálu.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Součástí pobytu je komplexní geriatrické hodnocení.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Společná pro všechny typy geriatrických oddělení </a:t>
            </a:r>
            <a:b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je nadstandardní znalost atypické geriatrické problematiky.</a:t>
            </a:r>
          </a:p>
        </p:txBody>
      </p:sp>
    </p:spTree>
    <p:extLst>
      <p:ext uri="{BB962C8B-B14F-4D97-AF65-F5344CB8AC3E}">
        <p14:creationId xmlns:p14="http://schemas.microsoft.com/office/powerpoint/2010/main" val="28612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36815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formy péče o starého člověka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Zdravotní 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  <a:p>
            <a:pPr marL="45720" indent="0">
              <a:buNone/>
            </a:pP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Boženka\Desktop\obrázky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0" y="4138390"/>
            <a:ext cx="25527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ženka\Desktop\obrázky\z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808312" cy="30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ženka\Desktop\obrázky\so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149080"/>
            <a:ext cx="2466975" cy="22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08111"/>
          </a:xfrm>
        </p:spPr>
        <p:txBody>
          <a:bodyPr>
            <a:noAutofit/>
          </a:bodyPr>
          <a:lstStyle/>
          <a:p>
            <a:pPr algn="ctr"/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ústavní geriatrická péče</a:t>
            </a:r>
            <a:b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nemocniční geriatrická oddělení</a:t>
            </a:r>
            <a:endParaRPr lang="cs-CZ" sz="3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Základní metodou práce  je rehabilitační přístup multidisciplinárního týmu, diagnostika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terapie s ohledem na kvalitu života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stav soběstačnosti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Úkol: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Co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nejúčelnější zvládnutí dekompenzace zdravotního a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  funkčního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stavu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u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multimorbidních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geriatrických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  nemocných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ohrožených komplikacemi a nepříznivou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prognózou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včetně ztráty soběstačnosti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Propouštěcí proces je cíleně plánován.</a:t>
            </a:r>
          </a:p>
          <a:p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296143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ústavní geriatrická </a:t>
            </a:r>
            <a:r>
              <a:rPr 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nemocniční </a:t>
            </a:r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geriatrická oddělení</a:t>
            </a:r>
            <a:endParaRPr lang="cs-CZ" sz="3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628800"/>
            <a:ext cx="7315200" cy="52292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800" b="1" u="sng" dirty="0">
                <a:solidFill>
                  <a:srgbClr val="FFC000"/>
                </a:solidFill>
                <a:latin typeface="Times New Roman" pitchFamily="18" charset="0"/>
              </a:rPr>
              <a:t>Typy geriatrických oddělení: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akutní geriatrická nemocniční odd.,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subakutní - funkčně diagnostická odd.,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geriatrická rehabilitační oddělení,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specializované geriatrické jednotky </a:t>
            </a:r>
            <a:r>
              <a:rPr lang="cs-CZ" altLang="cs-CZ" sz="2800" b="1" dirty="0" smtClean="0">
                <a:solidFill>
                  <a:srgbClr val="FFC000"/>
                </a:solidFill>
                <a:latin typeface="Times New Roman" pitchFamily="18" charset="0"/>
              </a:rPr>
              <a:t>(</a:t>
            </a: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iktové, ortopedické apod.),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 err="1">
                <a:solidFill>
                  <a:srgbClr val="FFC000"/>
                </a:solidFill>
                <a:latin typeface="Times New Roman" pitchFamily="18" charset="0"/>
              </a:rPr>
              <a:t>gerontopsychiatrická</a:t>
            </a: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 oddělení.</a:t>
            </a:r>
          </a:p>
          <a:p>
            <a:pPr marL="45720" indent="0">
              <a:buNone/>
            </a:pPr>
            <a:endParaRPr lang="cs-CZ" altLang="cs-CZ" sz="2400" dirty="0" smtClean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cs-CZ" altLang="cs-CZ" sz="2400" dirty="0" smtClean="0">
                <a:solidFill>
                  <a:srgbClr val="FFC000"/>
                </a:solidFill>
              </a:rPr>
              <a:t> </a:t>
            </a:r>
            <a:r>
              <a:rPr lang="cs-CZ" altLang="cs-CZ" sz="2800" b="1" u="sng" dirty="0">
                <a:solidFill>
                  <a:srgbClr val="FFC000"/>
                </a:solidFill>
                <a:latin typeface="Times New Roman" pitchFamily="18" charset="0"/>
              </a:rPr>
              <a:t>Nejčastější důvody hospitalizace geriatrických pacientů: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po operačních zákrocích,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onemocnění kardiovaskulárního systému,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mozkový iktus,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diabetes </a:t>
            </a:r>
            <a:r>
              <a:rPr lang="cs-CZ" altLang="cs-CZ" sz="2800" b="1" dirty="0" err="1">
                <a:solidFill>
                  <a:srgbClr val="FFC000"/>
                </a:solidFill>
                <a:latin typeface="Times New Roman" pitchFamily="18" charset="0"/>
              </a:rPr>
              <a:t>mellitus</a:t>
            </a: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onemocnění respiračního systému,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 smtClean="0">
                <a:solidFill>
                  <a:srgbClr val="FFC000"/>
                </a:solidFill>
                <a:latin typeface="Times New Roman" pitchFamily="18" charset="0"/>
              </a:rPr>
              <a:t>onemocnění </a:t>
            </a:r>
            <a:r>
              <a:rPr lang="cs-CZ" altLang="cs-CZ" sz="2800" b="1" dirty="0">
                <a:solidFill>
                  <a:srgbClr val="FFC000"/>
                </a:solidFill>
                <a:latin typeface="Times New Roman" pitchFamily="18" charset="0"/>
              </a:rPr>
              <a:t>trávicího systému.</a:t>
            </a:r>
          </a:p>
          <a:p>
            <a:pPr marL="45720" indent="0"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296143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ústavní geriatrická péče</a:t>
            </a:r>
            <a:b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nemocniční geriatrická oddělení</a:t>
            </a:r>
            <a:endParaRPr lang="cs-CZ" sz="3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1"/>
            <a:ext cx="7315200" cy="5112569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Geriatrický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pacient a multidisciplinární tým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pacient,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rodina pacienta,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lékař, všeobecná sestra,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sociální pracovník,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klinický psycholog,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fyzioterapeut, ergoterapeut,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dobrovolník aj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Vzájemný respekt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partnerský vztah jsou základním předpokladem kvalitní péče.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24135"/>
          </a:xfrm>
        </p:spPr>
        <p:txBody>
          <a:bodyPr>
            <a:normAutofit/>
          </a:bodyPr>
          <a:lstStyle/>
          <a:p>
            <a:pPr algn="ctr"/>
            <a:r>
              <a:rPr lang="cs-CZ" alt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Dlouhodobá ústavní geriatrická péče </a:t>
            </a:r>
            <a:br>
              <a:rPr lang="cs-CZ" alt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zařízení následné péče  - LDN</a:t>
            </a:r>
            <a:endParaRPr lang="cs-CZ" sz="3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44824"/>
            <a:ext cx="7315200" cy="453654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200" b="1" u="sng" dirty="0">
                <a:solidFill>
                  <a:srgbClr val="FFC000"/>
                </a:solidFill>
                <a:latin typeface="Times New Roman" pitchFamily="18" charset="0"/>
              </a:rPr>
              <a:t>Léčebny pro dlouhodobě nemocné</a:t>
            </a:r>
          </a:p>
          <a:p>
            <a:pPr>
              <a:buFontTx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Stabilizovaný stav, nepředpokládající zlepšení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do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3 měsíců.</a:t>
            </a:r>
          </a:p>
          <a:p>
            <a:pPr>
              <a:buFontTx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Potřeba ošetřovatelské péče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více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než 3 hodiny denně.</a:t>
            </a:r>
          </a:p>
          <a:p>
            <a:pPr>
              <a:buFontTx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Péči o nemocného nelze nahradit ambulantní péčí nebo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cs-CZ" altLang="cs-CZ" sz="2200" b="1" dirty="0" err="1" smtClean="0">
                <a:solidFill>
                  <a:srgbClr val="FFC000"/>
                </a:solidFill>
                <a:latin typeface="Times New Roman" pitchFamily="18" charset="0"/>
              </a:rPr>
              <a:t>home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care.</a:t>
            </a:r>
          </a:p>
          <a:p>
            <a:pPr>
              <a:buFontTx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Často doživotní ošetřování, vysoký podíl terminální péče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cs-CZ" sz="2200" dirty="0" smtClean="0">
                <a:solidFill>
                  <a:srgbClr val="FFC000"/>
                </a:solidFill>
              </a:rPr>
              <a:t> </a:t>
            </a:r>
            <a:endParaRPr lang="cs-CZ" sz="22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Boženka\Desktop\obrázky\imagesA2YJ4K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39"/>
            <a:ext cx="7315200" cy="1512169"/>
          </a:xfrm>
        </p:spPr>
        <p:txBody>
          <a:bodyPr>
            <a:noAutofit/>
          </a:bodyPr>
          <a:lstStyle/>
          <a:p>
            <a:pPr algn="ctr"/>
            <a:r>
              <a:rPr lang="cs-CZ" alt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Dlouhodobá ústavní geriatrická péče </a:t>
            </a:r>
            <a:br>
              <a:rPr lang="cs-CZ" alt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zařízení následné péče </a:t>
            </a:r>
            <a:r>
              <a:rPr lang="cs-CZ" alt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cs-CZ" alt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lůžka </a:t>
            </a:r>
            <a:r>
              <a:rPr lang="cs-CZ" altLang="cs-CZ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 </a:t>
            </a:r>
            <a:endParaRPr lang="cs-CZ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776864" cy="48965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600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b="1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Následná péče rehabilitačně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rekonvalescentní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je poskytovaná především v LDN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Těžištěm je: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rehabilitace,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rekondice,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rekonvalescence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Cíl :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sz="2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- návrat seniora do běžného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 života či zlepšení jeho soběstačnosti,</a:t>
            </a: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 schopnost nezávislého života.</a:t>
            </a:r>
            <a:endParaRPr 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Boženka\Desktop\obrázky\imagesSZZ4IW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0243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440159"/>
          </a:xfrm>
        </p:spPr>
        <p:txBody>
          <a:bodyPr>
            <a:noAutofit/>
          </a:bodyPr>
          <a:lstStyle/>
          <a:p>
            <a:pPr algn="ctr"/>
            <a:r>
              <a:rPr lang="cs-CZ" altLang="cs-CZ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Dlouhodobá ústavní geriatrická péče </a:t>
            </a:r>
            <a:br>
              <a:rPr lang="cs-CZ" altLang="cs-CZ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zařízení následné péče – </a:t>
            </a:r>
            <a:br>
              <a:rPr lang="cs-CZ" altLang="cs-CZ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lůžka ošetřovatelská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8"/>
            <a:ext cx="7315200" cy="5040559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cs-CZ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Ošetřovatelská oddělení </a:t>
            </a:r>
          </a:p>
          <a:p>
            <a:pPr marL="45720" indent="0">
              <a:buNone/>
            </a:pP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marL="45720" indent="0">
              <a:buNone/>
            </a:pPr>
            <a:r>
              <a:rPr lang="cs-CZ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potřeba </a:t>
            </a:r>
            <a:r>
              <a:rPr lang="cs-CZ" altLang="cs-CZ" sz="2400" b="1" dirty="0" err="1" smtClean="0">
                <a:solidFill>
                  <a:srgbClr val="FFC000"/>
                </a:solidFill>
                <a:latin typeface="Times New Roman" pitchFamily="18" charset="0"/>
              </a:rPr>
              <a:t>oš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. péče, je stanovena dg. a léčeb. postup </a:t>
            </a:r>
          </a:p>
          <a:p>
            <a:pPr marL="45720" indent="0"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s důrazem na ošetřovatelství, stav nemocného je stabilizovaný.</a:t>
            </a:r>
          </a:p>
          <a:p>
            <a:pPr marL="45720" indent="0">
              <a:buNone/>
            </a:pPr>
            <a:endParaRPr lang="cs-CZ" altLang="cs-CZ" sz="24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Speciální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pozornost: dekubity, imobilizační syndrom, </a:t>
            </a:r>
            <a:endParaRPr lang="cs-CZ" altLang="cs-CZ" sz="24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                                   inkontinence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, demence.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Cíl: </a:t>
            </a:r>
            <a:endParaRPr lang="cs-CZ" altLang="cs-CZ" sz="24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udržení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či zlepšení stávajícího stupně soběstačnosti a kvality </a:t>
            </a:r>
            <a:endParaRPr lang="cs-CZ" altLang="cs-CZ" sz="24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života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,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zachování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důstojnosti.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  <a:t>Financování: </a:t>
            </a:r>
            <a:endParaRPr lang="cs-CZ" altLang="cs-CZ" sz="26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err="1" smtClean="0">
                <a:solidFill>
                  <a:srgbClr val="FFC000"/>
                </a:solidFill>
                <a:latin typeface="Times New Roman" pitchFamily="18" charset="0"/>
              </a:rPr>
              <a:t>ošet</a:t>
            </a:r>
            <a: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  <a:t>. a zdrav. péče ze zdrav. pojištění, hotelové služby ze soc. </a:t>
            </a:r>
            <a:endParaRPr lang="cs-CZ" altLang="cs-CZ" sz="26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smtClean="0">
                <a:solidFill>
                  <a:srgbClr val="FFC000"/>
                </a:solidFill>
                <a:latin typeface="Times New Roman" pitchFamily="18" charset="0"/>
              </a:rPr>
              <a:t>resortu </a:t>
            </a:r>
            <a: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  <a:t>+ spoluúčast nemocného.</a:t>
            </a:r>
          </a:p>
          <a:p>
            <a:pPr marL="45720" indent="0">
              <a:buNone/>
            </a:pPr>
            <a:endParaRPr lang="cs-CZ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24135"/>
          </a:xfrm>
        </p:spPr>
        <p:txBody>
          <a:bodyPr>
            <a:noAutofit/>
          </a:bodyPr>
          <a:lstStyle/>
          <a:p>
            <a:pPr algn="ctr"/>
            <a:r>
              <a:rPr lang="cs-CZ" dirty="0" err="1" smtClean="0">
                <a:solidFill>
                  <a:srgbClr val="FFC000"/>
                </a:solidFill>
              </a:rPr>
              <a:t>Geriatrizace</a:t>
            </a:r>
            <a:r>
              <a:rPr lang="cs-CZ" dirty="0" smtClean="0">
                <a:solidFill>
                  <a:srgbClr val="FFC000"/>
                </a:solidFill>
              </a:rPr>
              <a:t> nemocničních služeb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2"/>
            <a:ext cx="7315200" cy="4752569"/>
          </a:xfrm>
        </p:spPr>
        <p:txBody>
          <a:bodyPr/>
          <a:lstStyle/>
          <a:p>
            <a:r>
              <a:rPr lang="cs-CZ" sz="2400" u="sng" dirty="0" smtClean="0">
                <a:solidFill>
                  <a:srgbClr val="FFC000"/>
                </a:solidFill>
              </a:rPr>
              <a:t>Neovlivnitelné faktory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nárůst populace seniorů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vyšší prevalence chorob ve stáří</a:t>
            </a:r>
          </a:p>
          <a:p>
            <a:pPr marL="45720" indent="0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u="sng" dirty="0" smtClean="0">
                <a:solidFill>
                  <a:srgbClr val="FFC000"/>
                </a:solidFill>
              </a:rPr>
              <a:t>Ovlivnitelné faktory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prodlužování ošetřovací doby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C000"/>
                </a:solidFill>
              </a:rPr>
              <a:t>n</a:t>
            </a:r>
            <a:r>
              <a:rPr lang="cs-CZ" dirty="0" smtClean="0">
                <a:solidFill>
                  <a:srgbClr val="FFC000"/>
                </a:solidFill>
              </a:rPr>
              <a:t>adbytečné čekání na zajištění péče po propuštění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C000"/>
                </a:solidFill>
              </a:rPr>
              <a:t>č</a:t>
            </a:r>
            <a:r>
              <a:rPr lang="cs-CZ" dirty="0" smtClean="0">
                <a:solidFill>
                  <a:srgbClr val="FFC000"/>
                </a:solidFill>
              </a:rPr>
              <a:t>asté </a:t>
            </a:r>
            <a:r>
              <a:rPr lang="cs-CZ" dirty="0" err="1" smtClean="0">
                <a:solidFill>
                  <a:srgbClr val="FFC000"/>
                </a:solidFill>
              </a:rPr>
              <a:t>rehospitalizace</a:t>
            </a:r>
            <a:r>
              <a:rPr lang="cs-CZ" dirty="0" smtClean="0">
                <a:solidFill>
                  <a:srgbClr val="FFC000"/>
                </a:solidFill>
              </a:rPr>
              <a:t> či překlady </a:t>
            </a:r>
            <a:r>
              <a:rPr lang="cs-CZ" dirty="0" err="1" smtClean="0">
                <a:solidFill>
                  <a:srgbClr val="FFC000"/>
                </a:solidFill>
              </a:rPr>
              <a:t>multimorbidních</a:t>
            </a:r>
            <a:r>
              <a:rPr lang="cs-CZ" dirty="0" smtClean="0">
                <a:solidFill>
                  <a:srgbClr val="FFC000"/>
                </a:solidFill>
              </a:rPr>
              <a:t> a multidisciplinárních nemocných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C000"/>
                </a:solidFill>
              </a:rPr>
              <a:t>t</a:t>
            </a:r>
            <a:r>
              <a:rPr lang="cs-CZ" dirty="0" smtClean="0">
                <a:solidFill>
                  <a:srgbClr val="FFC000"/>
                </a:solidFill>
              </a:rPr>
              <a:t>endence k ambulantním výkonům především u mladší populace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hospitalizace jako náhradní neúčelné řešení sociální situace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cs-CZ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728191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>
                <a:solidFill>
                  <a:srgbClr val="FFC000"/>
                </a:solidFill>
              </a:rPr>
              <a:t>Dlouhodobá ústavní geriatrická péče </a:t>
            </a:r>
            <a:br>
              <a:rPr lang="cs-CZ" altLang="cs-CZ" sz="3600" b="1" dirty="0">
                <a:solidFill>
                  <a:srgbClr val="FFC000"/>
                </a:solidFill>
              </a:rPr>
            </a:br>
            <a:r>
              <a:rPr lang="cs-CZ" altLang="cs-CZ" sz="3600" b="1" dirty="0">
                <a:solidFill>
                  <a:srgbClr val="FFC000"/>
                </a:solidFill>
              </a:rPr>
              <a:t> - domovy pro seniory 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2"/>
            <a:ext cx="7315200" cy="46805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Nejrozšířenější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forma ústavní péče,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zajišťují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komplexní pečovatelskou, ošetřovatelskou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lékařskou péči.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Pro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seniory, kteří potřebují komplexní péči, kterou jim nemůže zajistit rodina ani pečovatelská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či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jiná služba.</a:t>
            </a:r>
          </a:p>
          <a:p>
            <a:pPr marL="4572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95782"/>
            <a:ext cx="35283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316835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>
                <a:solidFill>
                  <a:srgbClr val="FFC000"/>
                </a:solidFill>
              </a:rPr>
              <a:t>Dlouhodobá ústavní geriatrická péče </a:t>
            </a:r>
            <a:br>
              <a:rPr lang="cs-CZ" altLang="cs-CZ" b="1" dirty="0">
                <a:solidFill>
                  <a:srgbClr val="FFC000"/>
                </a:solidFill>
              </a:rPr>
            </a:br>
            <a:r>
              <a:rPr lang="cs-CZ" altLang="cs-CZ" b="1" dirty="0">
                <a:solidFill>
                  <a:srgbClr val="FFC000"/>
                </a:solidFill>
              </a:rPr>
              <a:t> - domovy pro seniory 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4681728" y="1772816"/>
            <a:ext cx="4138744" cy="4566071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Transformace z domovů důchodců a penzionů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 pro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důchodce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Přijetí pouze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se souhlasem klienta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Možné přechodné pobyty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při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respitní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péči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(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do 3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měs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.).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Obyvatel hradí část nákladů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- úhrada za bydlení, stravu, služby.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endParaRPr lang="cs-CZ" sz="2200" b="1" dirty="0">
              <a:solidFill>
                <a:srgbClr val="FFC000"/>
              </a:solidFill>
            </a:endParaRPr>
          </a:p>
          <a:p>
            <a:endParaRPr lang="cs-C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223224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1683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34076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Domov pro seniory </a:t>
            </a:r>
            <a:br>
              <a:rPr lang="cs-CZ" b="1" dirty="0" smtClean="0">
                <a:solidFill>
                  <a:srgbClr val="FFC000"/>
                </a:solidFill>
              </a:rPr>
            </a:br>
            <a:r>
              <a:rPr lang="cs-CZ" altLang="cs-CZ" b="1" i="1" dirty="0" smtClean="0">
                <a:solidFill>
                  <a:srgbClr val="FFC000"/>
                </a:solidFill>
              </a:rPr>
              <a:t>dle </a:t>
            </a:r>
            <a:r>
              <a:rPr lang="cs-CZ" altLang="cs-CZ" b="1" i="1" dirty="0">
                <a:solidFill>
                  <a:srgbClr val="FFC000"/>
                </a:solidFill>
              </a:rPr>
              <a:t>§ 49 zákona č. 108/2006 Sb.</a:t>
            </a:r>
            <a:r>
              <a:rPr lang="cs-CZ" altLang="cs-CZ" sz="4800" dirty="0">
                <a:solidFill>
                  <a:srgbClr val="FFC000"/>
                </a:solidFill>
              </a:rPr>
              <a:t>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14400" y="1340768"/>
            <a:ext cx="73152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200" b="1" u="sng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u="sng" dirty="0" smtClean="0">
                <a:solidFill>
                  <a:srgbClr val="FFC000"/>
                </a:solidFill>
                <a:latin typeface="Times New Roman" pitchFamily="18" charset="0"/>
              </a:rPr>
              <a:t>Domovy </a:t>
            </a:r>
            <a:r>
              <a:rPr lang="cs-CZ" altLang="cs-CZ" sz="2200" b="1" u="sng" dirty="0">
                <a:solidFill>
                  <a:srgbClr val="FFC000"/>
                </a:solidFill>
                <a:latin typeface="Times New Roman" pitchFamily="18" charset="0"/>
              </a:rPr>
              <a:t>pro </a:t>
            </a:r>
            <a:r>
              <a:rPr lang="cs-CZ" altLang="cs-CZ" sz="2200" b="1" u="sng" dirty="0" smtClean="0">
                <a:solidFill>
                  <a:srgbClr val="FFC000"/>
                </a:solidFill>
                <a:latin typeface="Times New Roman" pitchFamily="18" charset="0"/>
              </a:rPr>
              <a:t>seniory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200" b="1" u="sng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  V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domovech pro seniory se poskytují pobytové služby osobám, které mají sníženou soběstačnost zejména z důvodu věku, jejichž situace vyžaduje pravidelnou pomoc jiné fyzické osoby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a) poskytnutí ubytování,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b) poskytnutí stravy,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c) pomoc při zvládání běžných úkonů péče o vlastní osobu,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d) pomoc při osobní hygieně nebo poskytnutí podmínek pro osobní hygienu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e) zprostředkování kontaktu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se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společenským prostředím,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f) sociálně terapeutické činnosti,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g) aktivizační činnosti,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h) pomoc při uplatňování práv, oprávněných zájmů </a:t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a při obstarávání osobních záležitostí</a:t>
            </a:r>
          </a:p>
          <a:p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44015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 o starého člověka v rodině</a:t>
            </a:r>
            <a:endParaRPr lang="cs-CZ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88841"/>
            <a:ext cx="7315200" cy="432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sz="2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Optimální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způsob péče o seniory je setrvání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domácím prostředí za současné podpory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péče jeho rodiny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Přináší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posilování vzájemných vazeb,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pocitu sounáležitosti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 Moderní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doba přinesla odklon od rodiny, důraz </a:t>
            </a:r>
            <a:b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na individualitu jejích členů, partneři pracují, generace nebydlí společně, model pečující rodiny byl ve 2. polovině 20. století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narušen 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péče o seniory je záležitostí institucí.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3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84482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>
                <a:solidFill>
                  <a:srgbClr val="FFC000"/>
                </a:solidFill>
              </a:rPr>
              <a:t>Dlouhodobá </a:t>
            </a:r>
            <a:r>
              <a:rPr lang="cs-CZ" altLang="cs-CZ" b="1" dirty="0" smtClean="0">
                <a:solidFill>
                  <a:srgbClr val="FFC000"/>
                </a:solidFill>
              </a:rPr>
              <a:t>ústavní</a:t>
            </a:r>
            <a:br>
              <a:rPr lang="cs-CZ" altLang="cs-CZ" b="1" dirty="0" smtClean="0">
                <a:solidFill>
                  <a:srgbClr val="FFC000"/>
                </a:solidFill>
              </a:rPr>
            </a:br>
            <a:r>
              <a:rPr lang="cs-CZ" altLang="cs-CZ" b="1" dirty="0" smtClean="0">
                <a:solidFill>
                  <a:srgbClr val="FFC000"/>
                </a:solidFill>
              </a:rPr>
              <a:t> </a:t>
            </a:r>
            <a:r>
              <a:rPr lang="cs-CZ" altLang="cs-CZ" b="1" dirty="0">
                <a:solidFill>
                  <a:srgbClr val="FFC000"/>
                </a:solidFill>
              </a:rPr>
              <a:t>geriatrická péče </a:t>
            </a:r>
            <a:br>
              <a:rPr lang="cs-CZ" altLang="cs-CZ" b="1" dirty="0">
                <a:solidFill>
                  <a:srgbClr val="FFC000"/>
                </a:solidFill>
              </a:rPr>
            </a:br>
            <a:r>
              <a:rPr lang="cs-CZ" altLang="cs-CZ" b="1" dirty="0">
                <a:solidFill>
                  <a:srgbClr val="FFC000"/>
                </a:solidFill>
              </a:rPr>
              <a:t> - </a:t>
            </a:r>
            <a:r>
              <a:rPr lang="cs-CZ" altLang="cs-CZ" b="1" dirty="0" smtClean="0">
                <a:solidFill>
                  <a:srgbClr val="FFC000"/>
                </a:solidFill>
              </a:rPr>
              <a:t>hospic -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16832"/>
            <a:ext cx="8064896" cy="4752527"/>
          </a:xfrm>
        </p:spPr>
        <p:txBody>
          <a:bodyPr/>
          <a:lstStyle/>
          <a:p>
            <a:pPr marL="457200" indent="-457200"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zvláštní forma ošetřovatelského ústavu,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který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zabezpečuje i </a:t>
            </a:r>
            <a:r>
              <a:rPr lang="cs-CZ" altLang="cs-CZ" sz="2400" b="1" dirty="0" err="1">
                <a:solidFill>
                  <a:srgbClr val="FFC000"/>
                </a:solidFill>
                <a:latin typeface="Times New Roman" pitchFamily="18" charset="0"/>
              </a:rPr>
              <a:t>respitní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 péči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(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neboli odlehčovací služby),</a:t>
            </a:r>
          </a:p>
          <a:p>
            <a:pPr marL="457200" indent="-457200"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vždy nestátní lůžkové zdravotnické zařízení,</a:t>
            </a:r>
          </a:p>
          <a:p>
            <a:pPr marL="457200" indent="-457200">
              <a:buFont typeface="Wingdings" pitchFamily="2" charset="2"/>
              <a:buNone/>
            </a:pP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1800" dirty="0"/>
          </a:p>
          <a:p>
            <a:pPr marL="457200" indent="-457200">
              <a:buFont typeface="Wingdings" pitchFamily="2" charset="2"/>
              <a:buNone/>
            </a:pPr>
            <a:endParaRPr lang="cs-CZ" altLang="cs-CZ" b="1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4006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800199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>
                <a:solidFill>
                  <a:srgbClr val="FFC000"/>
                </a:solidFill>
              </a:rPr>
              <a:t>Dlouhodobá ústavní</a:t>
            </a:r>
            <a:br>
              <a:rPr lang="cs-CZ" altLang="cs-CZ" b="1" dirty="0">
                <a:solidFill>
                  <a:srgbClr val="FFC000"/>
                </a:solidFill>
              </a:rPr>
            </a:br>
            <a:r>
              <a:rPr lang="cs-CZ" altLang="cs-CZ" b="1" dirty="0">
                <a:solidFill>
                  <a:srgbClr val="FFC000"/>
                </a:solidFill>
              </a:rPr>
              <a:t> geriatrická péče </a:t>
            </a:r>
            <a:br>
              <a:rPr lang="cs-CZ" altLang="cs-CZ" b="1" dirty="0">
                <a:solidFill>
                  <a:srgbClr val="FFC000"/>
                </a:solidFill>
              </a:rPr>
            </a:br>
            <a:r>
              <a:rPr lang="cs-CZ" altLang="cs-CZ" b="1" dirty="0">
                <a:solidFill>
                  <a:srgbClr val="FFC000"/>
                </a:solidFill>
              </a:rPr>
              <a:t> - hospic -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132857"/>
            <a:ext cx="7315200" cy="4176504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endParaRPr lang="cs-CZ" altLang="cs-CZ" b="1" u="sng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cs-CZ" altLang="cs-CZ" b="1" u="sng" dirty="0" smtClean="0">
                <a:solidFill>
                  <a:srgbClr val="FFC000"/>
                </a:solidFill>
                <a:latin typeface="Times New Roman" pitchFamily="18" charset="0"/>
              </a:rPr>
              <a:t>HOSPIC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(hospitál) </a:t>
            </a:r>
            <a:r>
              <a:rPr lang="en-US" altLang="cs-CZ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 útulek pro pocestné; </a:t>
            </a:r>
          </a:p>
          <a:p>
            <a:pPr marL="457200" indent="-457200"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způsob péče o umírající prováděný v instituci (hospici),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stacionáři nebo doma, s cílem kvalitně žít až do konce</a:t>
            </a:r>
            <a:r>
              <a:rPr lang="cs-CZ" altLang="cs-CZ" b="1" i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None/>
            </a:pPr>
            <a:endParaRPr lang="cs-CZ" altLang="cs-CZ" b="1" i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poskytuje péči klientům s </a:t>
            </a:r>
            <a:r>
              <a:rPr lang="cs-CZ" altLang="cs-CZ" b="1" dirty="0" err="1">
                <a:solidFill>
                  <a:srgbClr val="FFC000"/>
                </a:solidFill>
                <a:latin typeface="Times New Roman" pitchFamily="18" charset="0"/>
              </a:rPr>
              <a:t>progredujícím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 onemocněním,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na péči se mohou podílet i osoby blízké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vysoký standard vybavení i péče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klient by měl znát svůj stav i způsob péče.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0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Dlouhodobá ústavní geriatrická péče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b="1" u="sng" dirty="0">
                <a:solidFill>
                  <a:srgbClr val="FFC000"/>
                </a:solidFill>
                <a:latin typeface="Times New Roman" pitchFamily="18" charset="0"/>
              </a:rPr>
              <a:t>Trendy ve vývoji dlouhodobé ústavní péče:</a:t>
            </a:r>
          </a:p>
          <a:p>
            <a:pPr marL="533400" indent="-5334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vzor v zahraničních zkušenostech,</a:t>
            </a:r>
          </a:p>
          <a:p>
            <a:pPr marL="533400" indent="-5334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vytváření seniorských center, které budou poskytovat služby </a:t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 domácnostech a zároveň poskytovat péči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        na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ošetřovatelském oddělení,</a:t>
            </a:r>
          </a:p>
          <a:p>
            <a:pPr marL="533400" indent="-5334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 nahrazování velkých center pro několik stovek klientů komunitními projekty pro cca 10 osob,</a:t>
            </a:r>
          </a:p>
          <a:p>
            <a:pPr marL="533400" indent="-5334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využití moderních technologií a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 kompenzačních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pomůcek,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        včetně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dálkového sledování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57606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15212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Sociální služby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altLang="cs-CZ" sz="2200" b="1" u="sng" dirty="0" smtClean="0">
                <a:solidFill>
                  <a:srgbClr val="FFC000"/>
                </a:solidFill>
              </a:rPr>
              <a:t> Zákon 108/2006 </a:t>
            </a:r>
            <a:r>
              <a:rPr lang="cs-CZ" altLang="cs-CZ" sz="2200" b="1" u="sng" dirty="0">
                <a:solidFill>
                  <a:srgbClr val="FFC000"/>
                </a:solidFill>
              </a:rPr>
              <a:t>Sb., o sociálních </a:t>
            </a:r>
            <a:r>
              <a:rPr lang="cs-CZ" altLang="cs-CZ" sz="2200" b="1" u="sng" dirty="0" smtClean="0">
                <a:solidFill>
                  <a:srgbClr val="FFC000"/>
                </a:solidFill>
              </a:rPr>
              <a:t>službách</a:t>
            </a:r>
          </a:p>
          <a:p>
            <a:pPr marL="45720" indent="0">
              <a:buNone/>
            </a:pPr>
            <a:endParaRPr lang="cs-CZ" sz="2200" b="1" u="sng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§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32  Sociální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služby zahrnují:</a:t>
            </a:r>
          </a:p>
          <a:p>
            <a:pPr>
              <a:buFont typeface="Wingdings" pitchFamily="2" charset="2"/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a) sociální poradenství,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b) služby sociální péče,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c) služby sociální prevence.</a:t>
            </a:r>
          </a:p>
          <a:p>
            <a:pPr marL="45720" indent="0">
              <a:buNone/>
            </a:pPr>
            <a:endParaRPr lang="cs-CZ" sz="2200" u="sng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816424" cy="33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29523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9361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5040559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cs-CZ" altLang="cs-CZ" sz="2400" b="1" u="sng" dirty="0">
                <a:solidFill>
                  <a:srgbClr val="FFC000"/>
                </a:solidFill>
                <a:latin typeface="Times New Roman" pitchFamily="18" charset="0"/>
              </a:rPr>
              <a:t>§ </a:t>
            </a:r>
            <a:r>
              <a:rPr lang="cs-CZ" altLang="cs-CZ" sz="2400" b="1" u="sng" dirty="0" smtClean="0">
                <a:solidFill>
                  <a:srgbClr val="FFC000"/>
                </a:solidFill>
                <a:latin typeface="Times New Roman" pitchFamily="18" charset="0"/>
              </a:rPr>
              <a:t>33 Formy </a:t>
            </a:r>
            <a:r>
              <a:rPr lang="cs-CZ" altLang="cs-CZ" sz="2400" b="1" u="sng" dirty="0">
                <a:solidFill>
                  <a:srgbClr val="FFC000"/>
                </a:solidFill>
                <a:latin typeface="Times New Roman" pitchFamily="18" charset="0"/>
              </a:rPr>
              <a:t>poskytování sociálních služeb</a:t>
            </a:r>
            <a:r>
              <a:rPr lang="cs-CZ" altLang="cs-CZ" sz="2400" b="1" u="sng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 marL="533400" indent="-533400">
              <a:buFont typeface="Wingdings" pitchFamily="2" charset="2"/>
              <a:buNone/>
            </a:pPr>
            <a:endParaRPr lang="cs-CZ" altLang="cs-CZ" sz="2400" b="1" u="sng" dirty="0">
              <a:solidFill>
                <a:srgbClr val="FFC00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Sociální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služby se poskytují jako služby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pobytové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, ambulantní nebo terénní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Pobytovými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službami se rozumí služby spojené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ubytováním v zařízeních sociálních služeb.</a:t>
            </a:r>
          </a:p>
          <a:p>
            <a:pPr marL="533400" indent="-533400">
              <a:buFont typeface="+mj-lt"/>
              <a:buAutoNum type="arabicPeriod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Ambulantními službami se rozumí služby, za kterými osoba dochází nebo je dopravována do zařízení sociálních služeb a součástí služby není ubytování.</a:t>
            </a:r>
          </a:p>
          <a:p>
            <a:pPr marL="533400" indent="-533400">
              <a:buFont typeface="+mj-lt"/>
              <a:buAutoNum type="arabicPeriod"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Terénními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službami se rozumí služby, které jsou osobě poskytovány v jejím přirozeném sociálním prostředí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502920" indent="-457200">
              <a:buFont typeface="+mj-lt"/>
              <a:buAutoNum type="arabicPeriod"/>
            </a:pP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86409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40768"/>
            <a:ext cx="7690048" cy="525658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smtClean="0">
                <a:solidFill>
                  <a:srgbClr val="FFC000"/>
                </a:solidFill>
                <a:latin typeface="Times New Roman" pitchFamily="18" charset="0"/>
              </a:rPr>
              <a:t>§ 34 Pro poskytování sociálních služeb se zřizují tato zařízení sociálních služeb: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a) centra denních služeb,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b) denní stacionáře,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c) týdenní stacionáře,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d) domovy pro osoby se zdravotním postižením,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e) domovy pro seniory,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f) domovy se zvláštním režimem,</a:t>
            </a:r>
          </a:p>
          <a:p>
            <a:pPr marL="495300" indent="-495300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g) chráněné bydlení,</a:t>
            </a:r>
          </a:p>
          <a:p>
            <a:pPr marL="495300" indent="-495300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h) azylové domy,</a:t>
            </a:r>
          </a:p>
          <a:p>
            <a:pPr marL="4572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7444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080119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136904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hlink"/>
              </a:buClr>
              <a:buNone/>
            </a:pP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0" indent="0">
              <a:buClr>
                <a:schemeClr val="hlink"/>
              </a:buClr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)  domy na půl cesty,</a:t>
            </a:r>
          </a:p>
          <a:p>
            <a:pPr marL="495300" indent="-495300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j) zařízení pro krizovou pomoc,</a:t>
            </a:r>
          </a:p>
          <a:p>
            <a:pPr marL="495300" indent="-495300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k) nízkoprahová denní centra,</a:t>
            </a:r>
          </a:p>
          <a:p>
            <a:pPr marL="495300" indent="-495300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l) nízkoprahová zařízení pro děti a mládež,</a:t>
            </a:r>
          </a:p>
          <a:p>
            <a:pPr marL="495300" indent="-495300"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m) noclehárny,</a:t>
            </a:r>
          </a:p>
          <a:p>
            <a:pPr marL="495300" indent="-495300"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n) terapeutické komunity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o) sociální poradny,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p) sociálně terapeutické dílny,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q) centra sociálně rehabilitačních služeb,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r) pracoviště rané péče,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s) intervenční centra,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t) zařízení následné péče.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  <a:t>Kombinací zařízení sociálních služeb lze zřizovat </a:t>
            </a:r>
            <a:endParaRPr lang="cs-CZ" altLang="cs-CZ" sz="26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b="1" dirty="0" smtClean="0">
                <a:solidFill>
                  <a:srgbClr val="FFC000"/>
                </a:solidFill>
                <a:latin typeface="Times New Roman" pitchFamily="18" charset="0"/>
              </a:rPr>
              <a:t>mezigenerační </a:t>
            </a:r>
            <a: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  <a:t>a integrovaná centra.</a:t>
            </a:r>
            <a:b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cs-CZ" altLang="cs-CZ" sz="2600" b="1" dirty="0">
                <a:solidFill>
                  <a:srgbClr val="FFC000"/>
                </a:solidFill>
                <a:latin typeface="Times New Roman" pitchFamily="18" charset="0"/>
              </a:rPr>
            </a:br>
            <a:endParaRPr lang="cs-CZ" altLang="cs-CZ" sz="26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95300" indent="-495300"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16835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5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0811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511256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§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35 Základními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činnostmi při poskytování sociálních služeb jsou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a) pomoc při zvládání běžných úkonů péče o vlastní osobu,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b) pomoc při osobní hygieně nebo poskytnutí podmínek </a:t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pro osobní hygienu,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c) poskytnutí stravy nebo pomoc při zajištění stravy,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d) poskytnutí ubytování, popřípadě přenocování,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e) pomoc při zajištění chodu domácnosti,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f) výchovné, vzdělávací a aktivizační činnosti,</a:t>
            </a:r>
          </a:p>
          <a:p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952328" cy="27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00811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4"/>
            <a:ext cx="7906072" cy="504056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g) sociální poradenství,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h) zprostředkování kontaktu se společenským prostředím,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i) sociálně terapeutické činnosti,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j) pomoc při uplatňování práv, oprávněných zájmů </a:t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a při obstarávání osobních záležitostí,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k) telefonická krizová pomoc,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l) nácvik dovedností pro zvládání péče o vlastní osobu, soběstačnosti a dalších činností vedoucích k sociálnímu začlenění,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m) podpora vytváření a zdokonalování základních pracovních návyků a dovedností.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</a:endParaRPr>
          </a:p>
          <a:p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3672408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9361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5"/>
            <a:ext cx="7690048" cy="482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§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39 Osobní asistence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Osobní asistence je terénní služba poskytovaná osobám, které mají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sníženou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soběstačnost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z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důvodu věku, chronického onemocnění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nebo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zdravotního postižení, jejichž situace vyžaduje pomoc jiné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fyzické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osoby.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Služba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se poskytuje bez časového omezení,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přirozeném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sociálním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prostředí osob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při činnostech, které osoba potřebuje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Ideální způsob kompenzace,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kdy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klient může zůstat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domácím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prostředí 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asistent mu napomáhá v úkonech, které sám nezvládá.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Financování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en-US" altLang="cs-CZ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 granty, sponzorství, sám klient.</a:t>
            </a:r>
          </a:p>
          <a:p>
            <a:pPr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44015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 o starého člověka v rodině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Současná moderní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rodina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je velmi křehká </a:t>
            </a:r>
            <a:b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a společné soužití </a:t>
            </a:r>
            <a:endParaRPr lang="cs-CZ" altLang="cs-CZ" sz="24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generací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je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výjimečné.</a:t>
            </a:r>
          </a:p>
          <a:p>
            <a:pPr marL="45720" indent="0">
              <a:lnSpc>
                <a:spcPct val="150000"/>
              </a:lnSpc>
              <a:buNone/>
            </a:pP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Boženka\Desktop\obrázky\obr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9361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7315200" cy="50406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§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40 Pečovatelská služba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Pečovatelská služba je terénní nebo ambulantní služba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poskytovaná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osobám, které mají sníženou soběstačnost z důvodu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věku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, chronického onemocnění nebo zdravotního postižení,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rodinám s dětmi, jejichž situace vyžaduje pomoc jiné fyzické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osoby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.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Služba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se poskytuje ve vymezeném čase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domácnostech osob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 zařízeních sociálních služeb.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Pečovatelská služba poskytuje péči v domácím prostředí, je placená,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zahrnuje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sociální ošetřovatelství, péči o domácnost, asistenční služby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stravování.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Pečovatelské služby </a:t>
            </a:r>
            <a:r>
              <a:rPr lang="en-US" altLang="cs-CZ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 zřizovateli jsou obce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nebo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nestátní neziskové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organizace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Nejvíce jsou využívána střediska osobní hygieny, prádelny a jídelny.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86409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24745"/>
            <a:ext cx="7978080" cy="518461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§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41 Tísňová péče</a:t>
            </a: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Tísňová péče je terénní služba,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kterou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se poskytuje nepřetržitá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distanční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hlasová a elektronická komunikace s osobami vystavenými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stálému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vysokému riziku ohrožení zdraví nebo života v případě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náhlého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zhoršení jejich zdravotního stavu nebo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schopností.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712879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86409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40768"/>
            <a:ext cx="7618040" cy="4968593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poskytovatelem služby </a:t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je dispečink tísňové péče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zabezpečuje v krizové situaci poskytnutí okamžité odborné pomoci, kterou si klient přivolá stisknutím tísňového tlačítka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odborná pomoc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je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nepřetržitá</a:t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(24 hodin denně,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7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dnů v týdnu)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Picture 13" descr="2007_12_kri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356992"/>
            <a:ext cx="2880940" cy="3024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38884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00811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24744"/>
            <a:ext cx="7315200" cy="5184617"/>
          </a:xfrm>
        </p:spPr>
        <p:txBody>
          <a:bodyPr/>
          <a:lstStyle/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buClr>
                <a:schemeClr val="hlink"/>
              </a:buClr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Uživatelé služby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osamělí senioři</a:t>
            </a: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osoby se zdravotním postižením 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osoby v nepříznivé životní situaci, ohrožené zdravotními a sociálními riziky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rodiny seniorů a zdravotně postižených občanů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osoby pečující o seniory a zdravotně postižené občany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subjekty poskytující sociální a zdravotní služby seniorům a zdravotně postiženým občanům (obce, městské části, komunity)</a:t>
            </a:r>
          </a:p>
          <a:p>
            <a:pPr marL="4572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86409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7618040" cy="5040601"/>
          </a:xfrm>
        </p:spPr>
        <p:txBody>
          <a:bodyPr/>
          <a:lstStyle/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Kritéria pro poskytnutí služby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100" b="1" dirty="0" smtClean="0">
                <a:solidFill>
                  <a:srgbClr val="FFC000"/>
                </a:solidFill>
                <a:latin typeface="Times New Roman" pitchFamily="18" charset="0"/>
              </a:rPr>
              <a:t>osoby </a:t>
            </a: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starší 60 let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osoby mladší 60 let zdravotně postižené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osoby osamělé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odlehlé bydliště, které působí značnou psychickou zátěž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snížené schopnosti v oblasti osobní péče a péče  </a:t>
            </a:r>
            <a:b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o domácnost (zdravotním postižením, psychosomatickými obtížemi, sníženou hybností, stářím)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1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pro přijetí žádosti je využíváno stanovisko regionálních a </a:t>
            </a:r>
            <a:endParaRPr lang="cs-CZ" altLang="cs-CZ" sz="21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100" b="1" dirty="0" smtClean="0">
                <a:solidFill>
                  <a:srgbClr val="FFC000"/>
                </a:solidFill>
                <a:latin typeface="Times New Roman" pitchFamily="18" charset="0"/>
              </a:rPr>
              <a:t>obecních </a:t>
            </a: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sociálních odborů, </a:t>
            </a:r>
            <a:r>
              <a:rPr lang="cs-CZ" altLang="cs-CZ" sz="2100" b="1" dirty="0" smtClean="0">
                <a:solidFill>
                  <a:srgbClr val="FFC000"/>
                </a:solidFill>
                <a:latin typeface="Times New Roman" pitchFamily="18" charset="0"/>
              </a:rPr>
              <a:t>kdy </a:t>
            </a:r>
            <a:r>
              <a:rPr lang="cs-CZ" altLang="cs-CZ" sz="2100" b="1" dirty="0">
                <a:solidFill>
                  <a:srgbClr val="FFC000"/>
                </a:solidFill>
                <a:latin typeface="Times New Roman" pitchFamily="18" charset="0"/>
              </a:rPr>
              <a:t>často je služba zavedena na </a:t>
            </a:r>
            <a:endParaRPr lang="cs-CZ" altLang="cs-CZ" sz="21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100" b="1" dirty="0" smtClean="0">
                <a:solidFill>
                  <a:srgbClr val="FFC000"/>
                </a:solidFill>
                <a:latin typeface="Times New Roman" pitchFamily="18" charset="0"/>
              </a:rPr>
              <a:t>jejich </a:t>
            </a:r>
            <a:r>
              <a:rPr lang="cs-CZ" altLang="cs-CZ" sz="2100" b="1" dirty="0" smtClean="0">
                <a:solidFill>
                  <a:srgbClr val="FFC000"/>
                </a:solidFill>
                <a:latin typeface="Times New Roman" pitchFamily="18" charset="0"/>
              </a:rPr>
              <a:t>žádost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cs-CZ" altLang="cs-CZ" sz="21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 algn="ctr">
              <a:buNone/>
            </a:pPr>
            <a:r>
              <a:rPr lang="cs-CZ" sz="2400" u="sng" dirty="0">
                <a:solidFill>
                  <a:srgbClr val="FFC000"/>
                </a:solidFill>
              </a:rPr>
              <a:t>http://socialnipece.brno.cz</a:t>
            </a:r>
            <a:endParaRPr lang="cs-CZ" sz="2400" dirty="0">
              <a:solidFill>
                <a:srgbClr val="FFC000"/>
              </a:solidFill>
            </a:endParaRPr>
          </a:p>
          <a:p>
            <a:pPr algn="ctr"/>
            <a:endParaRPr lang="cs-CZ" sz="2400" dirty="0"/>
          </a:p>
          <a:p>
            <a:pPr marL="45720" indent="0">
              <a:buNone/>
            </a:pPr>
            <a:endParaRPr lang="cs-CZ" sz="2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80119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</a:t>
            </a:r>
            <a:r>
              <a:rPr lang="cs-CZ" b="1" dirty="0" smtClean="0">
                <a:solidFill>
                  <a:srgbClr val="FFC000"/>
                </a:solidFill>
              </a:rPr>
              <a:t>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</a:rPr>
              <a:t>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Dobrovolnictví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-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je svobodně zvolená činnost vykonávaná ve prospěch druhých bez nároku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na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odměnu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Národní dobrovolnické centrum </a:t>
            </a:r>
            <a:r>
              <a:rPr lang="cs-CZ" altLang="cs-CZ" b="1" dirty="0" err="1">
                <a:solidFill>
                  <a:srgbClr val="FFC000"/>
                </a:solidFill>
                <a:latin typeface="Times New Roman" pitchFamily="18" charset="0"/>
              </a:rPr>
              <a:t>Hestia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, metodické a vzdělávací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centrum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, realizuje projekty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pro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profesionální dobrovolnictví,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spolupracuje s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dalšími centry v ČR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  <a:hlinkClick r:id="rId2"/>
              </a:rPr>
              <a:t>www.hest.cz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buNone/>
            </a:pPr>
            <a:endParaRPr lang="cs-CZ" u="sng" dirty="0" smtClean="0"/>
          </a:p>
        </p:txBody>
      </p:sp>
      <p:pic>
        <p:nvPicPr>
          <p:cNvPr id="5" name="Picture 9" descr="Národní dobrovolnické centru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4032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100811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315200" cy="4896584"/>
          </a:xfrm>
        </p:spPr>
        <p:txBody>
          <a:bodyPr/>
          <a:lstStyle/>
          <a:p>
            <a:pPr marL="45720" indent="0">
              <a:lnSpc>
                <a:spcPct val="90000"/>
              </a:lnSpc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Dobrovolník je</a:t>
            </a: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člověk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 vyvinutým citem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pro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potřeby okolí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člověk, který chce změnit věci, se kterými není spokojen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člověk, který se odhodlá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k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zapojení do činností, které jsou nedostatečně zajišťovány např. státními institucemi 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člověk, který neváhá obětovat svůj čas, energii a schopnosti </a:t>
            </a:r>
            <a:b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pro druhé</a:t>
            </a:r>
          </a:p>
          <a:p>
            <a:pPr marL="45720" indent="0">
              <a:buNone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Dobrovolník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ve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zdravotnických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i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sociálních zařízeních může pomoci klientovi vyplnit dlouhý čas, doprovázet ho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na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vyšetření, připravovat aktivity, které mu ulehčí pobyt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přispět tak </a:t>
            </a:r>
            <a:endParaRPr lang="cs-CZ" altLang="cs-CZ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buNone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ke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zlepšení psychosociálních podmínek.</a:t>
            </a:r>
          </a:p>
          <a:p>
            <a:pPr marL="4572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7"/>
            <a:ext cx="237626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00811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3"/>
            <a:ext cx="7618040" cy="4752568"/>
          </a:xfrm>
        </p:spPr>
        <p:txBody>
          <a:bodyPr/>
          <a:lstStyle/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Význam služeb sociální péče</a:t>
            </a:r>
          </a:p>
          <a:p>
            <a:pPr marL="45720" indent="0">
              <a:lnSpc>
                <a:spcPct val="80000"/>
              </a:lnSpc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spočívá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 integračním působení,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jež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umožňuje kvalitněji a důstojně žít osobám, které by jinak měly vážné problémy nebo by byly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ze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společnosti vyloučeny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zvyšuje nezávislost a samostatnost při rozhodování o životě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napomáhají rozvoji vztahů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komunitě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přispívají k vytvoření nových </a:t>
            </a: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pracovních </a:t>
            </a: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míst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3123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80119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/>
          <a:lstStyle/>
          <a:p>
            <a:pPr marL="45720" indent="0">
              <a:buClr>
                <a:schemeClr val="hlink"/>
              </a:buClr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Obecné principy služeb sociální péče</a:t>
            </a:r>
          </a:p>
          <a:p>
            <a:pPr marL="45720" indent="0">
              <a:buClr>
                <a:schemeClr val="hlink"/>
              </a:buClr>
              <a:buNone/>
            </a:pP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 smtClean="0">
                <a:solidFill>
                  <a:srgbClr val="FFC000"/>
                </a:solidFill>
                <a:latin typeface="Times New Roman" pitchFamily="18" charset="0"/>
              </a:rPr>
              <a:t>důstojnost</a:t>
            </a:r>
            <a:endParaRPr lang="cs-CZ" altLang="cs-CZ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soukromí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nezávislost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volba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právo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naplnění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cs-CZ" altLang="cs-CZ" b="1" dirty="0">
                <a:solidFill>
                  <a:srgbClr val="FFC000"/>
                </a:solidFill>
                <a:latin typeface="Times New Roman" pitchFamily="18" charset="0"/>
              </a:rPr>
              <a:t>zplnomocnění</a:t>
            </a:r>
          </a:p>
          <a:p>
            <a:endParaRPr lang="cs-CZ" dirty="0" smtClean="0">
              <a:solidFill>
                <a:srgbClr val="FFC000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345638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4968552"/>
          </a:xfrm>
        </p:spPr>
        <p:txBody>
          <a:bodyPr>
            <a:normAutofit/>
          </a:bodyPr>
          <a:lstStyle/>
          <a:p>
            <a:pPr algn="ctr"/>
            <a: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  <a:t>Cestou pohostinnosti, zdvořilosti </a:t>
            </a:r>
            <a:b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  <a:t>a přátelství, </a:t>
            </a:r>
            <a:b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  <a:t>se v člověku setkáváme </a:t>
            </a:r>
            <a:b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  <a:t>s člověkem. </a:t>
            </a:r>
            <a:br>
              <a:rPr lang="cs-CZ" altLang="cs-CZ" b="1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b="1" i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cs-CZ" altLang="cs-CZ" b="1" i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cs-CZ" altLang="cs-CZ" b="1" i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cs-CZ" altLang="cs-CZ" b="1" i="1" dirty="0">
                <a:solidFill>
                  <a:schemeClr val="accent2"/>
                </a:solidFill>
                <a:latin typeface="Times New Roman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5157192"/>
            <a:ext cx="7315200" cy="1152168"/>
          </a:xfrm>
        </p:spPr>
        <p:txBody>
          <a:bodyPr/>
          <a:lstStyle/>
          <a:p>
            <a:pPr marL="45720" indent="0" algn="ctr">
              <a:buNone/>
            </a:pPr>
            <a:endParaRPr lang="cs-CZ" i="1" dirty="0" smtClean="0">
              <a:solidFill>
                <a:srgbClr val="FFC000"/>
              </a:solidFill>
            </a:endParaRPr>
          </a:p>
          <a:p>
            <a:pPr marL="45720" indent="0" algn="ctr">
              <a:buNone/>
            </a:pPr>
            <a:endParaRPr lang="cs-CZ" i="1" dirty="0" smtClean="0">
              <a:solidFill>
                <a:srgbClr val="FFC000"/>
              </a:solidFill>
            </a:endParaRPr>
          </a:p>
          <a:p>
            <a:pPr marL="45720" indent="0" algn="ctr">
              <a:buNone/>
            </a:pPr>
            <a:r>
              <a:rPr lang="cs-CZ" i="1" dirty="0" smtClean="0">
                <a:solidFill>
                  <a:srgbClr val="FFC000"/>
                </a:solidFill>
              </a:rPr>
              <a:t>Děkuji za pozornost</a:t>
            </a:r>
            <a:endParaRPr lang="cs-CZ" i="1" dirty="0">
              <a:solidFill>
                <a:srgbClr val="FFC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717032"/>
            <a:ext cx="304264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58417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 o starého člověka v rodině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cs-CZ" altLang="cs-CZ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Možnosti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péče 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rodině</a:t>
            </a: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trvalá péče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intermitentní péče 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sousedská pomoc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seniorská svépomoc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zdravotní a sociální služby </a:t>
            </a:r>
          </a:p>
          <a:p>
            <a:pPr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respitní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péče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7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29614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 o starého člověka v rodině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Nejčastější bariéry v péči o seniory v rodině: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  vzdálenost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bydliště, povinnosti ke členům vlastní rodiny, pracovní povinnosti, špatné vztahy, nedostatečné kompetence.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C000"/>
                </a:solidFill>
                <a:latin typeface="Times New Roman" pitchFamily="18" charset="0"/>
              </a:rPr>
              <a:t>  Dlouhodobá </a:t>
            </a: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péče o seniora představuje vysokou zátěž, může vést ke zhoršení vztahů v rodině, </a:t>
            </a:r>
            <a:b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ke ztrátě přátel, ke společenské izolaci, k rozvoji zdravotních a ekonomických problémů.</a:t>
            </a:r>
          </a:p>
          <a:p>
            <a:pPr marL="45720" indent="0">
              <a:buNone/>
            </a:pP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Budoucnost péče o starého člověka</a:t>
            </a:r>
            <a:b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Je týmovou, multidisciplinární,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multiresortní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záležitostí a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považujeme ji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za celospolečenskou otázku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Cíl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zachovat v co největší míře zdraví seniorů a schopnost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žít</a:t>
            </a: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kvalitní a nezávislý život ve svém přirozeném prostředí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Důraz je kladen na rozvoj neinstitucionální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a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komunitní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péče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cs-CZ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Budoucnost péče o starého člověka</a:t>
            </a:r>
            <a:br>
              <a:rPr 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Vzhledem k demografické situaci dochází k výrazné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err="1" smtClean="0">
                <a:solidFill>
                  <a:srgbClr val="FFC000"/>
                </a:solidFill>
                <a:latin typeface="Times New Roman" pitchFamily="18" charset="0"/>
              </a:rPr>
              <a:t>geriatrizaci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medicíny </a:t>
            </a:r>
            <a:r>
              <a:rPr lang="en-US" altLang="cs-CZ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je třeba seniorům přizpůsobit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zdravotnická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zařízení, charakter péče 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i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spektrum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zdravotních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a sociálních služeb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Nastal odklon od </a:t>
            </a:r>
            <a:r>
              <a:rPr lang="cs-CZ" altLang="cs-CZ" sz="2200" b="1" dirty="0" err="1">
                <a:solidFill>
                  <a:srgbClr val="FFC000"/>
                </a:solidFill>
                <a:latin typeface="Times New Roman" pitchFamily="18" charset="0"/>
              </a:rPr>
              <a:t>biomedicínckého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 chápání stáří, stáří je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chápáno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jako sociální status, kdy dochází k poklesu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životního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standardu a omezení sociálních kontaktů</a:t>
            </a: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Zákl. trendem tohoto přístupu je udržet seniora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v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přirozeném prostředí a vytvořit služby, které by </a:t>
            </a:r>
            <a:endParaRPr lang="cs-CZ" altLang="cs-CZ" sz="22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rgbClr val="FFC000"/>
                </a:solidFill>
                <a:latin typeface="Times New Roman" pitchFamily="18" charset="0"/>
              </a:rPr>
              <a:t>saturovaly </a:t>
            </a:r>
            <a:r>
              <a:rPr lang="cs-CZ" altLang="cs-CZ" sz="2200" b="1" dirty="0">
                <a:solidFill>
                  <a:srgbClr val="FFC000"/>
                </a:solidFill>
                <a:latin typeface="Times New Roman" pitchFamily="18" charset="0"/>
              </a:rPr>
              <a:t>jeho specifické potřeby.</a:t>
            </a:r>
          </a:p>
          <a:p>
            <a:pPr algn="ctr">
              <a:buFont typeface="Wingdings" pitchFamily="2" charset="2"/>
              <a:buNone/>
            </a:pPr>
            <a:endParaRPr lang="cs-CZ" altLang="cs-CZ" b="1" i="1" dirty="0">
              <a:solidFill>
                <a:srgbClr val="FFC000"/>
              </a:solidFill>
              <a:latin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1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599</TotalTime>
  <Words>2512</Words>
  <Application>Microsoft Office PowerPoint</Application>
  <PresentationFormat>Předvádění na obrazovce (4:3)</PresentationFormat>
  <Paragraphs>556</Paragraphs>
  <Slides>59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Prostor</vt:lpstr>
      <vt:lpstr>Zdravotnické a sociální služby pro seniory</vt:lpstr>
      <vt:lpstr>Prezentace aplikace PowerPoint</vt:lpstr>
      <vt:lpstr>Současné formy péče o starého člověka</vt:lpstr>
      <vt:lpstr>Péče o starého člověka v rodině</vt:lpstr>
      <vt:lpstr>Péče o starého člověka v rodině</vt:lpstr>
      <vt:lpstr>Péče o starého člověka v rodině</vt:lpstr>
      <vt:lpstr>Péče o starého člověka v rodině</vt:lpstr>
      <vt:lpstr>Budoucnost péče o starého člověka </vt:lpstr>
      <vt:lpstr>Budoucnost péče o starého člověka </vt:lpstr>
      <vt:lpstr>Principy péče o starého člověka</vt:lpstr>
      <vt:lpstr>Zajištění péče o starého člověka</vt:lpstr>
      <vt:lpstr>Geriatrická péče </vt:lpstr>
      <vt:lpstr>Geriatrická péče </vt:lpstr>
      <vt:lpstr>Geriatrická péče klasifikace</vt:lpstr>
      <vt:lpstr>Primární geriatrická péče</vt:lpstr>
      <vt:lpstr>Ambulantní geriatrická péče</vt:lpstr>
      <vt:lpstr>Ambulantní geriatrická péče geriatrické ambulance</vt:lpstr>
      <vt:lpstr>Ambulantní geriatrická péče geriatrické ambulance</vt:lpstr>
      <vt:lpstr>Ambulantní geriatrická péče geriatrické ambulance</vt:lpstr>
      <vt:lpstr>Ambulantní geriatrická péče geriatrické ambulance</vt:lpstr>
      <vt:lpstr>Ambulantní geriatrická péče geriatrické ambulance</vt:lpstr>
      <vt:lpstr>Ambulantní geriatrická péče specializovaná odborná péče</vt:lpstr>
      <vt:lpstr>Ambulantní geriatrická péče domácí péče</vt:lpstr>
      <vt:lpstr>Ambulantní geriatrická péče domácí péče</vt:lpstr>
      <vt:lpstr>Ambulantní geriatrická péče domácí péče</vt:lpstr>
      <vt:lpstr>Geriatrická péče intermediální</vt:lpstr>
      <vt:lpstr>Geriatrická péče ústavní</vt:lpstr>
      <vt:lpstr>Krátkodobá ústavní geriatrická péče nemocniční geriatrická oddělení</vt:lpstr>
      <vt:lpstr>Krátkodobá ústavní geriatrická péče nemocniční geriatrická oddělení</vt:lpstr>
      <vt:lpstr>Krátkodobá ústavní geriatrická péče nemocniční geriatrická oddělení</vt:lpstr>
      <vt:lpstr>Krátkodobá ústavní geriatrická péče - nemocniční geriatrická oddělení</vt:lpstr>
      <vt:lpstr>Krátkodobá ústavní geriatrická péče - nemocniční geriatrická oddělení</vt:lpstr>
      <vt:lpstr>Dlouhodobá ústavní geriatrická péče  - zařízení následné péče  - LDN</vt:lpstr>
      <vt:lpstr>Dlouhodobá ústavní geriatrická péče   - zařízení následné péče –  lůžka rehabilitační </vt:lpstr>
      <vt:lpstr>Dlouhodobá ústavní geriatrická péče   - zařízení následné péče –  lůžka ošetřovatelská</vt:lpstr>
      <vt:lpstr>Geriatrizace nemocničních služeb</vt:lpstr>
      <vt:lpstr>Dlouhodobá ústavní geriatrická péče   - domovy pro seniory </vt:lpstr>
      <vt:lpstr>Dlouhodobá ústavní geriatrická péče   - domovy pro seniory </vt:lpstr>
      <vt:lpstr>Domov pro seniory  dle § 49 zákona č. 108/2006 Sb. </vt:lpstr>
      <vt:lpstr>Dlouhodobá ústavní  geriatrická péče   - hospic -</vt:lpstr>
      <vt:lpstr>Dlouhodobá ústavní  geriatrická péče   - hospic -</vt:lpstr>
      <vt:lpstr>Dlouhodobá ústavní geriatrická péče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Sociální služby</vt:lpstr>
      <vt:lpstr>Cestou pohostinnosti, zdvořilosti  a přátelství,  se v člověku setkáváme  s člověkem.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Zdravotnické a sociální služby pro seniory</dc:title>
  <dc:creator>Boženka</dc:creator>
  <cp:lastModifiedBy>Boženka</cp:lastModifiedBy>
  <cp:revision>69</cp:revision>
  <dcterms:created xsi:type="dcterms:W3CDTF">2015-02-13T21:14:44Z</dcterms:created>
  <dcterms:modified xsi:type="dcterms:W3CDTF">2015-03-16T13:13:22Z</dcterms:modified>
</cp:coreProperties>
</file>