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1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120BC-22CE-4A2C-91BF-5417697C8618}" type="datetimeFigureOut">
              <a:rPr lang="cs-CZ" smtClean="0"/>
              <a:t>19. 3. 2017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AB91A-F4EE-4D9C-80CB-EFDE48B2A0A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120BC-22CE-4A2C-91BF-5417697C8618}" type="datetimeFigureOut">
              <a:rPr lang="cs-CZ" smtClean="0"/>
              <a:t>19. 3. 2017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AB91A-F4EE-4D9C-80CB-EFDE48B2A0A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120BC-22CE-4A2C-91BF-5417697C8618}" type="datetimeFigureOut">
              <a:rPr lang="cs-CZ" smtClean="0"/>
              <a:t>19. 3. 2017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AB91A-F4EE-4D9C-80CB-EFDE48B2A0A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120BC-22CE-4A2C-91BF-5417697C8618}" type="datetimeFigureOut">
              <a:rPr lang="cs-CZ" smtClean="0"/>
              <a:t>19. 3. 2017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AB91A-F4EE-4D9C-80CB-EFDE48B2A0A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120BC-22CE-4A2C-91BF-5417697C8618}" type="datetimeFigureOut">
              <a:rPr lang="cs-CZ" smtClean="0"/>
              <a:t>19. 3. 2017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AB91A-F4EE-4D9C-80CB-EFDE48B2A0A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120BC-22CE-4A2C-91BF-5417697C8618}" type="datetimeFigureOut">
              <a:rPr lang="cs-CZ" smtClean="0"/>
              <a:t>19. 3. 2017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AB91A-F4EE-4D9C-80CB-EFDE48B2A0A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120BC-22CE-4A2C-91BF-5417697C8618}" type="datetimeFigureOut">
              <a:rPr lang="cs-CZ" smtClean="0"/>
              <a:t>19. 3. 2017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AB91A-F4EE-4D9C-80CB-EFDE48B2A0A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120BC-22CE-4A2C-91BF-5417697C8618}" type="datetimeFigureOut">
              <a:rPr lang="cs-CZ" smtClean="0"/>
              <a:t>19. 3. 2017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AB91A-F4EE-4D9C-80CB-EFDE48B2A0A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120BC-22CE-4A2C-91BF-5417697C8618}" type="datetimeFigureOut">
              <a:rPr lang="cs-CZ" smtClean="0"/>
              <a:t>19. 3. 2017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AB91A-F4EE-4D9C-80CB-EFDE48B2A0A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120BC-22CE-4A2C-91BF-5417697C8618}" type="datetimeFigureOut">
              <a:rPr lang="cs-CZ" smtClean="0"/>
              <a:t>19. 3. 2017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AB91A-F4EE-4D9C-80CB-EFDE48B2A0A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120BC-22CE-4A2C-91BF-5417697C8618}" type="datetimeFigureOut">
              <a:rPr lang="cs-CZ" smtClean="0"/>
              <a:t>19. 3. 2017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AB91A-F4EE-4D9C-80CB-EFDE48B2A0A5}" type="slidenum">
              <a:rPr lang="cs-CZ" smtClean="0"/>
              <a:t>‹#›</a:t>
            </a:fld>
            <a:endParaRPr lang="cs-CZ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cs-CZ" smtClean="0"/>
              <a:t>Kliknutím na ikonu přidáte obrázek.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120BC-22CE-4A2C-91BF-5417697C8618}" type="datetimeFigureOut">
              <a:rPr lang="cs-CZ" smtClean="0"/>
              <a:t>19. 3. 2017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AB91A-F4EE-4D9C-80CB-EFDE48B2A0A5}" type="slidenum">
              <a:rPr lang="cs-CZ" smtClean="0"/>
              <a:t>‹#›</a:t>
            </a:fld>
            <a:endParaRPr lang="cs-CZ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152542@mail.muni.cz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09442" y="188640"/>
            <a:ext cx="7117180" cy="4104455"/>
          </a:xfrm>
        </p:spPr>
        <p:txBody>
          <a:bodyPr/>
          <a:lstStyle/>
          <a:p>
            <a:pPr algn="ctr"/>
            <a:r>
              <a:rPr lang="cs-CZ" altLang="cs-CZ" sz="2800" b="1" dirty="0"/>
              <a:t>Studijní program: </a:t>
            </a:r>
            <a:r>
              <a:rPr lang="cs-CZ" altLang="cs-CZ" sz="2800" b="1" dirty="0" smtClean="0"/>
              <a:t/>
            </a:r>
            <a:br>
              <a:rPr lang="cs-CZ" altLang="cs-CZ" sz="2800" b="1" dirty="0" smtClean="0"/>
            </a:br>
            <a:r>
              <a:rPr lang="cs-CZ" altLang="cs-CZ" sz="3200" b="1" dirty="0" smtClean="0"/>
              <a:t>Specializace </a:t>
            </a:r>
            <a:r>
              <a:rPr lang="cs-CZ" altLang="cs-CZ" sz="3200" b="1" dirty="0"/>
              <a:t>ve zdravotnictví</a:t>
            </a:r>
            <a:br>
              <a:rPr lang="cs-CZ" altLang="cs-CZ" sz="3200" b="1" dirty="0"/>
            </a:br>
            <a:r>
              <a:rPr lang="cs-CZ" altLang="cs-CZ" sz="2800" b="1" dirty="0"/>
              <a:t/>
            </a:r>
            <a:br>
              <a:rPr lang="cs-CZ" altLang="cs-CZ" sz="2800" b="1" dirty="0"/>
            </a:br>
            <a:r>
              <a:rPr lang="cs-CZ" altLang="cs-CZ" sz="2800" b="1" dirty="0"/>
              <a:t>Studijní obor</a:t>
            </a:r>
            <a:r>
              <a:rPr lang="cs-CZ" altLang="cs-CZ" sz="2800" b="1" dirty="0" smtClean="0"/>
              <a:t>:</a:t>
            </a:r>
            <a:br>
              <a:rPr lang="cs-CZ" altLang="cs-CZ" sz="2800" b="1" dirty="0" smtClean="0"/>
            </a:br>
            <a:r>
              <a:rPr lang="cs-CZ" altLang="cs-CZ" sz="2800" b="1" dirty="0" smtClean="0"/>
              <a:t> </a:t>
            </a:r>
            <a:r>
              <a:rPr lang="cs-CZ" altLang="cs-CZ" sz="3200" b="1" dirty="0"/>
              <a:t>Zdravotnický záchranář</a:t>
            </a:r>
            <a:br>
              <a:rPr lang="cs-CZ" altLang="cs-CZ" sz="3200" b="1" dirty="0"/>
            </a:br>
            <a:r>
              <a:rPr lang="cs-CZ" altLang="cs-CZ" sz="2800" b="1" dirty="0"/>
              <a:t/>
            </a:r>
            <a:br>
              <a:rPr lang="cs-CZ" altLang="cs-CZ" sz="2800" b="1" dirty="0"/>
            </a:br>
            <a:r>
              <a:rPr lang="cs-CZ" altLang="cs-CZ" sz="2800" b="1" dirty="0"/>
              <a:t> Studijní předmět: </a:t>
            </a:r>
            <a:r>
              <a:rPr lang="cs-CZ" altLang="cs-CZ" sz="2800" b="1" dirty="0" smtClean="0"/>
              <a:t/>
            </a:r>
            <a:br>
              <a:rPr lang="cs-CZ" altLang="cs-CZ" sz="2800" b="1" dirty="0" smtClean="0"/>
            </a:br>
            <a:r>
              <a:rPr lang="cs-CZ" altLang="cs-CZ" sz="3200" b="1" dirty="0" smtClean="0"/>
              <a:t>Základy geriatrie</a:t>
            </a:r>
            <a:r>
              <a:rPr lang="cs-CZ" sz="3200" dirty="0"/>
              <a:t/>
            </a:r>
            <a:br>
              <a:rPr lang="cs-CZ" sz="3200" dirty="0"/>
            </a:br>
            <a:endParaRPr lang="cs-CZ" sz="32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4221088"/>
            <a:ext cx="8568952" cy="230425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Akademický rok - 2016/2017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Prezenční forma studia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3. ročník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6. semestr (jarní) 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933056"/>
            <a:ext cx="3096344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232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125113" cy="1656184"/>
          </a:xfrm>
        </p:spPr>
        <p:txBody>
          <a:bodyPr/>
          <a:lstStyle/>
          <a:p>
            <a:pPr algn="ctr"/>
            <a:r>
              <a:rPr lang="cs-CZ" sz="3600" b="1" dirty="0" smtClean="0"/>
              <a:t>Výuka předmětu </a:t>
            </a:r>
            <a:br>
              <a:rPr lang="cs-CZ" sz="3600" b="1" dirty="0" smtClean="0"/>
            </a:br>
            <a:r>
              <a:rPr lang="cs-CZ" sz="3600" b="1" dirty="0" smtClean="0"/>
              <a:t>základy geriatrie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00808"/>
            <a:ext cx="8496943" cy="4896544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AutoNum type="arabicPeriod"/>
            </a:pPr>
            <a:endParaRPr lang="cs-CZ" sz="2200" dirty="0" smtClean="0"/>
          </a:p>
          <a:p>
            <a:pPr marL="457200" indent="-457200">
              <a:buAutoNum type="arabicPeriod"/>
            </a:pPr>
            <a:r>
              <a:rPr lang="cs-CZ" sz="2200" b="1" dirty="0" smtClean="0"/>
              <a:t>28.2. </a:t>
            </a:r>
            <a:r>
              <a:rPr lang="cs-CZ" sz="2200" b="1" dirty="0" smtClean="0"/>
              <a:t>2017 </a:t>
            </a:r>
            <a:r>
              <a:rPr lang="cs-CZ" sz="2200" b="1" dirty="0" smtClean="0"/>
              <a:t>– zahájení předmětu, stanovení </a:t>
            </a:r>
          </a:p>
          <a:p>
            <a:pPr marL="0" indent="0">
              <a:buNone/>
            </a:pPr>
            <a:r>
              <a:rPr lang="cs-CZ" sz="2200" b="1" dirty="0"/>
              <a:t> </a:t>
            </a:r>
            <a:r>
              <a:rPr lang="cs-CZ" sz="2200" b="1" dirty="0" smtClean="0"/>
              <a:t>                        požadavků k ukončení předmětu,</a:t>
            </a:r>
          </a:p>
          <a:p>
            <a:pPr marL="0" indent="0">
              <a:buNone/>
            </a:pPr>
            <a:r>
              <a:rPr lang="cs-CZ" sz="2200" b="1" dirty="0"/>
              <a:t> </a:t>
            </a:r>
            <a:r>
              <a:rPr lang="cs-CZ" sz="2200" b="1" dirty="0" smtClean="0"/>
              <a:t>   téma: 1 - Demografické a epidemiologické </a:t>
            </a:r>
          </a:p>
          <a:p>
            <a:pPr marL="0" indent="0">
              <a:buNone/>
            </a:pPr>
            <a:r>
              <a:rPr lang="cs-CZ" sz="2200" b="1" dirty="0" smtClean="0"/>
              <a:t>                     minimum .</a:t>
            </a:r>
          </a:p>
          <a:p>
            <a:pPr marL="0" indent="0">
              <a:buNone/>
            </a:pPr>
            <a:r>
              <a:rPr lang="cs-CZ" sz="2200" b="1" dirty="0" smtClean="0"/>
              <a:t>              2 – Zvláštnosti chorob ve stáří. </a:t>
            </a:r>
          </a:p>
          <a:p>
            <a:pPr marL="0" indent="0">
              <a:buNone/>
            </a:pPr>
            <a:r>
              <a:rPr lang="cs-CZ" sz="2200" b="1" dirty="0"/>
              <a:t>	</a:t>
            </a:r>
            <a:r>
              <a:rPr lang="cs-CZ" sz="2200" b="1" dirty="0" smtClean="0"/>
              <a:t>	    3 </a:t>
            </a:r>
            <a:r>
              <a:rPr lang="cs-CZ" sz="2200" b="1" dirty="0"/>
              <a:t>– Komplexní posouzení zdravotního stavu a </a:t>
            </a:r>
          </a:p>
          <a:p>
            <a:pPr marL="0" indent="0">
              <a:buNone/>
            </a:pPr>
            <a:r>
              <a:rPr lang="cs-CZ" sz="2200" b="1" dirty="0"/>
              <a:t>                      funkčních schopností seniora.</a:t>
            </a:r>
          </a:p>
          <a:p>
            <a:pPr marL="0" indent="0">
              <a:buNone/>
            </a:pPr>
            <a:endParaRPr lang="cs-CZ" sz="2200" b="1" dirty="0" smtClean="0"/>
          </a:p>
          <a:p>
            <a:pPr marL="457200" indent="-457200">
              <a:buAutoNum type="arabicPeriod" startAt="2"/>
            </a:pPr>
            <a:r>
              <a:rPr lang="cs-CZ" sz="2200" b="1" dirty="0" smtClean="0"/>
              <a:t>21.3. </a:t>
            </a:r>
            <a:r>
              <a:rPr lang="cs-CZ" sz="2200" b="1" dirty="0" smtClean="0"/>
              <a:t>2017</a:t>
            </a:r>
            <a:endParaRPr lang="cs-CZ" sz="2200" b="1" dirty="0" smtClean="0"/>
          </a:p>
          <a:p>
            <a:pPr marL="0" indent="0">
              <a:buNone/>
            </a:pPr>
            <a:r>
              <a:rPr lang="cs-CZ" sz="2200" b="1" dirty="0"/>
              <a:t> </a:t>
            </a:r>
            <a:r>
              <a:rPr lang="cs-CZ" sz="2200" b="1" dirty="0" smtClean="0"/>
              <a:t>    téma: 4 – Racionální farmakoterapie ve stáří.</a:t>
            </a:r>
          </a:p>
          <a:p>
            <a:pPr marL="0" indent="0">
              <a:buNone/>
            </a:pPr>
            <a:r>
              <a:rPr lang="cs-CZ" sz="2200" b="1" dirty="0"/>
              <a:t>	</a:t>
            </a:r>
            <a:r>
              <a:rPr lang="cs-CZ" sz="2200" b="1" dirty="0" smtClean="0"/>
              <a:t>	</a:t>
            </a:r>
            <a:r>
              <a:rPr lang="cs-CZ" sz="2200" b="1" dirty="0"/>
              <a:t> </a:t>
            </a:r>
            <a:r>
              <a:rPr lang="cs-CZ" sz="2200" b="1" dirty="0" smtClean="0"/>
              <a:t>    5 - Malnutrice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46045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9442" y="260648"/>
            <a:ext cx="7125113" cy="1512168"/>
          </a:xfrm>
        </p:spPr>
        <p:txBody>
          <a:bodyPr/>
          <a:lstStyle/>
          <a:p>
            <a:pPr algn="ctr"/>
            <a:r>
              <a:rPr lang="cs-CZ" sz="3600" b="1" dirty="0"/>
              <a:t>Výuka </a:t>
            </a:r>
            <a:r>
              <a:rPr lang="cs-CZ" sz="3600" b="1" dirty="0" smtClean="0"/>
              <a:t>předmětu</a:t>
            </a:r>
            <a:br>
              <a:rPr lang="cs-CZ" sz="3600" b="1" dirty="0" smtClean="0"/>
            </a:br>
            <a:r>
              <a:rPr lang="cs-CZ" sz="3600" b="1" dirty="0" smtClean="0"/>
              <a:t> </a:t>
            </a:r>
            <a:r>
              <a:rPr lang="cs-CZ" sz="3600" b="1" dirty="0"/>
              <a:t>základy geriatrie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4789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dirty="0" smtClean="0"/>
              <a:t>3</a:t>
            </a:r>
            <a:r>
              <a:rPr lang="cs-CZ" sz="2200" b="1" dirty="0" smtClean="0"/>
              <a:t>.   21.3. </a:t>
            </a:r>
            <a:r>
              <a:rPr lang="cs-CZ" sz="2200" b="1" dirty="0" smtClean="0"/>
              <a:t>2017</a:t>
            </a:r>
            <a:endParaRPr lang="cs-CZ" sz="2200" b="1" dirty="0" smtClean="0"/>
          </a:p>
          <a:p>
            <a:pPr marL="0" indent="0">
              <a:buNone/>
            </a:pPr>
            <a:r>
              <a:rPr lang="cs-CZ" sz="2200" b="1" dirty="0"/>
              <a:t> </a:t>
            </a:r>
            <a:r>
              <a:rPr lang="cs-CZ" sz="2200" b="1" dirty="0" smtClean="0"/>
              <a:t>     téma: 6 – Inkontinence moče a stolice.</a:t>
            </a:r>
          </a:p>
          <a:p>
            <a:pPr marL="0" indent="0">
              <a:buNone/>
            </a:pPr>
            <a:r>
              <a:rPr lang="cs-CZ" sz="2200" b="1" dirty="0"/>
              <a:t> </a:t>
            </a:r>
            <a:r>
              <a:rPr lang="cs-CZ" sz="2200" b="1" dirty="0" smtClean="0"/>
              <a:t>                7 – Závrať, nestabilita, pády a </a:t>
            </a:r>
          </a:p>
          <a:p>
            <a:pPr marL="0" indent="0">
              <a:buNone/>
            </a:pPr>
            <a:r>
              <a:rPr lang="cs-CZ" sz="2200" b="1" dirty="0"/>
              <a:t> </a:t>
            </a:r>
            <a:r>
              <a:rPr lang="cs-CZ" sz="2200" b="1" dirty="0" smtClean="0"/>
              <a:t>                     poruchy chůze.</a:t>
            </a:r>
          </a:p>
          <a:p>
            <a:pPr marL="0" indent="0">
              <a:buNone/>
            </a:pPr>
            <a:r>
              <a:rPr lang="cs-CZ" sz="2200" b="1" dirty="0"/>
              <a:t> </a:t>
            </a:r>
            <a:r>
              <a:rPr lang="cs-CZ" sz="2200" b="1" dirty="0" smtClean="0"/>
              <a:t>                8 – Bolest ve stáří</a:t>
            </a:r>
          </a:p>
          <a:p>
            <a:pPr marL="0" indent="0">
              <a:buNone/>
            </a:pPr>
            <a:r>
              <a:rPr lang="cs-CZ" sz="2200" b="1" dirty="0" smtClean="0"/>
              <a:t>4.  28.3. </a:t>
            </a:r>
            <a:r>
              <a:rPr lang="cs-CZ" sz="2200" b="1" dirty="0" smtClean="0"/>
              <a:t>2017 </a:t>
            </a:r>
            <a:endParaRPr lang="cs-CZ" sz="2200" b="1" dirty="0" smtClean="0"/>
          </a:p>
          <a:p>
            <a:pPr marL="0" indent="0">
              <a:buNone/>
            </a:pPr>
            <a:r>
              <a:rPr lang="cs-CZ" sz="2200" b="1" dirty="0" smtClean="0"/>
              <a:t>     téma: geriatrické simulátory, praktické     </a:t>
            </a:r>
          </a:p>
          <a:p>
            <a:pPr marL="0" indent="0">
              <a:buNone/>
            </a:pPr>
            <a:r>
              <a:rPr lang="cs-CZ" sz="2200" b="1" dirty="0"/>
              <a:t> </a:t>
            </a:r>
            <a:r>
              <a:rPr lang="cs-CZ" sz="2200" b="1" dirty="0" smtClean="0"/>
              <a:t>               cvičení, pavilon A1,</a:t>
            </a:r>
          </a:p>
          <a:p>
            <a:pPr marL="0" indent="0">
              <a:buNone/>
            </a:pPr>
            <a:r>
              <a:rPr lang="cs-CZ" sz="2200" b="1" dirty="0"/>
              <a:t> </a:t>
            </a:r>
            <a:r>
              <a:rPr lang="cs-CZ" sz="2200" b="1" dirty="0" smtClean="0"/>
              <a:t>               4. </a:t>
            </a:r>
            <a:r>
              <a:rPr lang="cs-CZ" sz="2200" b="1" dirty="0" err="1" smtClean="0"/>
              <a:t>patro,posluchárna</a:t>
            </a:r>
            <a:r>
              <a:rPr lang="cs-CZ" sz="2200" b="1" dirty="0" smtClean="0"/>
              <a:t> 430, </a:t>
            </a:r>
          </a:p>
          <a:p>
            <a:pPr marL="0" indent="0">
              <a:buNone/>
            </a:pPr>
            <a:r>
              <a:rPr lang="cs-CZ" sz="2200" b="1" dirty="0"/>
              <a:t> </a:t>
            </a:r>
            <a:r>
              <a:rPr lang="cs-CZ" sz="2200" b="1" dirty="0" smtClean="0"/>
              <a:t>                Kampus, účast povinná</a:t>
            </a:r>
            <a:endParaRPr lang="cs-CZ" sz="2200" b="1" dirty="0"/>
          </a:p>
        </p:txBody>
      </p:sp>
    </p:spTree>
    <p:extLst>
      <p:ext uri="{BB962C8B-B14F-4D97-AF65-F5344CB8AC3E}">
        <p14:creationId xmlns:p14="http://schemas.microsoft.com/office/powerpoint/2010/main" val="1211749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9442" y="332656"/>
            <a:ext cx="7125113" cy="1368152"/>
          </a:xfrm>
        </p:spPr>
        <p:txBody>
          <a:bodyPr/>
          <a:lstStyle/>
          <a:p>
            <a:pPr algn="ctr"/>
            <a:r>
              <a:rPr lang="cs-CZ" b="1" dirty="0"/>
              <a:t>Výuka předmětu</a:t>
            </a:r>
            <a:br>
              <a:rPr lang="cs-CZ" b="1" dirty="0"/>
            </a:br>
            <a:r>
              <a:rPr lang="cs-CZ" b="1" dirty="0"/>
              <a:t> základy geriatrie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628800"/>
            <a:ext cx="7125112" cy="504055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2200" dirty="0" smtClean="0"/>
              <a:t>5.  4</a:t>
            </a:r>
            <a:r>
              <a:rPr lang="cs-CZ" sz="2200" b="1" dirty="0" smtClean="0"/>
              <a:t>.4. </a:t>
            </a:r>
            <a:r>
              <a:rPr lang="cs-CZ" sz="2200" b="1" dirty="0" smtClean="0"/>
              <a:t>2017</a:t>
            </a:r>
            <a:endParaRPr lang="cs-CZ" sz="2200" b="1" dirty="0" smtClean="0"/>
          </a:p>
          <a:p>
            <a:pPr marL="0" indent="0">
              <a:buNone/>
            </a:pPr>
            <a:r>
              <a:rPr lang="cs-CZ" sz="2200" b="1" dirty="0"/>
              <a:t> </a:t>
            </a:r>
            <a:r>
              <a:rPr lang="cs-CZ" sz="2200" b="1" dirty="0" smtClean="0"/>
              <a:t>    účast povinná !!,</a:t>
            </a:r>
          </a:p>
          <a:p>
            <a:pPr marL="0" indent="0">
              <a:buNone/>
            </a:pPr>
            <a:r>
              <a:rPr lang="cs-CZ" sz="2200" b="1" dirty="0"/>
              <a:t> </a:t>
            </a:r>
            <a:r>
              <a:rPr lang="cs-CZ" sz="2200" b="1" dirty="0" smtClean="0"/>
              <a:t>    závěrečný test, udílení zápočtů a následně </a:t>
            </a:r>
          </a:p>
          <a:p>
            <a:pPr marL="0" indent="0">
              <a:buNone/>
            </a:pPr>
            <a:r>
              <a:rPr lang="cs-CZ" sz="2200" b="1" dirty="0"/>
              <a:t> </a:t>
            </a:r>
            <a:r>
              <a:rPr lang="cs-CZ" sz="2200" b="1" dirty="0" smtClean="0"/>
              <a:t>    kolokvia, ukončení předmětu</a:t>
            </a:r>
          </a:p>
          <a:p>
            <a:pPr marL="0" indent="0">
              <a:buNone/>
            </a:pPr>
            <a:r>
              <a:rPr lang="cs-CZ" sz="2200" b="1" dirty="0"/>
              <a:t> </a:t>
            </a:r>
            <a:r>
              <a:rPr lang="cs-CZ" sz="2200" b="1" dirty="0" smtClean="0"/>
              <a:t>    téma: 9 - Zdravotnické a sociální služby pro </a:t>
            </a:r>
          </a:p>
          <a:p>
            <a:pPr marL="0" indent="0">
              <a:buNone/>
            </a:pPr>
            <a:r>
              <a:rPr lang="cs-CZ" sz="2200" b="1" dirty="0"/>
              <a:t> </a:t>
            </a:r>
            <a:r>
              <a:rPr lang="cs-CZ" sz="2200" b="1" dirty="0" smtClean="0"/>
              <a:t>                   seniory.</a:t>
            </a:r>
          </a:p>
          <a:p>
            <a:pPr marL="0" indent="0">
              <a:buNone/>
            </a:pPr>
            <a:r>
              <a:rPr lang="cs-CZ" sz="2200" b="1" dirty="0"/>
              <a:t> </a:t>
            </a:r>
            <a:r>
              <a:rPr lang="cs-CZ" sz="2200" b="1" dirty="0" smtClean="0"/>
              <a:t>             10 – Nejčastější akutní stavy u seniorů</a:t>
            </a:r>
          </a:p>
          <a:p>
            <a:pPr marL="0" indent="0" algn="ctr">
              <a:buNone/>
            </a:pPr>
            <a:r>
              <a:rPr lang="cs-CZ" sz="2200" dirty="0"/>
              <a:t> </a:t>
            </a:r>
            <a:r>
              <a:rPr lang="cs-CZ" sz="2200" dirty="0" smtClean="0"/>
              <a:t>     </a:t>
            </a:r>
            <a:r>
              <a:rPr lang="cs-CZ" sz="3600" b="1" dirty="0" smtClean="0"/>
              <a:t>Změna v průběhu bloku možná !!</a:t>
            </a:r>
            <a:r>
              <a:rPr lang="cs-CZ" sz="2200" b="1" dirty="0" smtClean="0"/>
              <a:t>            </a:t>
            </a:r>
          </a:p>
          <a:p>
            <a:pPr marL="0" indent="0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731399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Studijní materiály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200" b="1" dirty="0"/>
              <a:t>přednášky budou k dispozici v elektronické podobě PowerPoint vždy nejpozději </a:t>
            </a:r>
            <a:r>
              <a:rPr lang="cs-CZ" altLang="cs-CZ" sz="2200" b="1" dirty="0" smtClean="0"/>
              <a:t>od </a:t>
            </a:r>
            <a:r>
              <a:rPr lang="cs-CZ" altLang="cs-CZ" sz="2200" b="1" dirty="0"/>
              <a:t>18 hodin dne předcházejícího přednášce na </a:t>
            </a:r>
            <a:r>
              <a:rPr lang="cs-CZ" altLang="cs-CZ" sz="2200" b="1" dirty="0" err="1"/>
              <a:t>is.muni</a:t>
            </a:r>
            <a:endParaRPr lang="cs-CZ" altLang="cs-CZ" sz="2200" b="1" dirty="0"/>
          </a:p>
          <a:p>
            <a:pPr>
              <a:buFontTx/>
              <a:buNone/>
            </a:pPr>
            <a:endParaRPr lang="cs-CZ" altLang="cs-CZ" sz="2200" b="1" dirty="0"/>
          </a:p>
          <a:p>
            <a:r>
              <a:rPr lang="cs-CZ" altLang="cs-CZ" sz="2200" b="1" dirty="0"/>
              <a:t>zde budou také vloženy veškeré studijní materiály k předmětu</a:t>
            </a:r>
          </a:p>
          <a:p>
            <a:endParaRPr lang="cs-CZ" sz="2200" b="1" dirty="0"/>
          </a:p>
        </p:txBody>
      </p:sp>
    </p:spTree>
    <p:extLst>
      <p:ext uri="{BB962C8B-B14F-4D97-AF65-F5344CB8AC3E}">
        <p14:creationId xmlns:p14="http://schemas.microsoft.com/office/powerpoint/2010/main" val="365967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Podmínky získání zápočtu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200" b="1" dirty="0"/>
              <a:t>aktivní podíl na výuce</a:t>
            </a:r>
          </a:p>
          <a:p>
            <a:pPr>
              <a:buFontTx/>
              <a:buNone/>
            </a:pPr>
            <a:r>
              <a:rPr lang="cs-CZ" altLang="cs-CZ" sz="2200" b="1" dirty="0"/>
              <a:t> </a:t>
            </a:r>
          </a:p>
          <a:p>
            <a:r>
              <a:rPr lang="cs-CZ" altLang="cs-CZ" sz="2200" b="1" dirty="0"/>
              <a:t>průběžné plnění zadaných úkolů (</a:t>
            </a:r>
            <a:r>
              <a:rPr lang="cs-CZ" altLang="cs-CZ" sz="2200" b="1" dirty="0" err="1" smtClean="0"/>
              <a:t>aktuálníček</a:t>
            </a:r>
            <a:r>
              <a:rPr lang="cs-CZ" altLang="cs-CZ" sz="2200" b="1" dirty="0" smtClean="0"/>
              <a:t>)</a:t>
            </a:r>
            <a:endParaRPr lang="cs-CZ" altLang="cs-CZ" sz="2200" b="1" dirty="0"/>
          </a:p>
          <a:p>
            <a:pPr>
              <a:buFontTx/>
              <a:buNone/>
            </a:pPr>
            <a:endParaRPr lang="cs-CZ" altLang="cs-CZ" sz="2200" b="1" dirty="0"/>
          </a:p>
          <a:p>
            <a:r>
              <a:rPr lang="cs-CZ" altLang="cs-CZ" sz="2200" b="1" dirty="0"/>
              <a:t>splnění kritérií zápočtového testu</a:t>
            </a:r>
          </a:p>
          <a:p>
            <a:endParaRPr lang="cs-CZ" sz="2200" b="1" dirty="0"/>
          </a:p>
        </p:txBody>
      </p:sp>
    </p:spTree>
    <p:extLst>
      <p:ext uri="{BB962C8B-B14F-4D97-AF65-F5344CB8AC3E}">
        <p14:creationId xmlns:p14="http://schemas.microsoft.com/office/powerpoint/2010/main" val="260517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Co je </a:t>
            </a:r>
            <a:r>
              <a:rPr lang="cs-CZ" b="1" dirty="0" err="1" smtClean="0"/>
              <a:t>aktuálníček</a:t>
            </a:r>
            <a:r>
              <a:rPr lang="cs-CZ" b="1" dirty="0" smtClean="0"/>
              <a:t>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471798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200" b="1" dirty="0"/>
              <a:t>krátký 5minutový příspěvek studenta </a:t>
            </a:r>
            <a:br>
              <a:rPr lang="cs-CZ" altLang="cs-CZ" sz="2200" b="1" dirty="0"/>
            </a:br>
            <a:r>
              <a:rPr lang="cs-CZ" altLang="cs-CZ" sz="2200" b="1" dirty="0"/>
              <a:t>k problematice české a světové gerontologie a geriatrie (vše týkající </a:t>
            </a:r>
            <a:br>
              <a:rPr lang="cs-CZ" altLang="cs-CZ" sz="2200" b="1" dirty="0"/>
            </a:br>
            <a:r>
              <a:rPr lang="cs-CZ" altLang="cs-CZ" sz="2200" b="1" dirty="0"/>
              <a:t>se stárnutí a stáří české i světové populace) nebo příspěvek </a:t>
            </a:r>
            <a:br>
              <a:rPr lang="cs-CZ" altLang="cs-CZ" sz="2200" b="1" dirty="0"/>
            </a:br>
            <a:r>
              <a:rPr lang="cs-CZ" altLang="cs-CZ" sz="2200" b="1" dirty="0"/>
              <a:t>k probíranému tématu přednášky</a:t>
            </a:r>
          </a:p>
          <a:p>
            <a:pPr>
              <a:lnSpc>
                <a:spcPct val="80000"/>
              </a:lnSpc>
            </a:pPr>
            <a:endParaRPr lang="cs-CZ" altLang="cs-CZ" sz="2200" b="1" dirty="0"/>
          </a:p>
          <a:p>
            <a:pPr>
              <a:lnSpc>
                <a:spcPct val="80000"/>
              </a:lnSpc>
            </a:pPr>
            <a:r>
              <a:rPr lang="cs-CZ" altLang="cs-CZ" sz="2200" b="1" dirty="0"/>
              <a:t>možné formy prezentace – prezentace PowerPoint, věcné ústní sdělení, četba článku, prezentace poznatků z konferencí, seminářů a jiných vzdělávacích akcí, sdělení profesních zkušeností z pracoviště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386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Kontakt na vyučujícího předmětu základy geriatrie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endParaRPr lang="cs-CZ" altLang="cs-CZ" sz="2200" b="1" dirty="0" smtClean="0"/>
          </a:p>
          <a:p>
            <a:pPr>
              <a:lnSpc>
                <a:spcPct val="80000"/>
              </a:lnSpc>
              <a:buFontTx/>
              <a:buNone/>
            </a:pPr>
            <a:endParaRPr lang="cs-CZ" altLang="cs-CZ" sz="2200" b="1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200" b="1" smtClean="0"/>
              <a:t>Mgr</a:t>
            </a:r>
            <a:r>
              <a:rPr lang="cs-CZ" altLang="cs-CZ" sz="2200" b="1" dirty="0" smtClean="0"/>
              <a:t>. Božena Flajšingerová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200" b="1" dirty="0" smtClean="0">
                <a:hlinkClick r:id="rId2"/>
              </a:rPr>
              <a:t>152542@mail.muni.cz</a:t>
            </a:r>
            <a:endParaRPr lang="cs-CZ" altLang="cs-CZ" sz="2200" b="1" dirty="0" smtClean="0"/>
          </a:p>
          <a:p>
            <a:pPr>
              <a:lnSpc>
                <a:spcPct val="80000"/>
              </a:lnSpc>
              <a:buFontTx/>
              <a:buNone/>
            </a:pPr>
            <a:endParaRPr lang="cs-CZ" altLang="cs-CZ" sz="22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200" b="1" dirty="0" smtClean="0"/>
              <a:t> KOMUNIKACE SE STUDENTY A VYUČUJÍCÍ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200" b="1" dirty="0" smtClean="0"/>
              <a:t> PŘEDMĚTU PROBÍHÁ ELEKTRONICKOU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200" b="1" dirty="0" smtClean="0"/>
              <a:t> POŠTOU (E-MAILEM), OSOBNÍ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200" b="1" dirty="0" smtClean="0"/>
              <a:t> KONZULTACE PO DOMLUVĚ.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cs-CZ" altLang="cs-CZ" sz="2200" b="1" dirty="0" smtClean="0"/>
          </a:p>
          <a:p>
            <a:endParaRPr lang="cs-CZ" sz="2200" b="1" dirty="0"/>
          </a:p>
        </p:txBody>
      </p:sp>
    </p:spTree>
    <p:extLst>
      <p:ext uri="{BB962C8B-B14F-4D97-AF65-F5344CB8AC3E}">
        <p14:creationId xmlns:p14="http://schemas.microsoft.com/office/powerpoint/2010/main" val="422153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9442" y="332656"/>
            <a:ext cx="7125113" cy="1656184"/>
          </a:xfrm>
        </p:spPr>
        <p:txBody>
          <a:bodyPr/>
          <a:lstStyle/>
          <a:p>
            <a:pPr algn="ctr"/>
            <a:r>
              <a:rPr lang="cs-CZ" b="1" dirty="0" smtClean="0"/>
              <a:t>Přeji hodně úspěchu ve studiu</a:t>
            </a:r>
            <a:br>
              <a:rPr lang="cs-CZ" b="1" dirty="0" smtClean="0"/>
            </a:br>
            <a:r>
              <a:rPr lang="cs-CZ" b="1" dirty="0" smtClean="0"/>
              <a:t>a dosažení zdárného konce!  </a:t>
            </a:r>
            <a:endParaRPr lang="cs-CZ" b="1" dirty="0"/>
          </a:p>
        </p:txBody>
      </p:sp>
      <p:pic>
        <p:nvPicPr>
          <p:cNvPr id="1026" name="Picture 2" descr="F:\obrázky\imagesFKHB7FKG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276872"/>
            <a:ext cx="5976664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312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TM01972873[[fn=Léto]]</Template>
  <TotalTime>131</TotalTime>
  <Words>264</Words>
  <Application>Microsoft Office PowerPoint</Application>
  <PresentationFormat>Předvádění na obrazovce (4:3)</PresentationFormat>
  <Paragraphs>63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Summer</vt:lpstr>
      <vt:lpstr>Studijní program:  Specializace ve zdravotnictví  Studijní obor:  Zdravotnický záchranář   Studijní předmět:  Základy geriatrie </vt:lpstr>
      <vt:lpstr>Výuka předmětu  základy geriatrie</vt:lpstr>
      <vt:lpstr>Výuka předmětu  základy geriatrie</vt:lpstr>
      <vt:lpstr>Výuka předmětu  základy geriatrie</vt:lpstr>
      <vt:lpstr>Studijní materiály</vt:lpstr>
      <vt:lpstr>Podmínky získání zápočtu</vt:lpstr>
      <vt:lpstr>Co je aktuálníček?</vt:lpstr>
      <vt:lpstr>Kontakt na vyučujícího předmětu základy geriatrie</vt:lpstr>
      <vt:lpstr>Přeji hodně úspěchu ve studiu a dosažení zdárného konce! 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GERIATRIE</dc:title>
  <dc:creator>Boženka</dc:creator>
  <cp:lastModifiedBy>Boženka</cp:lastModifiedBy>
  <cp:revision>19</cp:revision>
  <dcterms:created xsi:type="dcterms:W3CDTF">2015-03-01T21:13:24Z</dcterms:created>
  <dcterms:modified xsi:type="dcterms:W3CDTF">2017-03-19T21:07:30Z</dcterms:modified>
</cp:coreProperties>
</file>