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4F47D3-5469-462C-B9F2-512AAC4D3EDC}" type="datetimeFigureOut">
              <a:rPr lang="cs-CZ" smtClean="0"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7DB58B-293F-4A59-8D1F-CD7E3CC4420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3356992"/>
            <a:ext cx="4104456" cy="33843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175351" cy="2808312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4000" dirty="0" smtClean="0"/>
              <a:t>KOMPLEXNÍ POSOUZENÍ ZDRAVOTNÍHO STAVU A FUNKČNÍCH SCHOPNOSTÍ SENIORA</a:t>
            </a:r>
            <a:endParaRPr lang="cs-CZ" sz="4000" dirty="0"/>
          </a:p>
        </p:txBody>
      </p:sp>
      <p:pic>
        <p:nvPicPr>
          <p:cNvPr id="4" name="Picture 24" descr="MCj040422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345638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6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856984" cy="5040560"/>
          </a:xfrm>
        </p:spPr>
        <p:txBody>
          <a:bodyPr>
            <a:normAutofit/>
          </a:bodyPr>
          <a:lstStyle/>
          <a:p>
            <a:r>
              <a:rPr lang="cs-CZ" sz="2600" b="1" dirty="0" smtClean="0"/>
              <a:t>Co hodnotíme?</a:t>
            </a:r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Charakteristiku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Nástup  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Průběh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I</a:t>
            </a:r>
            <a:r>
              <a:rPr lang="cs-CZ" b="1" dirty="0" smtClean="0"/>
              <a:t>ntenzitu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188641"/>
            <a:ext cx="8784976" cy="936103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Hodnocení bolesti</a:t>
            </a:r>
            <a:endParaRPr lang="cs-CZ" sz="3600" dirty="0"/>
          </a:p>
        </p:txBody>
      </p:sp>
      <p:pic>
        <p:nvPicPr>
          <p:cNvPr id="1026" name="Picture 2" descr="C:\Users\Boženka\Desktop\obrázky\imagesEFG9BZ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60848"/>
            <a:ext cx="352839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09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Hodnocení bolesti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200" b="1" dirty="0">
                <a:solidFill>
                  <a:schemeClr val="tx1"/>
                </a:solidFill>
              </a:rPr>
              <a:t>Verbální škály </a:t>
            </a:r>
            <a:r>
              <a:rPr lang="en-US" altLang="cs-CZ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cs-CZ" altLang="cs-CZ" sz="2200" b="1" dirty="0">
                <a:solidFill>
                  <a:schemeClr val="tx1"/>
                </a:solidFill>
              </a:rPr>
              <a:t> slovní hodnocení pacientem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80000"/>
              </a:lnSpc>
              <a:buSzTx/>
            </a:pPr>
            <a:endParaRPr lang="cs-CZ" altLang="cs-CZ" sz="2200" b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200" b="1" dirty="0">
                <a:solidFill>
                  <a:schemeClr val="tx1"/>
                </a:solidFill>
              </a:rPr>
              <a:t>Vizuální analogové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škály  </a:t>
            </a:r>
            <a:r>
              <a:rPr lang="en-US" altLang="cs-CZ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cs-CZ" altLang="cs-CZ" sz="2200" b="1" dirty="0">
                <a:solidFill>
                  <a:schemeClr val="tx1"/>
                </a:solidFill>
              </a:rPr>
              <a:t> zejména u seniorů, dětí, měří </a:t>
            </a:r>
            <a:endParaRPr lang="cs-CZ" altLang="cs-CZ" sz="2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</a:pPr>
            <a:r>
              <a:rPr lang="cs-CZ" altLang="cs-CZ" sz="2200" b="1" dirty="0" smtClean="0">
                <a:solidFill>
                  <a:schemeClr val="tx1"/>
                </a:solidFill>
              </a:rPr>
              <a:t>                                            jen </a:t>
            </a:r>
            <a:r>
              <a:rPr lang="cs-CZ" altLang="cs-CZ" sz="2200" b="1" dirty="0">
                <a:solidFill>
                  <a:schemeClr val="tx1"/>
                </a:solidFill>
              </a:rPr>
              <a:t>intenzitu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80000"/>
              </a:lnSpc>
              <a:buSzTx/>
            </a:pPr>
            <a:endParaRPr lang="cs-CZ" altLang="cs-CZ" sz="2200" b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200" b="1" dirty="0">
                <a:solidFill>
                  <a:schemeClr val="tx1"/>
                </a:solidFill>
              </a:rPr>
              <a:t>Dotazníky </a:t>
            </a:r>
            <a:r>
              <a:rPr lang="en-US" altLang="cs-CZ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cs-CZ" altLang="cs-CZ" sz="2200" b="1" dirty="0">
                <a:solidFill>
                  <a:schemeClr val="tx1"/>
                </a:solidFill>
              </a:rPr>
              <a:t> intenzita i charakter.</a:t>
            </a:r>
          </a:p>
          <a:p>
            <a:pPr algn="l">
              <a:lnSpc>
                <a:spcPct val="80000"/>
              </a:lnSpc>
              <a:buSzTx/>
              <a:buFont typeface="Wingdings" pitchFamily="2" charset="2"/>
              <a:buChar char="§"/>
            </a:pPr>
            <a:endParaRPr lang="cs-CZ" altLang="cs-CZ" sz="2200" b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200" b="1" dirty="0">
                <a:solidFill>
                  <a:schemeClr val="tx1"/>
                </a:solidFill>
              </a:rPr>
              <a:t>Neverbální projevy </a:t>
            </a:r>
            <a:r>
              <a:rPr lang="en-US" altLang="cs-CZ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200" b="1" dirty="0">
                <a:solidFill>
                  <a:schemeClr val="tx1"/>
                </a:solidFill>
              </a:rPr>
              <a:t>sledujeme paralingvistické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fenomény</a:t>
            </a:r>
          </a:p>
          <a:p>
            <a:pPr algn="l">
              <a:lnSpc>
                <a:spcPct val="80000"/>
              </a:lnSpc>
              <a:buSzTx/>
            </a:pP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                                 (</a:t>
            </a:r>
            <a:r>
              <a:rPr lang="cs-CZ" altLang="cs-CZ" sz="2200" b="1" dirty="0">
                <a:solidFill>
                  <a:schemeClr val="tx1"/>
                </a:solidFill>
              </a:rPr>
              <a:t>neverbální projevy během </a:t>
            </a:r>
            <a:endParaRPr lang="cs-CZ" altLang="cs-CZ" sz="2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</a:pP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                                  komunikace </a:t>
            </a:r>
            <a:r>
              <a:rPr lang="cs-CZ" altLang="cs-CZ" sz="2200" b="1" dirty="0">
                <a:solidFill>
                  <a:schemeClr val="tx1"/>
                </a:solidFill>
              </a:rPr>
              <a:t>např. emoční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zabarvení</a:t>
            </a:r>
          </a:p>
          <a:p>
            <a:pPr algn="l">
              <a:lnSpc>
                <a:spcPct val="80000"/>
              </a:lnSpc>
              <a:buSzTx/>
            </a:pP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cs-CZ" altLang="cs-CZ" sz="2200" b="1" dirty="0">
                <a:solidFill>
                  <a:schemeClr val="tx1"/>
                </a:solidFill>
              </a:rPr>
              <a:t>a melodičnost hlasu, tempo a </a:t>
            </a:r>
            <a:endParaRPr lang="cs-CZ" altLang="cs-CZ" sz="2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</a:pP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                                  hlasitost </a:t>
            </a:r>
            <a:r>
              <a:rPr lang="cs-CZ" altLang="cs-CZ" sz="2200" b="1" dirty="0">
                <a:solidFill>
                  <a:schemeClr val="tx1"/>
                </a:solidFill>
              </a:rPr>
              <a:t>řeči i její plynulost), </a:t>
            </a:r>
            <a:endParaRPr lang="cs-CZ" altLang="cs-CZ" sz="2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</a:pP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                                  mimiku</a:t>
            </a:r>
            <a:r>
              <a:rPr lang="cs-CZ" altLang="cs-CZ" sz="2200" b="1" dirty="0">
                <a:solidFill>
                  <a:schemeClr val="tx1"/>
                </a:solidFill>
              </a:rPr>
              <a:t>, tělesnou aktivitu, aktivitu </a:t>
            </a:r>
            <a:endParaRPr lang="cs-CZ" altLang="cs-CZ" sz="2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SzTx/>
            </a:pP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</a:rPr>
              <a:t>                                  nervového </a:t>
            </a:r>
            <a:r>
              <a:rPr lang="cs-CZ" altLang="cs-CZ" sz="2200" b="1" dirty="0">
                <a:solidFill>
                  <a:schemeClr val="tx1"/>
                </a:solidFill>
              </a:rPr>
              <a:t>systému aj.</a:t>
            </a:r>
          </a:p>
          <a:p>
            <a:pPr algn="l"/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4" name="Picture 5" descr="MCj042580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96" y="4221088"/>
            <a:ext cx="1619250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8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92088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/>
              <a:t>Hodnocení stavu výživy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352928" cy="496855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>
                <a:solidFill>
                  <a:schemeClr val="tx1"/>
                </a:solidFill>
              </a:rPr>
              <a:t>Škála pro orientační hodnocení stavu výživy </a:t>
            </a:r>
            <a:r>
              <a:rPr lang="en-US" altLang="cs-CZ" sz="2400" b="1" dirty="0">
                <a:solidFill>
                  <a:schemeClr val="tx1"/>
                </a:solidFill>
              </a:rPr>
              <a:t>»</a:t>
            </a: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endParaRPr lang="cs-CZ" altLang="cs-CZ" sz="2400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SzTx/>
            </a:pPr>
            <a:r>
              <a:rPr lang="cs-CZ" altLang="cs-CZ" sz="2400" b="1" dirty="0" smtClean="0">
                <a:solidFill>
                  <a:schemeClr val="tx1"/>
                </a:solidFill>
              </a:rPr>
              <a:t>   Mini </a:t>
            </a:r>
            <a:r>
              <a:rPr lang="cs-CZ" altLang="cs-CZ" sz="2400" b="1" dirty="0" err="1">
                <a:solidFill>
                  <a:schemeClr val="tx1"/>
                </a:solidFill>
              </a:rPr>
              <a:t>Nutritional</a:t>
            </a: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 err="1">
                <a:solidFill>
                  <a:schemeClr val="tx1"/>
                </a:solidFill>
              </a:rPr>
              <a:t>Assessment</a:t>
            </a:r>
            <a:r>
              <a:rPr lang="cs-CZ" altLang="cs-CZ" sz="2400" b="1" dirty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 err="1">
                <a:solidFill>
                  <a:schemeClr val="tx1"/>
                </a:solidFill>
              </a:rPr>
              <a:t>Nottinghamský</a:t>
            </a:r>
            <a:r>
              <a:rPr lang="cs-CZ" altLang="cs-CZ" sz="2400" b="1" dirty="0">
                <a:solidFill>
                  <a:schemeClr val="tx1"/>
                </a:solidFill>
              </a:rPr>
              <a:t> screeningový systém pro hodnocení </a:t>
            </a:r>
            <a:endParaRPr lang="cs-CZ" altLang="cs-CZ" sz="2400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SzTx/>
            </a:pP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  rizika </a:t>
            </a:r>
            <a:r>
              <a:rPr lang="cs-CZ" altLang="cs-CZ" sz="2400" b="1" dirty="0">
                <a:solidFill>
                  <a:schemeClr val="tx1"/>
                </a:solidFill>
              </a:rPr>
              <a:t>malnutrice </a:t>
            </a:r>
            <a:r>
              <a:rPr lang="en-US" altLang="cs-CZ" sz="2400" b="1" dirty="0" smtClean="0">
                <a:solidFill>
                  <a:schemeClr val="tx1"/>
                </a:solidFill>
              </a:rPr>
              <a:t>»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400" b="1" dirty="0" err="1">
                <a:solidFill>
                  <a:schemeClr val="tx1"/>
                </a:solidFill>
              </a:rPr>
              <a:t>Nottingham</a:t>
            </a: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 err="1">
                <a:solidFill>
                  <a:schemeClr val="tx1"/>
                </a:solidFill>
              </a:rPr>
              <a:t>Screening</a:t>
            </a: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 err="1">
                <a:solidFill>
                  <a:schemeClr val="tx1"/>
                </a:solidFill>
              </a:rPr>
              <a:t>Tool</a:t>
            </a:r>
            <a:r>
              <a:rPr lang="cs-CZ" altLang="cs-CZ" sz="2400" b="1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2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Boženka\Desktop\obrázky\imagesCKI3I5J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338437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8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856983" cy="5256583"/>
          </a:xfrm>
        </p:spPr>
        <p:txBody>
          <a:bodyPr/>
          <a:lstStyle/>
          <a:p>
            <a:r>
              <a:rPr lang="cs-CZ" sz="2400" b="1" dirty="0" smtClean="0"/>
              <a:t> </a:t>
            </a:r>
            <a:r>
              <a:rPr lang="cs-CZ" sz="2800" b="1" dirty="0" smtClean="0">
                <a:solidFill>
                  <a:schemeClr val="accent6"/>
                </a:solidFill>
              </a:rPr>
              <a:t>2. </a:t>
            </a:r>
            <a:r>
              <a:rPr lang="cs-CZ" sz="2400" b="1" dirty="0" smtClean="0"/>
              <a:t>Fyzická výkonnost a soběstačnost</a:t>
            </a:r>
          </a:p>
          <a:p>
            <a:endParaRPr lang="cs-CZ" sz="2400" b="1" dirty="0" smtClean="0"/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Základním cílem ošetřovatelství je pomoc nemocnému zůstat SOBĚSTAČNÝ, </a:t>
            </a:r>
            <a:r>
              <a:rPr lang="cs-CZ" altLang="cs-CZ" b="1" dirty="0" smtClean="0">
                <a:solidFill>
                  <a:schemeClr val="tx1"/>
                </a:solidFill>
              </a:rPr>
              <a:t>tzn</a:t>
            </a:r>
            <a:r>
              <a:rPr lang="cs-CZ" altLang="cs-CZ" b="1" dirty="0">
                <a:solidFill>
                  <a:schemeClr val="tx1"/>
                </a:solidFill>
              </a:rPr>
              <a:t>. nezávislý na pomoci druhých.</a:t>
            </a:r>
          </a:p>
          <a:p>
            <a:pPr>
              <a:lnSpc>
                <a:spcPct val="90000"/>
              </a:lnSpc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Ztrátu soběstačnosti, neschopnost provádět běžné činnosti prožívá senior velmi negativně. </a:t>
            </a:r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Často se stav komplikuje plíživě </a:t>
            </a: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b="1" dirty="0">
                <a:solidFill>
                  <a:schemeClr val="tx1"/>
                </a:solidFill>
              </a:rPr>
              <a:t>se rozvíjejícím imobilizačním </a:t>
            </a:r>
            <a:r>
              <a:rPr lang="cs-CZ" altLang="cs-CZ" b="1" dirty="0" smtClean="0">
                <a:solidFill>
                  <a:schemeClr val="tx1"/>
                </a:solidFill>
              </a:rPr>
              <a:t>syndromem.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188641"/>
            <a:ext cx="8712968" cy="1008111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Hodnotící a měřící techniky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8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568951" cy="4968551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b="1" dirty="0">
                <a:solidFill>
                  <a:schemeClr val="tx1"/>
                </a:solidFill>
              </a:rPr>
              <a:t>SEBEPÉČE </a:t>
            </a:r>
            <a:r>
              <a:rPr lang="en-US" altLang="cs-CZ" b="1" dirty="0">
                <a:solidFill>
                  <a:schemeClr val="tx1"/>
                </a:solidFill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r>
              <a:rPr lang="cs-CZ" altLang="cs-CZ" b="1" dirty="0" smtClean="0">
                <a:solidFill>
                  <a:schemeClr val="tx1"/>
                </a:solidFill>
              </a:rPr>
              <a:t>samostatné </a:t>
            </a:r>
            <a:r>
              <a:rPr lang="cs-CZ" altLang="cs-CZ" b="1" dirty="0">
                <a:solidFill>
                  <a:schemeClr val="tx1"/>
                </a:solidFill>
              </a:rPr>
              <a:t>vykonávání denních aktivit 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r>
              <a:rPr lang="cs-CZ" altLang="cs-CZ" b="1" dirty="0" smtClean="0">
                <a:solidFill>
                  <a:schemeClr val="tx1"/>
                </a:solidFill>
              </a:rPr>
              <a:t>(</a:t>
            </a:r>
            <a:r>
              <a:rPr lang="cs-CZ" altLang="cs-CZ" b="1" dirty="0">
                <a:solidFill>
                  <a:schemeClr val="tx1"/>
                </a:solidFill>
              </a:rPr>
              <a:t>1. stravování, 2. oblékání, </a:t>
            </a:r>
            <a:r>
              <a:rPr lang="cs-CZ" altLang="cs-CZ" b="1" dirty="0" smtClean="0">
                <a:solidFill>
                  <a:schemeClr val="tx1"/>
                </a:solidFill>
              </a:rPr>
              <a:t>3</a:t>
            </a:r>
            <a:r>
              <a:rPr lang="cs-CZ" altLang="cs-CZ" b="1" dirty="0">
                <a:solidFill>
                  <a:schemeClr val="tx1"/>
                </a:solidFill>
              </a:rPr>
              <a:t>. umývání, 4. vyprazdňování).</a:t>
            </a:r>
          </a:p>
          <a:p>
            <a:endParaRPr lang="cs-CZ" altLang="cs-CZ" b="1" dirty="0">
              <a:solidFill>
                <a:schemeClr val="tx1"/>
              </a:solidFill>
            </a:endParaRPr>
          </a:p>
          <a:p>
            <a:r>
              <a:rPr lang="cs-CZ" altLang="cs-CZ" b="1" dirty="0">
                <a:solidFill>
                  <a:schemeClr val="tx1"/>
                </a:solidFill>
              </a:rPr>
              <a:t>SOBĚSTAČNOST </a:t>
            </a:r>
            <a:r>
              <a:rPr lang="en-US" altLang="cs-CZ" b="1" dirty="0" smtClean="0">
                <a:solidFill>
                  <a:schemeClr val="tx1"/>
                </a:solidFill>
              </a:rPr>
              <a:t>»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r>
              <a:rPr lang="cs-CZ" altLang="cs-CZ" b="1" dirty="0" smtClean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míra samostatnosti </a:t>
            </a:r>
            <a:r>
              <a:rPr lang="cs-CZ" altLang="cs-CZ" b="1" dirty="0" smtClean="0">
                <a:solidFill>
                  <a:schemeClr val="tx1"/>
                </a:solidFill>
              </a:rPr>
              <a:t>popř</a:t>
            </a:r>
            <a:r>
              <a:rPr lang="cs-CZ" altLang="cs-CZ" b="1" dirty="0">
                <a:solidFill>
                  <a:schemeClr val="tx1"/>
                </a:solidFill>
              </a:rPr>
              <a:t>. participace člověka při vykonávání </a:t>
            </a:r>
            <a:r>
              <a:rPr lang="cs-CZ" altLang="cs-CZ" b="1" dirty="0" smtClean="0">
                <a:solidFill>
                  <a:schemeClr val="tx1"/>
                </a:solidFill>
              </a:rPr>
              <a:t>denních</a:t>
            </a:r>
          </a:p>
          <a:p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smtClean="0">
                <a:solidFill>
                  <a:schemeClr val="tx1"/>
                </a:solidFill>
              </a:rPr>
              <a:t>aktivit</a:t>
            </a:r>
            <a:r>
              <a:rPr lang="cs-CZ" altLang="cs-CZ" b="1" dirty="0">
                <a:solidFill>
                  <a:schemeClr val="tx1"/>
                </a:solidFill>
              </a:rPr>
              <a:t>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altLang="cs-CZ" b="1" dirty="0">
                <a:solidFill>
                  <a:schemeClr val="tx1"/>
                </a:solidFill>
              </a:rPr>
              <a:t>Stupeň soběstačnosti můžeme zjišťovat odhadem, pozorováním, k přesnému vyjádření funkčního potenciálu slouží měřící techniky.</a:t>
            </a:r>
          </a:p>
          <a:p>
            <a:endParaRPr lang="cs-CZ" altLang="cs-CZ" b="1" dirty="0">
              <a:solidFill>
                <a:schemeClr val="tx1"/>
              </a:solidFill>
            </a:endParaRPr>
          </a:p>
          <a:p>
            <a:r>
              <a:rPr lang="cs-CZ" altLang="cs-CZ" b="1" dirty="0">
                <a:solidFill>
                  <a:schemeClr val="tx1"/>
                </a:solidFill>
              </a:rPr>
              <a:t>Tyto testy vypovídají o stupni soběstačnosti </a:t>
            </a: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b="1" dirty="0">
                <a:solidFill>
                  <a:schemeClr val="tx1"/>
                </a:solidFill>
              </a:rPr>
              <a:t> a výši potřeby ošetřovatelské péče.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930883" cy="1152127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Hodnocení výkonnosti a soběstačnosti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3665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328591"/>
          </a:xfrm>
        </p:spPr>
        <p:txBody>
          <a:bodyPr/>
          <a:lstStyle/>
          <a:p>
            <a:endParaRPr lang="cs-CZ" dirty="0" smtClean="0"/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Test ošetřovatelské zátěže dle </a:t>
            </a:r>
            <a:r>
              <a:rPr lang="cs-CZ" altLang="cs-CZ" b="1" dirty="0" err="1">
                <a:solidFill>
                  <a:schemeClr val="tx1"/>
                </a:solidFill>
              </a:rPr>
              <a:t>Svanborga</a:t>
            </a:r>
            <a:r>
              <a:rPr lang="cs-CZ" altLang="cs-CZ" b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  <a:buSzTx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Test </a:t>
            </a:r>
            <a:r>
              <a:rPr lang="cs-CZ" altLang="cs-CZ" b="1" dirty="0" err="1">
                <a:solidFill>
                  <a:schemeClr val="tx1"/>
                </a:solidFill>
              </a:rPr>
              <a:t>Barthelové</a:t>
            </a:r>
            <a:r>
              <a:rPr lang="cs-CZ" altLang="cs-CZ" b="1" dirty="0">
                <a:solidFill>
                  <a:schemeClr val="tx1"/>
                </a:solidFill>
              </a:rPr>
              <a:t> základních všedních činností (ADL, </a:t>
            </a:r>
            <a:r>
              <a:rPr lang="cs-CZ" altLang="cs-CZ" b="1" dirty="0" err="1">
                <a:solidFill>
                  <a:schemeClr val="tx1"/>
                </a:solidFill>
              </a:rPr>
              <a:t>Activity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</a:pP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smtClean="0">
                <a:solidFill>
                  <a:schemeClr val="tx1"/>
                </a:solidFill>
              </a:rPr>
              <a:t>  </a:t>
            </a:r>
            <a:r>
              <a:rPr lang="cs-CZ" altLang="cs-CZ" b="1" dirty="0" err="1" smtClean="0">
                <a:solidFill>
                  <a:schemeClr val="tx1"/>
                </a:solidFill>
              </a:rPr>
              <a:t>Daily</a:t>
            </a:r>
            <a:r>
              <a:rPr lang="cs-CZ" altLang="cs-CZ" b="1" dirty="0" smtClean="0">
                <a:solidFill>
                  <a:schemeClr val="tx1"/>
                </a:solidFill>
              </a:rPr>
              <a:t> </a:t>
            </a:r>
            <a:r>
              <a:rPr lang="cs-CZ" altLang="cs-CZ" b="1" dirty="0" err="1">
                <a:solidFill>
                  <a:schemeClr val="tx1"/>
                </a:solidFill>
              </a:rPr>
              <a:t>Living</a:t>
            </a:r>
            <a:r>
              <a:rPr lang="cs-CZ" altLang="cs-CZ" b="1" dirty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90000"/>
              </a:lnSpc>
              <a:buSzTx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Test instrumentálních všedních činností (IADL, </a:t>
            </a:r>
            <a:r>
              <a:rPr lang="cs-CZ" altLang="cs-CZ" b="1" dirty="0" err="1">
                <a:solidFill>
                  <a:schemeClr val="tx1"/>
                </a:solidFill>
              </a:rPr>
              <a:t>Instrumental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</a:pP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smtClean="0">
                <a:solidFill>
                  <a:schemeClr val="tx1"/>
                </a:solidFill>
              </a:rPr>
              <a:t>  </a:t>
            </a:r>
            <a:r>
              <a:rPr lang="cs-CZ" altLang="cs-CZ" b="1" dirty="0" err="1" smtClean="0">
                <a:solidFill>
                  <a:schemeClr val="tx1"/>
                </a:solidFill>
              </a:rPr>
              <a:t>Activity</a:t>
            </a:r>
            <a:r>
              <a:rPr lang="cs-CZ" altLang="cs-CZ" b="1" dirty="0" smtClean="0">
                <a:solidFill>
                  <a:schemeClr val="tx1"/>
                </a:solidFill>
              </a:rPr>
              <a:t> </a:t>
            </a:r>
            <a:r>
              <a:rPr lang="cs-CZ" altLang="cs-CZ" b="1" dirty="0" err="1">
                <a:solidFill>
                  <a:schemeClr val="tx1"/>
                </a:solidFill>
              </a:rPr>
              <a:t>Daily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err="1">
                <a:solidFill>
                  <a:schemeClr val="tx1"/>
                </a:solidFill>
              </a:rPr>
              <a:t>Living</a:t>
            </a:r>
            <a:r>
              <a:rPr lang="cs-CZ" altLang="cs-CZ" b="1" dirty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90000"/>
              </a:lnSpc>
              <a:buSzTx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 err="1">
                <a:solidFill>
                  <a:schemeClr val="tx1"/>
                </a:solidFill>
              </a:rPr>
              <a:t>Funční</a:t>
            </a:r>
            <a:r>
              <a:rPr lang="cs-CZ" altLang="cs-CZ" b="1" dirty="0">
                <a:solidFill>
                  <a:schemeClr val="tx1"/>
                </a:solidFill>
              </a:rPr>
              <a:t> míra nezávislosti (FIM).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640960" cy="1152128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Hodnocení výkonnosti a soběstačnosti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520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5400599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>
                <a:solidFill>
                  <a:schemeClr val="tx1"/>
                </a:solidFill>
              </a:rPr>
              <a:t>A nebo 1 zcela soběstačný, chodící, volný pohyb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400" b="1" dirty="0">
                <a:solidFill>
                  <a:schemeClr val="tx1"/>
                </a:solidFill>
              </a:rPr>
              <a:t/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 smtClean="0">
                <a:solidFill>
                  <a:schemeClr val="tx1"/>
                </a:solidFill>
              </a:rPr>
              <a:t>  po </a:t>
            </a:r>
            <a:r>
              <a:rPr lang="cs-CZ" altLang="cs-CZ" sz="2400" b="1" dirty="0">
                <a:solidFill>
                  <a:schemeClr val="tx1"/>
                </a:solidFill>
              </a:rPr>
              <a:t>areálu nemocnice (žlutá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80000"/>
              </a:lnSpc>
              <a:buSzTx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 smtClean="0">
                <a:solidFill>
                  <a:schemeClr val="tx1"/>
                </a:solidFill>
              </a:rPr>
              <a:t>B </a:t>
            </a:r>
            <a:r>
              <a:rPr lang="cs-CZ" altLang="cs-CZ" sz="2400" b="1" dirty="0">
                <a:solidFill>
                  <a:schemeClr val="tx1"/>
                </a:solidFill>
              </a:rPr>
              <a:t>nebo 2 soběstačný, chodící, volný pohyb </a:t>
            </a:r>
            <a:endParaRPr lang="cs-CZ" alt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SzTx/>
            </a:pPr>
            <a:r>
              <a:rPr lang="cs-CZ" altLang="cs-CZ" sz="2400" b="1" dirty="0" smtClean="0">
                <a:solidFill>
                  <a:schemeClr val="tx1"/>
                </a:solidFill>
              </a:rPr>
              <a:t>  po </a:t>
            </a:r>
            <a:r>
              <a:rPr lang="cs-CZ" altLang="cs-CZ" sz="2400" b="1" dirty="0">
                <a:solidFill>
                  <a:schemeClr val="tx1"/>
                </a:solidFill>
              </a:rPr>
              <a:t>oddělení (zelená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80000"/>
              </a:lnSpc>
              <a:buSzTx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>
                <a:solidFill>
                  <a:schemeClr val="tx1"/>
                </a:solidFill>
              </a:rPr>
              <a:t>C nebo 3 částečně soběstačný, soběstačný v rámci lůžka,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SzTx/>
            </a:pP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  nutná </a:t>
            </a:r>
            <a:r>
              <a:rPr lang="cs-CZ" altLang="cs-CZ" sz="2400" b="1" dirty="0">
                <a:solidFill>
                  <a:schemeClr val="tx1"/>
                </a:solidFill>
              </a:rPr>
              <a:t>dopomoc (modrá).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>
                <a:solidFill>
                  <a:schemeClr val="tx1"/>
                </a:solidFill>
              </a:rPr>
              <a:t>D nebo 4 nesoběstačný, upoután na lůžku (červená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80000"/>
              </a:lnSpc>
              <a:buSzTx/>
            </a:pPr>
            <a:endParaRPr lang="cs-CZ" altLang="cs-CZ" sz="24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>
                <a:solidFill>
                  <a:schemeClr val="tx1"/>
                </a:solidFill>
              </a:rPr>
              <a:t>Pohybové režimy se doplňují ošetřovatelskou kategorií </a:t>
            </a:r>
            <a:endParaRPr lang="cs-CZ" alt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SzTx/>
            </a:pP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 dle </a:t>
            </a:r>
            <a:r>
              <a:rPr lang="cs-CZ" altLang="cs-CZ" sz="2400" b="1" dirty="0">
                <a:solidFill>
                  <a:schemeClr val="tx1"/>
                </a:solidFill>
              </a:rPr>
              <a:t>stupně nutné dopomoci (barevné odlišení se liší dle </a:t>
            </a:r>
            <a:endParaRPr lang="cs-CZ" alt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SzTx/>
            </a:pP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 zvyklostí </a:t>
            </a:r>
            <a:r>
              <a:rPr lang="cs-CZ" altLang="cs-CZ" sz="2400" b="1" dirty="0">
                <a:solidFill>
                  <a:schemeClr val="tx1"/>
                </a:solidFill>
              </a:rPr>
              <a:t>pracoviště).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712968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Hodnocení výkonnosti a soběstačnosti</a:t>
            </a:r>
          </a:p>
        </p:txBody>
      </p:sp>
    </p:spTree>
    <p:extLst>
      <p:ext uri="{BB962C8B-B14F-4D97-AF65-F5344CB8AC3E}">
        <p14:creationId xmlns:p14="http://schemas.microsoft.com/office/powerpoint/2010/main" val="42656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568951" cy="5400599"/>
          </a:xfrm>
        </p:spPr>
        <p:txBody>
          <a:bodyPr/>
          <a:lstStyle/>
          <a:p>
            <a:r>
              <a:rPr lang="cs-CZ" b="1" dirty="0" smtClean="0"/>
              <a:t>Hodnocení mobility</a:t>
            </a:r>
          </a:p>
          <a:p>
            <a:endParaRPr lang="cs-CZ" b="1" dirty="0" smtClean="0"/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Screeningový test mobility </a:t>
            </a:r>
            <a:r>
              <a:rPr lang="en-US" altLang="cs-CZ" b="1" dirty="0">
                <a:solidFill>
                  <a:schemeClr val="tx1"/>
                </a:solidFill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Mobility </a:t>
            </a:r>
            <a:r>
              <a:rPr lang="cs-CZ" altLang="cs-CZ" b="1" dirty="0" err="1">
                <a:solidFill>
                  <a:schemeClr val="tx1"/>
                </a:solidFill>
              </a:rPr>
              <a:t>Screening</a:t>
            </a:r>
            <a:r>
              <a:rPr lang="cs-CZ" altLang="cs-CZ" b="1" dirty="0">
                <a:solidFill>
                  <a:schemeClr val="tx1"/>
                </a:solidFill>
              </a:rPr>
              <a:t> Test.</a:t>
            </a:r>
          </a:p>
          <a:p>
            <a:pPr>
              <a:buSzTx/>
              <a:buFont typeface="Wingdings" pitchFamily="2" charset="2"/>
              <a:buChar char="§"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Hodnocení rovnováhy a chůze podle </a:t>
            </a:r>
            <a:r>
              <a:rPr lang="cs-CZ" altLang="cs-CZ" b="1" dirty="0" err="1">
                <a:solidFill>
                  <a:schemeClr val="tx1"/>
                </a:solidFill>
              </a:rPr>
              <a:t>Tinettiové</a:t>
            </a:r>
            <a:r>
              <a:rPr lang="cs-CZ" altLang="cs-CZ" b="1" dirty="0">
                <a:solidFill>
                  <a:schemeClr val="tx1"/>
                </a:solidFill>
              </a:rPr>
              <a:t>.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7" cy="1008111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Hodnocení výkonnosti a soběstačnosti</a:t>
            </a:r>
          </a:p>
        </p:txBody>
      </p:sp>
      <p:pic>
        <p:nvPicPr>
          <p:cNvPr id="3074" name="Picture 2" descr="C:\Users\Boženka\Desktop\obrázky\imagesFJSHKOZ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295232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13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568951" cy="4968551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 err="1"/>
              <a:t>Folsteinův</a:t>
            </a:r>
            <a:r>
              <a:rPr lang="cs-CZ" altLang="cs-CZ" sz="2400" b="1" dirty="0"/>
              <a:t> test kognitivních funkcí MMSE (Mini </a:t>
            </a:r>
            <a:r>
              <a:rPr lang="cs-CZ" altLang="cs-CZ" sz="2400" b="1" dirty="0" err="1"/>
              <a:t>Mental</a:t>
            </a:r>
            <a:r>
              <a:rPr lang="cs-CZ" altLang="cs-CZ" sz="2400" b="1" dirty="0"/>
              <a:t> </a:t>
            </a:r>
            <a:endParaRPr lang="cs-CZ" altLang="cs-CZ" sz="2400" b="1" dirty="0" smtClean="0"/>
          </a:p>
          <a:p>
            <a:pPr>
              <a:lnSpc>
                <a:spcPct val="90000"/>
              </a:lnSpc>
              <a:buSzTx/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State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/>
              <a:t>Examination</a:t>
            </a:r>
            <a:r>
              <a:rPr lang="cs-CZ" altLang="cs-CZ" sz="2400" b="1" dirty="0" smtClean="0"/>
              <a:t>).</a:t>
            </a:r>
          </a:p>
          <a:p>
            <a:pPr>
              <a:lnSpc>
                <a:spcPct val="90000"/>
              </a:lnSpc>
              <a:buSzTx/>
            </a:pPr>
            <a:endParaRPr lang="cs-CZ" altLang="cs-CZ" sz="2400" b="1" dirty="0"/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/>
              <a:t>Zkrácený mentální bodovací test (hodnocení </a:t>
            </a:r>
            <a:r>
              <a:rPr lang="cs-CZ" altLang="cs-CZ" sz="2400" b="1" dirty="0" smtClean="0"/>
              <a:t>psychického</a:t>
            </a:r>
          </a:p>
          <a:p>
            <a:pPr>
              <a:lnSpc>
                <a:spcPct val="90000"/>
              </a:lnSpc>
              <a:buSzTx/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</a:t>
            </a:r>
            <a:r>
              <a:rPr lang="cs-CZ" altLang="cs-CZ" sz="2400" b="1" dirty="0"/>
              <a:t>stavu podle </a:t>
            </a:r>
            <a:r>
              <a:rPr lang="cs-CZ" altLang="cs-CZ" sz="2400" b="1" dirty="0" err="1"/>
              <a:t>Gainda</a:t>
            </a:r>
            <a:r>
              <a:rPr lang="cs-CZ" altLang="cs-CZ" sz="2400" b="1" dirty="0" smtClean="0"/>
              <a:t>).</a:t>
            </a:r>
          </a:p>
          <a:p>
            <a:pPr>
              <a:lnSpc>
                <a:spcPct val="90000"/>
              </a:lnSpc>
              <a:buSzTx/>
            </a:pPr>
            <a:endParaRPr lang="cs-CZ" altLang="cs-CZ" sz="2400" b="1" dirty="0"/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/>
              <a:t>Stupnice hodnocení psychického zdraví.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260649"/>
            <a:ext cx="8640960" cy="1224135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Hodnocení duševního zdraví a psychické pohody</a:t>
            </a:r>
            <a:endParaRPr lang="cs-CZ" sz="3600" dirty="0"/>
          </a:p>
        </p:txBody>
      </p:sp>
      <p:pic>
        <p:nvPicPr>
          <p:cNvPr id="4" name="Picture 19" descr="MCHM0035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2528185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34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5" cy="5040559"/>
          </a:xfrm>
        </p:spPr>
        <p:txBody>
          <a:bodyPr/>
          <a:lstStyle/>
          <a:p>
            <a:pPr>
              <a:buSzTx/>
              <a:buFont typeface="Wingdings" pitchFamily="2" charset="2"/>
              <a:buChar char="§"/>
            </a:pPr>
            <a:r>
              <a:rPr lang="cs-CZ" altLang="cs-CZ" sz="2400" b="1" dirty="0"/>
              <a:t>Škála deprese </a:t>
            </a:r>
            <a:r>
              <a:rPr lang="cs-CZ" altLang="cs-CZ" sz="2400" b="1" dirty="0" smtClean="0"/>
              <a:t>pro </a:t>
            </a:r>
            <a:r>
              <a:rPr lang="cs-CZ" altLang="cs-CZ" sz="2400" b="1" dirty="0"/>
              <a:t>geriatrické pacienty (</a:t>
            </a:r>
            <a:r>
              <a:rPr lang="cs-CZ" altLang="cs-CZ" sz="2400" b="1" dirty="0" err="1"/>
              <a:t>Geriatric</a:t>
            </a:r>
            <a:r>
              <a:rPr lang="cs-CZ" altLang="cs-CZ" sz="2400" b="1" dirty="0"/>
              <a:t> </a:t>
            </a:r>
            <a:endParaRPr lang="cs-CZ" altLang="cs-CZ" sz="2400" b="1" dirty="0" smtClean="0"/>
          </a:p>
          <a:p>
            <a:pPr>
              <a:buSzTx/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 </a:t>
            </a:r>
            <a:r>
              <a:rPr lang="cs-CZ" altLang="cs-CZ" sz="2400" b="1" dirty="0" err="1" smtClean="0"/>
              <a:t>Depression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/>
              <a:t>Scale</a:t>
            </a:r>
            <a:r>
              <a:rPr lang="cs-CZ" altLang="cs-CZ" sz="2400" b="1" dirty="0"/>
              <a:t>).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sz="2400" b="1" dirty="0"/>
              <a:t>Test kreslení hodin.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sz="2400" b="1" dirty="0"/>
              <a:t>Ischemické skóre podle </a:t>
            </a:r>
            <a:r>
              <a:rPr lang="cs-CZ" altLang="cs-CZ" sz="2400" b="1" dirty="0" err="1"/>
              <a:t>Hachinskiho</a:t>
            </a:r>
            <a:r>
              <a:rPr lang="cs-CZ" altLang="cs-CZ" sz="2400" b="1" dirty="0"/>
              <a:t>.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sz="2400" b="1" dirty="0"/>
              <a:t>Glasgow </a:t>
            </a:r>
            <a:r>
              <a:rPr lang="cs-CZ" altLang="cs-CZ" sz="2400" b="1" dirty="0" err="1"/>
              <a:t>Coma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Scale</a:t>
            </a:r>
            <a:r>
              <a:rPr lang="cs-CZ" altLang="cs-CZ" sz="2400" b="1" dirty="0"/>
              <a:t>  </a:t>
            </a:r>
            <a:r>
              <a:rPr lang="cs-CZ" altLang="cs-CZ" sz="2400" b="1" dirty="0" smtClean="0"/>
              <a:t>(</a:t>
            </a:r>
            <a:r>
              <a:rPr lang="cs-CZ" altLang="cs-CZ" sz="2400" b="1" dirty="0"/>
              <a:t>hodnocení bezvědomí </a:t>
            </a:r>
            <a:r>
              <a:rPr lang="cs-CZ" altLang="cs-CZ" sz="2400" b="1" dirty="0" smtClean="0"/>
              <a:t>a jeho </a:t>
            </a:r>
          </a:p>
          <a:p>
            <a:pPr>
              <a:buSzTx/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 hloubky)</a:t>
            </a:r>
            <a:r>
              <a:rPr lang="cs-CZ" altLang="cs-CZ" sz="2400" b="1" dirty="0"/>
              <a:t/>
            </a:r>
            <a:br>
              <a:rPr lang="cs-CZ" altLang="cs-CZ" sz="2400" b="1" dirty="0"/>
            </a:br>
            <a:endParaRPr lang="cs-CZ" dirty="0"/>
          </a:p>
          <a:p>
            <a:pPr>
              <a:buSzTx/>
            </a:pPr>
            <a:endParaRPr lang="cs-CZ" dirty="0"/>
          </a:p>
          <a:p>
            <a:pPr>
              <a:buSzTx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188641"/>
            <a:ext cx="8784976" cy="1152127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Hodnocení duševního zdraví a psychické pohody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77072"/>
            <a:ext cx="468052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84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48872" cy="1296144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FUNKČNÍ GERIATRICKÉ VYŠETŘENÍ</a:t>
            </a:r>
            <a:br>
              <a:rPr lang="cs-CZ" sz="3600" dirty="0" smtClean="0"/>
            </a:br>
            <a:r>
              <a:rPr lang="cs-CZ" sz="3600" dirty="0" smtClean="0"/>
              <a:t>(FGV)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712968" cy="4824536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sz="2200" b="1" dirty="0" smtClean="0"/>
              <a:t>je komplexní zhodnocení zdravotní stavu seniora doplněné o posouzení fyzické výkonnosti a soběstačnosti a zhodnocení psychických funkcí v kontextu jeho sociální situace</a:t>
            </a:r>
          </a:p>
          <a:p>
            <a:pPr algn="l"/>
            <a:r>
              <a:rPr lang="cs-CZ" sz="2200" b="1" dirty="0" smtClean="0"/>
              <a:t> </a:t>
            </a:r>
          </a:p>
          <a:p>
            <a:pPr algn="l"/>
            <a:r>
              <a:rPr lang="cs-CZ" sz="2200" b="1" dirty="0" smtClean="0"/>
              <a:t>Cíl </a:t>
            </a:r>
            <a:r>
              <a:rPr lang="cs-CZ" sz="2200" b="1" dirty="0" smtClean="0"/>
              <a:t>FGV: </a:t>
            </a:r>
            <a:endParaRPr lang="cs-CZ" sz="2200" b="1" dirty="0" smtClean="0"/>
          </a:p>
          <a:p>
            <a:pPr algn="l"/>
            <a:r>
              <a:rPr lang="cs-CZ" sz="2200" b="1" dirty="0" smtClean="0"/>
              <a:t>   </a:t>
            </a:r>
            <a:r>
              <a:rPr lang="cs-CZ" sz="2200" b="1" dirty="0" smtClean="0"/>
              <a:t>- zlepšení zdravotního i funkčního stavu </a:t>
            </a:r>
            <a:r>
              <a:rPr lang="cs-CZ" sz="2200" b="1" dirty="0" smtClean="0"/>
              <a:t>seniora</a:t>
            </a:r>
          </a:p>
          <a:p>
            <a:pPr algn="l"/>
            <a:r>
              <a:rPr lang="cs-CZ" sz="2200" b="1" dirty="0" smtClean="0"/>
              <a:t>   </a:t>
            </a:r>
            <a:r>
              <a:rPr lang="cs-CZ" sz="2200" b="1" dirty="0" smtClean="0"/>
              <a:t>- zpomalení nástupu zdravotního postižení a </a:t>
            </a:r>
            <a:r>
              <a:rPr lang="cs-CZ" sz="2200" b="1" dirty="0" smtClean="0"/>
              <a:t>omezení</a:t>
            </a:r>
          </a:p>
          <a:p>
            <a:pPr algn="l"/>
            <a:r>
              <a:rPr lang="cs-CZ" sz="2200" b="1" dirty="0" smtClean="0"/>
              <a:t>     </a:t>
            </a:r>
            <a:r>
              <a:rPr lang="cs-CZ" sz="2200" b="1" dirty="0" smtClean="0"/>
              <a:t>jeho rozsahu   </a:t>
            </a:r>
            <a:endParaRPr lang="cs-CZ" sz="2200" b="1" dirty="0" smtClean="0"/>
          </a:p>
          <a:p>
            <a:pPr algn="l"/>
            <a:r>
              <a:rPr lang="cs-CZ" sz="2200" b="1" dirty="0" smtClean="0"/>
              <a:t>  </a:t>
            </a:r>
            <a:r>
              <a:rPr lang="cs-CZ" sz="2200" b="1" dirty="0" smtClean="0"/>
              <a:t>- zlepšení celkové kvality </a:t>
            </a:r>
            <a:r>
              <a:rPr lang="cs-CZ" sz="2200" b="1" dirty="0" smtClean="0"/>
              <a:t>života</a:t>
            </a:r>
          </a:p>
          <a:p>
            <a:pPr algn="l"/>
            <a:r>
              <a:rPr lang="cs-CZ" sz="2200" b="1" dirty="0" smtClean="0"/>
              <a:t>  </a:t>
            </a:r>
            <a:r>
              <a:rPr lang="cs-CZ" sz="2200" b="1" dirty="0" smtClean="0"/>
              <a:t>- vyeliminovat neefektivní a nepotřebné služby 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425019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352928" cy="4896543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cs-CZ" altLang="cs-CZ" sz="2400" b="1" dirty="0" smtClean="0"/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 smtClean="0"/>
              <a:t>Hodnocení </a:t>
            </a:r>
            <a:r>
              <a:rPr lang="cs-CZ" altLang="cs-CZ" sz="2400" b="1" dirty="0"/>
              <a:t>rizika vzniku komplikací </a:t>
            </a:r>
            <a:r>
              <a:rPr lang="cs-CZ" altLang="cs-CZ" sz="2400" b="1" dirty="0" smtClean="0"/>
              <a:t>v </a:t>
            </a:r>
            <a:r>
              <a:rPr lang="cs-CZ" altLang="cs-CZ" sz="2400" b="1" dirty="0"/>
              <a:t>dýchacích  </a:t>
            </a:r>
            <a:endParaRPr lang="cs-CZ" altLang="cs-CZ" sz="2400" b="1" dirty="0" smtClean="0"/>
          </a:p>
          <a:p>
            <a:pPr>
              <a:lnSpc>
                <a:spcPct val="90000"/>
              </a:lnSpc>
              <a:buSzTx/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cestách</a:t>
            </a:r>
            <a:r>
              <a:rPr lang="cs-CZ" altLang="cs-CZ" sz="2400" b="1" dirty="0"/>
              <a:t>.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/>
              <a:t>Hodnocení rizika vzniku pádu</a:t>
            </a:r>
            <a:r>
              <a:rPr lang="cs-CZ" altLang="cs-CZ" sz="2400" b="1" dirty="0" smtClean="0"/>
              <a:t>.</a:t>
            </a:r>
          </a:p>
          <a:p>
            <a:pPr>
              <a:lnSpc>
                <a:spcPct val="90000"/>
              </a:lnSpc>
              <a:buSzTx/>
            </a:pPr>
            <a:endParaRPr lang="cs-CZ" altLang="cs-CZ" sz="2400" b="1" dirty="0"/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/>
              <a:t>Hodnocení rizika vzniku dekubitů</a:t>
            </a:r>
            <a:r>
              <a:rPr lang="cs-CZ" altLang="cs-CZ" sz="2400" b="1" dirty="0" smtClean="0"/>
              <a:t>.</a:t>
            </a:r>
          </a:p>
          <a:p>
            <a:pPr>
              <a:lnSpc>
                <a:spcPct val="90000"/>
              </a:lnSpc>
              <a:buSzTx/>
            </a:pPr>
            <a:endParaRPr lang="cs-CZ" altLang="cs-CZ" sz="2400" b="1" dirty="0"/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/>
              <a:t>Hodnocení rizik </a:t>
            </a:r>
            <a:r>
              <a:rPr lang="cs-CZ" altLang="cs-CZ" sz="2400" b="1" dirty="0" smtClean="0"/>
              <a:t>u </a:t>
            </a:r>
            <a:r>
              <a:rPr lang="cs-CZ" altLang="cs-CZ" sz="2400" b="1" dirty="0"/>
              <a:t>diabetu </a:t>
            </a:r>
            <a:r>
              <a:rPr lang="cs-CZ" altLang="cs-CZ" sz="2400" b="1" dirty="0" err="1"/>
              <a:t>mellitu</a:t>
            </a:r>
            <a:r>
              <a:rPr lang="cs-CZ" altLang="cs-CZ" sz="2400" b="1" dirty="0"/>
              <a:t>.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400" b="1" dirty="0"/>
              <a:t>a další</a:t>
            </a: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539553" y="188641"/>
            <a:ext cx="8136904" cy="936103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Hodnotící a měřící techniky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597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352927" cy="5040560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/>
              <a:t>Překladová ošetřovatelská zpráva – hodnotící technika</a:t>
            </a:r>
          </a:p>
          <a:p>
            <a:endParaRPr lang="cs-CZ" dirty="0"/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sz="2400" b="1" dirty="0">
                <a:solidFill>
                  <a:schemeClr val="tx1"/>
                </a:solidFill>
              </a:rPr>
              <a:t>Při překladu na jiné oddělení, zařízení,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jiné </a:t>
            </a:r>
            <a:r>
              <a:rPr lang="cs-CZ" altLang="cs-CZ" sz="2400" b="1" dirty="0">
                <a:solidFill>
                  <a:schemeClr val="tx1"/>
                </a:solidFill>
              </a:rPr>
              <a:t>osobě, </a:t>
            </a:r>
          </a:p>
          <a:p>
            <a:pPr>
              <a:buSzTx/>
            </a:pPr>
            <a:r>
              <a:rPr lang="cs-CZ" altLang="cs-CZ" sz="2400" b="1" dirty="0" smtClean="0">
                <a:solidFill>
                  <a:schemeClr val="tx1"/>
                </a:solidFill>
              </a:rPr>
              <a:t>  při </a:t>
            </a:r>
            <a:r>
              <a:rPr lang="cs-CZ" altLang="cs-CZ" sz="2400" b="1" dirty="0">
                <a:solidFill>
                  <a:schemeClr val="tx1"/>
                </a:solidFill>
              </a:rPr>
              <a:t>ukončení hospitalizace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.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sz="2400" b="1" dirty="0">
                <a:solidFill>
                  <a:schemeClr val="tx1"/>
                </a:solidFill>
              </a:rPr>
              <a:t>Neopakuje lékařské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informace.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cs-CZ" altLang="cs-CZ" sz="2000" b="1" dirty="0">
                <a:solidFill>
                  <a:schemeClr val="hlink"/>
                </a:solidFill>
              </a:rPr>
              <a:t>Informace o: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 err="1"/>
              <a:t>sebepéči</a:t>
            </a:r>
            <a:r>
              <a:rPr lang="cs-CZ" altLang="cs-CZ" sz="2000" b="1" dirty="0"/>
              <a:t> a soběstačnosti,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pohyblivosti,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změnách na kůži,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používání pomůcek,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 přítomnosti handicapu,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aktuálním stavu psychiky,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kvalitě psychických funkcí,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změnách v komunikaci,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sz="2000" b="1" dirty="0"/>
              <a:t>provedené ošetřovatelské činnosti aj.</a:t>
            </a:r>
          </a:p>
          <a:p>
            <a:pPr>
              <a:buSzTx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786867" cy="1008112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Hodnotící a měřící techniky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162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39" cy="3960439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/>
              <a:t>Važ si starce i tehdy,</a:t>
            </a:r>
          </a:p>
          <a:p>
            <a:pPr algn="ctr"/>
            <a:r>
              <a:rPr lang="cs-CZ" sz="2400" b="1" dirty="0" smtClean="0"/>
              <a:t>kdyby ze stařecké slabosti</a:t>
            </a:r>
          </a:p>
          <a:p>
            <a:pPr algn="ctr"/>
            <a:r>
              <a:rPr lang="cs-CZ" sz="2400" b="1" dirty="0" smtClean="0"/>
              <a:t>pozapomněl svých vědomostí</a:t>
            </a:r>
          </a:p>
          <a:p>
            <a:pPr algn="ctr"/>
            <a:endParaRPr lang="cs-CZ" sz="2400" b="1" dirty="0"/>
          </a:p>
          <a:p>
            <a:pPr algn="ctr"/>
            <a:r>
              <a:rPr lang="cs-CZ" sz="2400" b="1" dirty="0" smtClean="0"/>
              <a:t>Talmud</a:t>
            </a:r>
          </a:p>
          <a:p>
            <a:pPr algn="ctr"/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620689"/>
            <a:ext cx="7175351" cy="1368152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Děkuji za pozornost</a:t>
            </a:r>
            <a:endParaRPr lang="cs-CZ" sz="3600" dirty="0"/>
          </a:p>
        </p:txBody>
      </p:sp>
      <p:pic>
        <p:nvPicPr>
          <p:cNvPr id="5122" name="Picture 2" descr="C:\Users\Boženka\Desktop\obrázky\ob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324036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5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4968551"/>
          </a:xfrm>
        </p:spPr>
        <p:txBody>
          <a:bodyPr/>
          <a:lstStyle/>
          <a:p>
            <a:r>
              <a:rPr lang="cs-CZ" b="1" dirty="0" smtClean="0"/>
              <a:t>Proč FGV ?</a:t>
            </a:r>
          </a:p>
          <a:p>
            <a:endParaRPr lang="cs-CZ" b="1" dirty="0"/>
          </a:p>
          <a:p>
            <a:pPr marL="342900" indent="-342900">
              <a:buFontTx/>
              <a:buChar char="-"/>
            </a:pPr>
            <a:r>
              <a:rPr lang="cs-CZ" b="1" dirty="0" smtClean="0"/>
              <a:t>Je důležité pro lékaře při posuzování účinku léčby a návrhu rehabilitačních postupů.</a:t>
            </a:r>
          </a:p>
          <a:p>
            <a:pPr marL="342900" indent="-342900">
              <a:buFontTx/>
              <a:buChar char="-"/>
            </a:pPr>
            <a:r>
              <a:rPr lang="cs-CZ" b="1" dirty="0" smtClean="0"/>
              <a:t>Pro návrh sociálních dávek pro bezmocnost.</a:t>
            </a:r>
          </a:p>
          <a:p>
            <a:pPr marL="342900" indent="-342900">
              <a:buFontTx/>
              <a:buChar char="-"/>
            </a:pPr>
            <a:r>
              <a:rPr lang="cs-CZ" b="1" dirty="0" smtClean="0"/>
              <a:t>Pro indikaci domácí ošetřovatelské péče, pečovatelské služby.</a:t>
            </a:r>
          </a:p>
          <a:p>
            <a:pPr marL="342900" indent="-342900">
              <a:buFontTx/>
              <a:buChar char="-"/>
            </a:pPr>
            <a:r>
              <a:rPr lang="cs-CZ" b="1" dirty="0" smtClean="0"/>
              <a:t>Při umístění do dlouhodobé ústavní péče.</a:t>
            </a:r>
          </a:p>
          <a:p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9513" y="188641"/>
            <a:ext cx="8640960" cy="1008112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FUNKČNÍ GERIATRICKÉ VYŠETŘENÍ</a:t>
            </a:r>
          </a:p>
        </p:txBody>
      </p:sp>
      <p:pic>
        <p:nvPicPr>
          <p:cNvPr id="6" name="Picture 6" descr="MCj042829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223224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2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96943" cy="5616624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/>
              <a:t>Funkční kategorizace seniorů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Kategorie </a:t>
            </a:r>
            <a:r>
              <a:rPr lang="cs-CZ" b="1" dirty="0" err="1" smtClean="0"/>
              <a:t>elite</a:t>
            </a:r>
            <a:r>
              <a:rPr lang="cs-CZ" b="1" dirty="0" smtClean="0"/>
              <a:t> – senioři ve vynikající kondici, schopni i ve  </a:t>
            </a:r>
          </a:p>
          <a:p>
            <a:r>
              <a:rPr lang="cs-CZ" b="1" dirty="0" smtClean="0"/>
              <a:t>                               vysokém věku sportovních aktivit.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Kategorie fit – senioři schopni zabezpečit sebe sama a</a:t>
            </a:r>
          </a:p>
          <a:p>
            <a:r>
              <a:rPr lang="cs-CZ" b="1" dirty="0" smtClean="0"/>
              <a:t>                           pěstovat koníčky (zahrada atd.)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Kategorie independent – senioři schopni pečovat sami o </a:t>
            </a:r>
          </a:p>
          <a:p>
            <a:r>
              <a:rPr lang="cs-CZ" b="1" dirty="0" smtClean="0"/>
              <a:t>                                           sebe bez pomoci zvenčí.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Kategorie </a:t>
            </a:r>
            <a:r>
              <a:rPr lang="cs-CZ" b="1" dirty="0" err="1" smtClean="0"/>
              <a:t>frail</a:t>
            </a:r>
            <a:r>
              <a:rPr lang="cs-CZ" b="1" dirty="0" smtClean="0"/>
              <a:t> – křehcí senioři, změna zdravotního stavu </a:t>
            </a:r>
            <a:r>
              <a:rPr lang="en-GB" b="1" dirty="0" smtClean="0"/>
              <a:t>&gt;&gt;</a:t>
            </a:r>
            <a:endParaRPr lang="cs-CZ" b="1" dirty="0" smtClean="0"/>
          </a:p>
          <a:p>
            <a:r>
              <a:rPr lang="cs-CZ" b="1" dirty="0" smtClean="0"/>
              <a:t>                              ztráta soběstačnosti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Kategorie </a:t>
            </a:r>
            <a:r>
              <a:rPr lang="cs-CZ" b="1" dirty="0" err="1" smtClean="0"/>
              <a:t>dependent</a:t>
            </a:r>
            <a:r>
              <a:rPr lang="cs-CZ" b="1" dirty="0" smtClean="0"/>
              <a:t> – senioři trvale závislí na pomoci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 zvenčí, ale schopni setrvat ve svém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 domově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Kategorie </a:t>
            </a:r>
            <a:r>
              <a:rPr lang="cs-CZ" b="1" dirty="0" err="1" smtClean="0"/>
              <a:t>disabled</a:t>
            </a:r>
            <a:r>
              <a:rPr lang="cs-CZ" b="1" dirty="0" smtClean="0"/>
              <a:t> – senioři odkázáni na pomoc jiných</a:t>
            </a:r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51521" y="188641"/>
            <a:ext cx="8568952" cy="864095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FUNKČNÍ GERIATRICKÉ VYŠETŘENÍ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4897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59" cy="5328591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FGV – zahrnuje obvyklé vyšetření zdravotního stavu + posouzení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celkové zdatnosti, soběstačnosti, psychosociální pohody a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socioekonomické situace seniora.</a:t>
            </a:r>
          </a:p>
          <a:p>
            <a:endParaRPr lang="cs-CZ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Zdravotní stav, zdravotní rizika a komorbidita (cílený </a:t>
            </a:r>
            <a:r>
              <a:rPr lang="cs-CZ" b="1" dirty="0" err="1" smtClean="0"/>
              <a:t>screening</a:t>
            </a:r>
            <a:r>
              <a:rPr lang="cs-CZ" b="1" dirty="0" smtClean="0"/>
              <a:t> rizikových faktorů).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Fyzická výkonnost a soběstačnost (mobilita, schopnost sebeobsluhy).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Duševní zdraví a psychická pohoda (hodnocení kognitivních poruch – demence, poruchy afektu – deprese).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Sociální status a ekonomické zajištění (sledujeme sociální kontakty, poskytované sociální služby).</a:t>
            </a:r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188640"/>
            <a:ext cx="8856984" cy="936103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FUNKČNÍ GERIATRICKÉ VYŠETŘENÍ </a:t>
            </a:r>
          </a:p>
        </p:txBody>
      </p:sp>
    </p:spTree>
    <p:extLst>
      <p:ext uri="{BB962C8B-B14F-4D97-AF65-F5344CB8AC3E}">
        <p14:creationId xmlns:p14="http://schemas.microsoft.com/office/powerpoint/2010/main" val="8873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184575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b="1" dirty="0" smtClean="0"/>
              <a:t>V ČR jsou používány metody převzaté, různě modifikované, tudíž autorství není jednoznačné. Jde o pomůcky ke stanovení plánu péče.</a:t>
            </a:r>
          </a:p>
          <a:p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116633"/>
            <a:ext cx="8712968" cy="1008111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FUNKČNÍ GERIATRICKÉ VYŠETŘENÍ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200" dirty="0" smtClean="0"/>
              <a:t>Hodnotící a měřící techniky</a:t>
            </a:r>
            <a:endParaRPr lang="cs-CZ" sz="3600" dirty="0"/>
          </a:p>
        </p:txBody>
      </p:sp>
      <p:pic>
        <p:nvPicPr>
          <p:cNvPr id="4" name="Picture 5" descr="MCj023777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84984"/>
            <a:ext cx="511313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07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5" cy="5256583"/>
          </a:xfrm>
        </p:spPr>
        <p:txBody>
          <a:bodyPr/>
          <a:lstStyle/>
          <a:p>
            <a:pPr marL="457200" indent="-457200">
              <a:buAutoNum type="arabicPeriod"/>
            </a:pPr>
            <a:endParaRPr lang="cs-CZ" sz="2400" b="1" dirty="0" smtClean="0"/>
          </a:p>
          <a:p>
            <a:pPr marL="457200" indent="-457200">
              <a:buAutoNum type="arabicPeriod"/>
            </a:pPr>
            <a:r>
              <a:rPr lang="cs-CZ" sz="2400" b="1" dirty="0" smtClean="0"/>
              <a:t>Zdravotní stav 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Měření fyziologických funkcí (krevní tlak, puls, dechová </a:t>
            </a:r>
          </a:p>
          <a:p>
            <a:r>
              <a:rPr lang="cs-CZ" b="1" dirty="0" smtClean="0"/>
              <a:t>                                                   frekvence, tělesná teplota).</a:t>
            </a:r>
          </a:p>
          <a:p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Hodnocení bolesti</a:t>
            </a:r>
          </a:p>
          <a:p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Hodnocení stavu výživy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188641"/>
            <a:ext cx="8712968" cy="936103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/>
              <a:t>Hodnotící a měřící techniky</a:t>
            </a:r>
            <a:br>
              <a:rPr lang="cs-CZ" sz="3600" dirty="0" smtClean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740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5112567"/>
          </a:xfrm>
        </p:spPr>
        <p:txBody>
          <a:bodyPr/>
          <a:lstStyle/>
          <a:p>
            <a:endParaRPr lang="cs-CZ" sz="2400" b="1" dirty="0" smtClean="0"/>
          </a:p>
          <a:p>
            <a:pPr>
              <a:lnSpc>
                <a:spcPct val="90000"/>
              </a:lnSpc>
              <a:buClr>
                <a:srgbClr val="F6F6DE"/>
              </a:buClr>
            </a:pPr>
            <a:r>
              <a:rPr lang="cs-CZ" altLang="cs-CZ" b="1" dirty="0">
                <a:solidFill>
                  <a:schemeClr val="tx1"/>
                </a:solidFill>
              </a:rPr>
              <a:t>Tolerance bolesti závisí na</a:t>
            </a:r>
            <a:r>
              <a:rPr lang="cs-CZ" altLang="cs-CZ" b="1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90000"/>
              </a:lnSpc>
              <a:buClr>
                <a:srgbClr val="F6F6DE"/>
              </a:buClr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věku </a:t>
            </a:r>
            <a:r>
              <a:rPr lang="en-US" altLang="cs-CZ" b="1" dirty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senioři mají vyšší práh bolesti </a:t>
            </a:r>
            <a:r>
              <a:rPr lang="en-US" altLang="cs-CZ" b="1" dirty="0" smtClean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 smtClean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bolest snášejí </a:t>
            </a:r>
            <a:r>
              <a:rPr lang="cs-CZ" altLang="cs-CZ" b="1" dirty="0" smtClean="0">
                <a:solidFill>
                  <a:schemeClr val="tx1"/>
                </a:solidFill>
              </a:rPr>
              <a:t>lépe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nemoci </a:t>
            </a:r>
            <a:r>
              <a:rPr lang="en-US" altLang="cs-CZ" b="1" dirty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chronicky nemocní mají nižší práh bolesti </a:t>
            </a:r>
            <a:r>
              <a:rPr lang="en-US" altLang="cs-CZ" b="1" dirty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bolest 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</a:pP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smtClean="0">
                <a:solidFill>
                  <a:schemeClr val="tx1"/>
                </a:solidFill>
              </a:rPr>
              <a:t>                 snášejí </a:t>
            </a:r>
            <a:r>
              <a:rPr lang="cs-CZ" altLang="cs-CZ" b="1" dirty="0">
                <a:solidFill>
                  <a:schemeClr val="tx1"/>
                </a:solidFill>
              </a:rPr>
              <a:t>hůře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pohlaví </a:t>
            </a:r>
            <a:r>
              <a:rPr lang="en-US" altLang="cs-CZ" b="1" dirty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muži mají vyšší práh bolesti </a:t>
            </a:r>
            <a:r>
              <a:rPr lang="en-US" altLang="cs-CZ" b="1" dirty="0" smtClean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 smtClean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bolest snášejí </a:t>
            </a:r>
            <a:r>
              <a:rPr lang="cs-CZ" altLang="cs-CZ" b="1" dirty="0" smtClean="0">
                <a:solidFill>
                  <a:schemeClr val="tx1"/>
                </a:solidFill>
              </a:rPr>
              <a:t>lépe</a:t>
            </a:r>
          </a:p>
          <a:p>
            <a:pPr>
              <a:lnSpc>
                <a:spcPct val="90000"/>
              </a:lnSpc>
              <a:buSzTx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denním rytmu </a:t>
            </a:r>
            <a:r>
              <a:rPr lang="en-US" altLang="cs-CZ" b="1" dirty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ráno je vyšší práh bolesti </a:t>
            </a:r>
            <a:r>
              <a:rPr lang="cs-CZ" altLang="cs-CZ" b="1" dirty="0" smtClean="0">
                <a:solidFill>
                  <a:schemeClr val="tx1"/>
                </a:solidFill>
              </a:rPr>
              <a:t>než </a:t>
            </a:r>
            <a:r>
              <a:rPr lang="cs-CZ" altLang="cs-CZ" b="1" dirty="0">
                <a:solidFill>
                  <a:schemeClr val="tx1"/>
                </a:solidFill>
              </a:rPr>
              <a:t>večer</a:t>
            </a: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7" cy="1296143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Hodnotící a měřící </a:t>
            </a:r>
            <a:r>
              <a:rPr lang="cs-CZ" sz="3600" dirty="0" smtClean="0"/>
              <a:t>techniky</a:t>
            </a:r>
            <a:br>
              <a:rPr lang="cs-CZ" sz="3600" dirty="0" smtClean="0"/>
            </a:br>
            <a:r>
              <a:rPr lang="cs-CZ" sz="3400" dirty="0"/>
              <a:t>Hodnocení bolesti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5094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5184575"/>
          </a:xfrm>
        </p:spPr>
        <p:txBody>
          <a:bodyPr/>
          <a:lstStyle/>
          <a:p>
            <a:pPr>
              <a:buSzTx/>
              <a:buFont typeface="Wingdings" pitchFamily="2" charset="2"/>
              <a:buChar char="§"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b="1" dirty="0" smtClean="0">
                <a:solidFill>
                  <a:schemeClr val="tx1"/>
                </a:solidFill>
              </a:rPr>
              <a:t>etnografických </a:t>
            </a:r>
            <a:r>
              <a:rPr lang="cs-CZ" altLang="cs-CZ" b="1" dirty="0">
                <a:solidFill>
                  <a:schemeClr val="tx1"/>
                </a:solidFill>
              </a:rPr>
              <a:t>vlivech </a:t>
            </a:r>
            <a:r>
              <a:rPr lang="en-US" altLang="cs-CZ" b="1" dirty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některé národy mají vyšší práh bolesti</a:t>
            </a:r>
          </a:p>
          <a:p>
            <a:pPr>
              <a:buSzTx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emocionálním stavu </a:t>
            </a:r>
            <a:r>
              <a:rPr lang="en-US" altLang="cs-CZ" b="1" dirty="0">
                <a:solidFill>
                  <a:schemeClr val="tx1"/>
                </a:solidFill>
                <a:cs typeface="Times New Roman" pitchFamily="18" charset="0"/>
              </a:rPr>
              <a:t>»</a:t>
            </a:r>
            <a:r>
              <a:rPr lang="cs-CZ" altLang="cs-CZ" b="1" dirty="0">
                <a:solidFill>
                  <a:schemeClr val="tx1"/>
                </a:solidFill>
              </a:rPr>
              <a:t> například strach </a:t>
            </a:r>
            <a:r>
              <a:rPr lang="cs-CZ" altLang="cs-CZ" b="1" dirty="0" smtClean="0">
                <a:solidFill>
                  <a:schemeClr val="tx1"/>
                </a:solidFill>
              </a:rPr>
              <a:t>a </a:t>
            </a:r>
            <a:r>
              <a:rPr lang="cs-CZ" altLang="cs-CZ" b="1" dirty="0">
                <a:solidFill>
                  <a:schemeClr val="tx1"/>
                </a:solidFill>
              </a:rPr>
              <a:t>úzkost snižují </a:t>
            </a:r>
            <a:r>
              <a:rPr lang="cs-CZ" altLang="cs-CZ" b="1" dirty="0" smtClean="0">
                <a:solidFill>
                  <a:schemeClr val="tx1"/>
                </a:solidFill>
              </a:rPr>
              <a:t>práh</a:t>
            </a:r>
          </a:p>
          <a:p>
            <a:pPr>
              <a:buSzTx/>
            </a:pP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cs-CZ" altLang="cs-CZ" b="1" dirty="0">
                <a:solidFill>
                  <a:schemeClr val="tx1"/>
                </a:solidFill>
              </a:rPr>
              <a:t>bolesti</a:t>
            </a:r>
          </a:p>
          <a:p>
            <a:pPr>
              <a:buSzTx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 placebo a relaxace zvyšují práh </a:t>
            </a:r>
            <a:r>
              <a:rPr lang="cs-CZ" altLang="cs-CZ" b="1" dirty="0" smtClean="0">
                <a:solidFill>
                  <a:schemeClr val="tx1"/>
                </a:solidFill>
              </a:rPr>
              <a:t>bolesti</a:t>
            </a:r>
          </a:p>
          <a:p>
            <a:pPr>
              <a:buSzTx/>
            </a:pPr>
            <a:endParaRPr lang="cs-CZ" altLang="cs-CZ" b="1" dirty="0">
              <a:solidFill>
                <a:schemeClr val="tx1"/>
              </a:solidFill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cs-CZ" altLang="cs-CZ" b="1" dirty="0">
                <a:solidFill>
                  <a:schemeClr val="tx1"/>
                </a:solidFill>
              </a:rPr>
              <a:t>sociálním posilování (vnějším ovlivňování)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188641"/>
            <a:ext cx="8424936" cy="1152127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/>
              <a:t>Hodnotící a měřící </a:t>
            </a:r>
            <a:r>
              <a:rPr lang="cs-CZ" sz="3600" dirty="0" smtClean="0"/>
              <a:t>techniky</a:t>
            </a:r>
            <a:br>
              <a:rPr lang="cs-CZ" sz="3600" dirty="0" smtClean="0"/>
            </a:br>
            <a:r>
              <a:rPr lang="cs-CZ" altLang="cs-CZ" sz="3400" dirty="0">
                <a:solidFill>
                  <a:schemeClr val="tx1"/>
                </a:solidFill>
              </a:rPr>
              <a:t>Hodnocení bolesti</a:t>
            </a:r>
            <a:r>
              <a:rPr lang="cs-CZ" altLang="cs-CZ" sz="3600" dirty="0">
                <a:solidFill>
                  <a:schemeClr val="tx1"/>
                </a:solidFill>
              </a:rPr>
              <a:t/>
            </a:r>
            <a:br>
              <a:rPr lang="cs-CZ" altLang="cs-CZ" sz="3600" dirty="0">
                <a:solidFill>
                  <a:schemeClr val="tx1"/>
                </a:solidFill>
              </a:rPr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6698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907</Words>
  <Application>Microsoft Office PowerPoint</Application>
  <PresentationFormat>Předvádění na obrazovce (4:3)</PresentationFormat>
  <Paragraphs>203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Aerodynamika</vt:lpstr>
      <vt:lpstr>KOMPLEXNÍ POSOUZENÍ ZDRAVOTNÍHO STAVU A FUNKČNÍCH SCHOPNOSTÍ SENIORA</vt:lpstr>
      <vt:lpstr>FUNKČNÍ GERIATRICKÉ VYŠETŘENÍ (FGV)</vt:lpstr>
      <vt:lpstr>FUNKČNÍ GERIATRICKÉ VYŠETŘENÍ</vt:lpstr>
      <vt:lpstr>FUNKČNÍ GERIATRICKÉ VYŠETŘENÍ </vt:lpstr>
      <vt:lpstr>FUNKČNÍ GERIATRICKÉ VYŠETŘENÍ </vt:lpstr>
      <vt:lpstr>FUNKČNÍ GERIATRICKÉ VYŠETŘENÍ  Hodnotící a měřící techniky</vt:lpstr>
      <vt:lpstr>Hodnotící a měřící techniky </vt:lpstr>
      <vt:lpstr>Hodnotící a měřící techniky Hodnocení bolesti </vt:lpstr>
      <vt:lpstr>Hodnotící a měřící techniky Hodnocení bolesti </vt:lpstr>
      <vt:lpstr>Hodnocení bolesti</vt:lpstr>
      <vt:lpstr>Hodnocení bolesti</vt:lpstr>
      <vt:lpstr>Hodnocení stavu výživy</vt:lpstr>
      <vt:lpstr>Hodnotící a měřící techniky </vt:lpstr>
      <vt:lpstr>Hodnocení výkonnosti a soběstačnosti</vt:lpstr>
      <vt:lpstr>Hodnocení výkonnosti a soběstačnosti</vt:lpstr>
      <vt:lpstr>Hodnocení výkonnosti a soběstačnosti</vt:lpstr>
      <vt:lpstr>Hodnocení výkonnosti a soběstačnosti</vt:lpstr>
      <vt:lpstr>Hodnocení duševního zdraví a psychické pohody</vt:lpstr>
      <vt:lpstr>Hodnocení duševního zdraví a psychické pohody</vt:lpstr>
      <vt:lpstr>Hodnotící a měřící techniky</vt:lpstr>
      <vt:lpstr>Hodnotící a měřící techniky</vt:lpstr>
      <vt:lpstr> 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KOMPLEXNÍ POSOUZENÍ ZDRAVOTNÍHO STAVU A FUNKČNÍCH SCHOPNOSTÍ SENIORA</dc:title>
  <dc:creator>Boženka</dc:creator>
  <cp:lastModifiedBy>Boženka</cp:lastModifiedBy>
  <cp:revision>30</cp:revision>
  <dcterms:created xsi:type="dcterms:W3CDTF">2015-01-29T21:41:07Z</dcterms:created>
  <dcterms:modified xsi:type="dcterms:W3CDTF">2015-03-09T16:26:20Z</dcterms:modified>
</cp:coreProperties>
</file>