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8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47D3-5469-462C-B9F2-512AAC4D3EDC}" type="datetimeFigureOut">
              <a:rPr lang="cs-CZ" smtClean="0"/>
              <a:t>9. 3. 2015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B58B-293F-4A59-8D1F-CD7E3CC4420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47D3-5469-462C-B9F2-512AAC4D3EDC}" type="datetimeFigureOut">
              <a:rPr lang="cs-CZ" smtClean="0"/>
              <a:t>9. 3. 2015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B58B-293F-4A59-8D1F-CD7E3CC4420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47D3-5469-462C-B9F2-512AAC4D3EDC}" type="datetimeFigureOut">
              <a:rPr lang="cs-CZ" smtClean="0"/>
              <a:t>9. 3. 2015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B58B-293F-4A59-8D1F-CD7E3CC4420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47D3-5469-462C-B9F2-512AAC4D3EDC}" type="datetimeFigureOut">
              <a:rPr lang="cs-CZ" smtClean="0"/>
              <a:t>9. 3. 2015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B58B-293F-4A59-8D1F-CD7E3CC4420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47D3-5469-462C-B9F2-512AAC4D3EDC}" type="datetimeFigureOut">
              <a:rPr lang="cs-CZ" smtClean="0"/>
              <a:t>9. 3. 2015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B58B-293F-4A59-8D1F-CD7E3CC4420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47D3-5469-462C-B9F2-512AAC4D3EDC}" type="datetimeFigureOut">
              <a:rPr lang="cs-CZ" smtClean="0"/>
              <a:t>9. 3. 2015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B58B-293F-4A59-8D1F-CD7E3CC4420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47D3-5469-462C-B9F2-512AAC4D3EDC}" type="datetimeFigureOut">
              <a:rPr lang="cs-CZ" smtClean="0"/>
              <a:t>9. 3. 2015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B58B-293F-4A59-8D1F-CD7E3CC4420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47D3-5469-462C-B9F2-512AAC4D3EDC}" type="datetimeFigureOut">
              <a:rPr lang="cs-CZ" smtClean="0"/>
              <a:t>9. 3. 2015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B58B-293F-4A59-8D1F-CD7E3CC4420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47D3-5469-462C-B9F2-512AAC4D3EDC}" type="datetimeFigureOut">
              <a:rPr lang="cs-CZ" smtClean="0"/>
              <a:t>9. 3. 2015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B58B-293F-4A59-8D1F-CD7E3CC4420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47D3-5469-462C-B9F2-512AAC4D3EDC}" type="datetimeFigureOut">
              <a:rPr lang="cs-CZ" smtClean="0"/>
              <a:t>9. 3. 2015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B58B-293F-4A59-8D1F-CD7E3CC4420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47D3-5469-462C-B9F2-512AAC4D3EDC}" type="datetimeFigureOut">
              <a:rPr lang="cs-CZ" smtClean="0"/>
              <a:t>9. 3. 2015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B58B-293F-4A59-8D1F-CD7E3CC4420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24F47D3-5469-462C-B9F2-512AAC4D3EDC}" type="datetimeFigureOut">
              <a:rPr lang="cs-CZ" smtClean="0"/>
              <a:t>9. 3. 2015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F7DB58B-293F-4A59-8D1F-CD7E3CC4420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55776" y="3356992"/>
            <a:ext cx="4104456" cy="338437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764704"/>
            <a:ext cx="7175351" cy="2808312"/>
          </a:xfrm>
        </p:spPr>
        <p:txBody>
          <a:bodyPr/>
          <a:lstStyle/>
          <a:p>
            <a:pPr marL="182880" indent="0" algn="ctr">
              <a:buNone/>
            </a:pPr>
            <a:r>
              <a:rPr lang="cs-CZ" sz="4000" dirty="0" smtClean="0"/>
              <a:t>KOMPLEXNÍ POSOUZENÍ ZDRAVOTNÍHO STAVU A FUNKČNÍCH SCHOPNOSTÍ SENIORA</a:t>
            </a:r>
            <a:endParaRPr lang="cs-CZ" sz="4000" dirty="0"/>
          </a:p>
        </p:txBody>
      </p:sp>
      <p:pic>
        <p:nvPicPr>
          <p:cNvPr id="4" name="Picture 24" descr="MCj0404221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356992"/>
            <a:ext cx="3456384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862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07504" y="1628800"/>
            <a:ext cx="8856984" cy="5040560"/>
          </a:xfrm>
        </p:spPr>
        <p:txBody>
          <a:bodyPr>
            <a:normAutofit/>
          </a:bodyPr>
          <a:lstStyle/>
          <a:p>
            <a:r>
              <a:rPr lang="cs-CZ" sz="2600" b="1" dirty="0" smtClean="0"/>
              <a:t>Co hodnotíme?</a:t>
            </a:r>
          </a:p>
          <a:p>
            <a:endParaRPr lang="cs-CZ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/>
              <a:t>Charakteristiku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/>
              <a:t>Nástup                                   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/>
              <a:t>Průběh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/>
              <a:t>I</a:t>
            </a:r>
            <a:r>
              <a:rPr lang="cs-CZ" b="1" dirty="0" smtClean="0"/>
              <a:t>ntenzitu</a:t>
            </a:r>
            <a:endParaRPr lang="cs-CZ" b="1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179513" y="188641"/>
            <a:ext cx="8784976" cy="936103"/>
          </a:xfrm>
        </p:spPr>
        <p:txBody>
          <a:bodyPr/>
          <a:lstStyle/>
          <a:p>
            <a:pPr marL="182880" indent="0" algn="ctr">
              <a:buNone/>
            </a:pPr>
            <a:r>
              <a:rPr lang="cs-CZ" sz="3600" dirty="0" smtClean="0"/>
              <a:t>Hodnocení bolesti</a:t>
            </a:r>
            <a:endParaRPr lang="cs-CZ" sz="3600" dirty="0"/>
          </a:p>
        </p:txBody>
      </p:sp>
      <p:pic>
        <p:nvPicPr>
          <p:cNvPr id="1026" name="Picture 2" descr="C:\Users\Boženka\Desktop\obrázky\imagesEFG9BZK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060848"/>
            <a:ext cx="3528392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3097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68952" cy="864096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dirty="0" smtClean="0"/>
              <a:t>Hodnocení bolesti</a:t>
            </a:r>
            <a:endParaRPr lang="cs-CZ" sz="36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1520" y="1412776"/>
            <a:ext cx="8712968" cy="5184576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80000"/>
              </a:lnSpc>
              <a:buSzTx/>
              <a:buFont typeface="Wingdings" pitchFamily="2" charset="2"/>
              <a:buChar char="§"/>
            </a:pPr>
            <a:r>
              <a:rPr lang="cs-CZ" altLang="cs-CZ" sz="2200" b="1" dirty="0">
                <a:solidFill>
                  <a:schemeClr val="tx1"/>
                </a:solidFill>
              </a:rPr>
              <a:t>Verbální škály </a:t>
            </a:r>
            <a:r>
              <a:rPr lang="en-US" altLang="cs-CZ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cs-CZ" altLang="cs-CZ" sz="2200" b="1" dirty="0">
                <a:solidFill>
                  <a:schemeClr val="tx1"/>
                </a:solidFill>
              </a:rPr>
              <a:t> slovní hodnocení pacientem</a:t>
            </a:r>
            <a:r>
              <a:rPr lang="cs-CZ" altLang="cs-CZ" sz="2200" b="1" dirty="0" smtClean="0">
                <a:solidFill>
                  <a:schemeClr val="tx1"/>
                </a:solidFill>
              </a:rPr>
              <a:t>.</a:t>
            </a:r>
          </a:p>
          <a:p>
            <a:pPr algn="l">
              <a:lnSpc>
                <a:spcPct val="80000"/>
              </a:lnSpc>
              <a:buSzTx/>
            </a:pPr>
            <a:endParaRPr lang="cs-CZ" altLang="cs-CZ" sz="2200" b="1" dirty="0">
              <a:solidFill>
                <a:schemeClr val="tx1"/>
              </a:solidFill>
            </a:endParaRPr>
          </a:p>
          <a:p>
            <a:pPr algn="l">
              <a:lnSpc>
                <a:spcPct val="80000"/>
              </a:lnSpc>
              <a:buSzTx/>
              <a:buFont typeface="Wingdings" pitchFamily="2" charset="2"/>
              <a:buChar char="§"/>
            </a:pPr>
            <a:r>
              <a:rPr lang="cs-CZ" altLang="cs-CZ" sz="2200" b="1" dirty="0">
                <a:solidFill>
                  <a:schemeClr val="tx1"/>
                </a:solidFill>
              </a:rPr>
              <a:t>Vizuální analogové </a:t>
            </a:r>
            <a:r>
              <a:rPr lang="cs-CZ" altLang="cs-CZ" sz="2200" b="1" dirty="0" smtClean="0">
                <a:solidFill>
                  <a:schemeClr val="tx1"/>
                </a:solidFill>
              </a:rPr>
              <a:t>škály  </a:t>
            </a:r>
            <a:r>
              <a:rPr lang="en-US" altLang="cs-CZ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cs-CZ" altLang="cs-CZ" sz="2200" b="1" dirty="0">
                <a:solidFill>
                  <a:schemeClr val="tx1"/>
                </a:solidFill>
              </a:rPr>
              <a:t> zejména u seniorů, dětí, měří </a:t>
            </a:r>
            <a:endParaRPr lang="cs-CZ" altLang="cs-CZ" sz="2200" b="1" dirty="0" smtClean="0">
              <a:solidFill>
                <a:schemeClr val="tx1"/>
              </a:solidFill>
            </a:endParaRPr>
          </a:p>
          <a:p>
            <a:pPr algn="l">
              <a:lnSpc>
                <a:spcPct val="80000"/>
              </a:lnSpc>
              <a:buSzTx/>
            </a:pPr>
            <a:r>
              <a:rPr lang="cs-CZ" altLang="cs-CZ" sz="2200" b="1" dirty="0" smtClean="0">
                <a:solidFill>
                  <a:schemeClr val="tx1"/>
                </a:solidFill>
              </a:rPr>
              <a:t>                                            jen </a:t>
            </a:r>
            <a:r>
              <a:rPr lang="cs-CZ" altLang="cs-CZ" sz="2200" b="1" dirty="0">
                <a:solidFill>
                  <a:schemeClr val="tx1"/>
                </a:solidFill>
              </a:rPr>
              <a:t>intenzitu</a:t>
            </a:r>
            <a:r>
              <a:rPr lang="cs-CZ" altLang="cs-CZ" sz="2200" b="1" dirty="0" smtClean="0">
                <a:solidFill>
                  <a:schemeClr val="tx1"/>
                </a:solidFill>
              </a:rPr>
              <a:t>.</a:t>
            </a:r>
          </a:p>
          <a:p>
            <a:pPr algn="l">
              <a:lnSpc>
                <a:spcPct val="80000"/>
              </a:lnSpc>
              <a:buSzTx/>
            </a:pPr>
            <a:endParaRPr lang="cs-CZ" altLang="cs-CZ" sz="2200" b="1" dirty="0">
              <a:solidFill>
                <a:schemeClr val="tx1"/>
              </a:solidFill>
            </a:endParaRPr>
          </a:p>
          <a:p>
            <a:pPr algn="l">
              <a:lnSpc>
                <a:spcPct val="80000"/>
              </a:lnSpc>
              <a:buSzTx/>
              <a:buFont typeface="Wingdings" pitchFamily="2" charset="2"/>
              <a:buChar char="§"/>
            </a:pPr>
            <a:r>
              <a:rPr lang="cs-CZ" altLang="cs-CZ" sz="2200" b="1" dirty="0">
                <a:solidFill>
                  <a:schemeClr val="tx1"/>
                </a:solidFill>
              </a:rPr>
              <a:t>Dotazníky </a:t>
            </a:r>
            <a:r>
              <a:rPr lang="en-US" altLang="cs-CZ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cs-CZ" altLang="cs-CZ" sz="2200" b="1" dirty="0">
                <a:solidFill>
                  <a:schemeClr val="tx1"/>
                </a:solidFill>
              </a:rPr>
              <a:t> intenzita i charakter.</a:t>
            </a:r>
          </a:p>
          <a:p>
            <a:pPr algn="l">
              <a:lnSpc>
                <a:spcPct val="80000"/>
              </a:lnSpc>
              <a:buSzTx/>
              <a:buFont typeface="Wingdings" pitchFamily="2" charset="2"/>
              <a:buChar char="§"/>
            </a:pPr>
            <a:endParaRPr lang="cs-CZ" altLang="cs-CZ" sz="2200" b="1" dirty="0">
              <a:solidFill>
                <a:schemeClr val="tx1"/>
              </a:solidFill>
            </a:endParaRPr>
          </a:p>
          <a:p>
            <a:pPr algn="l">
              <a:lnSpc>
                <a:spcPct val="80000"/>
              </a:lnSpc>
              <a:buSzTx/>
              <a:buFont typeface="Wingdings" pitchFamily="2" charset="2"/>
              <a:buChar char="§"/>
            </a:pPr>
            <a:r>
              <a:rPr lang="cs-CZ" altLang="cs-CZ" sz="2200" b="1" dirty="0">
                <a:solidFill>
                  <a:schemeClr val="tx1"/>
                </a:solidFill>
              </a:rPr>
              <a:t>Neverbální projevy </a:t>
            </a:r>
            <a:r>
              <a:rPr lang="en-US" altLang="cs-CZ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cs-CZ" altLang="cs-CZ" sz="2200" b="1" dirty="0" smtClean="0">
                <a:solidFill>
                  <a:schemeClr val="tx1"/>
                </a:solidFill>
              </a:rPr>
              <a:t> </a:t>
            </a:r>
            <a:r>
              <a:rPr lang="cs-CZ" altLang="cs-CZ" sz="2200" b="1" dirty="0">
                <a:solidFill>
                  <a:schemeClr val="tx1"/>
                </a:solidFill>
              </a:rPr>
              <a:t>sledujeme paralingvistické </a:t>
            </a:r>
            <a:r>
              <a:rPr lang="cs-CZ" altLang="cs-CZ" sz="2200" b="1" dirty="0" smtClean="0">
                <a:solidFill>
                  <a:schemeClr val="tx1"/>
                </a:solidFill>
              </a:rPr>
              <a:t>fenomény</a:t>
            </a:r>
          </a:p>
          <a:p>
            <a:pPr algn="l">
              <a:lnSpc>
                <a:spcPct val="80000"/>
              </a:lnSpc>
              <a:buSzTx/>
            </a:pPr>
            <a:r>
              <a:rPr lang="cs-CZ" altLang="cs-CZ" sz="2200" b="1" dirty="0">
                <a:solidFill>
                  <a:schemeClr val="tx1"/>
                </a:solidFill>
              </a:rPr>
              <a:t> </a:t>
            </a:r>
            <a:r>
              <a:rPr lang="cs-CZ" altLang="cs-CZ" sz="2200" b="1" dirty="0" smtClean="0">
                <a:solidFill>
                  <a:schemeClr val="tx1"/>
                </a:solidFill>
              </a:rPr>
              <a:t>                                 (</a:t>
            </a:r>
            <a:r>
              <a:rPr lang="cs-CZ" altLang="cs-CZ" sz="2200" b="1" dirty="0">
                <a:solidFill>
                  <a:schemeClr val="tx1"/>
                </a:solidFill>
              </a:rPr>
              <a:t>neverbální projevy během </a:t>
            </a:r>
            <a:endParaRPr lang="cs-CZ" altLang="cs-CZ" sz="2200" b="1" dirty="0" smtClean="0">
              <a:solidFill>
                <a:schemeClr val="tx1"/>
              </a:solidFill>
            </a:endParaRPr>
          </a:p>
          <a:p>
            <a:pPr algn="l">
              <a:lnSpc>
                <a:spcPct val="80000"/>
              </a:lnSpc>
              <a:buSzTx/>
            </a:pPr>
            <a:r>
              <a:rPr lang="cs-CZ" altLang="cs-CZ" sz="2200" b="1" dirty="0">
                <a:solidFill>
                  <a:schemeClr val="tx1"/>
                </a:solidFill>
              </a:rPr>
              <a:t> </a:t>
            </a:r>
            <a:r>
              <a:rPr lang="cs-CZ" altLang="cs-CZ" sz="2200" b="1" dirty="0" smtClean="0">
                <a:solidFill>
                  <a:schemeClr val="tx1"/>
                </a:solidFill>
              </a:rPr>
              <a:t>                                  komunikace </a:t>
            </a:r>
            <a:r>
              <a:rPr lang="cs-CZ" altLang="cs-CZ" sz="2200" b="1" dirty="0">
                <a:solidFill>
                  <a:schemeClr val="tx1"/>
                </a:solidFill>
              </a:rPr>
              <a:t>např. emoční </a:t>
            </a:r>
            <a:r>
              <a:rPr lang="cs-CZ" altLang="cs-CZ" sz="2200" b="1" dirty="0" smtClean="0">
                <a:solidFill>
                  <a:schemeClr val="tx1"/>
                </a:solidFill>
              </a:rPr>
              <a:t>zabarvení</a:t>
            </a:r>
          </a:p>
          <a:p>
            <a:pPr algn="l">
              <a:lnSpc>
                <a:spcPct val="80000"/>
              </a:lnSpc>
              <a:buSzTx/>
            </a:pPr>
            <a:r>
              <a:rPr lang="cs-CZ" altLang="cs-CZ" sz="2200" b="1" dirty="0">
                <a:solidFill>
                  <a:schemeClr val="tx1"/>
                </a:solidFill>
              </a:rPr>
              <a:t> </a:t>
            </a:r>
            <a:r>
              <a:rPr lang="cs-CZ" altLang="cs-CZ" sz="2200" b="1" dirty="0" smtClean="0">
                <a:solidFill>
                  <a:schemeClr val="tx1"/>
                </a:solidFill>
              </a:rPr>
              <a:t>                                  </a:t>
            </a:r>
            <a:r>
              <a:rPr lang="cs-CZ" altLang="cs-CZ" sz="2200" b="1" dirty="0">
                <a:solidFill>
                  <a:schemeClr val="tx1"/>
                </a:solidFill>
              </a:rPr>
              <a:t>a melodičnost hlasu, tempo a </a:t>
            </a:r>
            <a:endParaRPr lang="cs-CZ" altLang="cs-CZ" sz="2200" b="1" dirty="0" smtClean="0">
              <a:solidFill>
                <a:schemeClr val="tx1"/>
              </a:solidFill>
            </a:endParaRPr>
          </a:p>
          <a:p>
            <a:pPr algn="l">
              <a:lnSpc>
                <a:spcPct val="80000"/>
              </a:lnSpc>
              <a:buSzTx/>
            </a:pPr>
            <a:r>
              <a:rPr lang="cs-CZ" altLang="cs-CZ" sz="2200" b="1" dirty="0">
                <a:solidFill>
                  <a:schemeClr val="tx1"/>
                </a:solidFill>
              </a:rPr>
              <a:t> </a:t>
            </a:r>
            <a:r>
              <a:rPr lang="cs-CZ" altLang="cs-CZ" sz="2200" b="1" dirty="0" smtClean="0">
                <a:solidFill>
                  <a:schemeClr val="tx1"/>
                </a:solidFill>
              </a:rPr>
              <a:t>                                  hlasitost </a:t>
            </a:r>
            <a:r>
              <a:rPr lang="cs-CZ" altLang="cs-CZ" sz="2200" b="1" dirty="0">
                <a:solidFill>
                  <a:schemeClr val="tx1"/>
                </a:solidFill>
              </a:rPr>
              <a:t>řeči i její plynulost), </a:t>
            </a:r>
            <a:endParaRPr lang="cs-CZ" altLang="cs-CZ" sz="2200" b="1" dirty="0" smtClean="0">
              <a:solidFill>
                <a:schemeClr val="tx1"/>
              </a:solidFill>
            </a:endParaRPr>
          </a:p>
          <a:p>
            <a:pPr algn="l">
              <a:lnSpc>
                <a:spcPct val="80000"/>
              </a:lnSpc>
              <a:buSzTx/>
            </a:pPr>
            <a:r>
              <a:rPr lang="cs-CZ" altLang="cs-CZ" sz="2200" b="1" dirty="0">
                <a:solidFill>
                  <a:schemeClr val="tx1"/>
                </a:solidFill>
              </a:rPr>
              <a:t> </a:t>
            </a:r>
            <a:r>
              <a:rPr lang="cs-CZ" altLang="cs-CZ" sz="2200" b="1" dirty="0" smtClean="0">
                <a:solidFill>
                  <a:schemeClr val="tx1"/>
                </a:solidFill>
              </a:rPr>
              <a:t>                                  mimiku</a:t>
            </a:r>
            <a:r>
              <a:rPr lang="cs-CZ" altLang="cs-CZ" sz="2200" b="1" dirty="0">
                <a:solidFill>
                  <a:schemeClr val="tx1"/>
                </a:solidFill>
              </a:rPr>
              <a:t>, tělesnou aktivitu, aktivitu </a:t>
            </a:r>
            <a:endParaRPr lang="cs-CZ" altLang="cs-CZ" sz="2200" b="1" dirty="0" smtClean="0">
              <a:solidFill>
                <a:schemeClr val="tx1"/>
              </a:solidFill>
            </a:endParaRPr>
          </a:p>
          <a:p>
            <a:pPr algn="l">
              <a:lnSpc>
                <a:spcPct val="80000"/>
              </a:lnSpc>
              <a:buSzTx/>
            </a:pPr>
            <a:r>
              <a:rPr lang="cs-CZ" altLang="cs-CZ" sz="2200" b="1" dirty="0">
                <a:solidFill>
                  <a:schemeClr val="tx1"/>
                </a:solidFill>
              </a:rPr>
              <a:t> </a:t>
            </a:r>
            <a:r>
              <a:rPr lang="cs-CZ" altLang="cs-CZ" sz="2200" b="1" dirty="0" smtClean="0">
                <a:solidFill>
                  <a:schemeClr val="tx1"/>
                </a:solidFill>
              </a:rPr>
              <a:t>                                  nervového </a:t>
            </a:r>
            <a:r>
              <a:rPr lang="cs-CZ" altLang="cs-CZ" sz="2200" b="1" dirty="0">
                <a:solidFill>
                  <a:schemeClr val="tx1"/>
                </a:solidFill>
              </a:rPr>
              <a:t>systému aj.</a:t>
            </a:r>
          </a:p>
          <a:p>
            <a:pPr algn="l"/>
            <a:endParaRPr lang="cs-CZ" sz="2200" dirty="0">
              <a:solidFill>
                <a:schemeClr val="tx1"/>
              </a:solidFill>
            </a:endParaRPr>
          </a:p>
        </p:txBody>
      </p:sp>
      <p:pic>
        <p:nvPicPr>
          <p:cNvPr id="4" name="Picture 5" descr="MCj0425804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396" y="4221088"/>
            <a:ext cx="1619250" cy="165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283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12968" cy="792088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dirty="0"/>
              <a:t>Hodnocení stavu výživy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23528" y="1412776"/>
            <a:ext cx="8352928" cy="4968552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cs-CZ" altLang="cs-CZ" sz="2400" b="1" dirty="0">
                <a:solidFill>
                  <a:schemeClr val="tx1"/>
                </a:solidFill>
              </a:rPr>
              <a:t>Škála pro orientační hodnocení stavu výživy </a:t>
            </a:r>
            <a:r>
              <a:rPr lang="en-US" altLang="cs-CZ" sz="2400" b="1" dirty="0">
                <a:solidFill>
                  <a:schemeClr val="tx1"/>
                </a:solidFill>
              </a:rPr>
              <a:t>»</a:t>
            </a:r>
            <a:r>
              <a:rPr lang="cs-CZ" altLang="cs-CZ" sz="2400" b="1" dirty="0">
                <a:solidFill>
                  <a:schemeClr val="tx1"/>
                </a:solidFill>
              </a:rPr>
              <a:t> </a:t>
            </a:r>
            <a:endParaRPr lang="cs-CZ" altLang="cs-CZ" sz="2400" b="1" dirty="0" smtClean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buSzTx/>
            </a:pPr>
            <a:r>
              <a:rPr lang="cs-CZ" altLang="cs-CZ" sz="2400" b="1" dirty="0" smtClean="0">
                <a:solidFill>
                  <a:schemeClr val="tx1"/>
                </a:solidFill>
              </a:rPr>
              <a:t>   Mini </a:t>
            </a:r>
            <a:r>
              <a:rPr lang="cs-CZ" altLang="cs-CZ" sz="2400" b="1" dirty="0" err="1">
                <a:solidFill>
                  <a:schemeClr val="tx1"/>
                </a:solidFill>
              </a:rPr>
              <a:t>Nutritional</a:t>
            </a:r>
            <a:r>
              <a:rPr lang="cs-CZ" altLang="cs-CZ" sz="2400" b="1" dirty="0">
                <a:solidFill>
                  <a:schemeClr val="tx1"/>
                </a:solidFill>
              </a:rPr>
              <a:t> </a:t>
            </a:r>
            <a:r>
              <a:rPr lang="cs-CZ" altLang="cs-CZ" sz="2400" b="1" dirty="0" err="1">
                <a:solidFill>
                  <a:schemeClr val="tx1"/>
                </a:solidFill>
              </a:rPr>
              <a:t>Assessment</a:t>
            </a:r>
            <a:r>
              <a:rPr lang="cs-CZ" altLang="cs-CZ" sz="2400" b="1" dirty="0">
                <a:solidFill>
                  <a:schemeClr val="tx1"/>
                </a:solidFill>
              </a:rPr>
              <a:t>.</a:t>
            </a:r>
          </a:p>
          <a:p>
            <a:pPr algn="l">
              <a:lnSpc>
                <a:spcPct val="90000"/>
              </a:lnSpc>
              <a:buSzTx/>
              <a:buFont typeface="Wingdings" pitchFamily="2" charset="2"/>
              <a:buChar char="§"/>
            </a:pPr>
            <a:endParaRPr lang="cs-CZ" altLang="cs-CZ" sz="2400" b="1" dirty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cs-CZ" altLang="cs-CZ" sz="2400" b="1" dirty="0" err="1">
                <a:solidFill>
                  <a:schemeClr val="tx1"/>
                </a:solidFill>
              </a:rPr>
              <a:t>Nottinghamský</a:t>
            </a:r>
            <a:r>
              <a:rPr lang="cs-CZ" altLang="cs-CZ" sz="2400" b="1" dirty="0">
                <a:solidFill>
                  <a:schemeClr val="tx1"/>
                </a:solidFill>
              </a:rPr>
              <a:t> screeningový systém pro hodnocení </a:t>
            </a:r>
            <a:endParaRPr lang="cs-CZ" altLang="cs-CZ" sz="2400" b="1" dirty="0" smtClean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buSzTx/>
            </a:pPr>
            <a:r>
              <a:rPr lang="cs-CZ" altLang="cs-CZ" sz="2400" b="1" dirty="0">
                <a:solidFill>
                  <a:schemeClr val="tx1"/>
                </a:solidFill>
              </a:rPr>
              <a:t> </a:t>
            </a:r>
            <a:r>
              <a:rPr lang="cs-CZ" altLang="cs-CZ" sz="2400" b="1" dirty="0" smtClean="0">
                <a:solidFill>
                  <a:schemeClr val="tx1"/>
                </a:solidFill>
              </a:rPr>
              <a:t>  rizika </a:t>
            </a:r>
            <a:r>
              <a:rPr lang="cs-CZ" altLang="cs-CZ" sz="2400" b="1" dirty="0">
                <a:solidFill>
                  <a:schemeClr val="tx1"/>
                </a:solidFill>
              </a:rPr>
              <a:t>malnutrice </a:t>
            </a:r>
            <a:r>
              <a:rPr lang="en-US" altLang="cs-CZ" sz="2400" b="1" dirty="0" smtClean="0">
                <a:solidFill>
                  <a:schemeClr val="tx1"/>
                </a:solidFill>
              </a:rPr>
              <a:t>»</a:t>
            </a:r>
            <a:r>
              <a:rPr lang="cs-CZ" altLang="cs-CZ" sz="2400" b="1" dirty="0" smtClean="0">
                <a:solidFill>
                  <a:schemeClr val="tx1"/>
                </a:solidFill>
              </a:rPr>
              <a:t> </a:t>
            </a:r>
            <a:r>
              <a:rPr lang="cs-CZ" altLang="cs-CZ" sz="2400" b="1" dirty="0" err="1">
                <a:solidFill>
                  <a:schemeClr val="tx1"/>
                </a:solidFill>
              </a:rPr>
              <a:t>Nottingham</a:t>
            </a:r>
            <a:r>
              <a:rPr lang="cs-CZ" altLang="cs-CZ" sz="2400" b="1" dirty="0">
                <a:solidFill>
                  <a:schemeClr val="tx1"/>
                </a:solidFill>
              </a:rPr>
              <a:t> </a:t>
            </a:r>
            <a:r>
              <a:rPr lang="cs-CZ" altLang="cs-CZ" sz="2400" b="1" dirty="0" err="1">
                <a:solidFill>
                  <a:schemeClr val="tx1"/>
                </a:solidFill>
              </a:rPr>
              <a:t>Screening</a:t>
            </a:r>
            <a:r>
              <a:rPr lang="cs-CZ" altLang="cs-CZ" sz="2400" b="1" dirty="0">
                <a:solidFill>
                  <a:schemeClr val="tx1"/>
                </a:solidFill>
              </a:rPr>
              <a:t> </a:t>
            </a:r>
            <a:r>
              <a:rPr lang="cs-CZ" altLang="cs-CZ" sz="2400" b="1" dirty="0" err="1">
                <a:solidFill>
                  <a:schemeClr val="tx1"/>
                </a:solidFill>
              </a:rPr>
              <a:t>Tool</a:t>
            </a:r>
            <a:r>
              <a:rPr lang="cs-CZ" altLang="cs-CZ" sz="2400" b="1" dirty="0">
                <a:solidFill>
                  <a:schemeClr val="tx1"/>
                </a:solidFill>
              </a:rPr>
              <a:t>.</a:t>
            </a:r>
          </a:p>
          <a:p>
            <a:pPr algn="l"/>
            <a:endParaRPr lang="cs-CZ" sz="2200" b="1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Users\Boženka\Desktop\obrázky\imagesCKI3I5J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861048"/>
            <a:ext cx="3384376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882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8856983" cy="5256583"/>
          </a:xfrm>
        </p:spPr>
        <p:txBody>
          <a:bodyPr/>
          <a:lstStyle/>
          <a:p>
            <a:r>
              <a:rPr lang="cs-CZ" sz="2400" b="1" dirty="0" smtClean="0"/>
              <a:t> </a:t>
            </a:r>
            <a:r>
              <a:rPr lang="cs-CZ" sz="2800" b="1" dirty="0" smtClean="0">
                <a:solidFill>
                  <a:schemeClr val="accent6"/>
                </a:solidFill>
              </a:rPr>
              <a:t>2. </a:t>
            </a:r>
            <a:r>
              <a:rPr lang="cs-CZ" sz="2400" b="1" dirty="0" smtClean="0"/>
              <a:t>Fyzická výkonnost a soběstačnost</a:t>
            </a:r>
          </a:p>
          <a:p>
            <a:endParaRPr lang="cs-CZ" sz="2400" b="1" dirty="0" smtClean="0"/>
          </a:p>
          <a:p>
            <a:pPr>
              <a:lnSpc>
                <a:spcPct val="90000"/>
              </a:lnSpc>
            </a:pPr>
            <a:r>
              <a:rPr lang="cs-CZ" altLang="cs-CZ" b="1" dirty="0">
                <a:solidFill>
                  <a:schemeClr val="tx1"/>
                </a:solidFill>
              </a:rPr>
              <a:t>Základním cílem ošetřovatelství je pomoc nemocnému zůstat SOBĚSTAČNÝ, </a:t>
            </a:r>
            <a:r>
              <a:rPr lang="cs-CZ" altLang="cs-CZ" b="1" dirty="0" smtClean="0">
                <a:solidFill>
                  <a:schemeClr val="tx1"/>
                </a:solidFill>
              </a:rPr>
              <a:t>tzn</a:t>
            </a:r>
            <a:r>
              <a:rPr lang="cs-CZ" altLang="cs-CZ" b="1" dirty="0">
                <a:solidFill>
                  <a:schemeClr val="tx1"/>
                </a:solidFill>
              </a:rPr>
              <a:t>. nezávislý na pomoci druhých.</a:t>
            </a:r>
          </a:p>
          <a:p>
            <a:pPr>
              <a:lnSpc>
                <a:spcPct val="90000"/>
              </a:lnSpc>
            </a:pPr>
            <a:endParaRPr lang="cs-CZ" altLang="cs-CZ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cs-CZ" altLang="cs-CZ" b="1" dirty="0">
                <a:solidFill>
                  <a:schemeClr val="tx1"/>
                </a:solidFill>
              </a:rPr>
              <a:t>Ztrátu soběstačnosti, neschopnost provádět běžné činnosti prožívá senior velmi negativně. </a:t>
            </a:r>
          </a:p>
          <a:p>
            <a:pPr>
              <a:lnSpc>
                <a:spcPct val="90000"/>
              </a:lnSpc>
            </a:pPr>
            <a:endParaRPr lang="cs-CZ" altLang="cs-CZ" b="1" dirty="0"/>
          </a:p>
          <a:p>
            <a:pPr>
              <a:lnSpc>
                <a:spcPct val="90000"/>
              </a:lnSpc>
            </a:pPr>
            <a:r>
              <a:rPr lang="cs-CZ" altLang="cs-CZ" b="1" dirty="0">
                <a:solidFill>
                  <a:schemeClr val="tx1"/>
                </a:solidFill>
              </a:rPr>
              <a:t>Často se stav komplikuje plíživě </a:t>
            </a:r>
            <a:br>
              <a:rPr lang="cs-CZ" altLang="cs-CZ" b="1" dirty="0">
                <a:solidFill>
                  <a:schemeClr val="tx1"/>
                </a:solidFill>
              </a:rPr>
            </a:br>
            <a:r>
              <a:rPr lang="cs-CZ" altLang="cs-CZ" b="1" dirty="0">
                <a:solidFill>
                  <a:schemeClr val="tx1"/>
                </a:solidFill>
              </a:rPr>
              <a:t>se rozvíjejícím imobilizačním </a:t>
            </a:r>
            <a:r>
              <a:rPr lang="cs-CZ" altLang="cs-CZ" b="1" dirty="0" smtClean="0">
                <a:solidFill>
                  <a:schemeClr val="tx1"/>
                </a:solidFill>
              </a:rPr>
              <a:t>syndromem.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179513" y="188641"/>
            <a:ext cx="8712968" cy="1008111"/>
          </a:xfrm>
        </p:spPr>
        <p:txBody>
          <a:bodyPr/>
          <a:lstStyle/>
          <a:p>
            <a:pPr marL="182880" indent="0" algn="ctr">
              <a:buNone/>
            </a:pPr>
            <a:r>
              <a:rPr lang="cs-CZ" sz="3600" dirty="0" smtClean="0"/>
              <a:t>Hodnotící a měřící techniky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38482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251520" y="1700808"/>
            <a:ext cx="8568951" cy="4968551"/>
          </a:xfrm>
        </p:spPr>
        <p:txBody>
          <a:bodyPr>
            <a:normAutofit fontScale="92500" lnSpcReduction="10000"/>
          </a:bodyPr>
          <a:lstStyle/>
          <a:p>
            <a:r>
              <a:rPr lang="cs-CZ" altLang="cs-CZ" b="1" dirty="0">
                <a:solidFill>
                  <a:schemeClr val="tx1"/>
                </a:solidFill>
              </a:rPr>
              <a:t>SEBEPÉČE </a:t>
            </a:r>
            <a:r>
              <a:rPr lang="en-US" altLang="cs-CZ" b="1" dirty="0">
                <a:solidFill>
                  <a:schemeClr val="tx1"/>
                </a:solidFill>
              </a:rPr>
              <a:t>»</a:t>
            </a:r>
            <a:r>
              <a:rPr lang="cs-CZ" altLang="cs-CZ" b="1" dirty="0">
                <a:solidFill>
                  <a:schemeClr val="tx1"/>
                </a:solidFill>
              </a:rPr>
              <a:t> </a:t>
            </a:r>
            <a:endParaRPr lang="cs-CZ" altLang="cs-CZ" b="1" dirty="0" smtClean="0">
              <a:solidFill>
                <a:schemeClr val="tx1"/>
              </a:solidFill>
            </a:endParaRPr>
          </a:p>
          <a:p>
            <a:r>
              <a:rPr lang="cs-CZ" altLang="cs-CZ" b="1" dirty="0" smtClean="0">
                <a:solidFill>
                  <a:schemeClr val="tx1"/>
                </a:solidFill>
              </a:rPr>
              <a:t>samostatné </a:t>
            </a:r>
            <a:r>
              <a:rPr lang="cs-CZ" altLang="cs-CZ" b="1" dirty="0">
                <a:solidFill>
                  <a:schemeClr val="tx1"/>
                </a:solidFill>
              </a:rPr>
              <a:t>vykonávání denních aktivit </a:t>
            </a:r>
            <a:endParaRPr lang="cs-CZ" altLang="cs-CZ" b="1" dirty="0" smtClean="0">
              <a:solidFill>
                <a:schemeClr val="tx1"/>
              </a:solidFill>
            </a:endParaRPr>
          </a:p>
          <a:p>
            <a:r>
              <a:rPr lang="cs-CZ" altLang="cs-CZ" b="1" dirty="0" smtClean="0">
                <a:solidFill>
                  <a:schemeClr val="tx1"/>
                </a:solidFill>
              </a:rPr>
              <a:t>(</a:t>
            </a:r>
            <a:r>
              <a:rPr lang="cs-CZ" altLang="cs-CZ" b="1" dirty="0">
                <a:solidFill>
                  <a:schemeClr val="tx1"/>
                </a:solidFill>
              </a:rPr>
              <a:t>1. stravování, 2. oblékání, </a:t>
            </a:r>
            <a:r>
              <a:rPr lang="cs-CZ" altLang="cs-CZ" b="1" dirty="0" smtClean="0">
                <a:solidFill>
                  <a:schemeClr val="tx1"/>
                </a:solidFill>
              </a:rPr>
              <a:t>3</a:t>
            </a:r>
            <a:r>
              <a:rPr lang="cs-CZ" altLang="cs-CZ" b="1" dirty="0">
                <a:solidFill>
                  <a:schemeClr val="tx1"/>
                </a:solidFill>
              </a:rPr>
              <a:t>. umývání, 4. vyprazdňování).</a:t>
            </a:r>
          </a:p>
          <a:p>
            <a:endParaRPr lang="cs-CZ" altLang="cs-CZ" b="1" dirty="0">
              <a:solidFill>
                <a:schemeClr val="tx1"/>
              </a:solidFill>
            </a:endParaRPr>
          </a:p>
          <a:p>
            <a:r>
              <a:rPr lang="cs-CZ" altLang="cs-CZ" b="1" dirty="0">
                <a:solidFill>
                  <a:schemeClr val="tx1"/>
                </a:solidFill>
              </a:rPr>
              <a:t>SOBĚSTAČNOST </a:t>
            </a:r>
            <a:r>
              <a:rPr lang="en-US" altLang="cs-CZ" b="1" dirty="0" smtClean="0">
                <a:solidFill>
                  <a:schemeClr val="tx1"/>
                </a:solidFill>
              </a:rPr>
              <a:t>»</a:t>
            </a:r>
            <a:endParaRPr lang="cs-CZ" altLang="cs-CZ" b="1" dirty="0" smtClean="0">
              <a:solidFill>
                <a:schemeClr val="tx1"/>
              </a:solidFill>
            </a:endParaRPr>
          </a:p>
          <a:p>
            <a:r>
              <a:rPr lang="cs-CZ" altLang="cs-CZ" b="1" dirty="0" smtClean="0">
                <a:solidFill>
                  <a:schemeClr val="tx1"/>
                </a:solidFill>
              </a:rPr>
              <a:t> </a:t>
            </a:r>
            <a:r>
              <a:rPr lang="cs-CZ" altLang="cs-CZ" b="1" dirty="0">
                <a:solidFill>
                  <a:schemeClr val="tx1"/>
                </a:solidFill>
              </a:rPr>
              <a:t>míra samostatnosti </a:t>
            </a:r>
            <a:r>
              <a:rPr lang="cs-CZ" altLang="cs-CZ" b="1" dirty="0" smtClean="0">
                <a:solidFill>
                  <a:schemeClr val="tx1"/>
                </a:solidFill>
              </a:rPr>
              <a:t>popř</a:t>
            </a:r>
            <a:r>
              <a:rPr lang="cs-CZ" altLang="cs-CZ" b="1" dirty="0">
                <a:solidFill>
                  <a:schemeClr val="tx1"/>
                </a:solidFill>
              </a:rPr>
              <a:t>. participace člověka při vykonávání </a:t>
            </a:r>
            <a:r>
              <a:rPr lang="cs-CZ" altLang="cs-CZ" b="1" dirty="0" smtClean="0">
                <a:solidFill>
                  <a:schemeClr val="tx1"/>
                </a:solidFill>
              </a:rPr>
              <a:t>denních</a:t>
            </a:r>
          </a:p>
          <a:p>
            <a:r>
              <a:rPr lang="cs-CZ" altLang="cs-CZ" b="1" dirty="0">
                <a:solidFill>
                  <a:schemeClr val="tx1"/>
                </a:solidFill>
              </a:rPr>
              <a:t> </a:t>
            </a:r>
            <a:r>
              <a:rPr lang="cs-CZ" altLang="cs-CZ" b="1" dirty="0" smtClean="0">
                <a:solidFill>
                  <a:schemeClr val="tx1"/>
                </a:solidFill>
              </a:rPr>
              <a:t>aktivit</a:t>
            </a:r>
            <a:r>
              <a:rPr lang="cs-CZ" altLang="cs-CZ" b="1" dirty="0">
                <a:solidFill>
                  <a:schemeClr val="tx1"/>
                </a:solidFill>
              </a:rPr>
              <a:t>.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altLang="cs-CZ" b="1" dirty="0">
                <a:solidFill>
                  <a:schemeClr val="tx1"/>
                </a:solidFill>
              </a:rPr>
              <a:t>Stupeň soběstačnosti můžeme zjišťovat odhadem, pozorováním, k přesnému vyjádření funkčního potenciálu slouží měřící techniky.</a:t>
            </a:r>
          </a:p>
          <a:p>
            <a:endParaRPr lang="cs-CZ" altLang="cs-CZ" b="1" dirty="0">
              <a:solidFill>
                <a:schemeClr val="tx1"/>
              </a:solidFill>
            </a:endParaRPr>
          </a:p>
          <a:p>
            <a:r>
              <a:rPr lang="cs-CZ" altLang="cs-CZ" b="1" dirty="0">
                <a:solidFill>
                  <a:schemeClr val="tx1"/>
                </a:solidFill>
              </a:rPr>
              <a:t>Tyto testy vypovídají o stupni soběstačnosti </a:t>
            </a:r>
            <a:br>
              <a:rPr lang="cs-CZ" altLang="cs-CZ" b="1" dirty="0">
                <a:solidFill>
                  <a:schemeClr val="tx1"/>
                </a:solidFill>
              </a:rPr>
            </a:br>
            <a:r>
              <a:rPr lang="cs-CZ" altLang="cs-CZ" b="1" dirty="0">
                <a:solidFill>
                  <a:schemeClr val="tx1"/>
                </a:solidFill>
              </a:rPr>
              <a:t> a výši potřeby ošetřovatelské péče.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817581" y="260649"/>
            <a:ext cx="7930883" cy="1152127"/>
          </a:xfrm>
        </p:spPr>
        <p:txBody>
          <a:bodyPr/>
          <a:lstStyle/>
          <a:p>
            <a:pPr marL="182880" indent="0" algn="ctr">
              <a:buNone/>
            </a:pPr>
            <a:r>
              <a:rPr lang="cs-CZ" sz="3600" dirty="0" smtClean="0"/>
              <a:t>Hodnocení výkonnosti a soběstačnosti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736652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79512" y="1124744"/>
            <a:ext cx="8784976" cy="5328591"/>
          </a:xfrm>
        </p:spPr>
        <p:txBody>
          <a:bodyPr/>
          <a:lstStyle/>
          <a:p>
            <a:endParaRPr lang="cs-CZ" dirty="0" smtClean="0"/>
          </a:p>
          <a:p>
            <a:pPr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cs-CZ" altLang="cs-CZ" b="1" dirty="0">
                <a:solidFill>
                  <a:schemeClr val="tx1"/>
                </a:solidFill>
              </a:rPr>
              <a:t>Test ošetřovatelské zátěže dle </a:t>
            </a:r>
            <a:r>
              <a:rPr lang="cs-CZ" altLang="cs-CZ" b="1" dirty="0" err="1">
                <a:solidFill>
                  <a:schemeClr val="tx1"/>
                </a:solidFill>
              </a:rPr>
              <a:t>Svanborga</a:t>
            </a:r>
            <a:r>
              <a:rPr lang="cs-CZ" altLang="cs-CZ" b="1" dirty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90000"/>
              </a:lnSpc>
              <a:buSzTx/>
            </a:pPr>
            <a:endParaRPr lang="cs-CZ" altLang="cs-CZ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cs-CZ" altLang="cs-CZ" b="1" dirty="0">
                <a:solidFill>
                  <a:schemeClr val="tx1"/>
                </a:solidFill>
              </a:rPr>
              <a:t>Test </a:t>
            </a:r>
            <a:r>
              <a:rPr lang="cs-CZ" altLang="cs-CZ" b="1" dirty="0" err="1">
                <a:solidFill>
                  <a:schemeClr val="tx1"/>
                </a:solidFill>
              </a:rPr>
              <a:t>Barthelové</a:t>
            </a:r>
            <a:r>
              <a:rPr lang="cs-CZ" altLang="cs-CZ" b="1" dirty="0">
                <a:solidFill>
                  <a:schemeClr val="tx1"/>
                </a:solidFill>
              </a:rPr>
              <a:t> základních všedních činností (ADL, </a:t>
            </a:r>
            <a:r>
              <a:rPr lang="cs-CZ" altLang="cs-CZ" b="1" dirty="0" err="1">
                <a:solidFill>
                  <a:schemeClr val="tx1"/>
                </a:solidFill>
              </a:rPr>
              <a:t>Activity</a:t>
            </a:r>
            <a:r>
              <a:rPr lang="cs-CZ" altLang="cs-CZ" b="1" dirty="0">
                <a:solidFill>
                  <a:schemeClr val="tx1"/>
                </a:solidFill>
              </a:rPr>
              <a:t> </a:t>
            </a:r>
            <a:endParaRPr lang="cs-CZ" altLang="cs-CZ" b="1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SzTx/>
            </a:pPr>
            <a:r>
              <a:rPr lang="cs-CZ" altLang="cs-CZ" b="1" dirty="0">
                <a:solidFill>
                  <a:schemeClr val="tx1"/>
                </a:solidFill>
              </a:rPr>
              <a:t> </a:t>
            </a:r>
            <a:r>
              <a:rPr lang="cs-CZ" altLang="cs-CZ" b="1" dirty="0" smtClean="0">
                <a:solidFill>
                  <a:schemeClr val="tx1"/>
                </a:solidFill>
              </a:rPr>
              <a:t>  </a:t>
            </a:r>
            <a:r>
              <a:rPr lang="cs-CZ" altLang="cs-CZ" b="1" dirty="0" err="1" smtClean="0">
                <a:solidFill>
                  <a:schemeClr val="tx1"/>
                </a:solidFill>
              </a:rPr>
              <a:t>Daily</a:t>
            </a:r>
            <a:r>
              <a:rPr lang="cs-CZ" altLang="cs-CZ" b="1" dirty="0" smtClean="0">
                <a:solidFill>
                  <a:schemeClr val="tx1"/>
                </a:solidFill>
              </a:rPr>
              <a:t> </a:t>
            </a:r>
            <a:r>
              <a:rPr lang="cs-CZ" altLang="cs-CZ" b="1" dirty="0" err="1">
                <a:solidFill>
                  <a:schemeClr val="tx1"/>
                </a:solidFill>
              </a:rPr>
              <a:t>Living</a:t>
            </a:r>
            <a:r>
              <a:rPr lang="cs-CZ" altLang="cs-CZ" b="1" dirty="0">
                <a:solidFill>
                  <a:schemeClr val="tx1"/>
                </a:solidFill>
              </a:rPr>
              <a:t>).</a:t>
            </a:r>
          </a:p>
          <a:p>
            <a:pPr>
              <a:lnSpc>
                <a:spcPct val="90000"/>
              </a:lnSpc>
              <a:buSzTx/>
            </a:pPr>
            <a:endParaRPr lang="cs-CZ" altLang="cs-CZ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cs-CZ" altLang="cs-CZ" b="1" dirty="0">
                <a:solidFill>
                  <a:schemeClr val="tx1"/>
                </a:solidFill>
              </a:rPr>
              <a:t>Test instrumentálních všedních činností (IADL, </a:t>
            </a:r>
            <a:r>
              <a:rPr lang="cs-CZ" altLang="cs-CZ" b="1" dirty="0" err="1">
                <a:solidFill>
                  <a:schemeClr val="tx1"/>
                </a:solidFill>
              </a:rPr>
              <a:t>Instrumental</a:t>
            </a:r>
            <a:r>
              <a:rPr lang="cs-CZ" altLang="cs-CZ" b="1" dirty="0">
                <a:solidFill>
                  <a:schemeClr val="tx1"/>
                </a:solidFill>
              </a:rPr>
              <a:t> </a:t>
            </a:r>
            <a:endParaRPr lang="cs-CZ" altLang="cs-CZ" b="1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SzTx/>
            </a:pPr>
            <a:r>
              <a:rPr lang="cs-CZ" altLang="cs-CZ" b="1" dirty="0">
                <a:solidFill>
                  <a:schemeClr val="tx1"/>
                </a:solidFill>
              </a:rPr>
              <a:t> </a:t>
            </a:r>
            <a:r>
              <a:rPr lang="cs-CZ" altLang="cs-CZ" b="1" dirty="0" smtClean="0">
                <a:solidFill>
                  <a:schemeClr val="tx1"/>
                </a:solidFill>
              </a:rPr>
              <a:t>  </a:t>
            </a:r>
            <a:r>
              <a:rPr lang="cs-CZ" altLang="cs-CZ" b="1" dirty="0" err="1" smtClean="0">
                <a:solidFill>
                  <a:schemeClr val="tx1"/>
                </a:solidFill>
              </a:rPr>
              <a:t>Activity</a:t>
            </a:r>
            <a:r>
              <a:rPr lang="cs-CZ" altLang="cs-CZ" b="1" dirty="0" smtClean="0">
                <a:solidFill>
                  <a:schemeClr val="tx1"/>
                </a:solidFill>
              </a:rPr>
              <a:t> </a:t>
            </a:r>
            <a:r>
              <a:rPr lang="cs-CZ" altLang="cs-CZ" b="1" dirty="0" err="1">
                <a:solidFill>
                  <a:schemeClr val="tx1"/>
                </a:solidFill>
              </a:rPr>
              <a:t>Daily</a:t>
            </a:r>
            <a:r>
              <a:rPr lang="cs-CZ" altLang="cs-CZ" b="1" dirty="0">
                <a:solidFill>
                  <a:schemeClr val="tx1"/>
                </a:solidFill>
              </a:rPr>
              <a:t> </a:t>
            </a:r>
            <a:r>
              <a:rPr lang="cs-CZ" altLang="cs-CZ" b="1" dirty="0" err="1">
                <a:solidFill>
                  <a:schemeClr val="tx1"/>
                </a:solidFill>
              </a:rPr>
              <a:t>Living</a:t>
            </a:r>
            <a:r>
              <a:rPr lang="cs-CZ" altLang="cs-CZ" b="1" dirty="0">
                <a:solidFill>
                  <a:schemeClr val="tx1"/>
                </a:solidFill>
              </a:rPr>
              <a:t>).</a:t>
            </a:r>
          </a:p>
          <a:p>
            <a:pPr>
              <a:lnSpc>
                <a:spcPct val="90000"/>
              </a:lnSpc>
              <a:buSzTx/>
            </a:pPr>
            <a:endParaRPr lang="cs-CZ" altLang="cs-CZ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cs-CZ" altLang="cs-CZ" b="1" dirty="0" err="1">
                <a:solidFill>
                  <a:schemeClr val="tx1"/>
                </a:solidFill>
              </a:rPr>
              <a:t>Funční</a:t>
            </a:r>
            <a:r>
              <a:rPr lang="cs-CZ" altLang="cs-CZ" b="1" dirty="0">
                <a:solidFill>
                  <a:schemeClr val="tx1"/>
                </a:solidFill>
              </a:rPr>
              <a:t> míra nezávislosti (FIM).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251521" y="116633"/>
            <a:ext cx="8640960" cy="1152128"/>
          </a:xfrm>
        </p:spPr>
        <p:txBody>
          <a:bodyPr/>
          <a:lstStyle/>
          <a:p>
            <a:pPr marL="182880" indent="0" algn="ctr">
              <a:buNone/>
            </a:pPr>
            <a:r>
              <a:rPr lang="cs-CZ" sz="3600" dirty="0" smtClean="0"/>
              <a:t>Hodnocení výkonnosti a soběstačnosti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85206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251520" y="1124744"/>
            <a:ext cx="8640960" cy="5400599"/>
          </a:xfrm>
        </p:spPr>
        <p:txBody>
          <a:bodyPr/>
          <a:lstStyle/>
          <a:p>
            <a:pPr>
              <a:lnSpc>
                <a:spcPct val="80000"/>
              </a:lnSpc>
              <a:buSzTx/>
              <a:buFont typeface="Wingdings" pitchFamily="2" charset="2"/>
              <a:buChar char="§"/>
            </a:pPr>
            <a:r>
              <a:rPr lang="cs-CZ" altLang="cs-CZ" sz="2400" b="1" dirty="0">
                <a:solidFill>
                  <a:schemeClr val="tx1"/>
                </a:solidFill>
              </a:rPr>
              <a:t>A nebo 1 zcela soběstačný, chodící, volný pohyb </a:t>
            </a:r>
            <a:r>
              <a:rPr lang="cs-CZ" altLang="cs-CZ" sz="2400" b="1" dirty="0" smtClean="0">
                <a:solidFill>
                  <a:schemeClr val="tx1"/>
                </a:solidFill>
              </a:rPr>
              <a:t> </a:t>
            </a:r>
            <a:r>
              <a:rPr lang="cs-CZ" altLang="cs-CZ" sz="2400" b="1" dirty="0">
                <a:solidFill>
                  <a:schemeClr val="tx1"/>
                </a:solidFill>
              </a:rPr>
              <a:t/>
            </a:r>
            <a:br>
              <a:rPr lang="cs-CZ" altLang="cs-CZ" sz="2400" b="1" dirty="0">
                <a:solidFill>
                  <a:schemeClr val="tx1"/>
                </a:solidFill>
              </a:rPr>
            </a:br>
            <a:r>
              <a:rPr lang="cs-CZ" altLang="cs-CZ" sz="2400" b="1" dirty="0" smtClean="0">
                <a:solidFill>
                  <a:schemeClr val="tx1"/>
                </a:solidFill>
              </a:rPr>
              <a:t>  po </a:t>
            </a:r>
            <a:r>
              <a:rPr lang="cs-CZ" altLang="cs-CZ" sz="2400" b="1" dirty="0">
                <a:solidFill>
                  <a:schemeClr val="tx1"/>
                </a:solidFill>
              </a:rPr>
              <a:t>areálu nemocnice (žlutá</a:t>
            </a:r>
            <a:r>
              <a:rPr lang="cs-CZ" altLang="cs-CZ" sz="2400" b="1" dirty="0" smtClean="0">
                <a:solidFill>
                  <a:schemeClr val="tx1"/>
                </a:solidFill>
              </a:rPr>
              <a:t>).</a:t>
            </a:r>
          </a:p>
          <a:p>
            <a:pPr>
              <a:lnSpc>
                <a:spcPct val="80000"/>
              </a:lnSpc>
              <a:buSzTx/>
            </a:pPr>
            <a:endParaRPr lang="cs-CZ" altLang="cs-CZ" sz="2400" b="1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SzTx/>
              <a:buFont typeface="Wingdings" pitchFamily="2" charset="2"/>
              <a:buChar char="§"/>
            </a:pPr>
            <a:r>
              <a:rPr lang="cs-CZ" altLang="cs-CZ" sz="2400" b="1" dirty="0" smtClean="0">
                <a:solidFill>
                  <a:schemeClr val="tx1"/>
                </a:solidFill>
              </a:rPr>
              <a:t>B </a:t>
            </a:r>
            <a:r>
              <a:rPr lang="cs-CZ" altLang="cs-CZ" sz="2400" b="1" dirty="0">
                <a:solidFill>
                  <a:schemeClr val="tx1"/>
                </a:solidFill>
              </a:rPr>
              <a:t>nebo 2 soběstačný, chodící, volný pohyb </a:t>
            </a:r>
            <a:endParaRPr lang="cs-CZ" altLang="cs-CZ" sz="2400" b="1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SzTx/>
            </a:pPr>
            <a:r>
              <a:rPr lang="cs-CZ" altLang="cs-CZ" sz="2400" b="1" dirty="0" smtClean="0">
                <a:solidFill>
                  <a:schemeClr val="tx1"/>
                </a:solidFill>
              </a:rPr>
              <a:t>  po </a:t>
            </a:r>
            <a:r>
              <a:rPr lang="cs-CZ" altLang="cs-CZ" sz="2400" b="1" dirty="0">
                <a:solidFill>
                  <a:schemeClr val="tx1"/>
                </a:solidFill>
              </a:rPr>
              <a:t>oddělení (zelená</a:t>
            </a:r>
            <a:r>
              <a:rPr lang="cs-CZ" altLang="cs-CZ" sz="2400" b="1" dirty="0" smtClean="0">
                <a:solidFill>
                  <a:schemeClr val="tx1"/>
                </a:solidFill>
              </a:rPr>
              <a:t>).</a:t>
            </a:r>
          </a:p>
          <a:p>
            <a:pPr>
              <a:lnSpc>
                <a:spcPct val="80000"/>
              </a:lnSpc>
              <a:buSzTx/>
            </a:pPr>
            <a:endParaRPr lang="cs-CZ" altLang="cs-CZ" sz="2400" b="1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SzTx/>
              <a:buFont typeface="Wingdings" pitchFamily="2" charset="2"/>
              <a:buChar char="§"/>
            </a:pPr>
            <a:r>
              <a:rPr lang="cs-CZ" altLang="cs-CZ" sz="2400" b="1" dirty="0">
                <a:solidFill>
                  <a:schemeClr val="tx1"/>
                </a:solidFill>
              </a:rPr>
              <a:t>C nebo 3 částečně soběstačný, soběstačný v rámci lůžka, </a:t>
            </a:r>
            <a:r>
              <a:rPr lang="cs-CZ" altLang="cs-CZ" sz="2400" b="1" dirty="0" smtClean="0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80000"/>
              </a:lnSpc>
              <a:buSzTx/>
            </a:pPr>
            <a:r>
              <a:rPr lang="cs-CZ" altLang="cs-CZ" sz="2400" b="1" dirty="0">
                <a:solidFill>
                  <a:schemeClr val="tx1"/>
                </a:solidFill>
              </a:rPr>
              <a:t> </a:t>
            </a:r>
            <a:r>
              <a:rPr lang="cs-CZ" altLang="cs-CZ" sz="2400" b="1" dirty="0" smtClean="0">
                <a:solidFill>
                  <a:schemeClr val="tx1"/>
                </a:solidFill>
              </a:rPr>
              <a:t>  nutná </a:t>
            </a:r>
            <a:r>
              <a:rPr lang="cs-CZ" altLang="cs-CZ" sz="2400" b="1" dirty="0">
                <a:solidFill>
                  <a:schemeClr val="tx1"/>
                </a:solidFill>
              </a:rPr>
              <a:t>dopomoc (modrá).</a:t>
            </a:r>
          </a:p>
          <a:p>
            <a:pPr>
              <a:lnSpc>
                <a:spcPct val="80000"/>
              </a:lnSpc>
              <a:buSzTx/>
              <a:buFont typeface="Wingdings" pitchFamily="2" charset="2"/>
              <a:buChar char="§"/>
            </a:pPr>
            <a:r>
              <a:rPr lang="cs-CZ" altLang="cs-CZ" sz="2400" b="1" dirty="0">
                <a:solidFill>
                  <a:schemeClr val="tx1"/>
                </a:solidFill>
              </a:rPr>
              <a:t>D nebo 4 nesoběstačný, upoután na lůžku (červená</a:t>
            </a:r>
            <a:r>
              <a:rPr lang="cs-CZ" altLang="cs-CZ" sz="2400" b="1" dirty="0" smtClean="0">
                <a:solidFill>
                  <a:schemeClr val="tx1"/>
                </a:solidFill>
              </a:rPr>
              <a:t>).</a:t>
            </a:r>
          </a:p>
          <a:p>
            <a:pPr>
              <a:lnSpc>
                <a:spcPct val="80000"/>
              </a:lnSpc>
              <a:buSzTx/>
            </a:pPr>
            <a:endParaRPr lang="cs-CZ" altLang="cs-CZ" sz="2400" b="1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SzTx/>
              <a:buFont typeface="Wingdings" pitchFamily="2" charset="2"/>
              <a:buChar char="§"/>
            </a:pPr>
            <a:r>
              <a:rPr lang="cs-CZ" altLang="cs-CZ" sz="2400" b="1" dirty="0">
                <a:solidFill>
                  <a:schemeClr val="tx1"/>
                </a:solidFill>
              </a:rPr>
              <a:t>Pohybové režimy se doplňují ošetřovatelskou kategorií </a:t>
            </a:r>
            <a:endParaRPr lang="cs-CZ" altLang="cs-CZ" sz="2400" b="1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SzTx/>
            </a:pPr>
            <a:r>
              <a:rPr lang="cs-CZ" altLang="cs-CZ" sz="2400" b="1" dirty="0">
                <a:solidFill>
                  <a:schemeClr val="tx1"/>
                </a:solidFill>
              </a:rPr>
              <a:t> </a:t>
            </a:r>
            <a:r>
              <a:rPr lang="cs-CZ" altLang="cs-CZ" sz="2400" b="1" dirty="0" smtClean="0">
                <a:solidFill>
                  <a:schemeClr val="tx1"/>
                </a:solidFill>
              </a:rPr>
              <a:t> dle </a:t>
            </a:r>
            <a:r>
              <a:rPr lang="cs-CZ" altLang="cs-CZ" sz="2400" b="1" dirty="0">
                <a:solidFill>
                  <a:schemeClr val="tx1"/>
                </a:solidFill>
              </a:rPr>
              <a:t>stupně nutné dopomoci (barevné odlišení se liší dle </a:t>
            </a:r>
            <a:endParaRPr lang="cs-CZ" altLang="cs-CZ" sz="2400" b="1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SzTx/>
            </a:pPr>
            <a:r>
              <a:rPr lang="cs-CZ" altLang="cs-CZ" sz="2400" b="1" dirty="0">
                <a:solidFill>
                  <a:schemeClr val="tx1"/>
                </a:solidFill>
              </a:rPr>
              <a:t> </a:t>
            </a:r>
            <a:r>
              <a:rPr lang="cs-CZ" altLang="cs-CZ" sz="2400" b="1" dirty="0" smtClean="0">
                <a:solidFill>
                  <a:schemeClr val="tx1"/>
                </a:solidFill>
              </a:rPr>
              <a:t> zvyklostí </a:t>
            </a:r>
            <a:r>
              <a:rPr lang="cs-CZ" altLang="cs-CZ" sz="2400" b="1" dirty="0">
                <a:solidFill>
                  <a:schemeClr val="tx1"/>
                </a:solidFill>
              </a:rPr>
              <a:t>pracoviště).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251521" y="116633"/>
            <a:ext cx="8712968" cy="936104"/>
          </a:xfrm>
        </p:spPr>
        <p:txBody>
          <a:bodyPr/>
          <a:lstStyle/>
          <a:p>
            <a:pPr marL="182880" indent="0" algn="ctr">
              <a:buNone/>
            </a:pPr>
            <a:r>
              <a:rPr lang="cs-CZ" sz="3600" dirty="0"/>
              <a:t>Hodnocení výkonnosti a soběstačnosti</a:t>
            </a:r>
          </a:p>
        </p:txBody>
      </p:sp>
    </p:spTree>
    <p:extLst>
      <p:ext uri="{BB962C8B-B14F-4D97-AF65-F5344CB8AC3E}">
        <p14:creationId xmlns:p14="http://schemas.microsoft.com/office/powerpoint/2010/main" val="4265681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251520" y="1124744"/>
            <a:ext cx="8568951" cy="5400599"/>
          </a:xfrm>
        </p:spPr>
        <p:txBody>
          <a:bodyPr/>
          <a:lstStyle/>
          <a:p>
            <a:r>
              <a:rPr lang="cs-CZ" b="1" dirty="0" smtClean="0"/>
              <a:t>Hodnocení mobility</a:t>
            </a:r>
          </a:p>
          <a:p>
            <a:endParaRPr lang="cs-CZ" b="1" dirty="0" smtClean="0"/>
          </a:p>
          <a:p>
            <a:pPr>
              <a:buSzTx/>
              <a:buFont typeface="Wingdings" pitchFamily="2" charset="2"/>
              <a:buChar char="§"/>
            </a:pPr>
            <a:r>
              <a:rPr lang="cs-CZ" altLang="cs-CZ" b="1" dirty="0">
                <a:solidFill>
                  <a:schemeClr val="tx1"/>
                </a:solidFill>
              </a:rPr>
              <a:t>Screeningový test mobility </a:t>
            </a:r>
            <a:r>
              <a:rPr lang="en-US" altLang="cs-CZ" b="1" dirty="0">
                <a:solidFill>
                  <a:schemeClr val="tx1"/>
                </a:solidFill>
              </a:rPr>
              <a:t>»</a:t>
            </a:r>
            <a:r>
              <a:rPr lang="cs-CZ" altLang="cs-CZ" b="1" dirty="0">
                <a:solidFill>
                  <a:schemeClr val="tx1"/>
                </a:solidFill>
              </a:rPr>
              <a:t> Mobility </a:t>
            </a:r>
            <a:r>
              <a:rPr lang="cs-CZ" altLang="cs-CZ" b="1" dirty="0" err="1">
                <a:solidFill>
                  <a:schemeClr val="tx1"/>
                </a:solidFill>
              </a:rPr>
              <a:t>Screening</a:t>
            </a:r>
            <a:r>
              <a:rPr lang="cs-CZ" altLang="cs-CZ" b="1" dirty="0">
                <a:solidFill>
                  <a:schemeClr val="tx1"/>
                </a:solidFill>
              </a:rPr>
              <a:t> Test.</a:t>
            </a:r>
          </a:p>
          <a:p>
            <a:pPr>
              <a:buSzTx/>
              <a:buFont typeface="Wingdings" pitchFamily="2" charset="2"/>
              <a:buChar char="§"/>
            </a:pPr>
            <a:endParaRPr lang="cs-CZ" altLang="cs-CZ" b="1" dirty="0">
              <a:solidFill>
                <a:schemeClr val="tx1"/>
              </a:solidFill>
            </a:endParaRPr>
          </a:p>
          <a:p>
            <a:pPr>
              <a:buSzTx/>
              <a:buFont typeface="Wingdings" pitchFamily="2" charset="2"/>
              <a:buChar char="§"/>
            </a:pPr>
            <a:r>
              <a:rPr lang="cs-CZ" altLang="cs-CZ" b="1" dirty="0">
                <a:solidFill>
                  <a:schemeClr val="tx1"/>
                </a:solidFill>
              </a:rPr>
              <a:t>Hodnocení rovnováhy a chůze podle </a:t>
            </a:r>
            <a:r>
              <a:rPr lang="cs-CZ" altLang="cs-CZ" b="1" dirty="0" err="1">
                <a:solidFill>
                  <a:schemeClr val="tx1"/>
                </a:solidFill>
              </a:rPr>
              <a:t>Tinettiové</a:t>
            </a:r>
            <a:r>
              <a:rPr lang="cs-CZ" altLang="cs-CZ" b="1" dirty="0">
                <a:solidFill>
                  <a:schemeClr val="tx1"/>
                </a:solidFill>
              </a:rPr>
              <a:t>.</a:t>
            </a:r>
          </a:p>
          <a:p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179512" y="116633"/>
            <a:ext cx="8712967" cy="1008111"/>
          </a:xfrm>
        </p:spPr>
        <p:txBody>
          <a:bodyPr/>
          <a:lstStyle/>
          <a:p>
            <a:pPr marL="182880" indent="0" algn="ctr">
              <a:buNone/>
            </a:pPr>
            <a:r>
              <a:rPr lang="cs-CZ" sz="3600" dirty="0"/>
              <a:t>Hodnocení výkonnosti a soběstačnosti</a:t>
            </a:r>
          </a:p>
        </p:txBody>
      </p:sp>
      <p:pic>
        <p:nvPicPr>
          <p:cNvPr id="3074" name="Picture 2" descr="C:\Users\Boženka\Desktop\obrázky\imagesFJSHKOZ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356992"/>
            <a:ext cx="2952327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3131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568951" cy="4968551"/>
          </a:xfrm>
        </p:spPr>
        <p:txBody>
          <a:bodyPr/>
          <a:lstStyle/>
          <a:p>
            <a:pPr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cs-CZ" altLang="cs-CZ" sz="2400" b="1" dirty="0" err="1"/>
              <a:t>Folsteinův</a:t>
            </a:r>
            <a:r>
              <a:rPr lang="cs-CZ" altLang="cs-CZ" sz="2400" b="1" dirty="0"/>
              <a:t> test kognitivních funkcí MMSE (Mini </a:t>
            </a:r>
            <a:r>
              <a:rPr lang="cs-CZ" altLang="cs-CZ" sz="2400" b="1" dirty="0" err="1"/>
              <a:t>Mental</a:t>
            </a:r>
            <a:r>
              <a:rPr lang="cs-CZ" altLang="cs-CZ" sz="2400" b="1" dirty="0"/>
              <a:t> </a:t>
            </a:r>
            <a:endParaRPr lang="cs-CZ" altLang="cs-CZ" sz="2400" b="1" dirty="0" smtClean="0"/>
          </a:p>
          <a:p>
            <a:pPr>
              <a:lnSpc>
                <a:spcPct val="90000"/>
              </a:lnSpc>
              <a:buSzTx/>
            </a:pPr>
            <a:r>
              <a:rPr lang="cs-CZ" altLang="cs-CZ" sz="2400" b="1" dirty="0"/>
              <a:t> 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State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/>
              <a:t>Examination</a:t>
            </a:r>
            <a:r>
              <a:rPr lang="cs-CZ" altLang="cs-CZ" sz="2400" b="1" dirty="0" smtClean="0"/>
              <a:t>).</a:t>
            </a:r>
          </a:p>
          <a:p>
            <a:pPr>
              <a:lnSpc>
                <a:spcPct val="90000"/>
              </a:lnSpc>
              <a:buSzTx/>
            </a:pPr>
            <a:endParaRPr lang="cs-CZ" altLang="cs-CZ" sz="2400" b="1" dirty="0"/>
          </a:p>
          <a:p>
            <a:pPr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cs-CZ" altLang="cs-CZ" sz="2400" b="1" dirty="0"/>
              <a:t>Zkrácený mentální bodovací test (hodnocení </a:t>
            </a:r>
            <a:r>
              <a:rPr lang="cs-CZ" altLang="cs-CZ" sz="2400" b="1" dirty="0" smtClean="0"/>
              <a:t>psychického</a:t>
            </a:r>
          </a:p>
          <a:p>
            <a:pPr>
              <a:lnSpc>
                <a:spcPct val="90000"/>
              </a:lnSpc>
              <a:buSzTx/>
            </a:pPr>
            <a:r>
              <a:rPr lang="cs-CZ" altLang="cs-CZ" sz="2400" b="1" dirty="0"/>
              <a:t> </a:t>
            </a:r>
            <a:r>
              <a:rPr lang="cs-CZ" altLang="cs-CZ" sz="2400" b="1" dirty="0" smtClean="0"/>
              <a:t> </a:t>
            </a:r>
            <a:r>
              <a:rPr lang="cs-CZ" altLang="cs-CZ" sz="2400" b="1" dirty="0"/>
              <a:t>stavu podle </a:t>
            </a:r>
            <a:r>
              <a:rPr lang="cs-CZ" altLang="cs-CZ" sz="2400" b="1" dirty="0" err="1"/>
              <a:t>Gainda</a:t>
            </a:r>
            <a:r>
              <a:rPr lang="cs-CZ" altLang="cs-CZ" sz="2400" b="1" dirty="0" smtClean="0"/>
              <a:t>).</a:t>
            </a:r>
          </a:p>
          <a:p>
            <a:pPr>
              <a:lnSpc>
                <a:spcPct val="90000"/>
              </a:lnSpc>
              <a:buSzTx/>
            </a:pPr>
            <a:endParaRPr lang="cs-CZ" altLang="cs-CZ" sz="2400" b="1" dirty="0"/>
          </a:p>
          <a:p>
            <a:pPr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cs-CZ" altLang="cs-CZ" sz="2400" b="1" dirty="0"/>
              <a:t>Stupnice hodnocení psychického zdraví.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179513" y="260649"/>
            <a:ext cx="8640960" cy="1224135"/>
          </a:xfrm>
        </p:spPr>
        <p:txBody>
          <a:bodyPr/>
          <a:lstStyle/>
          <a:p>
            <a:pPr marL="182880" indent="0" algn="ctr">
              <a:buNone/>
            </a:pPr>
            <a:r>
              <a:rPr lang="cs-CZ" sz="3600" dirty="0" smtClean="0"/>
              <a:t>Hodnocení duševního zdraví a psychické pohody</a:t>
            </a:r>
            <a:endParaRPr lang="cs-CZ" sz="3600" dirty="0"/>
          </a:p>
        </p:txBody>
      </p:sp>
      <p:pic>
        <p:nvPicPr>
          <p:cNvPr id="4" name="Picture 19" descr="MCHM00350_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789040"/>
            <a:ext cx="2528185" cy="2808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3341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784975" cy="5040559"/>
          </a:xfrm>
        </p:spPr>
        <p:txBody>
          <a:bodyPr/>
          <a:lstStyle/>
          <a:p>
            <a:pPr>
              <a:buSzTx/>
              <a:buFont typeface="Wingdings" pitchFamily="2" charset="2"/>
              <a:buChar char="§"/>
            </a:pPr>
            <a:r>
              <a:rPr lang="cs-CZ" altLang="cs-CZ" sz="2400" b="1" dirty="0"/>
              <a:t>Škála deprese </a:t>
            </a:r>
            <a:r>
              <a:rPr lang="cs-CZ" altLang="cs-CZ" sz="2400" b="1" dirty="0" smtClean="0"/>
              <a:t>pro </a:t>
            </a:r>
            <a:r>
              <a:rPr lang="cs-CZ" altLang="cs-CZ" sz="2400" b="1" dirty="0"/>
              <a:t>geriatrické pacienty (</a:t>
            </a:r>
            <a:r>
              <a:rPr lang="cs-CZ" altLang="cs-CZ" sz="2400" b="1" dirty="0" err="1"/>
              <a:t>Geriatric</a:t>
            </a:r>
            <a:r>
              <a:rPr lang="cs-CZ" altLang="cs-CZ" sz="2400" b="1" dirty="0"/>
              <a:t> </a:t>
            </a:r>
            <a:endParaRPr lang="cs-CZ" altLang="cs-CZ" sz="2400" b="1" dirty="0" smtClean="0"/>
          </a:p>
          <a:p>
            <a:pPr>
              <a:buSzTx/>
            </a:pPr>
            <a:r>
              <a:rPr lang="cs-CZ" altLang="cs-CZ" sz="2400" b="1" dirty="0"/>
              <a:t> </a:t>
            </a:r>
            <a:r>
              <a:rPr lang="cs-CZ" altLang="cs-CZ" sz="2400" b="1" dirty="0" smtClean="0"/>
              <a:t>  </a:t>
            </a:r>
            <a:r>
              <a:rPr lang="cs-CZ" altLang="cs-CZ" sz="2400" b="1" dirty="0" err="1" smtClean="0"/>
              <a:t>Depression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/>
              <a:t>Scale</a:t>
            </a:r>
            <a:r>
              <a:rPr lang="cs-CZ" altLang="cs-CZ" sz="2400" b="1" dirty="0"/>
              <a:t>).</a:t>
            </a:r>
          </a:p>
          <a:p>
            <a:pPr>
              <a:buSzTx/>
              <a:buFont typeface="Wingdings" pitchFamily="2" charset="2"/>
              <a:buChar char="§"/>
            </a:pPr>
            <a:r>
              <a:rPr lang="cs-CZ" altLang="cs-CZ" sz="2400" b="1" dirty="0"/>
              <a:t>Test kreslení hodin.</a:t>
            </a:r>
          </a:p>
          <a:p>
            <a:pPr>
              <a:buSzTx/>
              <a:buFont typeface="Wingdings" pitchFamily="2" charset="2"/>
              <a:buChar char="§"/>
            </a:pPr>
            <a:r>
              <a:rPr lang="cs-CZ" altLang="cs-CZ" sz="2400" b="1" dirty="0"/>
              <a:t>Ischemické skóre podle </a:t>
            </a:r>
            <a:r>
              <a:rPr lang="cs-CZ" altLang="cs-CZ" sz="2400" b="1" dirty="0" err="1"/>
              <a:t>Hachinskiho</a:t>
            </a:r>
            <a:r>
              <a:rPr lang="cs-CZ" altLang="cs-CZ" sz="2400" b="1" dirty="0"/>
              <a:t>.</a:t>
            </a:r>
          </a:p>
          <a:p>
            <a:pPr>
              <a:buSzTx/>
              <a:buFont typeface="Wingdings" pitchFamily="2" charset="2"/>
              <a:buChar char="§"/>
            </a:pPr>
            <a:r>
              <a:rPr lang="cs-CZ" altLang="cs-CZ" sz="2400" b="1" dirty="0"/>
              <a:t>Glasgow </a:t>
            </a:r>
            <a:r>
              <a:rPr lang="cs-CZ" altLang="cs-CZ" sz="2400" b="1" dirty="0" err="1"/>
              <a:t>Coma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Scale</a:t>
            </a:r>
            <a:r>
              <a:rPr lang="cs-CZ" altLang="cs-CZ" sz="2400" b="1" dirty="0"/>
              <a:t>  </a:t>
            </a:r>
            <a:r>
              <a:rPr lang="cs-CZ" altLang="cs-CZ" sz="2400" b="1" dirty="0" smtClean="0"/>
              <a:t>(</a:t>
            </a:r>
            <a:r>
              <a:rPr lang="cs-CZ" altLang="cs-CZ" sz="2400" b="1" dirty="0"/>
              <a:t>hodnocení bezvědomí </a:t>
            </a:r>
            <a:r>
              <a:rPr lang="cs-CZ" altLang="cs-CZ" sz="2400" b="1" dirty="0" smtClean="0"/>
              <a:t>a jeho </a:t>
            </a:r>
          </a:p>
          <a:p>
            <a:pPr>
              <a:buSzTx/>
            </a:pPr>
            <a:r>
              <a:rPr lang="cs-CZ" altLang="cs-CZ" sz="2400" b="1" dirty="0"/>
              <a:t> </a:t>
            </a:r>
            <a:r>
              <a:rPr lang="cs-CZ" altLang="cs-CZ" sz="2400" b="1" dirty="0" smtClean="0"/>
              <a:t>  hloubky)</a:t>
            </a:r>
            <a:r>
              <a:rPr lang="cs-CZ" altLang="cs-CZ" sz="2400" b="1" dirty="0"/>
              <a:t/>
            </a:r>
            <a:br>
              <a:rPr lang="cs-CZ" altLang="cs-CZ" sz="2400" b="1" dirty="0"/>
            </a:br>
            <a:endParaRPr lang="cs-CZ" dirty="0"/>
          </a:p>
          <a:p>
            <a:pPr>
              <a:buSzTx/>
            </a:pPr>
            <a:endParaRPr lang="cs-CZ" dirty="0"/>
          </a:p>
          <a:p>
            <a:pPr>
              <a:buSzTx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179513" y="188641"/>
            <a:ext cx="8784976" cy="1152127"/>
          </a:xfrm>
        </p:spPr>
        <p:txBody>
          <a:bodyPr/>
          <a:lstStyle/>
          <a:p>
            <a:pPr marL="182880" indent="0" algn="ctr">
              <a:buNone/>
            </a:pPr>
            <a:r>
              <a:rPr lang="cs-CZ" sz="3600" dirty="0"/>
              <a:t>Hodnocení duševního zdraví a psychické pohody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077072"/>
            <a:ext cx="4680520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9842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848872" cy="1296144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dirty="0" smtClean="0"/>
              <a:t>FUNKČNÍ GERIATRICKÉ VYŠETŘENÍ</a:t>
            </a:r>
            <a:br>
              <a:rPr lang="cs-CZ" sz="3600" dirty="0" smtClean="0"/>
            </a:br>
            <a:r>
              <a:rPr lang="cs-CZ" sz="3600" dirty="0" smtClean="0"/>
              <a:t>(FGV)</a:t>
            </a:r>
            <a:endParaRPr lang="cs-CZ" sz="36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79512" y="1772816"/>
            <a:ext cx="8712968" cy="4824536"/>
          </a:xfrm>
        </p:spPr>
        <p:txBody>
          <a:bodyPr>
            <a:normAutofit/>
          </a:bodyPr>
          <a:lstStyle/>
          <a:p>
            <a:pPr marL="342900" indent="-342900" algn="l">
              <a:buFontTx/>
              <a:buChar char="-"/>
            </a:pPr>
            <a:r>
              <a:rPr lang="cs-CZ" sz="2200" b="1" dirty="0" smtClean="0"/>
              <a:t>je komplexní zhodnocení zdravotní stavu seniora doplněné o posouzení fyzické výkonnosti a soběstačnosti a zhodnocení psychických funkcí v kontextu jeho sociální situace</a:t>
            </a:r>
          </a:p>
          <a:p>
            <a:pPr algn="l"/>
            <a:r>
              <a:rPr lang="cs-CZ" sz="2200" b="1" dirty="0" smtClean="0"/>
              <a:t> </a:t>
            </a:r>
          </a:p>
          <a:p>
            <a:pPr algn="l"/>
            <a:r>
              <a:rPr lang="cs-CZ" sz="2200" b="1" dirty="0" smtClean="0"/>
              <a:t>Cíl </a:t>
            </a:r>
            <a:r>
              <a:rPr lang="cs-CZ" sz="2200" b="1" dirty="0" smtClean="0"/>
              <a:t>FGV: </a:t>
            </a:r>
            <a:endParaRPr lang="cs-CZ" sz="2200" b="1" dirty="0" smtClean="0"/>
          </a:p>
          <a:p>
            <a:pPr algn="l"/>
            <a:r>
              <a:rPr lang="cs-CZ" sz="2200" b="1" dirty="0" smtClean="0"/>
              <a:t>   </a:t>
            </a:r>
            <a:r>
              <a:rPr lang="cs-CZ" sz="2200" b="1" dirty="0" smtClean="0"/>
              <a:t>- zlepšení zdravotního i funkčního stavu </a:t>
            </a:r>
            <a:r>
              <a:rPr lang="cs-CZ" sz="2200" b="1" dirty="0" smtClean="0"/>
              <a:t>seniora</a:t>
            </a:r>
          </a:p>
          <a:p>
            <a:pPr algn="l"/>
            <a:r>
              <a:rPr lang="cs-CZ" sz="2200" b="1" dirty="0" smtClean="0"/>
              <a:t>   </a:t>
            </a:r>
            <a:r>
              <a:rPr lang="cs-CZ" sz="2200" b="1" dirty="0" smtClean="0"/>
              <a:t>- zpomalení nástupu zdravotního postižení a </a:t>
            </a:r>
            <a:r>
              <a:rPr lang="cs-CZ" sz="2200" b="1" dirty="0" smtClean="0"/>
              <a:t>omezení</a:t>
            </a:r>
          </a:p>
          <a:p>
            <a:pPr algn="l"/>
            <a:r>
              <a:rPr lang="cs-CZ" sz="2200" b="1" dirty="0" smtClean="0"/>
              <a:t>     </a:t>
            </a:r>
            <a:r>
              <a:rPr lang="cs-CZ" sz="2200" b="1" dirty="0" smtClean="0"/>
              <a:t>jeho rozsahu   </a:t>
            </a:r>
            <a:endParaRPr lang="cs-CZ" sz="2200" b="1" dirty="0" smtClean="0"/>
          </a:p>
          <a:p>
            <a:pPr algn="l"/>
            <a:r>
              <a:rPr lang="cs-CZ" sz="2200" b="1" dirty="0" smtClean="0"/>
              <a:t>  </a:t>
            </a:r>
            <a:r>
              <a:rPr lang="cs-CZ" sz="2200" b="1" dirty="0" smtClean="0"/>
              <a:t>- zlepšení celkové kvality </a:t>
            </a:r>
            <a:r>
              <a:rPr lang="cs-CZ" sz="2200" b="1" dirty="0" smtClean="0"/>
              <a:t>života</a:t>
            </a:r>
          </a:p>
          <a:p>
            <a:pPr algn="l"/>
            <a:r>
              <a:rPr lang="cs-CZ" sz="2200" b="1" dirty="0" smtClean="0"/>
              <a:t>  </a:t>
            </a:r>
            <a:r>
              <a:rPr lang="cs-CZ" sz="2200" b="1" dirty="0" smtClean="0"/>
              <a:t>- vyeliminovat neefektivní a nepotřebné služby </a:t>
            </a:r>
            <a:endParaRPr 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4250193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323528" y="1556792"/>
            <a:ext cx="8352928" cy="4896543"/>
          </a:xfrm>
        </p:spPr>
        <p:txBody>
          <a:bodyPr/>
          <a:lstStyle/>
          <a:p>
            <a:pPr>
              <a:lnSpc>
                <a:spcPct val="90000"/>
              </a:lnSpc>
              <a:buSzTx/>
              <a:buFont typeface="Wingdings" pitchFamily="2" charset="2"/>
              <a:buChar char="§"/>
            </a:pPr>
            <a:endParaRPr lang="cs-CZ" altLang="cs-CZ" sz="2400" b="1" dirty="0" smtClean="0"/>
          </a:p>
          <a:p>
            <a:pPr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cs-CZ" altLang="cs-CZ" sz="2400" b="1" dirty="0" smtClean="0"/>
              <a:t>Hodnocení </a:t>
            </a:r>
            <a:r>
              <a:rPr lang="cs-CZ" altLang="cs-CZ" sz="2400" b="1" dirty="0"/>
              <a:t>rizika vzniku komplikací </a:t>
            </a:r>
            <a:r>
              <a:rPr lang="cs-CZ" altLang="cs-CZ" sz="2400" b="1" dirty="0" smtClean="0"/>
              <a:t>v </a:t>
            </a:r>
            <a:r>
              <a:rPr lang="cs-CZ" altLang="cs-CZ" sz="2400" b="1" dirty="0"/>
              <a:t>dýchacích  </a:t>
            </a:r>
            <a:endParaRPr lang="cs-CZ" altLang="cs-CZ" sz="2400" b="1" dirty="0" smtClean="0"/>
          </a:p>
          <a:p>
            <a:pPr>
              <a:lnSpc>
                <a:spcPct val="90000"/>
              </a:lnSpc>
              <a:buSzTx/>
            </a:pPr>
            <a:r>
              <a:rPr lang="cs-CZ" altLang="cs-CZ" sz="2400" b="1" dirty="0"/>
              <a:t> </a:t>
            </a:r>
            <a:r>
              <a:rPr lang="cs-CZ" altLang="cs-CZ" sz="2400" b="1" dirty="0" smtClean="0"/>
              <a:t> cestách</a:t>
            </a:r>
            <a:r>
              <a:rPr lang="cs-CZ" altLang="cs-CZ" sz="2400" b="1" dirty="0"/>
              <a:t>.</a:t>
            </a:r>
          </a:p>
          <a:p>
            <a:pPr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cs-CZ" altLang="cs-CZ" sz="2400" b="1" dirty="0"/>
              <a:t>Hodnocení rizika vzniku pádu</a:t>
            </a:r>
            <a:r>
              <a:rPr lang="cs-CZ" altLang="cs-CZ" sz="2400" b="1" dirty="0" smtClean="0"/>
              <a:t>.</a:t>
            </a:r>
          </a:p>
          <a:p>
            <a:pPr>
              <a:lnSpc>
                <a:spcPct val="90000"/>
              </a:lnSpc>
              <a:buSzTx/>
            </a:pPr>
            <a:endParaRPr lang="cs-CZ" altLang="cs-CZ" sz="2400" b="1" dirty="0"/>
          </a:p>
          <a:p>
            <a:pPr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cs-CZ" altLang="cs-CZ" sz="2400" b="1" dirty="0"/>
              <a:t>Hodnocení rizika vzniku dekubitů</a:t>
            </a:r>
            <a:r>
              <a:rPr lang="cs-CZ" altLang="cs-CZ" sz="2400" b="1" dirty="0" smtClean="0"/>
              <a:t>.</a:t>
            </a:r>
          </a:p>
          <a:p>
            <a:pPr>
              <a:lnSpc>
                <a:spcPct val="90000"/>
              </a:lnSpc>
              <a:buSzTx/>
            </a:pPr>
            <a:endParaRPr lang="cs-CZ" altLang="cs-CZ" sz="2400" b="1" dirty="0"/>
          </a:p>
          <a:p>
            <a:pPr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cs-CZ" altLang="cs-CZ" sz="2400" b="1" dirty="0"/>
              <a:t>Hodnocení rizik </a:t>
            </a:r>
            <a:r>
              <a:rPr lang="cs-CZ" altLang="cs-CZ" sz="2400" b="1" dirty="0" smtClean="0"/>
              <a:t>u </a:t>
            </a:r>
            <a:r>
              <a:rPr lang="cs-CZ" altLang="cs-CZ" sz="2400" b="1" dirty="0"/>
              <a:t>diabetu </a:t>
            </a:r>
            <a:r>
              <a:rPr lang="cs-CZ" altLang="cs-CZ" sz="2400" b="1" dirty="0" err="1"/>
              <a:t>mellitu</a:t>
            </a:r>
            <a:r>
              <a:rPr lang="cs-CZ" altLang="cs-CZ" sz="2400" b="1" dirty="0"/>
              <a:t>.</a:t>
            </a:r>
          </a:p>
          <a:p>
            <a:pPr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cs-CZ" altLang="cs-CZ" sz="2400" b="1" dirty="0"/>
              <a:t>a další</a:t>
            </a:r>
          </a:p>
          <a:p>
            <a:endParaRPr lang="cs-CZ" b="1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539553" y="188641"/>
            <a:ext cx="8136904" cy="936103"/>
          </a:xfrm>
        </p:spPr>
        <p:txBody>
          <a:bodyPr/>
          <a:lstStyle/>
          <a:p>
            <a:pPr marL="182880" indent="0" algn="ctr">
              <a:buNone/>
            </a:pPr>
            <a:r>
              <a:rPr lang="cs-CZ" sz="3600" dirty="0" smtClean="0"/>
              <a:t>Hodnotící a měřící techniky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259762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323528" y="1628800"/>
            <a:ext cx="8352927" cy="5040560"/>
          </a:xfrm>
        </p:spPr>
        <p:txBody>
          <a:bodyPr>
            <a:normAutofit fontScale="92500" lnSpcReduction="20000"/>
          </a:bodyPr>
          <a:lstStyle/>
          <a:p>
            <a:r>
              <a:rPr lang="cs-CZ" sz="2400" b="1" dirty="0" smtClean="0"/>
              <a:t>Překladová ošetřovatelská zpráva – hodnotící technika</a:t>
            </a:r>
          </a:p>
          <a:p>
            <a:endParaRPr lang="cs-CZ" dirty="0"/>
          </a:p>
          <a:p>
            <a:pPr>
              <a:buSzTx/>
              <a:buFont typeface="Wingdings" pitchFamily="2" charset="2"/>
              <a:buChar char="§"/>
            </a:pPr>
            <a:r>
              <a:rPr lang="cs-CZ" altLang="cs-CZ" sz="2400" b="1" dirty="0">
                <a:solidFill>
                  <a:schemeClr val="tx1"/>
                </a:solidFill>
              </a:rPr>
              <a:t>Při překladu na jiné oddělení, zařízení, </a:t>
            </a:r>
            <a:r>
              <a:rPr lang="cs-CZ" altLang="cs-CZ" sz="2400" b="1" dirty="0" smtClean="0">
                <a:solidFill>
                  <a:schemeClr val="tx1"/>
                </a:solidFill>
              </a:rPr>
              <a:t>jiné </a:t>
            </a:r>
            <a:r>
              <a:rPr lang="cs-CZ" altLang="cs-CZ" sz="2400" b="1" dirty="0">
                <a:solidFill>
                  <a:schemeClr val="tx1"/>
                </a:solidFill>
              </a:rPr>
              <a:t>osobě, </a:t>
            </a:r>
          </a:p>
          <a:p>
            <a:pPr>
              <a:buSzTx/>
            </a:pPr>
            <a:r>
              <a:rPr lang="cs-CZ" altLang="cs-CZ" sz="2400" b="1" dirty="0" smtClean="0">
                <a:solidFill>
                  <a:schemeClr val="tx1"/>
                </a:solidFill>
              </a:rPr>
              <a:t>  při </a:t>
            </a:r>
            <a:r>
              <a:rPr lang="cs-CZ" altLang="cs-CZ" sz="2400" b="1" dirty="0">
                <a:solidFill>
                  <a:schemeClr val="tx1"/>
                </a:solidFill>
              </a:rPr>
              <a:t>ukončení hospitalizace</a:t>
            </a:r>
            <a:r>
              <a:rPr lang="cs-CZ" altLang="cs-CZ" sz="2400" b="1" dirty="0" smtClean="0">
                <a:solidFill>
                  <a:schemeClr val="tx1"/>
                </a:solidFill>
              </a:rPr>
              <a:t>.</a:t>
            </a:r>
            <a:endParaRPr lang="cs-CZ" altLang="cs-CZ" sz="2400" b="1" dirty="0">
              <a:solidFill>
                <a:schemeClr val="tx1"/>
              </a:solidFill>
            </a:endParaRPr>
          </a:p>
          <a:p>
            <a:pPr>
              <a:buSzTx/>
              <a:buFont typeface="Wingdings" pitchFamily="2" charset="2"/>
              <a:buChar char="§"/>
            </a:pPr>
            <a:r>
              <a:rPr lang="cs-CZ" altLang="cs-CZ" sz="2400" b="1" dirty="0">
                <a:solidFill>
                  <a:schemeClr val="tx1"/>
                </a:solidFill>
              </a:rPr>
              <a:t>Neopakuje lékařské </a:t>
            </a:r>
            <a:r>
              <a:rPr lang="cs-CZ" altLang="cs-CZ" sz="2400" b="1" dirty="0" smtClean="0">
                <a:solidFill>
                  <a:schemeClr val="tx1"/>
                </a:solidFill>
              </a:rPr>
              <a:t>informace.</a:t>
            </a:r>
            <a:endParaRPr lang="cs-CZ" altLang="cs-CZ" sz="2400" b="1" dirty="0">
              <a:solidFill>
                <a:schemeClr val="tx1"/>
              </a:solidFill>
            </a:endParaRPr>
          </a:p>
          <a:p>
            <a:pPr marL="533400" indent="-533400">
              <a:lnSpc>
                <a:spcPct val="90000"/>
              </a:lnSpc>
            </a:pPr>
            <a:r>
              <a:rPr lang="cs-CZ" altLang="cs-CZ" sz="2000" b="1" dirty="0">
                <a:solidFill>
                  <a:schemeClr val="hlink"/>
                </a:solidFill>
              </a:rPr>
              <a:t>Informace o:</a:t>
            </a:r>
          </a:p>
          <a:p>
            <a:pPr marL="533400" indent="-533400"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cs-CZ" altLang="cs-CZ" sz="2000" b="1" dirty="0" err="1"/>
              <a:t>sebepéči</a:t>
            </a:r>
            <a:r>
              <a:rPr lang="cs-CZ" altLang="cs-CZ" sz="2000" b="1" dirty="0"/>
              <a:t> a soběstačnosti,</a:t>
            </a:r>
          </a:p>
          <a:p>
            <a:pPr marL="533400" indent="-533400"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cs-CZ" altLang="cs-CZ" sz="2000" b="1" dirty="0"/>
              <a:t>pohyblivosti,</a:t>
            </a:r>
          </a:p>
          <a:p>
            <a:pPr marL="533400" indent="-533400"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cs-CZ" altLang="cs-CZ" sz="2000" b="1" dirty="0"/>
              <a:t>změnách na kůži,</a:t>
            </a:r>
          </a:p>
          <a:p>
            <a:pPr marL="533400" indent="-533400"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cs-CZ" altLang="cs-CZ" sz="2000" b="1" dirty="0"/>
              <a:t>používání pomůcek,</a:t>
            </a:r>
          </a:p>
          <a:p>
            <a:pPr marL="533400" indent="-533400"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cs-CZ" altLang="cs-CZ" sz="2000" b="1" dirty="0"/>
              <a:t> přítomnosti handicapu,</a:t>
            </a:r>
          </a:p>
          <a:p>
            <a:pPr marL="533400" indent="-533400"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cs-CZ" altLang="cs-CZ" sz="2000" b="1" dirty="0"/>
              <a:t>aktuálním stavu psychiky,</a:t>
            </a:r>
          </a:p>
          <a:p>
            <a:pPr marL="533400" indent="-533400"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cs-CZ" altLang="cs-CZ" sz="2000" b="1" dirty="0"/>
              <a:t>kvalitě psychických funkcí,</a:t>
            </a:r>
          </a:p>
          <a:p>
            <a:pPr marL="533400" indent="-533400"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cs-CZ" altLang="cs-CZ" sz="2000" b="1" dirty="0"/>
              <a:t>změnách v komunikaci,</a:t>
            </a:r>
          </a:p>
          <a:p>
            <a:pPr marL="533400" indent="-533400"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cs-CZ" altLang="cs-CZ" sz="2000" b="1" dirty="0"/>
              <a:t>provedené ošetřovatelské činnosti aj.</a:t>
            </a:r>
          </a:p>
          <a:p>
            <a:pPr>
              <a:buSzTx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817581" y="476673"/>
            <a:ext cx="7786867" cy="1008112"/>
          </a:xfrm>
        </p:spPr>
        <p:txBody>
          <a:bodyPr/>
          <a:lstStyle/>
          <a:p>
            <a:pPr marL="182880" indent="0" algn="ctr">
              <a:buNone/>
            </a:pPr>
            <a:r>
              <a:rPr lang="cs-CZ" sz="3600" dirty="0" smtClean="0"/>
              <a:t>Hodnotící a měřící techniky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316234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611560" y="2276872"/>
            <a:ext cx="7560839" cy="3960439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 smtClean="0"/>
              <a:t>Važ si starce i tehdy,</a:t>
            </a:r>
          </a:p>
          <a:p>
            <a:pPr algn="ctr"/>
            <a:r>
              <a:rPr lang="cs-CZ" sz="2400" b="1" dirty="0" smtClean="0"/>
              <a:t>kdyby ze stařecké slabosti</a:t>
            </a:r>
          </a:p>
          <a:p>
            <a:pPr algn="ctr"/>
            <a:r>
              <a:rPr lang="cs-CZ" sz="2400" b="1" dirty="0" smtClean="0"/>
              <a:t>pozapomněl svých vědomostí</a:t>
            </a:r>
          </a:p>
          <a:p>
            <a:pPr algn="ctr"/>
            <a:endParaRPr lang="cs-CZ" sz="2400" b="1" dirty="0"/>
          </a:p>
          <a:p>
            <a:pPr algn="ctr"/>
            <a:r>
              <a:rPr lang="cs-CZ" sz="2400" b="1" dirty="0" smtClean="0"/>
              <a:t>Talmud</a:t>
            </a:r>
          </a:p>
          <a:p>
            <a:pPr algn="ctr"/>
            <a:endParaRPr lang="cs-CZ" sz="2400" b="1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817581" y="620689"/>
            <a:ext cx="7175351" cy="1368152"/>
          </a:xfrm>
        </p:spPr>
        <p:txBody>
          <a:bodyPr/>
          <a:lstStyle/>
          <a:p>
            <a:pPr marL="182880" indent="0" algn="ctr">
              <a:buNone/>
            </a:pP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Děkuji za pozornost</a:t>
            </a:r>
            <a:endParaRPr lang="cs-CZ" sz="3600" dirty="0"/>
          </a:p>
        </p:txBody>
      </p:sp>
      <p:pic>
        <p:nvPicPr>
          <p:cNvPr id="5122" name="Picture 2" descr="C:\Users\Boženka\Desktop\obrázky\obr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149080"/>
            <a:ext cx="3240360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650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23528" y="1340768"/>
            <a:ext cx="8568952" cy="4968551"/>
          </a:xfrm>
        </p:spPr>
        <p:txBody>
          <a:bodyPr/>
          <a:lstStyle/>
          <a:p>
            <a:r>
              <a:rPr lang="cs-CZ" b="1" dirty="0" smtClean="0"/>
              <a:t>Proč FGV ?</a:t>
            </a:r>
          </a:p>
          <a:p>
            <a:endParaRPr lang="cs-CZ" b="1" dirty="0"/>
          </a:p>
          <a:p>
            <a:pPr marL="342900" indent="-342900">
              <a:buFontTx/>
              <a:buChar char="-"/>
            </a:pPr>
            <a:r>
              <a:rPr lang="cs-CZ" b="1" dirty="0" smtClean="0"/>
              <a:t>Je důležité pro lékaře při posuzování účinku léčby a návrhu rehabilitačních postupů.</a:t>
            </a:r>
          </a:p>
          <a:p>
            <a:pPr marL="342900" indent="-342900">
              <a:buFontTx/>
              <a:buChar char="-"/>
            </a:pPr>
            <a:r>
              <a:rPr lang="cs-CZ" b="1" dirty="0" smtClean="0"/>
              <a:t>Pro návrh sociálních dávek pro bezmocnost.</a:t>
            </a:r>
          </a:p>
          <a:p>
            <a:pPr marL="342900" indent="-342900">
              <a:buFontTx/>
              <a:buChar char="-"/>
            </a:pPr>
            <a:r>
              <a:rPr lang="cs-CZ" b="1" dirty="0" smtClean="0"/>
              <a:t>Pro indikaci domácí ošetřovatelské péče, pečovatelské služby.</a:t>
            </a:r>
          </a:p>
          <a:p>
            <a:pPr marL="342900" indent="-342900">
              <a:buFontTx/>
              <a:buChar char="-"/>
            </a:pPr>
            <a:r>
              <a:rPr lang="cs-CZ" b="1" dirty="0" smtClean="0"/>
              <a:t>Při umístění do dlouhodobé ústavní péče.</a:t>
            </a:r>
          </a:p>
          <a:p>
            <a:endParaRPr lang="cs-CZ" b="1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79513" y="188641"/>
            <a:ext cx="8640960" cy="1008112"/>
          </a:xfrm>
        </p:spPr>
        <p:txBody>
          <a:bodyPr/>
          <a:lstStyle/>
          <a:p>
            <a:pPr marL="182880" indent="0" algn="ctr">
              <a:buNone/>
            </a:pPr>
            <a:r>
              <a:rPr lang="cs-CZ" sz="3600" dirty="0"/>
              <a:t>FUNKČNÍ GERIATRICKÉ VYŠETŘENÍ</a:t>
            </a:r>
          </a:p>
        </p:txBody>
      </p:sp>
      <p:pic>
        <p:nvPicPr>
          <p:cNvPr id="6" name="Picture 6" descr="MCj042829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005064"/>
            <a:ext cx="2232248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021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51520" y="1124744"/>
            <a:ext cx="8496943" cy="5616624"/>
          </a:xfrm>
        </p:spPr>
        <p:txBody>
          <a:bodyPr>
            <a:normAutofit lnSpcReduction="10000"/>
          </a:bodyPr>
          <a:lstStyle/>
          <a:p>
            <a:r>
              <a:rPr lang="cs-CZ" sz="2600" b="1" dirty="0" smtClean="0"/>
              <a:t>Funkční kategorizace seniorů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/>
              <a:t>Kategorie </a:t>
            </a:r>
            <a:r>
              <a:rPr lang="cs-CZ" b="1" dirty="0" err="1" smtClean="0"/>
              <a:t>elite</a:t>
            </a:r>
            <a:r>
              <a:rPr lang="cs-CZ" b="1" dirty="0" smtClean="0"/>
              <a:t> – senioři ve vynikající kondici, schopni i ve  </a:t>
            </a:r>
          </a:p>
          <a:p>
            <a:r>
              <a:rPr lang="cs-CZ" b="1" dirty="0" smtClean="0"/>
              <a:t>                               vysokém věku sportovních aktivit.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/>
              <a:t>Kategorie fit – senioři schopni zabezpečit sebe sama a</a:t>
            </a:r>
          </a:p>
          <a:p>
            <a:r>
              <a:rPr lang="cs-CZ" b="1" dirty="0" smtClean="0"/>
              <a:t>                           pěstovat koníčky (zahrada atd.)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/>
              <a:t>Kategorie independent – senioři schopni pečovat sami o </a:t>
            </a:r>
          </a:p>
          <a:p>
            <a:r>
              <a:rPr lang="cs-CZ" b="1" dirty="0" smtClean="0"/>
              <a:t>                                           sebe bez pomoci zvenčí.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/>
              <a:t>Kategorie </a:t>
            </a:r>
            <a:r>
              <a:rPr lang="cs-CZ" b="1" dirty="0" err="1" smtClean="0"/>
              <a:t>frail</a:t>
            </a:r>
            <a:r>
              <a:rPr lang="cs-CZ" b="1" dirty="0" smtClean="0"/>
              <a:t> – křehcí senioři, změna zdravotního stavu </a:t>
            </a:r>
            <a:r>
              <a:rPr lang="en-GB" b="1" dirty="0" smtClean="0"/>
              <a:t>&gt;&gt;</a:t>
            </a:r>
            <a:endParaRPr lang="cs-CZ" b="1" dirty="0" smtClean="0"/>
          </a:p>
          <a:p>
            <a:r>
              <a:rPr lang="cs-CZ" b="1" dirty="0" smtClean="0"/>
              <a:t>                              ztráta soběstačnosti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/>
              <a:t>Kategorie </a:t>
            </a:r>
            <a:r>
              <a:rPr lang="cs-CZ" b="1" dirty="0" err="1" smtClean="0"/>
              <a:t>dependent</a:t>
            </a:r>
            <a:r>
              <a:rPr lang="cs-CZ" b="1" dirty="0" smtClean="0"/>
              <a:t> – senioři trvale závislí na pomoci </a:t>
            </a:r>
          </a:p>
          <a:p>
            <a:r>
              <a:rPr lang="cs-CZ" b="1" dirty="0"/>
              <a:t> </a:t>
            </a:r>
            <a:r>
              <a:rPr lang="cs-CZ" b="1" dirty="0" smtClean="0"/>
              <a:t>                                       zvenčí, ale schopni setrvat ve svém </a:t>
            </a:r>
          </a:p>
          <a:p>
            <a:r>
              <a:rPr lang="cs-CZ" b="1" dirty="0"/>
              <a:t> </a:t>
            </a:r>
            <a:r>
              <a:rPr lang="cs-CZ" b="1" dirty="0" smtClean="0"/>
              <a:t>                                       domově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/>
              <a:t>Kategorie </a:t>
            </a:r>
            <a:r>
              <a:rPr lang="cs-CZ" b="1" dirty="0" err="1" smtClean="0"/>
              <a:t>disabled</a:t>
            </a:r>
            <a:r>
              <a:rPr lang="cs-CZ" b="1" dirty="0" smtClean="0"/>
              <a:t> – senioři odkázáni na pomoc jiných</a:t>
            </a:r>
          </a:p>
          <a:p>
            <a:endParaRPr lang="cs-CZ" b="1" dirty="0"/>
          </a:p>
          <a:p>
            <a:endParaRPr lang="cs-CZ" b="1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251521" y="188641"/>
            <a:ext cx="8568952" cy="864095"/>
          </a:xfrm>
        </p:spPr>
        <p:txBody>
          <a:bodyPr/>
          <a:lstStyle/>
          <a:p>
            <a:pPr marL="182880" indent="0" algn="ctr">
              <a:buNone/>
            </a:pPr>
            <a:r>
              <a:rPr lang="cs-CZ" sz="3600" dirty="0" smtClean="0"/>
              <a:t>FUNKČNÍ GERIATRICKÉ VYŠETŘENÍ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4148971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51520" y="980728"/>
            <a:ext cx="8640959" cy="5328591"/>
          </a:xfrm>
        </p:spPr>
        <p:txBody>
          <a:bodyPr/>
          <a:lstStyle/>
          <a:p>
            <a:endParaRPr lang="cs-CZ" b="1" dirty="0" smtClean="0"/>
          </a:p>
          <a:p>
            <a:r>
              <a:rPr lang="cs-CZ" b="1" dirty="0" smtClean="0"/>
              <a:t>FGV – zahrnuje obvyklé vyšetření zdravotního stavu + posouzení</a:t>
            </a:r>
          </a:p>
          <a:p>
            <a:r>
              <a:rPr lang="cs-CZ" b="1" dirty="0"/>
              <a:t> </a:t>
            </a:r>
            <a:r>
              <a:rPr lang="cs-CZ" b="1" dirty="0" smtClean="0"/>
              <a:t>         celkové zdatnosti, soběstačnosti, psychosociální pohody a </a:t>
            </a:r>
          </a:p>
          <a:p>
            <a:r>
              <a:rPr lang="cs-CZ" b="1" dirty="0"/>
              <a:t> </a:t>
            </a:r>
            <a:r>
              <a:rPr lang="cs-CZ" b="1" dirty="0" smtClean="0"/>
              <a:t>         socioekonomické situace seniora.</a:t>
            </a:r>
          </a:p>
          <a:p>
            <a:endParaRPr lang="cs-CZ" b="1" dirty="0" smtClean="0"/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Zdravotní stav, zdravotní rizika a komorbidita (cílený </a:t>
            </a:r>
            <a:r>
              <a:rPr lang="cs-CZ" b="1" dirty="0" err="1" smtClean="0"/>
              <a:t>screening</a:t>
            </a:r>
            <a:r>
              <a:rPr lang="cs-CZ" b="1" dirty="0" smtClean="0"/>
              <a:t> rizikových faktorů).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Fyzická výkonnost a soběstačnost (mobilita, schopnost sebeobsluhy).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Duševní zdraví a psychická pohoda (hodnocení kognitivních poruch – demence, poruchy afektu – deprese).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Sociální status a ekonomické zajištění (sledujeme sociální kontakty, poskytované sociální služby).</a:t>
            </a:r>
            <a:endParaRPr lang="cs-CZ" b="1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0" y="188640"/>
            <a:ext cx="8856984" cy="936103"/>
          </a:xfrm>
        </p:spPr>
        <p:txBody>
          <a:bodyPr/>
          <a:lstStyle/>
          <a:p>
            <a:pPr marL="182880" indent="0" algn="ctr">
              <a:buNone/>
            </a:pPr>
            <a:r>
              <a:rPr lang="cs-CZ" sz="3600" dirty="0"/>
              <a:t>FUNKČNÍ GERIATRICKÉ VYŠETŘENÍ </a:t>
            </a:r>
          </a:p>
        </p:txBody>
      </p:sp>
    </p:spTree>
    <p:extLst>
      <p:ext uri="{BB962C8B-B14F-4D97-AF65-F5344CB8AC3E}">
        <p14:creationId xmlns:p14="http://schemas.microsoft.com/office/powerpoint/2010/main" val="887368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79512" y="1268760"/>
            <a:ext cx="8784976" cy="5184575"/>
          </a:xfrm>
        </p:spPr>
        <p:txBody>
          <a:bodyPr/>
          <a:lstStyle/>
          <a:p>
            <a:endParaRPr lang="cs-CZ" dirty="0" smtClean="0"/>
          </a:p>
          <a:p>
            <a:r>
              <a:rPr lang="cs-CZ" sz="2400" b="1" dirty="0" smtClean="0"/>
              <a:t>V ČR jsou používány metody převzaté, různě modifikované, tudíž autorství není jednoznačné. Jde o pomůcky ke stanovení plánu péče.</a:t>
            </a:r>
          </a:p>
          <a:p>
            <a:endParaRPr lang="cs-CZ" sz="2400" b="1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179513" y="116633"/>
            <a:ext cx="8712968" cy="1008111"/>
          </a:xfrm>
        </p:spPr>
        <p:txBody>
          <a:bodyPr/>
          <a:lstStyle/>
          <a:p>
            <a:pPr marL="182880" indent="0" algn="ctr">
              <a:buNone/>
            </a:pPr>
            <a:r>
              <a:rPr lang="cs-CZ" sz="3600" dirty="0"/>
              <a:t>FUNKČNÍ GERIATRICKÉ VYŠETŘENÍ 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200" dirty="0" smtClean="0"/>
              <a:t>Hodnotící a měřící techniky</a:t>
            </a:r>
            <a:endParaRPr lang="cs-CZ" sz="3600" dirty="0"/>
          </a:p>
        </p:txBody>
      </p:sp>
      <p:pic>
        <p:nvPicPr>
          <p:cNvPr id="4" name="Picture 5" descr="MCj0237771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284984"/>
            <a:ext cx="5113139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00774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79512" y="1268760"/>
            <a:ext cx="8784975" cy="5256583"/>
          </a:xfrm>
        </p:spPr>
        <p:txBody>
          <a:bodyPr/>
          <a:lstStyle/>
          <a:p>
            <a:pPr marL="457200" indent="-457200">
              <a:buAutoNum type="arabicPeriod"/>
            </a:pPr>
            <a:endParaRPr lang="cs-CZ" sz="2400" b="1" dirty="0" smtClean="0"/>
          </a:p>
          <a:p>
            <a:pPr marL="457200" indent="-457200">
              <a:buAutoNum type="arabicPeriod"/>
            </a:pPr>
            <a:r>
              <a:rPr lang="cs-CZ" sz="2400" b="1" dirty="0" smtClean="0"/>
              <a:t>Zdravotní stav </a:t>
            </a:r>
          </a:p>
          <a:p>
            <a:pPr marL="457200" indent="-457200">
              <a:buAutoNum type="arabicPeriod"/>
            </a:pPr>
            <a:endParaRPr lang="cs-CZ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/>
              <a:t>Měření fyziologických funkcí (krevní tlak, puls, dechová </a:t>
            </a:r>
          </a:p>
          <a:p>
            <a:r>
              <a:rPr lang="cs-CZ" b="1" dirty="0" smtClean="0"/>
              <a:t>                                                   frekvence, tělesná teplota).</a:t>
            </a:r>
          </a:p>
          <a:p>
            <a:endParaRPr lang="cs-CZ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/>
              <a:t>Hodnocení bolesti</a:t>
            </a:r>
          </a:p>
          <a:p>
            <a:endParaRPr lang="cs-CZ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/>
              <a:t>Hodnocení stavu výživy</a:t>
            </a:r>
            <a:endParaRPr lang="cs-CZ" b="1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179513" y="188641"/>
            <a:ext cx="8712968" cy="936103"/>
          </a:xfrm>
        </p:spPr>
        <p:txBody>
          <a:bodyPr/>
          <a:lstStyle/>
          <a:p>
            <a:pPr marL="182880" indent="0" algn="ctr">
              <a:buNone/>
            </a:pPr>
            <a:r>
              <a:rPr lang="cs-CZ" sz="3600" dirty="0" smtClean="0"/>
              <a:t>Hodnotící a měřící techniky</a:t>
            </a:r>
            <a:br>
              <a:rPr lang="cs-CZ" sz="3600" dirty="0" smtClean="0"/>
            </a:b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474061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251520" y="1340768"/>
            <a:ext cx="8640960" cy="5112567"/>
          </a:xfrm>
        </p:spPr>
        <p:txBody>
          <a:bodyPr/>
          <a:lstStyle/>
          <a:p>
            <a:endParaRPr lang="cs-CZ" sz="2400" b="1" dirty="0" smtClean="0"/>
          </a:p>
          <a:p>
            <a:pPr>
              <a:lnSpc>
                <a:spcPct val="90000"/>
              </a:lnSpc>
              <a:buClr>
                <a:srgbClr val="F6F6DE"/>
              </a:buClr>
            </a:pPr>
            <a:r>
              <a:rPr lang="cs-CZ" altLang="cs-CZ" b="1" dirty="0">
                <a:solidFill>
                  <a:schemeClr val="tx1"/>
                </a:solidFill>
              </a:rPr>
              <a:t>Tolerance bolesti závisí na</a:t>
            </a:r>
            <a:r>
              <a:rPr lang="cs-CZ" altLang="cs-CZ" b="1" dirty="0" smtClean="0">
                <a:solidFill>
                  <a:schemeClr val="tx1"/>
                </a:solidFill>
              </a:rPr>
              <a:t>:</a:t>
            </a:r>
          </a:p>
          <a:p>
            <a:pPr>
              <a:lnSpc>
                <a:spcPct val="90000"/>
              </a:lnSpc>
              <a:buClr>
                <a:srgbClr val="F6F6DE"/>
              </a:buClr>
            </a:pPr>
            <a:endParaRPr lang="cs-CZ" altLang="cs-CZ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cs-CZ" altLang="cs-CZ" b="1" dirty="0">
                <a:solidFill>
                  <a:schemeClr val="tx1"/>
                </a:solidFill>
              </a:rPr>
              <a:t>věku </a:t>
            </a:r>
            <a:r>
              <a:rPr lang="en-US" altLang="cs-CZ" b="1" dirty="0">
                <a:solidFill>
                  <a:schemeClr val="tx1"/>
                </a:solidFill>
                <a:cs typeface="Times New Roman" pitchFamily="18" charset="0"/>
              </a:rPr>
              <a:t>»</a:t>
            </a:r>
            <a:r>
              <a:rPr lang="cs-CZ" altLang="cs-CZ" b="1" dirty="0">
                <a:solidFill>
                  <a:schemeClr val="tx1"/>
                </a:solidFill>
              </a:rPr>
              <a:t> senioři mají vyšší práh bolesti </a:t>
            </a:r>
            <a:r>
              <a:rPr lang="en-US" altLang="cs-CZ" b="1" dirty="0" smtClean="0">
                <a:solidFill>
                  <a:schemeClr val="tx1"/>
                </a:solidFill>
                <a:cs typeface="Times New Roman" pitchFamily="18" charset="0"/>
              </a:rPr>
              <a:t>»</a:t>
            </a:r>
            <a:r>
              <a:rPr lang="cs-CZ" altLang="cs-CZ" b="1" dirty="0" smtClean="0">
                <a:solidFill>
                  <a:schemeClr val="tx1"/>
                </a:solidFill>
              </a:rPr>
              <a:t> </a:t>
            </a:r>
            <a:r>
              <a:rPr lang="cs-CZ" altLang="cs-CZ" b="1" dirty="0">
                <a:solidFill>
                  <a:schemeClr val="tx1"/>
                </a:solidFill>
              </a:rPr>
              <a:t>bolest snášejí </a:t>
            </a:r>
            <a:r>
              <a:rPr lang="cs-CZ" altLang="cs-CZ" b="1" dirty="0" smtClean="0">
                <a:solidFill>
                  <a:schemeClr val="tx1"/>
                </a:solidFill>
              </a:rPr>
              <a:t>lépe</a:t>
            </a:r>
          </a:p>
          <a:p>
            <a:pPr>
              <a:lnSpc>
                <a:spcPct val="90000"/>
              </a:lnSpc>
              <a:buSzTx/>
              <a:buFont typeface="Wingdings" pitchFamily="2" charset="2"/>
              <a:buChar char="§"/>
            </a:pPr>
            <a:endParaRPr lang="cs-CZ" altLang="cs-CZ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cs-CZ" altLang="cs-CZ" b="1" dirty="0">
                <a:solidFill>
                  <a:schemeClr val="tx1"/>
                </a:solidFill>
              </a:rPr>
              <a:t>nemoci </a:t>
            </a:r>
            <a:r>
              <a:rPr lang="en-US" altLang="cs-CZ" b="1" dirty="0">
                <a:solidFill>
                  <a:schemeClr val="tx1"/>
                </a:solidFill>
                <a:cs typeface="Times New Roman" pitchFamily="18" charset="0"/>
              </a:rPr>
              <a:t>»</a:t>
            </a:r>
            <a:r>
              <a:rPr lang="cs-CZ" altLang="cs-CZ" b="1" dirty="0">
                <a:solidFill>
                  <a:schemeClr val="tx1"/>
                </a:solidFill>
              </a:rPr>
              <a:t> chronicky nemocní mají nižší práh bolesti </a:t>
            </a:r>
            <a:r>
              <a:rPr lang="en-US" altLang="cs-CZ" b="1" dirty="0">
                <a:solidFill>
                  <a:schemeClr val="tx1"/>
                </a:solidFill>
                <a:cs typeface="Times New Roman" pitchFamily="18" charset="0"/>
              </a:rPr>
              <a:t>»</a:t>
            </a:r>
            <a:r>
              <a:rPr lang="cs-CZ" altLang="cs-CZ" b="1" dirty="0">
                <a:solidFill>
                  <a:schemeClr val="tx1"/>
                </a:solidFill>
              </a:rPr>
              <a:t> bolest </a:t>
            </a:r>
            <a:endParaRPr lang="cs-CZ" altLang="cs-CZ" b="1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SzTx/>
            </a:pPr>
            <a:r>
              <a:rPr lang="cs-CZ" altLang="cs-CZ" b="1" dirty="0">
                <a:solidFill>
                  <a:schemeClr val="tx1"/>
                </a:solidFill>
              </a:rPr>
              <a:t> </a:t>
            </a:r>
            <a:r>
              <a:rPr lang="cs-CZ" altLang="cs-CZ" b="1" dirty="0" smtClean="0">
                <a:solidFill>
                  <a:schemeClr val="tx1"/>
                </a:solidFill>
              </a:rPr>
              <a:t>                 snášejí </a:t>
            </a:r>
            <a:r>
              <a:rPr lang="cs-CZ" altLang="cs-CZ" b="1" dirty="0">
                <a:solidFill>
                  <a:schemeClr val="tx1"/>
                </a:solidFill>
              </a:rPr>
              <a:t>hůře</a:t>
            </a:r>
          </a:p>
          <a:p>
            <a:pPr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cs-CZ" altLang="cs-CZ" b="1" dirty="0">
                <a:solidFill>
                  <a:schemeClr val="tx1"/>
                </a:solidFill>
              </a:rPr>
              <a:t>pohlaví </a:t>
            </a:r>
            <a:r>
              <a:rPr lang="en-US" altLang="cs-CZ" b="1" dirty="0">
                <a:solidFill>
                  <a:schemeClr val="tx1"/>
                </a:solidFill>
                <a:cs typeface="Times New Roman" pitchFamily="18" charset="0"/>
              </a:rPr>
              <a:t>»</a:t>
            </a:r>
            <a:r>
              <a:rPr lang="cs-CZ" altLang="cs-CZ" b="1" dirty="0">
                <a:solidFill>
                  <a:schemeClr val="tx1"/>
                </a:solidFill>
              </a:rPr>
              <a:t> muži mají vyšší práh bolesti </a:t>
            </a:r>
            <a:r>
              <a:rPr lang="en-US" altLang="cs-CZ" b="1" dirty="0" smtClean="0">
                <a:solidFill>
                  <a:schemeClr val="tx1"/>
                </a:solidFill>
                <a:cs typeface="Times New Roman" pitchFamily="18" charset="0"/>
              </a:rPr>
              <a:t>»</a:t>
            </a:r>
            <a:r>
              <a:rPr lang="cs-CZ" altLang="cs-CZ" b="1" dirty="0" smtClean="0">
                <a:solidFill>
                  <a:schemeClr val="tx1"/>
                </a:solidFill>
              </a:rPr>
              <a:t> </a:t>
            </a:r>
            <a:r>
              <a:rPr lang="cs-CZ" altLang="cs-CZ" b="1" dirty="0">
                <a:solidFill>
                  <a:schemeClr val="tx1"/>
                </a:solidFill>
              </a:rPr>
              <a:t>bolest snášejí </a:t>
            </a:r>
            <a:r>
              <a:rPr lang="cs-CZ" altLang="cs-CZ" b="1" dirty="0" smtClean="0">
                <a:solidFill>
                  <a:schemeClr val="tx1"/>
                </a:solidFill>
              </a:rPr>
              <a:t>lépe</a:t>
            </a:r>
          </a:p>
          <a:p>
            <a:pPr>
              <a:lnSpc>
                <a:spcPct val="90000"/>
              </a:lnSpc>
              <a:buSzTx/>
            </a:pPr>
            <a:endParaRPr lang="cs-CZ" altLang="cs-CZ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cs-CZ" altLang="cs-CZ" b="1" dirty="0">
                <a:solidFill>
                  <a:schemeClr val="tx1"/>
                </a:solidFill>
              </a:rPr>
              <a:t>denním rytmu </a:t>
            </a:r>
            <a:r>
              <a:rPr lang="en-US" altLang="cs-CZ" b="1" dirty="0">
                <a:solidFill>
                  <a:schemeClr val="tx1"/>
                </a:solidFill>
                <a:cs typeface="Times New Roman" pitchFamily="18" charset="0"/>
              </a:rPr>
              <a:t>»</a:t>
            </a:r>
            <a:r>
              <a:rPr lang="cs-CZ" altLang="cs-CZ" b="1" dirty="0">
                <a:solidFill>
                  <a:schemeClr val="tx1"/>
                </a:solidFill>
              </a:rPr>
              <a:t> ráno je vyšší práh bolesti </a:t>
            </a:r>
            <a:r>
              <a:rPr lang="cs-CZ" altLang="cs-CZ" b="1" dirty="0" smtClean="0">
                <a:solidFill>
                  <a:schemeClr val="tx1"/>
                </a:solidFill>
              </a:rPr>
              <a:t>než </a:t>
            </a:r>
            <a:r>
              <a:rPr lang="cs-CZ" altLang="cs-CZ" b="1" dirty="0">
                <a:solidFill>
                  <a:schemeClr val="tx1"/>
                </a:solidFill>
              </a:rPr>
              <a:t>večer</a:t>
            </a:r>
          </a:p>
          <a:p>
            <a:endParaRPr lang="cs-CZ" b="1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179512" y="116632"/>
            <a:ext cx="8712967" cy="1296143"/>
          </a:xfrm>
        </p:spPr>
        <p:txBody>
          <a:bodyPr/>
          <a:lstStyle/>
          <a:p>
            <a:pPr marL="182880" indent="0" algn="ctr">
              <a:buNone/>
            </a:pPr>
            <a:r>
              <a:rPr lang="cs-CZ" sz="3600" dirty="0"/>
              <a:t>Hodnotící a měřící </a:t>
            </a:r>
            <a:r>
              <a:rPr lang="cs-CZ" sz="3600" dirty="0" smtClean="0"/>
              <a:t>techniky</a:t>
            </a:r>
            <a:br>
              <a:rPr lang="cs-CZ" sz="3600" dirty="0" smtClean="0"/>
            </a:br>
            <a:r>
              <a:rPr lang="cs-CZ" sz="3400" dirty="0"/>
              <a:t>Hodnocení bolesti</a:t>
            </a:r>
            <a:r>
              <a:rPr lang="cs-CZ" sz="3600" dirty="0"/>
              <a:t/>
            </a:r>
            <a:br>
              <a:rPr lang="cs-CZ" sz="3600" dirty="0"/>
            </a:b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550949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79512" y="1412776"/>
            <a:ext cx="8784976" cy="5184575"/>
          </a:xfrm>
        </p:spPr>
        <p:txBody>
          <a:bodyPr/>
          <a:lstStyle/>
          <a:p>
            <a:pPr>
              <a:buSzTx/>
              <a:buFont typeface="Wingdings" pitchFamily="2" charset="2"/>
              <a:buChar char="§"/>
            </a:pPr>
            <a:endParaRPr lang="cs-CZ" altLang="cs-CZ" b="1" dirty="0" smtClean="0">
              <a:solidFill>
                <a:schemeClr val="tx1"/>
              </a:solidFill>
            </a:endParaRPr>
          </a:p>
          <a:p>
            <a:pPr>
              <a:buSzTx/>
              <a:buFont typeface="Wingdings" pitchFamily="2" charset="2"/>
              <a:buChar char="§"/>
            </a:pPr>
            <a:r>
              <a:rPr lang="cs-CZ" altLang="cs-CZ" b="1" dirty="0" smtClean="0">
                <a:solidFill>
                  <a:schemeClr val="tx1"/>
                </a:solidFill>
              </a:rPr>
              <a:t>etnografických </a:t>
            </a:r>
            <a:r>
              <a:rPr lang="cs-CZ" altLang="cs-CZ" b="1" dirty="0">
                <a:solidFill>
                  <a:schemeClr val="tx1"/>
                </a:solidFill>
              </a:rPr>
              <a:t>vlivech </a:t>
            </a:r>
            <a:r>
              <a:rPr lang="en-US" altLang="cs-CZ" b="1" dirty="0">
                <a:solidFill>
                  <a:schemeClr val="tx1"/>
                </a:solidFill>
                <a:cs typeface="Times New Roman" pitchFamily="18" charset="0"/>
              </a:rPr>
              <a:t>»</a:t>
            </a:r>
            <a:r>
              <a:rPr lang="cs-CZ" altLang="cs-CZ" b="1" dirty="0">
                <a:solidFill>
                  <a:schemeClr val="tx1"/>
                </a:solidFill>
              </a:rPr>
              <a:t> některé národy mají vyšší práh bolesti</a:t>
            </a:r>
          </a:p>
          <a:p>
            <a:pPr>
              <a:buSzTx/>
            </a:pPr>
            <a:endParaRPr lang="cs-CZ" altLang="cs-CZ" b="1" dirty="0">
              <a:solidFill>
                <a:schemeClr val="tx1"/>
              </a:solidFill>
            </a:endParaRPr>
          </a:p>
          <a:p>
            <a:pPr>
              <a:buSzTx/>
              <a:buFont typeface="Wingdings" pitchFamily="2" charset="2"/>
              <a:buChar char="§"/>
            </a:pPr>
            <a:r>
              <a:rPr lang="cs-CZ" altLang="cs-CZ" b="1" dirty="0">
                <a:solidFill>
                  <a:schemeClr val="tx1"/>
                </a:solidFill>
              </a:rPr>
              <a:t>emocionálním stavu </a:t>
            </a:r>
            <a:r>
              <a:rPr lang="en-US" altLang="cs-CZ" b="1" dirty="0">
                <a:solidFill>
                  <a:schemeClr val="tx1"/>
                </a:solidFill>
                <a:cs typeface="Times New Roman" pitchFamily="18" charset="0"/>
              </a:rPr>
              <a:t>»</a:t>
            </a:r>
            <a:r>
              <a:rPr lang="cs-CZ" altLang="cs-CZ" b="1" dirty="0">
                <a:solidFill>
                  <a:schemeClr val="tx1"/>
                </a:solidFill>
              </a:rPr>
              <a:t> například strach </a:t>
            </a:r>
            <a:r>
              <a:rPr lang="cs-CZ" altLang="cs-CZ" b="1" dirty="0" smtClean="0">
                <a:solidFill>
                  <a:schemeClr val="tx1"/>
                </a:solidFill>
              </a:rPr>
              <a:t>a </a:t>
            </a:r>
            <a:r>
              <a:rPr lang="cs-CZ" altLang="cs-CZ" b="1" dirty="0">
                <a:solidFill>
                  <a:schemeClr val="tx1"/>
                </a:solidFill>
              </a:rPr>
              <a:t>úzkost snižují </a:t>
            </a:r>
            <a:r>
              <a:rPr lang="cs-CZ" altLang="cs-CZ" b="1" dirty="0" smtClean="0">
                <a:solidFill>
                  <a:schemeClr val="tx1"/>
                </a:solidFill>
              </a:rPr>
              <a:t>práh</a:t>
            </a:r>
          </a:p>
          <a:p>
            <a:pPr>
              <a:buSzTx/>
            </a:pPr>
            <a:r>
              <a:rPr lang="cs-CZ" altLang="cs-CZ" b="1" dirty="0">
                <a:solidFill>
                  <a:schemeClr val="tx1"/>
                </a:solidFill>
              </a:rPr>
              <a:t> </a:t>
            </a:r>
            <a:r>
              <a:rPr lang="cs-CZ" altLang="cs-CZ" b="1" dirty="0" smtClean="0">
                <a:solidFill>
                  <a:schemeClr val="tx1"/>
                </a:solidFill>
              </a:rPr>
              <a:t>                                    </a:t>
            </a:r>
            <a:r>
              <a:rPr lang="cs-CZ" altLang="cs-CZ" b="1" dirty="0">
                <a:solidFill>
                  <a:schemeClr val="tx1"/>
                </a:solidFill>
              </a:rPr>
              <a:t>bolesti</a:t>
            </a:r>
          </a:p>
          <a:p>
            <a:pPr>
              <a:buSzTx/>
            </a:pPr>
            <a:endParaRPr lang="cs-CZ" altLang="cs-CZ" b="1" dirty="0">
              <a:solidFill>
                <a:schemeClr val="tx1"/>
              </a:solidFill>
            </a:endParaRPr>
          </a:p>
          <a:p>
            <a:pPr>
              <a:buSzTx/>
              <a:buFont typeface="Wingdings" pitchFamily="2" charset="2"/>
              <a:buChar char="§"/>
            </a:pPr>
            <a:r>
              <a:rPr lang="cs-CZ" altLang="cs-CZ" b="1" dirty="0">
                <a:solidFill>
                  <a:schemeClr val="tx1"/>
                </a:solidFill>
              </a:rPr>
              <a:t> placebo a relaxace zvyšují práh </a:t>
            </a:r>
            <a:r>
              <a:rPr lang="cs-CZ" altLang="cs-CZ" b="1" dirty="0" smtClean="0">
                <a:solidFill>
                  <a:schemeClr val="tx1"/>
                </a:solidFill>
              </a:rPr>
              <a:t>bolesti</a:t>
            </a:r>
          </a:p>
          <a:p>
            <a:pPr>
              <a:buSzTx/>
            </a:pPr>
            <a:endParaRPr lang="cs-CZ" altLang="cs-CZ" b="1" dirty="0">
              <a:solidFill>
                <a:schemeClr val="tx1"/>
              </a:solidFill>
            </a:endParaRPr>
          </a:p>
          <a:p>
            <a:pPr>
              <a:buSzTx/>
              <a:buFont typeface="Wingdings" pitchFamily="2" charset="2"/>
              <a:buChar char="§"/>
            </a:pPr>
            <a:r>
              <a:rPr lang="cs-CZ" altLang="cs-CZ" b="1" dirty="0">
                <a:solidFill>
                  <a:schemeClr val="tx1"/>
                </a:solidFill>
              </a:rPr>
              <a:t>sociálním posilování (vnějším ovlivňování)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323529" y="188641"/>
            <a:ext cx="8424936" cy="1152127"/>
          </a:xfrm>
        </p:spPr>
        <p:txBody>
          <a:bodyPr/>
          <a:lstStyle/>
          <a:p>
            <a:pPr marL="182880" indent="0" algn="ctr">
              <a:buNone/>
            </a:pPr>
            <a:r>
              <a:rPr lang="cs-CZ" sz="3600" dirty="0"/>
              <a:t>Hodnotící a měřící </a:t>
            </a:r>
            <a:r>
              <a:rPr lang="cs-CZ" sz="3600" dirty="0" smtClean="0"/>
              <a:t>techniky</a:t>
            </a:r>
            <a:br>
              <a:rPr lang="cs-CZ" sz="3600" dirty="0" smtClean="0"/>
            </a:br>
            <a:r>
              <a:rPr lang="cs-CZ" altLang="cs-CZ" sz="3400" dirty="0">
                <a:solidFill>
                  <a:schemeClr val="tx1"/>
                </a:solidFill>
              </a:rPr>
              <a:t>Hodnocení bolesti</a:t>
            </a:r>
            <a:r>
              <a:rPr lang="cs-CZ" altLang="cs-CZ" sz="3600" dirty="0">
                <a:solidFill>
                  <a:schemeClr val="tx1"/>
                </a:solidFill>
              </a:rPr>
              <a:t/>
            </a:r>
            <a:br>
              <a:rPr lang="cs-CZ" altLang="cs-CZ" sz="3600" dirty="0">
                <a:solidFill>
                  <a:schemeClr val="tx1"/>
                </a:solidFill>
              </a:rPr>
            </a:b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466981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erodynamika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ustin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</TotalTime>
  <Words>907</Words>
  <Application>Microsoft Office PowerPoint</Application>
  <PresentationFormat>Předvádění na obrazovce (4:3)</PresentationFormat>
  <Paragraphs>203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Aerodynamika</vt:lpstr>
      <vt:lpstr>KOMPLEXNÍ POSOUZENÍ ZDRAVOTNÍHO STAVU A FUNKČNÍCH SCHOPNOSTÍ SENIORA</vt:lpstr>
      <vt:lpstr>FUNKČNÍ GERIATRICKÉ VYŠETŘENÍ (FGV)</vt:lpstr>
      <vt:lpstr>FUNKČNÍ GERIATRICKÉ VYŠETŘENÍ</vt:lpstr>
      <vt:lpstr>FUNKČNÍ GERIATRICKÉ VYŠETŘENÍ </vt:lpstr>
      <vt:lpstr>FUNKČNÍ GERIATRICKÉ VYŠETŘENÍ </vt:lpstr>
      <vt:lpstr>FUNKČNÍ GERIATRICKÉ VYŠETŘENÍ  Hodnotící a měřící techniky</vt:lpstr>
      <vt:lpstr>Hodnotící a měřící techniky </vt:lpstr>
      <vt:lpstr>Hodnotící a měřící techniky Hodnocení bolesti </vt:lpstr>
      <vt:lpstr>Hodnotící a měřící techniky Hodnocení bolesti </vt:lpstr>
      <vt:lpstr>Hodnocení bolesti</vt:lpstr>
      <vt:lpstr>Hodnocení bolesti</vt:lpstr>
      <vt:lpstr>Hodnocení stavu výživy</vt:lpstr>
      <vt:lpstr>Hodnotící a měřící techniky </vt:lpstr>
      <vt:lpstr>Hodnocení výkonnosti a soběstačnosti</vt:lpstr>
      <vt:lpstr>Hodnocení výkonnosti a soběstačnosti</vt:lpstr>
      <vt:lpstr>Hodnocení výkonnosti a soběstačnosti</vt:lpstr>
      <vt:lpstr>Hodnocení výkonnosti a soběstačnosti</vt:lpstr>
      <vt:lpstr>Hodnocení duševního zdraví a psychické pohody</vt:lpstr>
      <vt:lpstr>Hodnocení duševního zdraví a psychické pohody</vt:lpstr>
      <vt:lpstr>Hodnotící a měřící techniky</vt:lpstr>
      <vt:lpstr>Hodnotící a měřící techniky</vt:lpstr>
      <vt:lpstr> Děkuji za pozornost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KOMPLEXNÍ POSOUZENÍ ZDRAVOTNÍHO STAVU A FUNKČNÍCH SCHOPNOSTÍ SENIORA</dc:title>
  <dc:creator>Boženka</dc:creator>
  <cp:lastModifiedBy>Boženka</cp:lastModifiedBy>
  <cp:revision>30</cp:revision>
  <dcterms:created xsi:type="dcterms:W3CDTF">2015-01-29T21:41:07Z</dcterms:created>
  <dcterms:modified xsi:type="dcterms:W3CDTF">2015-03-09T16:26:20Z</dcterms:modified>
</cp:coreProperties>
</file>