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30" autoAdjust="0"/>
  </p:normalViewPr>
  <p:slideViewPr>
    <p:cSldViewPr>
      <p:cViewPr>
        <p:scale>
          <a:sx n="75" d="100"/>
          <a:sy n="75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97848-01F3-40FF-A850-CC30FA29D04A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F5D40-C668-41DA-8A4D-AEF7490F6E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23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F5D40-C668-41DA-8A4D-AEF7490F6ED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F5D40-C668-41DA-8A4D-AEF7490F6EDF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8D7F7010-3F1A-4CD3-88B2-10D1062FC0B3}" type="datetimeFigureOut">
              <a:rPr lang="cs-CZ" smtClean="0"/>
              <a:pPr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6B1CEAA-096B-4C0D-8A80-09389363468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09442" y="476672"/>
            <a:ext cx="7117180" cy="1728192"/>
          </a:xfrm>
        </p:spPr>
        <p:txBody>
          <a:bodyPr/>
          <a:lstStyle/>
          <a:p>
            <a:pPr algn="ctr"/>
            <a:r>
              <a:rPr lang="cs-CZ" sz="6000" b="1" dirty="0" smtClean="0"/>
              <a:t>Malnutrice</a:t>
            </a:r>
            <a:endParaRPr lang="cs-CZ" sz="60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009442" y="2348880"/>
            <a:ext cx="7117180" cy="328992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7" name="Picture 3" descr="D:\obrázky\imagesWSB0CU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20888"/>
            <a:ext cx="3744416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260649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Nejčastější příčiny malnutrice u seniorů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208912" cy="4824536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628800"/>
          <a:ext cx="8208912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635"/>
                <a:gridCol w="6800277"/>
              </a:tblGrid>
              <a:tr h="2381085">
                <a:tc>
                  <a:txBody>
                    <a:bodyPr/>
                    <a:lstStyle/>
                    <a:p>
                      <a:pPr algn="ctr"/>
                      <a:endParaRPr lang="cs-CZ" sz="2400" dirty="0" smtClean="0"/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malabsorpce (porucha vstřebávání)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;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maldigesce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(porucha trávení způsobená poruchou orgánů trávicího ústrojí/žaludku, slinivky břišní, jater, střeva, deficitem trávicích enzymů či žluči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;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příznakem je velký objem stolice a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steatoroe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;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spolu s malabsorpcí se někdy označuje jako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malasimilace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4188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Anorexie (nechutenství)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01571">
                <a:tc>
                  <a:txBody>
                    <a:bodyPr/>
                    <a:lstStyle/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Léky – </a:t>
                      </a:r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polypragmázie</a:t>
                      </a: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, anorektický účinek léků (např. </a:t>
                      </a:r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levodopa</a:t>
                      </a: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antiparkinsonikum</a:t>
                      </a: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0"/>
            <a:ext cx="7117180" cy="1196752"/>
          </a:xfrm>
        </p:spPr>
        <p:txBody>
          <a:bodyPr/>
          <a:lstStyle/>
          <a:p>
            <a:pPr algn="ctr"/>
            <a:r>
              <a:rPr lang="cs-CZ" sz="3600" b="1" dirty="0" smtClean="0"/>
              <a:t>Nejčastější příčiny malnutrice u seniorů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920880" cy="5328592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1340768"/>
          <a:ext cx="7704856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059"/>
                <a:gridCol w="6323797"/>
              </a:tblGrid>
              <a:tr h="1491166">
                <a:tc>
                  <a:txBody>
                    <a:bodyPr/>
                    <a:lstStyle/>
                    <a:p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Nákup (schopnost nakoupit si a</a:t>
                      </a:r>
                    </a:p>
                    <a:p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            uvařit si), návyky stravování)</a:t>
                      </a:r>
                      <a:endParaRPr lang="cs-CZ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07134">
                <a:tc>
                  <a:txBody>
                    <a:bodyPr/>
                    <a:lstStyle/>
                    <a:p>
                      <a:pPr algn="ctr"/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Ústa</a:t>
                      </a:r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(orální zdraví, ústní náhrada), problémy s kousáním a polykáním, ulcerace (bércové vředy, dekubity)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07134">
                <a:tc>
                  <a:txBody>
                    <a:bodyPr/>
                    <a:lstStyle/>
                    <a:p>
                      <a:pPr algn="ctr"/>
                      <a:endParaRPr lang="cs-CZ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 err="1" smtClean="0">
                          <a:solidFill>
                            <a:schemeClr val="bg1"/>
                          </a:solidFill>
                        </a:rPr>
                        <a:t>Tyreopatie</a:t>
                      </a:r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 (hypertyreóza)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07134">
                <a:tc>
                  <a:txBody>
                    <a:bodyPr/>
                    <a:lstStyle/>
                    <a:p>
                      <a:pPr algn="ctr"/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Rezidentní péče (dlouhodobá ústavní)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16632"/>
            <a:ext cx="7117180" cy="1080120"/>
          </a:xfrm>
        </p:spPr>
        <p:txBody>
          <a:bodyPr/>
          <a:lstStyle/>
          <a:p>
            <a:pPr algn="ctr"/>
            <a:r>
              <a:rPr lang="cs-CZ" sz="3600" b="1" dirty="0" smtClean="0"/>
              <a:t>Nejčastější příčiny malnutrice u seniorů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776864" cy="4824536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27584" y="1340768"/>
          <a:ext cx="7776864" cy="48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307"/>
                <a:gridCol w="6295557"/>
              </a:tblGrid>
              <a:tr h="1608179">
                <a:tc>
                  <a:txBody>
                    <a:bodyPr/>
                    <a:lstStyle/>
                    <a:p>
                      <a:pPr algn="ctr"/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IADL - závislost</a:t>
                      </a:r>
                      <a:endParaRPr lang="cs-CZ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08179">
                <a:tc>
                  <a:txBody>
                    <a:bodyPr/>
                    <a:lstStyle/>
                    <a:p>
                      <a:pPr algn="ctr"/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Cholesterol – nízký</a:t>
                      </a:r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obsah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08179">
                <a:tc>
                  <a:txBody>
                    <a:bodyPr/>
                    <a:lstStyle/>
                    <a:p>
                      <a:pPr algn="ctr"/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cs-CZ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Emoce</a:t>
                      </a:r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– deprese, psychologické </a:t>
                      </a:r>
                    </a:p>
                    <a:p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              příčiny</a:t>
                      </a:r>
                    </a:p>
                    <a:p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Ekonomika – omezení nákupu </a:t>
                      </a:r>
                    </a:p>
                    <a:p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                     vhodných potravin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Klasifikace malnutrice podle klinické závažnosti</a:t>
            </a:r>
            <a:endParaRPr lang="cs-CZ" sz="36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99591" y="1772816"/>
          <a:ext cx="7776864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965455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Závažnost malnutrice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BMI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charakteristika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87073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Lehká</a:t>
                      </a:r>
                    </a:p>
                    <a:p>
                      <a:pPr algn="ctr"/>
                      <a:endParaRPr lang="cs-CZ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Klinicky bezvýznamná</a:t>
                      </a:r>
                    </a:p>
                    <a:p>
                      <a:pPr algn="ctr"/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18 -20</a:t>
                      </a:r>
                    </a:p>
                    <a:p>
                      <a:pPr algn="ctr"/>
                      <a:r>
                        <a:rPr lang="cs-CZ" sz="2100" b="1" dirty="0" smtClean="0">
                          <a:solidFill>
                            <a:schemeClr val="bg1"/>
                          </a:solidFill>
                        </a:rPr>
                        <a:t>(u seniorů až 24)</a:t>
                      </a:r>
                      <a:endParaRPr lang="cs-CZ" sz="21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Pokles hmotnosti za</a:t>
                      </a:r>
                    </a:p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 6</a:t>
                      </a:r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m. do 10%, váha nad 80% ideální tělesné hmotnosti, bez somatických a funkčních poruch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1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Klasifikace malnutrice podle klinické závažnosti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4896" cy="4752528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1772817"/>
          <a:ext cx="7992888" cy="4749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969783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Závažnost malnutrice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BMI</a:t>
                      </a:r>
                      <a:endParaRPr lang="cs-CZ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charakteristika</a:t>
                      </a:r>
                      <a:endParaRPr lang="cs-CZ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566720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Středně závažná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16 - 18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Pokles hmotnosti o 10% a více</a:t>
                      </a:r>
                    </a:p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Váha 70-80%ideální</a:t>
                      </a:r>
                      <a:r>
                        <a:rPr lang="cs-CZ" sz="2200" b="1" baseline="0" dirty="0" smtClean="0">
                          <a:solidFill>
                            <a:schemeClr val="bg1"/>
                          </a:solidFill>
                        </a:rPr>
                        <a:t> těl.hmotnosti, úbytek podkožního tuku, nejsou funkční poruchy</a:t>
                      </a:r>
                      <a:endParaRPr lang="cs-CZ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Klasifikace malnutrice podle klinické závažnosti</a:t>
            </a:r>
            <a:endParaRPr lang="cs-CZ" sz="36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9" y="1772817"/>
          <a:ext cx="7920879" cy="482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09666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1" dirty="0" smtClean="0">
                          <a:solidFill>
                            <a:schemeClr val="bg1"/>
                          </a:solidFill>
                        </a:rPr>
                        <a:t>Závažnost malnutrice</a:t>
                      </a:r>
                    </a:p>
                    <a:p>
                      <a:pPr algn="ctr"/>
                      <a:endParaRPr lang="cs-CZ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BMI</a:t>
                      </a:r>
                    </a:p>
                    <a:p>
                      <a:pPr algn="ctr"/>
                      <a:endParaRPr lang="cs-CZ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>
                          <a:solidFill>
                            <a:schemeClr val="bg1"/>
                          </a:solidFill>
                        </a:rPr>
                        <a:t>charakteristika</a:t>
                      </a:r>
                    </a:p>
                    <a:p>
                      <a:pPr algn="ctr"/>
                      <a:endParaRPr lang="cs-CZ" sz="2200" b="1" dirty="0"/>
                    </a:p>
                  </a:txBody>
                  <a:tcPr/>
                </a:tc>
              </a:tr>
              <a:tr h="3727868">
                <a:tc>
                  <a:txBody>
                    <a:bodyPr/>
                    <a:lstStyle/>
                    <a:p>
                      <a:pPr algn="ctr"/>
                      <a:endParaRPr lang="cs-CZ" sz="2200" b="1" dirty="0" smtClean="0"/>
                    </a:p>
                    <a:p>
                      <a:pPr algn="ctr"/>
                      <a:r>
                        <a:rPr lang="cs-CZ" sz="2200" b="1" dirty="0" smtClean="0"/>
                        <a:t>Těžká</a:t>
                      </a:r>
                      <a:endParaRPr lang="cs-CZ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200" b="1" dirty="0" smtClean="0"/>
                    </a:p>
                    <a:p>
                      <a:pPr algn="ctr"/>
                      <a:r>
                        <a:rPr lang="en-US" sz="2200" b="1" dirty="0" smtClean="0"/>
                        <a:t>&lt;</a:t>
                      </a:r>
                      <a:r>
                        <a:rPr lang="cs-CZ" sz="2200" b="1" dirty="0" smtClean="0"/>
                        <a:t>16</a:t>
                      </a:r>
                      <a:endParaRPr lang="cs-CZ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err="1" smtClean="0"/>
                        <a:t>Progredující</a:t>
                      </a:r>
                      <a:r>
                        <a:rPr lang="cs-CZ" sz="2200" b="1" dirty="0" smtClean="0"/>
                        <a:t> pokles hmotnosti o 15%,</a:t>
                      </a:r>
                    </a:p>
                    <a:p>
                      <a:pPr algn="ctr"/>
                      <a:r>
                        <a:rPr lang="cs-CZ" sz="2200" b="1" dirty="0" smtClean="0"/>
                        <a:t>Deplece podkožního tuku,svalová atrofie, otoky, špatné hojení ran aj.</a:t>
                      </a:r>
                      <a:endParaRPr lang="cs-CZ" sz="2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Klinické důsledky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306973" cy="4051437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nechutenství (změna stravovacích zvyklostí)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hypohydratace</a:t>
            </a: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suchá kůže i sliznice, snížený kožní turgor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snížení fyzické výkonnosti, únava, apatie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pokles tělesné hmotnosti</a:t>
            </a: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úbytek svalové hmoty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sarkopenie</a:t>
            </a: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Klinické důsledky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snížení obranyschopnosti,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zhoršení mobility, soběstačnosti,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zvýšení rizika pádu a poranění,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zhoršení hojení ran, tvorba dekubitů,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při dlouhodobé malnutrici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edémy, anémie, lymfopenie, poruchy vnitřního prostředí, atrofie střevní sliznice aj.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1008112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00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Kompenzační mechanismy organismu </a:t>
            </a:r>
            <a:endParaRPr lang="cs-CZ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56793"/>
            <a:ext cx="7125112" cy="430200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zvýšení tvorby glukózy z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glukogenních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aminokyselin a glycerolu   (glukoneogeneze v játrech)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stoupá tvorba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glukagonu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hydrokortisonu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katecholaminů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vznikají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kontraregulační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mechanismy, které však postupně snižují aktivitu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1224136"/>
          </a:xfrm>
        </p:spPr>
        <p:txBody>
          <a:bodyPr/>
          <a:lstStyle/>
          <a:p>
            <a:pPr algn="ctr"/>
            <a:r>
              <a:rPr lang="cs-CZ" sz="3600" b="1" dirty="0" smtClean="0"/>
              <a:t>Kompenzační mechanismy organismu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dochází k lipolýze v tukové tkáni, redukci tukové tkáně</a:t>
            </a:r>
            <a:endParaRPr lang="en-US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proteolýze v kosterních svalech, redukci kosterní tkáně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snížení energetického výdeje až o 4O %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snížení tělesné aktivity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narůstá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ketogeneze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vznik ketolátek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při nadměrném spalování tuků (slouží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 zisku energie)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1"/>
            <a:ext cx="7117180" cy="1152127"/>
          </a:xfrm>
        </p:spPr>
        <p:txBody>
          <a:bodyPr/>
          <a:lstStyle/>
          <a:p>
            <a:pPr algn="ctr"/>
            <a:r>
              <a:rPr lang="cs-CZ" sz="3600" b="1" dirty="0" smtClean="0"/>
              <a:t>Výživa ve stáří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632848" cy="5112568"/>
          </a:xfrm>
        </p:spPr>
        <p:txBody>
          <a:bodyPr/>
          <a:lstStyle/>
          <a:p>
            <a:endParaRPr lang="cs-CZ" b="1" dirty="0" smtClean="0">
              <a:latin typeface="Times New Roman" pitchFamily="18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Organismus ve stáří nebuduje nové struktury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nepotřebuje tolik bílkovin,        </a:t>
            </a:r>
          </a:p>
          <a:p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organismus ve stáří má méně aktivní  metabolismus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potřebuje méně tuků a cukrů,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STARÝ ČLOVĚK MÁ NIŽŠÍ POTŘEBU PŘÍJMU POTRAVY.</a:t>
            </a:r>
          </a:p>
          <a:p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Sekundární projevy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9685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Postižení imunitního systému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nejprve buněčné složky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snížení absolutního počtu lymfocytů, později i humorální složky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snížení sérových imunoglobulinů (narůstají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bronchopulmonální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močové a jiné infekce).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Poruchy hojení ran a regeneračních procesů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klesá schopnost organismu uvolnit aminokyseliny potřebné pro regeneraci tkání.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Postižení kardiovaskulárního aparátu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atrofie srdeční svaloviny, deplece K, P, Mg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riziko vzniku arytmií.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224136"/>
          </a:xfrm>
        </p:spPr>
        <p:txBody>
          <a:bodyPr/>
          <a:lstStyle/>
          <a:p>
            <a:pPr algn="ctr"/>
            <a:r>
              <a:rPr lang="cs-CZ" sz="3600" b="1" dirty="0" smtClean="0"/>
              <a:t>Sekundární projevy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07361"/>
            <a:ext cx="7704855" cy="4573967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Plicní  komplikace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slabost dýchacích svalů, hypoventilace, hypoxie, bronchopneumonie.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Porucha  termoregulace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snížení bazálního metabolismu (snížení tvorby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trijodtyroninu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pokles tělesné teploty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zimomřivost.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Poruchy  GIT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rgbClr val="00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střevní atrofie, hladové průjmy, snížená funkce pankreatu, zhoršení realimentace, zhoršená motilita a bariérová funkce střeva, translokace bakterií do krevního oběhu.</a:t>
            </a:r>
          </a:p>
          <a:p>
            <a:pPr>
              <a:buFont typeface="Arial" pitchFamily="34" charset="0"/>
              <a:buChar char="•"/>
            </a:pP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Sekundární projevy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628801"/>
            <a:ext cx="7125112" cy="4229998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Renální  poruchy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poruchy tubulárních funkcí, deplece K, snížení resorpce Na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hypovolémie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 Poruchy  krvetvorby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nedostatek vitaminů (B12, kyseliny listové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megaloblastická/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makrocytární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anémie) a stopových prvků (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sideropenická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mikrocytární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anémie),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pancytopenie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(úbytek všech druhů krvinek).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Sekundární projevy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 Snížená koncentrace plazmatických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transportních proteinů vede k poklesu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onkotického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tlaku plazmy.</a:t>
            </a:r>
          </a:p>
          <a:p>
            <a:pPr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10. Poruchy metabolismu elektrolytů. </a:t>
            </a:r>
          </a:p>
          <a:p>
            <a:pPr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11. Poruchy  kostního  metabolismu </a:t>
            </a:r>
            <a:r>
              <a:rPr lang="cs-CZ" sz="2200" b="1" dirty="0" smtClean="0">
                <a:solidFill>
                  <a:srgbClr val="00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200" b="1" dirty="0" smtClean="0">
                <a:solidFill>
                  <a:srgbClr val="00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rgbClr val="00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deplece vitaminu D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osteoporóza        skeletu, osteomalacie.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1008112"/>
          </a:xfrm>
        </p:spPr>
        <p:txBody>
          <a:bodyPr/>
          <a:lstStyle/>
          <a:p>
            <a:pPr algn="ctr"/>
            <a:r>
              <a:rPr lang="cs-CZ" sz="3600" b="1" dirty="0" smtClean="0"/>
              <a:t>Diagnostika malnutrice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628801"/>
            <a:ext cx="7125112" cy="42299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anamnéza (lékařská,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ošetřovatelská)</a:t>
            </a: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fyzikální vyšetření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antropometrická měření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nutriční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screening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(Mini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Nutritional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Nottinghamský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screeningový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test)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laboratorní vyšetření (sérových proteinů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albumin/tvoří 60 % všech plazmatických bílkovin,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prealbumin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transferin aj.)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152128"/>
          </a:xfrm>
        </p:spPr>
        <p:txBody>
          <a:bodyPr/>
          <a:lstStyle/>
          <a:p>
            <a:pPr algn="ctr"/>
            <a:r>
              <a:rPr lang="cs-CZ" sz="3600" b="1" dirty="0" smtClean="0"/>
              <a:t>Ošetřovatelská anamnéza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84785"/>
            <a:ext cx="7234965" cy="4374014"/>
          </a:xfrm>
        </p:spPr>
        <p:txBody>
          <a:bodyPr>
            <a:normAutofit/>
          </a:bodyPr>
          <a:lstStyle/>
          <a:p>
            <a:pPr marL="609600" indent="-609600"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 IADL.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Dostupnost stravy, ekonomické zajištění.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Výživové zvyklosti – množství potravy, příjem bílkovin, vlákniny, kalcia, vitaminů, dietní omezení.</a:t>
            </a:r>
          </a:p>
          <a:p>
            <a:pPr marL="609600" indent="-609600"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Chuť k jídlu, zubní protéza,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orofaryngeální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patologie (poruchy žvýkání, polykání).</a:t>
            </a:r>
          </a:p>
          <a:p>
            <a:pPr>
              <a:buFont typeface="Arial" pitchFamily="34" charset="0"/>
              <a:buChar char="•"/>
            </a:pPr>
            <a:endParaRPr lang="cs-CZ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936104"/>
          </a:xfrm>
        </p:spPr>
        <p:txBody>
          <a:bodyPr/>
          <a:lstStyle/>
          <a:p>
            <a:pPr algn="ctr"/>
            <a:r>
              <a:rPr lang="cs-CZ" sz="3600" b="1" dirty="0" smtClean="0"/>
              <a:t>Lékařská anamnéza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84785"/>
            <a:ext cx="7378981" cy="5112568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PÁTRÁME PO CHOROBÁCH:</a:t>
            </a: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zhoršujících  trávení, vstřebávání (chronická pankreatitida, Crohnova choroba, průjmy),</a:t>
            </a: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zvyšujících energetické nároky organismu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(sepse, hypertyreóza, malignita, trauma,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chronické srdeční selhání),</a:t>
            </a: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vedoucích ke ztrátě bílkovin (kožní léze, nefrotický syndrom),</a:t>
            </a: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vedoucích k psychické alteraci (demence, deprese, psychóza).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08112"/>
          </a:xfrm>
        </p:spPr>
        <p:txBody>
          <a:bodyPr/>
          <a:lstStyle/>
          <a:p>
            <a:pPr algn="ctr"/>
            <a:r>
              <a:rPr lang="cs-CZ" sz="3600" b="1" dirty="0" smtClean="0"/>
              <a:t>Výpočet výšky u ležících nemocných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84784"/>
            <a:ext cx="7595005" cy="482453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Použijeme vzdálenost pata – koleno, měříme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končetiny flektované v koleně 90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º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 podložky vzdálenost paty k vrcholu kolena.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výška muži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(2,02krát výška pata/koleno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v cm) minus (0,04krát věk)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+ 64,19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výška ženy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(1,83krát výška pata/koleno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v cm) minus (0,24krát věk)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+ 84,88</a:t>
            </a:r>
          </a:p>
          <a:p>
            <a:pPr>
              <a:buNone/>
            </a:pPr>
            <a:endParaRPr lang="cs-CZ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936104"/>
          </a:xfrm>
        </p:spPr>
        <p:txBody>
          <a:bodyPr/>
          <a:lstStyle/>
          <a:p>
            <a:pPr algn="ctr"/>
            <a:r>
              <a:rPr lang="cs-CZ" sz="3600" b="1" dirty="0" smtClean="0"/>
              <a:t>Antropometrická měření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Změříme střední obvod paže v cm </a:t>
            </a:r>
            <a:b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patologické hodnoty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20,2 cm.</a:t>
            </a:r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Změříme kožní řasu nad tricepsem </a:t>
            </a:r>
            <a:b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patologické hodnoty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10,5 mm.</a:t>
            </a:r>
          </a:p>
          <a:p>
            <a:pPr>
              <a:buFont typeface="Arial" pitchFamily="34" charset="0"/>
              <a:buChar char="•"/>
            </a:pPr>
            <a:endParaRPr lang="cs-CZ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08112"/>
          </a:xfrm>
        </p:spPr>
        <p:txBody>
          <a:bodyPr/>
          <a:lstStyle/>
          <a:p>
            <a:pPr algn="ctr"/>
            <a:r>
              <a:rPr lang="cs-CZ" sz="3600" b="1" dirty="0" err="1" smtClean="0"/>
              <a:t>Sreeningové</a:t>
            </a:r>
            <a:r>
              <a:rPr lang="cs-CZ" sz="3600" b="1" dirty="0" smtClean="0"/>
              <a:t> hodnocení stavu výživy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56793"/>
            <a:ext cx="7125112" cy="4302006"/>
          </a:xfrm>
        </p:spPr>
        <p:txBody>
          <a:bodyPr>
            <a:normAutofit/>
          </a:bodyPr>
          <a:lstStyle/>
          <a:p>
            <a:pPr marL="609600" indent="-609600"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 </a:t>
            </a:r>
            <a:r>
              <a:rPr lang="cs-CZ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Nutritional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(MNA) </a:t>
            </a:r>
          </a:p>
          <a:p>
            <a:pPr marL="609600" indent="-609600"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škála pro orientační hodnocení stavu výživy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identifikuje nemocné s již přítomnou malnutricí či s vysokým rizikem jejího vzniku.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 typeface="Arial" pitchFamily="34" charset="0"/>
              <a:buChar char="•"/>
            </a:pPr>
            <a:r>
              <a:rPr lang="cs-CZ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Nottinghamský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screeningový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test 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 rychlé hodnocení rizika malnutrice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vhodný u akutně hospitalizovaných seniorů.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1"/>
            <a:ext cx="7117180" cy="1152127"/>
          </a:xfrm>
        </p:spPr>
        <p:txBody>
          <a:bodyPr/>
          <a:lstStyle/>
          <a:p>
            <a:pPr algn="ctr"/>
            <a:r>
              <a:rPr lang="cs-CZ" sz="3600" b="1" dirty="0" smtClean="0"/>
              <a:t>Malnutrice - definování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4896" cy="4824536"/>
          </a:xfrm>
        </p:spPr>
        <p:txBody>
          <a:bodyPr/>
          <a:lstStyle/>
          <a:p>
            <a:endParaRPr lang="cs-CZ" sz="2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 důsledkem nedostatečné výživy, vede k poklesu celkové tělesné hmotnosti, ztrátě tukové tkáně a metabolickým a somatickým změnám.</a:t>
            </a:r>
          </a:p>
          <a:p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Vzniká při: 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sníženém příjmu a neměnících se potřebách 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organismu,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sníženém příjmu a zvýšených potřebách 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organismu</a:t>
            </a:r>
            <a:r>
              <a:rPr lang="cs-CZ" sz="2200" b="1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936104"/>
          </a:xfrm>
        </p:spPr>
        <p:txBody>
          <a:bodyPr/>
          <a:lstStyle/>
          <a:p>
            <a:pPr algn="ctr"/>
            <a:r>
              <a:rPr lang="cs-CZ" sz="3600" b="1" dirty="0" smtClean="0"/>
              <a:t>Obecná podpůrná a režimová opatření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378979" cy="44644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Průběžné sledování a zaznamenávání hmotnosti a denního příjmu potravy.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Zvýšení celkového kalorického příjmu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zhodnocením energetické potřeby.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Dostatečný příjem tekutin (30 ml/1 kg tělesné hmotnosti).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Vhodný stravovací režim, podněcování k dodržování stravovacích zvyklostí, optimalizace stravy.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Farmakologická stimulace chuti k jídlu.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Zvládnutí nechutenství, obstipace, střevní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dysmikrobie</a:t>
            </a:r>
            <a:r>
              <a:rPr lang="cs-CZ" b="1" i="1" dirty="0" smtClean="0">
                <a:latin typeface="Times New Roman" pitchFamily="18" charset="0"/>
              </a:rPr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476673"/>
            <a:ext cx="7125113" cy="1008112"/>
          </a:xfrm>
        </p:spPr>
        <p:txBody>
          <a:bodyPr/>
          <a:lstStyle/>
          <a:p>
            <a:pPr algn="ctr"/>
            <a:r>
              <a:rPr lang="cs-CZ" b="1" dirty="0" smtClean="0"/>
              <a:t>Formy podání nutriční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5"/>
            <a:ext cx="7488832" cy="4824536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perorální podání v případě intaktního (nedotčeného) GIT –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sipping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(popíjení)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nazogastrická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sonda – podání mixované kuchyňské stravy nebo definovaných firemních přípravků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enterální sonda – kontinuální podání přípravků pro enterální výživu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perkutánní endoskopická gastrostomie (PEG),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jejunostomie</a:t>
            </a: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152128"/>
          </a:xfrm>
        </p:spPr>
        <p:txBody>
          <a:bodyPr/>
          <a:lstStyle/>
          <a:p>
            <a:pPr algn="ctr"/>
            <a:r>
              <a:rPr lang="cs-CZ" b="1" dirty="0" smtClean="0"/>
              <a:t>Formy podání nutriční podpory</a:t>
            </a:r>
            <a:endParaRPr lang="cs-CZ" b="1" dirty="0"/>
          </a:p>
        </p:txBody>
      </p:sp>
      <p:pic>
        <p:nvPicPr>
          <p:cNvPr id="2050" name="Picture 2" descr="D:\obrázky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351881"/>
            <a:ext cx="2304256" cy="3885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80120"/>
          </a:xfrm>
        </p:spPr>
        <p:txBody>
          <a:bodyPr/>
          <a:lstStyle/>
          <a:p>
            <a:pPr algn="ctr"/>
            <a:r>
              <a:rPr lang="cs-CZ" sz="3600" b="1" dirty="0" smtClean="0"/>
              <a:t>Formy podání nutriční podpory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parenterální podání do periferní žíly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pro krátkodobé využití (riziko flebitidy), pouze nízkomolekulární roztoky (5%, 10% glukóza) a místo podávání pravidelně obměňujeme každých 72 hodin,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parenterální podávání do centrální žíly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vaky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-in-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roztoky cukrů, aminokyselin, tukové emulze a další přípravky.</a:t>
            </a:r>
          </a:p>
          <a:p>
            <a:endParaRPr lang="cs-CZ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80120"/>
          </a:xfrm>
        </p:spPr>
        <p:txBody>
          <a:bodyPr/>
          <a:lstStyle/>
          <a:p>
            <a:pPr algn="ctr"/>
            <a:r>
              <a:rPr lang="cs-CZ" b="1" dirty="0" smtClean="0"/>
              <a:t>Formy podání nutriční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gastrostomie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umožňuje kontinuální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bolusové podání, </a:t>
            </a:r>
          </a:p>
          <a:p>
            <a:pPr>
              <a:lnSpc>
                <a:spcPct val="90000"/>
              </a:lnSpc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jejunostomie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pouze kontinuální výživu,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kontinuálního podávání je méně často průjem, ale častěji ucpání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stomie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>
              <a:lnSpc>
                <a:spcPct val="90000"/>
              </a:lnSpc>
              <a:buNone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nejčastější komplikací enterální výživy je průjem – riziko průjmu snižuje pomalé podávání, menší objemy a nižší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osmolalita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přípravků,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1512168"/>
          </a:xfrm>
        </p:spPr>
        <p:txBody>
          <a:bodyPr/>
          <a:lstStyle/>
          <a:p>
            <a:pPr algn="ctr"/>
            <a:r>
              <a:rPr lang="cs-CZ" b="1" dirty="0" smtClean="0"/>
              <a:t>Formy podání nutriční podpory – gastrostomie/</a:t>
            </a:r>
            <a:r>
              <a:rPr lang="cs-CZ" b="1" dirty="0" err="1" smtClean="0"/>
              <a:t>jejunostomie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772816"/>
            <a:ext cx="7125112" cy="408598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 prevenci ucpání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stomie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lze použít 4 – 6krát denně 30 - 60 ml vody, neslazeného čaje, dle některých autorů i brusinková šťáva,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 prevenci aspirace poloha v polosedě alespoň 2 hodiny po podání, u kontinuálního podávání zvýšená poloha trvale,</a:t>
            </a:r>
          </a:p>
          <a:p>
            <a:pPr>
              <a:buFont typeface="Arial" pitchFamily="34" charset="0"/>
              <a:buChar char="•"/>
            </a:pPr>
            <a:endParaRPr lang="cs-CZ" sz="2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0"/>
            <a:ext cx="7125113" cy="1600199"/>
          </a:xfrm>
        </p:spPr>
        <p:txBody>
          <a:bodyPr/>
          <a:lstStyle/>
          <a:p>
            <a:pPr algn="ctr"/>
            <a:r>
              <a:rPr lang="cs-CZ" b="1" dirty="0" smtClean="0"/>
              <a:t>Formy podání nutriční podpory – gastrostomie/</a:t>
            </a:r>
            <a:r>
              <a:rPr lang="cs-CZ" b="1" dirty="0" err="1" smtClean="0"/>
              <a:t>jejunostomie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sledovat vyprázdnění žaludku před podáním bolusu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objem více než poloviny předchozího podaného obsahu vyžaduje podání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prokinetik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zajistit gastrostomickou sondu proti manipulaci a vytažení,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dlouhodobé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nutrice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má až 70 % přežívajících poruchy výživy po jednom roce náhradní výživy.</a:t>
            </a:r>
          </a:p>
          <a:p>
            <a:pPr>
              <a:buFont typeface="Arial" pitchFamily="34" charset="0"/>
              <a:buChar char="•"/>
            </a:pPr>
            <a:endParaRPr lang="cs-CZ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1195535"/>
          </a:xfrm>
        </p:spPr>
        <p:txBody>
          <a:bodyPr/>
          <a:lstStyle/>
          <a:p>
            <a:pPr algn="ctr"/>
            <a:r>
              <a:rPr lang="cs-CZ" b="1" dirty="0" smtClean="0"/>
              <a:t>Obecná podpůrná a režimová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56792"/>
            <a:ext cx="7125112" cy="46805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Průběžné sledování a zaznamenávání hmotnosti a denního příjmu potravy.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Zvýšení celkového kalorického příjmu </a:t>
            </a:r>
            <a:b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zhodnocením energetické potřeby.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Dostatečný příjem tekutin (30 ml/1 kg tělesné hmotnosti).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Vhodný stravovací režim, podněcování k dodržování stravovacích zvyklostí, optimalizace stravy.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Farmakologická stimulace chuti k jídlu.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Zvládnutí nechutenství, obstipace, střevní </a:t>
            </a:r>
            <a:r>
              <a:rPr lang="cs-CZ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dysmikrobie</a:t>
            </a:r>
            <a:r>
              <a:rPr lang="cs-CZ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4797152"/>
            <a:ext cx="7125112" cy="10616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400" b="1" dirty="0" smtClean="0"/>
              <a:t>Děkuji za pozornost</a:t>
            </a:r>
            <a:endParaRPr lang="cs-CZ" sz="2400" b="1" dirty="0"/>
          </a:p>
        </p:txBody>
      </p:sp>
      <p:pic>
        <p:nvPicPr>
          <p:cNvPr id="3075" name="Picture 3" descr="D:\obrázky\ob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48680"/>
            <a:ext cx="5544615" cy="3751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1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Příčiny bránící správné výživě seniorů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136904" cy="489654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SOCIÁLNÍ: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chudoba skutečná nebo domnělá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samota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ztráta schopnosti zvládat denní aktivity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nízké znalosti o výživě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pobyt v ústavech</a:t>
            </a:r>
          </a:p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PSYCHICKÉ: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demence, deprese, smutek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alkoholismus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úzkostná dieta</a:t>
            </a:r>
          </a:p>
          <a:p>
            <a:pPr>
              <a:lnSpc>
                <a:spcPct val="80000"/>
              </a:lnSpc>
            </a:pP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260649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Příčiny bránící správné výživě seniorů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848872" cy="4464496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SOMATICKÉ: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polékové dyspepsie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nechutenství provázející choroby a stárnutí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infekce dutiny ústní, neúplný chrup, žvýkací problémy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zvýšený klidový metabolismus při různých chorobách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malabsorpce při různých chorobách</a:t>
            </a:r>
            <a:endParaRPr lang="cs-CZ" sz="2200" b="1" u="sng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260649"/>
            <a:ext cx="7117180" cy="1008112"/>
          </a:xfrm>
        </p:spPr>
        <p:txBody>
          <a:bodyPr/>
          <a:lstStyle/>
          <a:p>
            <a:pPr algn="ctr"/>
            <a:r>
              <a:rPr lang="cs-CZ" sz="3600" b="1" dirty="0" smtClean="0"/>
              <a:t>Malnutrice ve stáří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48872" cy="4752528"/>
          </a:xfrm>
        </p:spPr>
        <p:txBody>
          <a:bodyPr>
            <a:normAutofit/>
          </a:bodyPr>
          <a:lstStyle/>
          <a:p>
            <a:endParaRPr lang="cs-CZ" sz="2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 STÁŘÍ BÝVÁ ČASTO NEROZPOZNÁNA </a:t>
            </a:r>
            <a:b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NELÉČENA, </a:t>
            </a:r>
          </a:p>
          <a:p>
            <a:endParaRPr lang="cs-CZ" sz="24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PŘEDSTAVUJE NEPŘÍZNIVÝ PROGNOSTICKÝ FAKTOR, KTERÝ VEDE KE ZHORŠENÍ FYZICKÉ VÝKONNOSTI, </a:t>
            </a:r>
          </a:p>
          <a:p>
            <a:endParaRPr lang="cs-CZ" sz="24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ZVYŠUJE MORTALITU A NÁKLADY NA PÉČI.</a:t>
            </a:r>
          </a:p>
          <a:p>
            <a:endParaRPr lang="cs-CZ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260649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Malnutrice ve stáří - prevalence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48965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Až u 20 % seniorů je výživa nedostatečná, </a:t>
            </a:r>
            <a:b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ale ne u všech se rozvine malnutrice.</a:t>
            </a:r>
          </a:p>
          <a:p>
            <a:pPr>
              <a:lnSpc>
                <a:spcPct val="9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Výskyt malnutrice nad 65 let je 5 – 8 %, </a:t>
            </a:r>
            <a:b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INSTITUCÍCH 20 – 40 %.</a:t>
            </a:r>
          </a:p>
          <a:p>
            <a:pPr>
              <a:lnSpc>
                <a:spcPct val="9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 STÁŘÍ PŘEVAŽUJÍ PŘI VZNIKU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FUNKČNÍ A SOCIÁLNÍ VLIVY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NAD SOMATICKÝMI CHOROBAMI.</a:t>
            </a:r>
          </a:p>
          <a:p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260649"/>
            <a:ext cx="7117180" cy="1224135"/>
          </a:xfrm>
        </p:spPr>
        <p:txBody>
          <a:bodyPr/>
          <a:lstStyle/>
          <a:p>
            <a:pPr algn="ctr"/>
            <a:r>
              <a:rPr lang="cs-CZ" sz="3600" b="1" dirty="0" smtClean="0"/>
              <a:t>Sledování stavu výživy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92888" cy="4824536"/>
          </a:xfrm>
        </p:spPr>
        <p:txBody>
          <a:bodyPr>
            <a:normAutofit lnSpcReduction="10000"/>
          </a:bodyPr>
          <a:lstStyle/>
          <a:p>
            <a:endParaRPr lang="cs-CZ" sz="2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Citlivým ukazatelem malnutrice je nechtěný úbytek hmotnosti o 10 % za posledních 6 měsíců a odebraná nutriční anamnéza. </a:t>
            </a:r>
          </a:p>
          <a:p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Orientačně, dle hodnot BMI: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BMI 18 až 20 (senioři až 24)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lehká malnutrice, klinicky </a:t>
            </a:r>
          </a:p>
          <a:p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nevýznamná,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BMI 16 až 18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středně závažná malnutrice,</a:t>
            </a:r>
          </a:p>
          <a:p>
            <a:pPr>
              <a:buFont typeface="Arial" pitchFamily="34" charset="0"/>
              <a:buChar char="•"/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BMI pod 16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těžká malnutrice.</a:t>
            </a:r>
            <a:endParaRPr lang="en-US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1"/>
            <a:ext cx="7117180" cy="1008111"/>
          </a:xfrm>
        </p:spPr>
        <p:txBody>
          <a:bodyPr/>
          <a:lstStyle/>
          <a:p>
            <a:pPr algn="ctr"/>
            <a:r>
              <a:rPr lang="cs-CZ" sz="3600" b="1" dirty="0" smtClean="0"/>
              <a:t>Malnutrice –etiologie a klasifikace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208912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PROTEINO-ENERGETICKÁ MALNUTRICE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nedostatečný celkový kalorický příjem </a:t>
            </a:r>
            <a:b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(tzv. </a:t>
            </a:r>
            <a:r>
              <a:rPr lang="cs-CZ" sz="22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marantický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typ/marasmus).</a:t>
            </a:r>
          </a:p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PROTEINOVÁ MALNUTRICE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energetický příjem je dostatečný, chybí bílkoviny </a:t>
            </a:r>
            <a:b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(tzv. </a:t>
            </a:r>
            <a:r>
              <a:rPr lang="cs-CZ" sz="22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kwashiorkor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KARENCE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nedostatečný příjem některých látek (vitaminů, stopových prvků).</a:t>
            </a:r>
          </a:p>
          <a:p>
            <a:pPr>
              <a:lnSpc>
                <a:spcPct val="80000"/>
              </a:lnSpc>
            </a:pPr>
            <a:endParaRPr lang="cs-CZ" sz="22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KACHEXIE </a:t>
            </a:r>
            <a:r>
              <a:rPr lang="en-US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zvláštní forma malnutrice </a:t>
            </a:r>
            <a:b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při jiném závažném onemocnění.  Zvýšený bazální metabolismus s katabolismem (tzv. malnutrice při stresovém hladovění).</a:t>
            </a:r>
          </a:p>
          <a:p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345</TotalTime>
  <Words>1266</Words>
  <Application>Microsoft Office PowerPoint</Application>
  <PresentationFormat>Předvádění na obrazovce (4:3)</PresentationFormat>
  <Paragraphs>257</Paragraphs>
  <Slides>38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Autumn</vt:lpstr>
      <vt:lpstr>Malnutrice</vt:lpstr>
      <vt:lpstr>Výživa ve stáří</vt:lpstr>
      <vt:lpstr>Malnutrice - definování</vt:lpstr>
      <vt:lpstr>Příčiny bránící správné výživě seniorů</vt:lpstr>
      <vt:lpstr>Příčiny bránící správné výživě seniorů</vt:lpstr>
      <vt:lpstr>Malnutrice ve stáří</vt:lpstr>
      <vt:lpstr>Malnutrice ve stáří - prevalence</vt:lpstr>
      <vt:lpstr>Sledování stavu výživy</vt:lpstr>
      <vt:lpstr>Malnutrice –etiologie a klasifikace</vt:lpstr>
      <vt:lpstr>Nejčastější příčiny malnutrice u seniorů</vt:lpstr>
      <vt:lpstr>Nejčastější příčiny malnutrice u seniorů</vt:lpstr>
      <vt:lpstr>Nejčastější příčiny malnutrice u seniorů</vt:lpstr>
      <vt:lpstr>Klasifikace malnutrice podle klinické závažnosti</vt:lpstr>
      <vt:lpstr>Klasifikace malnutrice podle klinické závažnosti</vt:lpstr>
      <vt:lpstr>Klasifikace malnutrice podle klinické závažnosti</vt:lpstr>
      <vt:lpstr>Klinické důsledky malnutrice</vt:lpstr>
      <vt:lpstr>Klinické důsledky malnutrice</vt:lpstr>
      <vt:lpstr>Kompenzační mechanismy organismu </vt:lpstr>
      <vt:lpstr>Kompenzační mechanismy organismu</vt:lpstr>
      <vt:lpstr>Sekundární projevy malnutrice</vt:lpstr>
      <vt:lpstr>Sekundární projevy malnutrice</vt:lpstr>
      <vt:lpstr>Sekundární projevy malnutrice</vt:lpstr>
      <vt:lpstr>Sekundární projevy malnutrice</vt:lpstr>
      <vt:lpstr>Diagnostika malnutrice</vt:lpstr>
      <vt:lpstr>Ošetřovatelská anamnéza</vt:lpstr>
      <vt:lpstr>Lékařská anamnéza</vt:lpstr>
      <vt:lpstr>Výpočet výšky u ležících nemocných</vt:lpstr>
      <vt:lpstr>Antropometrická měření</vt:lpstr>
      <vt:lpstr>Sreeningové hodnocení stavu výživy</vt:lpstr>
      <vt:lpstr>Obecná podpůrná a režimová opatření</vt:lpstr>
      <vt:lpstr>Formy podání nutriční podpory</vt:lpstr>
      <vt:lpstr>Formy podání nutriční podpory</vt:lpstr>
      <vt:lpstr>Formy podání nutriční podpory</vt:lpstr>
      <vt:lpstr>Formy podání nutriční podpory</vt:lpstr>
      <vt:lpstr>Formy podání nutriční podpory – gastrostomie/jejunostomie</vt:lpstr>
      <vt:lpstr>Formy podání nutriční podpory – gastrostomie/jejunostomie</vt:lpstr>
      <vt:lpstr>Obecná podpůrná a režimová opatření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Boženka</dc:creator>
  <cp:lastModifiedBy>Boženka</cp:lastModifiedBy>
  <cp:revision>43</cp:revision>
  <dcterms:created xsi:type="dcterms:W3CDTF">2015-02-03T09:23:07Z</dcterms:created>
  <dcterms:modified xsi:type="dcterms:W3CDTF">2015-03-09T16:40:16Z</dcterms:modified>
</cp:coreProperties>
</file>