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22"/>
  </p:handout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3" r:id="rId20"/>
    <p:sldId id="275" r:id="rId21"/>
  </p:sldIdLst>
  <p:sldSz cx="9144000" cy="6858000" type="screen4x3"/>
  <p:notesSz cx="6858000" cy="98742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538" autoAdjust="0"/>
  </p:normalViewPr>
  <p:slideViewPr>
    <p:cSldViewPr>
      <p:cViewPr varScale="1">
        <p:scale>
          <a:sx n="73" d="100"/>
          <a:sy n="73" d="100"/>
        </p:scale>
        <p:origin x="-8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CF8D5D-A39E-4BA8-AE04-3B95DCA0E9FC}" type="datetimeFigureOut">
              <a:rPr lang="cs-CZ" smtClean="0"/>
              <a:t>9. 3. 2015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937895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C9ED11-3D96-4E02-A594-73FB601FB7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81179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83D81BD-A621-48DA-B5E5-64D18F5A4781}" type="datetimeFigureOut">
              <a:rPr lang="cs-CZ" smtClean="0"/>
              <a:t>9. 3. 2015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F4716B3-AD64-4E37-8327-52C3C9DE67D0}" type="slidenum">
              <a:rPr lang="cs-CZ" smtClean="0"/>
              <a:t>‹#›</a:t>
            </a:fld>
            <a:endParaRPr lang="cs-CZ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D81BD-A621-48DA-B5E5-64D18F5A4781}" type="datetimeFigureOut">
              <a:rPr lang="cs-CZ" smtClean="0"/>
              <a:t>9. 3. 2015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716B3-AD64-4E37-8327-52C3C9DE67D0}" type="slidenum">
              <a:rPr lang="cs-CZ" smtClean="0"/>
              <a:t>‹#›</a:t>
            </a:fld>
            <a:endParaRPr lang="cs-CZ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D81BD-A621-48DA-B5E5-64D18F5A4781}" type="datetimeFigureOut">
              <a:rPr lang="cs-CZ" smtClean="0"/>
              <a:t>9. 3. 2015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716B3-AD64-4E37-8327-52C3C9DE67D0}" type="slidenum">
              <a:rPr lang="cs-CZ" smtClean="0"/>
              <a:t>‹#›</a:t>
            </a:fld>
            <a:endParaRPr lang="cs-CZ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D81BD-A621-48DA-B5E5-64D18F5A4781}" type="datetimeFigureOut">
              <a:rPr lang="cs-CZ" smtClean="0"/>
              <a:t>9. 3. 2015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716B3-AD64-4E37-8327-52C3C9DE67D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D81BD-A621-48DA-B5E5-64D18F5A4781}" type="datetimeFigureOut">
              <a:rPr lang="cs-CZ" smtClean="0"/>
              <a:t>9. 3. 2015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716B3-AD64-4E37-8327-52C3C9DE67D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D81BD-A621-48DA-B5E5-64D18F5A4781}" type="datetimeFigureOut">
              <a:rPr lang="cs-CZ" smtClean="0"/>
              <a:t>9. 3. 2015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716B3-AD64-4E37-8327-52C3C9DE67D0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D81BD-A621-48DA-B5E5-64D18F5A4781}" type="datetimeFigureOut">
              <a:rPr lang="cs-CZ" smtClean="0"/>
              <a:t>9. 3. 2015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716B3-AD64-4E37-8327-52C3C9DE67D0}" type="slidenum">
              <a:rPr lang="cs-CZ" smtClean="0"/>
              <a:t>‹#›</a:t>
            </a:fld>
            <a:endParaRPr lang="cs-CZ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D81BD-A621-48DA-B5E5-64D18F5A4781}" type="datetimeFigureOut">
              <a:rPr lang="cs-CZ" smtClean="0"/>
              <a:t>9. 3. 2015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716B3-AD64-4E37-8327-52C3C9DE67D0}" type="slidenum">
              <a:rPr lang="cs-CZ" smtClean="0"/>
              <a:t>‹#›</a:t>
            </a:fld>
            <a:endParaRPr lang="cs-CZ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D81BD-A621-48DA-B5E5-64D18F5A4781}" type="datetimeFigureOut">
              <a:rPr lang="cs-CZ" smtClean="0"/>
              <a:t>9. 3. 2015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716B3-AD64-4E37-8327-52C3C9DE67D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D81BD-A621-48DA-B5E5-64D18F5A4781}" type="datetimeFigureOut">
              <a:rPr lang="cs-CZ" smtClean="0"/>
              <a:t>9. 3. 2015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716B3-AD64-4E37-8327-52C3C9DE67D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D81BD-A621-48DA-B5E5-64D18F5A4781}" type="datetimeFigureOut">
              <a:rPr lang="cs-CZ" smtClean="0"/>
              <a:t>9. 3. 2015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716B3-AD64-4E37-8327-52C3C9DE67D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83D81BD-A621-48DA-B5E5-64D18F5A4781}" type="datetimeFigureOut">
              <a:rPr lang="cs-CZ" smtClean="0"/>
              <a:t>9. 3. 2015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F4716B3-AD64-4E37-8327-52C3C9DE67D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us.st11.yimg.com/us.st.yimg.com/I/hips_1896_3599426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83341" y="620689"/>
            <a:ext cx="6777318" cy="2088232"/>
          </a:xfrm>
        </p:spPr>
        <p:txBody>
          <a:bodyPr/>
          <a:lstStyle/>
          <a:p>
            <a:r>
              <a:rPr lang="cs-CZ" sz="4400" b="1" i="1" dirty="0" smtClean="0"/>
              <a:t>Závrať, nestabilita, pády a poruchy chůze u seniorů</a:t>
            </a:r>
            <a:endParaRPr lang="cs-CZ" sz="4400" b="1" i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510359"/>
            <a:ext cx="6400800" cy="2952328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1026" name="Picture 2" descr="C:\Users\Boženka\Desktop\obrázky\images2M0IMOK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717032"/>
            <a:ext cx="3384376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616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11561" y="2248347"/>
            <a:ext cx="7992888" cy="3877815"/>
          </a:xfrm>
        </p:spPr>
        <p:txBody>
          <a:bodyPr>
            <a:normAutofit/>
          </a:bodyPr>
          <a:lstStyle/>
          <a:p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Příčinami pádů jsou věkem podmíněné změny:</a:t>
            </a:r>
          </a:p>
          <a:p>
            <a:pPr marL="0" indent="0">
              <a:buNone/>
            </a:pP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 zhoršení senzorických funkcí (zrak, </a:t>
            </a:r>
            <a:r>
              <a:rPr lang="cs-CZ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proiocepce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vestibulární</a:t>
            </a:r>
          </a:p>
          <a:p>
            <a:pPr marL="0" indent="0">
              <a:buNone/>
            </a:pP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systém.</a:t>
            </a:r>
          </a:p>
          <a:p>
            <a:pPr marL="0" indent="0">
              <a:buNone/>
            </a:pP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 zhoršení centrálního systému (zpracování informací v CNS)</a:t>
            </a:r>
          </a:p>
          <a:p>
            <a:pPr marL="0" indent="0">
              <a:buNone/>
            </a:pP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 zhoršení efektorového systému (zpomalení motorických </a:t>
            </a:r>
          </a:p>
          <a:p>
            <a:pPr marL="0" indent="0">
              <a:buNone/>
            </a:pP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odpovědí, omezená kloubní pohyblivost ..aj).</a:t>
            </a:r>
            <a:endParaRPr lang="cs-CZ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Pády a poruchy chůze u </a:t>
            </a:r>
            <a: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seniorů</a:t>
            </a:r>
            <a:b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etiologie </a:t>
            </a: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9" descr="MCBD06875_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72200" y="4509120"/>
            <a:ext cx="2462580" cy="223224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5788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276997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Pády z vnitřních příčin (70 – 75%)</a:t>
            </a:r>
          </a:p>
          <a:p>
            <a:pPr>
              <a:buFontTx/>
              <a:buChar char="-"/>
            </a:pP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Kardiovaskulární onemocnění (hypotenze, synkopa, aj.).</a:t>
            </a:r>
          </a:p>
          <a:p>
            <a:pPr>
              <a:buFontTx/>
              <a:buChar char="-"/>
            </a:pPr>
            <a:r>
              <a:rPr lang="cs-CZ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Neuromotorické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poruchy (svalová slabost, Parkinsonova choroba, periferní neuropatie, poruchy chůze, iktus aj.).</a:t>
            </a:r>
          </a:p>
          <a:p>
            <a:pPr>
              <a:buFontTx/>
              <a:buChar char="-"/>
            </a:pP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Psychiatrická onemocnění (demence, deprese aj.).</a:t>
            </a:r>
          </a:p>
          <a:p>
            <a:pPr>
              <a:buFontTx/>
              <a:buChar char="-"/>
            </a:pP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Pohybový systém (osteoporóza, artróza aj.).</a:t>
            </a:r>
          </a:p>
          <a:p>
            <a:pPr>
              <a:buFontTx/>
              <a:buChar char="-"/>
            </a:pP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Poruchy sluchu a vestibulárních funkcí (</a:t>
            </a:r>
            <a:r>
              <a:rPr lang="cs-CZ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vertigo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Meniérova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choroba).</a:t>
            </a:r>
          </a:p>
          <a:p>
            <a:pPr>
              <a:buFontTx/>
              <a:buChar char="-"/>
            </a:pP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Poruchy zraku (katarakta, glaukom, </a:t>
            </a:r>
            <a:r>
              <a:rPr lang="cs-CZ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makulátní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degenerace, aj.).</a:t>
            </a:r>
          </a:p>
          <a:p>
            <a:pPr>
              <a:buFontTx/>
              <a:buChar char="-"/>
            </a:pPr>
            <a:r>
              <a:rPr lang="cs-CZ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Iatrogenně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navozené pády (léky psychofarmaka)</a:t>
            </a:r>
          </a:p>
          <a:p>
            <a:pPr>
              <a:buFontTx/>
              <a:buChar char="-"/>
            </a:pPr>
            <a:r>
              <a:rPr lang="cs-CZ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Abuzus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alkoholu</a:t>
            </a:r>
          </a:p>
          <a:p>
            <a:pPr>
              <a:buFontTx/>
              <a:buChar char="-"/>
            </a:pPr>
            <a:endParaRPr lang="cs-CZ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cs-CZ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Pády a poruchy chůze u seniorů</a:t>
            </a:r>
            <a:b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etiologie </a:t>
            </a: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284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Pády ze zevních a situačních příčin –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enviromentální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marL="0" indent="0">
              <a:buNone/>
            </a:pP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(25 – 30 % pádů)</a:t>
            </a:r>
          </a:p>
          <a:p>
            <a:pPr>
              <a:buFontTx/>
              <a:buChar char="-"/>
            </a:pP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Nevhodné vybavení bytu (špatné osvětlení, kluzká podlaha, nevhodná obuv, nebezpečná aktivita (mytí oken aj.).</a:t>
            </a:r>
          </a:p>
          <a:p>
            <a:pPr marL="0" indent="0">
              <a:buNone/>
            </a:pPr>
            <a:endParaRPr lang="cs-CZ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Typická je ve stáří multifaktoriální etiologie.</a:t>
            </a:r>
          </a:p>
          <a:p>
            <a:pPr marL="0" indent="0">
              <a:buNone/>
            </a:pP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Pád ve věku nad 80let znamená z 90% zlomeninu (nejčastěji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femuru, humeru, žebra, obratle, pánev).</a:t>
            </a:r>
          </a:p>
          <a:p>
            <a:pPr marL="0" indent="0">
              <a:buNone/>
            </a:pP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10- 15 % pacientů poranění měkkých tkání a hlavy</a:t>
            </a:r>
            <a:endParaRPr lang="cs-CZ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Pády a poruchy chůze u seniorů</a:t>
            </a:r>
            <a:b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etiologie </a:t>
            </a: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271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Psychosociální aspekty pádů:</a:t>
            </a:r>
          </a:p>
          <a:p>
            <a:pPr marL="0" indent="0">
              <a:buNone/>
            </a:pPr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Strach z pádů vede k omezení tělesné aktivity </a:t>
            </a:r>
            <a:r>
              <a:rPr lang="en-GB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&gt;&gt;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rozvoj imobilizačního syndromu </a:t>
            </a:r>
          </a:p>
          <a:p>
            <a:pPr>
              <a:buFontTx/>
              <a:buChar char="-"/>
            </a:pP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Její restrikce zvyšuje pády</a:t>
            </a:r>
          </a:p>
          <a:p>
            <a:pPr>
              <a:buFontTx/>
              <a:buChar char="-"/>
            </a:pP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Obava z poranění</a:t>
            </a:r>
          </a:p>
          <a:p>
            <a:pPr>
              <a:buFontTx/>
              <a:buChar char="-"/>
            </a:pP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Deprese, kognitivní poruchy</a:t>
            </a:r>
          </a:p>
          <a:p>
            <a:pPr>
              <a:buFontTx/>
              <a:buChar char="-"/>
            </a:pPr>
            <a:endParaRPr lang="cs-CZ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Pády a poruchy chůze u seniorů</a:t>
            </a:r>
            <a:b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Boženka\Desktop\obrázky\images3SWDS95J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077072"/>
            <a:ext cx="3384376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5652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Vyloučit akutní onemocnění, systémové a metabolické onemocnění (infekce, arytmie aj.)</a:t>
            </a:r>
          </a:p>
          <a:p>
            <a:pPr marL="0" indent="0">
              <a:buNone/>
            </a:pPr>
            <a:endParaRPr lang="cs-CZ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Anamnéza </a:t>
            </a:r>
          </a:p>
          <a:p>
            <a:pPr marL="0" indent="0">
              <a:buNone/>
            </a:pP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  Popis okolnosti pádů (sledujeme i výskyt pádů v minulosti)</a:t>
            </a:r>
          </a:p>
          <a:p>
            <a:pPr>
              <a:buFontTx/>
              <a:buChar char="-"/>
            </a:pP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Přítomné příznaky (závratě, bezvědomí, křeče, zmatenost aj.).</a:t>
            </a:r>
          </a:p>
          <a:p>
            <a:pPr>
              <a:buFontTx/>
              <a:buChar char="-"/>
            </a:pP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Přítomnost onemocnění v anamnéze.</a:t>
            </a:r>
          </a:p>
          <a:p>
            <a:pPr>
              <a:buFontTx/>
              <a:buChar char="-"/>
            </a:pP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Farmakologická anamnéza</a:t>
            </a:r>
          </a:p>
          <a:p>
            <a:pPr>
              <a:buFontTx/>
              <a:buChar char="-"/>
            </a:pPr>
            <a:endParaRPr lang="cs-CZ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Pády a poruchy chůze u seniorů</a:t>
            </a:r>
            <a:b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vyšetření</a:t>
            </a: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314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Fyzikální vyšetření</a:t>
            </a:r>
            <a:endParaRPr lang="cs-CZ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Celkové vyšetření (horečka, dehydratace, malnutrice aj.)</a:t>
            </a:r>
          </a:p>
          <a:p>
            <a:pPr>
              <a:buFontTx/>
              <a:buChar char="-"/>
            </a:pP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Kardiovaskulární systém (TK, poruchy rytmu, aj.)</a:t>
            </a:r>
          </a:p>
          <a:p>
            <a:pPr>
              <a:buFontTx/>
              <a:buChar char="-"/>
            </a:pP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Neurologické vyšetření ( chůze, mobilita, ataxie, svalová slabost aj.)</a:t>
            </a:r>
          </a:p>
          <a:p>
            <a:pPr>
              <a:buFontTx/>
              <a:buChar char="-"/>
            </a:pP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Pohybový aparát (artróza, </a:t>
            </a:r>
            <a:r>
              <a:rPr lang="cs-CZ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artritída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omezení kloubní hybnosti, aj.)</a:t>
            </a:r>
          </a:p>
          <a:p>
            <a:pPr>
              <a:buFontTx/>
              <a:buChar char="-"/>
            </a:pP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Psychický stav (paměť, orientace, deprese, úzkost)</a:t>
            </a:r>
          </a:p>
          <a:p>
            <a:pPr>
              <a:buFontTx/>
              <a:buChar char="-"/>
            </a:pP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Zrak (ostrost, refrakční vady, glaukom, aj.)</a:t>
            </a:r>
            <a:endParaRPr lang="cs-CZ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Pády a poruchy chůze u seniorů</a:t>
            </a:r>
            <a:b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vyšetření</a:t>
            </a: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445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Funkční zhodnocení</a:t>
            </a:r>
          </a:p>
          <a:p>
            <a:pPr>
              <a:buFontTx/>
              <a:buChar char="-"/>
            </a:pP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zhodnocení soběstačnosti</a:t>
            </a:r>
          </a:p>
          <a:p>
            <a:pPr>
              <a:buFontTx/>
              <a:buChar char="-"/>
            </a:pP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zhodnocení chůze a rovnováhy</a:t>
            </a:r>
          </a:p>
          <a:p>
            <a:pPr>
              <a:buFontTx/>
              <a:buChar char="-"/>
            </a:pPr>
            <a:endParaRPr lang="cs-CZ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Laboratorní vyšetření</a:t>
            </a:r>
          </a:p>
          <a:p>
            <a:pPr>
              <a:buFontTx/>
              <a:buChar char="-"/>
            </a:pP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základní biochemie, EKG</a:t>
            </a:r>
          </a:p>
          <a:p>
            <a:pPr>
              <a:buFontTx/>
              <a:buChar char="-"/>
            </a:pP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výběrově EEG, CT echokardiografie aj.</a:t>
            </a:r>
          </a:p>
          <a:p>
            <a:pPr marL="0" indent="0">
              <a:buNone/>
            </a:pPr>
            <a:endParaRPr lang="cs-CZ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Pády a poruchy chůze u seniorů</a:t>
            </a:r>
            <a:b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vyšetření</a:t>
            </a: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7" descr="MCj0404167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68144" y="2636912"/>
            <a:ext cx="3168352" cy="35289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7583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99247" y="2132856"/>
            <a:ext cx="7745505" cy="4392487"/>
          </a:xfrm>
        </p:spPr>
        <p:txBody>
          <a:bodyPr>
            <a:normAutofit/>
          </a:bodyPr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Cílem je co nejvíce snížit riziko pádu, ale současně příliš neomezit mobilitu a soběstačnost.</a:t>
            </a:r>
          </a:p>
          <a:p>
            <a:pPr marL="0" indent="0">
              <a:buNone/>
            </a:pPr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stabilizovat stav pacienta, ošetřit poranění, léčit akutní situace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abránit dalším pádům, </a:t>
            </a:r>
          </a:p>
          <a:p>
            <a:pPr marL="0" indent="0">
              <a:buNone/>
            </a:pP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pravidelná fyzická aktivita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Pády a poruchy chůze u seniorů</a:t>
            </a:r>
            <a:b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prevence</a:t>
            </a: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C:\Users\Boženka\Desktop\obrázky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717032"/>
            <a:ext cx="2520280" cy="3006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3199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léčit choroby související s pádem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RHB – nácvik chůze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vhodná obuv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snížení rizika pádů v domácnosti (mobilní ergoterapie)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edukace nemocného a nabídka signalizačního systému pro přivolání pomoci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Pády a poruchy chůze u seniorů</a:t>
            </a:r>
            <a:b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prevence</a:t>
            </a:r>
            <a:endParaRPr lang="cs-CZ" sz="3600" dirty="0"/>
          </a:p>
        </p:txBody>
      </p:sp>
      <p:pic>
        <p:nvPicPr>
          <p:cNvPr id="4" name="Picture 2" descr="C:\Users\Boženka\Desktop\obrázky\bez názv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473848"/>
            <a:ext cx="2088232" cy="2339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2538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Pády a poruchy chůze u seniorů</a:t>
            </a:r>
            <a:b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prevence</a:t>
            </a:r>
            <a:endParaRPr lang="cs-CZ" sz="3600" dirty="0"/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645024"/>
            <a:ext cx="3024336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Picture 11" descr="Click to enlarg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140968"/>
            <a:ext cx="2808312" cy="3024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Prevence zlomenin krčku stehenní kosti </a:t>
            </a:r>
            <a:b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hip </a:t>
            </a:r>
            <a:r>
              <a:rPr lang="cs-CZ" alt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protectors</a:t>
            </a:r>
            <a:r>
              <a:rPr lang="cs-CZ" altLang="cs-CZ" b="1" dirty="0" smtClean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4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83341" y="548680"/>
            <a:ext cx="6777318" cy="2571039"/>
          </a:xfrm>
        </p:spPr>
        <p:txBody>
          <a:bodyPr/>
          <a:lstStyle/>
          <a:p>
            <a:r>
              <a:rPr lang="cs-CZ" sz="3600" b="1" dirty="0" smtClean="0"/>
              <a:t>„</a:t>
            </a:r>
            <a:r>
              <a:rPr lang="cs-CZ" sz="4400" b="1" dirty="0" smtClean="0"/>
              <a:t>Stárnout začínáme, když rezignujeme na mládí“</a:t>
            </a:r>
            <a:br>
              <a:rPr lang="cs-CZ" sz="4400" b="1" dirty="0" smtClean="0"/>
            </a:br>
            <a:r>
              <a:rPr lang="cs-CZ" sz="4400" b="1" dirty="0"/>
              <a:t/>
            </a:r>
            <a:br>
              <a:rPr lang="cs-CZ" sz="4400" b="1" dirty="0"/>
            </a:br>
            <a:r>
              <a:rPr lang="cs-CZ" sz="2400" b="1" dirty="0" smtClean="0"/>
              <a:t>Winston Churchill</a:t>
            </a:r>
            <a:endParaRPr lang="cs-CZ" sz="24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2613466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2050" name="Picture 2" descr="C:\Users\Boženka\Desktop\obrázky\obr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789040"/>
            <a:ext cx="3888432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489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1183341" y="404664"/>
            <a:ext cx="6777318" cy="2664296"/>
          </a:xfrm>
        </p:spPr>
        <p:txBody>
          <a:bodyPr/>
          <a:lstStyle/>
          <a:p>
            <a: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Všichni rádi </a:t>
            </a:r>
            <a:br>
              <a:rPr lang="cs-CZ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stárneme,</a:t>
            </a:r>
            <a:br>
              <a:rPr lang="cs-CZ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když je nám osmnáct.“</a:t>
            </a:r>
            <a:br>
              <a:rPr lang="cs-CZ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Seneca</a:t>
            </a: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755576" y="3429000"/>
            <a:ext cx="7016824" cy="3024336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       </a:t>
            </a:r>
          </a:p>
          <a:p>
            <a:endParaRPr lang="cs-CZ" dirty="0"/>
          </a:p>
          <a:p>
            <a:endParaRPr lang="cs-CZ" dirty="0" smtClean="0"/>
          </a:p>
          <a:p>
            <a:pPr algn="r"/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5123" name="Picture 3" descr="C:\Users\Boženka\Desktop\obrázky\images2KHS24W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646" y="3804862"/>
            <a:ext cx="2988171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7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INSTABILITA</a:t>
            </a:r>
          </a:p>
          <a:p>
            <a:pPr marL="0" indent="0">
              <a:buNone/>
            </a:pP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– porucha mechanismu detekce a schopnosti                   </a:t>
            </a:r>
          </a:p>
          <a:p>
            <a:pPr marL="0" indent="0">
              <a:buNone/>
            </a:pP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korigovat umístění organismu v prostoru. </a:t>
            </a:r>
          </a:p>
          <a:p>
            <a:pPr marL="0" indent="0">
              <a:buNone/>
            </a:pP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Ve vyšším věku se používá termín –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presbystasis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cs-CZ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Postihuje až polovinu osob nad 65 let, obě pohlaví shodně</a:t>
            </a:r>
            <a:endParaRPr lang="cs-CZ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Závrať a nestabilita</a:t>
            </a:r>
            <a:endParaRPr lang="cs-CZ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612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 typickým geriatrickým syndromem s multifaktoriální etiologií.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2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Periferní (vestibulární) závrať- </a:t>
            </a:r>
            <a:r>
              <a:rPr lang="cs-CZ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vertigo</a:t>
            </a:r>
            <a:endParaRPr lang="cs-CZ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 trvá minuty až hodiny, často v záchvatech. Příčinou mohou</a:t>
            </a:r>
          </a:p>
          <a:p>
            <a:pPr marL="0" indent="0">
              <a:buNone/>
            </a:pP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být cévní poruchy, </a:t>
            </a:r>
            <a:r>
              <a:rPr lang="cs-CZ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Meniérova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choroba, infekce, nádory, </a:t>
            </a:r>
          </a:p>
          <a:p>
            <a:pPr marL="0" indent="0">
              <a:buNone/>
            </a:pP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herpes </a:t>
            </a:r>
            <a:r>
              <a:rPr lang="cs-CZ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zoster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cs-CZ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atd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Centrální </a:t>
            </a:r>
            <a:r>
              <a:rPr lang="cs-CZ" sz="2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závrať</a:t>
            </a:r>
          </a:p>
          <a:p>
            <a:pPr marL="0" indent="0">
              <a:buNone/>
            </a:pP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nejistota při chůzi, pocit plavání</a:t>
            </a:r>
          </a:p>
          <a:p>
            <a:pPr marL="0" indent="0">
              <a:buNone/>
            </a:pP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 obvykle chronická, dny až měsíce. Nejčastější příčinou </a:t>
            </a:r>
          </a:p>
          <a:p>
            <a:pPr marL="0" indent="0">
              <a:buNone/>
            </a:pP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CMP, TIA, tumory.</a:t>
            </a:r>
            <a:endParaRPr lang="cs-CZ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8644"/>
          </a:xfrm>
        </p:spPr>
        <p:txBody>
          <a:bodyPr/>
          <a:lstStyle/>
          <a:p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Závrať a </a:t>
            </a:r>
            <a: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nestabilita</a:t>
            </a:r>
            <a:b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klasifikace</a:t>
            </a:r>
            <a:endParaRPr lang="cs-CZ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666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99247" y="2060847"/>
            <a:ext cx="7745505" cy="4392489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Smíšená periferně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centrální závrať</a:t>
            </a:r>
          </a:p>
          <a:p>
            <a:pPr marL="0" indent="0">
              <a:buNone/>
            </a:pP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 příznaky se kombinují, příčiny: vaskulární, nádory </a:t>
            </a:r>
          </a:p>
          <a:p>
            <a:pPr marL="0" indent="0">
              <a:buNone/>
            </a:pP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intoxikace alkoholem, </a:t>
            </a:r>
            <a:r>
              <a:rPr lang="cs-CZ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meningoencefalitída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cs-CZ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2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Nevestibulární závrať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ve stáří častá</a:t>
            </a:r>
          </a:p>
          <a:p>
            <a:pPr marL="0" indent="0">
              <a:buNone/>
            </a:pP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má charakter centrální závrati, příčiny: </a:t>
            </a:r>
          </a:p>
          <a:p>
            <a:pPr marL="0" indent="0">
              <a:buNone/>
            </a:pP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interní onemocnění (ortostatická hypotenze, poruchy </a:t>
            </a:r>
          </a:p>
          <a:p>
            <a:pPr marL="0" indent="0">
              <a:buNone/>
            </a:pP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srdečního rytmu, dehydratace aj.)    </a:t>
            </a:r>
          </a:p>
          <a:p>
            <a:pPr marL="0" indent="0">
              <a:buNone/>
            </a:pP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oční onemocnění (astigmatismu, glaukom, katarakta aj.)</a:t>
            </a:r>
          </a:p>
          <a:p>
            <a:pPr marL="0" indent="0">
              <a:buNone/>
            </a:pP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fyzická </a:t>
            </a:r>
            <a:r>
              <a:rPr lang="cs-CZ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dekondice</a:t>
            </a:r>
            <a:endParaRPr lang="cs-CZ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psychogenní příčiny (fobické </a:t>
            </a:r>
            <a:r>
              <a:rPr lang="cs-CZ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vertigo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83568" y="548680"/>
            <a:ext cx="7756263" cy="1054250"/>
          </a:xfrm>
        </p:spPr>
        <p:txBody>
          <a:bodyPr/>
          <a:lstStyle/>
          <a:p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Závrať a nestabilita</a:t>
            </a:r>
            <a:b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klasifikace</a:t>
            </a: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013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39552" y="2204864"/>
            <a:ext cx="7745505" cy="3877815"/>
          </a:xfrm>
        </p:spPr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sz="22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Farmakogenní</a:t>
            </a:r>
            <a:r>
              <a:rPr lang="cs-CZ" sz="2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závrať</a:t>
            </a:r>
          </a:p>
          <a:p>
            <a:pPr marL="0" indent="0">
              <a:buNone/>
            </a:pP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 poruchy rovnováhy, pocit na omdlení, synkopa, </a:t>
            </a:r>
            <a:r>
              <a:rPr lang="cs-CZ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vertigo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(antihypertenziva, diuretika, alkohol, antikoagulancia, </a:t>
            </a:r>
          </a:p>
          <a:p>
            <a:pPr marL="0" indent="0">
              <a:buNone/>
            </a:pP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antiepileptika, psychofarmaka, aj.)</a:t>
            </a:r>
          </a:p>
          <a:p>
            <a:pPr marL="0" indent="0">
              <a:buNone/>
            </a:pPr>
            <a:endParaRPr lang="cs-CZ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Závrať a nestabilita</a:t>
            </a:r>
            <a:b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klasifikace</a:t>
            </a: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Boženka\Desktop\obrázky\imagesH0E7GEN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365104"/>
            <a:ext cx="4032448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1878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Anamnéza</a:t>
            </a:r>
          </a:p>
          <a:p>
            <a:pPr marL="0" indent="0">
              <a:buNone/>
            </a:pP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– vlastní závrativý stav, doprovodné příznaky, další</a:t>
            </a:r>
          </a:p>
          <a:p>
            <a:pPr marL="0" indent="0">
              <a:buNone/>
            </a:pP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onemocnění, medikace, alkohol.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Fyzikální vyšetření </a:t>
            </a:r>
          </a:p>
          <a:p>
            <a:pPr marL="0" indent="0">
              <a:buNone/>
            </a:pP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– somatické vyš. (TK, puls), orientační neurologické. </a:t>
            </a: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yš., </a:t>
            </a:r>
          </a:p>
          <a:p>
            <a:pPr marL="0" indent="0">
              <a:buNone/>
            </a:pP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orientační oční vyšetření.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Laboratorní a instrumentální vyšetření</a:t>
            </a:r>
          </a:p>
          <a:p>
            <a:pPr marL="0" indent="0">
              <a:buNone/>
            </a:pP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- základní biochemie, EKG, další dle suspektní patologie </a:t>
            </a:r>
          </a:p>
          <a:p>
            <a:pPr marL="0" indent="0">
              <a:buNone/>
            </a:pP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(RTG,CT, NMR, </a:t>
            </a:r>
            <a:r>
              <a:rPr lang="cs-CZ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sono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ORL… </a:t>
            </a:r>
            <a:r>
              <a:rPr lang="cs-CZ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atd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).</a:t>
            </a:r>
            <a:endParaRPr lang="cs-CZ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Závrať a nestabilita</a:t>
            </a:r>
            <a:b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vyšetření</a:t>
            </a:r>
            <a:endParaRPr lang="cs-CZ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370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99247" y="2060849"/>
            <a:ext cx="8049217" cy="4536504"/>
          </a:xfrm>
        </p:spPr>
        <p:txBody>
          <a:bodyPr>
            <a:normAutofit lnSpcReduction="10000"/>
          </a:bodyPr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základě vyvolávající příčiny, pokud je možná,  jinak symptomatická.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Nefarmakologická opatření </a:t>
            </a:r>
          </a:p>
          <a:p>
            <a:pPr marL="0" indent="0">
              <a:buNone/>
            </a:pP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- brýle, rehabilitace (prevence pádů a poranění)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Farmakologická </a:t>
            </a:r>
          </a:p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- v akutním stavu antiemetika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antivertiginóza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Dále </a:t>
            </a:r>
          </a:p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antihistaminika, antipsychotika, blokátory </a:t>
            </a:r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Ca kanálů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nootropika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monitorace NÚ.</a:t>
            </a:r>
          </a:p>
          <a:p>
            <a:pPr marL="0" indent="0">
              <a:buNone/>
            </a:pP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Krátkodobé závratě bez farmak.</a:t>
            </a:r>
          </a:p>
          <a:p>
            <a:pPr marL="0" indent="0">
              <a:buNone/>
            </a:pP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vaskulárních příčin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vazoaktivní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léky s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hemoreologickým</a:t>
            </a:r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účinkem,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nootropika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Závrať a nestabilita</a:t>
            </a:r>
            <a:b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terapie</a:t>
            </a:r>
            <a:endParaRPr lang="cs-CZ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84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060973"/>
          </a:xfrm>
        </p:spPr>
        <p:txBody>
          <a:bodyPr>
            <a:normAutofit/>
          </a:bodyPr>
          <a:lstStyle/>
          <a:p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Pády jsou ve stáří časté a jejich výskyt s věkem narůstá.</a:t>
            </a:r>
          </a:p>
          <a:p>
            <a:pPr marL="0" indent="0">
              <a:buNone/>
            </a:pPr>
            <a:r>
              <a:rPr lang="cs-CZ" sz="2000" dirty="0" smtClean="0"/>
              <a:t>     ↑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prevalence je u žen, u akutně i chronicky nemocných, </a:t>
            </a:r>
          </a:p>
          <a:p>
            <a:pPr marL="0" indent="0">
              <a:buNone/>
            </a:pP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hospitalizovaných, v dlouhodobé ústavní péči.</a:t>
            </a:r>
          </a:p>
          <a:p>
            <a:pPr marL="0" indent="0">
              <a:buNone/>
            </a:pPr>
            <a:endParaRPr lang="cs-CZ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Pády jsou významným symptomem křehkosti (</a:t>
            </a:r>
            <a:r>
              <a:rPr lang="cs-CZ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fraility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pozdního stáří.</a:t>
            </a:r>
          </a:p>
          <a:p>
            <a:pPr marL="0" indent="0">
              <a:buNone/>
            </a:pP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Postihují 20 – 30% seniorů ve věku 65 – 69 let a až 50% osob nad 85 let.</a:t>
            </a:r>
          </a:p>
          <a:p>
            <a:pPr marL="0" indent="0">
              <a:buNone/>
            </a:pP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1/3 jde o pády opakované. Jen ¼ pádů registrují zdravotníci (nechtějí hlásit, připomíná jim to bezmocnost).</a:t>
            </a:r>
          </a:p>
          <a:p>
            <a:endParaRPr lang="cs-CZ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Pády a poruchy chůze u seniorů</a:t>
            </a:r>
            <a:endParaRPr lang="cs-CZ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561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vrdý obal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vrdý obal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vrdý obal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282</TotalTime>
  <Words>980</Words>
  <Application>Microsoft Office PowerPoint</Application>
  <PresentationFormat>Předvádění na obrazovce (4:3)</PresentationFormat>
  <Paragraphs>149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Tvrdý obal</vt:lpstr>
      <vt:lpstr>Závrať, nestabilita, pády a poruchy chůze u seniorů</vt:lpstr>
      <vt:lpstr>„Stárnout začínáme, když rezignujeme na mládí“  Winston Churchill</vt:lpstr>
      <vt:lpstr>Závrať a nestabilita</vt:lpstr>
      <vt:lpstr>Závrať a nestabilita klasifikace</vt:lpstr>
      <vt:lpstr>Závrať a nestabilita klasifikace</vt:lpstr>
      <vt:lpstr>Závrať a nestabilita klasifikace</vt:lpstr>
      <vt:lpstr>Závrať a nestabilita vyšetření</vt:lpstr>
      <vt:lpstr>Závrať a nestabilita terapie</vt:lpstr>
      <vt:lpstr>Pády a poruchy chůze u seniorů</vt:lpstr>
      <vt:lpstr>Pády a poruchy chůze u seniorů etiologie </vt:lpstr>
      <vt:lpstr>Pády a poruchy chůze u seniorů etiologie </vt:lpstr>
      <vt:lpstr>Pády a poruchy chůze u seniorů etiologie </vt:lpstr>
      <vt:lpstr>Pády a poruchy chůze u seniorů </vt:lpstr>
      <vt:lpstr>Pády a poruchy chůze u seniorů vyšetření</vt:lpstr>
      <vt:lpstr>Pády a poruchy chůze u seniorů vyšetření</vt:lpstr>
      <vt:lpstr>Pády a poruchy chůze u seniorů vyšetření</vt:lpstr>
      <vt:lpstr>Pády a poruchy chůze u seniorů prevence</vt:lpstr>
      <vt:lpstr>Pády a poruchy chůze u seniorů prevence</vt:lpstr>
      <vt:lpstr>Pády a poruchy chůze u seniorů prevence</vt:lpstr>
      <vt:lpstr>„Všichni rádi  stárneme,  když je nám osmnáct.“ Seneca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Závrať, nestabilita, pády a poruchy chůze u seniorů</dc:title>
  <dc:creator>Boženka</dc:creator>
  <cp:lastModifiedBy>Boženka</cp:lastModifiedBy>
  <cp:revision>30</cp:revision>
  <cp:lastPrinted>2015-03-09T17:14:26Z</cp:lastPrinted>
  <dcterms:created xsi:type="dcterms:W3CDTF">2015-02-09T15:43:03Z</dcterms:created>
  <dcterms:modified xsi:type="dcterms:W3CDTF">2015-03-09T17:25:33Z</dcterms:modified>
</cp:coreProperties>
</file>