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38" autoAdjust="0"/>
  </p:normalViewPr>
  <p:slideViewPr>
    <p:cSldViewPr>
      <p:cViewPr varScale="1">
        <p:scale>
          <a:sx n="73" d="100"/>
          <a:sy n="73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F8D5D-A39E-4BA8-AE04-3B95DCA0E9F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9ED11-3D96-4E02-A594-73FB601FB7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117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3D81BD-A621-48DA-B5E5-64D18F5A4781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F4716B3-AD64-4E37-8327-52C3C9DE67D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s.st11.yimg.com/us.st.yimg.com/I/hips_1896_3599426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3341" y="620689"/>
            <a:ext cx="6777318" cy="2088232"/>
          </a:xfrm>
        </p:spPr>
        <p:txBody>
          <a:bodyPr/>
          <a:lstStyle/>
          <a:p>
            <a:r>
              <a:rPr lang="cs-CZ" sz="4400" b="1" i="1" dirty="0" smtClean="0"/>
              <a:t>Závrať, nestabilita, pády a poruchy chůze u seniorů</a:t>
            </a:r>
            <a:endParaRPr lang="cs-CZ" sz="4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10359"/>
            <a:ext cx="6400800" cy="295232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Boženka\Desktop\obrázky\images2M0IMOK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338437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1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1" y="2248347"/>
            <a:ext cx="7992888" cy="3877815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Příčinami pádů jsou věkem podmíněné změny: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zhoršení senzorických funkcí (zrak,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proiocepce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vestibulární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systém.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zhoršení centrálního systému (zpracování informací v CNS)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zhoršení efektorového systému (zpomalení motorických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odpovědí, omezená kloubní pohyblivost ..aj).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seniorů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9" descr="MCBD06875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4509120"/>
            <a:ext cx="2462580" cy="22322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578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Pády z vnitřních příčin (70 – 75%)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Kardiovaskulární onemocnění (hypotenze, synkopa, aj.).</a:t>
            </a:r>
          </a:p>
          <a:p>
            <a:pPr>
              <a:buFontTx/>
              <a:buChar char="-"/>
            </a:pP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Neuromotorické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poruchy (svalová slabost, Parkinsonova choroba, periferní neuropatie, poruchy chůze, iktus aj.).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Psychiatrická onemocnění (demence, deprese aj.).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Pohybový systém (osteoporóza, artróza aj.).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Poruchy sluchu a vestibulárních funkcí (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vertigo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Meniérova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choroba).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Poruchy zraku (katarakta, glaukom,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makulátní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degenerace, aj.).</a:t>
            </a:r>
          </a:p>
          <a:p>
            <a:pPr>
              <a:buFontTx/>
              <a:buChar char="-"/>
            </a:pP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Iatrogenně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navozené pády (léky psychofarmaka)</a:t>
            </a:r>
          </a:p>
          <a:p>
            <a:pPr>
              <a:buFontTx/>
              <a:buChar char="-"/>
            </a:pP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Abuzus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alkoholu</a:t>
            </a:r>
          </a:p>
          <a:p>
            <a:pPr>
              <a:buFontTx/>
              <a:buChar char="-"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8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Pády ze zevních a situačních příčin –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enviromentální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(25 – 30 % pádů)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Nevhodné vybavení bytu (špatné osvětlení, kluzká podlaha, nevhodná obuv, nebezpečná aktivita (mytí oken aj.).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Typická je ve stáří multifaktoriální etiologie.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ve věku nad 80let znamená z 90% zlomeninu (nejčastěji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femuru, humeru, žebra, obratle, pánev).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10- 15 % pacientů poranění měkkých tkání a hlavy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7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Psychosociální aspekty pádů: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 z pádů vede k omezení tělesné aktivity 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&gt;&gt;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rozvoj imobilizačního syndromu 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Její restrikce zvyšuje pády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Obava z poranění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Deprese, kognitivní poruchy</a:t>
            </a:r>
          </a:p>
          <a:p>
            <a:pPr>
              <a:buFontTx/>
              <a:buChar char="-"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Boženka\Desktop\obrázky\images3SWDS95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38437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65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Vyloučit akutní onemocnění, systémové a metabolické onemocnění (infekce, arytmie aj.)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Anamnéza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 Popis okolnosti pádů (sledujeme i výskyt pádů v minulosti)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Přítomné příznaky (závratě, bezvědomí, křeče, zmatenost aj.).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onemocnění v anamnéze.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Farmakologická anamnéza</a:t>
            </a:r>
          </a:p>
          <a:p>
            <a:pPr>
              <a:buFontTx/>
              <a:buChar char="-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1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Fyzikální vyšetření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vyšetření (horečka, dehydratace, malnutrice aj.)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Kardiovaskulární systém (TK, poruchy rytmu, aj.)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Neurologické vyšetření ( chůze, mobilita, ataxie, svalová slabost aj.)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Pohybový aparát (artróza,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artritída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omezení kloubní hybnosti, aj.)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Psychický stav (paměť, orientace, deprese, úzkost)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Zrak (ostrost, refrakční vady, glaukom, aj.)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44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Funkční zhodnocení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soběstačnosti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chůze a rovnováhy</a:t>
            </a:r>
          </a:p>
          <a:p>
            <a:pPr>
              <a:buFontTx/>
              <a:buChar char="-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Laboratorní vyšetření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biochemie, EKG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výběrově EEG, CT echokardiografie aj.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7" descr="MCj040416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8144" y="2636912"/>
            <a:ext cx="3168352" cy="35289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5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132856"/>
            <a:ext cx="7745505" cy="4392487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je co nejvíce snížit riziko pádu, ale současně příliš neomezit mobilitu a soběstačnost.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stabilizovat stav pacienta, ošetřit poranění, léčit akutní situace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abránit dalším pádům,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pravidelná fyzická aktivita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prevence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Boženka\Desktop\obrázky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2520280" cy="300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19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léčit choroby související s pádem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RHB – nácvik chůze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vhodná obuv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rizika pádů v domácnosti (mobilní ergoterapie)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edukace nemocného a nabídka signalizačního systému pro přivolání pomoci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</a:t>
            </a:r>
            <a:endParaRPr lang="cs-CZ" sz="3600" dirty="0"/>
          </a:p>
        </p:txBody>
      </p:sp>
      <p:pic>
        <p:nvPicPr>
          <p:cNvPr id="4" name="Picture 2" descr="C:\Users\Boženka\Desktop\obrázky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73848"/>
            <a:ext cx="2088232" cy="233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53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</a:t>
            </a:r>
            <a:endParaRPr lang="cs-CZ" sz="3600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302433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11" descr="Click to enlar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2808312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 zlomenin krčku stehenní kosti </a:t>
            </a:r>
            <a:b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 </a:t>
            </a:r>
            <a:r>
              <a:rPr lang="cs-CZ" alt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protectors</a:t>
            </a:r>
            <a:r>
              <a:rPr lang="cs-CZ" altLang="cs-CZ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3341" y="548680"/>
            <a:ext cx="6777318" cy="2571039"/>
          </a:xfrm>
        </p:spPr>
        <p:txBody>
          <a:bodyPr/>
          <a:lstStyle/>
          <a:p>
            <a:r>
              <a:rPr lang="cs-CZ" sz="3600" b="1" dirty="0" smtClean="0"/>
              <a:t>„</a:t>
            </a:r>
            <a:r>
              <a:rPr lang="cs-CZ" sz="4400" b="1" dirty="0" smtClean="0"/>
              <a:t>Stárnout začínáme, když rezignujeme na mládí“</a:t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2400" b="1" dirty="0" smtClean="0"/>
              <a:t>Winston Churchill</a:t>
            </a:r>
            <a:endParaRPr lang="cs-CZ" sz="2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261346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Boženka\Desktop\obrázky\obr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38884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8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2664296"/>
          </a:xfrm>
        </p:spPr>
        <p:txBody>
          <a:bodyPr/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Všichni rádi </a:t>
            </a:r>
            <a:b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stárneme,</a:t>
            </a:r>
            <a:b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když je nám osmnáct.“</a:t>
            </a:r>
            <a:b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Seneca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7016824" cy="3024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       </a:t>
            </a:r>
          </a:p>
          <a:p>
            <a:endParaRPr lang="cs-CZ" dirty="0"/>
          </a:p>
          <a:p>
            <a:endParaRPr lang="cs-CZ" dirty="0" smtClean="0"/>
          </a:p>
          <a:p>
            <a:pPr algn="r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123" name="Picture 3" descr="C:\Users\Boženka\Desktop\obrázky\images2KHS24W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46" y="3804862"/>
            <a:ext cx="298817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INSTABILITA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– porucha mechanismu detekce a schopnosti                  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korigovat umístění organismu v prostoru.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Ve vyšším věku se používá termín –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presbystasis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Postihuje až polovinu osob nad 65 let, obě pohlaví shodně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nestabilita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1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typickým geriatrickým syndromem s multifaktoriální etiologií.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Periferní (vestibulární) závrať-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vertigo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trvá minuty až hodiny, často v záchvatech. Příčinou mohou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být cévní poruchy,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Meniérova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choroba, infekce, nádory,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herpes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zoster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atd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Centrální </a:t>
            </a: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závrať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nejistota při chůzi, pocit plavání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obvykle chronická, dny až měsíce. Nejčastější příčinou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CMP, TIA, tumory.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8644"/>
          </a:xfrm>
        </p:spPr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nestabilita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66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060847"/>
            <a:ext cx="7745505" cy="439248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Smíšená periferně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centrální závrať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příznaky se kombinují, příčiny: vaskulární, nádory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intoxikace alkoholem,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meningoencefalitída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Nevestibulární závrať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ve stáří častá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má charakter centrální závrati, příčiny: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interní onemocnění (ortostatická hypotenze, poruchy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srdečního rytmu, dehydratace aj.)   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oční onemocnění (astigmatismu, glaukom, katarakta aj.)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fyzická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dekondice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psychogenní příčiny (fobické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vertigo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6263" cy="1054250"/>
          </a:xfrm>
        </p:spPr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nestabilita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204864"/>
            <a:ext cx="7745505" cy="3877815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Farmakogenní</a:t>
            </a:r>
            <a:r>
              <a:rPr lang="cs-CZ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závrať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poruchy rovnováhy, pocit na omdlení, synkopa,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vertigo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(antihypertenziva, diuretika, alkohol, antikoagulancia,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antiepileptika, psychofarmaka, aj.)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nestabilita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Boženka\Desktop\obrázky\imagesH0E7GE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365104"/>
            <a:ext cx="40324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87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Anamnéza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– vlastní závrativý stav, doprovodné příznaky, další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onemocnění, medikace, alkohol.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Fyzikální vyšetření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– somatické vyš. (TK, puls), orientační neurologické.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yš.,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orientační oční vyšetření.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Laboratorní a instrumentální vyšetření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základní biochemie, EKG, další dle suspektní patologie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(RTG,CT, NMR,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ORL…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atd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nestabilita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vyšetření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7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060849"/>
            <a:ext cx="8049217" cy="4536504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vyvolávající příčiny, pokud je možná,  jinak symptomatická.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Nefarmakologická opatření 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brýle, rehabilitace (prevence pádů a poranění)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Farmakologická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v akutním stavu antiemetika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antivertiginóza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Dále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antihistaminika, antipsychotika, blokátory 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 kanálů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nootropika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monitorace NÚ.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Krátkodobé závratě bez farmak.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vaskulárních příčin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vazoaktivní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léky 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hemoreologickým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účinkem,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nootropika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Závrať a nestabilita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8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Pády jsou ve stáří časté a jejich výskyt s věkem narůstá.</a:t>
            </a:r>
          </a:p>
          <a:p>
            <a:pPr marL="0" indent="0">
              <a:buNone/>
            </a:pPr>
            <a:r>
              <a:rPr lang="cs-CZ" sz="2000" dirty="0" smtClean="0"/>
              <a:t>     ↑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prevalence je u žen, u akutně i chronicky nemocných,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hospitalizovaných, v dlouhodobé ústavní péči.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Pády jsou významným symptomem křehkosti (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fraility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pozdního stáří.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Postihují 20 – 30% seniorů ve věku 65 – 69 let a až 50% osob nad 85 let.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1/3 jde o pády opakované. Jen ¼ pádů registrují zdravotníci (nechtějí hlásit, připomíná jim to bezmocnost).</a:t>
            </a:r>
          </a:p>
          <a:p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Pády a poruchy chůze u seniorů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6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282</TotalTime>
  <Words>980</Words>
  <Application>Microsoft Office PowerPoint</Application>
  <PresentationFormat>Předvádění na obrazovce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Tvrdý obal</vt:lpstr>
      <vt:lpstr>Závrať, nestabilita, pády a poruchy chůze u seniorů</vt:lpstr>
      <vt:lpstr>„Stárnout začínáme, když rezignujeme na mládí“  Winston Churchill</vt:lpstr>
      <vt:lpstr>Závrať a nestabilita</vt:lpstr>
      <vt:lpstr>Závrať a nestabilita klasifikace</vt:lpstr>
      <vt:lpstr>Závrať a nestabilita klasifikace</vt:lpstr>
      <vt:lpstr>Závrať a nestabilita klasifikace</vt:lpstr>
      <vt:lpstr>Závrať a nestabilita vyšetření</vt:lpstr>
      <vt:lpstr>Závrať a nestabilita terapie</vt:lpstr>
      <vt:lpstr>Pády a poruchy chůze u seniorů</vt:lpstr>
      <vt:lpstr>Pády a poruchy chůze u seniorů etiologie </vt:lpstr>
      <vt:lpstr>Pády a poruchy chůze u seniorů etiologie </vt:lpstr>
      <vt:lpstr>Pády a poruchy chůze u seniorů etiologie </vt:lpstr>
      <vt:lpstr>Pády a poruchy chůze u seniorů </vt:lpstr>
      <vt:lpstr>Pády a poruchy chůze u seniorů vyšetření</vt:lpstr>
      <vt:lpstr>Pády a poruchy chůze u seniorů vyšetření</vt:lpstr>
      <vt:lpstr>Pády a poruchy chůze u seniorů vyšetření</vt:lpstr>
      <vt:lpstr>Pády a poruchy chůze u seniorů prevence</vt:lpstr>
      <vt:lpstr>Pády a poruchy chůze u seniorů prevence</vt:lpstr>
      <vt:lpstr>Pády a poruchy chůze u seniorů prevence</vt:lpstr>
      <vt:lpstr>„Všichni rádi  stárneme,  když je nám osmnáct.“ Seneca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Závrať, nestabilita, pády a poruchy chůze u seniorů</dc:title>
  <dc:creator>Boženka</dc:creator>
  <cp:lastModifiedBy>Boženka</cp:lastModifiedBy>
  <cp:revision>30</cp:revision>
  <cp:lastPrinted>2015-03-09T17:14:26Z</cp:lastPrinted>
  <dcterms:created xsi:type="dcterms:W3CDTF">2015-02-09T15:43:03Z</dcterms:created>
  <dcterms:modified xsi:type="dcterms:W3CDTF">2015-03-09T17:25:33Z</dcterms:modified>
</cp:coreProperties>
</file>