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005D00-C915-48AF-BC27-9AF6E06F19B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84ABEA9-CA5E-40EA-A532-1E74D78C6C2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bolest (</a:t>
          </a:r>
          <a:r>
            <a:rPr kumimoji="0" lang="cs-CZ" altLang="cs-CZ" sz="20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pain</a:t>
          </a:r>
          <a:r>
            <a:rPr kumimoji="0" lang="cs-CZ" alt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)</a:t>
          </a:r>
          <a:endParaRPr kumimoji="0" lang="cs-CZ" altLang="cs-CZ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322F79-F67D-4592-AED1-67E2D2AF9618}" type="parTrans" cxnId="{430042D2-DB59-4BF1-9589-38E4F9ADE312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819630-47E6-4B1A-BC7D-A2DF64D73473}" type="sibTrans" cxnId="{430042D2-DB59-4BF1-9589-38E4F9ADE312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C70CB1-C6F0-4B00-B316-6E83A2F6FFF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vnímání bolesti (</a:t>
          </a:r>
          <a:r>
            <a:rPr kumimoji="0" lang="cs-CZ" altLang="cs-CZ" sz="20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nociception</a:t>
          </a:r>
          <a:r>
            <a:rPr kumimoji="0" lang="cs-CZ" alt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)</a:t>
          </a:r>
          <a:endParaRPr kumimoji="0" lang="cs-CZ" altLang="cs-CZ" sz="2500" b="1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5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EFD6EA-22EC-4EB7-BBB6-86C895E0FFFA}" type="parTrans" cxnId="{5F936963-589B-49C8-A053-9F9AFBD8497B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A054C9-D1EC-40A4-B5AC-68D492AFF409}" type="sibTrans" cxnId="{5F936963-589B-49C8-A053-9F9AFBD8497B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54B3EB-C63A-4CB6-B5AB-FD83077C8A0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utrpení, strádání (</a:t>
          </a:r>
          <a:r>
            <a:rPr kumimoji="0" lang="cs-CZ" altLang="cs-CZ" sz="20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suffering</a:t>
          </a:r>
          <a:r>
            <a:rPr kumimoji="0" lang="cs-CZ" altLang="cs-CZ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)</a:t>
          </a:r>
          <a:endParaRPr kumimoji="0" lang="cs-CZ" altLang="cs-CZ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0AFB0A-B7F8-4EEF-BED7-F45E8CC2EC35}" type="sibTrans" cxnId="{0BA02297-1660-409D-81BF-45684F01186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D15D64-ABCF-4553-969A-BB4A0C40E6DF}" type="parTrans" cxnId="{0BA02297-1660-409D-81BF-45684F011866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2490B6-B829-4BF4-A646-02B545D7DF0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500" b="0" i="0" u="none" strike="noStrike" cap="none" normalizeH="0" baseline="0" dirty="0" smtClean="0">
            <a:ln>
              <a:noFill/>
            </a:ln>
            <a:solidFill>
              <a:srgbClr val="F6F6DE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Bolestivé chování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kumimoji="0" lang="cs-CZ" altLang="cs-CZ" sz="1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pein</a:t>
          </a:r>
          <a:r>
            <a: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cs-CZ" altLang="cs-CZ" sz="1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behavior</a:t>
          </a:r>
          <a:r>
            <a: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D9BBC5A4-5C04-4E9B-8678-B9CF44CB0243}" type="sibTrans" cxnId="{DA8C1091-3519-4C7A-AAB6-92DEECE0FB98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61FE03-39E6-4CCC-9511-691200865405}" type="parTrans" cxnId="{DA8C1091-3519-4C7A-AAB6-92DEECE0FB98}">
      <dgm:prSet/>
      <dgm:spPr/>
      <dgm:t>
        <a:bodyPr/>
        <a:lstStyle/>
        <a:p>
          <a:endParaRPr lang="cs-C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EE3A97-517F-464E-8805-F9E5F7B41093}" type="pres">
      <dgm:prSet presAssocID="{E4005D00-C915-48AF-BC27-9AF6E06F19BC}" presName="Name0" presStyleCnt="0">
        <dgm:presLayoutVars>
          <dgm:dir/>
          <dgm:animLvl val="lvl"/>
          <dgm:resizeHandles val="exact"/>
        </dgm:presLayoutVars>
      </dgm:prSet>
      <dgm:spPr/>
    </dgm:pt>
    <dgm:pt modelId="{E89FD08B-7B7D-4AE3-BE7A-52B73EA79755}" type="pres">
      <dgm:prSet presAssocID="{492490B6-B829-4BF4-A646-02B545D7DF0D}" presName="Name8" presStyleCnt="0"/>
      <dgm:spPr/>
    </dgm:pt>
    <dgm:pt modelId="{321C2A80-B939-456A-B142-D8DF95C68072}" type="pres">
      <dgm:prSet presAssocID="{492490B6-B829-4BF4-A646-02B545D7DF0D}" presName="level" presStyleLbl="node1" presStyleIdx="0" presStyleCnt="4" custScaleX="10322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F4C2C0-DCF2-483E-B31F-B51771CD02B9}" type="pres">
      <dgm:prSet presAssocID="{492490B6-B829-4BF4-A646-02B545D7DF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C434E3-26E3-4233-B36E-68C6C7F7A55A}" type="pres">
      <dgm:prSet presAssocID="{3B54B3EB-C63A-4CB6-B5AB-FD83077C8A09}" presName="Name8" presStyleCnt="0"/>
      <dgm:spPr/>
    </dgm:pt>
    <dgm:pt modelId="{7C40363F-1B79-46C7-B60C-94FEFCC4A1A0}" type="pres">
      <dgm:prSet presAssocID="{3B54B3EB-C63A-4CB6-B5AB-FD83077C8A09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464E6A-1AC0-481A-8E57-546747345D7A}" type="pres">
      <dgm:prSet presAssocID="{3B54B3EB-C63A-4CB6-B5AB-FD83077C8A0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4CB82B2-5535-41F8-B0CE-44EA4D861A3E}" type="pres">
      <dgm:prSet presAssocID="{F84ABEA9-CA5E-40EA-A532-1E74D78C6C22}" presName="Name8" presStyleCnt="0"/>
      <dgm:spPr/>
    </dgm:pt>
    <dgm:pt modelId="{38AD5C36-DA7E-4BEA-B592-8FD9CB4907D1}" type="pres">
      <dgm:prSet presAssocID="{F84ABEA9-CA5E-40EA-A532-1E74D78C6C22}" presName="level" presStyleLbl="node1" presStyleIdx="2" presStyleCnt="4" custLinFactNeighborX="-189" custLinFactNeighborY="-1031">
        <dgm:presLayoutVars>
          <dgm:chMax val="1"/>
          <dgm:bulletEnabled val="1"/>
        </dgm:presLayoutVars>
      </dgm:prSet>
      <dgm:spPr/>
    </dgm:pt>
    <dgm:pt modelId="{1CB61129-DD08-446B-B038-74AA53E0E894}" type="pres">
      <dgm:prSet presAssocID="{F84ABEA9-CA5E-40EA-A532-1E74D78C6C2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6479DB9-9A0F-4A84-8C87-05A0FABC79FD}" type="pres">
      <dgm:prSet presAssocID="{A0C70CB1-C6F0-4B00-B316-6E83A2F6FFFC}" presName="Name8" presStyleCnt="0"/>
      <dgm:spPr/>
    </dgm:pt>
    <dgm:pt modelId="{862BCDF3-C632-4779-812B-184F518BB97C}" type="pres">
      <dgm:prSet presAssocID="{A0C70CB1-C6F0-4B00-B316-6E83A2F6FFFC}" presName="level" presStyleLbl="node1" presStyleIdx="3" presStyleCnt="4" custScaleY="104571" custLinFactNeighborX="1162" custLinFactNeighborY="508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CDB80C-42ED-42FA-9A8E-DB071B58FC11}" type="pres">
      <dgm:prSet presAssocID="{A0C70CB1-C6F0-4B00-B316-6E83A2F6FFF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93526FD-5D90-4052-B817-CD0A9EF28817}" type="presOf" srcId="{E4005D00-C915-48AF-BC27-9AF6E06F19BC}" destId="{F4EE3A97-517F-464E-8805-F9E5F7B41093}" srcOrd="0" destOrd="0" presId="urn:microsoft.com/office/officeart/2005/8/layout/pyramid1"/>
    <dgm:cxn modelId="{CC14F08E-BE7A-47FE-B715-787FDDB9A04E}" type="presOf" srcId="{3B54B3EB-C63A-4CB6-B5AB-FD83077C8A09}" destId="{7C40363F-1B79-46C7-B60C-94FEFCC4A1A0}" srcOrd="0" destOrd="0" presId="urn:microsoft.com/office/officeart/2005/8/layout/pyramid1"/>
    <dgm:cxn modelId="{213844FA-049B-4B93-BE9D-B65BD5516538}" type="presOf" srcId="{492490B6-B829-4BF4-A646-02B545D7DF0D}" destId="{8CF4C2C0-DCF2-483E-B31F-B51771CD02B9}" srcOrd="1" destOrd="0" presId="urn:microsoft.com/office/officeart/2005/8/layout/pyramid1"/>
    <dgm:cxn modelId="{10D689D4-0C14-47F2-A37F-9111959650BB}" type="presOf" srcId="{492490B6-B829-4BF4-A646-02B545D7DF0D}" destId="{321C2A80-B939-456A-B142-D8DF95C68072}" srcOrd="0" destOrd="0" presId="urn:microsoft.com/office/officeart/2005/8/layout/pyramid1"/>
    <dgm:cxn modelId="{DA8C1091-3519-4C7A-AAB6-92DEECE0FB98}" srcId="{E4005D00-C915-48AF-BC27-9AF6E06F19BC}" destId="{492490B6-B829-4BF4-A646-02B545D7DF0D}" srcOrd="0" destOrd="0" parTransId="{5D61FE03-39E6-4CCC-9511-691200865405}" sibTransId="{D9BBC5A4-5C04-4E9B-8678-B9CF44CB0243}"/>
    <dgm:cxn modelId="{430042D2-DB59-4BF1-9589-38E4F9ADE312}" srcId="{E4005D00-C915-48AF-BC27-9AF6E06F19BC}" destId="{F84ABEA9-CA5E-40EA-A532-1E74D78C6C22}" srcOrd="2" destOrd="0" parTransId="{C7322F79-F67D-4592-AED1-67E2D2AF9618}" sibTransId="{C2819630-47E6-4B1A-BC7D-A2DF64D73473}"/>
    <dgm:cxn modelId="{8A553D3F-F3DB-4EA9-81F1-6B48CE949E4B}" type="presOf" srcId="{A0C70CB1-C6F0-4B00-B316-6E83A2F6FFFC}" destId="{862BCDF3-C632-4779-812B-184F518BB97C}" srcOrd="0" destOrd="0" presId="urn:microsoft.com/office/officeart/2005/8/layout/pyramid1"/>
    <dgm:cxn modelId="{0BA02297-1660-409D-81BF-45684F011866}" srcId="{E4005D00-C915-48AF-BC27-9AF6E06F19BC}" destId="{3B54B3EB-C63A-4CB6-B5AB-FD83077C8A09}" srcOrd="1" destOrd="0" parTransId="{33D15D64-ABCF-4553-969A-BB4A0C40E6DF}" sibTransId="{D60AFB0A-B7F8-4EEF-BED7-F45E8CC2EC35}"/>
    <dgm:cxn modelId="{BB55988A-4050-43C4-9C3E-1C79DBC996B6}" type="presOf" srcId="{F84ABEA9-CA5E-40EA-A532-1E74D78C6C22}" destId="{38AD5C36-DA7E-4BEA-B592-8FD9CB4907D1}" srcOrd="0" destOrd="0" presId="urn:microsoft.com/office/officeart/2005/8/layout/pyramid1"/>
    <dgm:cxn modelId="{CF307930-2EC7-4D10-BEF3-9A1FF75DD05C}" type="presOf" srcId="{3B54B3EB-C63A-4CB6-B5AB-FD83077C8A09}" destId="{08464E6A-1AC0-481A-8E57-546747345D7A}" srcOrd="1" destOrd="0" presId="urn:microsoft.com/office/officeart/2005/8/layout/pyramid1"/>
    <dgm:cxn modelId="{5F936963-589B-49C8-A053-9F9AFBD8497B}" srcId="{E4005D00-C915-48AF-BC27-9AF6E06F19BC}" destId="{A0C70CB1-C6F0-4B00-B316-6E83A2F6FFFC}" srcOrd="3" destOrd="0" parTransId="{E8EFD6EA-22EC-4EB7-BBB6-86C895E0FFFA}" sibTransId="{FFA054C9-D1EC-40A4-B5AC-68D492AFF409}"/>
    <dgm:cxn modelId="{23B8593C-534E-4895-A38B-54847EF7B61E}" type="presOf" srcId="{A0C70CB1-C6F0-4B00-B316-6E83A2F6FFFC}" destId="{86CDB80C-42ED-42FA-9A8E-DB071B58FC11}" srcOrd="1" destOrd="0" presId="urn:microsoft.com/office/officeart/2005/8/layout/pyramid1"/>
    <dgm:cxn modelId="{1EA54616-D81F-4D3E-8F50-F3D476781E7C}" type="presOf" srcId="{F84ABEA9-CA5E-40EA-A532-1E74D78C6C22}" destId="{1CB61129-DD08-446B-B038-74AA53E0E894}" srcOrd="1" destOrd="0" presId="urn:microsoft.com/office/officeart/2005/8/layout/pyramid1"/>
    <dgm:cxn modelId="{8414C588-410F-44A9-BAA2-05658B9D3FD8}" type="presParOf" srcId="{F4EE3A97-517F-464E-8805-F9E5F7B41093}" destId="{E89FD08B-7B7D-4AE3-BE7A-52B73EA79755}" srcOrd="0" destOrd="0" presId="urn:microsoft.com/office/officeart/2005/8/layout/pyramid1"/>
    <dgm:cxn modelId="{13A3E642-E44F-4CF1-8D86-F559E6EBAAE3}" type="presParOf" srcId="{E89FD08B-7B7D-4AE3-BE7A-52B73EA79755}" destId="{321C2A80-B939-456A-B142-D8DF95C68072}" srcOrd="0" destOrd="0" presId="urn:microsoft.com/office/officeart/2005/8/layout/pyramid1"/>
    <dgm:cxn modelId="{D5E42310-6FAC-4DD9-B5C2-55C2362BAC76}" type="presParOf" srcId="{E89FD08B-7B7D-4AE3-BE7A-52B73EA79755}" destId="{8CF4C2C0-DCF2-483E-B31F-B51771CD02B9}" srcOrd="1" destOrd="0" presId="urn:microsoft.com/office/officeart/2005/8/layout/pyramid1"/>
    <dgm:cxn modelId="{373057F1-BEAD-4106-9B5F-05309BCE96C8}" type="presParOf" srcId="{F4EE3A97-517F-464E-8805-F9E5F7B41093}" destId="{B7C434E3-26E3-4233-B36E-68C6C7F7A55A}" srcOrd="1" destOrd="0" presId="urn:microsoft.com/office/officeart/2005/8/layout/pyramid1"/>
    <dgm:cxn modelId="{B98BA159-BBA3-4666-B140-35F2755480D5}" type="presParOf" srcId="{B7C434E3-26E3-4233-B36E-68C6C7F7A55A}" destId="{7C40363F-1B79-46C7-B60C-94FEFCC4A1A0}" srcOrd="0" destOrd="0" presId="urn:microsoft.com/office/officeart/2005/8/layout/pyramid1"/>
    <dgm:cxn modelId="{F6B2C2EC-0AAD-4CF7-9ECE-8D792D016BEF}" type="presParOf" srcId="{B7C434E3-26E3-4233-B36E-68C6C7F7A55A}" destId="{08464E6A-1AC0-481A-8E57-546747345D7A}" srcOrd="1" destOrd="0" presId="urn:microsoft.com/office/officeart/2005/8/layout/pyramid1"/>
    <dgm:cxn modelId="{52C06C59-E5F9-47CC-8006-CB2A5033BBD8}" type="presParOf" srcId="{F4EE3A97-517F-464E-8805-F9E5F7B41093}" destId="{24CB82B2-5535-41F8-B0CE-44EA4D861A3E}" srcOrd="2" destOrd="0" presId="urn:microsoft.com/office/officeart/2005/8/layout/pyramid1"/>
    <dgm:cxn modelId="{7E72C420-6833-4178-ADFD-99BF5AA12853}" type="presParOf" srcId="{24CB82B2-5535-41F8-B0CE-44EA4D861A3E}" destId="{38AD5C36-DA7E-4BEA-B592-8FD9CB4907D1}" srcOrd="0" destOrd="0" presId="urn:microsoft.com/office/officeart/2005/8/layout/pyramid1"/>
    <dgm:cxn modelId="{A4248683-CB52-4F8A-9E82-AC6D47C908CB}" type="presParOf" srcId="{24CB82B2-5535-41F8-B0CE-44EA4D861A3E}" destId="{1CB61129-DD08-446B-B038-74AA53E0E894}" srcOrd="1" destOrd="0" presId="urn:microsoft.com/office/officeart/2005/8/layout/pyramid1"/>
    <dgm:cxn modelId="{08256078-4CD9-4AF9-B6FC-E129CB8D3587}" type="presParOf" srcId="{F4EE3A97-517F-464E-8805-F9E5F7B41093}" destId="{76479DB9-9A0F-4A84-8C87-05A0FABC79FD}" srcOrd="3" destOrd="0" presId="urn:microsoft.com/office/officeart/2005/8/layout/pyramid1"/>
    <dgm:cxn modelId="{FE49E37B-4408-41ED-9697-E4BEB1A6240F}" type="presParOf" srcId="{76479DB9-9A0F-4A84-8C87-05A0FABC79FD}" destId="{862BCDF3-C632-4779-812B-184F518BB97C}" srcOrd="0" destOrd="0" presId="urn:microsoft.com/office/officeart/2005/8/layout/pyramid1"/>
    <dgm:cxn modelId="{F78112AC-9A5C-4398-9F8A-B5912D76BD57}" type="presParOf" srcId="{76479DB9-9A0F-4A84-8C87-05A0FABC79FD}" destId="{86CDB80C-42ED-42FA-9A8E-DB071B58FC1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1D8830-98F2-40D4-AA5C-22BFA6BFDEE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33BD42B-5F46-401F-8BD9-BD039AE933DF}">
      <dgm:prSet phldrT="[Text]" custT="1"/>
      <dgm:spPr>
        <a:solidFill>
          <a:srgbClr val="00B0F0"/>
        </a:solidFill>
      </dgm:spPr>
      <dgm:t>
        <a:bodyPr/>
        <a:lstStyle/>
        <a:p>
          <a:r>
            <a:rPr lang="cs-CZ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Analgetika nasazujeme  postupně podle síly a jejich účinku</a:t>
          </a:r>
          <a:endParaRPr lang="cs-CZ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B5E6F9-7F8E-4B3B-8F0A-F1793AEAA2B2}" type="parTrans" cxnId="{2AC93203-9FF3-40F9-9E02-86F9E938EAA8}">
      <dgm:prSet/>
      <dgm:spPr/>
      <dgm:t>
        <a:bodyPr/>
        <a:lstStyle/>
        <a:p>
          <a:endParaRPr lang="cs-CZ"/>
        </a:p>
      </dgm:t>
    </dgm:pt>
    <dgm:pt modelId="{053C7EA5-FE00-4E53-A294-7901EBCE1EB1}" type="sibTrans" cxnId="{2AC93203-9FF3-40F9-9E02-86F9E938EAA8}">
      <dgm:prSet/>
      <dgm:spPr/>
      <dgm:t>
        <a:bodyPr/>
        <a:lstStyle/>
        <a:p>
          <a:endParaRPr lang="cs-CZ"/>
        </a:p>
      </dgm:t>
    </dgm:pt>
    <dgm:pt modelId="{5C36DBA8-1FFE-45D1-BDF1-912374FEA526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stupeň- mírná bolest VAS 1 -4</a:t>
          </a:r>
        </a:p>
        <a:p>
          <a:pPr algn="l"/>
          <a:endParaRPr lang="cs-CZ" sz="18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cs-CZ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Neopioidní</a:t>
          </a:r>
          <a:r>
            <a:rPr lang="cs-CZ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analgetika</a:t>
          </a:r>
        </a:p>
        <a:p>
          <a:pPr algn="l"/>
          <a:r>
            <a:rPr lang="cs-C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Paracetamol</a:t>
          </a:r>
        </a:p>
        <a:p>
          <a:pPr algn="l"/>
          <a:r>
            <a:rPr lang="cs-CZ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NSA</a:t>
          </a:r>
        </a:p>
        <a:p>
          <a:pPr algn="l"/>
          <a:endParaRPr lang="cs-CZ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4F6786-007B-40BB-9D2C-EE4E6707F17A}" type="parTrans" cxnId="{7CADFFA2-64F6-4EA9-89C2-3FD0D21B676E}">
      <dgm:prSet/>
      <dgm:spPr/>
      <dgm:t>
        <a:bodyPr/>
        <a:lstStyle/>
        <a:p>
          <a:endParaRPr lang="cs-CZ"/>
        </a:p>
      </dgm:t>
    </dgm:pt>
    <dgm:pt modelId="{51E7E69D-6847-4A39-A1A9-DF84EE487CA3}" type="sibTrans" cxnId="{7CADFFA2-64F6-4EA9-89C2-3FD0D21B676E}">
      <dgm:prSet/>
      <dgm:spPr/>
      <dgm:t>
        <a:bodyPr/>
        <a:lstStyle/>
        <a:p>
          <a:endParaRPr lang="cs-CZ"/>
        </a:p>
      </dgm:t>
    </dgm:pt>
    <dgm:pt modelId="{2036EB89-8A65-46A0-9C04-0DAD5A8DD169}">
      <dgm:prSet phldrT="[Text]" custT="1"/>
      <dgm:spPr>
        <a:solidFill>
          <a:srgbClr val="00B050"/>
        </a:solidFill>
      </dgm:spPr>
      <dgm:t>
        <a:bodyPr/>
        <a:lstStyle/>
        <a:p>
          <a:pPr algn="l"/>
          <a:endParaRPr lang="cs-CZ" sz="1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endParaRPr lang="cs-CZ" sz="12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endParaRPr lang="cs-CZ" sz="1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stupeň- středně silná bolest VAS 5-6</a:t>
          </a:r>
        </a:p>
        <a:p>
          <a:pPr algn="l"/>
          <a:r>
            <a:rPr lang="cs-CZ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Slabé </a:t>
          </a:r>
          <a:r>
            <a:rPr lang="cs-CZ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opioidy</a:t>
          </a:r>
          <a:r>
            <a:rPr lang="cs-CZ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+ </a:t>
          </a:r>
          <a:r>
            <a:rPr lang="cs-CZ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neop.analgetikum</a:t>
          </a:r>
          <a:endParaRPr lang="cs-CZ" sz="16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endParaRPr lang="cs-CZ" sz="1800" b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cs-CZ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Kodein</a:t>
          </a:r>
        </a:p>
        <a:p>
          <a:pPr algn="l"/>
          <a:r>
            <a:rPr lang="cs-CZ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DHC</a:t>
          </a:r>
        </a:p>
        <a:p>
          <a:pPr algn="l"/>
          <a:r>
            <a:rPr lang="cs-CZ" sz="18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Tramadol</a:t>
          </a:r>
          <a:endParaRPr lang="cs-CZ" sz="1800" b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endParaRPr lang="cs-CZ" sz="1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cs-CZ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+/- </a:t>
          </a:r>
          <a:r>
            <a:rPr lang="cs-CZ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koanalgetika</a:t>
          </a:r>
          <a:r>
            <a:rPr lang="cs-CZ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a pomocná léčiva</a:t>
          </a:r>
        </a:p>
        <a:p>
          <a:pPr algn="l"/>
          <a:endParaRPr lang="cs-CZ" sz="20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DE446C-F7B9-4633-8DDC-7C33EC22033C}" type="parTrans" cxnId="{C97D651E-E857-4C60-B582-356E61961CD3}">
      <dgm:prSet/>
      <dgm:spPr/>
      <dgm:t>
        <a:bodyPr/>
        <a:lstStyle/>
        <a:p>
          <a:endParaRPr lang="cs-CZ"/>
        </a:p>
      </dgm:t>
    </dgm:pt>
    <dgm:pt modelId="{40E72F53-B6C7-4F89-85F7-65437CA0055C}" type="sibTrans" cxnId="{C97D651E-E857-4C60-B582-356E61961CD3}">
      <dgm:prSet/>
      <dgm:spPr/>
      <dgm:t>
        <a:bodyPr/>
        <a:lstStyle/>
        <a:p>
          <a:endParaRPr lang="cs-CZ"/>
        </a:p>
      </dgm:t>
    </dgm:pt>
    <dgm:pt modelId="{A0E5A830-709E-4125-89CE-FEB67C355365}">
      <dgm:prSet phldrT="[Text]" custT="1"/>
      <dgm:spPr>
        <a:solidFill>
          <a:srgbClr val="FF0000"/>
        </a:solidFill>
      </dgm:spPr>
      <dgm:t>
        <a:bodyPr/>
        <a:lstStyle/>
        <a:p>
          <a:pPr algn="l"/>
          <a:r>
            <a: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Stupeň – silná bolest VAS 7-10</a:t>
          </a:r>
        </a:p>
        <a:p>
          <a:pPr algn="l"/>
          <a:r>
            <a:rPr lang="cs-CZ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Silné </a:t>
          </a:r>
          <a:r>
            <a:rPr lang="cs-CZ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opioidy</a:t>
          </a:r>
          <a:r>
            <a:rPr lang="cs-CZ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algn="l"/>
          <a:r>
            <a:rPr lang="cs-CZ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+/- </a:t>
          </a:r>
          <a:r>
            <a:rPr lang="cs-CZ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neop.analgetika</a:t>
          </a:r>
          <a:endParaRPr lang="cs-CZ" sz="16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cs-CZ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Morfin</a:t>
          </a:r>
        </a:p>
        <a:p>
          <a:pPr algn="l"/>
          <a:r>
            <a:rPr lang="cs-CZ" sz="18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Fentanyl</a:t>
          </a:r>
          <a:endParaRPr lang="cs-CZ" sz="1800" b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cs-CZ" sz="18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Oxykodon</a:t>
          </a:r>
          <a:endParaRPr lang="cs-CZ" sz="1800" b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cs-CZ" sz="1800" b="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Hydromorphon</a:t>
          </a:r>
          <a:endParaRPr lang="cs-CZ" sz="1800" b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endParaRPr lang="cs-CZ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F6EC05-8C61-4659-B4D0-8D286D9E46FF}" type="parTrans" cxnId="{976632F1-0D5A-4C93-8766-395DAF94C20F}">
      <dgm:prSet/>
      <dgm:spPr/>
      <dgm:t>
        <a:bodyPr/>
        <a:lstStyle/>
        <a:p>
          <a:endParaRPr lang="cs-CZ"/>
        </a:p>
      </dgm:t>
    </dgm:pt>
    <dgm:pt modelId="{66DE7D50-98E6-43EA-A17E-D5E6E2E61895}" type="sibTrans" cxnId="{976632F1-0D5A-4C93-8766-395DAF94C20F}">
      <dgm:prSet/>
      <dgm:spPr/>
      <dgm:t>
        <a:bodyPr/>
        <a:lstStyle/>
        <a:p>
          <a:endParaRPr lang="cs-CZ"/>
        </a:p>
      </dgm:t>
    </dgm:pt>
    <dgm:pt modelId="{64F62CAF-4C16-4717-A04E-49D444DDF781}">
      <dgm:prSet/>
      <dgm:spPr/>
    </dgm:pt>
    <dgm:pt modelId="{2F313D9A-E28C-4561-9A3A-20ECED8269B5}" type="parTrans" cxnId="{599B68F2-2134-4157-97BE-59A77DC340DF}">
      <dgm:prSet/>
      <dgm:spPr/>
      <dgm:t>
        <a:bodyPr/>
        <a:lstStyle/>
        <a:p>
          <a:endParaRPr lang="cs-CZ"/>
        </a:p>
      </dgm:t>
    </dgm:pt>
    <dgm:pt modelId="{67CE11A5-99A5-4AFA-B744-0E555568C230}" type="sibTrans" cxnId="{599B68F2-2134-4157-97BE-59A77DC340DF}">
      <dgm:prSet/>
      <dgm:spPr/>
      <dgm:t>
        <a:bodyPr/>
        <a:lstStyle/>
        <a:p>
          <a:endParaRPr lang="cs-CZ"/>
        </a:p>
      </dgm:t>
    </dgm:pt>
    <dgm:pt modelId="{8B49731C-B7DC-408A-8377-A36BF046B580}">
      <dgm:prSet/>
      <dgm:spPr/>
    </dgm:pt>
    <dgm:pt modelId="{0F755F3E-9342-4628-B962-1B9AE0A93136}" type="parTrans" cxnId="{DFFB03A6-CF45-4E9E-A9B8-E6B7693E7293}">
      <dgm:prSet/>
      <dgm:spPr/>
      <dgm:t>
        <a:bodyPr/>
        <a:lstStyle/>
        <a:p>
          <a:endParaRPr lang="cs-CZ"/>
        </a:p>
      </dgm:t>
    </dgm:pt>
    <dgm:pt modelId="{7CF981C4-D1FC-49A6-87D6-AE321DF4BFFD}" type="sibTrans" cxnId="{DFFB03A6-CF45-4E9E-A9B8-E6B7693E7293}">
      <dgm:prSet/>
      <dgm:spPr/>
      <dgm:t>
        <a:bodyPr/>
        <a:lstStyle/>
        <a:p>
          <a:endParaRPr lang="cs-CZ"/>
        </a:p>
      </dgm:t>
    </dgm:pt>
    <dgm:pt modelId="{A4428F44-6C12-4BEC-AD17-C44604635B73}">
      <dgm:prSet/>
      <dgm:spPr/>
    </dgm:pt>
    <dgm:pt modelId="{FEE21A77-D7D3-4426-96BC-E1FDC3D2B398}" type="parTrans" cxnId="{10D84AAA-A296-4D05-BFCA-49880D1FDA15}">
      <dgm:prSet/>
      <dgm:spPr/>
      <dgm:t>
        <a:bodyPr/>
        <a:lstStyle/>
        <a:p>
          <a:endParaRPr lang="cs-CZ"/>
        </a:p>
      </dgm:t>
    </dgm:pt>
    <dgm:pt modelId="{7850A85F-7619-4B53-9846-A4DB64BB5FE3}" type="sibTrans" cxnId="{10D84AAA-A296-4D05-BFCA-49880D1FDA15}">
      <dgm:prSet/>
      <dgm:spPr/>
      <dgm:t>
        <a:bodyPr/>
        <a:lstStyle/>
        <a:p>
          <a:endParaRPr lang="cs-CZ"/>
        </a:p>
      </dgm:t>
    </dgm:pt>
    <dgm:pt modelId="{FF804A74-B1AC-4552-A665-DB58896CD00C}">
      <dgm:prSet/>
      <dgm:spPr/>
    </dgm:pt>
    <dgm:pt modelId="{E1747597-96B5-4E55-AE25-D48B9AC6047D}" type="parTrans" cxnId="{2D16F0FE-12BC-41C4-91EA-DD4B8A5C0C61}">
      <dgm:prSet/>
      <dgm:spPr/>
      <dgm:t>
        <a:bodyPr/>
        <a:lstStyle/>
        <a:p>
          <a:endParaRPr lang="cs-CZ"/>
        </a:p>
      </dgm:t>
    </dgm:pt>
    <dgm:pt modelId="{770351EA-E0F3-42B5-BAC7-A2D5F1B32D90}" type="sibTrans" cxnId="{2D16F0FE-12BC-41C4-91EA-DD4B8A5C0C61}">
      <dgm:prSet/>
      <dgm:spPr/>
      <dgm:t>
        <a:bodyPr/>
        <a:lstStyle/>
        <a:p>
          <a:endParaRPr lang="cs-CZ"/>
        </a:p>
      </dgm:t>
    </dgm:pt>
    <dgm:pt modelId="{E0654B95-6763-4A98-9771-0386968F2E17}">
      <dgm:prSet/>
      <dgm:spPr/>
    </dgm:pt>
    <dgm:pt modelId="{B0466469-48B2-4CD5-B568-21CC797CA3B3}" type="parTrans" cxnId="{DDC6F2FF-397B-4999-8FD9-F05AA45525AB}">
      <dgm:prSet/>
      <dgm:spPr/>
      <dgm:t>
        <a:bodyPr/>
        <a:lstStyle/>
        <a:p>
          <a:endParaRPr lang="cs-CZ"/>
        </a:p>
      </dgm:t>
    </dgm:pt>
    <dgm:pt modelId="{366A5FF1-4180-4F37-8E47-5719A1522D46}" type="sibTrans" cxnId="{DDC6F2FF-397B-4999-8FD9-F05AA45525AB}">
      <dgm:prSet/>
      <dgm:spPr/>
      <dgm:t>
        <a:bodyPr/>
        <a:lstStyle/>
        <a:p>
          <a:endParaRPr lang="cs-CZ"/>
        </a:p>
      </dgm:t>
    </dgm:pt>
    <dgm:pt modelId="{BB1F62C1-F46C-42DF-8FFC-DA791E57107C}">
      <dgm:prSet/>
      <dgm:spPr/>
      <dgm:t>
        <a:bodyPr/>
        <a:lstStyle/>
        <a:p>
          <a:endParaRPr lang="cs-CZ"/>
        </a:p>
      </dgm:t>
    </dgm:pt>
    <dgm:pt modelId="{155F4B89-7C90-44F7-BED7-B7302F09067A}" type="parTrans" cxnId="{1DAC69CD-B16D-4983-85ED-C3324FC7AD6B}">
      <dgm:prSet/>
      <dgm:spPr/>
      <dgm:t>
        <a:bodyPr/>
        <a:lstStyle/>
        <a:p>
          <a:endParaRPr lang="cs-CZ"/>
        </a:p>
      </dgm:t>
    </dgm:pt>
    <dgm:pt modelId="{9449CD5B-0869-4961-9043-369BC2F6CB13}" type="sibTrans" cxnId="{1DAC69CD-B16D-4983-85ED-C3324FC7AD6B}">
      <dgm:prSet/>
      <dgm:spPr/>
      <dgm:t>
        <a:bodyPr/>
        <a:lstStyle/>
        <a:p>
          <a:endParaRPr lang="cs-CZ"/>
        </a:p>
      </dgm:t>
    </dgm:pt>
    <dgm:pt modelId="{7AA7A435-613C-483C-8823-861EF263FF68}">
      <dgm:prSet/>
      <dgm:spPr/>
    </dgm:pt>
    <dgm:pt modelId="{A1F68434-F2C7-4ECA-9A0A-7A1BC5697F60}" type="parTrans" cxnId="{3A223E69-52B5-4C5D-B597-99722FEB4D6E}">
      <dgm:prSet/>
      <dgm:spPr/>
      <dgm:t>
        <a:bodyPr/>
        <a:lstStyle/>
        <a:p>
          <a:endParaRPr lang="cs-CZ"/>
        </a:p>
      </dgm:t>
    </dgm:pt>
    <dgm:pt modelId="{AE5B4CF6-F9D3-4312-9492-C590D7DD089D}" type="sibTrans" cxnId="{3A223E69-52B5-4C5D-B597-99722FEB4D6E}">
      <dgm:prSet/>
      <dgm:spPr/>
      <dgm:t>
        <a:bodyPr/>
        <a:lstStyle/>
        <a:p>
          <a:endParaRPr lang="cs-CZ"/>
        </a:p>
      </dgm:t>
    </dgm:pt>
    <dgm:pt modelId="{8438EC62-E05D-4692-BAD7-FE30F1FDF0DE}">
      <dgm:prSet/>
      <dgm:spPr/>
    </dgm:pt>
    <dgm:pt modelId="{DA1D6F9E-427E-4445-812C-B016399AD27C}" type="parTrans" cxnId="{FBB64D2F-AE82-43E9-877F-0D42140516E6}">
      <dgm:prSet/>
      <dgm:spPr/>
      <dgm:t>
        <a:bodyPr/>
        <a:lstStyle/>
        <a:p>
          <a:endParaRPr lang="cs-CZ"/>
        </a:p>
      </dgm:t>
    </dgm:pt>
    <dgm:pt modelId="{AAA3B3AC-555B-4972-AABA-66FF4CC91063}" type="sibTrans" cxnId="{FBB64D2F-AE82-43E9-877F-0D42140516E6}">
      <dgm:prSet/>
      <dgm:spPr/>
      <dgm:t>
        <a:bodyPr/>
        <a:lstStyle/>
        <a:p>
          <a:endParaRPr lang="cs-CZ"/>
        </a:p>
      </dgm:t>
    </dgm:pt>
    <dgm:pt modelId="{58A92386-340F-41B4-A453-BC4F1B0FABED}">
      <dgm:prSet/>
      <dgm:spPr/>
    </dgm:pt>
    <dgm:pt modelId="{00606F5D-20D8-448A-AB28-BD34FAD4C70E}" type="parTrans" cxnId="{F6735CA2-B24A-4AD8-9F22-34DE5790D8C6}">
      <dgm:prSet/>
      <dgm:spPr/>
      <dgm:t>
        <a:bodyPr/>
        <a:lstStyle/>
        <a:p>
          <a:endParaRPr lang="cs-CZ"/>
        </a:p>
      </dgm:t>
    </dgm:pt>
    <dgm:pt modelId="{008B2FAB-929A-4037-B75E-A754F19DC73D}" type="sibTrans" cxnId="{F6735CA2-B24A-4AD8-9F22-34DE5790D8C6}">
      <dgm:prSet/>
      <dgm:spPr/>
      <dgm:t>
        <a:bodyPr/>
        <a:lstStyle/>
        <a:p>
          <a:endParaRPr lang="cs-CZ"/>
        </a:p>
      </dgm:t>
    </dgm:pt>
    <dgm:pt modelId="{A1D7A27B-A6A1-442A-8BD9-DB08B5FA2D04}">
      <dgm:prSet/>
      <dgm:spPr/>
    </dgm:pt>
    <dgm:pt modelId="{9CB134D6-E91D-4CD8-9BED-7B425E107D71}" type="parTrans" cxnId="{5498E31B-FDFF-4F53-B5B5-2EB0D7FB755B}">
      <dgm:prSet/>
      <dgm:spPr/>
      <dgm:t>
        <a:bodyPr/>
        <a:lstStyle/>
        <a:p>
          <a:endParaRPr lang="cs-CZ"/>
        </a:p>
      </dgm:t>
    </dgm:pt>
    <dgm:pt modelId="{C4A4B35E-CAE3-4369-BA71-60ED0F5B3E2F}" type="sibTrans" cxnId="{5498E31B-FDFF-4F53-B5B5-2EB0D7FB755B}">
      <dgm:prSet/>
      <dgm:spPr/>
      <dgm:t>
        <a:bodyPr/>
        <a:lstStyle/>
        <a:p>
          <a:endParaRPr lang="cs-CZ"/>
        </a:p>
      </dgm:t>
    </dgm:pt>
    <dgm:pt modelId="{425D504C-5415-4A3B-8809-E01D35CB4A4A}">
      <dgm:prSet/>
      <dgm:spPr/>
    </dgm:pt>
    <dgm:pt modelId="{5EAEE755-9302-4FAC-994D-6829E6F62893}" type="parTrans" cxnId="{A0A24ABD-BDF2-4875-9805-264427FFFE68}">
      <dgm:prSet/>
      <dgm:spPr/>
      <dgm:t>
        <a:bodyPr/>
        <a:lstStyle/>
        <a:p>
          <a:endParaRPr lang="cs-CZ"/>
        </a:p>
      </dgm:t>
    </dgm:pt>
    <dgm:pt modelId="{9ADC085F-8515-4C5C-95F0-A7506F09FF91}" type="sibTrans" cxnId="{A0A24ABD-BDF2-4875-9805-264427FFFE68}">
      <dgm:prSet/>
      <dgm:spPr/>
      <dgm:t>
        <a:bodyPr/>
        <a:lstStyle/>
        <a:p>
          <a:endParaRPr lang="cs-CZ"/>
        </a:p>
      </dgm:t>
    </dgm:pt>
    <dgm:pt modelId="{CB6A9451-AD4C-493C-88F4-4522814858A4}">
      <dgm:prSet/>
      <dgm:spPr/>
      <dgm:t>
        <a:bodyPr/>
        <a:lstStyle/>
        <a:p>
          <a:endParaRPr lang="cs-CZ"/>
        </a:p>
      </dgm:t>
    </dgm:pt>
    <dgm:pt modelId="{2BB66EA0-A70E-4C51-8B0F-53EAF094AB4C}" type="parTrans" cxnId="{24F8DB10-45D8-4F4F-9FE0-3B4513B10733}">
      <dgm:prSet/>
      <dgm:spPr/>
      <dgm:t>
        <a:bodyPr/>
        <a:lstStyle/>
        <a:p>
          <a:endParaRPr lang="cs-CZ"/>
        </a:p>
      </dgm:t>
    </dgm:pt>
    <dgm:pt modelId="{D2481720-7504-4AEF-A40D-0F7A55FA23D0}" type="sibTrans" cxnId="{24F8DB10-45D8-4F4F-9FE0-3B4513B10733}">
      <dgm:prSet/>
      <dgm:spPr/>
      <dgm:t>
        <a:bodyPr/>
        <a:lstStyle/>
        <a:p>
          <a:endParaRPr lang="cs-CZ"/>
        </a:p>
      </dgm:t>
    </dgm:pt>
    <dgm:pt modelId="{05BFF1AC-51F6-4496-B289-8152ECC3F0C7}">
      <dgm:prSet/>
      <dgm:spPr/>
    </dgm:pt>
    <dgm:pt modelId="{26D3BDF0-3CE1-41F1-82DB-FE4FECA595D4}" type="parTrans" cxnId="{3B7512BE-D9C4-417D-B431-79D8AC30A8CB}">
      <dgm:prSet/>
      <dgm:spPr/>
      <dgm:t>
        <a:bodyPr/>
        <a:lstStyle/>
        <a:p>
          <a:endParaRPr lang="cs-CZ"/>
        </a:p>
      </dgm:t>
    </dgm:pt>
    <dgm:pt modelId="{0CEC47F2-0EE2-4F35-8F05-49C02B9CA547}" type="sibTrans" cxnId="{3B7512BE-D9C4-417D-B431-79D8AC30A8CB}">
      <dgm:prSet/>
      <dgm:spPr/>
      <dgm:t>
        <a:bodyPr/>
        <a:lstStyle/>
        <a:p>
          <a:endParaRPr lang="cs-CZ"/>
        </a:p>
      </dgm:t>
    </dgm:pt>
    <dgm:pt modelId="{3032BA3F-F703-4746-AAF2-982D5B9A4FC1}">
      <dgm:prSet/>
      <dgm:spPr/>
    </dgm:pt>
    <dgm:pt modelId="{36F4959C-8BC6-4593-A1B6-29A0D0BC2EA1}" type="parTrans" cxnId="{D4A8D1B1-98B6-4F5F-B42D-07234ED67F22}">
      <dgm:prSet/>
      <dgm:spPr/>
      <dgm:t>
        <a:bodyPr/>
        <a:lstStyle/>
        <a:p>
          <a:endParaRPr lang="cs-CZ"/>
        </a:p>
      </dgm:t>
    </dgm:pt>
    <dgm:pt modelId="{4D6A092A-03B7-4D6D-9C61-2D39BCC6278B}" type="sibTrans" cxnId="{D4A8D1B1-98B6-4F5F-B42D-07234ED67F22}">
      <dgm:prSet/>
      <dgm:spPr/>
      <dgm:t>
        <a:bodyPr/>
        <a:lstStyle/>
        <a:p>
          <a:endParaRPr lang="cs-CZ"/>
        </a:p>
      </dgm:t>
    </dgm:pt>
    <dgm:pt modelId="{BAE74E18-7AF1-4CA6-81EA-1705C85D0DF3}" type="pres">
      <dgm:prSet presAssocID="{E51D8830-98F2-40D4-AA5C-22BFA6BFDEEB}" presName="composite" presStyleCnt="0">
        <dgm:presLayoutVars>
          <dgm:chMax val="1"/>
          <dgm:dir/>
          <dgm:resizeHandles val="exact"/>
        </dgm:presLayoutVars>
      </dgm:prSet>
      <dgm:spPr/>
    </dgm:pt>
    <dgm:pt modelId="{B8338095-FBE0-4CF5-B9A9-446384CC562C}" type="pres">
      <dgm:prSet presAssocID="{A33BD42B-5F46-401F-8BD9-BD039AE933DF}" presName="roof" presStyleLbl="dkBgShp" presStyleIdx="0" presStyleCnt="2" custScaleX="97289" custScaleY="41688" custLinFactNeighborX="1905" custLinFactNeighborY="2487"/>
      <dgm:spPr/>
    </dgm:pt>
    <dgm:pt modelId="{D6A1ACCF-A30B-4952-89DD-49AA0A0CC115}" type="pres">
      <dgm:prSet presAssocID="{A33BD42B-5F46-401F-8BD9-BD039AE933DF}" presName="pillars" presStyleCnt="0"/>
      <dgm:spPr/>
    </dgm:pt>
    <dgm:pt modelId="{63D466D2-D3FC-42C7-8BF6-3E386BA389B3}" type="pres">
      <dgm:prSet presAssocID="{A33BD42B-5F46-401F-8BD9-BD039AE933DF}" presName="pillar1" presStyleLbl="node1" presStyleIdx="0" presStyleCnt="3" custScaleX="23274" custScaleY="89255" custLinFactNeighborX="-16" custLinFactNeighborY="14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6CAB0A-002F-42BB-9256-930E1043D159}" type="pres">
      <dgm:prSet presAssocID="{2036EB89-8A65-46A0-9C04-0DAD5A8DD169}" presName="pillarX" presStyleLbl="node1" presStyleIdx="1" presStyleCnt="3" custScaleX="36126" custScaleY="10200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2DBC9D-3D4B-42E3-BDED-5C2F551F3F20}" type="pres">
      <dgm:prSet presAssocID="{A0E5A830-709E-4125-89CE-FEB67C355365}" presName="pillarX" presStyleLbl="node1" presStyleIdx="2" presStyleCnt="3" custScaleX="37918" custScaleY="119351" custLinFactNeighborX="77" custLinFactNeighborY="41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C4BF00-3E0B-4A12-952B-42724C03C764}" type="pres">
      <dgm:prSet presAssocID="{A33BD42B-5F46-401F-8BD9-BD039AE933DF}" presName="base" presStyleLbl="dkBgShp" presStyleIdx="1" presStyleCnt="2" custFlipHor="1" custScaleX="2174" custScaleY="24256" custLinFactNeighborX="1087" custLinFactNeighborY="-15412"/>
      <dgm:spPr>
        <a:solidFill>
          <a:schemeClr val="bg1"/>
        </a:solidFill>
      </dgm:spPr>
    </dgm:pt>
  </dgm:ptLst>
  <dgm:cxnLst>
    <dgm:cxn modelId="{1DAC69CD-B16D-4983-85ED-C3324FC7AD6B}" srcId="{E51D8830-98F2-40D4-AA5C-22BFA6BFDEEB}" destId="{BB1F62C1-F46C-42DF-8FFC-DA791E57107C}" srcOrd="6" destOrd="0" parTransId="{155F4B89-7C90-44F7-BED7-B7302F09067A}" sibTransId="{9449CD5B-0869-4961-9043-369BC2F6CB13}"/>
    <dgm:cxn modelId="{2AC93203-9FF3-40F9-9E02-86F9E938EAA8}" srcId="{E51D8830-98F2-40D4-AA5C-22BFA6BFDEEB}" destId="{A33BD42B-5F46-401F-8BD9-BD039AE933DF}" srcOrd="0" destOrd="0" parTransId="{1DB5E6F9-7F8E-4B3B-8F0A-F1793AEAA2B2}" sibTransId="{053C7EA5-FE00-4E53-A294-7901EBCE1EB1}"/>
    <dgm:cxn modelId="{291F1D53-5246-401C-A464-3820156200EC}" type="presOf" srcId="{A33BD42B-5F46-401F-8BD9-BD039AE933DF}" destId="{B8338095-FBE0-4CF5-B9A9-446384CC562C}" srcOrd="0" destOrd="0" presId="urn:microsoft.com/office/officeart/2005/8/layout/hList3"/>
    <dgm:cxn modelId="{DCEE1B6D-0CDB-4138-A34E-281A2AA4B25F}" type="presOf" srcId="{5C36DBA8-1FFE-45D1-BDF1-912374FEA526}" destId="{63D466D2-D3FC-42C7-8BF6-3E386BA389B3}" srcOrd="0" destOrd="0" presId="urn:microsoft.com/office/officeart/2005/8/layout/hList3"/>
    <dgm:cxn modelId="{70302A87-8A3C-4254-BEFB-A03F0A8D1B8E}" type="presOf" srcId="{E51D8830-98F2-40D4-AA5C-22BFA6BFDEEB}" destId="{BAE74E18-7AF1-4CA6-81EA-1705C85D0DF3}" srcOrd="0" destOrd="0" presId="urn:microsoft.com/office/officeart/2005/8/layout/hList3"/>
    <dgm:cxn modelId="{DDC6F2FF-397B-4999-8FD9-F05AA45525AB}" srcId="{E51D8830-98F2-40D4-AA5C-22BFA6BFDEEB}" destId="{E0654B95-6763-4A98-9771-0386968F2E17}" srcOrd="5" destOrd="0" parTransId="{B0466469-48B2-4CD5-B568-21CC797CA3B3}" sibTransId="{366A5FF1-4180-4F37-8E47-5719A1522D46}"/>
    <dgm:cxn modelId="{F6735CA2-B24A-4AD8-9F22-34DE5790D8C6}" srcId="{E51D8830-98F2-40D4-AA5C-22BFA6BFDEEB}" destId="{58A92386-340F-41B4-A453-BC4F1B0FABED}" srcOrd="9" destOrd="0" parTransId="{00606F5D-20D8-448A-AB28-BD34FAD4C70E}" sibTransId="{008B2FAB-929A-4037-B75E-A754F19DC73D}"/>
    <dgm:cxn modelId="{FBB64D2F-AE82-43E9-877F-0D42140516E6}" srcId="{E51D8830-98F2-40D4-AA5C-22BFA6BFDEEB}" destId="{8438EC62-E05D-4692-BAD7-FE30F1FDF0DE}" srcOrd="8" destOrd="0" parTransId="{DA1D6F9E-427E-4445-812C-B016399AD27C}" sibTransId="{AAA3B3AC-555B-4972-AABA-66FF4CC91063}"/>
    <dgm:cxn modelId="{19A89819-E994-4634-87A4-3496233C8C01}" type="presOf" srcId="{A0E5A830-709E-4125-89CE-FEB67C355365}" destId="{302DBC9D-3D4B-42E3-BDED-5C2F551F3F20}" srcOrd="0" destOrd="0" presId="urn:microsoft.com/office/officeart/2005/8/layout/hList3"/>
    <dgm:cxn modelId="{7CADFFA2-64F6-4EA9-89C2-3FD0D21B676E}" srcId="{A33BD42B-5F46-401F-8BD9-BD039AE933DF}" destId="{5C36DBA8-1FFE-45D1-BDF1-912374FEA526}" srcOrd="0" destOrd="0" parTransId="{9E4F6786-007B-40BB-9D2C-EE4E6707F17A}" sibTransId="{51E7E69D-6847-4A39-A1A9-DF84EE487CA3}"/>
    <dgm:cxn modelId="{D4A8D1B1-98B6-4F5F-B42D-07234ED67F22}" srcId="{E51D8830-98F2-40D4-AA5C-22BFA6BFDEEB}" destId="{3032BA3F-F703-4746-AAF2-982D5B9A4FC1}" srcOrd="14" destOrd="0" parTransId="{36F4959C-8BC6-4593-A1B6-29A0D0BC2EA1}" sibTransId="{4D6A092A-03B7-4D6D-9C61-2D39BCC6278B}"/>
    <dgm:cxn modelId="{599B68F2-2134-4157-97BE-59A77DC340DF}" srcId="{E51D8830-98F2-40D4-AA5C-22BFA6BFDEEB}" destId="{64F62CAF-4C16-4717-A04E-49D444DDF781}" srcOrd="1" destOrd="0" parTransId="{2F313D9A-E28C-4561-9A3A-20ECED8269B5}" sibTransId="{67CE11A5-99A5-4AFA-B744-0E555568C230}"/>
    <dgm:cxn modelId="{3A223E69-52B5-4C5D-B597-99722FEB4D6E}" srcId="{E51D8830-98F2-40D4-AA5C-22BFA6BFDEEB}" destId="{7AA7A435-613C-483C-8823-861EF263FF68}" srcOrd="7" destOrd="0" parTransId="{A1F68434-F2C7-4ECA-9A0A-7A1BC5697F60}" sibTransId="{AE5B4CF6-F9D3-4312-9492-C590D7DD089D}"/>
    <dgm:cxn modelId="{10D84AAA-A296-4D05-BFCA-49880D1FDA15}" srcId="{E51D8830-98F2-40D4-AA5C-22BFA6BFDEEB}" destId="{A4428F44-6C12-4BEC-AD17-C44604635B73}" srcOrd="3" destOrd="0" parTransId="{FEE21A77-D7D3-4426-96BC-E1FDC3D2B398}" sibTransId="{7850A85F-7619-4B53-9846-A4DB64BB5FE3}"/>
    <dgm:cxn modelId="{2D16F0FE-12BC-41C4-91EA-DD4B8A5C0C61}" srcId="{E51D8830-98F2-40D4-AA5C-22BFA6BFDEEB}" destId="{FF804A74-B1AC-4552-A665-DB58896CD00C}" srcOrd="4" destOrd="0" parTransId="{E1747597-96B5-4E55-AE25-D48B9AC6047D}" sibTransId="{770351EA-E0F3-42B5-BAC7-A2D5F1B32D90}"/>
    <dgm:cxn modelId="{C97D651E-E857-4C60-B582-356E61961CD3}" srcId="{A33BD42B-5F46-401F-8BD9-BD039AE933DF}" destId="{2036EB89-8A65-46A0-9C04-0DAD5A8DD169}" srcOrd="1" destOrd="0" parTransId="{E3DE446C-F7B9-4633-8DDC-7C33EC22033C}" sibTransId="{40E72F53-B6C7-4F89-85F7-65437CA0055C}"/>
    <dgm:cxn modelId="{3B7512BE-D9C4-417D-B431-79D8AC30A8CB}" srcId="{E51D8830-98F2-40D4-AA5C-22BFA6BFDEEB}" destId="{05BFF1AC-51F6-4496-B289-8152ECC3F0C7}" srcOrd="13" destOrd="0" parTransId="{26D3BDF0-3CE1-41F1-82DB-FE4FECA595D4}" sibTransId="{0CEC47F2-0EE2-4F35-8F05-49C02B9CA547}"/>
    <dgm:cxn modelId="{A0A24ABD-BDF2-4875-9805-264427FFFE68}" srcId="{E51D8830-98F2-40D4-AA5C-22BFA6BFDEEB}" destId="{425D504C-5415-4A3B-8809-E01D35CB4A4A}" srcOrd="11" destOrd="0" parTransId="{5EAEE755-9302-4FAC-994D-6829E6F62893}" sibTransId="{9ADC085F-8515-4C5C-95F0-A7506F09FF91}"/>
    <dgm:cxn modelId="{5498E31B-FDFF-4F53-B5B5-2EB0D7FB755B}" srcId="{E51D8830-98F2-40D4-AA5C-22BFA6BFDEEB}" destId="{A1D7A27B-A6A1-442A-8BD9-DB08B5FA2D04}" srcOrd="10" destOrd="0" parTransId="{9CB134D6-E91D-4CD8-9BED-7B425E107D71}" sibTransId="{C4A4B35E-CAE3-4369-BA71-60ED0F5B3E2F}"/>
    <dgm:cxn modelId="{DFFB03A6-CF45-4E9E-A9B8-E6B7693E7293}" srcId="{E51D8830-98F2-40D4-AA5C-22BFA6BFDEEB}" destId="{8B49731C-B7DC-408A-8377-A36BF046B580}" srcOrd="2" destOrd="0" parTransId="{0F755F3E-9342-4628-B962-1B9AE0A93136}" sibTransId="{7CF981C4-D1FC-49A6-87D6-AE321DF4BFFD}"/>
    <dgm:cxn modelId="{9865EEC4-BEC3-498B-9173-B9A592F6B7BE}" type="presOf" srcId="{2036EB89-8A65-46A0-9C04-0DAD5A8DD169}" destId="{3D6CAB0A-002F-42BB-9256-930E1043D159}" srcOrd="0" destOrd="0" presId="urn:microsoft.com/office/officeart/2005/8/layout/hList3"/>
    <dgm:cxn modelId="{24F8DB10-45D8-4F4F-9FE0-3B4513B10733}" srcId="{E51D8830-98F2-40D4-AA5C-22BFA6BFDEEB}" destId="{CB6A9451-AD4C-493C-88F4-4522814858A4}" srcOrd="12" destOrd="0" parTransId="{2BB66EA0-A70E-4C51-8B0F-53EAF094AB4C}" sibTransId="{D2481720-7504-4AEF-A40D-0F7A55FA23D0}"/>
    <dgm:cxn modelId="{976632F1-0D5A-4C93-8766-395DAF94C20F}" srcId="{A33BD42B-5F46-401F-8BD9-BD039AE933DF}" destId="{A0E5A830-709E-4125-89CE-FEB67C355365}" srcOrd="2" destOrd="0" parTransId="{4AF6EC05-8C61-4659-B4D0-8D286D9E46FF}" sibTransId="{66DE7D50-98E6-43EA-A17E-D5E6E2E61895}"/>
    <dgm:cxn modelId="{BC7F8022-D4F2-4949-85C7-157B75162C0E}" type="presParOf" srcId="{BAE74E18-7AF1-4CA6-81EA-1705C85D0DF3}" destId="{B8338095-FBE0-4CF5-B9A9-446384CC562C}" srcOrd="0" destOrd="0" presId="urn:microsoft.com/office/officeart/2005/8/layout/hList3"/>
    <dgm:cxn modelId="{66145AB4-FBF1-4E77-8C7B-80F5CCE55FC2}" type="presParOf" srcId="{BAE74E18-7AF1-4CA6-81EA-1705C85D0DF3}" destId="{D6A1ACCF-A30B-4952-89DD-49AA0A0CC115}" srcOrd="1" destOrd="0" presId="urn:microsoft.com/office/officeart/2005/8/layout/hList3"/>
    <dgm:cxn modelId="{59FDA137-B948-4561-A0C9-6E04035A61E4}" type="presParOf" srcId="{D6A1ACCF-A30B-4952-89DD-49AA0A0CC115}" destId="{63D466D2-D3FC-42C7-8BF6-3E386BA389B3}" srcOrd="0" destOrd="0" presId="urn:microsoft.com/office/officeart/2005/8/layout/hList3"/>
    <dgm:cxn modelId="{50BB27EC-6ED6-4B1A-8CC2-2B255F7097EC}" type="presParOf" srcId="{D6A1ACCF-A30B-4952-89DD-49AA0A0CC115}" destId="{3D6CAB0A-002F-42BB-9256-930E1043D159}" srcOrd="1" destOrd="0" presId="urn:microsoft.com/office/officeart/2005/8/layout/hList3"/>
    <dgm:cxn modelId="{EE7D7726-6322-4DB5-9AFC-55E6D8BFDEDA}" type="presParOf" srcId="{D6A1ACCF-A30B-4952-89DD-49AA0A0CC115}" destId="{302DBC9D-3D4B-42E3-BDED-5C2F551F3F20}" srcOrd="2" destOrd="0" presId="urn:microsoft.com/office/officeart/2005/8/layout/hList3"/>
    <dgm:cxn modelId="{654A056B-D8D0-4E5D-A547-6F0A46989727}" type="presParOf" srcId="{BAE74E18-7AF1-4CA6-81EA-1705C85D0DF3}" destId="{EDC4BF00-3E0B-4A12-952B-42724C03C76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C2A80-B939-456A-B142-D8DF95C68072}">
      <dsp:nvSpPr>
        <dsp:cNvPr id="0" name=""/>
        <dsp:cNvSpPr/>
      </dsp:nvSpPr>
      <dsp:spPr>
        <a:xfrm>
          <a:off x="2307582" y="0"/>
          <a:ext cx="1580847" cy="1085714"/>
        </a:xfrm>
        <a:prstGeom prst="trapezoid">
          <a:avLst>
            <a:gd name="adj" fmla="val 705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500" b="0" i="0" u="none" strike="noStrike" kern="1200" cap="none" normalizeH="0" baseline="0" dirty="0" smtClean="0">
            <a:ln>
              <a:noFill/>
            </a:ln>
            <a:solidFill>
              <a:srgbClr val="F6F6DE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Bolestivé chování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kumimoji="0" lang="cs-CZ" altLang="cs-CZ" sz="1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pein</a:t>
          </a:r>
          <a:r>
            <a:rPr kumimoji="0" lang="cs-CZ" altLang="cs-CZ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cs-CZ" altLang="cs-CZ" sz="1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behavior</a:t>
          </a:r>
          <a:r>
            <a:rPr kumimoji="0" lang="cs-CZ" altLang="cs-CZ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>
        <a:off x="2307582" y="0"/>
        <a:ext cx="1580847" cy="1085714"/>
      </dsp:txXfrm>
    </dsp:sp>
    <dsp:sp modelId="{7C40363F-1B79-46C7-B60C-94FEFCC4A1A0}">
      <dsp:nvSpPr>
        <dsp:cNvPr id="0" name=""/>
        <dsp:cNvSpPr/>
      </dsp:nvSpPr>
      <dsp:spPr>
        <a:xfrm>
          <a:off x="1566504" y="1085714"/>
          <a:ext cx="3063004" cy="1085714"/>
        </a:xfrm>
        <a:prstGeom prst="trapezoid">
          <a:avLst>
            <a:gd name="adj" fmla="val 705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utrpení, strádání (</a:t>
          </a:r>
          <a:r>
            <a:rPr kumimoji="0" lang="cs-CZ" altLang="cs-CZ" sz="20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suffering</a:t>
          </a:r>
          <a:r>
            <a:rPr kumimoji="0" lang="cs-CZ" altLang="cs-CZ" sz="20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)</a:t>
          </a:r>
          <a:endParaRPr kumimoji="0" lang="cs-CZ" altLang="cs-CZ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02530" y="1085714"/>
        <a:ext cx="1990952" cy="1085714"/>
      </dsp:txXfrm>
    </dsp:sp>
    <dsp:sp modelId="{38AD5C36-DA7E-4BEA-B592-8FD9CB4907D1}">
      <dsp:nvSpPr>
        <dsp:cNvPr id="0" name=""/>
        <dsp:cNvSpPr/>
      </dsp:nvSpPr>
      <dsp:spPr>
        <a:xfrm>
          <a:off x="792069" y="2160236"/>
          <a:ext cx="4594506" cy="1085714"/>
        </a:xfrm>
        <a:prstGeom prst="trapezoid">
          <a:avLst>
            <a:gd name="adj" fmla="val 705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bolest (</a:t>
          </a:r>
          <a:r>
            <a:rPr kumimoji="0" lang="cs-CZ" altLang="cs-CZ" sz="20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pain</a:t>
          </a:r>
          <a:r>
            <a:rPr kumimoji="0" lang="cs-CZ" alt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)</a:t>
          </a:r>
          <a:endParaRPr kumimoji="0" lang="cs-CZ" altLang="cs-CZ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6108" y="2160236"/>
        <a:ext cx="2986428" cy="1085714"/>
      </dsp:txXfrm>
    </dsp:sp>
    <dsp:sp modelId="{862BCDF3-C632-4779-812B-184F518BB97C}">
      <dsp:nvSpPr>
        <dsp:cNvPr id="0" name=""/>
        <dsp:cNvSpPr/>
      </dsp:nvSpPr>
      <dsp:spPr>
        <a:xfrm>
          <a:off x="0" y="3257144"/>
          <a:ext cx="6196012" cy="1135343"/>
        </a:xfrm>
        <a:prstGeom prst="trapezoid">
          <a:avLst>
            <a:gd name="adj" fmla="val 7053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vnímání bolesti (</a:t>
          </a:r>
          <a:r>
            <a:rPr kumimoji="0" lang="cs-CZ" altLang="cs-CZ" sz="20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nociception</a:t>
          </a:r>
          <a:r>
            <a:rPr kumimoji="0" lang="cs-CZ" alt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</a:rPr>
            <a:t>)</a:t>
          </a:r>
          <a:endParaRPr kumimoji="0" lang="cs-CZ" altLang="cs-CZ" sz="2500" b="1" i="1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4302" y="3257144"/>
        <a:ext cx="4027408" cy="11353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338095-FBE0-4CF5-B9A9-446384CC562C}">
      <dsp:nvSpPr>
        <dsp:cNvPr id="0" name=""/>
        <dsp:cNvSpPr/>
      </dsp:nvSpPr>
      <dsp:spPr>
        <a:xfrm>
          <a:off x="179596" y="236712"/>
          <a:ext cx="6445139" cy="531330"/>
        </a:xfrm>
        <a:prstGeom prst="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Analgetika nasazujeme  postupně podle síly a jejich účinku</a:t>
          </a:r>
          <a:endParaRPr lang="cs-CZ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596" y="236712"/>
        <a:ext cx="6445139" cy="531330"/>
      </dsp:txXfrm>
    </dsp:sp>
    <dsp:sp modelId="{63D466D2-D3FC-42C7-8BF6-3E386BA389B3}">
      <dsp:nvSpPr>
        <dsp:cNvPr id="0" name=""/>
        <dsp:cNvSpPr/>
      </dsp:nvSpPr>
      <dsp:spPr>
        <a:xfrm>
          <a:off x="87777" y="1291093"/>
          <a:ext cx="1541841" cy="2388943"/>
        </a:xfrm>
        <a:prstGeom prst="rect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stupeň- mírná bolest VAS 1 -4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Neopioidní</a:t>
          </a:r>
          <a:r>
            <a:rPr lang="cs-CZ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analgetika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Paracetamol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NSA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777" y="1291093"/>
        <a:ext cx="1541841" cy="2388943"/>
      </dsp:txXfrm>
    </dsp:sp>
    <dsp:sp modelId="{3D6CAB0A-002F-42BB-9256-930E1043D159}">
      <dsp:nvSpPr>
        <dsp:cNvPr id="0" name=""/>
        <dsp:cNvSpPr/>
      </dsp:nvSpPr>
      <dsp:spPr>
        <a:xfrm>
          <a:off x="1630678" y="1081065"/>
          <a:ext cx="2393252" cy="2730308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stupeň- středně silná bolest VAS 5-6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Slabé </a:t>
          </a:r>
          <a:r>
            <a:rPr lang="cs-CZ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opioidy</a:t>
          </a:r>
          <a:r>
            <a:rPr lang="cs-CZ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+ </a:t>
          </a:r>
          <a:r>
            <a:rPr lang="cs-CZ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neop.analgetikum</a:t>
          </a:r>
          <a:endParaRPr lang="cs-CZ" sz="16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b="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Kodein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DHC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Tramadol</a:t>
          </a:r>
          <a:endParaRPr lang="cs-CZ" sz="1800" b="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+/- </a:t>
          </a:r>
          <a:r>
            <a:rPr lang="cs-CZ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koanalgetika</a:t>
          </a:r>
          <a:r>
            <a:rPr lang="cs-CZ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a pomocná léčiva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0678" y="1081065"/>
        <a:ext cx="2393252" cy="2730308"/>
      </dsp:txXfrm>
    </dsp:sp>
    <dsp:sp modelId="{302DBC9D-3D4B-42E3-BDED-5C2F551F3F20}">
      <dsp:nvSpPr>
        <dsp:cNvPr id="0" name=""/>
        <dsp:cNvSpPr/>
      </dsp:nvSpPr>
      <dsp:spPr>
        <a:xfrm>
          <a:off x="4029031" y="960915"/>
          <a:ext cx="2511967" cy="3194474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Stupeň – silná bolest VAS 7-10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Silné </a:t>
          </a:r>
          <a:r>
            <a:rPr lang="cs-CZ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opioidy</a:t>
          </a:r>
          <a:r>
            <a:rPr lang="cs-CZ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+/- </a:t>
          </a:r>
          <a:r>
            <a:rPr lang="cs-CZ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neop.analgetika</a:t>
          </a:r>
          <a:endParaRPr lang="cs-CZ" sz="16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Morfin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Fentanyl</a:t>
          </a:r>
          <a:endParaRPr lang="cs-CZ" sz="1800" b="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Oxykodon</a:t>
          </a:r>
          <a:endParaRPr lang="cs-CZ" sz="1800" b="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Hydromorphon</a:t>
          </a:r>
          <a:endParaRPr lang="cs-CZ" sz="1800" b="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29031" y="960915"/>
        <a:ext cx="2511967" cy="3194474"/>
      </dsp:txXfrm>
    </dsp:sp>
    <dsp:sp modelId="{EDC4BF00-3E0B-4A12-952B-42724C03C764}">
      <dsp:nvSpPr>
        <dsp:cNvPr id="0" name=""/>
        <dsp:cNvSpPr/>
      </dsp:nvSpPr>
      <dsp:spPr>
        <a:xfrm flipH="1">
          <a:off x="3312368" y="3851283"/>
          <a:ext cx="144021" cy="72135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8F07EDD-7C52-488C-8B47-8CBA3EDA8E10}" type="datetimeFigureOut">
              <a:rPr lang="cs-CZ" smtClean="0"/>
              <a:t>13. 2. 2015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E0FADF1-430F-432F-8394-2511526A6DA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899592" y="2121407"/>
            <a:ext cx="3599256" cy="3602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Cokoli dá ti osud, to snášej</a:t>
            </a:r>
          </a:p>
          <a:p>
            <a:pPr marL="0" indent="0" algn="ctr">
              <a:buNone/>
            </a:pP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zvítězíš nad tím.</a:t>
            </a:r>
          </a:p>
          <a:p>
            <a:pPr marL="0" indent="0" algn="ctr">
              <a:buNone/>
            </a:pPr>
            <a:endParaRPr lang="cs-CZ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1800" b="1" i="1" dirty="0" smtClean="0">
                <a:latin typeface="Times New Roman" pitchFamily="18" charset="0"/>
              </a:rPr>
              <a:t>(</a:t>
            </a:r>
            <a:r>
              <a:rPr lang="cs-CZ" altLang="cs-CZ" sz="1800" b="1" i="1" dirty="0" err="1" smtClean="0">
                <a:latin typeface="Times New Roman" pitchFamily="18" charset="0"/>
              </a:rPr>
              <a:t>quidquid</a:t>
            </a:r>
            <a:r>
              <a:rPr lang="cs-CZ" altLang="cs-CZ" sz="1800" b="1" i="1" dirty="0" smtClean="0">
                <a:latin typeface="Times New Roman" pitchFamily="18" charset="0"/>
              </a:rPr>
              <a:t> </a:t>
            </a:r>
            <a:r>
              <a:rPr lang="cs-CZ" altLang="cs-CZ" sz="1800" b="1" i="1" dirty="0" err="1">
                <a:latin typeface="Times New Roman" pitchFamily="18" charset="0"/>
              </a:rPr>
              <a:t>erit</a:t>
            </a:r>
            <a:r>
              <a:rPr lang="cs-CZ" altLang="cs-CZ" sz="1800" b="1" i="1" dirty="0">
                <a:latin typeface="Times New Roman" pitchFamily="18" charset="0"/>
              </a:rPr>
              <a:t>, </a:t>
            </a:r>
            <a:endParaRPr lang="cs-CZ" altLang="cs-CZ" sz="1800" b="1" i="1" dirty="0" smtClean="0"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cs-CZ" altLang="cs-CZ" sz="1800" b="1" i="1" dirty="0" err="1" smtClean="0">
                <a:latin typeface="Times New Roman" pitchFamily="18" charset="0"/>
              </a:rPr>
              <a:t>superanda</a:t>
            </a:r>
            <a:r>
              <a:rPr lang="cs-CZ" altLang="cs-CZ" sz="1800" b="1" i="1" dirty="0" smtClean="0">
                <a:latin typeface="Times New Roman" pitchFamily="18" charset="0"/>
              </a:rPr>
              <a:t> </a:t>
            </a:r>
            <a:r>
              <a:rPr lang="cs-CZ" altLang="cs-CZ" sz="1800" b="1" i="1" dirty="0" err="1" smtClean="0">
                <a:latin typeface="Times New Roman" pitchFamily="18" charset="0"/>
              </a:rPr>
              <a:t>omnis</a:t>
            </a:r>
            <a:r>
              <a:rPr lang="cs-CZ" altLang="cs-CZ" sz="1800" b="1" i="1" dirty="0" smtClean="0">
                <a:latin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altLang="cs-CZ" sz="1800" b="1" i="1" dirty="0" smtClean="0">
                <a:latin typeface="Times New Roman" pitchFamily="18" charset="0"/>
              </a:rPr>
              <a:t>fortuna </a:t>
            </a:r>
            <a:r>
              <a:rPr lang="cs-CZ" altLang="cs-CZ" sz="1800" b="1" i="1" dirty="0" err="1">
                <a:latin typeface="Times New Roman" pitchFamily="18" charset="0"/>
              </a:rPr>
              <a:t>ferendo</a:t>
            </a:r>
            <a:r>
              <a:rPr lang="cs-CZ" altLang="cs-CZ" sz="1800" b="1" i="1" dirty="0">
                <a:latin typeface="Times New Roman" pitchFamily="18" charset="0"/>
              </a:rPr>
              <a:t> </a:t>
            </a:r>
            <a:r>
              <a:rPr lang="cs-CZ" altLang="cs-CZ" sz="1800" b="1" i="1" dirty="0" err="1">
                <a:latin typeface="Times New Roman" pitchFamily="18" charset="0"/>
              </a:rPr>
              <a:t>est</a:t>
            </a:r>
            <a:r>
              <a:rPr lang="cs-CZ" altLang="cs-CZ" sz="1800" b="1" i="1" dirty="0">
                <a:latin typeface="Times New Roman" pitchFamily="18" charset="0"/>
              </a:rPr>
              <a:t>)</a:t>
            </a:r>
          </a:p>
          <a:p>
            <a:pPr marL="0" indent="0" algn="ctr">
              <a:buNone/>
            </a:pP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Boženka\Desktop\obrázky\images07X50FV0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32856"/>
            <a:ext cx="3456383" cy="345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84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vyšetření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Anamnéza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bolesti (lokalizace, charakter,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intenzita, vyvolávající faktory, časové údaje).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Komplexní zhodnocení zdroje bolesti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Farmakologická anamnéza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Posouzení psychického stavu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Funkční zhodnocení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Laboratorní a instrumentální vyšetření  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70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terapie – obecné zásady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Léčba bolesti je týmová a multidisciplinární.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Edukační strategie a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monitoring zlepšují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komlianci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zvládání situace (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coping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akutní,  ale především u chronické bolesti využíváme současně farmakologické i nefarmakologické postupy.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 léčba nemá efekt odeslat ad. centra pro léčbu bolesti.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86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Nefarmakologické ovlivnění bolesti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Elektroanalgézie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Akupunktura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Chirurgie bolesti (přerušení senzitivních nervů, přetětí zadních míšních provazců)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Psychoterapie bolesti (placebo efekt, sugesce, relaxace)</a:t>
            </a:r>
          </a:p>
          <a:p>
            <a:pPr>
              <a:buFont typeface="Arial" panose="020B0604020202020204" pitchFamily="34" charset="0"/>
              <a:buChar char="•"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7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Farmakologické ovlivnění bolest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Analgetický žebříček WHO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325617"/>
              </p:ext>
            </p:extLst>
          </p:nvPr>
        </p:nvGraphicFramePr>
        <p:xfrm>
          <a:off x="1403648" y="1916832"/>
          <a:ext cx="66247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421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Farmakologické ovlivnění bolesti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438180"/>
              </p:ext>
            </p:extLst>
          </p:nvPr>
        </p:nvGraphicFramePr>
        <p:xfrm>
          <a:off x="1547664" y="2060848"/>
          <a:ext cx="6408712" cy="3673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579"/>
                <a:gridCol w="2339861"/>
                <a:gridCol w="2448272"/>
              </a:tblGrid>
              <a:tr h="9001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Medikace</a:t>
                      </a:r>
                      <a:endParaRPr lang="cs-CZ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pomocné látky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700300">
                <a:tc>
                  <a:txBody>
                    <a:bodyPr/>
                    <a:lstStyle/>
                    <a:p>
                      <a:endParaRPr lang="cs-CZ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cs-CZ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cs-C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stupeň</a:t>
                      </a:r>
                      <a:endParaRPr lang="cs-CZ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neopioidní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analgetika</a:t>
                      </a:r>
                    </a:p>
                    <a:p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(analgetika/antipyretika – Paracetamol)</a:t>
                      </a:r>
                    </a:p>
                    <a:p>
                      <a:endParaRPr lang="cs-CZ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nesteroidní antirevmatika (</a:t>
                      </a:r>
                      <a:r>
                        <a:rPr lang="cs-CZ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Diclofenak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1.Psychofarmaka (antidepresiva –</a:t>
                      </a:r>
                      <a:r>
                        <a:rPr lang="cs-CZ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Rivotril</a:t>
                      </a:r>
                      <a:r>
                        <a:rPr lang="en-GB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neuroleptika –</a:t>
                      </a:r>
                      <a:r>
                        <a:rPr lang="cs-CZ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Plegomazin</a:t>
                      </a:r>
                      <a:r>
                        <a:rPr lang="en-GB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h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pnotika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2.myorelaxancia (</a:t>
                      </a:r>
                      <a:r>
                        <a:rPr lang="cs-CZ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Guajacuran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3.antikonvulziva (</a:t>
                      </a:r>
                      <a:r>
                        <a:rPr lang="cs-CZ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Biston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4.steroidy (</a:t>
                      </a:r>
                      <a:r>
                        <a:rPr lang="cs-CZ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Prednison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5.antiemetika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6.antihistaminika</a:t>
                      </a:r>
                    </a:p>
                    <a:p>
                      <a:pPr marL="0" indent="0">
                        <a:buNone/>
                      </a:pPr>
                      <a:endParaRPr lang="cs-CZ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08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Farmakologické ovlivnění  bolesti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136381"/>
              </p:ext>
            </p:extLst>
          </p:nvPr>
        </p:nvGraphicFramePr>
        <p:xfrm>
          <a:off x="1475656" y="2060849"/>
          <a:ext cx="6408711" cy="4094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2448272"/>
                <a:gridCol w="2376263"/>
              </a:tblGrid>
              <a:tr h="86409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Medikace</a:t>
                      </a:r>
                      <a:endParaRPr lang="cs-CZ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Pomocné látky</a:t>
                      </a:r>
                    </a:p>
                    <a:p>
                      <a:pPr algn="ctr"/>
                      <a:endParaRPr lang="cs-CZ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443130">
                <a:tc>
                  <a:txBody>
                    <a:bodyPr/>
                    <a:lstStyle/>
                    <a:p>
                      <a:pPr algn="ctr"/>
                      <a:endParaRPr lang="cs-CZ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cs-C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stupeň</a:t>
                      </a:r>
                      <a:endParaRPr lang="cs-CZ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slabá </a:t>
                      </a:r>
                      <a:r>
                        <a:rPr lang="cs-CZ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opioidní</a:t>
                      </a:r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analgetika (</a:t>
                      </a:r>
                      <a:r>
                        <a:rPr lang="cs-CZ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DHC,Tramadol</a:t>
                      </a:r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cs-CZ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neopioidní</a:t>
                      </a:r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analgetika</a:t>
                      </a:r>
                    </a:p>
                    <a:p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pomocné látky</a:t>
                      </a:r>
                    </a:p>
                    <a:p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(viz. I. stupeň)</a:t>
                      </a:r>
                      <a:endParaRPr lang="cs-C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43130">
                <a:tc>
                  <a:txBody>
                    <a:bodyPr/>
                    <a:lstStyle/>
                    <a:p>
                      <a:endParaRPr lang="cs-CZ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III.stupeň</a:t>
                      </a:r>
                      <a:endParaRPr lang="cs-CZ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silná</a:t>
                      </a:r>
                      <a:r>
                        <a:rPr lang="cs-CZ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opioidní</a:t>
                      </a:r>
                      <a:r>
                        <a:rPr lang="cs-CZ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analgetika (Morfin, </a:t>
                      </a:r>
                      <a:r>
                        <a:rPr lang="cs-CZ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Fentanyl</a:t>
                      </a:r>
                      <a:r>
                        <a:rPr lang="cs-CZ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cs-CZ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neopioidní</a:t>
                      </a:r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analgetika</a:t>
                      </a:r>
                    </a:p>
                    <a:p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pomocné látky</a:t>
                      </a:r>
                    </a:p>
                    <a:p>
                      <a:r>
                        <a:rPr lang="cs-C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(viz. I. stupeň)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6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Nežádoucí účinky </a:t>
            </a:r>
            <a:r>
              <a:rPr lang="cs-CZ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opioidů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1916832"/>
            <a:ext cx="6196405" cy="3806237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Clr>
                <a:srgbClr val="FCFED6"/>
              </a:buClr>
              <a:buFont typeface="Arial" panose="020B0604020202020204" pitchFamily="34" charset="0"/>
              <a:buChar char="•"/>
            </a:pPr>
            <a:r>
              <a:rPr lang="cs-CZ" altLang="cs-CZ" sz="2600" b="1" dirty="0" smtClean="0">
                <a:latin typeface="Times New Roman" pitchFamily="18" charset="0"/>
              </a:rPr>
              <a:t>Zácpa </a:t>
            </a:r>
          </a:p>
          <a:p>
            <a:pPr>
              <a:lnSpc>
                <a:spcPct val="90000"/>
              </a:lnSpc>
              <a:buClr>
                <a:srgbClr val="FCFED6"/>
              </a:buClr>
              <a:buFontTx/>
              <a:buChar char="-"/>
            </a:pPr>
            <a:r>
              <a:rPr lang="cs-CZ" altLang="cs-CZ" b="1" dirty="0" smtClean="0">
                <a:latin typeface="Times New Roman" pitchFamily="18" charset="0"/>
              </a:rPr>
              <a:t>(</a:t>
            </a:r>
            <a:r>
              <a:rPr lang="cs-CZ" altLang="cs-CZ" b="1" dirty="0">
                <a:latin typeface="Times New Roman" pitchFamily="18" charset="0"/>
              </a:rPr>
              <a:t>laxativa - </a:t>
            </a:r>
            <a:r>
              <a:rPr lang="cs-CZ" altLang="cs-CZ" b="1" dirty="0" err="1">
                <a:latin typeface="Times New Roman" pitchFamily="18" charset="0"/>
              </a:rPr>
              <a:t>lactulóza</a:t>
            </a:r>
            <a:r>
              <a:rPr lang="cs-CZ" altLang="cs-CZ" b="1" dirty="0">
                <a:latin typeface="Times New Roman" pitchFamily="18" charset="0"/>
              </a:rPr>
              <a:t>, Mg SO</a:t>
            </a:r>
            <a:r>
              <a:rPr lang="cs-CZ" altLang="cs-CZ" b="1" baseline="-25000" dirty="0">
                <a:latin typeface="Times New Roman" pitchFamily="18" charset="0"/>
              </a:rPr>
              <a:t>4 </a:t>
            </a:r>
            <a:r>
              <a:rPr lang="cs-CZ" altLang="cs-CZ" b="1" dirty="0">
                <a:latin typeface="Times New Roman" pitchFamily="18" charset="0"/>
              </a:rPr>
              <a:t>, senný </a:t>
            </a:r>
            <a:endParaRPr lang="cs-CZ" altLang="cs-CZ" b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CFED6"/>
              </a:buClr>
              <a:buFontTx/>
              <a:buChar char="-"/>
            </a:pPr>
            <a:r>
              <a:rPr lang="cs-CZ" altLang="cs-CZ" b="1" dirty="0">
                <a:latin typeface="Times New Roman" pitchFamily="18" charset="0"/>
              </a:rPr>
              <a:t> </a:t>
            </a:r>
            <a:r>
              <a:rPr lang="cs-CZ" altLang="cs-CZ" b="1" dirty="0" smtClean="0">
                <a:latin typeface="Times New Roman" pitchFamily="18" charset="0"/>
              </a:rPr>
              <a:t>čaj</a:t>
            </a:r>
            <a:r>
              <a:rPr lang="cs-CZ" altLang="cs-CZ" b="1" dirty="0">
                <a:latin typeface="Times New Roman" pitchFamily="18" charset="0"/>
              </a:rPr>
              <a:t>, </a:t>
            </a:r>
            <a:r>
              <a:rPr lang="cs-CZ" altLang="cs-CZ" b="1" dirty="0" err="1">
                <a:latin typeface="Times New Roman" pitchFamily="18" charset="0"/>
              </a:rPr>
              <a:t>bisacodyl</a:t>
            </a:r>
            <a:r>
              <a:rPr lang="cs-CZ" altLang="cs-CZ" b="1" dirty="0">
                <a:latin typeface="Times New Roman" pitchFamily="18" charset="0"/>
              </a:rPr>
              <a:t>), dostatečná hydratace.</a:t>
            </a:r>
          </a:p>
          <a:p>
            <a:pPr>
              <a:lnSpc>
                <a:spcPct val="90000"/>
              </a:lnSpc>
              <a:buClr>
                <a:srgbClr val="FCFED6"/>
              </a:buClr>
              <a:buFont typeface="Arial" panose="020B0604020202020204" pitchFamily="34" charset="0"/>
              <a:buChar char="•"/>
            </a:pPr>
            <a:endParaRPr lang="cs-CZ" altLang="cs-CZ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CFED6"/>
              </a:buClr>
              <a:buFont typeface="Arial" panose="020B0604020202020204" pitchFamily="34" charset="0"/>
              <a:buChar char="•"/>
            </a:pPr>
            <a:r>
              <a:rPr lang="cs-CZ" altLang="cs-CZ" sz="2600" b="1" dirty="0">
                <a:latin typeface="Times New Roman" pitchFamily="18" charset="0"/>
              </a:rPr>
              <a:t>Nevolnost až </a:t>
            </a:r>
            <a:r>
              <a:rPr lang="cs-CZ" altLang="cs-CZ" sz="2600" b="1" dirty="0" smtClean="0">
                <a:latin typeface="Times New Roman" pitchFamily="18" charset="0"/>
              </a:rPr>
              <a:t>zvracení</a:t>
            </a:r>
          </a:p>
          <a:p>
            <a:pPr>
              <a:lnSpc>
                <a:spcPct val="90000"/>
              </a:lnSpc>
              <a:buClr>
                <a:srgbClr val="FCFED6"/>
              </a:buClr>
              <a:buFont typeface="Arial" panose="020B0604020202020204" pitchFamily="34" charset="0"/>
              <a:buChar char="•"/>
            </a:pPr>
            <a:r>
              <a:rPr lang="cs-CZ" altLang="cs-CZ" b="1" dirty="0" smtClean="0">
                <a:latin typeface="Times New Roman" pitchFamily="18" charset="0"/>
              </a:rPr>
              <a:t> </a:t>
            </a:r>
            <a:r>
              <a:rPr lang="cs-CZ" altLang="cs-CZ" b="1" dirty="0">
                <a:latin typeface="Times New Roman" pitchFamily="18" charset="0"/>
              </a:rPr>
              <a:t>v úvodu léčby, antiemetika (</a:t>
            </a:r>
            <a:r>
              <a:rPr lang="cs-CZ" altLang="cs-CZ" b="1" dirty="0" err="1">
                <a:latin typeface="Times New Roman" pitchFamily="18" charset="0"/>
              </a:rPr>
              <a:t>metoklopramid</a:t>
            </a:r>
            <a:r>
              <a:rPr lang="cs-CZ" altLang="cs-CZ" b="1" dirty="0">
                <a:latin typeface="Times New Roman" pitchFamily="18" charset="0"/>
              </a:rPr>
              <a:t>), </a:t>
            </a:r>
            <a:r>
              <a:rPr lang="cs-CZ" altLang="cs-CZ" b="1" dirty="0" smtClean="0">
                <a:latin typeface="Times New Roman" pitchFamily="18" charset="0"/>
              </a:rPr>
              <a:t>po </a:t>
            </a:r>
            <a:r>
              <a:rPr lang="cs-CZ" altLang="cs-CZ" b="1" dirty="0">
                <a:latin typeface="Times New Roman" pitchFamily="18" charset="0"/>
              </a:rPr>
              <a:t>7-10 dnech zpravidla odezní.</a:t>
            </a:r>
          </a:p>
          <a:p>
            <a:pPr>
              <a:lnSpc>
                <a:spcPct val="90000"/>
              </a:lnSpc>
              <a:buClr>
                <a:srgbClr val="FCFED6"/>
              </a:buClr>
              <a:buFont typeface="Arial" panose="020B0604020202020204" pitchFamily="34" charset="0"/>
              <a:buChar char="•"/>
            </a:pPr>
            <a:endParaRPr lang="cs-CZ" altLang="cs-CZ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CFED6"/>
              </a:buClr>
              <a:buFont typeface="Arial" panose="020B0604020202020204" pitchFamily="34" charset="0"/>
              <a:buChar char="•"/>
            </a:pPr>
            <a:r>
              <a:rPr lang="cs-CZ" altLang="cs-CZ" sz="2600" b="1" dirty="0">
                <a:latin typeface="Times New Roman" pitchFamily="18" charset="0"/>
              </a:rPr>
              <a:t>Celkový útlum </a:t>
            </a:r>
            <a:endParaRPr lang="cs-CZ" altLang="cs-CZ" sz="2600" b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CFED6"/>
              </a:buClr>
              <a:buFont typeface="Arial" panose="020B0604020202020204" pitchFamily="34" charset="0"/>
              <a:buChar char="•"/>
            </a:pPr>
            <a:r>
              <a:rPr lang="cs-CZ" altLang="cs-CZ" b="1" dirty="0" smtClean="0">
                <a:latin typeface="Times New Roman" pitchFamily="18" charset="0"/>
              </a:rPr>
              <a:t> </a:t>
            </a:r>
            <a:r>
              <a:rPr lang="cs-CZ" altLang="cs-CZ" b="1" dirty="0">
                <a:latin typeface="Times New Roman" pitchFamily="18" charset="0"/>
              </a:rPr>
              <a:t>v úvodu léčby, </a:t>
            </a:r>
            <a:r>
              <a:rPr lang="cs-CZ" altLang="cs-CZ" b="1" dirty="0" smtClean="0">
                <a:latin typeface="Times New Roman" pitchFamily="18" charset="0"/>
              </a:rPr>
              <a:t>po </a:t>
            </a:r>
            <a:r>
              <a:rPr lang="cs-CZ" altLang="cs-CZ" b="1" dirty="0">
                <a:latin typeface="Times New Roman" pitchFamily="18" charset="0"/>
              </a:rPr>
              <a:t>1-2 týdnech odezní.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692696"/>
            <a:ext cx="6965245" cy="4392488"/>
          </a:xfrm>
        </p:spPr>
        <p:txBody>
          <a:bodyPr>
            <a:normAutofit/>
          </a:bodyPr>
          <a:lstStyle/>
          <a:p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 je dlouhý dost,</a:t>
            </a:r>
            <a:b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když víš</a:t>
            </a:r>
            <a:b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ho prožít.</a:t>
            </a:r>
            <a:b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Lucius </a:t>
            </a:r>
            <a:r>
              <a:rPr lang="cs-CZ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Annaeus</a:t>
            </a:r>
            <a:r>
              <a:rPr lang="cs-CZ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Seneca</a:t>
            </a:r>
            <a:endParaRPr lang="cs-CZ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5157191"/>
            <a:ext cx="6196405" cy="565877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 descr="C:\Users\Boženka\Desktop\obrázky\obr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348880"/>
            <a:ext cx="230425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Bolest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nepříjemný senzorický a emoční prožitek 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vyvolaný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skutečným či potencionálním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poškozením tkáně nebo psychologickými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faktory.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200" b="1" dirty="0" smtClean="0">
                <a:latin typeface="Times New Roman" pitchFamily="18" charset="0"/>
              </a:rPr>
              <a:t>Bolest je stará jako lidstvo samo.</a:t>
            </a:r>
          </a:p>
          <a:p>
            <a:pPr>
              <a:buFont typeface="Wingdings" pitchFamily="2" charset="2"/>
              <a:buNone/>
            </a:pPr>
            <a:r>
              <a:rPr lang="cs-CZ" altLang="cs-CZ" sz="2200" b="1" dirty="0" smtClean="0">
                <a:latin typeface="Times New Roman" pitchFamily="18" charset="0"/>
              </a:rPr>
              <a:t>Bolest je ošetřovatelskou diagnózou, která </a:t>
            </a:r>
          </a:p>
          <a:p>
            <a:pPr>
              <a:buFont typeface="Wingdings" pitchFamily="2" charset="2"/>
              <a:buNone/>
            </a:pPr>
            <a:r>
              <a:rPr lang="cs-CZ" altLang="cs-CZ" sz="2200" b="1" dirty="0" smtClean="0">
                <a:latin typeface="Times New Roman" pitchFamily="18" charset="0"/>
              </a:rPr>
              <a:t>vyjadřuje problém nemocného.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9999FF"/>
              </a:buClr>
              <a:buSzTx/>
              <a:buNone/>
            </a:pPr>
            <a:r>
              <a:rPr lang="cs-CZ" altLang="cs-CZ" b="1" kern="0" dirty="0" smtClean="0">
                <a:latin typeface="Times New Roman" pitchFamily="18" charset="0"/>
              </a:rPr>
              <a:t>Bolest u </a:t>
            </a:r>
            <a:r>
              <a:rPr lang="cs-CZ" altLang="cs-CZ" b="1" kern="0" dirty="0">
                <a:latin typeface="Times New Roman" pitchFamily="18" charset="0"/>
              </a:rPr>
              <a:t>seniorů se vyskytuje 3krát častěji, </a:t>
            </a:r>
            <a:endParaRPr lang="cs-CZ" altLang="cs-CZ" b="1" kern="0" dirty="0" smtClean="0">
              <a:latin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9999FF"/>
              </a:buClr>
              <a:buSzTx/>
              <a:buNone/>
            </a:pPr>
            <a:r>
              <a:rPr lang="cs-CZ" altLang="cs-CZ" b="1" kern="0" dirty="0" smtClean="0">
                <a:latin typeface="Times New Roman" pitchFamily="18" charset="0"/>
              </a:rPr>
              <a:t>senioři </a:t>
            </a:r>
            <a:r>
              <a:rPr lang="cs-CZ" altLang="cs-CZ" b="1" kern="0" dirty="0">
                <a:latin typeface="Times New Roman" pitchFamily="18" charset="0"/>
              </a:rPr>
              <a:t>považují bolest za </a:t>
            </a:r>
            <a:r>
              <a:rPr lang="cs-CZ" altLang="cs-CZ" b="1" kern="0" dirty="0" smtClean="0">
                <a:latin typeface="Times New Roman" pitchFamily="18" charset="0"/>
              </a:rPr>
              <a:t>doprovodný </a:t>
            </a:r>
          </a:p>
          <a:p>
            <a:pPr marL="342900" lvl="0" indent="-342900" fontAlgn="base">
              <a:spcAft>
                <a:spcPct val="0"/>
              </a:spcAft>
              <a:buClr>
                <a:srgbClr val="9999FF"/>
              </a:buClr>
              <a:buSzTx/>
              <a:buNone/>
            </a:pPr>
            <a:r>
              <a:rPr lang="cs-CZ" altLang="cs-CZ" b="1" kern="0" dirty="0" smtClean="0">
                <a:latin typeface="Times New Roman" pitchFamily="18" charset="0"/>
              </a:rPr>
              <a:t>příznak </a:t>
            </a:r>
            <a:r>
              <a:rPr lang="cs-CZ" altLang="cs-CZ" b="1" kern="0" dirty="0">
                <a:latin typeface="Times New Roman" pitchFamily="18" charset="0"/>
              </a:rPr>
              <a:t>stáří, </a:t>
            </a:r>
            <a:r>
              <a:rPr lang="cs-CZ" altLang="cs-CZ" b="1" kern="0" dirty="0" smtClean="0">
                <a:latin typeface="Times New Roman" pitchFamily="18" charset="0"/>
              </a:rPr>
              <a:t>což </a:t>
            </a:r>
            <a:r>
              <a:rPr lang="cs-CZ" altLang="cs-CZ" b="1" kern="0" dirty="0">
                <a:latin typeface="Times New Roman" pitchFamily="18" charset="0"/>
              </a:rPr>
              <a:t>může vést k nedostatečné </a:t>
            </a:r>
            <a:endParaRPr lang="cs-CZ" altLang="cs-CZ" b="1" kern="0" dirty="0" smtClean="0">
              <a:latin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9999FF"/>
              </a:buClr>
              <a:buSzTx/>
              <a:buNone/>
            </a:pPr>
            <a:r>
              <a:rPr lang="cs-CZ" altLang="cs-CZ" b="1" kern="0" dirty="0" smtClean="0">
                <a:latin typeface="Times New Roman" pitchFamily="18" charset="0"/>
              </a:rPr>
              <a:t>diagnostice </a:t>
            </a:r>
            <a:r>
              <a:rPr lang="cs-CZ" altLang="cs-CZ" b="1" kern="0" dirty="0">
                <a:latin typeface="Times New Roman" pitchFamily="18" charset="0"/>
              </a:rPr>
              <a:t>bolesti a k nedostatečné léčbě</a:t>
            </a:r>
            <a:r>
              <a:rPr lang="cs-CZ" altLang="cs-CZ" b="1" kern="0" dirty="0" smtClean="0">
                <a:latin typeface="Times New Roman" pitchFamily="18" charset="0"/>
              </a:rPr>
              <a:t>.</a:t>
            </a:r>
          </a:p>
          <a:p>
            <a:pPr marL="342900" lvl="0" indent="-342900" fontAlgn="base">
              <a:spcAft>
                <a:spcPct val="0"/>
              </a:spcAft>
              <a:buClr>
                <a:srgbClr val="9999FF"/>
              </a:buClr>
              <a:buSzTx/>
              <a:buNone/>
            </a:pPr>
            <a:endParaRPr lang="cs-CZ" altLang="cs-CZ" b="1" kern="0" dirty="0" smtClean="0">
              <a:latin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9999FF"/>
              </a:buClr>
              <a:buSzTx/>
              <a:buNone/>
            </a:pPr>
            <a:r>
              <a:rPr lang="cs-CZ" altLang="cs-CZ" b="1" kern="0" dirty="0" smtClean="0">
                <a:latin typeface="Times New Roman" pitchFamily="18" charset="0"/>
              </a:rPr>
              <a:t>Bolestivé chování je projevem maladaptace, jeho </a:t>
            </a:r>
          </a:p>
          <a:p>
            <a:pPr marL="342900" lvl="0" indent="-342900" fontAlgn="base">
              <a:spcAft>
                <a:spcPct val="0"/>
              </a:spcAft>
              <a:buClr>
                <a:srgbClr val="9999FF"/>
              </a:buClr>
              <a:buSzTx/>
              <a:buNone/>
            </a:pPr>
            <a:r>
              <a:rPr lang="cs-CZ" altLang="cs-CZ" b="1" kern="0" dirty="0" smtClean="0">
                <a:latin typeface="Times New Roman" pitchFamily="18" charset="0"/>
              </a:rPr>
              <a:t>účelem je přimět okolí, aby si uvědomilo bolest </a:t>
            </a:r>
          </a:p>
          <a:p>
            <a:pPr marL="342900" lvl="0" indent="-342900" fontAlgn="base">
              <a:spcAft>
                <a:spcPct val="0"/>
              </a:spcAft>
              <a:buClr>
                <a:srgbClr val="9999FF"/>
              </a:buClr>
              <a:buSzTx/>
              <a:buNone/>
            </a:pPr>
            <a:r>
              <a:rPr lang="cs-CZ" altLang="cs-CZ" b="1" kern="0" dirty="0" smtClean="0">
                <a:latin typeface="Times New Roman" pitchFamily="18" charset="0"/>
              </a:rPr>
              <a:t>nemocného</a:t>
            </a:r>
          </a:p>
          <a:p>
            <a:pPr marL="342900" lvl="0" indent="-342900" fontAlgn="base">
              <a:spcAft>
                <a:spcPct val="0"/>
              </a:spcAft>
              <a:buClr>
                <a:srgbClr val="9999FF"/>
              </a:buClr>
              <a:buSzTx/>
              <a:buNone/>
            </a:pPr>
            <a:endParaRPr lang="cs-CZ" altLang="cs-CZ" b="1" kern="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b="1" dirty="0" smtClean="0">
                <a:solidFill>
                  <a:srgbClr val="FCFED6"/>
                </a:solidFill>
                <a:latin typeface="Times New Roman" pitchFamily="18" charset="0"/>
              </a:rPr>
              <a:t>častěji,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3" descr="MCj00791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437112"/>
            <a:ext cx="2005771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278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stáří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Akutní bolest</a:t>
            </a:r>
          </a:p>
          <a:p>
            <a:pPr marL="0" indent="0">
              <a:buNone/>
            </a:pPr>
            <a:endParaRPr lang="cs-CZ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obvykle náhlý začátek.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Identifikovatelnou patologii (vyvolávající příčinu.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krátkého trvání.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signální význam (upozorňuje na akutní postižení.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stáří nejčastěji – pooperační stavy, traumata, bolest hlavy.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17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Chronická bolest</a:t>
            </a:r>
          </a:p>
          <a:p>
            <a:pPr marL="0" indent="0">
              <a:buNone/>
            </a:pPr>
            <a:endParaRPr lang="cs-CZ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Perzistuje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déle než 3 měsíce.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Její charakter a intenzita kolísají.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Často spojena s funkční a psychologickou poruchou.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stáří nejčastěji –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artritída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chronická ischémie, malignity, neuropatie,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radikulární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syndrom, fantomové bolesti</a:t>
            </a:r>
          </a:p>
          <a:p>
            <a:pPr>
              <a:buFontTx/>
              <a:buChar char="-"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50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Akutní bolest napomáhá přežití, chronická bolest působí destruktivně na tělesnou, psychickou i sociální stránku jedince.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Boženka\Desktop\obrázky\imagesKUVOV8I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29000"/>
            <a:ext cx="446449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23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2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ovlivňující faktory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1916832"/>
            <a:ext cx="6196405" cy="417646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Fyziologicko</a:t>
            </a: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biologické 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fyziologie bolesti, věk, pohlaví, nemoc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Psychicko</a:t>
            </a: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duchovní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osobnost člověk, nálada, pocity, strach,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úzkost, vztek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Sociálně kulturní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výchova, sociální závislost, osamělost,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etnografické vlivy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Faktory životního prostředí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chlad, teplo</a:t>
            </a: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22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2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92223177"/>
              </p:ext>
            </p:extLst>
          </p:nvPr>
        </p:nvGraphicFramePr>
        <p:xfrm>
          <a:off x="1403648" y="1700808"/>
          <a:ext cx="6196013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879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Bolest ve stáří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obecné zásady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Hodnotit a monitorovat bolest pravidelně (starší pacienti nemusí sdělovat potíže spontánně).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Používat standardizované škály k objektivizaci.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Věnovat zvláštní pozornost nemocným se senzorickými poruchami, řeči a vyjadřování, s demencí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365104"/>
            <a:ext cx="3960440" cy="1914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93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337</TotalTime>
  <Words>668</Words>
  <Application>Microsoft Office PowerPoint</Application>
  <PresentationFormat>Předvádění na obrazovce (4:3)</PresentationFormat>
  <Paragraphs>156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Špendlík</vt:lpstr>
      <vt:lpstr>Bolest ve stáří</vt:lpstr>
      <vt:lpstr>Bolest ve stáří</vt:lpstr>
      <vt:lpstr>Bolest ve stáří</vt:lpstr>
      <vt:lpstr>Bolest ve stáří klasifikace</vt:lpstr>
      <vt:lpstr>Bolest ve stáří klasifikace</vt:lpstr>
      <vt:lpstr>Bolest ve stáří klasifikace</vt:lpstr>
      <vt:lpstr>Bolest ve stáří ovlivňující faktory</vt:lpstr>
      <vt:lpstr>Bolest ve stáří</vt:lpstr>
      <vt:lpstr>Bolest ve stáří obecné zásady</vt:lpstr>
      <vt:lpstr>Bolest ve stáří vyšetření</vt:lpstr>
      <vt:lpstr>Bolest ve stáří terapie – obecné zásady</vt:lpstr>
      <vt:lpstr>Nefarmakologické ovlivnění bolesti</vt:lpstr>
      <vt:lpstr>Farmakologické ovlivnění bolest Analgetický žebříček WHO</vt:lpstr>
      <vt:lpstr>Farmakologické ovlivnění bolesti</vt:lpstr>
      <vt:lpstr>Farmakologické ovlivnění  bolesti</vt:lpstr>
      <vt:lpstr>Nežádoucí účinky opioidů</vt:lpstr>
      <vt:lpstr>Život je dlouhý dost, když víš jak ho prožít.  Lucius Annaeus Seneca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Bolest ve stáří</dc:title>
  <dc:creator>Boženka</dc:creator>
  <cp:lastModifiedBy>Boženka</cp:lastModifiedBy>
  <cp:revision>32</cp:revision>
  <dcterms:created xsi:type="dcterms:W3CDTF">2015-02-11T20:30:19Z</dcterms:created>
  <dcterms:modified xsi:type="dcterms:W3CDTF">2015-02-13T13:06:01Z</dcterms:modified>
</cp:coreProperties>
</file>