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394" r:id="rId3"/>
    <p:sldId id="427" r:id="rId4"/>
    <p:sldId id="428" r:id="rId5"/>
    <p:sldId id="395" r:id="rId6"/>
    <p:sldId id="396" r:id="rId7"/>
    <p:sldId id="434" r:id="rId8"/>
    <p:sldId id="435" r:id="rId9"/>
    <p:sldId id="397" r:id="rId10"/>
    <p:sldId id="431" r:id="rId11"/>
    <p:sldId id="432" r:id="rId12"/>
    <p:sldId id="433" r:id="rId13"/>
    <p:sldId id="436" r:id="rId14"/>
    <p:sldId id="437" r:id="rId15"/>
    <p:sldId id="438" r:id="rId16"/>
    <p:sldId id="430" r:id="rId17"/>
    <p:sldId id="371" r:id="rId18"/>
    <p:sldId id="375" r:id="rId19"/>
    <p:sldId id="372" r:id="rId20"/>
    <p:sldId id="446" r:id="rId21"/>
    <p:sldId id="373" r:id="rId22"/>
    <p:sldId id="374" r:id="rId23"/>
    <p:sldId id="376" r:id="rId24"/>
    <p:sldId id="382" r:id="rId25"/>
    <p:sldId id="377" r:id="rId26"/>
    <p:sldId id="424" r:id="rId27"/>
    <p:sldId id="378" r:id="rId28"/>
    <p:sldId id="379" r:id="rId29"/>
    <p:sldId id="383" r:id="rId30"/>
    <p:sldId id="380" r:id="rId31"/>
    <p:sldId id="425" r:id="rId32"/>
    <p:sldId id="381" r:id="rId33"/>
    <p:sldId id="384" r:id="rId34"/>
    <p:sldId id="385" r:id="rId35"/>
    <p:sldId id="388" r:id="rId36"/>
    <p:sldId id="386" r:id="rId37"/>
    <p:sldId id="387" r:id="rId38"/>
    <p:sldId id="389" r:id="rId39"/>
    <p:sldId id="390" r:id="rId40"/>
    <p:sldId id="439" r:id="rId41"/>
    <p:sldId id="441" r:id="rId42"/>
    <p:sldId id="442" r:id="rId43"/>
    <p:sldId id="440" r:id="rId44"/>
    <p:sldId id="443" r:id="rId45"/>
    <p:sldId id="444" r:id="rId46"/>
    <p:sldId id="445" r:id="rId47"/>
    <p:sldId id="429" r:id="rId48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0A22E"/>
    <a:srgbClr val="663300"/>
    <a:srgbClr val="800000"/>
    <a:srgbClr val="0000FF"/>
    <a:srgbClr val="A50021"/>
    <a:srgbClr val="339933"/>
    <a:srgbClr val="33CC33"/>
    <a:srgbClr val="99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6" autoAdjust="0"/>
    <p:restoredTop sz="73667" autoAdjust="0"/>
  </p:normalViewPr>
  <p:slideViewPr>
    <p:cSldViewPr>
      <p:cViewPr varScale="1">
        <p:scale>
          <a:sx n="73" d="100"/>
          <a:sy n="73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27.02.2019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27.02.2019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není vícerozměrný graf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376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věk nekoreluje s výškou, výška</a:t>
            </a:r>
            <a:r>
              <a:rPr lang="cs-CZ" baseline="0" dirty="0" smtClean="0"/>
              <a:t> koreluje s váhou atd.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jsou</a:t>
            </a:r>
            <a:r>
              <a:rPr lang="cs-CZ" baseline="0" dirty="0" smtClean="0"/>
              <a:t> patrné odlehlé hodnoty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jsou částečně patrné skupiny lidí u grafu s korelací </a:t>
            </a:r>
            <a:r>
              <a:rPr lang="cs-CZ" baseline="0" dirty="0" err="1" smtClean="0"/>
              <a:t>hipokanpu</a:t>
            </a:r>
            <a:r>
              <a:rPr lang="cs-CZ" baseline="0" dirty="0" smtClean="0"/>
              <a:t> a amygdaly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je patrné na základě histogramů, zda proměnné mají či nemají normální rozdělení</a:t>
            </a:r>
          </a:p>
          <a:p>
            <a:pPr marL="342900" indent="-342900">
              <a:buFontTx/>
              <a:buChar char="-"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aseline="0" dirty="0" smtClean="0"/>
              <a:t>pokud chceme odlišit body podle kategoriální proměnné (např. pohlaví) – kliknout na záložce </a:t>
            </a:r>
            <a:r>
              <a:rPr lang="cs-CZ" sz="2000" baseline="0" dirty="0" err="1" smtClean="0"/>
              <a:t>Advanced</a:t>
            </a:r>
            <a:r>
              <a:rPr lang="cs-CZ" sz="2000" baseline="0" dirty="0" smtClean="0"/>
              <a:t> na Mark </a:t>
            </a:r>
            <a:r>
              <a:rPr lang="cs-CZ" sz="2000" baseline="0" dirty="0" err="1" smtClean="0"/>
              <a:t>Selected</a:t>
            </a:r>
            <a:r>
              <a:rPr lang="cs-CZ" sz="2000" baseline="0" dirty="0" smtClean="0"/>
              <a:t> </a:t>
            </a:r>
            <a:r>
              <a:rPr lang="cs-CZ" sz="2000" baseline="0" dirty="0" err="1" smtClean="0"/>
              <a:t>Subsets</a:t>
            </a:r>
            <a:r>
              <a:rPr lang="cs-CZ" sz="2000" baseline="0" dirty="0" smtClean="0"/>
              <a:t> (a zvolit např. </a:t>
            </a:r>
            <a:r>
              <a:rPr lang="cs-CZ" sz="2000" baseline="0" dirty="0" err="1" smtClean="0"/>
              <a:t>pohlavi</a:t>
            </a:r>
            <a:r>
              <a:rPr lang="cs-CZ" sz="2000" baseline="0" dirty="0" smtClean="0"/>
              <a:t>=“M” do </a:t>
            </a:r>
            <a:r>
              <a:rPr lang="cs-CZ" sz="2000" baseline="0" dirty="0" err="1" smtClean="0"/>
              <a:t>subset</a:t>
            </a:r>
            <a:r>
              <a:rPr lang="cs-CZ" sz="2000" baseline="0" dirty="0" smtClean="0"/>
              <a:t> 1 a </a:t>
            </a:r>
            <a:r>
              <a:rPr lang="cs-CZ" sz="2000" baseline="0" dirty="0" err="1" smtClean="0"/>
              <a:t>pohlavi</a:t>
            </a:r>
            <a:r>
              <a:rPr lang="cs-CZ" sz="2000" baseline="0" dirty="0" smtClean="0"/>
              <a:t>=“F” do </a:t>
            </a:r>
            <a:r>
              <a:rPr lang="cs-CZ" sz="2000" baseline="0" dirty="0" err="1" smtClean="0"/>
              <a:t>subset</a:t>
            </a:r>
            <a:r>
              <a:rPr lang="cs-CZ" sz="2000" baseline="0" dirty="0" smtClean="0"/>
              <a:t> 2)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132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782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 smtClean="0"/>
              <a:t>případně studentům také</a:t>
            </a:r>
            <a:r>
              <a:rPr lang="cs-CZ" baseline="0" noProof="0" dirty="0" smtClean="0"/>
              <a:t> ukázat, jak zrušit pravou a levou osu, minor </a:t>
            </a:r>
            <a:r>
              <a:rPr lang="cs-CZ" baseline="0" noProof="0" dirty="0" err="1" smtClean="0"/>
              <a:t>tickmarks</a:t>
            </a:r>
            <a:r>
              <a:rPr lang="en-US" baseline="0" noProof="0" dirty="0" smtClean="0"/>
              <a:t>; </a:t>
            </a:r>
            <a:r>
              <a:rPr lang="en-US" baseline="0" noProof="0" dirty="0" err="1" smtClean="0"/>
              <a:t>změnit</a:t>
            </a:r>
            <a:r>
              <a:rPr lang="en-US" baseline="0" noProof="0" dirty="0" smtClean="0"/>
              <a:t> range, step a </a:t>
            </a:r>
            <a:r>
              <a:rPr lang="en-US" baseline="0" noProof="0" dirty="0" err="1" smtClean="0"/>
              <a:t>vykreslení</a:t>
            </a:r>
            <a:r>
              <a:rPr lang="en-US" baseline="0" noProof="0" dirty="0" smtClean="0"/>
              <a:t> </a:t>
            </a:r>
            <a:r>
              <a:rPr lang="en-US" baseline="0" noProof="0" dirty="0" err="1" smtClean="0"/>
              <a:t>tickmarks</a:t>
            </a:r>
            <a:r>
              <a:rPr lang="en-US" baseline="0" noProof="0" dirty="0" smtClean="0"/>
              <a:t> outside </a:t>
            </a:r>
            <a:r>
              <a:rPr lang="en-US" baseline="0" noProof="0" dirty="0" err="1" smtClean="0"/>
              <a:t>či</a:t>
            </a:r>
            <a:r>
              <a:rPr lang="en-US" baseline="0" noProof="0" dirty="0" smtClean="0"/>
              <a:t> inside</a:t>
            </a:r>
            <a:endParaRPr lang="cs-CZ" noProof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255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cs-CZ" dirty="0" smtClean="0"/>
              <a:t>Co lze z grafu vyčíst?</a:t>
            </a:r>
          </a:p>
          <a:p>
            <a:pPr marL="342900" indent="-342900">
              <a:buFontTx/>
              <a:buChar char="-"/>
            </a:pPr>
            <a:r>
              <a:rPr lang="cs-CZ" dirty="0" smtClean="0"/>
              <a:t>různý rozsah hodnot –</a:t>
            </a:r>
            <a:r>
              <a:rPr lang="cs-CZ" baseline="0" dirty="0" smtClean="0"/>
              <a:t> v některých analýzách vhodná standardizace před výpočtem dané analýzy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případně patrné i odlehlé hodnoty, pokud v datech jsou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err="1" smtClean="0"/>
              <a:t>vyzkoušet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jestli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jde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nějak</a:t>
            </a:r>
            <a:r>
              <a:rPr lang="en-US" baseline="0" dirty="0" smtClean="0"/>
              <a:t> v </a:t>
            </a:r>
            <a:r>
              <a:rPr lang="en-US" baseline="0" dirty="0" err="1" smtClean="0"/>
              <a:t>softwaru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Statistica</a:t>
            </a:r>
            <a:r>
              <a:rPr lang="cs-CZ" baseline="0" dirty="0" smtClean="0"/>
              <a:t> (jedině si vykreslit pomocí filtru každý obrázek zvlášť a pak to „slepit“ v </a:t>
            </a:r>
            <a:r>
              <a:rPr lang="cs-CZ" baseline="0" dirty="0" err="1" smtClean="0"/>
              <a:t>powerpointu</a:t>
            </a:r>
            <a:r>
              <a:rPr lang="cs-CZ" baseline="0" dirty="0" smtClean="0"/>
              <a:t>)</a:t>
            </a:r>
            <a:endParaRPr lang="en-US" baseline="0" dirty="0" smtClean="0"/>
          </a:p>
          <a:p>
            <a:pPr marL="342900" indent="-342900">
              <a:buFontTx/>
              <a:buChar char="-"/>
            </a:pPr>
            <a:r>
              <a:rPr lang="cs-CZ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zvyšujícím se počtem dnů strávených v nemocnici rostou náklady na léčbu pacientů a že nejvyšší náklady byly u pacientů s C33-34 ve stádiu IV, kteří strávili v nemocnici 26 a více dnů</a:t>
            </a:r>
            <a:endParaRPr lang="cs-CZ" baseline="0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v Sel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Cond</a:t>
            </a:r>
            <a:r>
              <a:rPr lang="cs-CZ" baseline="0" dirty="0" smtClean="0"/>
              <a:t> zvolit </a:t>
            </a:r>
            <a:r>
              <a:rPr lang="cs-CZ" baseline="0" dirty="0" err="1" smtClean="0"/>
              <a:t>Include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cases</a:t>
            </a:r>
            <a:r>
              <a:rPr lang="cs-CZ" baseline="0" dirty="0" smtClean="0"/>
              <a:t> 1:10, 801:810</a:t>
            </a:r>
            <a:endParaRPr lang="cs-CZ" dirty="0" smtClean="0"/>
          </a:p>
          <a:p>
            <a:pPr marL="342900" indent="-342900">
              <a:buFontTx/>
              <a:buChar char="-"/>
            </a:pPr>
            <a:r>
              <a:rPr lang="cs-CZ" dirty="0" smtClean="0"/>
              <a:t>podobné jsou si např. subjekty 904</a:t>
            </a:r>
            <a:r>
              <a:rPr lang="cs-CZ" baseline="0" dirty="0" smtClean="0"/>
              <a:t> a 906</a:t>
            </a:r>
          </a:p>
          <a:p>
            <a:pPr marL="342900" indent="-342900">
              <a:buFontTx/>
              <a:buChar char="-"/>
            </a:pPr>
            <a:endParaRPr lang="cs-CZ" baseline="0" dirty="0" smtClean="0"/>
          </a:p>
          <a:p>
            <a:pPr marL="342900" indent="-342900">
              <a:buFontTx/>
              <a:buChar char="-"/>
            </a:pPr>
            <a:r>
              <a:rPr lang="cs-CZ" baseline="0" dirty="0" smtClean="0"/>
              <a:t>úprava počtu řádků a sloupečků při vykreslení: 2x kliknout na graf – v oddílu Layout změnit hodnoty u </a:t>
            </a:r>
            <a:r>
              <a:rPr lang="cs-CZ" baseline="0" dirty="0" err="1" smtClean="0"/>
              <a:t>Rows</a:t>
            </a:r>
            <a:r>
              <a:rPr lang="cs-CZ" baseline="0" dirty="0" smtClean="0"/>
              <a:t> a </a:t>
            </a:r>
            <a:r>
              <a:rPr lang="cs-CZ" baseline="0" dirty="0" err="1" smtClean="0"/>
              <a:t>Columns</a:t>
            </a:r>
            <a:r>
              <a:rPr lang="cs-CZ" baseline="0" dirty="0" smtClean="0"/>
              <a:t> na 4 a 5</a:t>
            </a:r>
            <a:endParaRPr lang="en-US" baseline="0" dirty="0" smtClean="0"/>
          </a:p>
          <a:p>
            <a:pPr marL="342900" indent="-342900">
              <a:buFontTx/>
              <a:buChar char="-"/>
            </a:pPr>
            <a:r>
              <a:rPr lang="cs-CZ" baseline="0" noProof="0" dirty="0" smtClean="0"/>
              <a:t>přidání popisků pro jednotlivé subjekty: na záložce </a:t>
            </a:r>
            <a:r>
              <a:rPr lang="cs-CZ" baseline="0" noProof="0" dirty="0" err="1" smtClean="0"/>
              <a:t>Options</a:t>
            </a:r>
            <a:r>
              <a:rPr lang="cs-CZ" baseline="0" noProof="0" dirty="0" smtClean="0"/>
              <a:t> 1 zatrhnout Display case </a:t>
            </a:r>
            <a:r>
              <a:rPr lang="cs-CZ" baseline="0" noProof="0" dirty="0" err="1" smtClean="0"/>
              <a:t>labels</a:t>
            </a:r>
            <a:r>
              <a:rPr lang="cs-CZ" baseline="0" noProof="0" dirty="0" smtClean="0"/>
              <a:t> (dají se tam čísla subjektů s křížky); popisy podle nějaké proměnné lze udělat zvolením </a:t>
            </a:r>
            <a:r>
              <a:rPr lang="cs-CZ" baseline="0" noProof="0" dirty="0" err="1" smtClean="0"/>
              <a:t>Variable</a:t>
            </a:r>
            <a:r>
              <a:rPr lang="cs-CZ" baseline="0" noProof="0" dirty="0" smtClean="0"/>
              <a:t> u Case </a:t>
            </a:r>
            <a:r>
              <a:rPr lang="cs-CZ" baseline="0" noProof="0" dirty="0" err="1" smtClean="0"/>
              <a:t>labels</a:t>
            </a:r>
            <a:r>
              <a:rPr lang="cs-CZ" baseline="0" noProof="0" dirty="0" smtClean="0"/>
              <a:t> a výběr příslušné proměnné (např. id či </a:t>
            </a:r>
            <a:r>
              <a:rPr lang="cs-CZ" baseline="0" noProof="0" dirty="0" err="1" smtClean="0"/>
              <a:t>gender_rek</a:t>
            </a:r>
            <a:r>
              <a:rPr lang="cs-CZ" baseline="0" noProof="0" dirty="0" smtClean="0"/>
              <a:t>)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noProof="0" dirty="0" smtClean="0"/>
              <a:t>odlišení</a:t>
            </a:r>
            <a:r>
              <a:rPr lang="cs-CZ" baseline="0" noProof="0" dirty="0" smtClean="0"/>
              <a:t> skupin (např. podle kategoriálního parametru získaného pomocí </a:t>
            </a:r>
            <a:r>
              <a:rPr lang="cs-CZ" baseline="0" noProof="0" dirty="0" err="1" smtClean="0"/>
              <a:t>shlukovek</a:t>
            </a:r>
            <a:r>
              <a:rPr lang="cs-CZ" baseline="0" noProof="0" dirty="0" smtClean="0"/>
              <a:t>) – na záložce </a:t>
            </a:r>
            <a:r>
              <a:rPr lang="cs-CZ" baseline="0" noProof="0" dirty="0" err="1" smtClean="0"/>
              <a:t>Advanced</a:t>
            </a:r>
            <a:r>
              <a:rPr lang="cs-CZ" baseline="0" noProof="0" dirty="0" smtClean="0"/>
              <a:t> kliknout na Mark </a:t>
            </a:r>
            <a:r>
              <a:rPr lang="cs-CZ" baseline="0" noProof="0" dirty="0" err="1" smtClean="0"/>
              <a:t>Icons</a:t>
            </a:r>
            <a:r>
              <a:rPr lang="cs-CZ" baseline="0" noProof="0" dirty="0" smtClean="0"/>
              <a:t> a vydefinovat tam jednotlivé skupiny (v těchto datech např. podle pohlaví, tedy </a:t>
            </a:r>
            <a:r>
              <a:rPr lang="cs-CZ" baseline="0" noProof="0" dirty="0" err="1" smtClean="0"/>
              <a:t>pohlavi</a:t>
            </a:r>
            <a:r>
              <a:rPr lang="cs-CZ" baseline="0" noProof="0" dirty="0" smtClean="0"/>
              <a:t>=„M“ a </a:t>
            </a:r>
            <a:r>
              <a:rPr lang="cs-CZ" baseline="0" noProof="0" dirty="0" err="1" smtClean="0"/>
              <a:t>pohlavi</a:t>
            </a:r>
            <a:r>
              <a:rPr lang="cs-CZ" baseline="0" noProof="0" dirty="0" smtClean="0"/>
              <a:t>=„Z“)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podobné jsou si např. subjekty 904</a:t>
            </a:r>
            <a:r>
              <a:rPr lang="cs-CZ" baseline="0" dirty="0" smtClean="0"/>
              <a:t> a 906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podobné jsou si např. subjekty 904</a:t>
            </a:r>
            <a:r>
              <a:rPr lang="cs-CZ" baseline="0" dirty="0" smtClean="0"/>
              <a:t> a 906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 smtClean="0"/>
              <a:t>zjistit, kde se která proměnná nachází: objem hipokampu nahoře a pak to jde po směru hodinových ručiček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podobné jsou si např. subjekty 904</a:t>
            </a:r>
            <a:r>
              <a:rPr lang="cs-CZ" baseline="0" dirty="0" smtClean="0"/>
              <a:t> a 906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podobné jsou si např. subjekty 904</a:t>
            </a:r>
            <a:r>
              <a:rPr lang="cs-CZ" baseline="0" dirty="0" smtClean="0"/>
              <a:t> a 906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podobné jsou si např. subjekty 904</a:t>
            </a:r>
            <a:r>
              <a:rPr lang="cs-CZ" baseline="0" dirty="0" smtClean="0"/>
              <a:t> a 906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kdyby se přidaly další znaky, měnil by se tvar nosu, velikost očí, tvar úst atd.</a:t>
            </a:r>
          </a:p>
          <a:p>
            <a:pPr marL="342900" indent="-342900">
              <a:buFontTx/>
              <a:buChar char="-"/>
            </a:pPr>
            <a:endParaRPr lang="cs-CZ" baseline="0" dirty="0" smtClean="0"/>
          </a:p>
          <a:p>
            <a:pPr marL="342900" indent="-342900">
              <a:buFontTx/>
              <a:buChar char="-"/>
            </a:pPr>
            <a:r>
              <a:rPr lang="cs-CZ" baseline="0" dirty="0" smtClean="0"/>
              <a:t>face/w – šířka tváře, např. je patrné, že u tváře 110 je tvář široká – vysoké hodnoty objemu hipokampu; zatímco u tváře 902 je tvář úzká – nízké hodnoty objemu hipokampu;</a:t>
            </a:r>
          </a:p>
          <a:p>
            <a:pPr marL="342900" indent="-342900">
              <a:buFontTx/>
              <a:buChar char="-"/>
            </a:pPr>
            <a:r>
              <a:rPr lang="cs-CZ" baseline="0" dirty="0" err="1" smtClean="0"/>
              <a:t>ear</a:t>
            </a:r>
            <a:r>
              <a:rPr lang="cs-CZ" baseline="0" dirty="0" smtClean="0"/>
              <a:t>/lev – výška uší, např. je patrné, že u tváře 908 jsou uši dole – velmi nízká hodnota objemu amygdaly; tvář 110 uši nahoře – vysoká hodnota objemu amygdaly</a:t>
            </a:r>
          </a:p>
          <a:p>
            <a:pPr marL="342900" indent="-342900">
              <a:buFontTx/>
              <a:buChar char="-"/>
            </a:pPr>
            <a:r>
              <a:rPr lang="cs-CZ" baseline="0" dirty="0" err="1" smtClean="0"/>
              <a:t>halfface</a:t>
            </a:r>
            <a:r>
              <a:rPr lang="cs-CZ" baseline="0" dirty="0" smtClean="0"/>
              <a:t>/h – výška tváře, např. je patrné, že u tváře 906 je tvář vysoká – vysoké hodnoty objemu thalamu; zatímco u tváře 910 tvář s nízkou výškou – nízké hodnoty objemu thalamu</a:t>
            </a:r>
          </a:p>
          <a:p>
            <a:pPr marL="342900" indent="-342900">
              <a:buFontTx/>
              <a:buChar char="-"/>
            </a:pPr>
            <a:r>
              <a:rPr lang="cs-CZ" baseline="0" dirty="0" err="1" smtClean="0"/>
              <a:t>upface</a:t>
            </a:r>
            <a:r>
              <a:rPr lang="cs-CZ" baseline="0" dirty="0" smtClean="0"/>
              <a:t>/</a:t>
            </a:r>
            <a:r>
              <a:rPr lang="cs-CZ" baseline="0" dirty="0" err="1" smtClean="0"/>
              <a:t>ecc</a:t>
            </a:r>
            <a:r>
              <a:rPr lang="cs-CZ" baseline="0" dirty="0" smtClean="0"/>
              <a:t> – zakřivení horní části tváře; např. je patrné, že u tváře 100 je horní část tváře kulatá – vysoké hodnoty objemu </a:t>
            </a:r>
            <a:r>
              <a:rPr lang="cs-CZ" baseline="0" dirty="0" err="1" smtClean="0"/>
              <a:t>pallida</a:t>
            </a:r>
            <a:r>
              <a:rPr lang="cs-CZ" baseline="0" dirty="0" smtClean="0"/>
              <a:t>, zatímco u tváře 910 je horní část tváře špičatá – nízké hodnoty objemu </a:t>
            </a:r>
            <a:r>
              <a:rPr lang="cs-CZ" baseline="0" dirty="0" err="1" smtClean="0"/>
              <a:t>pallida</a:t>
            </a:r>
            <a:endParaRPr lang="cs-CZ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aseline="0" dirty="0" err="1" smtClean="0"/>
              <a:t>loface</a:t>
            </a:r>
            <a:r>
              <a:rPr lang="cs-CZ" baseline="0" dirty="0" smtClean="0"/>
              <a:t>/</a:t>
            </a:r>
            <a:r>
              <a:rPr lang="cs-CZ" baseline="0" dirty="0" err="1" smtClean="0"/>
              <a:t>ecc</a:t>
            </a:r>
            <a:r>
              <a:rPr lang="cs-CZ" baseline="0" dirty="0" smtClean="0"/>
              <a:t> – zakřivení dolní části tváře; např. je patrné, že u tváře 105 je dolní část tváře kulatá – vysoké hodnoty objemu </a:t>
            </a:r>
            <a:r>
              <a:rPr lang="cs-CZ" baseline="0" dirty="0" err="1" smtClean="0"/>
              <a:t>putamenu</a:t>
            </a:r>
            <a:r>
              <a:rPr lang="cs-CZ" baseline="0" dirty="0" smtClean="0"/>
              <a:t>, zatímco u tváře 905 je dolní část tváře špičatá – nízké hodnoty objemu </a:t>
            </a:r>
            <a:r>
              <a:rPr lang="cs-CZ" baseline="0" dirty="0" err="1" smtClean="0"/>
              <a:t>putamenu</a:t>
            </a:r>
            <a:endParaRPr lang="cs-CZ" baseline="0" dirty="0" smtClean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STATISTICA:</a:t>
            </a:r>
          </a:p>
          <a:p>
            <a:r>
              <a:rPr lang="cs-CZ" dirty="0" err="1" smtClean="0"/>
              <a:t>pairwise</a:t>
            </a:r>
            <a:r>
              <a:rPr lang="cs-CZ" dirty="0" smtClean="0"/>
              <a:t> –</a:t>
            </a:r>
            <a:r>
              <a:rPr lang="cs-CZ" baseline="0" dirty="0" smtClean="0"/>
              <a:t> pro každou korelaci (nebo jinou analýzu) zvlášť</a:t>
            </a:r>
          </a:p>
          <a:p>
            <a:r>
              <a:rPr lang="cs-CZ" baseline="0" dirty="0" err="1" smtClean="0"/>
              <a:t>casewise</a:t>
            </a:r>
            <a:r>
              <a:rPr lang="cs-CZ" baseline="0" dirty="0" smtClean="0"/>
              <a:t> – celý subjekt, pokud má alespoň 1 chybějící hodnotu</a:t>
            </a:r>
          </a:p>
          <a:p>
            <a:endParaRPr lang="cs-CZ" baseline="0" dirty="0" smtClean="0"/>
          </a:p>
          <a:p>
            <a:r>
              <a:rPr lang="cs-CZ" baseline="0" dirty="0" smtClean="0"/>
              <a:t>SPSS: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pairwise</a:t>
            </a:r>
            <a:r>
              <a:rPr lang="cs-CZ" baseline="0" dirty="0" smtClean="0"/>
              <a:t> – pro každou korelaci (nebo jinou analýzu) zvlášť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err="1" smtClean="0"/>
              <a:t>listwise</a:t>
            </a:r>
            <a:r>
              <a:rPr lang="cs-CZ" baseline="0" smtClean="0"/>
              <a:t> – celý subjekt, pokud má alespoň 1 chybějící hodnotu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145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 smtClean="0"/>
              <a:t>Takovouto</a:t>
            </a:r>
            <a:r>
              <a:rPr lang="cs-CZ" baseline="0" noProof="0" dirty="0" smtClean="0"/>
              <a:t> datovou tabulku jste už určitě viděli. V DSAN01 jsme ale zatím hodnotili každý sloupeček zvlášť nebo jste případně hodnotili dva sloupečky současně (např. kdybyste chtěli zjistit, zda je rozdíl mezi muži a ženami ve váze, jak byste to spočítali? (</a:t>
            </a:r>
            <a:r>
              <a:rPr lang="cs-CZ" baseline="0" noProof="0" dirty="0" err="1" smtClean="0"/>
              <a:t>dvouvýb</a:t>
            </a:r>
            <a:r>
              <a:rPr lang="cs-CZ" baseline="0" noProof="0" dirty="0" smtClean="0"/>
              <a:t>. t-test či M-W test); nebo pokud byste chtěli zjistit, zda je vztah mezi věkem a váhou? (korelace </a:t>
            </a:r>
            <a:r>
              <a:rPr lang="cs-CZ" baseline="0" noProof="0" dirty="0" err="1" smtClean="0"/>
              <a:t>Pearsonova</a:t>
            </a:r>
            <a:r>
              <a:rPr lang="cs-CZ" baseline="0" noProof="0" dirty="0" smtClean="0"/>
              <a:t> či </a:t>
            </a:r>
            <a:r>
              <a:rPr lang="cs-CZ" baseline="0" noProof="0" dirty="0" err="1" smtClean="0"/>
              <a:t>Spearmanova</a:t>
            </a:r>
            <a:r>
              <a:rPr lang="cs-CZ" baseline="0" noProof="0" dirty="0" smtClean="0"/>
              <a:t>))...</a:t>
            </a:r>
          </a:p>
          <a:p>
            <a:r>
              <a:rPr lang="cs-CZ" baseline="0" noProof="0" dirty="0" smtClean="0"/>
              <a:t>Takovéto dílčí pohledy na max. dvě proměnné současně nám ale nemusí stačit, abychom zjistili komplexní informace o našem datovém souboru – proto budeme používat vícerozměrné metody a budeme pracovat s více než dvěma sloupečky z datové tabulky současně.</a:t>
            </a:r>
            <a:endParaRPr lang="cs-CZ" noProof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82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Jaké druhy parametrů v datovém</a:t>
            </a:r>
            <a:r>
              <a:rPr lang="cs-CZ" baseline="0" dirty="0" smtClean="0"/>
              <a:t> souboru vlastně můžeme mít?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0616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51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87973" indent="-303066" defTabSz="91425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12266" indent="-242453" defTabSz="91425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97172" indent="-242453" defTabSz="91425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82078" indent="-242453" defTabSz="91425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66985" indent="-242453" algn="ctr" defTabSz="91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51891" indent="-242453" algn="ctr" defTabSz="91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36797" indent="-242453" algn="ctr" defTabSz="91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21704" indent="-242453" algn="ctr" defTabSz="914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C12526-9A0C-4B7F-A0CB-D88C35A97769}" type="slidenum">
              <a:rPr lang="cs-CZ"/>
              <a:pPr eaLnBrk="1" hangingPunct="1"/>
              <a:t>20</a:t>
            </a:fld>
            <a:endParaRPr lang="cs-CZ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aseline="0" dirty="0" smtClean="0"/>
              <a:t>v </a:t>
            </a:r>
            <a:r>
              <a:rPr lang="en-US" baseline="0" dirty="0" err="1" smtClean="0"/>
              <a:t>datech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mohou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vyskytovat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problémy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které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potom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vedly</a:t>
            </a:r>
            <a:r>
              <a:rPr lang="en-US" baseline="0" dirty="0" smtClean="0"/>
              <a:t> k </a:t>
            </a:r>
            <a:r>
              <a:rPr lang="en-US" baseline="0" dirty="0" err="1" smtClean="0"/>
              <a:t>chybným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výsledkům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či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interpretaci</a:t>
            </a:r>
            <a:endParaRPr lang="cs-CZ" baseline="0" dirty="0" smtClean="0"/>
          </a:p>
          <a:p>
            <a:pPr eaLnBrk="1" hangingPunct="1"/>
            <a:r>
              <a:rPr lang="cs-CZ" baseline="0" dirty="0" smtClean="0"/>
              <a:t>dále také k odhalení vztahů mezi proměnnými, k představě, jak asi dopadne testování hypotéz (rozdíl mezi skupinami bude či nebude), ...</a:t>
            </a:r>
          </a:p>
          <a:p>
            <a:pPr eaLnBrk="1" hangingPunct="1"/>
            <a:endParaRPr lang="cs-CZ" baseline="0" dirty="0" smtClean="0"/>
          </a:p>
          <a:p>
            <a:pPr eaLnBrk="1" hangingPunct="1"/>
            <a:r>
              <a:rPr lang="cs-CZ" baseline="0" dirty="0" smtClean="0"/>
              <a:t>chybějící a odlehlé hodnoty budou podrobněji rozebrány na konci této přednášky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není</a:t>
            </a:r>
            <a:r>
              <a:rPr lang="cs-CZ" baseline="0" dirty="0" smtClean="0"/>
              <a:t> ve skutečnosti vícerozměrný graf – udává vztah dvou proměnných, je to spíš doplnění k DSAN01</a:t>
            </a:r>
          </a:p>
          <a:p>
            <a:r>
              <a:rPr lang="cs-CZ" baseline="0" dirty="0" smtClean="0"/>
              <a:t>je to jiný způsob vizualizace kontingenční tabulky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46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také</a:t>
            </a:r>
            <a:r>
              <a:rPr lang="cs-CZ" baseline="0" dirty="0" smtClean="0"/>
              <a:t> to ještě není graf pro vícerozměrnou analýzu (tento graf ale může pomoci při zjišťování dvourozměrného normálního rozdělení, proto ho tu ukazuju)</a:t>
            </a:r>
          </a:p>
          <a:p>
            <a:r>
              <a:rPr lang="cs-CZ" baseline="0" dirty="0" smtClean="0"/>
              <a:t>jaký graf se ale častěji používá pro sledování vztahu dvou proměnných?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001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noProof="0" dirty="0" smtClean="0"/>
              <a:t>ukázat jim případně i vytvoření vlastní šablony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noProof="0" dirty="0" smtClean="0"/>
              <a:t>když se</a:t>
            </a:r>
            <a:r>
              <a:rPr lang="cs-CZ" baseline="0" noProof="0" dirty="0" smtClean="0"/>
              <a:t> graf sám neupraví, přetáhnout o kousek dolní roh</a:t>
            </a:r>
            <a:endParaRPr lang="cs-CZ" noProof="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37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dirty="0" smtClean="0"/>
              <a:t>Koriťáková, Dušek: Analýza dat pro neurovědy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>
                <a:solidFill>
                  <a:srgbClr val="898989"/>
                </a:solidFill>
              </a:rPr>
              <a:t>Koriťáková, </a:t>
            </a:r>
            <a:r>
              <a:rPr lang="nl-NL" dirty="0">
                <a:solidFill>
                  <a:srgbClr val="898989"/>
                </a:solidFill>
              </a:rPr>
              <a:t>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wmf"/><Relationship Id="rId7" Type="http://schemas.openxmlformats.org/officeDocument/2006/relationships/image" Target="../media/image48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tmp"/><Relationship Id="rId4" Type="http://schemas.openxmlformats.org/officeDocument/2006/relationships/image" Target="../media/image45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matematickabiologie.cz/index.php?pg=analyza-a-hodnoceni-biologickych-dat--vicerozmerne-metody-pro-analyzu-dat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Koriťáková, Ph.D.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a cíle vícerozměrné analýzy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92088"/>
          </a:xfrm>
        </p:spPr>
        <p:txBody>
          <a:bodyPr/>
          <a:lstStyle/>
          <a:p>
            <a:r>
              <a:rPr lang="cs-CZ" dirty="0" smtClean="0"/>
              <a:t>většina dat pořízených při výzkumu jsou data vícerozměrná – chceme zjistit celou řadu vlastností daných subjektů či objektů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graphicFrame>
        <p:nvGraphicFramePr>
          <p:cNvPr id="5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731297"/>
              </p:ext>
            </p:extLst>
          </p:nvPr>
        </p:nvGraphicFramePr>
        <p:xfrm>
          <a:off x="1772435" y="2517825"/>
          <a:ext cx="6032503" cy="1584960"/>
        </p:xfrm>
        <a:graphic>
          <a:graphicData uri="http://schemas.openxmlformats.org/drawingml/2006/table">
            <a:tbl>
              <a:tblPr/>
              <a:tblGrid>
                <a:gridCol w="43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7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6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50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3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Pohlaví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Váha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MMSE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skóre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hipokampu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muž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7030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6984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05029" y="2085653"/>
            <a:ext cx="56166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dirty="0" smtClean="0">
                <a:latin typeface="+mn-lt"/>
              </a:rPr>
              <a:t>PROMĚNNÉ (VLASTNOSTI)</a:t>
            </a:r>
            <a:r>
              <a:rPr lang="en-US" dirty="0" smtClean="0">
                <a:latin typeface="+mn-lt"/>
              </a:rPr>
              <a:t> </a:t>
            </a:r>
            <a:endParaRPr lang="cs-CZ" dirty="0">
              <a:latin typeface="+mn-lt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16200000">
            <a:off x="870769" y="3419912"/>
            <a:ext cx="12910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dirty="0" smtClean="0">
                <a:latin typeface="+mn-lt"/>
              </a:rPr>
              <a:t>SUBJEKTY</a:t>
            </a:r>
            <a:endParaRPr lang="cs-CZ" dirty="0">
              <a:latin typeface="+mn-lt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4465302"/>
            <a:ext cx="8229600" cy="763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zpravidla nestačí analyzovat každou proměnnou zvlášť – pro </a:t>
            </a:r>
            <a:r>
              <a:rPr lang="cs-CZ" dirty="0" smtClean="0"/>
              <a:t>úplné </a:t>
            </a:r>
            <a:r>
              <a:rPr lang="cs-CZ" dirty="0" smtClean="0"/>
              <a:t>pochopení vztahů většinou potřeba analyzovat proměnné současně</a:t>
            </a:r>
            <a:endParaRPr lang="en-US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433464" y="5562578"/>
            <a:ext cx="4277072" cy="38194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alibri"/>
              </a:rPr>
              <a:t>→</a:t>
            </a:r>
            <a:r>
              <a:rPr lang="cs-CZ" dirty="0" smtClean="0">
                <a:solidFill>
                  <a:srgbClr val="FF0000"/>
                </a:solidFill>
                <a:latin typeface="Calibri"/>
              </a:rPr>
              <a:t> použití  VÍCEROZMĚRNÝCH  METOD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152128"/>
          </a:xfrm>
        </p:spPr>
        <p:txBody>
          <a:bodyPr/>
          <a:lstStyle/>
          <a:p>
            <a:r>
              <a:rPr lang="cs-CZ" dirty="0" smtClean="0"/>
              <a:t>vícerozměrné metody umožňují:</a:t>
            </a:r>
          </a:p>
          <a:p>
            <a:pPr lvl="1"/>
            <a:r>
              <a:rPr lang="cs-CZ" dirty="0" smtClean="0"/>
              <a:t>znázornit a popsat vícerozměrná data</a:t>
            </a:r>
          </a:p>
          <a:p>
            <a:pPr lvl="1"/>
            <a:r>
              <a:rPr lang="cs-CZ" dirty="0" smtClean="0"/>
              <a:t>zjišťovat vztahy mezi jednotlivými proměnnými a mezi subjekty (resp. objekty)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Význam a cíle vícerozměrné analýzy dat II</a:t>
            </a:r>
            <a:endParaRPr lang="en-US" dirty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457200" y="249289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mnoho způsobů dělení vícerozměrných metod do skupin – např. dělení podle cíle, kterého chceme vícerozměrnou analýzou dosáhnout: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842098" y="321297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sz="1800" dirty="0" smtClean="0"/>
              <a:t>1. Testování </a:t>
            </a:r>
            <a:r>
              <a:rPr lang="cs-CZ" sz="1800" dirty="0"/>
              <a:t>hypotéz o vícerozměrných datech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42098" y="3597019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sz="1800" dirty="0" smtClean="0"/>
              <a:t>2. </a:t>
            </a:r>
            <a:r>
              <a:rPr lang="cs-CZ" sz="1800" dirty="0"/>
              <a:t>Vytvoření shluků subjektů, objektů nebo proměnných 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842098" y="3981062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sz="1800" dirty="0" smtClean="0"/>
              <a:t>3. </a:t>
            </a:r>
            <a:r>
              <a:rPr lang="cs-CZ" sz="1800" dirty="0"/>
              <a:t>Redukce vícerozměrných dat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842098" y="436510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sz="1800" dirty="0" smtClean="0"/>
              <a:t>4. </a:t>
            </a:r>
            <a:r>
              <a:rPr lang="cs-CZ" sz="1800" dirty="0"/>
              <a:t>Klasifikace subjektů či objektů</a:t>
            </a:r>
          </a:p>
        </p:txBody>
      </p:sp>
    </p:spTree>
    <p:extLst>
      <p:ext uri="{BB962C8B-B14F-4D97-AF65-F5344CB8AC3E}">
        <p14:creationId xmlns:p14="http://schemas.microsoft.com/office/powerpoint/2010/main" val="263768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95716"/>
            <a:ext cx="8147248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říklady:</a:t>
            </a:r>
          </a:p>
          <a:p>
            <a:r>
              <a:rPr lang="cs-CZ" dirty="0"/>
              <a:t>výzkum vztahu pohlaví a typu onemocnění na objem hipokampu</a:t>
            </a:r>
            <a:endParaRPr lang="en-US" dirty="0"/>
          </a:p>
          <a:p>
            <a:r>
              <a:rPr lang="cs-CZ" dirty="0" smtClean="0"/>
              <a:t>zjištění</a:t>
            </a:r>
            <a:r>
              <a:rPr lang="cs-CZ" dirty="0"/>
              <a:t>, zda je rozdílná spotřeba elektrické energie ve městech a na vesnicích během týdne a o víkendu</a:t>
            </a:r>
            <a:endParaRPr lang="en-US" dirty="0"/>
          </a:p>
          <a:p>
            <a:r>
              <a:rPr lang="cs-CZ" dirty="0" smtClean="0"/>
              <a:t>ověření, zda objem hipokampu, amygdaly a </a:t>
            </a:r>
            <a:r>
              <a:rPr lang="cs-CZ" dirty="0" err="1" smtClean="0"/>
              <a:t>putamenu</a:t>
            </a:r>
            <a:r>
              <a:rPr lang="cs-CZ" dirty="0" smtClean="0"/>
              <a:t> dokáže odlišit pacienty se schizofrenií od zdravých subjektů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519136" y="174126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Cíle vícerozměrné </a:t>
            </a:r>
            <a:r>
              <a:rPr lang="cs-CZ" b="1" dirty="0" smtClean="0"/>
              <a:t>analýzy dat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 smtClean="0"/>
              <a:t>1. Testování </a:t>
            </a:r>
            <a:r>
              <a:rPr lang="cs-CZ" sz="2700" dirty="0"/>
              <a:t>hypotéz o vícerozměrných </a:t>
            </a:r>
            <a:r>
              <a:rPr lang="cs-CZ" sz="2700" dirty="0" smtClean="0"/>
              <a:t>datech</a:t>
            </a:r>
            <a:endParaRPr lang="en-US" sz="270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182406"/>
              </p:ext>
            </p:extLst>
          </p:nvPr>
        </p:nvGraphicFramePr>
        <p:xfrm>
          <a:off x="4499992" y="2924944"/>
          <a:ext cx="4813144" cy="3609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51" name="Unknown" r:id="rId3" imgW="5943600" imgH="4457880" progId="STATISTICA.Graph">
                  <p:embed/>
                </p:oleObj>
              </mc:Choice>
              <mc:Fallback>
                <p:oleObj name="Unknown" r:id="rId3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924944"/>
                        <a:ext cx="4813144" cy="3609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ovéPole 4"/>
          <p:cNvSpPr txBox="1"/>
          <p:nvPr/>
        </p:nvSpPr>
        <p:spPr>
          <a:xfrm rot="511032">
            <a:off x="5701895" y="6151983"/>
            <a:ext cx="195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hipokampu</a:t>
            </a:r>
            <a:endParaRPr lang="en-US" sz="1400" dirty="0"/>
          </a:p>
        </p:txBody>
      </p:sp>
      <p:sp>
        <p:nvSpPr>
          <p:cNvPr id="10" name="TextovéPole 9"/>
          <p:cNvSpPr txBox="1"/>
          <p:nvPr/>
        </p:nvSpPr>
        <p:spPr>
          <a:xfrm rot="17402572">
            <a:off x="7162127" y="5592236"/>
            <a:ext cx="195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amygdaly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 rot="16043618">
            <a:off x="4441035" y="4908895"/>
            <a:ext cx="1954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</a:t>
            </a:r>
            <a:r>
              <a:rPr lang="cs-CZ" sz="1400" dirty="0" err="1" smtClean="0"/>
              <a:t>putamenu</a:t>
            </a:r>
            <a:endParaRPr lang="en-US" sz="1400" dirty="0"/>
          </a:p>
        </p:txBody>
      </p:sp>
      <p:sp>
        <p:nvSpPr>
          <p:cNvPr id="2" name="Obdélník 1"/>
          <p:cNvSpPr/>
          <p:nvPr/>
        </p:nvSpPr>
        <p:spPr>
          <a:xfrm>
            <a:off x="4355976" y="6284276"/>
            <a:ext cx="432048" cy="31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4814344" cy="3368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9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95716"/>
            <a:ext cx="8147248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říklady:</a:t>
            </a:r>
          </a:p>
          <a:p>
            <a:r>
              <a:rPr lang="cs-CZ" dirty="0"/>
              <a:t>vytvoření skupin diagnóz onemocnění s podobnými léčebnými náklady</a:t>
            </a:r>
            <a:endParaRPr lang="en-US" dirty="0"/>
          </a:p>
          <a:p>
            <a:r>
              <a:rPr lang="cs-CZ" dirty="0"/>
              <a:t>vytvoření skupin lokalit podle výskytu určitých druhů rostlin a živočichů</a:t>
            </a:r>
            <a:endParaRPr lang="en-US" dirty="0"/>
          </a:p>
          <a:p>
            <a:r>
              <a:rPr lang="cs-CZ" dirty="0"/>
              <a:t>vytvoření skupin genů a subjektů na základě dat genové </a:t>
            </a:r>
            <a:r>
              <a:rPr lang="cs-CZ" dirty="0" smtClean="0"/>
              <a:t>exprese</a:t>
            </a:r>
          </a:p>
          <a:p>
            <a:r>
              <a:rPr lang="cs-CZ" dirty="0" smtClean="0"/>
              <a:t>vytvoření skupin subjektů se schizofrenií podle kognitivních skóre a neurologických parametrů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519136" y="174126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Cíle vícerozměrné </a:t>
            </a:r>
            <a:r>
              <a:rPr lang="cs-CZ" b="1" dirty="0" smtClean="0"/>
              <a:t>analýzy dat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/>
              <a:t>2</a:t>
            </a:r>
            <a:r>
              <a:rPr lang="cs-CZ" sz="2700" dirty="0" smtClean="0"/>
              <a:t>. </a:t>
            </a:r>
            <a:r>
              <a:rPr lang="cs-CZ" sz="2700" dirty="0"/>
              <a:t>Vytvoření shluků subjektů, objektů nebo proměnných </a:t>
            </a:r>
            <a:endParaRPr lang="en-US" sz="2700" dirty="0"/>
          </a:p>
        </p:txBody>
      </p:sp>
      <p:grpSp>
        <p:nvGrpSpPr>
          <p:cNvPr id="8" name="Group 4"/>
          <p:cNvGrpSpPr/>
          <p:nvPr/>
        </p:nvGrpSpPr>
        <p:grpSpPr>
          <a:xfrm>
            <a:off x="2745200" y="3576445"/>
            <a:ext cx="3013827" cy="2948899"/>
            <a:chOff x="-2620416" y="3861048"/>
            <a:chExt cx="1440160" cy="1440160"/>
          </a:xfrm>
        </p:grpSpPr>
        <p:cxnSp>
          <p:nvCxnSpPr>
            <p:cNvPr id="9" name="Straight Connector 5"/>
            <p:cNvCxnSpPr/>
            <p:nvPr/>
          </p:nvCxnSpPr>
          <p:spPr>
            <a:xfrm rot="5400000">
              <a:off x="-3340496" y="458112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6"/>
            <p:cNvCxnSpPr/>
            <p:nvPr/>
          </p:nvCxnSpPr>
          <p:spPr>
            <a:xfrm rot="10800000">
              <a:off x="-2620416" y="5301208"/>
              <a:ext cx="1440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val 13"/>
          <p:cNvSpPr/>
          <p:nvPr/>
        </p:nvSpPr>
        <p:spPr>
          <a:xfrm>
            <a:off x="5288446" y="5345784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4"/>
          <p:cNvSpPr/>
          <p:nvPr/>
        </p:nvSpPr>
        <p:spPr>
          <a:xfrm>
            <a:off x="5137755" y="4756005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6"/>
          <p:cNvSpPr/>
          <p:nvPr/>
        </p:nvSpPr>
        <p:spPr>
          <a:xfrm>
            <a:off x="5137755" y="5788119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46"/>
          <p:cNvSpPr/>
          <p:nvPr/>
        </p:nvSpPr>
        <p:spPr>
          <a:xfrm>
            <a:off x="2895891" y="3617592"/>
            <a:ext cx="1657605" cy="11795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47"/>
          <p:cNvSpPr/>
          <p:nvPr/>
        </p:nvSpPr>
        <p:spPr>
          <a:xfrm>
            <a:off x="2866863" y="5229200"/>
            <a:ext cx="1506914" cy="11795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48"/>
          <p:cNvSpPr/>
          <p:nvPr/>
        </p:nvSpPr>
        <p:spPr>
          <a:xfrm>
            <a:off x="4471971" y="4461115"/>
            <a:ext cx="1657605" cy="19167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7"/>
          <p:cNvSpPr/>
          <p:nvPr/>
        </p:nvSpPr>
        <p:spPr>
          <a:xfrm>
            <a:off x="3073496" y="3912482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8"/>
          <p:cNvSpPr/>
          <p:nvPr/>
        </p:nvSpPr>
        <p:spPr>
          <a:xfrm>
            <a:off x="3826953" y="3765037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al 9"/>
          <p:cNvSpPr/>
          <p:nvPr/>
        </p:nvSpPr>
        <p:spPr>
          <a:xfrm>
            <a:off x="3525570" y="4207372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10"/>
          <p:cNvSpPr/>
          <p:nvPr/>
        </p:nvSpPr>
        <p:spPr>
          <a:xfrm>
            <a:off x="3118916" y="5788119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11"/>
          <p:cNvSpPr/>
          <p:nvPr/>
        </p:nvSpPr>
        <p:spPr>
          <a:xfrm>
            <a:off x="3570775" y="5788119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al 12"/>
          <p:cNvSpPr/>
          <p:nvPr/>
        </p:nvSpPr>
        <p:spPr>
          <a:xfrm>
            <a:off x="3374878" y="5345784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val 15"/>
          <p:cNvSpPr/>
          <p:nvPr/>
        </p:nvSpPr>
        <p:spPr>
          <a:xfrm>
            <a:off x="4722903" y="5345784"/>
            <a:ext cx="406654" cy="397893"/>
          </a:xfrm>
          <a:prstGeom prst="ellipse">
            <a:avLst/>
          </a:prstGeom>
          <a:solidFill>
            <a:srgbClr val="FFC000"/>
          </a:solidFill>
          <a:ln>
            <a:solidFill>
              <a:srgbClr val="F0A22E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6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74126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Cíle vícerozměrné </a:t>
            </a:r>
            <a:r>
              <a:rPr lang="cs-CZ" b="1" dirty="0" smtClean="0"/>
              <a:t>analýzy dat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 smtClean="0"/>
              <a:t>3. </a:t>
            </a:r>
            <a:r>
              <a:rPr lang="cs-CZ" sz="2700" dirty="0"/>
              <a:t>Redukce vícerozměrných dat</a:t>
            </a:r>
            <a:endParaRPr lang="en-US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95716"/>
            <a:ext cx="8147248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říklady:</a:t>
            </a:r>
          </a:p>
          <a:p>
            <a:r>
              <a:rPr lang="cs-CZ" dirty="0"/>
              <a:t>vytvoření souhrnného skóre odpovědi pacientů na radioterapii z původních několika proměnných</a:t>
            </a:r>
            <a:endParaRPr lang="en-US" dirty="0"/>
          </a:p>
          <a:p>
            <a:r>
              <a:rPr lang="cs-CZ" dirty="0" smtClean="0"/>
              <a:t>vytvoření </a:t>
            </a:r>
            <a:r>
              <a:rPr lang="cs-CZ" dirty="0"/>
              <a:t>menšího počtu nových proměnných z původních dat, které nám umožní znázornit vícerozměrná data ve 2-D či 3-D </a:t>
            </a:r>
            <a:r>
              <a:rPr lang="cs-CZ" dirty="0" smtClean="0"/>
              <a:t>grafech</a:t>
            </a:r>
          </a:p>
          <a:p>
            <a:r>
              <a:rPr lang="cs-CZ" dirty="0"/>
              <a:t>výběr oblastí mozku, které nejvíce odlišují pacienty s neuropsychiatrickým onemocněním od zdravých </a:t>
            </a:r>
            <a:r>
              <a:rPr lang="cs-CZ" dirty="0" smtClean="0"/>
              <a:t>subjektů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91675"/>
            <a:ext cx="8386685" cy="2314822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333350" y="3933619"/>
            <a:ext cx="1241014" cy="2448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6213670" y="3933619"/>
            <a:ext cx="828000" cy="2448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7077766" y="3933619"/>
            <a:ext cx="828000" cy="2448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Šipka dolů 6"/>
          <p:cNvSpPr/>
          <p:nvPr/>
        </p:nvSpPr>
        <p:spPr>
          <a:xfrm>
            <a:off x="3882130" y="3611644"/>
            <a:ext cx="115269" cy="2499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Šipka dolů 10"/>
          <p:cNvSpPr/>
          <p:nvPr/>
        </p:nvSpPr>
        <p:spPr>
          <a:xfrm>
            <a:off x="6584549" y="3611644"/>
            <a:ext cx="115269" cy="2499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Šipka dolů 11"/>
          <p:cNvSpPr/>
          <p:nvPr/>
        </p:nvSpPr>
        <p:spPr>
          <a:xfrm>
            <a:off x="7419617" y="3611644"/>
            <a:ext cx="115269" cy="24996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8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74126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Cíle vícerozměrné </a:t>
            </a:r>
            <a:r>
              <a:rPr lang="cs-CZ" b="1" dirty="0" smtClean="0"/>
              <a:t>analýzy dat</a:t>
            </a:r>
            <a:r>
              <a:rPr lang="cs-CZ" dirty="0"/>
              <a:t/>
            </a:r>
            <a:br>
              <a:rPr lang="cs-CZ" dirty="0"/>
            </a:br>
            <a:r>
              <a:rPr lang="cs-CZ" sz="2700" dirty="0"/>
              <a:t>4</a:t>
            </a:r>
            <a:r>
              <a:rPr lang="cs-CZ" sz="2700" dirty="0" smtClean="0"/>
              <a:t>. </a:t>
            </a:r>
            <a:r>
              <a:rPr lang="cs-CZ" sz="2700" dirty="0"/>
              <a:t>Klasifikace subjektů či objektů</a:t>
            </a:r>
            <a:endParaRPr lang="en-US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095716"/>
            <a:ext cx="8147248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říklady:</a:t>
            </a:r>
          </a:p>
          <a:p>
            <a:r>
              <a:rPr lang="cs-CZ" dirty="0" smtClean="0"/>
              <a:t>zjištění (diagnostika) schizofrenie na základě kognitivních testů</a:t>
            </a:r>
          </a:p>
          <a:p>
            <a:r>
              <a:rPr lang="cs-CZ" dirty="0" smtClean="0"/>
              <a:t>rozhodnutí</a:t>
            </a:r>
            <a:r>
              <a:rPr lang="cs-CZ" dirty="0"/>
              <a:t>, zda banka poskytne či neposkytne hypotéku danému subjektu na základě jeho příjmů, rodinné situace atd</a:t>
            </a:r>
            <a:r>
              <a:rPr lang="cs-CZ" dirty="0" smtClean="0"/>
              <a:t>.</a:t>
            </a:r>
          </a:p>
          <a:p>
            <a:r>
              <a:rPr lang="cs-CZ" dirty="0"/>
              <a:t>diagnostika </a:t>
            </a:r>
            <a:r>
              <a:rPr lang="cs-CZ" dirty="0" smtClean="0"/>
              <a:t>demence (tzn</a:t>
            </a:r>
            <a:r>
              <a:rPr lang="cs-CZ" dirty="0"/>
              <a:t>. zařazení nového subjektu do skupiny pacientů či </a:t>
            </a:r>
            <a:r>
              <a:rPr lang="cs-CZ" dirty="0" smtClean="0"/>
              <a:t>kontrol) </a:t>
            </a:r>
            <a:r>
              <a:rPr lang="cs-CZ" dirty="0"/>
              <a:t>podle obrázku </a:t>
            </a:r>
            <a:r>
              <a:rPr lang="cs-CZ" dirty="0" smtClean="0"/>
              <a:t>mozku</a:t>
            </a:r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pic>
        <p:nvPicPr>
          <p:cNvPr id="6" name="Picture 10" descr="intenzity_deform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2086930" y="3496351"/>
            <a:ext cx="1523820" cy="128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3.bp.blogspot.com/-x2EYSsQ5SYI/UBfV_2MdSHI/AAAAAAAAALY/jHbo4q9z9Sw/s1600/ventricles+bef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14" y="5022850"/>
            <a:ext cx="1229890" cy="15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dialogues-cns.org/figures/DialoguesClinNeurosci-11-191-g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008" y="5022850"/>
            <a:ext cx="1204342" cy="150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3.gstatic.com/images?q=tbn:ANd9GcTbz5L3fOoB-Ng3gdKssG8K8cwsUoS0Dw_oCpHKAahanoCtwcfG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257" y="3377480"/>
            <a:ext cx="1290330" cy="152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serendip.brynmawr.edu/%7Elaurac/brainscans/ventricles_brain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63" y="3862789"/>
            <a:ext cx="1295774" cy="153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913544" y="5516779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Pacienti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13544" y="3862789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Zdravé subjekty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139799" y="3491716"/>
            <a:ext cx="179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Nový subjekt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941640" y="5488204"/>
            <a:ext cx="218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Pacient? x Zdravý?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Vícerozměrná data, </a:t>
            </a:r>
            <a:br>
              <a:rPr lang="cs-CZ" dirty="0" smtClean="0"/>
            </a:br>
            <a:r>
              <a:rPr lang="cs-CZ" dirty="0" smtClean="0"/>
              <a:t>jejich popis </a:t>
            </a:r>
            <a:r>
              <a:rPr lang="cs-CZ" dirty="0"/>
              <a:t>a </a:t>
            </a:r>
            <a:r>
              <a:rPr lang="cs-CZ" dirty="0" smtClean="0"/>
              <a:t>vizualizace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5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Vícerozměrná data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 dirty="0"/>
          </a:p>
        </p:txBody>
      </p:sp>
      <p:graphicFrame>
        <p:nvGraphicFramePr>
          <p:cNvPr id="6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28384"/>
              </p:ext>
            </p:extLst>
          </p:nvPr>
        </p:nvGraphicFramePr>
        <p:xfrm>
          <a:off x="1835150" y="1924912"/>
          <a:ext cx="6049218" cy="3566160"/>
        </p:xfrm>
        <a:graphic>
          <a:graphicData uri="http://schemas.openxmlformats.org/drawingml/2006/table">
            <a:tbl>
              <a:tblPr/>
              <a:tblGrid>
                <a:gridCol w="43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4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Pohlaví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Váha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MMSE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skóre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hipokampu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muž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7030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6984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67744" y="1268760"/>
            <a:ext cx="56166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400" dirty="0" smtClean="0">
                <a:latin typeface="+mn-lt"/>
              </a:rPr>
              <a:t>PROMĚNNÉ</a:t>
            </a:r>
            <a:r>
              <a:rPr lang="en-US" sz="2400" dirty="0" smtClean="0">
                <a:latin typeface="+mn-lt"/>
              </a:rPr>
              <a:t> </a:t>
            </a:r>
            <a:endParaRPr lang="cs-CZ" sz="2400" dirty="0"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-114832" y="3487396"/>
            <a:ext cx="286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400" dirty="0" smtClean="0">
                <a:latin typeface="+mn-lt"/>
              </a:rPr>
              <a:t>OBJEKTY (SUBJEKTY)</a:t>
            </a:r>
            <a:r>
              <a:rPr lang="en-US" sz="2400" dirty="0" smtClean="0">
                <a:latin typeface="+mn-lt"/>
              </a:rPr>
              <a:t> </a:t>
            </a:r>
            <a:endParaRPr lang="cs-CZ" sz="2400" dirty="0">
              <a:latin typeface="+mn-lt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5661249"/>
            <a:ext cx="8229600" cy="9361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Poznámka: proměnné označovány i jako znaky, pozorování, diskriminátory, příznakové proměnné či příznaky</a:t>
            </a:r>
          </a:p>
          <a:p>
            <a:pPr marL="0" indent="0">
              <a:buNone/>
            </a:pPr>
            <a:r>
              <a:rPr lang="cs-CZ" dirty="0" smtClean="0"/>
              <a:t>Anglicky označení pouze jedním termínem: </a:t>
            </a:r>
            <a:r>
              <a:rPr lang="cs-CZ" dirty="0" err="1" smtClean="0"/>
              <a:t>feature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2416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dat - opakování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Kvalitativní (kategoriální) data:</a:t>
            </a:r>
          </a:p>
          <a:p>
            <a:pPr lvl="2"/>
            <a:r>
              <a:rPr lang="cs-CZ" dirty="0" smtClean="0"/>
              <a:t>Binární data</a:t>
            </a:r>
          </a:p>
          <a:p>
            <a:pPr lvl="2"/>
            <a:endParaRPr lang="cs-CZ" sz="2400" dirty="0" smtClean="0"/>
          </a:p>
          <a:p>
            <a:pPr lvl="2"/>
            <a:r>
              <a:rPr lang="cs-CZ" dirty="0" smtClean="0"/>
              <a:t>Nominální data</a:t>
            </a:r>
          </a:p>
          <a:p>
            <a:pPr lvl="2"/>
            <a:endParaRPr lang="cs-CZ" sz="2400" dirty="0" smtClean="0"/>
          </a:p>
          <a:p>
            <a:pPr lvl="2"/>
            <a:r>
              <a:rPr lang="cs-CZ" dirty="0" smtClean="0"/>
              <a:t>Ordinální data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Kvantitativní data:</a:t>
            </a:r>
          </a:p>
          <a:p>
            <a:pPr lvl="2"/>
            <a:r>
              <a:rPr lang="cs-CZ" dirty="0" smtClean="0"/>
              <a:t>Intervalová data</a:t>
            </a:r>
          </a:p>
          <a:p>
            <a:pPr lvl="2"/>
            <a:endParaRPr lang="cs-CZ" dirty="0" smtClean="0"/>
          </a:p>
          <a:p>
            <a:pPr lvl="2"/>
            <a:r>
              <a:rPr lang="cs-CZ" dirty="0" smtClean="0"/>
              <a:t>Poměrová data</a:t>
            </a:r>
            <a:endParaRPr lang="cs-CZ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0355619"/>
              </p:ext>
            </p:extLst>
          </p:nvPr>
        </p:nvGraphicFramePr>
        <p:xfrm>
          <a:off x="4071914" y="2348880"/>
          <a:ext cx="2002482" cy="77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30" name="Rastrový obrázek" r:id="rId4" imgW="2800741" imgH="1085714" progId="PBrush">
                  <p:embed/>
                </p:oleObj>
              </mc:Choice>
              <mc:Fallback>
                <p:oleObj name="Rastrový obrázek" r:id="rId4" imgW="2800741" imgH="108571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14" y="2348880"/>
                        <a:ext cx="2002482" cy="776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56" y="5396076"/>
            <a:ext cx="1267329" cy="108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155" y="1475046"/>
            <a:ext cx="1088909" cy="81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59155" y="4681712"/>
            <a:ext cx="2857500" cy="45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457" y="2945950"/>
            <a:ext cx="3652888" cy="16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jednorozměrných dat - opakování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 dirty="0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541612"/>
              </p:ext>
            </p:extLst>
          </p:nvPr>
        </p:nvGraphicFramePr>
        <p:xfrm>
          <a:off x="730070" y="1625847"/>
          <a:ext cx="3049842" cy="2203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4" name="Graf" r:id="rId3" imgW="3190810" imgH="2314710" progId="MSGraph.Chart.8">
                  <p:embed followColorScheme="full"/>
                </p:oleObj>
              </mc:Choice>
              <mc:Fallback>
                <p:oleObj name="Graf" r:id="rId3" imgW="3190810" imgH="23147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70" y="1625847"/>
                        <a:ext cx="3049842" cy="2203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1131106" y="3356992"/>
            <a:ext cx="1295400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1400" b="1" dirty="0" smtClean="0">
                <a:latin typeface="Arial" charset="0"/>
              </a:rPr>
              <a:t>Ženy </a:t>
            </a:r>
            <a:r>
              <a:rPr lang="en-US" sz="1400" dirty="0" smtClean="0">
                <a:latin typeface="Arial" charset="0"/>
              </a:rPr>
              <a:t>(N=54)</a:t>
            </a:r>
            <a:endParaRPr lang="cs-CZ" sz="1400" dirty="0">
              <a:latin typeface="Arial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2676242" y="3356992"/>
            <a:ext cx="1295400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cs-CZ" sz="1400" b="1" dirty="0" smtClean="0">
                <a:latin typeface="Arial" charset="0"/>
              </a:rPr>
              <a:t>Muži </a:t>
            </a:r>
            <a:r>
              <a:rPr lang="en-US" sz="1400" dirty="0" smtClean="0">
                <a:latin typeface="Arial" charset="0"/>
              </a:rPr>
              <a:t>(N=48)</a:t>
            </a:r>
            <a:endParaRPr lang="cs-CZ" sz="1400" dirty="0">
              <a:latin typeface="Arial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971600" y="3493330"/>
            <a:ext cx="162642" cy="147463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2509542" y="3493330"/>
            <a:ext cx="162642" cy="14746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auto">
          <a:xfrm>
            <a:off x="1625351" y="1597844"/>
            <a:ext cx="1295400" cy="43338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sz="1400" b="1" dirty="0" smtClean="0">
                <a:latin typeface="Arial" charset="0"/>
              </a:rPr>
              <a:t>Pohlaví</a:t>
            </a:r>
          </a:p>
          <a:p>
            <a:pPr algn="ctr"/>
            <a:r>
              <a:rPr lang="cs-CZ" sz="1400" dirty="0" smtClean="0">
                <a:latin typeface="Arial" charset="0"/>
              </a:rPr>
              <a:t>N=102</a:t>
            </a:r>
            <a:endParaRPr lang="cs-CZ" sz="1400" dirty="0">
              <a:latin typeface="Arial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437255" y="1082477"/>
            <a:ext cx="18424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/>
              <a:t>Koláčový graf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822805" y="1082477"/>
            <a:ext cx="2006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 smtClean="0"/>
              <a:t>Sloupkový </a:t>
            </a:r>
            <a:r>
              <a:rPr lang="cs-CZ" sz="2400" dirty="0"/>
              <a:t>graf</a:t>
            </a:r>
          </a:p>
        </p:txBody>
      </p:sp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486468"/>
              </p:ext>
            </p:extLst>
          </p:nvPr>
        </p:nvGraphicFramePr>
        <p:xfrm>
          <a:off x="5004941" y="1298502"/>
          <a:ext cx="3642625" cy="2422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5" name="Graf" r:id="rId5" imgW="4124390" imgH="2809890" progId="MSGraph.Chart.8">
                  <p:embed followColorScheme="full"/>
                </p:oleObj>
              </mc:Choice>
              <mc:Fallback>
                <p:oleObj name="Graf" r:id="rId5" imgW="4124390" imgH="28098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941" y="1298502"/>
                        <a:ext cx="3642625" cy="2422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888336" y="3567223"/>
            <a:ext cx="18758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1400" dirty="0" smtClean="0">
                <a:latin typeface="Arial" charset="0"/>
              </a:rPr>
              <a:t>Stádium onemocnění</a:t>
            </a:r>
            <a:endParaRPr lang="cs-CZ" sz="1400" dirty="0">
              <a:latin typeface="Arial" charset="0"/>
            </a:endParaRP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4788024" y="1540024"/>
            <a:ext cx="327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sz="1400">
                <a:latin typeface="Arial" charset="0"/>
              </a:rPr>
              <a:t>%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88480"/>
              </p:ext>
            </p:extLst>
          </p:nvPr>
        </p:nvGraphicFramePr>
        <p:xfrm>
          <a:off x="4711700" y="4336876"/>
          <a:ext cx="22987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6" name="Graf" r:id="rId7" imgW="2333678" imgH="2495610" progId="MSGraph.Chart.8">
                  <p:embed/>
                </p:oleObj>
              </mc:Choice>
              <mc:Fallback>
                <p:oleObj name="Graf" r:id="rId7" imgW="2333678" imgH="249561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336876"/>
                        <a:ext cx="22987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4"/>
          <p:cNvGrpSpPr>
            <a:grpSpLocks/>
          </p:cNvGrpSpPr>
          <p:nvPr/>
        </p:nvGrpSpPr>
        <p:grpSpPr bwMode="auto">
          <a:xfrm>
            <a:off x="6911901" y="4827412"/>
            <a:ext cx="1692275" cy="1341438"/>
            <a:chOff x="1066" y="1973"/>
            <a:chExt cx="894" cy="845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1109" y="2359"/>
              <a:ext cx="107" cy="264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 anchor="ctr">
              <a:spAutoFit/>
            </a:bodyPr>
            <a:lstStyle/>
            <a:p>
              <a:endParaRPr lang="cs-CZ"/>
            </a:p>
          </p:txBody>
        </p:sp>
        <p:sp>
          <p:nvSpPr>
            <p:cNvPr id="22" name="Rectangle 16"/>
            <p:cNvSpPr>
              <a:spLocks noChangeArrowheads="1"/>
            </p:cNvSpPr>
            <p:nvPr/>
          </p:nvSpPr>
          <p:spPr bwMode="auto">
            <a:xfrm>
              <a:off x="1127" y="2233"/>
              <a:ext cx="68" cy="6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 anchor="ctr">
              <a:spAutoFit/>
            </a:bodyPr>
            <a:lstStyle/>
            <a:p>
              <a:endParaRPr lang="cs-CZ"/>
            </a:p>
          </p:txBody>
        </p:sp>
        <p:grpSp>
          <p:nvGrpSpPr>
            <p:cNvPr id="23" name="Group 17"/>
            <p:cNvGrpSpPr>
              <a:grpSpLocks/>
            </p:cNvGrpSpPr>
            <p:nvPr/>
          </p:nvGrpSpPr>
          <p:grpSpPr bwMode="auto">
            <a:xfrm>
              <a:off x="1128" y="2682"/>
              <a:ext cx="75" cy="64"/>
              <a:chOff x="4411" y="1895"/>
              <a:chExt cx="126" cy="109"/>
            </a:xfrm>
          </p:grpSpPr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>
                <a:off x="4411" y="2003"/>
                <a:ext cx="12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 rot="5400000">
                <a:off x="4428" y="1946"/>
                <a:ext cx="10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cs-CZ"/>
              </a:p>
            </p:txBody>
          </p:sp>
        </p:grp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1122" y="2081"/>
              <a:ext cx="81" cy="60"/>
              <a:chOff x="4392" y="988"/>
              <a:chExt cx="126" cy="104"/>
            </a:xfrm>
          </p:grpSpPr>
          <p:sp>
            <p:nvSpPr>
              <p:cNvPr id="30" name="Line 21"/>
              <p:cNvSpPr>
                <a:spLocks noChangeShapeType="1"/>
              </p:cNvSpPr>
              <p:nvPr/>
            </p:nvSpPr>
            <p:spPr bwMode="auto">
              <a:xfrm>
                <a:off x="4392" y="988"/>
                <a:ext cx="126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31" name="Line 22"/>
              <p:cNvSpPr>
                <a:spLocks noChangeShapeType="1"/>
              </p:cNvSpPr>
              <p:nvPr/>
            </p:nvSpPr>
            <p:spPr bwMode="auto">
              <a:xfrm rot="5400000">
                <a:off x="4409" y="1040"/>
                <a:ext cx="10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54000" rIns="54000">
                <a:spAutoFit/>
              </a:bodyPr>
              <a:lstStyle/>
              <a:p>
                <a:endParaRPr lang="cs-CZ"/>
              </a:p>
            </p:txBody>
          </p:sp>
        </p:grp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281" y="2024"/>
              <a:ext cx="6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Maximum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1281" y="2645"/>
              <a:ext cx="6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Minimum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1281" y="2195"/>
              <a:ext cx="67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Medián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1281" y="2314"/>
              <a:ext cx="655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>
              <a:spAutoFit/>
            </a:bodyPr>
            <a:lstStyle/>
            <a:p>
              <a:pPr algn="l" eaLnBrk="0" hangingPunct="0">
                <a:lnSpc>
                  <a:spcPct val="120000"/>
                </a:lnSpc>
                <a:spcBef>
                  <a:spcPct val="6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75% percentil</a:t>
              </a:r>
            </a:p>
            <a:p>
              <a:pPr algn="l" eaLnBrk="0" hangingPunct="0">
                <a:lnSpc>
                  <a:spcPct val="120000"/>
                </a:lnSpc>
                <a:spcBef>
                  <a:spcPct val="60000"/>
                </a:spcBef>
              </a:pPr>
              <a:r>
                <a:rPr lang="cs-CZ" sz="1200" b="1">
                  <a:solidFill>
                    <a:srgbClr val="000000"/>
                  </a:solidFill>
                  <a:latin typeface="Arial" charset="0"/>
                </a:rPr>
                <a:t>25% percentil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066" y="1973"/>
              <a:ext cx="745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54000" rIns="540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153729" y="4119463"/>
            <a:ext cx="321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 smtClean="0"/>
              <a:t>Krabicový graf (Box Plot)</a:t>
            </a:r>
            <a:endParaRPr lang="cs-CZ" sz="2400" dirty="0"/>
          </a:p>
        </p:txBody>
      </p:sp>
      <p:sp>
        <p:nvSpPr>
          <p:cNvPr id="35" name="Text Box 18"/>
          <p:cNvSpPr txBox="1">
            <a:spLocks noChangeArrowheads="1"/>
          </p:cNvSpPr>
          <p:nvPr/>
        </p:nvSpPr>
        <p:spPr bwMode="auto">
          <a:xfrm>
            <a:off x="1883937" y="4119192"/>
            <a:ext cx="14639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400" dirty="0" smtClean="0"/>
              <a:t>Histogram</a:t>
            </a:r>
            <a:endParaRPr lang="cs-CZ" sz="2400" dirty="0"/>
          </a:p>
        </p:txBody>
      </p:sp>
      <p:grpSp>
        <p:nvGrpSpPr>
          <p:cNvPr id="36" name="Skupina 35"/>
          <p:cNvGrpSpPr/>
          <p:nvPr/>
        </p:nvGrpSpPr>
        <p:grpSpPr>
          <a:xfrm>
            <a:off x="755576" y="4290837"/>
            <a:ext cx="3672408" cy="2382838"/>
            <a:chOff x="755576" y="3887365"/>
            <a:chExt cx="3672408" cy="2382838"/>
          </a:xfrm>
        </p:grpSpPr>
        <p:graphicFrame>
          <p:nvGraphicFramePr>
            <p:cNvPr id="37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0256365"/>
                </p:ext>
              </p:extLst>
            </p:nvPr>
          </p:nvGraphicFramePr>
          <p:xfrm>
            <a:off x="755576" y="3887365"/>
            <a:ext cx="3525837" cy="2382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37" name="Graf" r:id="rId9" imgW="3552757" imgH="2400300" progId="MSGraph.Chart.8">
                    <p:embed followColorScheme="full"/>
                  </p:oleObj>
                </mc:Choice>
                <mc:Fallback>
                  <p:oleObj name="Graf" r:id="rId9" imgW="3552757" imgH="240030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576" y="3887365"/>
                          <a:ext cx="3525837" cy="2382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ovéPole 37"/>
            <p:cNvSpPr txBox="1"/>
            <p:nvPr/>
          </p:nvSpPr>
          <p:spPr>
            <a:xfrm>
              <a:off x="939596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ovéPole 38"/>
            <p:cNvSpPr txBox="1"/>
            <p:nvPr/>
          </p:nvSpPr>
          <p:spPr>
            <a:xfrm>
              <a:off x="1267632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10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ovéPole 39"/>
            <p:cNvSpPr txBox="1"/>
            <p:nvPr/>
          </p:nvSpPr>
          <p:spPr>
            <a:xfrm>
              <a:off x="1595668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20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1923704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2251740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40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2579776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50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TextovéPole 43"/>
            <p:cNvSpPr txBox="1"/>
            <p:nvPr/>
          </p:nvSpPr>
          <p:spPr>
            <a:xfrm>
              <a:off x="2907812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6</a:t>
              </a:r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ovéPole 44"/>
            <p:cNvSpPr txBox="1"/>
            <p:nvPr/>
          </p:nvSpPr>
          <p:spPr>
            <a:xfrm>
              <a:off x="3235848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7</a:t>
              </a:r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3563888" y="5786486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8</a:t>
              </a:r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ovéPole 46"/>
            <p:cNvSpPr txBox="1"/>
            <p:nvPr/>
          </p:nvSpPr>
          <p:spPr>
            <a:xfrm>
              <a:off x="3851920" y="5776688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9</a:t>
              </a:r>
              <a:r>
                <a:rPr lang="cs-CZ" sz="1200" b="1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cs-CZ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0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OleChart spid="15" grpId="0"/>
      <p:bldP spid="16" grpId="0"/>
      <p:bldP spid="17" grpId="0"/>
      <p:bldOleChart spid="19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Přínos kurzu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 smtClean="0"/>
              <a:t>orientace v principech vícerozměrné analýzy dat </a:t>
            </a:r>
            <a:r>
              <a:rPr lang="cs-CZ" dirty="0"/>
              <a:t>s důrazem na zpracování </a:t>
            </a:r>
            <a:r>
              <a:rPr lang="cs-CZ" dirty="0" smtClean="0"/>
              <a:t>medicínských dat, a to především z </a:t>
            </a:r>
            <a:r>
              <a:rPr lang="cs-CZ" dirty="0" err="1" smtClean="0"/>
              <a:t>neurovědního</a:t>
            </a:r>
            <a:r>
              <a:rPr lang="cs-CZ" dirty="0" smtClean="0"/>
              <a:t> výzkumu</a:t>
            </a:r>
          </a:p>
          <a:p>
            <a:r>
              <a:rPr lang="cs-CZ" dirty="0" smtClean="0"/>
              <a:t>schopnost </a:t>
            </a:r>
            <a:r>
              <a:rPr lang="cs-CZ" dirty="0"/>
              <a:t>zvolit a aplikovat adekvátní metodu analýzy a klasifikace dat k dosažení požadovaných </a:t>
            </a:r>
            <a:r>
              <a:rPr lang="cs-CZ" dirty="0" smtClean="0"/>
              <a:t>výsledků</a:t>
            </a:r>
          </a:p>
          <a:p>
            <a:r>
              <a:rPr lang="cs-CZ" dirty="0" smtClean="0"/>
              <a:t>schopnost správné interpretace dosažených výsledků </a:t>
            </a:r>
            <a:r>
              <a:rPr lang="cs-CZ" dirty="0"/>
              <a:t>včetně vyhodnocení úspěšnosti </a:t>
            </a:r>
            <a:r>
              <a:rPr lang="cs-CZ" dirty="0" smtClean="0"/>
              <a:t>klasifikace</a:t>
            </a:r>
          </a:p>
          <a:p>
            <a:r>
              <a:rPr lang="cs-CZ" dirty="0" smtClean="0"/>
              <a:t>schopnost praktické analýzy dat v software </a:t>
            </a:r>
            <a:r>
              <a:rPr lang="cs-CZ" dirty="0" err="1" smtClean="0"/>
              <a:t>MATLAB</a:t>
            </a:r>
            <a:r>
              <a:rPr lang="cs-CZ" dirty="0" smtClean="0"/>
              <a:t>, </a:t>
            </a:r>
            <a:r>
              <a:rPr lang="cs-CZ" dirty="0" err="1" smtClean="0"/>
              <a:t>STATISTICA</a:t>
            </a:r>
            <a:r>
              <a:rPr lang="cs-CZ" dirty="0" smtClean="0"/>
              <a:t>, </a:t>
            </a:r>
            <a:r>
              <a:rPr lang="cs-CZ" dirty="0" err="1" smtClean="0"/>
              <a:t>SPSS</a:t>
            </a:r>
            <a:r>
              <a:rPr lang="cs-CZ" dirty="0" smtClean="0"/>
              <a:t> či 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9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/>
          <a:lstStyle/>
          <a:p>
            <a:r>
              <a:rPr lang="cs-CZ" dirty="0" smtClean="0"/>
              <a:t>K čemu nám může pomoci vizualizace dat?</a:t>
            </a:r>
            <a:endParaRPr lang="en-US" dirty="0"/>
          </a:p>
        </p:txBody>
      </p:sp>
      <p:sp>
        <p:nvSpPr>
          <p:cNvPr id="17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902896" y="6536102"/>
            <a:ext cx="2133600" cy="318517"/>
          </a:xfrm>
        </p:spPr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822360"/>
              </p:ext>
            </p:extLst>
          </p:nvPr>
        </p:nvGraphicFramePr>
        <p:xfrm>
          <a:off x="923640" y="1700808"/>
          <a:ext cx="7340800" cy="3566160"/>
        </p:xfrm>
        <a:graphic>
          <a:graphicData uri="http://schemas.openxmlformats.org/drawingml/2006/table">
            <a:tbl>
              <a:tblPr/>
              <a:tblGrid>
                <a:gridCol w="324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6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14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0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55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63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63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pohlavi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cholesterol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vyska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vaha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obvod_pasu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obvod_boku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sys_tlak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dia_tlak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3476352" y="5405154"/>
            <a:ext cx="248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Chybějící hodnot</a:t>
            </a:r>
            <a:r>
              <a:rPr lang="en-US" sz="2000" dirty="0" smtClean="0">
                <a:solidFill>
                  <a:srgbClr val="FF0000"/>
                </a:solidFill>
              </a:rPr>
              <a:t>y</a:t>
            </a:r>
            <a:endParaRPr lang="cs-CZ" sz="2000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>
            <a:stCxn id="18" idx="0"/>
          </p:cNvCxnSpPr>
          <p:nvPr/>
        </p:nvCxnSpPr>
        <p:spPr>
          <a:xfrm flipH="1" flipV="1">
            <a:off x="2986748" y="2594663"/>
            <a:ext cx="1733528" cy="28104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2518747" y="2378663"/>
            <a:ext cx="468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bdélník 19"/>
          <p:cNvSpPr/>
          <p:nvPr/>
        </p:nvSpPr>
        <p:spPr>
          <a:xfrm>
            <a:off x="3861454" y="2833210"/>
            <a:ext cx="468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Přímá spojnice se šipkou 20"/>
          <p:cNvCxnSpPr>
            <a:stCxn id="18" idx="0"/>
          </p:cNvCxnSpPr>
          <p:nvPr/>
        </p:nvCxnSpPr>
        <p:spPr>
          <a:xfrm flipH="1" flipV="1">
            <a:off x="4329454" y="3049210"/>
            <a:ext cx="390822" cy="235594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707616" y="5405154"/>
            <a:ext cx="248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Chyb</a:t>
            </a:r>
            <a:r>
              <a:rPr lang="en-US" sz="2000" dirty="0" smtClean="0">
                <a:solidFill>
                  <a:srgbClr val="FF0000"/>
                </a:solidFill>
              </a:rPr>
              <a:t>né</a:t>
            </a:r>
            <a:r>
              <a:rPr lang="cs-CZ" sz="2000" dirty="0" smtClean="0">
                <a:solidFill>
                  <a:srgbClr val="FF0000"/>
                </a:solidFill>
              </a:rPr>
              <a:t> hodnot</a:t>
            </a:r>
            <a:r>
              <a:rPr lang="en-US" sz="2000" dirty="0" smtClean="0">
                <a:solidFill>
                  <a:srgbClr val="FF0000"/>
                </a:solidFill>
              </a:rPr>
              <a:t>y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1732054" y="4604382"/>
            <a:ext cx="468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1599553" y="4931572"/>
            <a:ext cx="188183" cy="47358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6116600" y="5405154"/>
            <a:ext cx="2487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Odlehlé hodnoty</a:t>
            </a:r>
            <a:endParaRPr lang="cs-CZ" sz="2000" dirty="0">
              <a:solidFill>
                <a:srgbClr val="FF0000"/>
              </a:solidFill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 flipH="1" flipV="1">
            <a:off x="7456603" y="4218413"/>
            <a:ext cx="195411" cy="118674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bdélník 34"/>
          <p:cNvSpPr/>
          <p:nvPr/>
        </p:nvSpPr>
        <p:spPr>
          <a:xfrm>
            <a:off x="7017631" y="3944357"/>
            <a:ext cx="468000" cy="21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Zástupný symbol pro obsah 2"/>
          <p:cNvSpPr txBox="1">
            <a:spLocks/>
          </p:cNvSpPr>
          <p:nvPr/>
        </p:nvSpPr>
        <p:spPr>
          <a:xfrm>
            <a:off x="554066" y="1196752"/>
            <a:ext cx="793122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→</a:t>
            </a:r>
            <a:r>
              <a:rPr lang="cs-CZ" dirty="0" smtClean="0"/>
              <a:t> odhalení problémů v datech</a:t>
            </a:r>
            <a:endParaRPr lang="en-US" dirty="0"/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>
          <a:xfrm>
            <a:off x="554066" y="5877272"/>
            <a:ext cx="793122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→</a:t>
            </a:r>
            <a:r>
              <a:rPr lang="cs-CZ" dirty="0" smtClean="0"/>
              <a:t> k vytvoření představy, jaké výsledky analýzy máme asi očekávat</a:t>
            </a:r>
            <a:endParaRPr lang="en-US" dirty="0"/>
          </a:p>
        </p:txBody>
      </p:sp>
      <p:sp>
        <p:nvSpPr>
          <p:cNvPr id="24" name="Zástupný symbol pro obsah 2"/>
          <p:cNvSpPr txBox="1">
            <a:spLocks/>
          </p:cNvSpPr>
          <p:nvPr/>
        </p:nvSpPr>
        <p:spPr>
          <a:xfrm>
            <a:off x="554066" y="6199212"/>
            <a:ext cx="793122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→</a:t>
            </a:r>
            <a:r>
              <a:rPr lang="cs-CZ" dirty="0" smtClean="0"/>
              <a:t> ke zjištění vztahu mezi proměnnými, 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6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7" grpId="0" animBg="1"/>
      <p:bldP spid="20" grpId="0" animBg="1"/>
      <p:bldP spid="25" grpId="0"/>
      <p:bldP spid="28" grpId="0" animBg="1"/>
      <p:bldP spid="33" grpId="0"/>
      <p:bldP spid="35" grpId="0" animBg="1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vícerozměrných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3D sloupkové grafy</a:t>
            </a:r>
          </a:p>
          <a:p>
            <a:r>
              <a:rPr lang="cs-CZ" dirty="0" smtClean="0"/>
              <a:t>dvourozměrný histogram</a:t>
            </a:r>
          </a:p>
          <a:p>
            <a:r>
              <a:rPr lang="cs-CZ" dirty="0" smtClean="0"/>
              <a:t>maticové grafy</a:t>
            </a:r>
          </a:p>
          <a:p>
            <a:r>
              <a:rPr lang="cs-CZ" dirty="0" smtClean="0"/>
              <a:t>krabicové grafy pro více proměnných</a:t>
            </a:r>
          </a:p>
          <a:p>
            <a:r>
              <a:rPr lang="cs-CZ" dirty="0" smtClean="0"/>
              <a:t>ikonové (</a:t>
            </a:r>
            <a:r>
              <a:rPr lang="cs-CZ" dirty="0" err="1" smtClean="0"/>
              <a:t>symbolové</a:t>
            </a:r>
            <a:r>
              <a:rPr lang="cs-CZ" dirty="0" smtClean="0"/>
              <a:t>) grafy:</a:t>
            </a:r>
          </a:p>
          <a:p>
            <a:pPr lvl="1"/>
            <a:r>
              <a:rPr lang="cs-CZ" dirty="0" smtClean="0"/>
              <a:t>profilové sloupce</a:t>
            </a:r>
          </a:p>
          <a:p>
            <a:pPr lvl="1"/>
            <a:r>
              <a:rPr lang="cs-CZ" dirty="0" smtClean="0"/>
              <a:t>profily</a:t>
            </a:r>
          </a:p>
          <a:p>
            <a:pPr lvl="1"/>
            <a:r>
              <a:rPr lang="cs-CZ" dirty="0" smtClean="0"/>
              <a:t>paprskové </a:t>
            </a:r>
            <a:r>
              <a:rPr lang="cs-CZ" dirty="0"/>
              <a:t>(</a:t>
            </a:r>
            <a:r>
              <a:rPr lang="cs-CZ" dirty="0" smtClean="0"/>
              <a:t>hvězdicové) grafy</a:t>
            </a:r>
            <a:endParaRPr lang="cs-CZ" dirty="0"/>
          </a:p>
          <a:p>
            <a:pPr lvl="1"/>
            <a:r>
              <a:rPr lang="cs-CZ" dirty="0" smtClean="0"/>
              <a:t>polygony</a:t>
            </a:r>
          </a:p>
          <a:p>
            <a:pPr lvl="1"/>
            <a:r>
              <a:rPr lang="cs-CZ" dirty="0" smtClean="0"/>
              <a:t>pavučinové grafy</a:t>
            </a:r>
            <a:endParaRPr lang="cs-CZ" dirty="0"/>
          </a:p>
          <a:p>
            <a:pPr lvl="1"/>
            <a:r>
              <a:rPr lang="cs-CZ" dirty="0" err="1" smtClean="0"/>
              <a:t>Chernoffovy</a:t>
            </a:r>
            <a:r>
              <a:rPr lang="cs-CZ" dirty="0" smtClean="0"/>
              <a:t> tváře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2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3D sloupkové grafy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vzájemný výskyt kategorií dvou kategoriálních proměnných</a:t>
            </a:r>
          </a:p>
          <a:p>
            <a:r>
              <a:rPr lang="cs-CZ" dirty="0" smtClean="0"/>
              <a:t>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3D </a:t>
            </a:r>
            <a:r>
              <a:rPr lang="cs-CZ" dirty="0" err="1" smtClean="0"/>
              <a:t>Sequential</a:t>
            </a:r>
            <a:r>
              <a:rPr lang="cs-CZ" dirty="0" smtClean="0"/>
              <a:t>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Bivariate</a:t>
            </a:r>
            <a:r>
              <a:rPr lang="cs-CZ" dirty="0" smtClean="0"/>
              <a:t> </a:t>
            </a:r>
            <a:r>
              <a:rPr lang="cs-CZ" dirty="0" err="1" smtClean="0"/>
              <a:t>Histograms</a:t>
            </a:r>
            <a:r>
              <a:rPr lang="cs-CZ" dirty="0" smtClean="0"/>
              <a:t>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5829" y="2060848"/>
            <a:ext cx="4626451" cy="433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3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Dvourozměrný histogram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vykreslení vztahu dvou spojitých proměnných</a:t>
            </a:r>
          </a:p>
          <a:p>
            <a:r>
              <a:rPr lang="cs-CZ" dirty="0" smtClean="0"/>
              <a:t>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3D </a:t>
            </a:r>
            <a:r>
              <a:rPr lang="cs-CZ" dirty="0" err="1" smtClean="0"/>
              <a:t>Sequential</a:t>
            </a:r>
            <a:r>
              <a:rPr lang="cs-CZ" dirty="0" smtClean="0"/>
              <a:t>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Bivariate</a:t>
            </a:r>
            <a:r>
              <a:rPr lang="cs-CZ" dirty="0" smtClean="0"/>
              <a:t> </a:t>
            </a:r>
            <a:r>
              <a:rPr lang="cs-CZ" dirty="0" err="1" smtClean="0"/>
              <a:t>Histograms</a:t>
            </a:r>
            <a:r>
              <a:rPr lang="cs-CZ" dirty="0" smtClean="0"/>
              <a:t>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 dirty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1900" y="2087948"/>
            <a:ext cx="4518372" cy="43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4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vykreslete dvourozměrný histogram pro věk a objem hipokampu</a:t>
            </a:r>
          </a:p>
          <a:p>
            <a:r>
              <a:rPr lang="cs-CZ" dirty="0" smtClean="0"/>
              <a:t>změňte barvu pozadí grafu na transparentní</a:t>
            </a:r>
          </a:p>
          <a:p>
            <a:r>
              <a:rPr lang="cs-CZ" dirty="0" smtClean="0"/>
              <a:t>změňte barvu sloupečků (např. na červenou)</a:t>
            </a:r>
          </a:p>
          <a:p>
            <a:r>
              <a:rPr lang="cs-CZ" dirty="0" smtClean="0"/>
              <a:t>zvětšete velikost písma u popisků os (u hodnot i názvů proměnných)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8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Tečkový graf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rovněž pro vykreslení vztahu dvou spojitých proměnných 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Scatterplots</a:t>
            </a:r>
            <a:r>
              <a:rPr lang="cs-CZ" dirty="0" smtClean="0"/>
              <a:t>...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 dirty="0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884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70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Tečkový graf – přidání kategoriální proměnné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zahrnutí kategoriální proměnné do grafu použitím </a:t>
            </a:r>
            <a:r>
              <a:rPr lang="cs-CZ" dirty="0"/>
              <a:t>různých symbolů či barev pro jednotlivé skupiny určené danou </a:t>
            </a:r>
            <a:r>
              <a:rPr lang="cs-CZ" dirty="0" smtClean="0"/>
              <a:t>kategoriální proměnnou</a:t>
            </a:r>
            <a:endParaRPr lang="en-US" dirty="0" smtClean="0"/>
          </a:p>
          <a:p>
            <a:r>
              <a:rPr lang="cs-CZ" dirty="0" smtClean="0"/>
              <a:t>v softwaru </a:t>
            </a:r>
            <a:r>
              <a:rPr lang="cs-CZ" dirty="0" err="1" smtClean="0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Scatterplots</a:t>
            </a:r>
            <a:r>
              <a:rPr lang="cs-CZ" dirty="0" smtClean="0"/>
              <a:t> – na záložce </a:t>
            </a:r>
            <a:r>
              <a:rPr lang="cs-CZ" dirty="0" err="1" smtClean="0"/>
              <a:t>Categorized</a:t>
            </a:r>
            <a:r>
              <a:rPr lang="cs-CZ" dirty="0" smtClean="0"/>
              <a:t> zahrnout On u X-</a:t>
            </a:r>
            <a:r>
              <a:rPr lang="cs-CZ" dirty="0" err="1" smtClean="0"/>
              <a:t>Categorized</a:t>
            </a:r>
            <a:r>
              <a:rPr lang="cs-CZ" dirty="0" smtClean="0"/>
              <a:t>, vybrat kategoriální proměnnou pomocí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  <a:r>
              <a:rPr lang="cs-CZ" dirty="0" err="1" smtClean="0"/>
              <a:t>Variable</a:t>
            </a:r>
            <a:r>
              <a:rPr lang="cs-CZ" dirty="0" smtClean="0"/>
              <a:t> a změnit Layout na </a:t>
            </a:r>
            <a:r>
              <a:rPr lang="cs-CZ" dirty="0" err="1" smtClean="0"/>
              <a:t>Overlaid</a:t>
            </a:r>
            <a:endParaRPr lang="cs-CZ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736" y="2852936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3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Maticový graf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29411"/>
          </a:xfrm>
        </p:spPr>
        <p:txBody>
          <a:bodyPr/>
          <a:lstStyle/>
          <a:p>
            <a:r>
              <a:rPr lang="cs-CZ" dirty="0" smtClean="0"/>
              <a:t>vykreslení vztahu více spojitých proměnných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</a:t>
            </a:r>
            <a:r>
              <a:rPr lang="cs-CZ" dirty="0" smtClean="0"/>
              <a:t>– Matrix </a:t>
            </a:r>
            <a:r>
              <a:rPr lang="cs-CZ" dirty="0" err="1" smtClean="0"/>
              <a:t>Plots</a:t>
            </a:r>
            <a:r>
              <a:rPr lang="cs-CZ" dirty="0" smtClean="0"/>
              <a:t>...</a:t>
            </a:r>
          </a:p>
          <a:p>
            <a:r>
              <a:rPr lang="cs-CZ" dirty="0" smtClean="0"/>
              <a:t>upozornění:  nastavení, jak se vypořádat s chybějícími hodnotami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04" y="2126952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4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Maticový graf – na diagonále krabicové grafy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</a:t>
            </a:r>
            <a:r>
              <a:rPr lang="cs-CZ" dirty="0"/>
              <a:t>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</a:t>
            </a:r>
            <a:r>
              <a:rPr lang="cs-CZ" dirty="0" smtClean="0"/>
              <a:t>– Matrix </a:t>
            </a:r>
            <a:r>
              <a:rPr lang="cs-CZ" dirty="0" err="1" smtClean="0"/>
              <a:t>Plots</a:t>
            </a:r>
            <a:r>
              <a:rPr lang="cs-CZ" dirty="0" smtClean="0"/>
              <a:t>...; na záložce </a:t>
            </a:r>
            <a:r>
              <a:rPr lang="cs-CZ" dirty="0" err="1" smtClean="0"/>
              <a:t>Advanced</a:t>
            </a:r>
            <a:r>
              <a:rPr lang="cs-CZ" dirty="0" smtClean="0"/>
              <a:t> zatrhnout Display: Box plot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204" y="2126952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11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vykreslete maticový graf pro proměnné: objem hipokampu, amygdaly, thalamu, </a:t>
            </a:r>
            <a:r>
              <a:rPr lang="cs-CZ" dirty="0" err="1" smtClean="0"/>
              <a:t>pallida</a:t>
            </a:r>
            <a:r>
              <a:rPr lang="cs-CZ" dirty="0" smtClean="0"/>
              <a:t> a </a:t>
            </a:r>
            <a:r>
              <a:rPr lang="cs-CZ" dirty="0" err="1" smtClean="0"/>
              <a:t>putamenu</a:t>
            </a:r>
            <a:r>
              <a:rPr lang="cs-CZ" dirty="0" smtClean="0"/>
              <a:t>, přičemž na diagonále budou krabicové grafy</a:t>
            </a:r>
          </a:p>
          <a:p>
            <a:r>
              <a:rPr lang="cs-CZ" dirty="0" smtClean="0"/>
              <a:t>změňte barvu krabicového grafu na černou (můžete nastavit i výplň)</a:t>
            </a:r>
          </a:p>
          <a:p>
            <a:r>
              <a:rPr lang="cs-CZ" dirty="0" smtClean="0"/>
              <a:t>změňte barvu tečkových grafů</a:t>
            </a:r>
          </a:p>
          <a:p>
            <a:r>
              <a:rPr lang="cs-CZ" dirty="0" smtClean="0"/>
              <a:t>zrušte čáry mřížky u tečkových grafů (</a:t>
            </a:r>
            <a:r>
              <a:rPr lang="cs-CZ" dirty="0" err="1" smtClean="0"/>
              <a:t>gridlines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5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kurzu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19256" cy="566124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400" dirty="0"/>
              <a:t>Úvod do pokročilé vícerozměrné analýzy </a:t>
            </a:r>
            <a:r>
              <a:rPr lang="cs-CZ" sz="2400" dirty="0" smtClean="0"/>
              <a:t>dat: </a:t>
            </a:r>
            <a:endParaRPr lang="cs-CZ" sz="2400" dirty="0"/>
          </a:p>
          <a:p>
            <a:pPr lvl="1"/>
            <a:r>
              <a:rPr lang="cs-CZ" sz="2100" dirty="0" smtClean="0"/>
              <a:t>význam, cíle a příklady využití </a:t>
            </a:r>
            <a:r>
              <a:rPr lang="cs-CZ" sz="2100" dirty="0"/>
              <a:t>vícerozměrné analýzy </a:t>
            </a:r>
            <a:r>
              <a:rPr lang="cs-CZ" sz="2100" dirty="0" smtClean="0"/>
              <a:t>dat</a:t>
            </a:r>
          </a:p>
          <a:p>
            <a:pPr lvl="1"/>
            <a:r>
              <a:rPr lang="cs-CZ" sz="2100" dirty="0"/>
              <a:t>v</a:t>
            </a:r>
            <a:r>
              <a:rPr lang="cs-CZ" sz="2100" dirty="0" smtClean="0"/>
              <a:t>ícerozměrná data a jejich tabulkové a grafické zpracování</a:t>
            </a:r>
          </a:p>
          <a:p>
            <a:pPr marL="457200" lvl="1" indent="0">
              <a:buNone/>
            </a:pPr>
            <a:endParaRPr lang="cs-CZ" sz="9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Vícerozměrné statistické testy a </a:t>
            </a:r>
            <a:r>
              <a:rPr lang="cs-CZ" sz="2400" dirty="0" smtClean="0"/>
              <a:t>rozložení: </a:t>
            </a:r>
            <a:endParaRPr lang="cs-CZ" sz="2400" dirty="0"/>
          </a:p>
          <a:p>
            <a:pPr lvl="1"/>
            <a:r>
              <a:rPr lang="cs-CZ" sz="2100" dirty="0"/>
              <a:t>vícerozměrný průměr, kovarianční matice, matice korelačních koeficientů</a:t>
            </a:r>
            <a:endParaRPr lang="cs-CZ" sz="2100" dirty="0" smtClean="0"/>
          </a:p>
          <a:p>
            <a:pPr lvl="1"/>
            <a:r>
              <a:rPr lang="cs-CZ" sz="2100" dirty="0" smtClean="0"/>
              <a:t>vícerozměrný t-test, vícerozměrná </a:t>
            </a:r>
            <a:r>
              <a:rPr lang="cs-CZ" sz="2100" dirty="0"/>
              <a:t>analýza </a:t>
            </a:r>
            <a:r>
              <a:rPr lang="cs-CZ" sz="2100" dirty="0" smtClean="0"/>
              <a:t>rozptylu</a:t>
            </a:r>
          </a:p>
          <a:p>
            <a:pPr lvl="1"/>
            <a:r>
              <a:rPr lang="cs-CZ" sz="2100" dirty="0" smtClean="0"/>
              <a:t>transformace a jiné úpravy vícerozměrných dat</a:t>
            </a:r>
          </a:p>
          <a:p>
            <a:pPr marL="457200" indent="-457200">
              <a:buFont typeface="+mj-lt"/>
              <a:buAutoNum type="arabicPeriod"/>
            </a:pPr>
            <a:endParaRPr lang="cs-CZ" sz="900" dirty="0" smtClean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Podobnosti a vzdálenosti ve vícerozměrném prostoru</a:t>
            </a:r>
            <a:r>
              <a:rPr lang="cs-CZ" sz="2400" dirty="0" smtClean="0"/>
              <a:t>: </a:t>
            </a:r>
            <a:endParaRPr lang="en-US" sz="2100" dirty="0" smtClean="0"/>
          </a:p>
          <a:p>
            <a:pPr lvl="1"/>
            <a:r>
              <a:rPr lang="cs-CZ" sz="2100" dirty="0" smtClean="0"/>
              <a:t>metriky </a:t>
            </a:r>
            <a:r>
              <a:rPr lang="cs-CZ" sz="2100" dirty="0"/>
              <a:t>pro určení </a:t>
            </a:r>
            <a:r>
              <a:rPr lang="cs-CZ" sz="2100" dirty="0" smtClean="0"/>
              <a:t>vzdálenosti</a:t>
            </a:r>
          </a:p>
          <a:p>
            <a:pPr lvl="1"/>
            <a:r>
              <a:rPr lang="cs-CZ" sz="2100" dirty="0"/>
              <a:t>m</a:t>
            </a:r>
            <a:r>
              <a:rPr lang="cs-CZ" sz="2100" dirty="0" smtClean="0"/>
              <a:t>etriky </a:t>
            </a:r>
            <a:r>
              <a:rPr lang="cs-CZ" sz="2100" dirty="0"/>
              <a:t>pro určení </a:t>
            </a:r>
            <a:r>
              <a:rPr lang="cs-CZ" sz="2100" dirty="0" smtClean="0"/>
              <a:t>podobnosti</a:t>
            </a:r>
            <a:r>
              <a:rPr lang="cs-CZ" sz="2100" dirty="0"/>
              <a:t> </a:t>
            </a:r>
            <a:r>
              <a:rPr lang="cs-CZ" sz="2100" dirty="0" smtClean="0"/>
              <a:t>a asociační matice</a:t>
            </a:r>
            <a:endParaRPr lang="cs-CZ" dirty="0" smtClean="0"/>
          </a:p>
          <a:p>
            <a:pPr lvl="1"/>
            <a:endParaRPr lang="cs-CZ" sz="900" dirty="0"/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Shluková analýza</a:t>
            </a:r>
            <a:r>
              <a:rPr lang="cs-CZ" sz="2400" dirty="0" smtClean="0"/>
              <a:t>: </a:t>
            </a:r>
          </a:p>
          <a:p>
            <a:pPr lvl="1"/>
            <a:r>
              <a:rPr lang="cs-CZ" sz="2100" dirty="0" smtClean="0"/>
              <a:t>shluková </a:t>
            </a:r>
            <a:r>
              <a:rPr lang="cs-CZ" sz="2100" dirty="0"/>
              <a:t>analýza </a:t>
            </a:r>
            <a:r>
              <a:rPr lang="cs-CZ" sz="2100" dirty="0" smtClean="0"/>
              <a:t>hierarchická – hierarchické </a:t>
            </a:r>
            <a:r>
              <a:rPr lang="cs-CZ" sz="2100" dirty="0" err="1"/>
              <a:t>aglomerativní</a:t>
            </a:r>
            <a:r>
              <a:rPr lang="cs-CZ" sz="2100" dirty="0"/>
              <a:t> </a:t>
            </a:r>
            <a:r>
              <a:rPr lang="cs-CZ" sz="2100" dirty="0" smtClean="0"/>
              <a:t>shlukování</a:t>
            </a:r>
            <a:r>
              <a:rPr lang="cs-CZ" sz="2100" dirty="0"/>
              <a:t>, hierarchické </a:t>
            </a:r>
            <a:r>
              <a:rPr lang="cs-CZ" sz="2100" dirty="0" err="1"/>
              <a:t>divizivní</a:t>
            </a:r>
            <a:r>
              <a:rPr lang="cs-CZ" sz="2100" dirty="0"/>
              <a:t> shlukování </a:t>
            </a:r>
          </a:p>
          <a:p>
            <a:pPr lvl="1"/>
            <a:r>
              <a:rPr lang="cs-CZ" sz="2100" dirty="0" smtClean="0"/>
              <a:t>shluková </a:t>
            </a:r>
            <a:r>
              <a:rPr lang="cs-CZ" sz="2100" dirty="0"/>
              <a:t>analýza </a:t>
            </a:r>
            <a:r>
              <a:rPr lang="cs-CZ" sz="2100" dirty="0" err="1" smtClean="0"/>
              <a:t>nehierarchická</a:t>
            </a:r>
            <a:endParaRPr lang="cs-CZ" sz="2100" dirty="0" smtClean="0"/>
          </a:p>
          <a:p>
            <a:pPr lvl="1"/>
            <a:r>
              <a:rPr lang="cs-CZ" sz="2100" dirty="0" smtClean="0"/>
              <a:t>identifikace </a:t>
            </a:r>
            <a:r>
              <a:rPr lang="cs-CZ" sz="2100" dirty="0"/>
              <a:t>optimálního počtu shluků </a:t>
            </a:r>
            <a:endParaRPr lang="cs-CZ" sz="2100" dirty="0" smtClean="0"/>
          </a:p>
        </p:txBody>
      </p:sp>
    </p:spTree>
    <p:extLst>
      <p:ext uri="{BB962C8B-B14F-4D97-AF65-F5344CB8AC3E}">
        <p14:creationId xmlns:p14="http://schemas.microsoft.com/office/powerpoint/2010/main" val="202544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Krabicové grafy pro více proměnných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91877"/>
            <a:ext cx="8229600" cy="464915"/>
          </a:xfrm>
        </p:spPr>
        <p:txBody>
          <a:bodyPr/>
          <a:lstStyle/>
          <a:p>
            <a:r>
              <a:rPr lang="cs-CZ" dirty="0" smtClean="0"/>
              <a:t>ukáží nám, zda mají proměnné podobný rozsah hodnot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16076" y="1772816"/>
            <a:ext cx="4579976" cy="441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454844" y="1772816"/>
            <a:ext cx="3672408" cy="46942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cs-CZ" dirty="0" smtClean="0"/>
              <a:t>V softwaru </a:t>
            </a:r>
            <a:r>
              <a:rPr lang="cs-CZ" dirty="0" err="1" smtClean="0"/>
              <a:t>STATISTICA</a:t>
            </a:r>
            <a:r>
              <a:rPr lang="cs-CZ" dirty="0" smtClean="0"/>
              <a:t> – 2 způsoby:</a:t>
            </a:r>
          </a:p>
          <a:p>
            <a:pPr marL="457200" indent="-457200" algn="l">
              <a:buFont typeface="+mj-lt"/>
              <a:buAutoNum type="arabicPeriod"/>
            </a:pPr>
            <a:r>
              <a:rPr lang="cs-CZ" dirty="0"/>
              <a:t>označit příslušné sloupečky v datech – </a:t>
            </a:r>
            <a:r>
              <a:rPr lang="cs-CZ" dirty="0" err="1"/>
              <a:t>Graphs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err="1" smtClean="0"/>
              <a:t>Block</a:t>
            </a:r>
            <a:r>
              <a:rPr lang="cs-CZ" dirty="0" smtClean="0"/>
              <a:t> Data </a:t>
            </a:r>
            <a:r>
              <a:rPr lang="cs-CZ" dirty="0" err="1" smtClean="0"/>
              <a:t>Graphs</a:t>
            </a:r>
            <a:r>
              <a:rPr lang="cs-CZ" dirty="0" smtClean="0"/>
              <a:t> </a:t>
            </a:r>
            <a:r>
              <a:rPr lang="cs-CZ" dirty="0"/>
              <a:t>– Box Plot: </a:t>
            </a:r>
            <a:r>
              <a:rPr lang="cs-CZ" dirty="0" err="1"/>
              <a:t>Block</a:t>
            </a:r>
            <a:r>
              <a:rPr lang="cs-CZ" dirty="0"/>
              <a:t> </a:t>
            </a:r>
            <a:r>
              <a:rPr lang="cs-CZ" dirty="0" err="1"/>
              <a:t>columns</a:t>
            </a:r>
            <a:endParaRPr lang="cs-CZ" dirty="0" smtClean="0"/>
          </a:p>
          <a:p>
            <a:pPr marL="457200" indent="-457200" algn="l">
              <a:buFont typeface="+mj-lt"/>
              <a:buAutoNum type="arabicPeriod"/>
            </a:pPr>
            <a:r>
              <a:rPr lang="cs-CZ" dirty="0" err="1" smtClean="0"/>
              <a:t>Statistics</a:t>
            </a:r>
            <a:r>
              <a:rPr lang="cs-CZ" dirty="0" smtClean="0"/>
              <a:t> – Basic </a:t>
            </a:r>
            <a:r>
              <a:rPr lang="cs-CZ" dirty="0" err="1" smtClean="0"/>
              <a:t>Statistics</a:t>
            </a:r>
            <a:r>
              <a:rPr lang="en-US" dirty="0" smtClean="0"/>
              <a:t> </a:t>
            </a:r>
            <a:r>
              <a:rPr lang="en-US" dirty="0" smtClean="0"/>
              <a:t>– Descriptive statistics – Box &amp; whisker plot for all variables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na záložce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Options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lze zvolit, že krabicové grafy mají být typu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Median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Quartiles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Range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nebo po kliknutí do grafu lze v Plot - Box/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Whisker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měnit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Middle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point, Box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value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Whisker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value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a po kliknutí na More i zapnutí </a:t>
            </a:r>
            <a:r>
              <a:rPr lang="cs-CZ" dirty="0" err="1" smtClean="0">
                <a:solidFill>
                  <a:schemeClr val="bg1">
                    <a:lumMod val="65000"/>
                  </a:schemeClr>
                </a:solidFill>
              </a:rPr>
              <a:t>Outliers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9"/>
          <a:stretch/>
        </p:blipFill>
        <p:spPr bwMode="auto">
          <a:xfrm>
            <a:off x="7848600" y="5443636"/>
            <a:ext cx="1293192" cy="865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5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Vícenásobné krabicové 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umožňují </a:t>
            </a:r>
            <a:r>
              <a:rPr lang="cs-CZ" dirty="0"/>
              <a:t>znázornění vztahu několika kvalitativních proměnných a jedné kvantitativní </a:t>
            </a:r>
            <a:r>
              <a:rPr lang="cs-CZ" dirty="0" smtClean="0"/>
              <a:t>proměnné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660232" y="6525344"/>
            <a:ext cx="1080120" cy="248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74326"/>
            <a:ext cx="5688632" cy="479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8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Ikonové (</a:t>
            </a:r>
            <a:r>
              <a:rPr lang="cs-CZ" dirty="0" err="1" smtClean="0"/>
              <a:t>symbolové</a:t>
            </a:r>
            <a:r>
              <a:rPr lang="cs-CZ" dirty="0" smtClean="0"/>
              <a:t>) grafy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hodnoty znaků znázorněny jako geometrické útvary či symboly</a:t>
            </a:r>
          </a:p>
          <a:p>
            <a:r>
              <a:rPr lang="cs-CZ" dirty="0" smtClean="0"/>
              <a:t>každému objektu (subjektu) odpovídá jeden obrazec složený z těchto geometrických útvarů či symbolů</a:t>
            </a:r>
          </a:p>
          <a:p>
            <a:r>
              <a:rPr lang="cs-CZ" dirty="0" smtClean="0"/>
              <a:t>umožní vizuálně porovnat, které objekty (subjekty) jsou si podobné</a:t>
            </a:r>
          </a:p>
          <a:p>
            <a:r>
              <a:rPr lang="cs-CZ" dirty="0" smtClean="0"/>
              <a:t>mnoho druhů, v softwaru </a:t>
            </a:r>
            <a:r>
              <a:rPr lang="cs-CZ" dirty="0" err="1" smtClean="0"/>
              <a:t>Statistica</a:t>
            </a:r>
            <a:r>
              <a:rPr lang="cs-CZ" dirty="0" smtClean="0"/>
              <a:t> např.: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/>
              <a:t>Profilové sloupce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/>
              <a:t>Profily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smtClean="0"/>
              <a:t>Paprskové (hvězdicové) grafy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/>
              <a:t>Polygony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/>
              <a:t>Pavučinové grafy</a:t>
            </a:r>
          </a:p>
          <a:p>
            <a:pPr marL="857250" lvl="1" indent="-457200">
              <a:buFont typeface="+mj-lt"/>
              <a:buAutoNum type="arabicPeriod"/>
            </a:pPr>
            <a:r>
              <a:rPr lang="cs-CZ" sz="2000" dirty="0" err="1" smtClean="0"/>
              <a:t>Chernoffovy</a:t>
            </a:r>
            <a:r>
              <a:rPr lang="cs-CZ" sz="2000" dirty="0" smtClean="0"/>
              <a:t> tváře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06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Ikonové grafy – profilové sloupce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výšky sloupců odpovídají relativním hodnotám proměnných (relativní hodnota je podíl původní hodnoty a maxima z absolutních hodnot dané proměnné)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Icon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... – </a:t>
            </a:r>
            <a:r>
              <a:rPr lang="cs-CZ" dirty="0" err="1" smtClean="0"/>
              <a:t>Graph</a:t>
            </a:r>
            <a:r>
              <a:rPr lang="cs-CZ" dirty="0" smtClean="0"/>
              <a:t> type: </a:t>
            </a:r>
            <a:r>
              <a:rPr lang="cs-CZ" b="1" dirty="0" err="1" smtClean="0"/>
              <a:t>Columns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zvolit proměnné – na záložce </a:t>
            </a:r>
            <a:r>
              <a:rPr lang="cs-CZ" dirty="0" err="1" smtClean="0"/>
              <a:t>Options</a:t>
            </a:r>
            <a:r>
              <a:rPr lang="cs-CZ" dirty="0" smtClean="0"/>
              <a:t> 1 zatrhnout „Display case </a:t>
            </a:r>
            <a:r>
              <a:rPr lang="cs-CZ" dirty="0" err="1" smtClean="0"/>
              <a:t>labels</a:t>
            </a:r>
            <a:r>
              <a:rPr lang="cs-CZ" dirty="0" smtClean="0"/>
              <a:t>“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37644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1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Ikonové grafy – profily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obdoba profilových sloupců, jen se středy horních hran profilových sloupců spojí úsečkami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Icon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... – </a:t>
            </a:r>
            <a:r>
              <a:rPr lang="cs-CZ" dirty="0" err="1" smtClean="0"/>
              <a:t>Graph</a:t>
            </a:r>
            <a:r>
              <a:rPr lang="cs-CZ" dirty="0" smtClean="0"/>
              <a:t> type: </a:t>
            </a:r>
            <a:r>
              <a:rPr lang="cs-CZ" b="1" dirty="0" err="1" smtClean="0"/>
              <a:t>Profiles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zvolit proměnné – na záložce </a:t>
            </a:r>
            <a:r>
              <a:rPr lang="cs-CZ" dirty="0" err="1" smtClean="0"/>
              <a:t>Options</a:t>
            </a:r>
            <a:r>
              <a:rPr lang="cs-CZ" dirty="0" smtClean="0"/>
              <a:t> 1 zatrhnout „Display case </a:t>
            </a:r>
            <a:r>
              <a:rPr lang="cs-CZ" dirty="0" err="1" smtClean="0"/>
              <a:t>labels</a:t>
            </a:r>
            <a:r>
              <a:rPr lang="cs-CZ" dirty="0" smtClean="0"/>
              <a:t>“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37644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45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Ikonové grafy – </a:t>
            </a:r>
            <a:r>
              <a:rPr lang="cs-CZ" dirty="0" smtClean="0"/>
              <a:t>paprskové </a:t>
            </a:r>
            <a:r>
              <a:rPr lang="cs-CZ" dirty="0"/>
              <a:t>(</a:t>
            </a:r>
            <a:r>
              <a:rPr lang="cs-CZ" dirty="0" smtClean="0"/>
              <a:t>hvězdicové) 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vzdálenosti od středu odpovídají relativním hodnotám proměnných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Icon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... – </a:t>
            </a:r>
            <a:r>
              <a:rPr lang="cs-CZ" dirty="0" err="1" smtClean="0"/>
              <a:t>Graph</a:t>
            </a:r>
            <a:r>
              <a:rPr lang="cs-CZ" dirty="0" smtClean="0"/>
              <a:t> type: </a:t>
            </a:r>
            <a:r>
              <a:rPr lang="cs-CZ" b="1" dirty="0" err="1" smtClean="0"/>
              <a:t>Stars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zvolit proměnné – na záložce </a:t>
            </a:r>
            <a:r>
              <a:rPr lang="cs-CZ" dirty="0" err="1" smtClean="0"/>
              <a:t>Options</a:t>
            </a:r>
            <a:r>
              <a:rPr lang="cs-CZ" dirty="0" smtClean="0"/>
              <a:t> 1 zatrhnout „Display case </a:t>
            </a:r>
            <a:r>
              <a:rPr lang="cs-CZ" dirty="0" err="1" smtClean="0"/>
              <a:t>labels</a:t>
            </a:r>
            <a:r>
              <a:rPr lang="cs-CZ" dirty="0" smtClean="0"/>
              <a:t>“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0892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5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Ikonové grafy – polygony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obdoba paprskových grafů, jen jsou vyplněné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Icon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... – </a:t>
            </a:r>
            <a:r>
              <a:rPr lang="cs-CZ" dirty="0" err="1" smtClean="0"/>
              <a:t>Graph</a:t>
            </a:r>
            <a:r>
              <a:rPr lang="cs-CZ" dirty="0" smtClean="0"/>
              <a:t> type: </a:t>
            </a:r>
            <a:r>
              <a:rPr lang="cs-CZ" b="1" dirty="0" err="1" smtClean="0"/>
              <a:t>Polygons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zvolit proměnné – na záložce </a:t>
            </a:r>
            <a:r>
              <a:rPr lang="cs-CZ" dirty="0" err="1" smtClean="0"/>
              <a:t>Options</a:t>
            </a:r>
            <a:r>
              <a:rPr lang="cs-CZ" dirty="0" smtClean="0"/>
              <a:t> 1 zatrhnout „Display case </a:t>
            </a:r>
            <a:r>
              <a:rPr lang="cs-CZ" dirty="0" err="1" smtClean="0"/>
              <a:t>labels</a:t>
            </a:r>
            <a:r>
              <a:rPr lang="cs-CZ" dirty="0" smtClean="0"/>
              <a:t>“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0892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98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Ikonové grafy – </a:t>
            </a:r>
            <a:r>
              <a:rPr lang="cs-CZ" dirty="0" smtClean="0"/>
              <a:t>pavučinové grafy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1"/>
          </a:xfrm>
        </p:spPr>
        <p:txBody>
          <a:bodyPr/>
          <a:lstStyle/>
          <a:p>
            <a:r>
              <a:rPr lang="cs-CZ" sz="2000" dirty="0" smtClean="0"/>
              <a:t>obdoba paprskových grafů, přidáno znázornění maxima absolutních hodnot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Icon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... – </a:t>
            </a:r>
            <a:r>
              <a:rPr lang="cs-CZ" dirty="0" err="1" smtClean="0"/>
              <a:t>Graph</a:t>
            </a:r>
            <a:r>
              <a:rPr lang="cs-CZ" dirty="0" smtClean="0"/>
              <a:t> type: </a:t>
            </a:r>
            <a:r>
              <a:rPr lang="cs-CZ" b="1" dirty="0" smtClean="0"/>
              <a:t>Sun </a:t>
            </a:r>
            <a:r>
              <a:rPr lang="cs-CZ" b="1" dirty="0" err="1" smtClean="0"/>
              <a:t>Rays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– zvolit proměnné – na záložce </a:t>
            </a:r>
            <a:r>
              <a:rPr lang="cs-CZ" dirty="0" err="1" smtClean="0"/>
              <a:t>Options</a:t>
            </a:r>
            <a:r>
              <a:rPr lang="cs-CZ" dirty="0" smtClean="0"/>
              <a:t> 1 zatrhnout „Display case </a:t>
            </a:r>
            <a:r>
              <a:rPr lang="cs-CZ" dirty="0" err="1" smtClean="0"/>
              <a:t>labels</a:t>
            </a:r>
            <a:r>
              <a:rPr lang="cs-CZ" dirty="0" smtClean="0"/>
              <a:t>“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0892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9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624864" cy="706090"/>
          </a:xfrm>
        </p:spPr>
        <p:txBody>
          <a:bodyPr>
            <a:normAutofit/>
          </a:bodyPr>
          <a:lstStyle/>
          <a:p>
            <a:r>
              <a:rPr lang="cs-CZ" dirty="0"/>
              <a:t>Ikonové grafy – </a:t>
            </a:r>
            <a:r>
              <a:rPr lang="cs-CZ" dirty="0" err="1" smtClean="0"/>
              <a:t>Chernoffovy</a:t>
            </a:r>
            <a:r>
              <a:rPr lang="cs-CZ" dirty="0" smtClean="0"/>
              <a:t> tváře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29411"/>
          </a:xfrm>
        </p:spPr>
        <p:txBody>
          <a:bodyPr/>
          <a:lstStyle/>
          <a:p>
            <a:r>
              <a:rPr lang="cs-CZ" sz="2000" dirty="0" smtClean="0"/>
              <a:t>proměnné znázorněny jako části obličeje</a:t>
            </a:r>
          </a:p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 smtClean="0"/>
              <a:t>: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Icon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... – </a:t>
            </a:r>
            <a:r>
              <a:rPr lang="cs-CZ" dirty="0" err="1" smtClean="0"/>
              <a:t>Graph</a:t>
            </a:r>
            <a:r>
              <a:rPr lang="cs-CZ" dirty="0" smtClean="0"/>
              <a:t> type: </a:t>
            </a:r>
            <a:r>
              <a:rPr lang="cs-CZ" b="1" dirty="0" err="1" smtClean="0"/>
              <a:t>Chernoff</a:t>
            </a:r>
            <a:r>
              <a:rPr lang="cs-CZ" b="1" dirty="0" smtClean="0"/>
              <a:t> </a:t>
            </a:r>
            <a:r>
              <a:rPr lang="cs-CZ" b="1" dirty="0" err="1" smtClean="0"/>
              <a:t>Faces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– zvolit proměnné – na záložce </a:t>
            </a:r>
            <a:r>
              <a:rPr lang="cs-CZ" dirty="0" err="1" smtClean="0"/>
              <a:t>Options</a:t>
            </a:r>
            <a:r>
              <a:rPr lang="cs-CZ" dirty="0" smtClean="0"/>
              <a:t> 1 zatrhnout „Display case </a:t>
            </a:r>
            <a:r>
              <a:rPr lang="cs-CZ" dirty="0" err="1" smtClean="0"/>
              <a:t>labels</a:t>
            </a:r>
            <a:r>
              <a:rPr lang="cs-CZ" dirty="0" smtClean="0"/>
              <a:t>“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0892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60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zvolte si typ ikonových grafů, které se Vám zdají nejpřehlednější, a vykreslete graf pro subjekty 201 až 230 s využitím proměnných věk, </a:t>
            </a:r>
            <a:r>
              <a:rPr lang="cs-CZ" dirty="0" err="1" smtClean="0"/>
              <a:t>MMSE</a:t>
            </a:r>
            <a:r>
              <a:rPr lang="cs-CZ" dirty="0" smtClean="0"/>
              <a:t>, objem hipokampu a objem </a:t>
            </a:r>
            <a:r>
              <a:rPr lang="cs-CZ" dirty="0" err="1" smtClean="0"/>
              <a:t>nucleus</a:t>
            </a:r>
            <a:r>
              <a:rPr lang="cs-CZ" dirty="0" smtClean="0"/>
              <a:t> </a:t>
            </a:r>
            <a:r>
              <a:rPr lang="cs-CZ" dirty="0" err="1" smtClean="0"/>
              <a:t>caudatus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25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 kurzu – pokračování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158652"/>
            <a:ext cx="8435280" cy="550823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cs-CZ" sz="2400" dirty="0"/>
              <a:t>Ordinační analýzy I</a:t>
            </a:r>
            <a:r>
              <a:rPr lang="cs-CZ" sz="2400" dirty="0" smtClean="0"/>
              <a:t>: </a:t>
            </a:r>
          </a:p>
          <a:p>
            <a:pPr lvl="1"/>
            <a:r>
              <a:rPr lang="cs-CZ" sz="2100" dirty="0" smtClean="0"/>
              <a:t>principy </a:t>
            </a:r>
            <a:r>
              <a:rPr lang="cs-CZ" sz="2100" dirty="0"/>
              <a:t>redukce </a:t>
            </a:r>
            <a:r>
              <a:rPr lang="cs-CZ" sz="2100" dirty="0" err="1"/>
              <a:t>dimenzionality</a:t>
            </a:r>
            <a:r>
              <a:rPr lang="cs-CZ" sz="2100" dirty="0"/>
              <a:t> </a:t>
            </a:r>
            <a:r>
              <a:rPr lang="cs-CZ" sz="2100" dirty="0" smtClean="0"/>
              <a:t>dat; selekce a extrakce proměnných</a:t>
            </a:r>
            <a:endParaRPr lang="cs-CZ" sz="2100" dirty="0"/>
          </a:p>
          <a:p>
            <a:pPr lvl="1"/>
            <a:r>
              <a:rPr lang="cs-CZ" sz="2100" dirty="0" smtClean="0"/>
              <a:t>analýza hlavních komponent (PCA), faktorová analýza (FA)</a:t>
            </a:r>
          </a:p>
          <a:p>
            <a:pPr lvl="1"/>
            <a:endParaRPr lang="cs-CZ" sz="9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cs-CZ" sz="2400" dirty="0"/>
              <a:t>Ordinační analýzy II</a:t>
            </a:r>
            <a:r>
              <a:rPr lang="cs-CZ" sz="2400" dirty="0" smtClean="0"/>
              <a:t>: </a:t>
            </a:r>
            <a:endParaRPr lang="cs-CZ" sz="2400" dirty="0"/>
          </a:p>
          <a:p>
            <a:pPr lvl="1"/>
            <a:r>
              <a:rPr lang="cs-CZ" sz="2100" dirty="0" smtClean="0"/>
              <a:t>analýza nezávislých komponent (</a:t>
            </a:r>
            <a:r>
              <a:rPr lang="cs-CZ" sz="2100" dirty="0" err="1" smtClean="0"/>
              <a:t>ICA</a:t>
            </a:r>
            <a:r>
              <a:rPr lang="cs-CZ" sz="2100" dirty="0" smtClean="0"/>
              <a:t>), korespondenční analýza (CA), vícerozměrné škálování (</a:t>
            </a:r>
            <a:r>
              <a:rPr lang="cs-CZ" sz="2100" dirty="0" err="1" smtClean="0"/>
              <a:t>MDS</a:t>
            </a:r>
            <a:r>
              <a:rPr lang="cs-CZ" sz="2100" dirty="0" smtClean="0"/>
              <a:t>), </a:t>
            </a:r>
            <a:r>
              <a:rPr lang="cs-CZ" sz="2100" dirty="0" err="1" smtClean="0"/>
              <a:t>redundanční</a:t>
            </a:r>
            <a:r>
              <a:rPr lang="cs-CZ" sz="2100" dirty="0" smtClean="0"/>
              <a:t> analýza (</a:t>
            </a:r>
            <a:r>
              <a:rPr lang="cs-CZ" sz="2100" dirty="0" err="1" smtClean="0"/>
              <a:t>RDA</a:t>
            </a:r>
            <a:r>
              <a:rPr lang="cs-CZ" sz="2100" dirty="0" smtClean="0"/>
              <a:t>), kanonická korelační analýza (</a:t>
            </a:r>
            <a:r>
              <a:rPr lang="cs-CZ" sz="2100" dirty="0" err="1" smtClean="0"/>
              <a:t>CCorA</a:t>
            </a:r>
            <a:r>
              <a:rPr lang="cs-CZ" sz="2100" dirty="0" smtClean="0"/>
              <a:t>) </a:t>
            </a:r>
          </a:p>
          <a:p>
            <a:pPr lvl="1"/>
            <a:endParaRPr lang="cs-CZ" sz="9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cs-CZ" sz="2400" dirty="0"/>
              <a:t>Klasifikace I</a:t>
            </a:r>
            <a:r>
              <a:rPr lang="cs-CZ" sz="2400" dirty="0" smtClean="0"/>
              <a:t>: </a:t>
            </a:r>
          </a:p>
          <a:p>
            <a:pPr lvl="1"/>
            <a:r>
              <a:rPr lang="cs-CZ" sz="2100" dirty="0" smtClean="0"/>
              <a:t>principy a cíle klasifikace</a:t>
            </a:r>
          </a:p>
          <a:p>
            <a:pPr lvl="1"/>
            <a:r>
              <a:rPr lang="cs-CZ" sz="2100" dirty="0" smtClean="0"/>
              <a:t>diskriminační analýza pomocí diskriminačních </a:t>
            </a:r>
            <a:r>
              <a:rPr lang="cs-CZ" sz="2100" dirty="0" err="1" smtClean="0"/>
              <a:t>fcí</a:t>
            </a:r>
            <a:r>
              <a:rPr lang="cs-CZ" sz="2100" dirty="0" smtClean="0"/>
              <a:t>, minimální vzdálenosti a pomocí hranic – </a:t>
            </a:r>
            <a:r>
              <a:rPr lang="cs-CZ" sz="2100" dirty="0" err="1" smtClean="0"/>
              <a:t>Fisherova</a:t>
            </a:r>
            <a:r>
              <a:rPr lang="cs-CZ" sz="2100" dirty="0" smtClean="0"/>
              <a:t> LDA</a:t>
            </a:r>
          </a:p>
          <a:p>
            <a:pPr lvl="1"/>
            <a:endParaRPr lang="cs-CZ" sz="9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cs-CZ" sz="2400" dirty="0"/>
              <a:t>Klasifikace </a:t>
            </a:r>
            <a:r>
              <a:rPr lang="cs-CZ" sz="2400" dirty="0" smtClean="0"/>
              <a:t>II: </a:t>
            </a:r>
            <a:endParaRPr lang="cs-CZ" sz="2400" dirty="0"/>
          </a:p>
          <a:p>
            <a:pPr lvl="1"/>
            <a:r>
              <a:rPr lang="cs-CZ" sz="2100" dirty="0" smtClean="0"/>
              <a:t>metoda podpůrných vektorů (</a:t>
            </a:r>
            <a:r>
              <a:rPr lang="cs-CZ" sz="2100" dirty="0" err="1" smtClean="0"/>
              <a:t>SVM</a:t>
            </a:r>
            <a:r>
              <a:rPr lang="cs-CZ" sz="2100" dirty="0" smtClean="0"/>
              <a:t>), přehled dalších klasifikačních metod</a:t>
            </a:r>
          </a:p>
          <a:p>
            <a:pPr lvl="1"/>
            <a:r>
              <a:rPr lang="cs-CZ" sz="2100" dirty="0" smtClean="0"/>
              <a:t>hodnocení úspěšnosti klasifikace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36304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Vizualizace vícerozměrných dat - shrnutí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3D sloupkové grafy</a:t>
            </a:r>
          </a:p>
          <a:p>
            <a:r>
              <a:rPr lang="cs-CZ" dirty="0" smtClean="0"/>
              <a:t>dvourozměrný histogram</a:t>
            </a:r>
          </a:p>
          <a:p>
            <a:r>
              <a:rPr lang="cs-CZ" dirty="0" smtClean="0"/>
              <a:t>maticové grafy</a:t>
            </a:r>
          </a:p>
          <a:p>
            <a:r>
              <a:rPr lang="cs-CZ" dirty="0" smtClean="0"/>
              <a:t>krabicové grafy pro více proměnných</a:t>
            </a:r>
          </a:p>
          <a:p>
            <a:r>
              <a:rPr lang="cs-CZ" dirty="0" smtClean="0"/>
              <a:t>ikonové (</a:t>
            </a:r>
            <a:r>
              <a:rPr lang="cs-CZ" dirty="0" err="1" smtClean="0"/>
              <a:t>symbolové</a:t>
            </a:r>
            <a:r>
              <a:rPr lang="cs-CZ" dirty="0" smtClean="0"/>
              <a:t>) grafy:</a:t>
            </a:r>
          </a:p>
          <a:p>
            <a:pPr lvl="1"/>
            <a:r>
              <a:rPr lang="cs-CZ" dirty="0" smtClean="0"/>
              <a:t>profilové sloupce</a:t>
            </a:r>
          </a:p>
          <a:p>
            <a:pPr lvl="1"/>
            <a:r>
              <a:rPr lang="cs-CZ" dirty="0" smtClean="0"/>
              <a:t>profily</a:t>
            </a:r>
          </a:p>
          <a:p>
            <a:pPr lvl="1"/>
            <a:r>
              <a:rPr lang="cs-CZ" dirty="0" smtClean="0"/>
              <a:t>paprskové </a:t>
            </a:r>
            <a:r>
              <a:rPr lang="cs-CZ" dirty="0"/>
              <a:t>(</a:t>
            </a:r>
            <a:r>
              <a:rPr lang="cs-CZ" dirty="0" smtClean="0"/>
              <a:t>hvězdicové) grafy</a:t>
            </a:r>
            <a:endParaRPr lang="cs-CZ" dirty="0"/>
          </a:p>
          <a:p>
            <a:pPr lvl="1"/>
            <a:r>
              <a:rPr lang="cs-CZ" dirty="0" smtClean="0"/>
              <a:t>polygony</a:t>
            </a:r>
          </a:p>
          <a:p>
            <a:pPr lvl="1"/>
            <a:r>
              <a:rPr lang="cs-CZ" dirty="0" smtClean="0"/>
              <a:t>pavučinové grafy</a:t>
            </a:r>
            <a:endParaRPr lang="cs-CZ" dirty="0"/>
          </a:p>
          <a:p>
            <a:pPr lvl="1"/>
            <a:r>
              <a:rPr lang="cs-CZ" dirty="0" err="1" smtClean="0"/>
              <a:t>Chernoffovy</a:t>
            </a:r>
            <a:r>
              <a:rPr lang="cs-CZ" dirty="0" smtClean="0"/>
              <a:t> tváře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16015" y="866070"/>
            <a:ext cx="1944216" cy="177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"/>
          <a:stretch/>
        </p:blipFill>
        <p:spPr bwMode="auto">
          <a:xfrm>
            <a:off x="4739301" y="3068960"/>
            <a:ext cx="337994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2"/>
          <a:stretch/>
        </p:blipFill>
        <p:spPr bwMode="auto">
          <a:xfrm>
            <a:off x="3245701" y="4795778"/>
            <a:ext cx="2285675" cy="148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7"/>
          <a:stretch/>
        </p:blipFill>
        <p:spPr bwMode="auto">
          <a:xfrm>
            <a:off x="827584" y="5226104"/>
            <a:ext cx="2418117" cy="15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9249" y="1752961"/>
            <a:ext cx="2688827" cy="174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5196399"/>
            <a:ext cx="2838893" cy="126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65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Předzpracování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21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646401" y="2924944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Předzpracování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645713" y="2924943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FF0000"/>
                </a:solidFill>
              </a:rPr>
              <a:t>Předzpracování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analýzy a klasifikace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7088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Data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46400" y="4221088"/>
            <a:ext cx="2053391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Redukce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47087" y="5517232"/>
            <a:ext cx="2052703" cy="68619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prstClr val="black"/>
                </a:solidFill>
              </a:rPr>
              <a:t>Klasifikace</a:t>
            </a:r>
            <a:endParaRPr lang="en-US" b="1" dirty="0" smtClean="0">
              <a:solidFill>
                <a:prstClr val="black"/>
              </a:solidFill>
            </a:endParaRPr>
          </a:p>
        </p:txBody>
      </p:sp>
      <p:cxnSp>
        <p:nvCxnSpPr>
          <p:cNvPr id="12" name="Přímá spojnice se šipkou 11"/>
          <p:cNvCxnSpPr>
            <a:stCxn id="7" idx="2"/>
            <a:endCxn id="8" idx="0"/>
          </p:cNvCxnSpPr>
          <p:nvPr/>
        </p:nvCxnSpPr>
        <p:spPr bwMode="auto">
          <a:xfrm flipH="1">
            <a:off x="1673097" y="2314996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Přímá spojnice se šipkou 12"/>
          <p:cNvCxnSpPr>
            <a:stCxn id="8" idx="2"/>
            <a:endCxn id="10" idx="0"/>
          </p:cNvCxnSpPr>
          <p:nvPr/>
        </p:nvCxnSpPr>
        <p:spPr bwMode="auto">
          <a:xfrm flipH="1">
            <a:off x="1673096" y="3611140"/>
            <a:ext cx="1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Přímá spojnice se šipkou 13"/>
          <p:cNvCxnSpPr>
            <a:stCxn id="10" idx="2"/>
            <a:endCxn id="11" idx="0"/>
          </p:cNvCxnSpPr>
          <p:nvPr/>
        </p:nvCxnSpPr>
        <p:spPr bwMode="auto">
          <a:xfrm>
            <a:off x="1673096" y="4907284"/>
            <a:ext cx="343" cy="6099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Skupina 25"/>
          <p:cNvGrpSpPr/>
          <p:nvPr/>
        </p:nvGrpSpPr>
        <p:grpSpPr>
          <a:xfrm>
            <a:off x="4572000" y="5453077"/>
            <a:ext cx="3020268" cy="784235"/>
            <a:chOff x="6097581" y="3069784"/>
            <a:chExt cx="3330480" cy="943358"/>
          </a:xfrm>
        </p:grpSpPr>
        <p:pic>
          <p:nvPicPr>
            <p:cNvPr id="27" name="Picture 3" descr="C:\Users\janeva\AppData\Local\Microsoft\Windows\Temporary Internet Files\Content.IE5\6ZIORLIV\MC900332572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581" y="3110351"/>
              <a:ext cx="1037584" cy="83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C:\Users\janeva\AppData\Local\Microsoft\Windows\Temporary Internet Files\Content.IE5\HH6CWDBV\MC900232599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150" y="3069784"/>
              <a:ext cx="684441" cy="943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7367899" y="3329641"/>
              <a:ext cx="836620" cy="407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>
                  <a:solidFill>
                    <a:prstClr val="black"/>
                  </a:solidFill>
                </a:rPr>
                <a:t>nebo</a:t>
              </a:r>
              <a:endParaRPr lang="cs-CZ" sz="1600" dirty="0">
                <a:solidFill>
                  <a:prstClr val="black"/>
                </a:solidFill>
              </a:endParaRP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6934200" y="3124200"/>
              <a:ext cx="4183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009751" y="3313046"/>
              <a:ext cx="41831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>
                  <a:solidFill>
                    <a:prstClr val="black"/>
                  </a:solidFill>
                </a:rPr>
                <a:t>?</a:t>
              </a:r>
            </a:p>
          </p:txBody>
        </p:sp>
      </p:grpSp>
      <p:pic>
        <p:nvPicPr>
          <p:cNvPr id="32" name="Obrázek 31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1486055"/>
            <a:ext cx="3343742" cy="971686"/>
          </a:xfrm>
          <a:prstGeom prst="rect">
            <a:avLst/>
          </a:prstGeom>
        </p:spPr>
      </p:pic>
      <p:pic>
        <p:nvPicPr>
          <p:cNvPr id="36" name="Obrázek 3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90" y="2786962"/>
            <a:ext cx="3305637" cy="962159"/>
          </a:xfrm>
          <a:prstGeom prst="rect">
            <a:avLst/>
          </a:prstGeom>
        </p:spPr>
      </p:pic>
      <p:grpSp>
        <p:nvGrpSpPr>
          <p:cNvPr id="40" name="Skupina 39"/>
          <p:cNvGrpSpPr/>
          <p:nvPr/>
        </p:nvGrpSpPr>
        <p:grpSpPr>
          <a:xfrm>
            <a:off x="3352639" y="3999609"/>
            <a:ext cx="3307593" cy="1129152"/>
            <a:chOff x="3210579" y="3855593"/>
            <a:chExt cx="3307593" cy="1129152"/>
          </a:xfrm>
        </p:grpSpPr>
        <p:pic>
          <p:nvPicPr>
            <p:cNvPr id="37" name="Obrázek 36" descr="Výřez obrazovky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0579" y="3939090"/>
              <a:ext cx="3305637" cy="962159"/>
            </a:xfrm>
            <a:prstGeom prst="rect">
              <a:avLst/>
            </a:prstGeom>
          </p:spPr>
        </p:pic>
        <p:sp>
          <p:nvSpPr>
            <p:cNvPr id="38" name="Obdélník 37"/>
            <p:cNvSpPr/>
            <p:nvPr/>
          </p:nvSpPr>
          <p:spPr>
            <a:xfrm>
              <a:off x="4039478" y="3855593"/>
              <a:ext cx="612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39" name="Obdélník 38"/>
            <p:cNvSpPr/>
            <p:nvPr/>
          </p:nvSpPr>
          <p:spPr>
            <a:xfrm>
              <a:off x="5870172" y="3855593"/>
              <a:ext cx="648000" cy="112915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34" name="Obdélník 33"/>
          <p:cNvSpPr/>
          <p:nvPr/>
        </p:nvSpPr>
        <p:spPr>
          <a:xfrm>
            <a:off x="646400" y="1628800"/>
            <a:ext cx="2052704" cy="686196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cs-CZ" b="1" dirty="0" smtClean="0">
                <a:solidFill>
                  <a:srgbClr val="00B050"/>
                </a:solidFill>
              </a:rPr>
              <a:t>Data</a:t>
            </a:r>
            <a:endParaRPr lang="en-US" b="1" dirty="0" smtClean="0">
              <a:solidFill>
                <a:srgbClr val="00B050"/>
              </a:solidFill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9582" y="1353933"/>
            <a:ext cx="1188000" cy="1322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Skupina 10"/>
          <p:cNvGrpSpPr>
            <a:grpSpLocks/>
          </p:cNvGrpSpPr>
          <p:nvPr/>
        </p:nvGrpSpPr>
        <p:grpSpPr bwMode="auto">
          <a:xfrm rot="10800000" flipH="1">
            <a:off x="7247582" y="2734360"/>
            <a:ext cx="1332000" cy="1116000"/>
            <a:chOff x="1425575" y="3573463"/>
            <a:chExt cx="1553004" cy="1295697"/>
          </a:xfrm>
        </p:grpSpPr>
        <p:pic>
          <p:nvPicPr>
            <p:cNvPr id="44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9725" y="3751263"/>
              <a:ext cx="1368854" cy="111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3663951"/>
              <a:ext cx="1368854" cy="111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10" descr="intenzity_deforma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575" y="3573463"/>
              <a:ext cx="1368854" cy="1119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77" t="4191" r="1406" b="5534"/>
          <a:stretch/>
        </p:blipFill>
        <p:spPr bwMode="auto">
          <a:xfrm rot="16200000">
            <a:off x="7391582" y="3991225"/>
            <a:ext cx="1044000" cy="12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352639" y="1052736"/>
            <a:ext cx="31300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kognitivní data apod.</a:t>
            </a:r>
            <a:endParaRPr lang="en-US" sz="16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6723876" y="1052736"/>
            <a:ext cx="2384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Ukázka - obrazová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039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5" grpId="0" animBg="1"/>
      <p:bldP spid="10" grpId="0" animBg="1"/>
      <p:bldP spid="11" grpId="0" animBg="1"/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Předzpracování obrazových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554828"/>
              </p:ext>
            </p:extLst>
          </p:nvPr>
        </p:nvGraphicFramePr>
        <p:xfrm>
          <a:off x="626074" y="1109585"/>
          <a:ext cx="7885112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56" name="Visio" r:id="rId3" imgW="7894905" imgH="5338980" progId="Visio.Drawing.11">
                  <p:embed/>
                </p:oleObj>
              </mc:Choice>
              <mc:Fallback>
                <p:oleObj name="Visio" r:id="rId3" imgW="7894905" imgH="5338980" progId="Visio.Drawing.11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74" y="1109585"/>
                        <a:ext cx="7885112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825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Předzpracování obrazových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8552" y="1249384"/>
            <a:ext cx="7753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Další typy dat, které mohou vzniknout po předzpracování obrazů:</a:t>
            </a:r>
            <a:endParaRPr lang="cs-CZ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255" y="2849584"/>
            <a:ext cx="2003447" cy="322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72616" y="2087584"/>
            <a:ext cx="3514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Informace o tloušťce šedé hmoty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 smtClean="0"/>
              <a:t>jednotlivých oblastech mozku</a:t>
            </a:r>
            <a:endParaRPr lang="cs-CZ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36" y="2849584"/>
            <a:ext cx="2744680" cy="32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931954" y="2087584"/>
            <a:ext cx="2927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Informace o ploše jednotlivých oblastí mozku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027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7" y="274638"/>
            <a:ext cx="8157320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Předzpracování dat – chybějící hodnoty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1008111"/>
          </a:xfrm>
        </p:spPr>
        <p:txBody>
          <a:bodyPr>
            <a:noAutofit/>
          </a:bodyPr>
          <a:lstStyle/>
          <a:p>
            <a:r>
              <a:rPr lang="cs-CZ" dirty="0" smtClean="0"/>
              <a:t>snaha, aby v datech vůbec nenastaly</a:t>
            </a:r>
          </a:p>
          <a:p>
            <a:r>
              <a:rPr lang="cs-CZ" dirty="0" smtClean="0"/>
              <a:t>pokud však nastanou, je silně nedoporučováno dělat každou analýzu na jinak velkém souboru (tzv. „</a:t>
            </a:r>
            <a:r>
              <a:rPr lang="en-US" dirty="0" smtClean="0"/>
              <a:t>pairwise</a:t>
            </a:r>
            <a:r>
              <a:rPr lang="cs-CZ" dirty="0" smtClean="0"/>
              <a:t>“ odstraňování objektů) </a:t>
            </a:r>
            <a:r>
              <a:rPr lang="cs-CZ" dirty="0" smtClean="0">
                <a:latin typeface="Calibri"/>
              </a:rPr>
              <a:t>→</a:t>
            </a:r>
            <a:r>
              <a:rPr lang="cs-CZ" dirty="0" smtClean="0"/>
              <a:t> 3 možná řešení: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536" y="2204864"/>
            <a:ext cx="8229600" cy="19358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/>
            </a:pPr>
            <a:r>
              <a:rPr lang="cs-CZ" sz="2400" dirty="0" smtClean="0"/>
              <a:t>vyloučit z analýzy všechny objekty, u nichž se vyskytla nějaká chybějící hodnota (tzv. „</a:t>
            </a:r>
            <a:r>
              <a:rPr lang="en-US" sz="2400" dirty="0" err="1" smtClean="0"/>
              <a:t>casewise</a:t>
            </a:r>
            <a:r>
              <a:rPr lang="cs-CZ" sz="2400" dirty="0" smtClean="0"/>
              <a:t>“</a:t>
            </a:r>
            <a:r>
              <a:rPr lang="en-US" sz="2400" dirty="0" smtClean="0"/>
              <a:t>=</a:t>
            </a:r>
            <a:r>
              <a:rPr lang="cs-CZ" sz="2400" dirty="0"/>
              <a:t> </a:t>
            </a:r>
            <a:r>
              <a:rPr lang="cs-CZ" sz="2400" dirty="0" smtClean="0"/>
              <a:t>„</a:t>
            </a:r>
            <a:r>
              <a:rPr lang="en-US" sz="2400" dirty="0" err="1" smtClean="0"/>
              <a:t>listwise</a:t>
            </a:r>
            <a:r>
              <a:rPr lang="cs-CZ" sz="2400" dirty="0" smtClean="0"/>
              <a:t>“ odstranění objektů):</a:t>
            </a:r>
          </a:p>
          <a:p>
            <a:pPr marL="1257300" lvl="2" indent="-457200"/>
            <a:r>
              <a:rPr lang="cs-CZ" sz="2100" dirty="0" smtClean="0"/>
              <a:t>pokud chybějících hodnot mnoho, zbyde pouze málo objektů</a:t>
            </a:r>
          </a:p>
          <a:p>
            <a:pPr marL="1257300" lvl="2" indent="-457200"/>
            <a:r>
              <a:rPr lang="cs-CZ" sz="2100" dirty="0" smtClean="0"/>
              <a:t>pozor na systematicky chybějící hodnoty – může dojít ke zkreslení výsledků analýz</a:t>
            </a:r>
          </a:p>
          <a:p>
            <a:pPr marL="1257300" lvl="2" indent="-457200"/>
            <a:r>
              <a:rPr lang="cs-CZ" sz="2100" dirty="0" smtClean="0"/>
              <a:t>občas vhodné odstranit proměnné s mnoha chybějícími hodnotami místo objektů, pokud proměnné nejsou důležité pro analýzu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95536" y="4114485"/>
            <a:ext cx="8229600" cy="927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 startAt="2"/>
            </a:pPr>
            <a:r>
              <a:rPr lang="cs-CZ" sz="2400" dirty="0" smtClean="0"/>
              <a:t>definování souboru s vyplněnými „klíčovými“ proměnnými:</a:t>
            </a:r>
          </a:p>
          <a:p>
            <a:pPr marL="1257300" lvl="2" indent="-457200"/>
            <a:r>
              <a:rPr lang="cs-CZ" sz="2100" dirty="0" smtClean="0"/>
              <a:t>na tomto souboru provedena většina analýz</a:t>
            </a:r>
          </a:p>
          <a:p>
            <a:pPr marL="1257300" lvl="2" indent="-457200"/>
            <a:r>
              <a:rPr lang="cs-CZ" sz="2100" dirty="0" smtClean="0"/>
              <a:t>další analýzy dělány na podsouboru s menším počtem subjektů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5085184"/>
            <a:ext cx="8496944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buFont typeface="+mj-lt"/>
              <a:buAutoNum type="arabicPeriod" startAt="3"/>
            </a:pPr>
            <a:r>
              <a:rPr lang="cs-CZ" sz="2400" dirty="0" smtClean="0"/>
              <a:t>doplnění chybějících hodnot (tzv. imputace):</a:t>
            </a:r>
          </a:p>
          <a:p>
            <a:pPr marL="1257300" lvl="2" indent="-457200"/>
            <a:r>
              <a:rPr lang="cs-CZ" sz="2100" dirty="0" smtClean="0"/>
              <a:t>doplnění průměrem z hodnot, které jsou pro danou proměnnou k dispozici</a:t>
            </a:r>
          </a:p>
          <a:p>
            <a:pPr marL="1257300" lvl="2" indent="-457200"/>
            <a:r>
              <a:rPr lang="cs-CZ" sz="2100" dirty="0" smtClean="0"/>
              <a:t>doplnění hodnot na základě regresních modelů</a:t>
            </a:r>
          </a:p>
          <a:p>
            <a:pPr marL="1257300" lvl="2" indent="-457200"/>
            <a:r>
              <a:rPr lang="cs-CZ" sz="2100" dirty="0" smtClean="0"/>
              <a:t>pozor! doplnění hodnot však může zkreslit výsledky analýz</a:t>
            </a:r>
          </a:p>
          <a:p>
            <a:pPr marL="1257300" lvl="2" indent="-457200"/>
            <a:endParaRPr lang="cs-CZ" sz="2100" dirty="0" smtClean="0"/>
          </a:p>
        </p:txBody>
      </p:sp>
    </p:spTree>
    <p:extLst>
      <p:ext uri="{BB962C8B-B14F-4D97-AF65-F5344CB8AC3E}">
        <p14:creationId xmlns:p14="http://schemas.microsoft.com/office/powerpoint/2010/main" val="19005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7" y="274638"/>
            <a:ext cx="8157320" cy="706090"/>
          </a:xfrm>
        </p:spPr>
        <p:txBody>
          <a:bodyPr>
            <a:normAutofit/>
          </a:bodyPr>
          <a:lstStyle/>
          <a:p>
            <a:r>
              <a:rPr lang="cs-CZ" dirty="0" smtClean="0"/>
              <a:t>Předzpracování dat – odlehlé hodnoty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1800199"/>
          </a:xfrm>
        </p:spPr>
        <p:txBody>
          <a:bodyPr>
            <a:normAutofit/>
          </a:bodyPr>
          <a:lstStyle/>
          <a:p>
            <a:r>
              <a:rPr lang="cs-CZ" dirty="0" smtClean="0"/>
              <a:t>k identifikaci odlehlých hodnot mohou pomoci tečkové, maticové či krabicové grafy</a:t>
            </a:r>
          </a:p>
          <a:p>
            <a:r>
              <a:rPr lang="cs-CZ" dirty="0" smtClean="0"/>
              <a:t>další možné metody k identifikaci odlehlých hodnot budou probrány na příští přednášce</a:t>
            </a:r>
          </a:p>
          <a:p>
            <a:r>
              <a:rPr lang="cs-CZ" dirty="0" smtClean="0"/>
              <a:t>je třeba rozlišovat: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57200" y="2909868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/>
            </a:pPr>
            <a:r>
              <a:rPr lang="cs-CZ" b="1" dirty="0" smtClean="0"/>
              <a:t>odlehlé hodnoty, které jsou způsobeny chybou </a:t>
            </a:r>
            <a:r>
              <a:rPr lang="cs-CZ" dirty="0" smtClean="0"/>
              <a:t>(měřících přístrojů apod.) - jsou to většinou nereálné hodnoty </a:t>
            </a:r>
            <a:r>
              <a:rPr lang="cs-CZ" dirty="0" smtClean="0">
                <a:latin typeface="Calibri"/>
              </a:rPr>
              <a:t>→ je vhodné je smazat a dále s nimi zacházet jako s chybějícími hodnotami</a:t>
            </a:r>
            <a:endParaRPr lang="cs-CZ" dirty="0" smtClean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57200" y="3889514"/>
            <a:ext cx="8229600" cy="2736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buFont typeface="+mj-lt"/>
              <a:buAutoNum type="arabicPeriod" startAt="2"/>
            </a:pPr>
            <a:r>
              <a:rPr lang="cs-CZ" sz="1900" b="1" dirty="0" smtClean="0"/>
              <a:t>odlehlé hodnoty, které jsou fyziologické </a:t>
            </a:r>
            <a:r>
              <a:rPr lang="cs-CZ" sz="1900" dirty="0" smtClean="0"/>
              <a:t>(tzn. jsou to reálné hodnoty) </a:t>
            </a:r>
            <a:r>
              <a:rPr lang="cs-CZ" sz="1900" dirty="0" smtClean="0">
                <a:latin typeface="Calibri"/>
              </a:rPr>
              <a:t>→</a:t>
            </a:r>
            <a:r>
              <a:rPr lang="cs-CZ" sz="1900" dirty="0" smtClean="0"/>
              <a:t> je vhodné tyto hodnoty v datech ponechat, pokud je to možné a nezkreslí to analýzu a použít </a:t>
            </a:r>
            <a:r>
              <a:rPr lang="cs-CZ" sz="1900" dirty="0" err="1" smtClean="0"/>
              <a:t>neparametrické</a:t>
            </a:r>
            <a:r>
              <a:rPr lang="cs-CZ" sz="1900" dirty="0" smtClean="0"/>
              <a:t> metody analýzy dat</a:t>
            </a:r>
          </a:p>
          <a:p>
            <a:pPr lvl="2"/>
            <a:r>
              <a:rPr lang="cs-CZ" sz="1800" dirty="0" smtClean="0"/>
              <a:t>příklad, kdy je vhodné odlehlou hodnotu v souboru ponechat: pacienti Alzheimerovou chorobou v našem souboru mají hodnotu </a:t>
            </a:r>
            <a:r>
              <a:rPr lang="cs-CZ" sz="1800" dirty="0" err="1" smtClean="0"/>
              <a:t>MMSE</a:t>
            </a:r>
            <a:r>
              <a:rPr lang="cs-CZ" sz="1800" dirty="0" smtClean="0"/>
              <a:t> skóre větší než 15, jeden pacient má však hodnotu skóre 7 (je to reálná hodnota, smazáním bychom uměle snížili variabilitu)</a:t>
            </a:r>
          </a:p>
          <a:p>
            <a:pPr lvl="2"/>
            <a:r>
              <a:rPr lang="cs-CZ" sz="1800" dirty="0" smtClean="0"/>
              <a:t>příklad, kdy je nevhodné odlehlou hodnotu v souboru ponechat: chceme měřit výšku 15-letých dětí – dítě trpící nanismem měřící 80 cm by průměrnou výšku velice zkreslilo, proto ho ze souboru vyřadíme</a:t>
            </a:r>
          </a:p>
        </p:txBody>
      </p:sp>
    </p:spTree>
    <p:extLst>
      <p:ext uri="{BB962C8B-B14F-4D97-AF65-F5344CB8AC3E}">
        <p14:creationId xmlns:p14="http://schemas.microsoft.com/office/powerpoint/2010/main" val="395084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/>
              <a:t> </a:t>
            </a:r>
            <a:r>
              <a:rPr lang="cs-CZ" sz="200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ke kolokviu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/>
              <a:t>Předmět je ukončen kolokviem sestávajícím se z </a:t>
            </a:r>
            <a:r>
              <a:rPr lang="cs-CZ" dirty="0" smtClean="0"/>
              <a:t>teoretických otázek a analýzy </a:t>
            </a:r>
            <a:r>
              <a:rPr lang="cs-CZ" dirty="0"/>
              <a:t>praktických příkladů na počítači.</a:t>
            </a:r>
          </a:p>
          <a:p>
            <a:endParaRPr lang="cs-CZ" sz="800" dirty="0"/>
          </a:p>
          <a:p>
            <a:endParaRPr lang="cs-CZ" sz="800" dirty="0"/>
          </a:p>
          <a:p>
            <a:r>
              <a:rPr lang="cs-CZ" dirty="0"/>
              <a:t>Je nutné porozumět probíraným tématům a umět aplikovat </a:t>
            </a:r>
            <a:r>
              <a:rPr lang="cs-CZ" dirty="0" smtClean="0"/>
              <a:t>vícerozměrné statistické </a:t>
            </a:r>
            <a:r>
              <a:rPr lang="cs-CZ" dirty="0"/>
              <a:t>metody při analýze </a:t>
            </a:r>
            <a:r>
              <a:rPr lang="cs-CZ" dirty="0" smtClean="0"/>
              <a:t>reálných datových souborů.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23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Doporučená literatura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sp>
        <p:nvSpPr>
          <p:cNvPr id="9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31783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1500" dirty="0" smtClean="0"/>
              <a:t>Janoušová, </a:t>
            </a:r>
            <a:r>
              <a:rPr lang="cs-CZ" altLang="cs-CZ" sz="1500" dirty="0"/>
              <a:t>E. et al.: online výukové materiály Vícerozměrné metody pro analýzu a klasifikaci dat</a:t>
            </a:r>
            <a:br>
              <a:rPr lang="cs-CZ" altLang="cs-CZ" sz="1500" dirty="0"/>
            </a:br>
            <a:r>
              <a:rPr lang="cs-CZ" altLang="cs-CZ" sz="1500" dirty="0">
                <a:hlinkClick r:id="rId2"/>
              </a:rPr>
              <a:t>http://portal.matematickabiologie.cz/index.php?pg=analyza-a-hodnoceni-biologickych-dat--vicerozmerne-metody-pro-analyzu-dat</a:t>
            </a:r>
            <a:endParaRPr lang="en-US" sz="1500" dirty="0" smtClean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1500" dirty="0" err="1" smtClean="0"/>
              <a:t>DUDA</a:t>
            </a:r>
            <a:r>
              <a:rPr lang="cs-CZ" sz="1500" dirty="0" smtClean="0"/>
              <a:t>,</a:t>
            </a:r>
            <a:r>
              <a:rPr lang="en-US" sz="1500" dirty="0" smtClean="0"/>
              <a:t> </a:t>
            </a:r>
            <a:r>
              <a:rPr lang="en-US" sz="1500" dirty="0" err="1" smtClean="0"/>
              <a:t>R.O</a:t>
            </a:r>
            <a:r>
              <a:rPr lang="en-US" sz="1500" dirty="0" smtClean="0"/>
              <a:t>. </a:t>
            </a:r>
            <a:r>
              <a:rPr lang="cs-CZ" sz="1500" dirty="0" smtClean="0"/>
              <a:t>et al. </a:t>
            </a:r>
            <a:r>
              <a:rPr lang="en-US" sz="1500" i="1" dirty="0" smtClean="0"/>
              <a:t>Pattern </a:t>
            </a:r>
            <a:r>
              <a:rPr lang="en-US" sz="1500" i="1" dirty="0"/>
              <a:t>Classification</a:t>
            </a:r>
            <a:r>
              <a:rPr lang="en-US" sz="1500" dirty="0"/>
              <a:t>. New </a:t>
            </a:r>
            <a:r>
              <a:rPr lang="en-US" sz="1500" dirty="0" smtClean="0"/>
              <a:t>York</a:t>
            </a:r>
            <a:r>
              <a:rPr lang="cs-CZ" sz="1500" dirty="0" smtClean="0"/>
              <a:t>: </a:t>
            </a:r>
            <a:r>
              <a:rPr lang="en-US" sz="1500" dirty="0" smtClean="0"/>
              <a:t>Wiley-</a:t>
            </a:r>
            <a:r>
              <a:rPr lang="en-US" sz="1500" dirty="0" err="1" smtClean="0"/>
              <a:t>Interscience</a:t>
            </a:r>
            <a:r>
              <a:rPr lang="en-US" sz="1500" dirty="0" smtClean="0"/>
              <a:t>,, 2000</a:t>
            </a:r>
            <a:r>
              <a:rPr lang="cs-CZ" sz="1500" dirty="0" smtClean="0"/>
              <a:t>,</a:t>
            </a:r>
            <a:r>
              <a:rPr lang="en-US" sz="1500" dirty="0" smtClean="0"/>
              <a:t> </a:t>
            </a:r>
            <a:r>
              <a:rPr lang="en-US" sz="1500" dirty="0"/>
              <a:t>680 pp. </a:t>
            </a: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 smtClean="0"/>
              <a:t>BISHOP</a:t>
            </a:r>
            <a:r>
              <a:rPr lang="cs-CZ" sz="1500" dirty="0" smtClean="0"/>
              <a:t>,</a:t>
            </a:r>
            <a:r>
              <a:rPr lang="en-US" sz="1500" dirty="0" smtClean="0"/>
              <a:t> </a:t>
            </a:r>
            <a:r>
              <a:rPr lang="en-US" sz="1500" dirty="0"/>
              <a:t>C</a:t>
            </a:r>
            <a:r>
              <a:rPr lang="en-US" sz="1500" dirty="0" smtClean="0"/>
              <a:t>. </a:t>
            </a:r>
            <a:r>
              <a:rPr lang="en-US" sz="1500" i="1" dirty="0"/>
              <a:t>Pattern Recognition and Machine Learning</a:t>
            </a:r>
            <a:r>
              <a:rPr lang="en-US" sz="1500" dirty="0"/>
              <a:t>. New </a:t>
            </a:r>
            <a:r>
              <a:rPr lang="en-US" sz="1500" dirty="0" smtClean="0"/>
              <a:t>York</a:t>
            </a:r>
            <a:r>
              <a:rPr lang="cs-CZ" sz="1500" dirty="0" smtClean="0"/>
              <a:t>: </a:t>
            </a:r>
            <a:r>
              <a:rPr lang="en-US" sz="1500" dirty="0" smtClean="0"/>
              <a:t>Springer, 2006</a:t>
            </a:r>
            <a:r>
              <a:rPr lang="cs-CZ" sz="1500" dirty="0" smtClean="0"/>
              <a:t>, </a:t>
            </a:r>
            <a:r>
              <a:rPr lang="en-US" sz="1500" dirty="0" smtClean="0"/>
              <a:t>738 </a:t>
            </a:r>
            <a:r>
              <a:rPr lang="en-US" sz="1500" dirty="0"/>
              <a:t>pp</a:t>
            </a:r>
            <a:r>
              <a:rPr lang="en-US" sz="1500" dirty="0" smtClean="0"/>
              <a:t>.</a:t>
            </a: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 err="1" smtClean="0"/>
              <a:t>FLACH</a:t>
            </a:r>
            <a:r>
              <a:rPr lang="en-US" sz="1500" dirty="0"/>
              <a:t>, </a:t>
            </a:r>
            <a:r>
              <a:rPr lang="en-US" sz="1500" dirty="0" smtClean="0"/>
              <a:t>P</a:t>
            </a:r>
            <a:r>
              <a:rPr lang="cs-CZ" sz="1500" dirty="0" smtClean="0"/>
              <a:t>.</a:t>
            </a:r>
            <a:r>
              <a:rPr lang="en-US" sz="1500" dirty="0" smtClean="0"/>
              <a:t>A</a:t>
            </a:r>
            <a:r>
              <a:rPr lang="en-US" sz="1500" dirty="0"/>
              <a:t>. </a:t>
            </a:r>
            <a:r>
              <a:rPr lang="en-US" sz="1500" i="1" dirty="0"/>
              <a:t>Machine learning: the art and science of algorithms that make sense of data</a:t>
            </a:r>
            <a:r>
              <a:rPr lang="en-US" sz="1500" dirty="0"/>
              <a:t>. Cambridge: Cambridge University Press, 2012, 396 p</a:t>
            </a:r>
            <a:r>
              <a:rPr lang="cs-CZ" sz="1500" dirty="0"/>
              <a:t>p</a:t>
            </a:r>
            <a:r>
              <a:rPr lang="en-US" sz="1500" dirty="0"/>
              <a:t>.</a:t>
            </a:r>
            <a:endParaRPr lang="cs-CZ" sz="1500" dirty="0"/>
          </a:p>
          <a:p>
            <a:pPr>
              <a:lnSpc>
                <a:spcPct val="90000"/>
              </a:lnSpc>
            </a:pPr>
            <a:r>
              <a:rPr lang="en-US" sz="1500" dirty="0"/>
              <a:t>CHUNG, </a:t>
            </a:r>
            <a:r>
              <a:rPr lang="en-US" sz="1500" dirty="0" smtClean="0"/>
              <a:t>M</a:t>
            </a:r>
            <a:r>
              <a:rPr lang="cs-CZ" sz="1500" dirty="0" smtClean="0"/>
              <a:t>.K</a:t>
            </a:r>
            <a:r>
              <a:rPr lang="en-US" sz="1500" dirty="0" smtClean="0"/>
              <a:t>. </a:t>
            </a:r>
            <a:r>
              <a:rPr lang="en-US" sz="1500" i="1" dirty="0"/>
              <a:t>Statistical and computational methods in brain image analysis</a:t>
            </a:r>
            <a:r>
              <a:rPr lang="en-US" sz="1500" dirty="0"/>
              <a:t>. Boca Raton: </a:t>
            </a:r>
            <a:r>
              <a:rPr lang="en-US" sz="1500" dirty="0" err="1"/>
              <a:t>CRC</a:t>
            </a:r>
            <a:r>
              <a:rPr lang="en-US" sz="1500" dirty="0"/>
              <a:t> Press, </a:t>
            </a:r>
            <a:r>
              <a:rPr lang="en-US" sz="1500" dirty="0" smtClean="0"/>
              <a:t>2014, </a:t>
            </a:r>
            <a:r>
              <a:rPr lang="en-US" sz="1500" dirty="0"/>
              <a:t>400 s</a:t>
            </a:r>
            <a:r>
              <a:rPr lang="en-US" sz="1500" dirty="0" smtClean="0"/>
              <a:t>.</a:t>
            </a: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 err="1" smtClean="0"/>
              <a:t>KUNCHEVA</a:t>
            </a:r>
            <a:r>
              <a:rPr lang="cs-CZ" sz="1500" dirty="0" smtClean="0"/>
              <a:t>,</a:t>
            </a:r>
            <a:r>
              <a:rPr lang="en-US" sz="1500" dirty="0" smtClean="0"/>
              <a:t> </a:t>
            </a:r>
            <a:r>
              <a:rPr lang="en-US" sz="1500" dirty="0" err="1" smtClean="0"/>
              <a:t>L.I</a:t>
            </a:r>
            <a:r>
              <a:rPr lang="en-US" sz="1500" dirty="0" smtClean="0"/>
              <a:t>. </a:t>
            </a:r>
            <a:r>
              <a:rPr lang="en-US" sz="1500" i="1" dirty="0"/>
              <a:t>Combining Pattern Classifiers: Methods and Algorithms</a:t>
            </a:r>
            <a:r>
              <a:rPr lang="en-US" sz="1500" dirty="0"/>
              <a:t>. New </a:t>
            </a:r>
            <a:r>
              <a:rPr lang="en-US" sz="1500" dirty="0" smtClean="0"/>
              <a:t>Jersey</a:t>
            </a:r>
            <a:r>
              <a:rPr lang="cs-CZ" sz="1500" dirty="0" smtClean="0"/>
              <a:t>: </a:t>
            </a:r>
            <a:r>
              <a:rPr lang="en-US" sz="1500" dirty="0" smtClean="0"/>
              <a:t>Wiley-</a:t>
            </a:r>
            <a:r>
              <a:rPr lang="en-US" sz="1500" dirty="0" err="1" smtClean="0"/>
              <a:t>Interscience</a:t>
            </a:r>
            <a:r>
              <a:rPr lang="en-US" sz="1500" dirty="0" smtClean="0"/>
              <a:t>,, 2004</a:t>
            </a:r>
            <a:r>
              <a:rPr lang="cs-CZ" sz="1500" dirty="0" smtClean="0"/>
              <a:t>,</a:t>
            </a:r>
            <a:r>
              <a:rPr lang="en-US" sz="1500" dirty="0" smtClean="0"/>
              <a:t> 376 </a:t>
            </a:r>
            <a:r>
              <a:rPr lang="en-US" sz="1500" dirty="0"/>
              <a:t>pp</a:t>
            </a:r>
            <a:r>
              <a:rPr lang="en-US" sz="1500" dirty="0" smtClean="0"/>
              <a:t>.</a:t>
            </a: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/>
              <a:t>JOHNSON, </a:t>
            </a:r>
            <a:r>
              <a:rPr lang="cs-CZ" sz="1500" dirty="0" smtClean="0"/>
              <a:t>R. et al</a:t>
            </a:r>
            <a:r>
              <a:rPr lang="en-US" sz="1500" dirty="0" smtClean="0"/>
              <a:t>. </a:t>
            </a:r>
            <a:r>
              <a:rPr lang="en-US" sz="1500" i="1" dirty="0"/>
              <a:t>Applied multivariate statistical analysis</a:t>
            </a:r>
            <a:r>
              <a:rPr lang="en-US" sz="1500" dirty="0"/>
              <a:t>. 6th ed. Upper Saddle River, N.J.: Prentice Hall, </a:t>
            </a:r>
            <a:r>
              <a:rPr lang="en-US" sz="1500" dirty="0" smtClean="0"/>
              <a:t>2007, </a:t>
            </a:r>
            <a:r>
              <a:rPr lang="en-US" sz="1500" dirty="0"/>
              <a:t>773 </a:t>
            </a:r>
            <a:r>
              <a:rPr lang="en-US" sz="1500" dirty="0" smtClean="0"/>
              <a:t>p</a:t>
            </a:r>
            <a:r>
              <a:rPr lang="cs-CZ" sz="1500" dirty="0" smtClean="0"/>
              <a:t>p</a:t>
            </a:r>
            <a:r>
              <a:rPr lang="en-US" sz="1500" dirty="0" smtClean="0"/>
              <a:t>.</a:t>
            </a:r>
            <a:endParaRPr lang="cs-CZ" altLang="cs-CZ" sz="1500" dirty="0" smtClean="0"/>
          </a:p>
          <a:p>
            <a:pPr>
              <a:lnSpc>
                <a:spcPct val="90000"/>
              </a:lnSpc>
            </a:pP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 err="1"/>
              <a:t>MELOUN</a:t>
            </a:r>
            <a:r>
              <a:rPr lang="en-US" sz="1500" dirty="0"/>
              <a:t>, </a:t>
            </a:r>
            <a:r>
              <a:rPr lang="en-US" sz="1500" dirty="0" smtClean="0"/>
              <a:t>M.</a:t>
            </a:r>
            <a:r>
              <a:rPr lang="cs-CZ" sz="1500" dirty="0" smtClean="0"/>
              <a:t> et al.</a:t>
            </a:r>
            <a:r>
              <a:rPr lang="en-US" sz="1500" dirty="0" smtClean="0"/>
              <a:t> </a:t>
            </a:r>
            <a:r>
              <a:rPr lang="en-US" sz="1500" i="1" dirty="0" err="1"/>
              <a:t>Statistická</a:t>
            </a:r>
            <a:r>
              <a:rPr lang="en-US" sz="1500" i="1" dirty="0"/>
              <a:t> </a:t>
            </a:r>
            <a:r>
              <a:rPr lang="en-US" sz="1500" i="1" dirty="0" err="1"/>
              <a:t>analýza</a:t>
            </a:r>
            <a:r>
              <a:rPr lang="en-US" sz="1500" i="1" dirty="0"/>
              <a:t> </a:t>
            </a:r>
            <a:r>
              <a:rPr lang="en-US" sz="1500" i="1" dirty="0" err="1"/>
              <a:t>vícerozměrných</a:t>
            </a:r>
            <a:r>
              <a:rPr lang="en-US" sz="1500" i="1" dirty="0"/>
              <a:t> </a:t>
            </a:r>
            <a:r>
              <a:rPr lang="en-US" sz="1500" i="1" dirty="0" err="1"/>
              <a:t>dat</a:t>
            </a:r>
            <a:r>
              <a:rPr lang="en-US" sz="1500" i="1" dirty="0"/>
              <a:t> v </a:t>
            </a:r>
            <a:r>
              <a:rPr lang="en-US" sz="1500" i="1" dirty="0" err="1"/>
              <a:t>příkladech</a:t>
            </a:r>
            <a:r>
              <a:rPr lang="en-US" sz="1500" dirty="0"/>
              <a:t>. </a:t>
            </a:r>
            <a:r>
              <a:rPr lang="en-US" sz="1500" dirty="0" smtClean="0"/>
              <a:t>Praha</a:t>
            </a:r>
            <a:r>
              <a:rPr lang="en-US" sz="1500" dirty="0"/>
              <a:t>: Academia, 2012, 750 s.</a:t>
            </a: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 err="1" smtClean="0"/>
              <a:t>EVERITT</a:t>
            </a:r>
            <a:r>
              <a:rPr lang="en-US" sz="1500" dirty="0"/>
              <a:t>, </a:t>
            </a:r>
            <a:r>
              <a:rPr lang="en-US" sz="1500" dirty="0" smtClean="0"/>
              <a:t>B</a:t>
            </a:r>
            <a:r>
              <a:rPr lang="cs-CZ" sz="1500" dirty="0" smtClean="0"/>
              <a:t>.</a:t>
            </a:r>
            <a:r>
              <a:rPr lang="en-US" sz="1500" dirty="0" smtClean="0"/>
              <a:t> </a:t>
            </a:r>
            <a:r>
              <a:rPr lang="cs-CZ" sz="1500" dirty="0" smtClean="0"/>
              <a:t>et al.</a:t>
            </a:r>
            <a:r>
              <a:rPr lang="en-US" sz="1500" dirty="0" smtClean="0"/>
              <a:t> </a:t>
            </a:r>
            <a:r>
              <a:rPr lang="en-US" sz="1500" i="1" dirty="0"/>
              <a:t>An introduction to applied multivariate analysis with R</a:t>
            </a:r>
            <a:r>
              <a:rPr lang="en-US" sz="1500" dirty="0"/>
              <a:t>. New </a:t>
            </a:r>
            <a:r>
              <a:rPr lang="en-US" sz="1500" dirty="0" smtClean="0"/>
              <a:t>York: </a:t>
            </a:r>
            <a:r>
              <a:rPr lang="en-US" sz="1500" dirty="0"/>
              <a:t>Springer, 2011, </a:t>
            </a:r>
            <a:r>
              <a:rPr lang="en-US" sz="1500" dirty="0" smtClean="0"/>
              <a:t>273 </a:t>
            </a:r>
            <a:r>
              <a:rPr lang="cs-CZ" sz="1500" dirty="0" smtClean="0"/>
              <a:t>pp</a:t>
            </a:r>
            <a:r>
              <a:rPr lang="en-US" sz="1500" dirty="0" smtClean="0"/>
              <a:t>.</a:t>
            </a:r>
            <a:endParaRPr lang="cs-CZ" alt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/>
              <a:t>JAMES, </a:t>
            </a:r>
            <a:r>
              <a:rPr lang="en-US" sz="1500" dirty="0" smtClean="0"/>
              <a:t>G</a:t>
            </a:r>
            <a:r>
              <a:rPr lang="cs-CZ" sz="1500" dirty="0" smtClean="0"/>
              <a:t>. et al</a:t>
            </a:r>
            <a:r>
              <a:rPr lang="en-US" sz="1500" dirty="0" smtClean="0"/>
              <a:t>. </a:t>
            </a:r>
            <a:r>
              <a:rPr lang="en-US" sz="1500" i="1" dirty="0"/>
              <a:t>An introduction to statistical learning: with applications in R</a:t>
            </a:r>
            <a:r>
              <a:rPr lang="en-US" sz="1500" dirty="0"/>
              <a:t>. New York: Springer, </a:t>
            </a:r>
            <a:r>
              <a:rPr lang="en-US" sz="1500" dirty="0" smtClean="0"/>
              <a:t>2013</a:t>
            </a:r>
            <a:r>
              <a:rPr lang="en-US" sz="1500" dirty="0"/>
              <a:t>, </a:t>
            </a:r>
            <a:r>
              <a:rPr lang="en-US" sz="1500" dirty="0" smtClean="0"/>
              <a:t>426 </a:t>
            </a:r>
            <a:r>
              <a:rPr lang="cs-CZ" sz="1500" dirty="0" smtClean="0"/>
              <a:t>pp</a:t>
            </a:r>
            <a:r>
              <a:rPr lang="en-US" sz="1500" dirty="0" smtClean="0"/>
              <a:t>.</a:t>
            </a:r>
            <a:endParaRPr lang="cs-CZ" sz="1500" dirty="0" smtClean="0"/>
          </a:p>
          <a:p>
            <a:pPr>
              <a:lnSpc>
                <a:spcPct val="90000"/>
              </a:lnSpc>
            </a:pPr>
            <a:r>
              <a:rPr lang="en-US" sz="1500" dirty="0" err="1" smtClean="0"/>
              <a:t>THEODORIDIS</a:t>
            </a:r>
            <a:r>
              <a:rPr lang="en-US" sz="1500" dirty="0"/>
              <a:t>, </a:t>
            </a:r>
            <a:r>
              <a:rPr lang="en-US" sz="1500" dirty="0" smtClean="0"/>
              <a:t>S.</a:t>
            </a:r>
            <a:r>
              <a:rPr lang="cs-CZ" sz="1500" dirty="0" smtClean="0"/>
              <a:t> et al.</a:t>
            </a:r>
            <a:r>
              <a:rPr lang="en-US" sz="1500" dirty="0" smtClean="0"/>
              <a:t> </a:t>
            </a:r>
            <a:r>
              <a:rPr lang="en-US" sz="1500" i="1" dirty="0"/>
              <a:t>Introduction to pattern recognition: a </a:t>
            </a:r>
            <a:r>
              <a:rPr lang="en-US" sz="1500" i="1" dirty="0" err="1"/>
              <a:t>MATLAB</a:t>
            </a:r>
            <a:r>
              <a:rPr lang="en-US" sz="1500" i="1" dirty="0"/>
              <a:t> approach</a:t>
            </a:r>
            <a:r>
              <a:rPr lang="en-US" sz="1500" dirty="0"/>
              <a:t>. Amsterdam: Academic Press, 2010, </a:t>
            </a:r>
            <a:r>
              <a:rPr lang="en-US" sz="1500" dirty="0" smtClean="0"/>
              <a:t>219</a:t>
            </a:r>
            <a:r>
              <a:rPr lang="cs-CZ" sz="1500" dirty="0" smtClean="0"/>
              <a:t> pp.</a:t>
            </a:r>
          </a:p>
        </p:txBody>
      </p:sp>
    </p:spTree>
    <p:extLst>
      <p:ext uri="{BB962C8B-B14F-4D97-AF65-F5344CB8AC3E}">
        <p14:creationId xmlns:p14="http://schemas.microsoft.com/office/powerpoint/2010/main" val="4249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1</a:t>
            </a:r>
            <a:endParaRPr lang="en-US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 do pokročilé vícerozměrné analýzy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Význam, cíle a příklady využití vícerozměrné analýzy </a:t>
            </a:r>
            <a:r>
              <a:rPr lang="cs-CZ" dirty="0" smtClean="0"/>
              <a:t>dat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Vícerozměrná </a:t>
            </a:r>
            <a:r>
              <a:rPr lang="cs-CZ" dirty="0" smtClean="0"/>
              <a:t>data, jejich </a:t>
            </a:r>
            <a:r>
              <a:rPr lang="cs-CZ" dirty="0"/>
              <a:t>popis a </a:t>
            </a:r>
            <a:r>
              <a:rPr lang="cs-CZ" dirty="0" smtClean="0"/>
              <a:t>vizualizace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Předzpracování dat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Význam</a:t>
            </a:r>
            <a:r>
              <a:rPr lang="cs-CZ" dirty="0"/>
              <a:t>, cíle a příklady využití vícerozměrné analýzy dat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23282</TotalTime>
  <Words>2967</Words>
  <Application>Microsoft Office PowerPoint</Application>
  <PresentationFormat>Předvádění na obrazovce (4:3)</PresentationFormat>
  <Paragraphs>633</Paragraphs>
  <Slides>47</Slides>
  <Notes>23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4</vt:i4>
      </vt:variant>
      <vt:variant>
        <vt:lpstr>Nadpisy snímků</vt:lpstr>
      </vt:variant>
      <vt:variant>
        <vt:i4>47</vt:i4>
      </vt:variant>
    </vt:vector>
  </HeadingPairs>
  <TitlesOfParts>
    <vt:vector size="55" baseType="lpstr">
      <vt:lpstr>Arial</vt:lpstr>
      <vt:lpstr>Calibri</vt:lpstr>
      <vt:lpstr>Times New Roman</vt:lpstr>
      <vt:lpstr>Motiv systému Office</vt:lpstr>
      <vt:lpstr>Unknown</vt:lpstr>
      <vt:lpstr>Rastrový obrázek</vt:lpstr>
      <vt:lpstr>Graf</vt:lpstr>
      <vt:lpstr>Visio</vt:lpstr>
      <vt:lpstr>Pokročilé metody analýzy dat  v neurovědách</vt:lpstr>
      <vt:lpstr>Přínos kurzu</vt:lpstr>
      <vt:lpstr>Osnova kurzu</vt:lpstr>
      <vt:lpstr>Osnova kurzu – pokračování </vt:lpstr>
      <vt:lpstr>Požadavky ke kolokviu</vt:lpstr>
      <vt:lpstr>Doporučená literatura</vt:lpstr>
      <vt:lpstr>Blok 1</vt:lpstr>
      <vt:lpstr>Osnova</vt:lpstr>
      <vt:lpstr>Význam, cíle a příklady využití vícerozměrné analýzy dat</vt:lpstr>
      <vt:lpstr>Význam a cíle vícerozměrné analýzy dat</vt:lpstr>
      <vt:lpstr>Význam a cíle vícerozměrné analýzy dat II</vt:lpstr>
      <vt:lpstr>Cíle vícerozměrné analýzy dat 1. Testování hypotéz o vícerozměrných datech</vt:lpstr>
      <vt:lpstr>Cíle vícerozměrné analýzy dat 2. Vytvoření shluků subjektů, objektů nebo proměnných </vt:lpstr>
      <vt:lpstr>Cíle vícerozměrné analýzy dat 3. Redukce vícerozměrných dat</vt:lpstr>
      <vt:lpstr>Cíle vícerozměrné analýzy dat 4. Klasifikace subjektů či objektů</vt:lpstr>
      <vt:lpstr>Vícerozměrná data,  jejich popis a vizualizace</vt:lpstr>
      <vt:lpstr>Vícerozměrná data</vt:lpstr>
      <vt:lpstr>Typy dat - opakování</vt:lpstr>
      <vt:lpstr>Vizualizace jednorozměrných dat - opakování</vt:lpstr>
      <vt:lpstr>K čemu nám může pomoci vizualizace dat?</vt:lpstr>
      <vt:lpstr>Vizualizace vícerozměrných dat</vt:lpstr>
      <vt:lpstr>3D sloupkové grafy</vt:lpstr>
      <vt:lpstr>Dvourozměrný histogram</vt:lpstr>
      <vt:lpstr>Úkol 1</vt:lpstr>
      <vt:lpstr>Tečkový graf</vt:lpstr>
      <vt:lpstr>Tečkový graf – přidání kategoriální proměnné</vt:lpstr>
      <vt:lpstr>Maticový graf</vt:lpstr>
      <vt:lpstr>Maticový graf – na diagonále krabicové grafy</vt:lpstr>
      <vt:lpstr>Úkol 2</vt:lpstr>
      <vt:lpstr>Krabicové grafy pro více proměnných</vt:lpstr>
      <vt:lpstr>Vícenásobné krabicové grafy</vt:lpstr>
      <vt:lpstr>Ikonové (symbolové) grafy</vt:lpstr>
      <vt:lpstr>Ikonové grafy – profilové sloupce</vt:lpstr>
      <vt:lpstr>Ikonové grafy – profily</vt:lpstr>
      <vt:lpstr>Ikonové grafy – paprskové (hvězdicové) grafy</vt:lpstr>
      <vt:lpstr>Ikonové grafy – polygony</vt:lpstr>
      <vt:lpstr>Ikonové grafy – pavučinové grafy</vt:lpstr>
      <vt:lpstr>Ikonové grafy – Chernoffovy tváře</vt:lpstr>
      <vt:lpstr>Úkol 3</vt:lpstr>
      <vt:lpstr>Vizualizace vícerozměrných dat - shrnutí</vt:lpstr>
      <vt:lpstr>Předzpracování dat</vt:lpstr>
      <vt:lpstr>Schéma analýzy a klasifikace dat</vt:lpstr>
      <vt:lpstr>Předzpracování obrazových dat</vt:lpstr>
      <vt:lpstr>Předzpracování obrazových dat</vt:lpstr>
      <vt:lpstr>Předzpracování dat – chybějící hodnoty</vt:lpstr>
      <vt:lpstr>Předzpracování dat – odlehlé hodnoty</vt:lpstr>
      <vt:lpstr>Poděkování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koritakova</cp:lastModifiedBy>
  <cp:revision>1307</cp:revision>
  <cp:lastPrinted>2012-04-18T13:31:11Z</cp:lastPrinted>
  <dcterms:created xsi:type="dcterms:W3CDTF">2012-03-28T14:10:39Z</dcterms:created>
  <dcterms:modified xsi:type="dcterms:W3CDTF">2019-02-27T11:33:50Z</dcterms:modified>
</cp:coreProperties>
</file>